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4" r:id="rId2"/>
    <p:sldId id="256" r:id="rId3"/>
    <p:sldId id="261" r:id="rId4"/>
    <p:sldId id="259" r:id="rId5"/>
    <p:sldId id="313" r:id="rId6"/>
    <p:sldId id="322" r:id="rId7"/>
    <p:sldId id="270" r:id="rId8"/>
    <p:sldId id="314" r:id="rId9"/>
    <p:sldId id="271" r:id="rId10"/>
    <p:sldId id="323" r:id="rId11"/>
    <p:sldId id="308" r:id="rId12"/>
    <p:sldId id="269" r:id="rId13"/>
    <p:sldId id="298" r:id="rId14"/>
    <p:sldId id="299" r:id="rId15"/>
    <p:sldId id="301" r:id="rId16"/>
    <p:sldId id="32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FFC538-2597-476F-8777-BCA5120DDFBF}">
          <p14:sldIdLst>
            <p14:sldId id="324"/>
            <p14:sldId id="256"/>
          </p14:sldIdLst>
        </p14:section>
        <p14:section name="Warm-up" id="{2214F3F4-2845-49C5-9FAC-8A0C77B6FD0B}">
          <p14:sldIdLst>
            <p14:sldId id="261"/>
            <p14:sldId id="259"/>
          </p14:sldIdLst>
        </p14:section>
        <p14:section name="Listen and chant" id="{F0DAE56A-85E4-44F7-9B30-495758122585}">
          <p14:sldIdLst>
            <p14:sldId id="313"/>
            <p14:sldId id="322"/>
            <p14:sldId id="270"/>
          </p14:sldIdLst>
        </p14:section>
        <p14:section name="Listen and tick" id="{58FEADAA-2791-46DD-8C65-45F39A928C83}">
          <p14:sldIdLst>
            <p14:sldId id="314"/>
            <p14:sldId id="271"/>
          </p14:sldIdLst>
        </p14:section>
        <p14:section name="Look and trace" id="{27C6FD33-92F2-4D3A-AD71-847EEF8B2DE3}">
          <p14:sldIdLst>
            <p14:sldId id="323"/>
            <p14:sldId id="308"/>
          </p14:sldIdLst>
        </p14:section>
        <p14:section name="Wrap up" id="{7699F4D7-882D-441C-8DFE-54C512F945A8}">
          <p14:sldIdLst>
            <p14:sldId id="269"/>
            <p14:sldId id="298"/>
            <p14:sldId id="299"/>
            <p14:sldId id="301"/>
            <p14:sldId id="32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5" autoAdjust="0"/>
    <p:restoredTop sz="73385" autoAdjust="0"/>
  </p:normalViewPr>
  <p:slideViewPr>
    <p:cSldViewPr snapToGrid="0">
      <p:cViewPr varScale="1">
        <p:scale>
          <a:sx n="60" d="100"/>
          <a:sy n="60" d="100"/>
        </p:scale>
        <p:origin x="12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end of the lesson, pupils will be able to: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B/b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i="1" dirty="0" smtClean="0"/>
              <a:t>ball</a:t>
            </a:r>
            <a:r>
              <a:rPr lang="en-US" i="1" dirty="0"/>
              <a:t>, book </a:t>
            </a:r>
            <a:r>
              <a:rPr lang="en-US" i="0" dirty="0"/>
              <a:t>and</a:t>
            </a:r>
            <a:r>
              <a:rPr lang="en-US" i="1" dirty="0"/>
              <a:t> bike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listen, recognize the words and tick the correct boxes.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B/b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(upper case and lower case). </a:t>
            </a:r>
            <a:endParaRPr lang="en-US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03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Revise the words and chant.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in the picture?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game in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the name of the box to open the box.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 the questions or do the action or say the words in the box.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Goodbye</a:t>
            </a:r>
          </a:p>
          <a:p>
            <a:endParaRPr lang="en-US" dirty="0"/>
          </a:p>
          <a:p>
            <a:r>
              <a:rPr lang="en-US" dirty="0"/>
              <a:t>Time: 2 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Repeat the words with TPR actions. </a:t>
            </a:r>
            <a:r>
              <a:rPr lang="en-US" dirty="0" smtClean="0"/>
              <a:t>Goodbye to </a:t>
            </a:r>
            <a:r>
              <a:rPr lang="en-US" dirty="0"/>
              <a:t>the words.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536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Unit keywords.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the keywords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ball, bike, book,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board.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 up one flashcard and do not show it to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TPR action for the flashcard and have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guess.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494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chant </a:t>
            </a:r>
            <a:r>
              <a:rPr lang="en-US" dirty="0"/>
              <a:t>is divided into 3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say the sound of the letter B/b and the words in the chant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and repeat the sound and the words of the chant, sentence by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sentence.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31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92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chant and clap along.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 and clap along.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listen, clap and chant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along.</a:t>
            </a:r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+ Round </a:t>
            </a:r>
            <a:r>
              <a:rPr lang="en-US" dirty="0"/>
              <a:t>1. Have pupils listen and clap along.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+ Round </a:t>
            </a:r>
            <a:r>
              <a:rPr lang="en-US" dirty="0"/>
              <a:t>2. Have pupils listen and do the TPR actions with teacher. 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+ Suggested TPR actions</a:t>
            </a:r>
          </a:p>
          <a:p>
            <a:endParaRPr lang="en-US" dirty="0"/>
          </a:p>
          <a:p>
            <a:pPr lvl="1"/>
            <a:r>
              <a:rPr lang="en-US" dirty="0"/>
              <a:t>B (clap) b (clap) </a:t>
            </a:r>
            <a:r>
              <a:rPr lang="en-US" dirty="0" smtClean="0"/>
              <a:t>ball </a:t>
            </a:r>
            <a:r>
              <a:rPr lang="en-US" dirty="0"/>
              <a:t>(roll hands to make a ball)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 (clap) b (clap) book (open hands to make a book)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 (clap) b (clap) bike (spin hands to make cycling activity)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     + Round </a:t>
            </a:r>
            <a:r>
              <a:rPr lang="en-US" dirty="0"/>
              <a:t>3. Have pupils listen and do the actions and chant along.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     + Repeat </a:t>
            </a:r>
            <a:r>
              <a:rPr lang="en-US" dirty="0"/>
              <a:t>round 3 several times.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chant and clap along in pairs.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chant along in pairs.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0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Listen and </a:t>
            </a:r>
            <a:r>
              <a:rPr lang="en-US" dirty="0" smtClean="0"/>
              <a:t>tick </a:t>
            </a:r>
            <a:r>
              <a:rPr lang="en-US" dirty="0"/>
              <a:t>is divided into 2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choose the correct pictures.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TPR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help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the meaning of Listen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listen and choose the correct picture. Demonstrate an example.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listen and repeat.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do the task.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2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Quick check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Stick the flashcards on the board.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again and check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pupils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repeat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Listen and </a:t>
            </a:r>
            <a:r>
              <a:rPr lang="en-US" dirty="0" smtClean="0"/>
              <a:t>tick </a:t>
            </a:r>
            <a:r>
              <a:rPr lang="en-US" dirty="0"/>
              <a:t>is divided into 2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choose the correct pictures.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TPR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help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the meaning of Listen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listen and choose the correct picture. Demonstrate an example.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listen and repeat.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do the task.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12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2.png"/><Relationship Id="rId5" Type="http://schemas.microsoft.com/office/2007/relationships/media" Target="../media/media3.mp3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audio" Target="../media/media2.mp3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6.png"/><Relationship Id="rId5" Type="http://schemas.openxmlformats.org/officeDocument/2006/relationships/image" Target="../media/image17.tmp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6.png"/><Relationship Id="rId5" Type="http://schemas.openxmlformats.org/officeDocument/2006/relationships/image" Target="../media/image19.tmp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661"/>
            <a:ext cx="10515600" cy="82232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600" b="1" dirty="0" smtClean="0"/>
              <a:t>  Look </a:t>
            </a:r>
            <a:r>
              <a:rPr lang="en-US" sz="6600" b="1" dirty="0"/>
              <a:t>and trace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301070"/>
            <a:ext cx="2479892" cy="2479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128" y="2301070"/>
            <a:ext cx="2296519" cy="247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dirty="0">
                <a:solidFill>
                  <a:srgbClr val="FFFFFF"/>
                </a:solidFill>
              </a:rPr>
              <a:t>Game</a:t>
            </a:r>
            <a:endParaRPr lang="en-US" sz="11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6AC7EF-2172-48A1-845F-8EE780741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482" y="831772"/>
            <a:ext cx="8586652" cy="482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050650" y="1951958"/>
            <a:ext cx="3052594" cy="3411299"/>
            <a:chOff x="8050650" y="1951958"/>
            <a:chExt cx="3052594" cy="3411299"/>
          </a:xfrm>
        </p:grpSpPr>
        <p:sp>
          <p:nvSpPr>
            <p:cNvPr id="10" name="TextBox 9"/>
            <p:cNvSpPr txBox="1"/>
            <p:nvPr/>
          </p:nvSpPr>
          <p:spPr>
            <a:xfrm>
              <a:off x="8768306" y="1951958"/>
              <a:ext cx="20856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rgbClr val="FF0000"/>
                  </a:solidFill>
                </a:rPr>
                <a:t>b</a:t>
              </a:r>
              <a:r>
                <a:rPr lang="en-US" sz="7200" b="1" dirty="0" smtClean="0"/>
                <a:t>ike</a:t>
              </a:r>
              <a:endParaRPr lang="en-US" sz="7200" b="1" dirty="0"/>
            </a:p>
          </p:txBody>
        </p:sp>
        <p:pic>
          <p:nvPicPr>
            <p:cNvPr id="11" name="Picture 10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50650" y="3111428"/>
              <a:ext cx="3052594" cy="2251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BB23F87-8A37-4B22-A3D5-D548C9D45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044" y="2068742"/>
            <a:ext cx="2093198" cy="316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12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9AFF202-A034-40C0-95B6-A6078033F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767" y="2692400"/>
            <a:ext cx="3537447" cy="161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3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CB617-BB44-4569-81F1-5604FF407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090" y="1796676"/>
            <a:ext cx="2665695" cy="328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69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967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14F5F3B-E538-4F74-BECE-B2CD83628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 b="1" dirty="0"/>
              <a:t>Unit 1 – Lesson 2</a:t>
            </a:r>
            <a:br>
              <a:rPr lang="en-US" sz="4000" b="1" dirty="0"/>
            </a:br>
            <a:r>
              <a:rPr lang="en-US" sz="4000" b="1" dirty="0"/>
              <a:t>In the school playground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8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670" y="1293933"/>
            <a:ext cx="1562318" cy="1095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883" y="1246301"/>
            <a:ext cx="2828378" cy="10955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901" y="1246301"/>
            <a:ext cx="2229161" cy="1143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4156" y="1279643"/>
            <a:ext cx="2534004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8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32E11E-988F-405B-B469-66ED44F9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801395"/>
            <a:ext cx="11353800" cy="132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dirty="0"/>
              <a:t>Listen and chant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84" y="1714419"/>
            <a:ext cx="2526082" cy="25214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40" y="1635495"/>
            <a:ext cx="2605153" cy="26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87157312-76A5-4A5D-A761-DB88DEBB3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3"/>
          <a:stretch/>
        </p:blipFill>
        <p:spPr bwMode="auto">
          <a:xfrm>
            <a:off x="866819" y="1000244"/>
            <a:ext cx="2172217" cy="21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B8FE2F0-7E4F-4245-8558-E33F5A3E5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42" b="1517"/>
          <a:stretch/>
        </p:blipFill>
        <p:spPr bwMode="auto">
          <a:xfrm>
            <a:off x="4551067" y="1770451"/>
            <a:ext cx="2132119" cy="166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5217" y="2603623"/>
            <a:ext cx="2858264" cy="2005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09873" y="3196533"/>
            <a:ext cx="1486107" cy="819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51067" y="3615691"/>
            <a:ext cx="2048161" cy="8002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60387" y="4608708"/>
            <a:ext cx="1667108" cy="733527"/>
          </a:xfrm>
          <a:prstGeom prst="rect">
            <a:avLst/>
          </a:prstGeom>
        </p:spPr>
      </p:pic>
      <p:pic>
        <p:nvPicPr>
          <p:cNvPr id="13" name="ba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898089" y="4028726"/>
            <a:ext cx="322391" cy="322391"/>
          </a:xfrm>
          <a:prstGeom prst="rect">
            <a:avLst/>
          </a:prstGeom>
        </p:spPr>
      </p:pic>
      <p:pic>
        <p:nvPicPr>
          <p:cNvPr id="14" name="bo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373445" y="4351117"/>
            <a:ext cx="313922" cy="313922"/>
          </a:xfrm>
          <a:prstGeom prst="rect">
            <a:avLst/>
          </a:prstGeom>
        </p:spPr>
      </p:pic>
      <p:pic>
        <p:nvPicPr>
          <p:cNvPr id="15" name="bik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604049" y="5342236"/>
            <a:ext cx="284841" cy="28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2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3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4234D-ACBD-4448-B0E1-6A811DF1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Listen and c</a:t>
            </a:r>
            <a:r>
              <a:rPr lang="en-US" b="1" dirty="0" smtClean="0"/>
              <a:t>hant</a:t>
            </a:r>
            <a:endParaRPr lang="en-US" b="1" dirty="0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837D02-7A60-4838-9075-AF7853EC0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469" y="1471148"/>
            <a:ext cx="7284135" cy="5021727"/>
          </a:xfrm>
        </p:spPr>
      </p:pic>
      <p:pic>
        <p:nvPicPr>
          <p:cNvPr id="3" name="Track 003_Listen and 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06986" y="894308"/>
            <a:ext cx="267196" cy="26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661"/>
            <a:ext cx="10515600" cy="82232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600" b="1" dirty="0"/>
              <a:t>Listen and tick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14" y="2209547"/>
            <a:ext cx="2576186" cy="2571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377" y="2155629"/>
            <a:ext cx="2630204" cy="26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Listen and tick</a:t>
            </a:r>
          </a:p>
        </p:txBody>
      </p:sp>
      <p:pic>
        <p:nvPicPr>
          <p:cNvPr id="7" name="Content Placeholder 6" descr="A picture containing game&#10;&#10;Description automatically generated">
            <a:extLst>
              <a:ext uri="{FF2B5EF4-FFF2-40B4-BE49-F238E27FC236}">
                <a16:creationId xmlns:a16="http://schemas.microsoft.com/office/drawing/2014/main" id="{A6803C14-558D-4C14-87D6-CBEB596B9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1304366"/>
            <a:ext cx="11353034" cy="5553634"/>
          </a:xfrm>
        </p:spPr>
      </p:pic>
      <p:pic>
        <p:nvPicPr>
          <p:cNvPr id="3" name="Track 0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83499" y="897391"/>
            <a:ext cx="308412" cy="308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5384" y="6205601"/>
            <a:ext cx="397937" cy="39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653</Words>
  <Application>Microsoft Office PowerPoint</Application>
  <PresentationFormat>Widescreen</PresentationFormat>
  <Paragraphs>132</Paragraphs>
  <Slides>16</Slides>
  <Notes>14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Unit 1 – Lesson 2 In the school playground</vt:lpstr>
      <vt:lpstr>Warm-up</vt:lpstr>
      <vt:lpstr>PowerPoint Presentation</vt:lpstr>
      <vt:lpstr>Listen and chant</vt:lpstr>
      <vt:lpstr>PowerPoint Presentation</vt:lpstr>
      <vt:lpstr>Listen and chant</vt:lpstr>
      <vt:lpstr>Listen and tick</vt:lpstr>
      <vt:lpstr>Listen and tick</vt:lpstr>
      <vt:lpstr>  Look and trace</vt:lpstr>
      <vt:lpstr>Game</vt:lpstr>
      <vt:lpstr>Goodbye</vt:lpstr>
      <vt:lpstr>Goodbye</vt:lpstr>
      <vt:lpstr>Goodbye</vt:lpstr>
      <vt:lpstr>Goodbye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Quynh Tran</dc:creator>
  <cp:lastModifiedBy>Duyen Ngoc</cp:lastModifiedBy>
  <cp:revision>35</cp:revision>
  <dcterms:created xsi:type="dcterms:W3CDTF">2020-03-09T03:09:36Z</dcterms:created>
  <dcterms:modified xsi:type="dcterms:W3CDTF">2023-04-14T03:09:22Z</dcterms:modified>
</cp:coreProperties>
</file>