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6" r:id="rId2"/>
    <p:sldMasterId id="2147483708" r:id="rId3"/>
    <p:sldMasterId id="2147483720" r:id="rId4"/>
  </p:sldMasterIdLst>
  <p:notesMasterIdLst>
    <p:notesMasterId r:id="rId31"/>
  </p:notesMasterIdLst>
  <p:sldIdLst>
    <p:sldId id="317" r:id="rId5"/>
    <p:sldId id="282" r:id="rId6"/>
    <p:sldId id="284" r:id="rId7"/>
    <p:sldId id="264" r:id="rId8"/>
    <p:sldId id="308" r:id="rId9"/>
    <p:sldId id="266" r:id="rId10"/>
    <p:sldId id="268" r:id="rId11"/>
    <p:sldId id="269" r:id="rId12"/>
    <p:sldId id="270" r:id="rId13"/>
    <p:sldId id="271" r:id="rId14"/>
    <p:sldId id="309" r:id="rId15"/>
    <p:sldId id="310" r:id="rId16"/>
    <p:sldId id="311" r:id="rId17"/>
    <p:sldId id="312" r:id="rId18"/>
    <p:sldId id="297" r:id="rId19"/>
    <p:sldId id="298" r:id="rId20"/>
    <p:sldId id="299" r:id="rId21"/>
    <p:sldId id="300" r:id="rId22"/>
    <p:sldId id="301" r:id="rId23"/>
    <p:sldId id="302" r:id="rId24"/>
    <p:sldId id="303" r:id="rId25"/>
    <p:sldId id="290" r:id="rId26"/>
    <p:sldId id="291" r:id="rId27"/>
    <p:sldId id="292" r:id="rId28"/>
    <p:sldId id="293" r:id="rId29"/>
    <p:sldId id="318" r:id="rId30"/>
  </p:sldIdLst>
  <p:sldSz cx="12192000" cy="6858000"/>
  <p:notesSz cx="6858000" cy="9144000"/>
  <p:embeddedFontLst>
    <p:embeddedFont>
      <p:font typeface=".VnAvant" panose="020B720000000000000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C63B23B-7F72-3E42-B351-C0BEC6861355}">
          <p14:sldIdLst>
            <p14:sldId id="317"/>
            <p14:sldId id="282"/>
          </p14:sldIdLst>
        </p14:section>
        <p14:section name="Warm-up" id="{C5839CD2-8040-4546-9DED-C369203A3BB9}">
          <p14:sldIdLst>
            <p14:sldId id="284"/>
            <p14:sldId id="264"/>
          </p14:sldIdLst>
        </p14:section>
        <p14:section name="Listen and chant" id="{C6C1F7C9-0FEB-3649-AF11-91214C42E413}">
          <p14:sldIdLst>
            <p14:sldId id="308"/>
            <p14:sldId id="266"/>
            <p14:sldId id="268"/>
            <p14:sldId id="269"/>
            <p14:sldId id="270"/>
            <p14:sldId id="271"/>
            <p14:sldId id="309"/>
          </p14:sldIdLst>
        </p14:section>
        <p14:section name="Listen and tick" id="{82AF718C-E401-1448-AB7E-D69335985D8E}">
          <p14:sldIdLst>
            <p14:sldId id="310"/>
            <p14:sldId id="311"/>
          </p14:sldIdLst>
        </p14:section>
        <p14:section name="Look and trace" id="{3033F9BB-F0E4-0E42-B4EB-274A0B4418B8}">
          <p14:sldIdLst>
            <p14:sldId id="312"/>
          </p14:sldIdLst>
        </p14:section>
        <p14:section name="Game" id="{BBC93B4E-26C3-184D-BDB4-117660A3C818}">
          <p14:sldIdLst>
            <p14:sldId id="297"/>
            <p14:sldId id="298"/>
            <p14:sldId id="299"/>
            <p14:sldId id="300"/>
            <p14:sldId id="301"/>
            <p14:sldId id="302"/>
            <p14:sldId id="303"/>
          </p14:sldIdLst>
        </p14:section>
        <p14:section name="Wrap-up" id="{1D5D9BB9-BEA7-A646-8D2C-68DF6E506DF4}">
          <p14:sldIdLst>
            <p14:sldId id="290"/>
            <p14:sldId id="291"/>
            <p14:sldId id="292"/>
            <p14:sldId id="293"/>
            <p14:sldId id="3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50" autoAdjust="0"/>
    <p:restoredTop sz="52225" autoAdjust="0"/>
  </p:normalViewPr>
  <p:slideViewPr>
    <p:cSldViewPr>
      <p:cViewPr varScale="1">
        <p:scale>
          <a:sx n="42" d="100"/>
          <a:sy n="42" d="100"/>
        </p:scale>
        <p:origin x="2496" y="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6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AFB69-E1D3-451D-9652-34F313C6917F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5B514-C6A6-4DD6-A832-E861ED01E4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439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Goals</a:t>
            </a:r>
            <a:r>
              <a:rPr lang="en-US" dirty="0"/>
              <a:t>: By the end of the lesson, 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upils will be able to:</a:t>
            </a: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the sound of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words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milk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chant correctly. </a:t>
            </a: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listen, recognize the words and tick the correct boxes.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trace the letter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(upper case and lower case). </a:t>
            </a:r>
            <a:endParaRPr lang="en-US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5B514-C6A6-4DD6-A832-E861ED01E49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27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5B514-C6A6-4DD6-A832-E861ED01E49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34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b="1" dirty="0" smtClean="0"/>
              <a:t>Goal: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 smtClean="0"/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trace the letter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(upper case and lower case). </a:t>
            </a:r>
            <a:endParaRPr lang="en-US" dirty="0" smtClean="0"/>
          </a:p>
          <a:p>
            <a:endParaRPr lang="en-US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Pupils write letter in the air 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and pupils write letter “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in the air. (Teacher can make it fast or slowly)</a:t>
            </a:r>
            <a:r>
              <a:rPr lang="en-VN" dirty="0" smtClean="0">
                <a:effectLst/>
              </a:rPr>
              <a:t> 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effectLst/>
              </a:rPr>
              <a:t>Teacher </a:t>
            </a:r>
            <a:r>
              <a:rPr lang="en-VN" dirty="0" smtClean="0">
                <a:effectLst/>
              </a:rPr>
              <a:t>model</a:t>
            </a:r>
            <a:r>
              <a:rPr lang="en-SG" dirty="0" smtClean="0">
                <a:effectLst/>
              </a:rPr>
              <a:t>s</a:t>
            </a:r>
            <a:r>
              <a:rPr lang="en-VN" dirty="0" smtClean="0">
                <a:effectLst/>
              </a:rPr>
              <a:t> the writing</a:t>
            </a:r>
            <a:r>
              <a:rPr lang="en-US" dirty="0" smtClean="0">
                <a:effectLst/>
              </a:rPr>
              <a:t>.</a:t>
            </a:r>
            <a:r>
              <a:rPr lang="en-VN" dirty="0" smtClean="0">
                <a:effectLst/>
              </a:rPr>
              <a:t> </a:t>
            </a:r>
          </a:p>
          <a:p>
            <a:endParaRPr lang="en-US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Look and trace 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4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writes letter on the board.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look and trace in their books. 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team to finish can get bonus stars. </a:t>
            </a:r>
            <a:r>
              <a:rPr lang="en-SG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 smtClean="0"/>
          </a:p>
          <a:p>
            <a:endParaRPr lang="en-VN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599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Goal: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Review the chant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6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Back to the board.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has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pupil from each team in a turn. Pupils stand with their backs turning to the board.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slide a sentence from the chant. Pupils describe it by doing actions. Pupils guess the sentence.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may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whole class read again at the end of each turn.</a:t>
            </a:r>
            <a:r>
              <a:rPr lang="en-VN" dirty="0">
                <a:effectLst/>
              </a:rPr>
              <a:t>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829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vocabulary of the lesson on slide.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say goodbye.</a:t>
            </a:r>
            <a:r>
              <a:rPr lang="en-VN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77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389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574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936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Help pupils feel happy at the beginning of the lesson.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Review vocabulary of previous lesson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limit: 5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shows pictures and vocabulary on slide. Pupils read.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numbers the picture from 1 to 4.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calls a number. Pupils say the words. Pupils practice the game a few times as a class.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 1 pupil from each team in a turn. Pupils say the words as T calls a number. Faster team gets more star.</a:t>
            </a:r>
            <a:r>
              <a:rPr lang="en-VN" dirty="0">
                <a:effectLst/>
              </a:rPr>
              <a:t>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ABF2E9-0B01-49AB-BB7C-49A115314AF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0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D068A8-C386-4CDF-A0C5-BF390C788ED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57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b="1" dirty="0" smtClean="0"/>
              <a:t>Goal: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 smtClean="0"/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say the sound of the letter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words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chicken, chips, fish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milk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chant correctly. </a:t>
            </a:r>
            <a:endParaRPr lang="en-US" dirty="0" smtClean="0"/>
          </a:p>
          <a:p>
            <a:endParaRPr lang="en-VN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483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Read. Listen and repeat the chant.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4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shows the chant on slide. Whole class read together.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audio. Pupils listen through, then listen and repeat. 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then chant and clap along.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chant in teams. </a:t>
            </a:r>
            <a:endParaRPr lang="en-US" baseline="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5B514-C6A6-4DD6-A832-E861ED01E49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19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chant and do actions.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4 mins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pupils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to do actions to describe the vocabulary.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do the actions as teams. Then pupils chant and do the actions along.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Example: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(clap),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(clap),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fish.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(action)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(clap), I (clap),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chips.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(action)</a:t>
            </a:r>
            <a:endParaRPr lang="en-V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Fish (action) and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chips.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(action)</a:t>
            </a:r>
            <a:r>
              <a:rPr lang="en-VN" dirty="0">
                <a:effectLst/>
              </a:rPr>
              <a:t> </a:t>
            </a:r>
            <a:endParaRPr lang="en-US" baseline="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5B514-C6A6-4DD6-A832-E861ED01E49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52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5B514-C6A6-4DD6-A832-E861ED01E49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41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 Quick check 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4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chant as teams and individually. </a:t>
            </a:r>
            <a:endParaRPr lang="en-US" baseline="0" dirty="0" smtClean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5B514-C6A6-4DD6-A832-E861ED01E49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11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b="1" dirty="0" smtClean="0"/>
              <a:t>Goal: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 smtClean="0"/>
              <a:t>-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will be able to listen, recognize the words and tick the correct boxes.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 smtClean="0"/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Listen and tick the correct picture. 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5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and tick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writes words on the board.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says and does actions: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(put hands on one ear)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tick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(write a tick in the air). Pupils follow.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audio. Pupils do the tasks.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pupils finish, Teacher plays the audio again, pause at each question and checks answer. </a:t>
            </a:r>
            <a:endParaRPr lang="en-US" dirty="0" smtClean="0"/>
          </a:p>
          <a:p>
            <a:endParaRPr lang="en-US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Quick check 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 limit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3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</a:t>
            </a:r>
            <a:endParaRPr lang="en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says a word, pupils go to the board and touch the correct picture. </a:t>
            </a:r>
            <a:endParaRPr lang="en-US" dirty="0" smtClean="0"/>
          </a:p>
          <a:p>
            <a:endParaRPr lang="en-VN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BF2E9-0B01-49AB-BB7C-49A115314A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349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5E1D-F3A2-4E16-B159-15E7F3E132CB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A85E-4A4F-4B31-B43D-E3530B9291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32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5E1D-F3A2-4E16-B159-15E7F3E132CB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A85E-4A4F-4B31-B43D-E3530B9291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5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5E1D-F3A2-4E16-B159-15E7F3E132CB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A85E-4A4F-4B31-B43D-E3530B9291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29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792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892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083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514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61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837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19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317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5E1D-F3A2-4E16-B159-15E7F3E132CB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A85E-4A4F-4B31-B43D-E3530B9291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843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873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51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7370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7434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4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4654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9278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628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544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942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5E1D-F3A2-4E16-B159-15E7F3E132CB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A85E-4A4F-4B31-B43D-E3530B9291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475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74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643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959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6747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1380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2333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8327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0434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570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195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5E1D-F3A2-4E16-B159-15E7F3E132CB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A85E-4A4F-4B31-B43D-E3530B9291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003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620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3804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2866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9090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542F770-EDC1-4D46-A423-D195BE5A42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428809F-5923-47CE-AC4A-17702515FA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39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5E1D-F3A2-4E16-B159-15E7F3E132CB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A85E-4A4F-4B31-B43D-E3530B9291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19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5E1D-F3A2-4E16-B159-15E7F3E132CB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A85E-4A4F-4B31-B43D-E3530B9291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66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5E1D-F3A2-4E16-B159-15E7F3E132CB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A85E-4A4F-4B31-B43D-E3530B9291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2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5E1D-F3A2-4E16-B159-15E7F3E132CB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A85E-4A4F-4B31-B43D-E3530B9291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88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5E1D-F3A2-4E16-B159-15E7F3E132CB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3A85E-4A4F-4B31-B43D-E3530B9291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18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45E1D-F3A2-4E16-B159-15E7F3E132CB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3A85E-4A4F-4B31-B43D-E3530B9291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96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5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914354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45E1D-F3A2-4E16-B159-15E7F3E132CB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3A85E-4A4F-4B31-B43D-E3530B9291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25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45E1D-F3A2-4E16-B159-15E7F3E132CB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3A85E-4A4F-4B31-B43D-E3530B9291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3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45E1D-F3A2-4E16-B159-15E7F3E132CB}" type="datetimeFigureOut">
              <a:rPr lang="en-US" smtClean="0"/>
              <a:pPr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3A85E-4A4F-4B31-B43D-E3530B9291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25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" y="9144"/>
            <a:ext cx="12159483" cy="683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57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3" t="23825" r="56967" b="50164"/>
          <a:stretch/>
        </p:blipFill>
        <p:spPr bwMode="auto">
          <a:xfrm>
            <a:off x="3700079" y="2072399"/>
            <a:ext cx="5773527" cy="312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91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3"/>
            <a:ext cx="3733800" cy="452596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pc="300" dirty="0">
                <a:latin typeface=".VnAvant" panose="020B7200000000000000" pitchFamily="34" charset="0"/>
              </a:rPr>
              <a:t>, </a:t>
            </a:r>
            <a:r>
              <a:rPr lang="en-US" b="1" spc="300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pc="300" dirty="0">
                <a:latin typeface=".VnAvant" panose="020B7200000000000000" pitchFamily="34" charset="0"/>
              </a:rPr>
              <a:t>, </a:t>
            </a:r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pc="300" dirty="0">
                <a:latin typeface=".VnAvant" panose="020B7200000000000000" pitchFamily="34" charset="0"/>
              </a:rPr>
              <a:t>, </a:t>
            </a:r>
            <a:r>
              <a:rPr lang="en-US" b="1" spc="300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pc="300" dirty="0">
                <a:latin typeface=".VnAvant" panose="020B7200000000000000" pitchFamily="34" charset="0"/>
              </a:rPr>
              <a:t>, </a:t>
            </a:r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  <a:r>
              <a:rPr lang="en-US" spc="300" dirty="0">
                <a:latin typeface=".VnAvant" panose="020B7200000000000000" pitchFamily="34" charset="0"/>
              </a:rPr>
              <a:t> and </a:t>
            </a:r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  <a:r>
              <a:rPr lang="en-US" spc="300" dirty="0">
                <a:latin typeface=".VnAvant" panose="020B7200000000000000" pitchFamily="34" charset="0"/>
              </a:rPr>
              <a:t> and </a:t>
            </a:r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ps.</a:t>
            </a:r>
          </a:p>
          <a:p>
            <a:pPr marL="0" indent="0">
              <a:buNone/>
            </a:pPr>
            <a:endParaRPr lang="en-US" spc="300" dirty="0">
              <a:latin typeface=".VnAvant" panose="020B7200000000000000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19800" y="1600203"/>
            <a:ext cx="441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pc="300" dirty="0">
                <a:latin typeface=".VnAvant" panose="020B7200000000000000" pitchFamily="34" charset="0"/>
              </a:rPr>
              <a:t>, </a:t>
            </a:r>
            <a:r>
              <a:rPr lang="en-US" b="1" spc="300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pc="300" dirty="0">
                <a:latin typeface=".VnAvant" panose="020B7200000000000000" pitchFamily="34" charset="0"/>
              </a:rPr>
              <a:t>, </a:t>
            </a:r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pc="300" dirty="0">
                <a:latin typeface=".VnAvant" panose="020B7200000000000000" pitchFamily="34" charset="0"/>
              </a:rPr>
              <a:t>, </a:t>
            </a:r>
            <a:r>
              <a:rPr lang="en-US" b="1" spc="300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pc="300" dirty="0">
                <a:latin typeface=".VnAvant" panose="020B7200000000000000" pitchFamily="34" charset="0"/>
              </a:rPr>
              <a:t>, </a:t>
            </a:r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  <a:r>
              <a:rPr lang="en-US" spc="300" dirty="0">
                <a:latin typeface=".VnAvant" panose="020B7200000000000000" pitchFamily="34" charset="0"/>
              </a:rPr>
              <a:t> and </a:t>
            </a:r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  <a:r>
              <a:rPr lang="en-US" spc="300" dirty="0">
                <a:latin typeface=".VnAvant" panose="020B7200000000000000" pitchFamily="34" charset="0"/>
              </a:rPr>
              <a:t> and </a:t>
            </a:r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cken.</a:t>
            </a:r>
          </a:p>
          <a:p>
            <a:pPr marL="0" indent="0">
              <a:buNone/>
            </a:pPr>
            <a:endParaRPr lang="en-US" spc="300" dirty="0">
              <a:latin typeface=".VnAvant" panose="020B72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828800" y="1600200"/>
            <a:ext cx="3886200" cy="41148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943600" y="1524000"/>
            <a:ext cx="4495800" cy="4220424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rack 027_U5_Cha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8947" y="5181603"/>
            <a:ext cx="334963" cy="33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9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4" grpId="0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DD6D908-561F-4A67-8570-9E21D10AE19C}"/>
              </a:ext>
            </a:extLst>
          </p:cNvPr>
          <p:cNvSpPr txBox="1">
            <a:spLocks/>
          </p:cNvSpPr>
          <p:nvPr/>
        </p:nvSpPr>
        <p:spPr>
          <a:xfrm>
            <a:off x="2247903" y="4643446"/>
            <a:ext cx="7791451" cy="616745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766"/>
            <a:r>
              <a:rPr lang="en-US" sz="4800" b="1" dirty="0">
                <a:solidFill>
                  <a:prstClr val="black"/>
                </a:solidFill>
              </a:rPr>
              <a:t>Listen and tick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163869" y="2538267"/>
            <a:ext cx="4161575" cy="1969000"/>
            <a:chOff x="3519814" y="2155629"/>
            <a:chExt cx="5548767" cy="262533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9814" y="2209547"/>
              <a:ext cx="2576186" cy="257141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8377" y="2155629"/>
              <a:ext cx="2630204" cy="2625333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2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Listen and tick</a:t>
            </a:r>
          </a:p>
        </p:txBody>
      </p:sp>
      <p:pic>
        <p:nvPicPr>
          <p:cNvPr id="7" name="Track 028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757613"/>
            <a:ext cx="487363" cy="48736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851" y="1628932"/>
            <a:ext cx="7143751" cy="52321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6800" y="3200400"/>
            <a:ext cx="533400" cy="53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5867400"/>
            <a:ext cx="533400" cy="533400"/>
          </a:xfrm>
          <a:prstGeom prst="rect">
            <a:avLst/>
          </a:prstGeom>
        </p:spPr>
      </p:pic>
      <p:pic>
        <p:nvPicPr>
          <p:cNvPr id="8" name="Track 0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81656" y="838200"/>
            <a:ext cx="352344" cy="35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6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7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7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965CC-DC8C-45E4-AE7A-5F00F6A9F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094" y="4922051"/>
            <a:ext cx="7703820" cy="702471"/>
          </a:xfrm>
        </p:spPr>
        <p:txBody>
          <a:bodyPr vert="horz" lIns="68580" tIns="34291" rIns="68580" bIns="34291" rtlCol="0" anchor="ctr">
            <a:normAutofit/>
          </a:bodyPr>
          <a:lstStyle/>
          <a:p>
            <a:pPr algn="ctr"/>
            <a:endParaRPr lang="en-US" sz="3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4" y="1825632"/>
            <a:ext cx="7886700" cy="3003551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554286" y="2578309"/>
            <a:ext cx="3006356" cy="1325407"/>
            <a:chOff x="3657600" y="2301070"/>
            <a:chExt cx="5219047" cy="247989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2301070"/>
              <a:ext cx="2479892" cy="247989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128" y="2301070"/>
              <a:ext cx="2296519" cy="2479892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4DD6D908-561F-4A67-8570-9E21D10AE19C}"/>
              </a:ext>
            </a:extLst>
          </p:cNvPr>
          <p:cNvSpPr txBox="1">
            <a:spLocks/>
          </p:cNvSpPr>
          <p:nvPr/>
        </p:nvSpPr>
        <p:spPr>
          <a:xfrm>
            <a:off x="2152654" y="3919334"/>
            <a:ext cx="7886700" cy="616745"/>
          </a:xfrm>
          <a:prstGeom prst="rect">
            <a:avLst/>
          </a:prstGeom>
        </p:spPr>
        <p:txBody>
          <a:bodyPr vert="horz" lIns="68580" tIns="34291" rIns="68580" bIns="3429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766"/>
            <a:r>
              <a:rPr lang="en-US" sz="4800" b="1" dirty="0">
                <a:solidFill>
                  <a:prstClr val="black"/>
                </a:solidFill>
              </a:rPr>
              <a:t>Look and trace</a:t>
            </a:r>
          </a:p>
        </p:txBody>
      </p:sp>
    </p:spTree>
    <p:extLst>
      <p:ext uri="{BB962C8B-B14F-4D97-AF65-F5344CB8AC3E}">
        <p14:creationId xmlns:p14="http://schemas.microsoft.com/office/powerpoint/2010/main" val="56883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0624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324" y="1905008"/>
            <a:ext cx="4578896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8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sz="88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88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361405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038603" y="2514608"/>
            <a:ext cx="4226859" cy="1618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6600" b="1" dirty="0" err="1">
                <a:solidFill>
                  <a:srgbClr val="FF0000"/>
                </a:solidFill>
                <a:latin typeface="+mj-lt"/>
              </a:rPr>
              <a:t>i</a:t>
            </a:r>
            <a:r>
              <a:rPr lang="en-US" sz="6600" dirty="0">
                <a:latin typeface="+mj-lt"/>
              </a:rPr>
              <a:t>, </a:t>
            </a:r>
            <a:r>
              <a:rPr lang="en-US" sz="6600" b="1" dirty="0" err="1">
                <a:solidFill>
                  <a:srgbClr val="FF0000"/>
                </a:solidFill>
                <a:latin typeface="+mj-lt"/>
              </a:rPr>
              <a:t>i</a:t>
            </a:r>
            <a:r>
              <a:rPr lang="en-US" sz="6600" dirty="0">
                <a:latin typeface="+mj-lt"/>
              </a:rPr>
              <a:t>, </a:t>
            </a:r>
            <a:r>
              <a:rPr lang="en-US" sz="6600" b="1" dirty="0">
                <a:latin typeface="+mj-lt"/>
              </a:rPr>
              <a:t>f</a:t>
            </a:r>
            <a:r>
              <a:rPr lang="en-US" sz="6600" b="1" dirty="0">
                <a:solidFill>
                  <a:srgbClr val="FF0000"/>
                </a:solidFill>
                <a:latin typeface="+mj-lt"/>
              </a:rPr>
              <a:t>i</a:t>
            </a:r>
            <a:r>
              <a:rPr lang="en-US" sz="6600" b="1" dirty="0">
                <a:latin typeface="+mj-lt"/>
              </a:rPr>
              <a:t>sh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429000" y="2514603"/>
            <a:ext cx="5257800" cy="1618939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9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886200" y="2590806"/>
            <a:ext cx="4724400" cy="15878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6600" b="1" dirty="0" err="1">
                <a:solidFill>
                  <a:srgbClr val="FF0000"/>
                </a:solidFill>
                <a:latin typeface="+mj-lt"/>
              </a:rPr>
              <a:t>i</a:t>
            </a:r>
            <a:r>
              <a:rPr lang="en-US" sz="6600" dirty="0">
                <a:latin typeface="+mj-lt"/>
              </a:rPr>
              <a:t>, </a:t>
            </a:r>
            <a:r>
              <a:rPr lang="en-US" sz="6600" b="1" dirty="0" err="1">
                <a:solidFill>
                  <a:srgbClr val="FF0000"/>
                </a:solidFill>
                <a:latin typeface="+mj-lt"/>
              </a:rPr>
              <a:t>i</a:t>
            </a:r>
            <a:r>
              <a:rPr lang="en-US" sz="6600" dirty="0">
                <a:latin typeface="+mj-lt"/>
              </a:rPr>
              <a:t>, </a:t>
            </a:r>
            <a:r>
              <a:rPr lang="en-US" sz="6600" b="1" dirty="0">
                <a:latin typeface="+mj-lt"/>
              </a:rPr>
              <a:t>ch</a:t>
            </a:r>
            <a:r>
              <a:rPr lang="en-US" sz="6600" b="1" dirty="0">
                <a:solidFill>
                  <a:srgbClr val="FF0000"/>
                </a:solidFill>
                <a:latin typeface="+mj-lt"/>
              </a:rPr>
              <a:t>i</a:t>
            </a:r>
            <a:r>
              <a:rPr lang="en-US" sz="6600" b="1" dirty="0">
                <a:latin typeface="+mj-lt"/>
              </a:rPr>
              <a:t>ps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657600" y="2590805"/>
            <a:ext cx="5181600" cy="1587813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038603" y="2514608"/>
            <a:ext cx="4226859" cy="1618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6600" b="1" dirty="0" err="1">
                <a:solidFill>
                  <a:srgbClr val="FF0000"/>
                </a:solidFill>
                <a:latin typeface="+mj-lt"/>
              </a:rPr>
              <a:t>i</a:t>
            </a:r>
            <a:r>
              <a:rPr lang="en-US" sz="6600" dirty="0">
                <a:latin typeface="+mj-lt"/>
              </a:rPr>
              <a:t>, </a:t>
            </a:r>
            <a:r>
              <a:rPr lang="en-US" sz="6600" b="1" dirty="0" err="1">
                <a:solidFill>
                  <a:srgbClr val="FF0000"/>
                </a:solidFill>
                <a:latin typeface="+mj-lt"/>
              </a:rPr>
              <a:t>i</a:t>
            </a:r>
            <a:r>
              <a:rPr lang="en-US" sz="6600" dirty="0">
                <a:latin typeface="+mj-lt"/>
              </a:rPr>
              <a:t>, </a:t>
            </a:r>
            <a:r>
              <a:rPr lang="en-US" sz="6600" b="1" dirty="0">
                <a:latin typeface="+mj-lt"/>
              </a:rPr>
              <a:t>m</a:t>
            </a:r>
            <a:r>
              <a:rPr lang="en-US" sz="6600" b="1" dirty="0">
                <a:solidFill>
                  <a:srgbClr val="FF0000"/>
                </a:solidFill>
                <a:latin typeface="+mj-lt"/>
              </a:rPr>
              <a:t>i</a:t>
            </a:r>
            <a:r>
              <a:rPr lang="en-US" sz="6600" b="1" dirty="0">
                <a:latin typeface="+mj-lt"/>
              </a:rPr>
              <a:t>lk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429000" y="2514603"/>
            <a:ext cx="5257800" cy="1618939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0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743200" y="2743200"/>
            <a:ext cx="6324600" cy="1600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6000" b="1" dirty="0">
                <a:latin typeface=".VnAvant" panose="020B7200000000000000" pitchFamily="34" charset="0"/>
              </a:rPr>
              <a:t>F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6000" b="1" dirty="0">
                <a:latin typeface=".VnAvant" panose="020B7200000000000000" pitchFamily="34" charset="0"/>
              </a:rPr>
              <a:t>sh</a:t>
            </a:r>
            <a:r>
              <a:rPr lang="en-US" sz="6000" dirty="0">
                <a:latin typeface=".VnAvant" panose="020B7200000000000000" pitchFamily="34" charset="0"/>
              </a:rPr>
              <a:t> and </a:t>
            </a:r>
            <a:r>
              <a:rPr lang="en-US" sz="6000" b="1" dirty="0">
                <a:latin typeface=".VnAvant" panose="020B7200000000000000" pitchFamily="34" charset="0"/>
              </a:rPr>
              <a:t>ch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6000" b="1" dirty="0">
                <a:latin typeface=".VnAvant" panose="020B7200000000000000" pitchFamily="34" charset="0"/>
              </a:rPr>
              <a:t>ps</a:t>
            </a:r>
          </a:p>
          <a:p>
            <a:pPr marL="0" indent="0">
              <a:buNone/>
            </a:pPr>
            <a:endParaRPr lang="en-US" dirty="0">
              <a:latin typeface=".VnAvant" panose="020B7200000000000000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743200" y="2743199"/>
            <a:ext cx="6477000" cy="16002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2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5"/>
            <a:ext cx="9144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A8FCEC6-4B30-4FF2-8B32-504BEAEA3A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9820"/>
          <a:stretch>
            <a:fillRect/>
          </a:stretch>
        </p:blipFill>
        <p:spPr>
          <a:xfrm>
            <a:off x="1524000" y="3808682"/>
            <a:ext cx="9144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898EF1-39C3-48EB-88F1-70A9E9D400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6063" y="1258279"/>
            <a:ext cx="8359883" cy="2976344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sz="6600" dirty="0">
                <a:solidFill>
                  <a:srgbClr val="FFFFFF"/>
                </a:solidFill>
              </a:rPr>
              <a:t>Unit 5 – Lesson 2</a:t>
            </a:r>
            <a:r>
              <a:rPr lang="en-US" sz="6600">
                <a:solidFill>
                  <a:srgbClr val="FFFFFF"/>
                </a:solidFill>
              </a:rPr>
              <a:t/>
            </a:r>
            <a:br>
              <a:rPr lang="en-US" sz="6600">
                <a:solidFill>
                  <a:srgbClr val="FFFFFF"/>
                </a:solidFill>
              </a:rPr>
            </a:br>
            <a:r>
              <a:rPr lang="en-US" sz="6600">
                <a:solidFill>
                  <a:srgbClr val="FFFFFF"/>
                </a:solidFill>
              </a:rPr>
              <a:t>At</a:t>
            </a:r>
            <a:r>
              <a:rPr lang="en-US" sz="6700">
                <a:solidFill>
                  <a:srgbClr val="FFFFFF"/>
                </a:solidFill>
              </a:rPr>
              <a:t> </a:t>
            </a:r>
            <a:r>
              <a:rPr lang="en-US" sz="6700" dirty="0">
                <a:solidFill>
                  <a:srgbClr val="FFFFFF"/>
                </a:solidFill>
              </a:rPr>
              <a:t>the fish </a:t>
            </a:r>
            <a:r>
              <a:rPr lang="en-US" sz="6700">
                <a:solidFill>
                  <a:srgbClr val="FFFFFF"/>
                </a:solidFill>
              </a:rPr>
              <a:t>and chip </a:t>
            </a:r>
            <a:r>
              <a:rPr lang="en-US" sz="6700" dirty="0">
                <a:solidFill>
                  <a:srgbClr val="FFFFFF"/>
                </a:solidFill>
              </a:rPr>
              <a:t>shop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BE00B-5C74-4EC8-8DC0-B88D32C8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7594" y="5318996"/>
            <a:ext cx="7062675" cy="723671"/>
          </a:xfrm>
        </p:spPr>
        <p:txBody>
          <a:bodyPr anchor="t">
            <a:normAutofit/>
          </a:bodyPr>
          <a:lstStyle/>
          <a:p>
            <a:pPr algn="l"/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818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438400" y="2743200"/>
            <a:ext cx="7620000" cy="1600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6000" b="1" dirty="0">
                <a:latin typeface=".VnAvant" panose="020B7200000000000000" pitchFamily="34" charset="0"/>
              </a:rPr>
              <a:t>M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6000" b="1" dirty="0">
                <a:latin typeface=".VnAvant" panose="020B7200000000000000" pitchFamily="34" charset="0"/>
              </a:rPr>
              <a:t>lk</a:t>
            </a:r>
            <a:r>
              <a:rPr lang="en-US" sz="6000" dirty="0">
                <a:latin typeface=".VnAvant" panose="020B7200000000000000" pitchFamily="34" charset="0"/>
              </a:rPr>
              <a:t> and </a:t>
            </a:r>
            <a:r>
              <a:rPr lang="en-US" sz="6000" b="1" dirty="0">
                <a:latin typeface=".VnAvant" panose="020B7200000000000000" pitchFamily="34" charset="0"/>
              </a:rPr>
              <a:t>ch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6000" b="1" dirty="0">
                <a:latin typeface=".VnAvant" panose="020B7200000000000000" pitchFamily="34" charset="0"/>
              </a:rPr>
              <a:t>cken</a:t>
            </a:r>
          </a:p>
          <a:p>
            <a:pPr marL="0" indent="0" algn="ctr">
              <a:buNone/>
            </a:pPr>
            <a:endParaRPr lang="en-US" sz="6000" dirty="0">
              <a:latin typeface=".VnAvant" panose="020B7200000000000000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90800" y="2743199"/>
            <a:ext cx="7467600" cy="16002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3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819400" y="2514607"/>
            <a:ext cx="6248400" cy="1618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6600" b="1" dirty="0" err="1">
                <a:solidFill>
                  <a:srgbClr val="FF0000"/>
                </a:solidFill>
                <a:latin typeface="+mj-lt"/>
              </a:rPr>
              <a:t>i</a:t>
            </a:r>
            <a:r>
              <a:rPr lang="en-US" sz="6600" dirty="0">
                <a:latin typeface="+mj-lt"/>
              </a:rPr>
              <a:t>, </a:t>
            </a:r>
            <a:r>
              <a:rPr lang="en-US" sz="6600" b="1" dirty="0" err="1">
                <a:solidFill>
                  <a:srgbClr val="FF0000"/>
                </a:solidFill>
                <a:latin typeface="+mj-lt"/>
              </a:rPr>
              <a:t>i</a:t>
            </a:r>
            <a:r>
              <a:rPr lang="en-US" sz="6600" dirty="0">
                <a:latin typeface="+mj-lt"/>
              </a:rPr>
              <a:t>, </a:t>
            </a:r>
            <a:r>
              <a:rPr lang="en-US" sz="6600" b="1" dirty="0">
                <a:latin typeface="+mj-lt"/>
              </a:rPr>
              <a:t>ch</a:t>
            </a:r>
            <a:r>
              <a:rPr lang="en-US" sz="6600" b="1" dirty="0">
                <a:solidFill>
                  <a:srgbClr val="FF0000"/>
                </a:solidFill>
                <a:latin typeface="+mj-lt"/>
              </a:rPr>
              <a:t>i</a:t>
            </a:r>
            <a:r>
              <a:rPr lang="en-US" sz="6600" b="1" dirty="0">
                <a:latin typeface="+mj-lt"/>
              </a:rPr>
              <a:t>cken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latin typeface="+mj-l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971800" y="2514603"/>
            <a:ext cx="5715000" cy="1618939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0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3" y="476782"/>
            <a:ext cx="5409339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71" y="1269259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7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9" y="476782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7658491" y="1905007"/>
            <a:ext cx="2614295" cy="283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14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3" y="476782"/>
            <a:ext cx="5409339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71" y="1269259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7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9" y="476782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7460779" y="2743200"/>
            <a:ext cx="280191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768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3" y="476782"/>
            <a:ext cx="5409339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71" y="1269259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7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9" y="476782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7291939" y="2562983"/>
            <a:ext cx="3065688" cy="174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627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2603" y="476782"/>
            <a:ext cx="5409339" cy="59206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2671" y="1269259"/>
            <a:ext cx="4467265" cy="30389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8800" dirty="0">
                <a:solidFill>
                  <a:srgbClr val="FFFFFF"/>
                </a:solidFill>
              </a:rPr>
              <a:t>Goodbye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7160" y="4424907"/>
            <a:ext cx="274320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12599" y="476782"/>
            <a:ext cx="2898287" cy="5920653"/>
          </a:xfrm>
          <a:prstGeom prst="rect">
            <a:avLst/>
          </a:prstGeom>
          <a:solidFill>
            <a:srgbClr val="A6A6A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7913317" y="2286000"/>
            <a:ext cx="1929909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45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59483" cy="6839709"/>
          </a:xfrm>
        </p:spPr>
      </p:pic>
      <p:sp>
        <p:nvSpPr>
          <p:cNvPr id="3" name="Rectangle 2"/>
          <p:cNvSpPr/>
          <p:nvPr/>
        </p:nvSpPr>
        <p:spPr>
          <a:xfrm>
            <a:off x="1711071" y="5969567"/>
            <a:ext cx="917096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21914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1867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1867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134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80624" y="0"/>
            <a:ext cx="818271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6C12F-6486-4E55-8C92-2EE2BF896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0" y="2043672"/>
            <a:ext cx="5257800" cy="203105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0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066719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9" t="19820" r="14663" b="19307"/>
          <a:stretch/>
        </p:blipFill>
        <p:spPr bwMode="auto">
          <a:xfrm>
            <a:off x="5410203" y="837826"/>
            <a:ext cx="2161603" cy="123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13693" r="27534" b="10270"/>
          <a:stretch/>
        </p:blipFill>
        <p:spPr bwMode="auto">
          <a:xfrm>
            <a:off x="1828805" y="1721123"/>
            <a:ext cx="1375684" cy="14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9" t="18018" r="15574" b="18378"/>
          <a:stretch/>
        </p:blipFill>
        <p:spPr bwMode="auto">
          <a:xfrm>
            <a:off x="8240167" y="2844717"/>
            <a:ext cx="2427841" cy="132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2972" r="33233" b="8649"/>
          <a:stretch/>
        </p:blipFill>
        <p:spPr bwMode="auto">
          <a:xfrm>
            <a:off x="3886207" y="3706279"/>
            <a:ext cx="1083839" cy="158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34000" y="2041083"/>
            <a:ext cx="2819400" cy="1143000"/>
          </a:xfrm>
        </p:spPr>
        <p:txBody>
          <a:bodyPr>
            <a:noAutofit/>
          </a:bodyPr>
          <a:lstStyle/>
          <a:p>
            <a:r>
              <a:rPr lang="en-US" sz="3600" b="1" spc="300" dirty="0">
                <a:latin typeface=".VnAvant" panose="020B7200000000000000" pitchFamily="34" charset="0"/>
              </a:rPr>
              <a:t>ch</a:t>
            </a:r>
            <a:r>
              <a:rPr lang="en-US" sz="36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3600" b="1" spc="300" dirty="0">
                <a:latin typeface=".VnAvant" panose="020B7200000000000000" pitchFamily="34" charset="0"/>
              </a:rPr>
              <a:t>cken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19200" y="587387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 dirty="0">
                <a:latin typeface=".VnAvant" panose="020B7200000000000000" pitchFamily="34" charset="0"/>
              </a:rPr>
              <a:t>ch</a:t>
            </a:r>
            <a:r>
              <a:rPr lang="en-US" sz="36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3600" b="1" spc="300" dirty="0">
                <a:latin typeface=".VnAvant" panose="020B7200000000000000" pitchFamily="34" charset="0"/>
              </a:rPr>
              <a:t>ps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985999" y="1701717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pc="300" dirty="0">
                <a:latin typeface=".VnAvant" panose="020B7200000000000000" pitchFamily="34" charset="0"/>
              </a:rPr>
              <a:t>f</a:t>
            </a:r>
            <a:r>
              <a:rPr lang="en-US" sz="3600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3600" b="1" spc="300" dirty="0">
                <a:latin typeface=".VnAvant" panose="020B7200000000000000" pitchFamily="34" charset="0"/>
              </a:rPr>
              <a:t>sh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124200" y="2642007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133600" y="3420525"/>
            <a:ext cx="685800" cy="5715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085219" y="5410205"/>
            <a:ext cx="685800" cy="5715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324600" y="3157158"/>
            <a:ext cx="685800" cy="5715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111179" y="4343405"/>
            <a:ext cx="685800" cy="5715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.VnAvant" panose="020B7200000000000000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5644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>
            <a:extLst>
              <a:ext uri="{FF2B5EF4-FFF2-40B4-BE49-F238E27FC236}">
                <a16:creationId xmlns:a16="http://schemas.microsoft.com/office/drawing/2014/main" id="{7432E11E-988F-405B-B469-66ED44F94F62}"/>
              </a:ext>
            </a:extLst>
          </p:cNvPr>
          <p:cNvSpPr>
            <a:spLocks noGrp="1"/>
          </p:cNvSpPr>
          <p:nvPr/>
        </p:nvSpPr>
        <p:spPr>
          <a:xfrm>
            <a:off x="1838332" y="3980422"/>
            <a:ext cx="8515351" cy="992981"/>
          </a:xfrm>
          <a:prstGeom prst="rect">
            <a:avLst/>
          </a:prstGeom>
        </p:spPr>
        <p:txBody>
          <a:bodyPr vert="horz" lIns="68580" tIns="34291" rIns="68580" bIns="34291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766"/>
            <a:r>
              <a:rPr lang="en-US" sz="4800" b="1" dirty="0">
                <a:solidFill>
                  <a:prstClr val="black"/>
                </a:solidFill>
              </a:rPr>
              <a:t>Listen and chant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084989" y="1884608"/>
            <a:ext cx="4067632" cy="1950247"/>
            <a:chOff x="3457184" y="1635495"/>
            <a:chExt cx="5423509" cy="260032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7184" y="1714419"/>
              <a:ext cx="2526082" cy="252140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5540" y="1635495"/>
              <a:ext cx="2605153" cy="2600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591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Listen and chant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3"/>
            <a:ext cx="3733800" cy="4525963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pc="300" dirty="0">
                <a:latin typeface=".VnAvant" panose="020B7200000000000000" pitchFamily="34" charset="0"/>
              </a:rPr>
              <a:t>, </a:t>
            </a:r>
            <a:r>
              <a:rPr lang="en-US" b="1" spc="300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pc="300" dirty="0">
                <a:latin typeface=".VnAvant" panose="020B7200000000000000" pitchFamily="34" charset="0"/>
              </a:rPr>
              <a:t>, </a:t>
            </a:r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pc="300" dirty="0">
                <a:latin typeface=".VnAvant" panose="020B7200000000000000" pitchFamily="34" charset="0"/>
              </a:rPr>
              <a:t>, </a:t>
            </a:r>
            <a:r>
              <a:rPr lang="en-US" b="1" spc="300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pc="300" dirty="0">
                <a:latin typeface=".VnAvant" panose="020B7200000000000000" pitchFamily="34" charset="0"/>
              </a:rPr>
              <a:t>, </a:t>
            </a:r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  <a:r>
              <a:rPr lang="en-US" spc="300" dirty="0">
                <a:latin typeface=".VnAvant" panose="020B7200000000000000" pitchFamily="34" charset="0"/>
              </a:rPr>
              <a:t> and </a:t>
            </a:r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spc="300" dirty="0">
                <a:latin typeface=".VnAvant" panose="020B7200000000000000" pitchFamily="34" charset="0"/>
              </a:rPr>
              <a:t>F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sh</a:t>
            </a:r>
            <a:r>
              <a:rPr lang="en-US" spc="300" dirty="0">
                <a:latin typeface=".VnAvant" panose="020B7200000000000000" pitchFamily="34" charset="0"/>
              </a:rPr>
              <a:t> and </a:t>
            </a:r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ps.</a:t>
            </a:r>
          </a:p>
          <a:p>
            <a:pPr marL="0" indent="0">
              <a:buNone/>
            </a:pPr>
            <a:endParaRPr lang="en-US" spc="300" dirty="0">
              <a:latin typeface=".VnAvant" panose="020B7200000000000000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19800" y="1600203"/>
            <a:ext cx="441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pc="300" dirty="0">
                <a:latin typeface=".VnAvant" panose="020B7200000000000000" pitchFamily="34" charset="0"/>
              </a:rPr>
              <a:t>, </a:t>
            </a:r>
            <a:r>
              <a:rPr lang="en-US" b="1" spc="300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pc="300" dirty="0">
                <a:latin typeface=".VnAvant" panose="020B7200000000000000" pitchFamily="34" charset="0"/>
              </a:rPr>
              <a:t>, </a:t>
            </a:r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pc="300" dirty="0">
                <a:latin typeface=".VnAvant" panose="020B7200000000000000" pitchFamily="34" charset="0"/>
              </a:rPr>
              <a:t>, </a:t>
            </a:r>
            <a:r>
              <a:rPr lang="en-US" b="1" spc="300" dirty="0" err="1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pc="300" dirty="0">
                <a:latin typeface=".VnAvant" panose="020B7200000000000000" pitchFamily="34" charset="0"/>
              </a:rPr>
              <a:t>, </a:t>
            </a:r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  <a:r>
              <a:rPr lang="en-US" spc="300" dirty="0">
                <a:latin typeface=".VnAvant" panose="020B7200000000000000" pitchFamily="34" charset="0"/>
              </a:rPr>
              <a:t> and </a:t>
            </a:r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spc="300" dirty="0">
                <a:latin typeface=".VnAvant" panose="020B7200000000000000" pitchFamily="34" charset="0"/>
              </a:rPr>
              <a:t>M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lk</a:t>
            </a:r>
            <a:r>
              <a:rPr lang="en-US" spc="300" dirty="0">
                <a:latin typeface=".VnAvant" panose="020B7200000000000000" pitchFamily="34" charset="0"/>
              </a:rPr>
              <a:t> and </a:t>
            </a:r>
            <a:r>
              <a:rPr lang="en-US" b="1" spc="300" dirty="0">
                <a:latin typeface=".VnAvant" panose="020B7200000000000000" pitchFamily="34" charset="0"/>
              </a:rPr>
              <a:t>ch</a:t>
            </a:r>
            <a:r>
              <a:rPr lang="en-US" b="1" spc="300" dirty="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b="1" spc="300" dirty="0">
                <a:latin typeface=".VnAvant" panose="020B7200000000000000" pitchFamily="34" charset="0"/>
              </a:rPr>
              <a:t>cken.</a:t>
            </a:r>
          </a:p>
          <a:p>
            <a:pPr marL="0" indent="0">
              <a:buNone/>
            </a:pPr>
            <a:endParaRPr lang="en-US" spc="300" dirty="0">
              <a:latin typeface=".VnAvant" panose="020B72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828800" y="1600200"/>
            <a:ext cx="3886200" cy="4114800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5943600" y="1524000"/>
            <a:ext cx="4495800" cy="4220424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rack 027_U5_Cha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3" y="685803"/>
            <a:ext cx="334963" cy="33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1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30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4" grpId="0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9" t="19891" r="51681" b="52349"/>
          <a:stretch/>
        </p:blipFill>
        <p:spPr bwMode="auto">
          <a:xfrm>
            <a:off x="2514605" y="2176624"/>
            <a:ext cx="7231196" cy="279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89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2" t="22295" r="57338" b="50820"/>
          <a:stretch/>
        </p:blipFill>
        <p:spPr bwMode="auto">
          <a:xfrm>
            <a:off x="3189157" y="2057403"/>
            <a:ext cx="5647544" cy="276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880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9" t="18798" r="56844" b="52131"/>
          <a:stretch/>
        </p:blipFill>
        <p:spPr bwMode="auto">
          <a:xfrm>
            <a:off x="3200405" y="1845683"/>
            <a:ext cx="6113221" cy="334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292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2711</TotalTime>
  <Words>716</Words>
  <Application>Microsoft Office PowerPoint</Application>
  <PresentationFormat>Widescreen</PresentationFormat>
  <Paragraphs>128</Paragraphs>
  <Slides>26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.VnAvant</vt:lpstr>
      <vt:lpstr>Calibri Light</vt:lpstr>
      <vt:lpstr>Calibri</vt:lpstr>
      <vt:lpstr>Office Theme</vt:lpstr>
      <vt:lpstr>1_Office Theme</vt:lpstr>
      <vt:lpstr>2_Office Theme</vt:lpstr>
      <vt:lpstr>3_Office Theme</vt:lpstr>
      <vt:lpstr>PowerPoint Presentation</vt:lpstr>
      <vt:lpstr>Unit 5 – Lesson 2 At the fish and chip shop</vt:lpstr>
      <vt:lpstr>Warm-up</vt:lpstr>
      <vt:lpstr>chicken</vt:lpstr>
      <vt:lpstr>PowerPoint Presentation</vt:lpstr>
      <vt:lpstr>Listen and chant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tick</vt:lpstr>
      <vt:lpstr>PowerPoint Presentation</vt:lpstr>
      <vt:lpstr> 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</vt:lpstr>
      <vt:lpstr>Goodbye</vt:lpstr>
      <vt:lpstr>Goodbye</vt:lpstr>
      <vt:lpstr>Goodbye</vt:lpstr>
      <vt:lpstr>PowerPoint Presentation</vt:lpstr>
    </vt:vector>
  </TitlesOfParts>
  <Company>Updatesofts Forums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In the fish and chips shop</dc:title>
  <dc:creator>DANKO</dc:creator>
  <cp:lastModifiedBy>Duyen Ngoc</cp:lastModifiedBy>
  <cp:revision>84</cp:revision>
  <dcterms:created xsi:type="dcterms:W3CDTF">2019-11-26T14:53:08Z</dcterms:created>
  <dcterms:modified xsi:type="dcterms:W3CDTF">2023-04-14T03:43:26Z</dcterms:modified>
</cp:coreProperties>
</file>