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4" r:id="rId2"/>
    <p:sldMasterId id="2147483696" r:id="rId3"/>
  </p:sldMasterIdLst>
  <p:notesMasterIdLst>
    <p:notesMasterId r:id="rId21"/>
  </p:notesMasterIdLst>
  <p:sldIdLst>
    <p:sldId id="299" r:id="rId4"/>
    <p:sldId id="275" r:id="rId5"/>
    <p:sldId id="278" r:id="rId6"/>
    <p:sldId id="293" r:id="rId7"/>
    <p:sldId id="264" r:id="rId8"/>
    <p:sldId id="265" r:id="rId9"/>
    <p:sldId id="266" r:id="rId10"/>
    <p:sldId id="267" r:id="rId11"/>
    <p:sldId id="288" r:id="rId12"/>
    <p:sldId id="270" r:id="rId13"/>
    <p:sldId id="294" r:id="rId14"/>
    <p:sldId id="282" r:id="rId15"/>
    <p:sldId id="271" r:id="rId16"/>
    <p:sldId id="272" r:id="rId17"/>
    <p:sldId id="273" r:id="rId18"/>
    <p:sldId id="274" r:id="rId19"/>
    <p:sldId id="300" r:id="rId20"/>
  </p:sldIdLst>
  <p:sldSz cx="12192000" cy="6858000"/>
  <p:notesSz cx="6858000" cy="9144000"/>
  <p:embeddedFontLst>
    <p:embeddedFont>
      <p:font typeface=".VnAvant" panose="020B720000000000000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4A8DDC-61FF-E642-BFF8-7AD85FE8B542}">
          <p14:sldIdLst>
            <p14:sldId id="299"/>
            <p14:sldId id="275"/>
          </p14:sldIdLst>
        </p14:section>
        <p14:section name="Warm-up" id="{10548136-BD96-DA4B-AA94-AD1A87A4F1FA}">
          <p14:sldIdLst>
            <p14:sldId id="278"/>
          </p14:sldIdLst>
        </p14:section>
        <p14:section name="Listen and repeat" id="{0726A8E1-CFDD-EF4D-9D2D-6E361A1A4995}">
          <p14:sldIdLst>
            <p14:sldId id="293"/>
            <p14:sldId id="264"/>
            <p14:sldId id="265"/>
            <p14:sldId id="266"/>
            <p14:sldId id="267"/>
          </p14:sldIdLst>
        </p14:section>
        <p14:section name="Let's talk" id="{9AAF8DA2-B178-C54D-924C-1A50EEE6547C}">
          <p14:sldIdLst>
            <p14:sldId id="288"/>
            <p14:sldId id="270"/>
          </p14:sldIdLst>
        </p14:section>
        <p14:section name="Let's sing" id="{D43EAD96-0BE8-5149-BF9F-DDD3A7F1F870}">
          <p14:sldIdLst>
            <p14:sldId id="294"/>
            <p14:sldId id="282"/>
          </p14:sldIdLst>
        </p14:section>
        <p14:section name="Wrap-up" id="{DB3EF064-1D5C-5A42-86D3-0AFD874E9882}">
          <p14:sldIdLst>
            <p14:sldId id="271"/>
            <p14:sldId id="272"/>
            <p14:sldId id="273"/>
            <p14:sldId id="274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14"/>
    <p:restoredTop sz="65067" autoAdjust="0"/>
  </p:normalViewPr>
  <p:slideViewPr>
    <p:cSldViewPr>
      <p:cViewPr varScale="1">
        <p:scale>
          <a:sx n="53" d="100"/>
          <a:sy n="53" d="100"/>
        </p:scale>
        <p:origin x="12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09830-D9A2-4914-BA64-CEE7D6E1B004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DCC41-6F59-4480-9B01-69994E42E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0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Goals</a:t>
            </a:r>
            <a:r>
              <a:rPr lang="en-US" dirty="0"/>
              <a:t>: By the end of the lesson,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repeat the sentence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red pen. 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things, using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red _____.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 a song focusing on the main structures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;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DCC41-6F59-4480-9B01-69994E42E0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03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4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the chant of Lesson 2.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Pupils say the chant together.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sticks flashcards of pen, pencil, desk, bell on the board.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says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– e – bell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following the chant rhythm. Pupils repeat.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Individual check: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points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 picture, Pupils say the words with the chant rhythm.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Faster student gets more stars for their team.</a:t>
            </a:r>
            <a:r>
              <a:rPr lang="en-VN" dirty="0">
                <a:effectLst/>
              </a:rPr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 smtClean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will be able to listen and repeat the sentence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red pen. </a:t>
            </a:r>
            <a:endParaRPr lang="en-US" dirty="0" smtClean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Getting to know the structure It’s a red ______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picture of a red pen on slide. Teacher asks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it?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Teacher has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say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pen.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asks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. Teacher has pupils say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red.</a:t>
            </a:r>
            <a:endParaRPr lang="en-VN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has whole class say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red pen. </a:t>
            </a:r>
            <a:endParaRPr lang="en-VN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does the same with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pencil, bell, desk.</a:t>
            </a:r>
            <a:r>
              <a:rPr lang="en-VN" i="1" dirty="0" smtClean="0">
                <a:effectLst/>
              </a:rPr>
              <a:t> </a:t>
            </a:r>
            <a:endParaRPr lang="en-US" i="1" baseline="0" dirty="0" smtClean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Pupils listen and repeat.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open to the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repeat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in their books.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plays the audio, pupils listen and repeat. </a:t>
            </a:r>
            <a:endParaRPr lang="en-US" baseline="0" dirty="0" smtClean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check.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Quick check as teams: Teacher holds up flashcard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Pupils of team 1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red pen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Teacher does the same with the other teams.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does the same for individual check.</a:t>
            </a:r>
            <a:r>
              <a:rPr lang="en-VN" dirty="0" smtClean="0">
                <a:effectLst/>
              </a:rPr>
              <a:t> </a:t>
            </a:r>
            <a:endParaRPr lang="en-US" baseline="0" dirty="0" smtClean="0"/>
          </a:p>
          <a:p>
            <a:endParaRPr lang="en-V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825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DCC41-6F59-4480-9B01-69994E42E02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29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/>
              <a:t>Goal: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introduce the things, using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red _____.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 Point and say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open to the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talk!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point to the pictures and say using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</a:t>
            </a:r>
            <a:r>
              <a:rPr lang="en-VN" i="1" dirty="0" smtClean="0">
                <a:effectLst/>
              </a:rPr>
              <a:t> </a:t>
            </a:r>
            <a:endParaRPr lang="en-US" i="1" baseline="0" dirty="0"/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DCC41-6F59-4480-9B01-69994E42E0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40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Practice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Throw the ball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8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 slides or draws on the board.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holds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a flashcard,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to say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correct, they can throw a sticky ball to get stars.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Notes: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+ 1-5 stars: Pupils get star for their team.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Bomb: Lose a star.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Gun: Pupils can choose a team and say Shoot!. That team will lose a star.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Tornado: Change stars with the other teams. </a:t>
            </a:r>
            <a:endParaRPr lang="en-US" baseline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DCC41-6F59-4480-9B01-69994E42E02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44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 smtClean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sing a song focusing on the main structures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_____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has _____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red _____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Getting to know the song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and pupils read the song lyrics together.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plays the audio.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time: Pupils only listen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time: Pupils listen and sing.</a:t>
            </a:r>
            <a:r>
              <a:rPr lang="en-VN" dirty="0" smtClean="0">
                <a:effectLst/>
              </a:rPr>
              <a:t> </a:t>
            </a:r>
            <a:endParaRPr lang="en-US" baseline="0" dirty="0" smtClean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Sing and do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plays the audio, shows pupils some actions to do when singing the song. </a:t>
            </a:r>
            <a:endParaRPr lang="en-US" dirty="0" smtClean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sing and do in teams. Better team gets more stars. </a:t>
            </a:r>
            <a:endParaRPr lang="en-US" dirty="0" smtClean="0"/>
          </a:p>
          <a:p>
            <a:endParaRPr lang="en-V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566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are able to use the structure and vocabulary to write new lyrics for the song.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divides 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small teams (4-5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team)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create new lyrics for the song using words and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a_____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red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 </a:t>
            </a:r>
            <a:endParaRPr lang="en-VN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may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 the new song.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1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vocabulary of the lesson on slide.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say goodbye.</a:t>
            </a:r>
            <a:r>
              <a:rPr lang="en-VN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3D63-D428-401B-8FC6-DC8F21E1148A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2CE-021E-4D37-AB71-58B81345A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0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3D63-D428-401B-8FC6-DC8F21E1148A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2CE-021E-4D37-AB71-58B81345A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6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3D63-D428-401B-8FC6-DC8F21E1148A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2CE-021E-4D37-AB71-58B81345A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95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90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31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46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29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07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39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82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3D63-D428-401B-8FC6-DC8F21E1148A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2CE-021E-4D37-AB71-58B81345A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74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5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50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31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45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14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59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28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68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31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6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3D63-D428-401B-8FC6-DC8F21E1148A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2CE-021E-4D37-AB71-58B81345A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92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56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63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34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6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3D63-D428-401B-8FC6-DC8F21E1148A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2CE-021E-4D37-AB71-58B81345A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6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3D63-D428-401B-8FC6-DC8F21E1148A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2CE-021E-4D37-AB71-58B81345A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2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3D63-D428-401B-8FC6-DC8F21E1148A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2CE-021E-4D37-AB71-58B81345A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0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3D63-D428-401B-8FC6-DC8F21E1148A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2CE-021E-4D37-AB71-58B81345A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4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3D63-D428-401B-8FC6-DC8F21E1148A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2CE-021E-4D37-AB71-58B81345A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9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3D63-D428-401B-8FC6-DC8F21E1148A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2CE-021E-4D37-AB71-58B81345A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1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F3D63-D428-401B-8FC6-DC8F21E1148A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CC2CE-021E-4D37-AB71-58B81345A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F3D63-D428-401B-8FC6-DC8F21E1148A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CC2CE-021E-4D37-AB71-58B81345A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5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F3D63-D428-401B-8FC6-DC8F21E1148A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CC2CE-021E-4D37-AB71-58B81345A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3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31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368882"/>
              </p:ext>
            </p:extLst>
          </p:nvPr>
        </p:nvGraphicFramePr>
        <p:xfrm>
          <a:off x="2590800" y="1676400"/>
          <a:ext cx="693420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276600"/>
            <a:ext cx="109728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272051"/>
            <a:ext cx="1097280" cy="1371600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3276600" y="5029200"/>
            <a:ext cx="762000" cy="762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8343786" y="5297606"/>
            <a:ext cx="762000" cy="762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559040" y="4916606"/>
            <a:ext cx="762000" cy="762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105400" y="3962400"/>
            <a:ext cx="762000" cy="762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867400" y="3276600"/>
            <a:ext cx="762000" cy="762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105400" y="3276600"/>
            <a:ext cx="762000" cy="762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477000" y="3699681"/>
            <a:ext cx="762000" cy="762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867400" y="3962400"/>
            <a:ext cx="762000" cy="762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7739873" y="2342866"/>
            <a:ext cx="762000" cy="762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8488680" y="1676400"/>
            <a:ext cx="762000" cy="762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7391400" y="1676400"/>
            <a:ext cx="762000" cy="762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3352800" y="2300785"/>
            <a:ext cx="762000" cy="762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3825240" y="1905000"/>
            <a:ext cx="762000" cy="762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2851245" y="1905000"/>
            <a:ext cx="762000" cy="762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8415437" y="2347415"/>
            <a:ext cx="762000" cy="762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utoShape 2" descr="Kết quả hình ảnh cho gun carto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4916606"/>
            <a:ext cx="1846501" cy="12433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734" y="1732540"/>
            <a:ext cx="1241228" cy="141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4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inging">
            <a:extLst>
              <a:ext uri="{FF2B5EF4-FFF2-40B4-BE49-F238E27FC236}">
                <a16:creationId xmlns:a16="http://schemas.microsoft.com/office/drawing/2014/main" id="{CC3B56E5-3840-4239-A11B-DE49D26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706" y="1016254"/>
            <a:ext cx="6065044" cy="403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04" y="3662940"/>
            <a:ext cx="1658541" cy="18520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F90A9E-B1FF-4C9C-A113-DE61D07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770" y="1351026"/>
            <a:ext cx="2801024" cy="3092958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Let’s sing</a:t>
            </a:r>
          </a:p>
        </p:txBody>
      </p:sp>
      <p:pic>
        <p:nvPicPr>
          <p:cNvPr id="4" name="Track 0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48001" y="3195235"/>
            <a:ext cx="317769" cy="31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7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552" y="2590801"/>
            <a:ext cx="4578896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Further activity</a:t>
            </a:r>
          </a:p>
        </p:txBody>
      </p:sp>
    </p:spTree>
    <p:extLst>
      <p:ext uri="{BB962C8B-B14F-4D97-AF65-F5344CB8AC3E}">
        <p14:creationId xmlns:p14="http://schemas.microsoft.com/office/powerpoint/2010/main" val="30609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2000" r="52750" b="36889"/>
          <a:stretch/>
        </p:blipFill>
        <p:spPr bwMode="auto">
          <a:xfrm>
            <a:off x="7707520" y="2326312"/>
            <a:ext cx="2387610" cy="212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5" t="12889" r="60000" b="37556"/>
          <a:stretch/>
        </p:blipFill>
        <p:spPr bwMode="auto">
          <a:xfrm>
            <a:off x="7521957" y="1737845"/>
            <a:ext cx="2788920" cy="33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1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2000" r="54250" b="36444"/>
          <a:stretch/>
        </p:blipFill>
        <p:spPr bwMode="auto">
          <a:xfrm>
            <a:off x="7291939" y="1752600"/>
            <a:ext cx="3550920" cy="353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41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Kết quả hình ảnh cho red pencil cartoo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7"/>
          <a:stretch/>
        </p:blipFill>
        <p:spPr bwMode="auto">
          <a:xfrm>
            <a:off x="7666537" y="2292608"/>
            <a:ext cx="2390393" cy="228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279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994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1524000" y="3808678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060" y="1258279"/>
            <a:ext cx="8359883" cy="2976344"/>
          </a:xfrm>
        </p:spPr>
        <p:txBody>
          <a:bodyPr anchor="ctr"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Unit 6 – Lesson 3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8900" dirty="0">
                <a:solidFill>
                  <a:srgbClr val="FFFFFF"/>
                </a:solidFill>
              </a:rPr>
              <a:t>In the classroom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7591" y="5318990"/>
            <a:ext cx="7062674" cy="723670"/>
          </a:xfrm>
        </p:spPr>
        <p:txBody>
          <a:bodyPr anchor="t">
            <a:normAutofit/>
          </a:bodyPr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2043665"/>
            <a:ext cx="4876800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0399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174" y="1289448"/>
            <a:ext cx="3905102" cy="2225705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.VnAvant" panose="020B7200000000000000" pitchFamily="34" charset="0"/>
              </a:rPr>
              <a:t>Listen and repeat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9" y="1875721"/>
            <a:ext cx="1493231" cy="14904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94" y="3515153"/>
            <a:ext cx="1398613" cy="139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.VnAvant" panose="020B7200000000000000" pitchFamily="34" charset="0"/>
                <a:cs typeface="Arial" panose="020B0604020202020204" pitchFamily="34" charset="0"/>
              </a:rPr>
              <a:t>It’s a 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red</a:t>
            </a:r>
            <a:r>
              <a:rPr lang="en-US" sz="6600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6600" b="1" dirty="0">
                <a:latin typeface=".VnAvant" panose="020B7200000000000000" pitchFamily="34" charset="0"/>
                <a:cs typeface="Arial" panose="020B0604020202020204" pitchFamily="34" charset="0"/>
              </a:rPr>
              <a:t>pen</a:t>
            </a:r>
            <a:r>
              <a:rPr lang="en-US" sz="6600" dirty="0">
                <a:latin typeface=".VnAvant" panose="020B72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2000" r="52750" b="36889"/>
          <a:stretch/>
        </p:blipFill>
        <p:spPr bwMode="auto">
          <a:xfrm>
            <a:off x="4008120" y="2209800"/>
            <a:ext cx="393192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77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.VnAvant" panose="020B7200000000000000" pitchFamily="34" charset="0"/>
                <a:cs typeface="Arial" panose="020B0604020202020204" pitchFamily="34" charset="0"/>
              </a:rPr>
              <a:t>It’s a 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red</a:t>
            </a:r>
            <a:r>
              <a:rPr lang="en-US" sz="6600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6600" b="1" dirty="0">
                <a:latin typeface=".VnAvant" panose="020B7200000000000000" pitchFamily="34" charset="0"/>
                <a:cs typeface="Arial" panose="020B0604020202020204" pitchFamily="34" charset="0"/>
              </a:rPr>
              <a:t>bell</a:t>
            </a:r>
            <a:r>
              <a:rPr lang="en-US" sz="6600" dirty="0">
                <a:latin typeface=".VnAvant" panose="020B72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5" t="12889" r="60000" b="37556"/>
          <a:stretch/>
        </p:blipFill>
        <p:spPr bwMode="auto">
          <a:xfrm>
            <a:off x="4800600" y="2133600"/>
            <a:ext cx="2788920" cy="33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49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.VnAvant" panose="020B7200000000000000" pitchFamily="34" charset="0"/>
                <a:cs typeface="Arial" panose="020B0604020202020204" pitchFamily="34" charset="0"/>
              </a:rPr>
              <a:t>It’s a 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red</a:t>
            </a:r>
            <a:r>
              <a:rPr lang="en-US" sz="6600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6600" b="1" dirty="0">
                <a:latin typeface=".VnAvant" panose="020B7200000000000000" pitchFamily="34" charset="0"/>
                <a:cs typeface="Arial" panose="020B0604020202020204" pitchFamily="34" charset="0"/>
              </a:rPr>
              <a:t>pencil</a:t>
            </a:r>
            <a:r>
              <a:rPr lang="en-US" sz="6600" dirty="0">
                <a:latin typeface=".VnAvant" panose="020B72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Kết quả hình ảnh cho red pencil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7"/>
          <a:stretch/>
        </p:blipFill>
        <p:spPr bwMode="auto">
          <a:xfrm>
            <a:off x="4114800" y="2362200"/>
            <a:ext cx="374028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6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.VnAvant" panose="020B7200000000000000" pitchFamily="34" charset="0"/>
                <a:cs typeface="Arial" panose="020B0604020202020204" pitchFamily="34" charset="0"/>
              </a:rPr>
              <a:t>It’s a 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red</a:t>
            </a:r>
            <a:r>
              <a:rPr lang="en-US" sz="6600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6600" b="1" dirty="0">
                <a:latin typeface=".VnAvant" panose="020B7200000000000000" pitchFamily="34" charset="0"/>
                <a:cs typeface="Arial" panose="020B0604020202020204" pitchFamily="34" charset="0"/>
              </a:rPr>
              <a:t>desk</a:t>
            </a:r>
            <a:r>
              <a:rPr lang="en-US" sz="6600" dirty="0">
                <a:latin typeface=".VnAvant" panose="020B72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Kết quả hình ảnh cho a red desk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7" b="13822"/>
          <a:stretch/>
        </p:blipFill>
        <p:spPr bwMode="auto">
          <a:xfrm>
            <a:off x="2819400" y="1828801"/>
            <a:ext cx="6400800" cy="42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rot="2848627">
            <a:off x="8997866" y="1012748"/>
            <a:ext cx="547856" cy="1705407"/>
          </a:xfrm>
          <a:prstGeom prst="downArrow">
            <a:avLst>
              <a:gd name="adj1" fmla="val 50000"/>
              <a:gd name="adj2" fmla="val 4281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0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02" y="1693308"/>
            <a:ext cx="2807693" cy="280249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04B1D95-F2DC-4E65-9246-8BA7CBB405FB}"/>
              </a:ext>
            </a:extLst>
          </p:cNvPr>
          <p:cNvSpPr txBox="1">
            <a:spLocks/>
          </p:cNvSpPr>
          <p:nvPr/>
        </p:nvSpPr>
        <p:spPr>
          <a:xfrm>
            <a:off x="1543051" y="4211056"/>
            <a:ext cx="8954477" cy="1424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00" dirty="0">
                <a:solidFill>
                  <a:srgbClr val="1B1B1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Let’s talk</a:t>
            </a:r>
            <a:endParaRPr lang="en-US" sz="4800" b="1" spc="300" dirty="0">
              <a:solidFill>
                <a:srgbClr val="1B1B1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640</Words>
  <Application>Microsoft Office PowerPoint</Application>
  <PresentationFormat>Widescreen</PresentationFormat>
  <Paragraphs>97</Paragraphs>
  <Slides>17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.VnAvant</vt:lpstr>
      <vt:lpstr>Calibri Light</vt:lpstr>
      <vt:lpstr>Calibri</vt:lpstr>
      <vt:lpstr>Office Theme</vt:lpstr>
      <vt:lpstr>1_Office Theme</vt:lpstr>
      <vt:lpstr>2_Office Theme</vt:lpstr>
      <vt:lpstr>PowerPoint Presentation</vt:lpstr>
      <vt:lpstr>Unit 6 – Lesson 3 In the classroom</vt:lpstr>
      <vt:lpstr>Warm-up</vt:lpstr>
      <vt:lpstr>Listen and repeat</vt:lpstr>
      <vt:lpstr>It’s a red pen.</vt:lpstr>
      <vt:lpstr>It’s a red bell.</vt:lpstr>
      <vt:lpstr>It’s a red pencil.</vt:lpstr>
      <vt:lpstr>It’s a red desk.</vt:lpstr>
      <vt:lpstr>PowerPoint Presentation</vt:lpstr>
      <vt:lpstr>PowerPoint Presentation</vt:lpstr>
      <vt:lpstr>Let’s sing</vt:lpstr>
      <vt:lpstr>Further activity</vt:lpstr>
      <vt:lpstr>Goodbye</vt:lpstr>
      <vt:lpstr>Goodbye</vt:lpstr>
      <vt:lpstr>Goodbye</vt:lpstr>
      <vt:lpstr>Goodbye</vt:lpstr>
      <vt:lpstr>PowerPoint Presentation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In the classroom</dc:title>
  <dc:creator>DANKO</dc:creator>
  <cp:lastModifiedBy>Duyen Ngoc</cp:lastModifiedBy>
  <cp:revision>33</cp:revision>
  <dcterms:created xsi:type="dcterms:W3CDTF">2019-11-28T05:45:33Z</dcterms:created>
  <dcterms:modified xsi:type="dcterms:W3CDTF">2023-04-14T03:45:42Z</dcterms:modified>
</cp:coreProperties>
</file>