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31"/>
  </p:notesMasterIdLst>
  <p:sldIdLst>
    <p:sldId id="3306" r:id="rId5"/>
    <p:sldId id="258" r:id="rId6"/>
    <p:sldId id="3299" r:id="rId7"/>
    <p:sldId id="3312" r:id="rId8"/>
    <p:sldId id="256" r:id="rId9"/>
    <p:sldId id="298" r:id="rId10"/>
    <p:sldId id="261" r:id="rId11"/>
    <p:sldId id="296" r:id="rId12"/>
    <p:sldId id="297" r:id="rId13"/>
    <p:sldId id="299" r:id="rId14"/>
    <p:sldId id="300" r:id="rId15"/>
    <p:sldId id="301" r:id="rId16"/>
    <p:sldId id="302" r:id="rId17"/>
    <p:sldId id="3303" r:id="rId18"/>
    <p:sldId id="3315" r:id="rId19"/>
    <p:sldId id="3316" r:id="rId20"/>
    <p:sldId id="3317" r:id="rId21"/>
    <p:sldId id="3295" r:id="rId22"/>
    <p:sldId id="3307" r:id="rId23"/>
    <p:sldId id="303" r:id="rId24"/>
    <p:sldId id="3302" r:id="rId25"/>
    <p:sldId id="304" r:id="rId26"/>
    <p:sldId id="3318" r:id="rId27"/>
    <p:sldId id="3314" r:id="rId28"/>
    <p:sldId id="332" r:id="rId29"/>
    <p:sldId id="32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79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7631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2/19/2025</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theme" Target="../theme/theme3.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image" Target="../media/image2.jpeg"/><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image" Target="../media/image1.jpeg"/><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2/19/2025</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 Id="rId14" Type="http://schemas.openxmlformats.org/officeDocument/2006/relationships/image" Target="../media/image40.emf"/></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2.xml"/><Relationship Id="rId5" Type="http://schemas.openxmlformats.org/officeDocument/2006/relationships/image" Target="../media/image55.jpg"/><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57.png"/><Relationship Id="rId4" Type="http://schemas.openxmlformats.org/officeDocument/2006/relationships/slide" Target="slide8.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2.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5.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4.jpg"/><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29.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WordArt 2"/>
          <p:cNvSpPr>
            <a:spLocks noChangeArrowheads="1" noChangeShapeType="1" noTextEdit="1"/>
          </p:cNvSpPr>
          <p:nvPr/>
        </p:nvSpPr>
        <p:spPr bwMode="auto">
          <a:xfrm>
            <a:off x="2806700" y="2362201"/>
            <a:ext cx="7570482" cy="2124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smtClean="0">
                <a:solidFill>
                  <a:srgbClr val="FF0000"/>
                </a:solidFill>
                <a:effectLst>
                  <a:outerShdw dist="53882" dir="2700000" algn="ctr" rotWithShape="0">
                    <a:srgbClr val="C0C0C0"/>
                  </a:outerShdw>
                </a:effectLst>
                <a:latin typeface="Times New Roman"/>
                <a:cs typeface="Times New Roman"/>
              </a:rPr>
              <a:t>CHÀO MỪNG QUÝ THẦY CÔ GIÁO </a:t>
            </a:r>
          </a:p>
          <a:p>
            <a:pPr algn="ctr"/>
            <a:r>
              <a:rPr lang="en-US" sz="3600" kern="10" dirty="0" smtClean="0">
                <a:solidFill>
                  <a:srgbClr val="FF0000"/>
                </a:solidFill>
                <a:effectLst>
                  <a:outerShdw dist="53882" dir="2700000" algn="ctr" rotWithShape="0">
                    <a:srgbClr val="C0C0C0"/>
                  </a:outerShdw>
                </a:effectLst>
                <a:latin typeface="Times New Roman"/>
                <a:cs typeface="Times New Roman"/>
              </a:rPr>
              <a:t>VỀ DỰ GIỜ TIẾT LỊCH SỬVÀ ĐỊA LÝ </a:t>
            </a:r>
          </a:p>
          <a:p>
            <a:pPr algn="ctr"/>
            <a:r>
              <a:rPr lang="en-US" sz="3600" kern="10" dirty="0" smtClean="0">
                <a:solidFill>
                  <a:srgbClr val="FF0000"/>
                </a:solidFill>
                <a:effectLst>
                  <a:outerShdw dist="53882" dir="2700000" algn="ctr" rotWithShape="0">
                    <a:srgbClr val="C0C0C0"/>
                  </a:outerShdw>
                </a:effectLst>
                <a:latin typeface="Times New Roman"/>
                <a:cs typeface="Times New Roman"/>
              </a:rPr>
              <a:t>LỚP 4E</a:t>
            </a:r>
            <a:endParaRPr lang="en-US" sz="3600" kern="10" dirty="0">
              <a:solidFill>
                <a:srgbClr val="FF0000"/>
              </a:solidFill>
              <a:effectLst>
                <a:outerShdw dist="53882" dir="2700000" algn="ctr" rotWithShape="0">
                  <a:srgbClr val="C0C0C0"/>
                </a:outerShdw>
              </a:effectLst>
              <a:latin typeface="Times New Roman"/>
              <a:cs typeface="Times New Roman"/>
            </a:endParaRPr>
          </a:p>
        </p:txBody>
      </p:sp>
      <p:sp>
        <p:nvSpPr>
          <p:cNvPr id="47110" name="Text Box 6"/>
          <p:cNvSpPr txBox="1">
            <a:spLocks noChangeArrowheads="1"/>
          </p:cNvSpPr>
          <p:nvPr/>
        </p:nvSpPr>
        <p:spPr bwMode="auto">
          <a:xfrm>
            <a:off x="812800" y="6858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pic>
        <p:nvPicPr>
          <p:cNvPr id="47112" name="Picture 8" descr="butterflies_flowers_md_wh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48006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11" descr="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48594" cy="6683375"/>
          </a:xfrm>
          <a:prstGeom prst="rect">
            <a:avLst/>
          </a:prstGeom>
          <a:noFill/>
          <a:extLst>
            <a:ext uri="{909E8E84-426E-40DD-AFC4-6F175D3DCCD1}">
              <a14:hiddenFill xmlns:a14="http://schemas.microsoft.com/office/drawing/2010/main">
                <a:solidFill>
                  <a:srgbClr val="FFFFFF"/>
                </a:solidFill>
              </a14:hiddenFill>
            </a:ext>
          </a:extLst>
        </p:spPr>
      </p:pic>
      <p:sp>
        <p:nvSpPr>
          <p:cNvPr id="10" name="WordArt 6"/>
          <p:cNvSpPr>
            <a:spLocks noChangeArrowheads="1" noChangeShapeType="1" noTextEdit="1"/>
          </p:cNvSpPr>
          <p:nvPr/>
        </p:nvSpPr>
        <p:spPr bwMode="auto">
          <a:xfrm>
            <a:off x="594458" y="1481959"/>
            <a:ext cx="10972800" cy="5257800"/>
          </a:xfrm>
          <a:prstGeom prst="rect">
            <a:avLst/>
          </a:prstGeom>
        </p:spPr>
        <p:txBody>
          <a:bodyPr spcFirstLastPara="1" wrap="none" fromWordArt="1">
            <a:prstTxWarp prst="textArchUp">
              <a:avLst>
                <a:gd name="adj" fmla="val 10800000"/>
              </a:avLst>
            </a:prstTxWarp>
          </a:bodyPr>
          <a:lstStyle/>
          <a:p>
            <a:pPr algn="ctr"/>
            <a:endParaRPr lang="en-US" sz="2800" kern="10">
              <a:ln w="9525">
                <a:solidFill>
                  <a:schemeClr val="bg1"/>
                </a:solidFill>
                <a:round/>
                <a:headEnd/>
                <a:tailEnd/>
              </a:ln>
              <a:solidFill>
                <a:srgbClr val="0000FF"/>
              </a:solidFill>
              <a:effectLst>
                <a:outerShdw dist="107763" dir="18900000" algn="ctr" rotWithShape="0">
                  <a:srgbClr val="868686">
                    <a:alpha val="50000"/>
                  </a:srgbClr>
                </a:outerShdw>
              </a:effectLst>
              <a:latin typeface=".VnBahamasBH"/>
            </a:endParaRPr>
          </a:p>
        </p:txBody>
      </p:sp>
    </p:spTree>
    <p:extLst>
      <p:ext uri="{BB962C8B-B14F-4D97-AF65-F5344CB8AC3E}">
        <p14:creationId xmlns:p14="http://schemas.microsoft.com/office/powerpoint/2010/main" val="769933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5000" fill="hold"/>
                                        <p:tgtEl>
                                          <p:spTgt spid="47106"/>
                                        </p:tgtEl>
                                        <p:attrNameLst>
                                          <p:attrName>ppt_w</p:attrName>
                                        </p:attrNameLst>
                                      </p:cBhvr>
                                      <p:tavLst>
                                        <p:tav tm="0" fmla="#ppt_w*sin(2.5*pi*$)">
                                          <p:val>
                                            <p:fltVal val="0"/>
                                          </p:val>
                                        </p:tav>
                                        <p:tav tm="100000">
                                          <p:val>
                                            <p:fltVal val="1"/>
                                          </p:val>
                                        </p:tav>
                                      </p:tavLst>
                                    </p:anim>
                                    <p:anim calcmode="lin" valueType="num">
                                      <p:cBhvr>
                                        <p:cTn id="8" dur="5000" fill="hold"/>
                                        <p:tgtEl>
                                          <p:spTgt spid="471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7316303" y="811810"/>
            <a:ext cx="3934172"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just"/>
            <a:r>
              <a:rPr lang="en-US" altLang="en-US" sz="2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hạ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sông</a:t>
            </a:r>
            <a:r>
              <a:rPr lang="en-US" sz="2000" dirty="0">
                <a:latin typeface="Times New Roman" panose="02020603050405020304" pitchFamily="18" charset="0"/>
                <a:cs typeface="Times New Roman" panose="02020603050405020304" pitchFamily="18" charset="0"/>
              </a:rPr>
              <a:t> Thu </a:t>
            </a:r>
            <a:r>
              <a:rPr lang="en-US" sz="2000" dirty="0" err="1">
                <a:latin typeface="Times New Roman" panose="02020603050405020304" pitchFamily="18" charset="0"/>
                <a:cs typeface="Times New Roman" panose="02020603050405020304" pitchFamily="18" charset="0"/>
              </a:rPr>
              <a:t>Bồn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Quảng</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Nam,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Nẵng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30km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Nam;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vi-VN" altLang="en-US" sz="2000" dirty="0" smtClean="0">
                <a:latin typeface="Times New Roman" panose="02020603050405020304" pitchFamily="18" charset="0"/>
                <a:ea typeface="Cambria" panose="02040503050406030204" pitchFamily="18" charset="0"/>
                <a:cs typeface="Times New Roman" panose="02020603050405020304" pitchFamily="18" charset="0"/>
              </a:rPr>
              <a:t>bằng phẳng, </a:t>
            </a:r>
            <a:r>
              <a:rPr lang="en-US" altLang="en-US" sz="2000" dirty="0" err="1" smtClean="0">
                <a:latin typeface="Times New Roman" panose="02020603050405020304" pitchFamily="18" charset="0"/>
                <a:ea typeface="Cambria" panose="02040503050406030204" pitchFamily="18" charset="0"/>
                <a:cs typeface="Times New Roman" panose="02020603050405020304" pitchFamily="18" charset="0"/>
              </a:rPr>
              <a:t>tiếp</a:t>
            </a:r>
            <a:r>
              <a:rPr lang="en-US" altLang="en-US" sz="20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altLang="en-US" sz="2000" dirty="0" smtClean="0">
                <a:latin typeface="Times New Roman" panose="02020603050405020304" pitchFamily="18" charset="0"/>
                <a:ea typeface="Cambria" panose="02040503050406030204" pitchFamily="18" charset="0"/>
                <a:cs typeface="Times New Roman" panose="02020603050405020304" pitchFamily="18" charset="0"/>
              </a:rPr>
              <a:t>giáp biển</a:t>
            </a:r>
            <a:r>
              <a:rPr lang="en-US" altLang="en-US" sz="20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altLang="en-US" sz="2000" dirty="0">
                <a:latin typeface="Times New Roman" panose="02020603050405020304" pitchFamily="18" charset="0"/>
                <a:ea typeface="Cambria" panose="02040503050406030204" pitchFamily="18" charset="0"/>
                <a:cs typeface="Times New Roman" panose="02020603050405020304" pitchFamily="18" charset="0"/>
              </a:rPr>
              <a:t>thuận lợi cho việc giao thương nên từ xưa các thương nhân ở một số nước đã sớm đến đây buôn bán</a:t>
            </a:r>
            <a:r>
              <a:rPr lang="en-US" altLang="en-US" sz="2000" dirty="0">
                <a:latin typeface="Times New Roman" panose="02020603050405020304" pitchFamily="18" charset="0"/>
                <a:ea typeface="Cambria" panose="02040503050406030204" pitchFamily="18" charset="0"/>
                <a:cs typeface="Times New Roman" panose="02020603050405020304" pitchFamily="18" charset="0"/>
              </a:rPr>
              <a:t>. V</a:t>
            </a:r>
            <a:r>
              <a:rPr lang="vi-VN" altLang="en-US" sz="2000" dirty="0">
                <a:latin typeface="Times New Roman" panose="02020603050405020304" pitchFamily="18" charset="0"/>
                <a:ea typeface="Cambria" panose="02040503050406030204" pitchFamily="18" charset="0"/>
                <a:cs typeface="Times New Roman" panose="02020603050405020304" pitchFamily="18" charset="0"/>
              </a:rPr>
              <a:t>ì </a:t>
            </a:r>
            <a:r>
              <a:rPr lang="vi-VN" altLang="en-US" sz="2000" dirty="0" smtClean="0">
                <a:latin typeface="Times New Roman" panose="02020603050405020304" pitchFamily="18" charset="0"/>
                <a:ea typeface="Cambria" panose="02040503050406030204" pitchFamily="18" charset="0"/>
                <a:cs typeface="Times New Roman" panose="02020603050405020304" pitchFamily="18" charset="0"/>
              </a:rPr>
              <a:t>thế</a:t>
            </a:r>
            <a:r>
              <a:rPr lang="en-US" altLang="en-US" sz="2000" dirty="0" smtClean="0">
                <a:latin typeface="Times New Roman" panose="02020603050405020304" pitchFamily="18" charset="0"/>
                <a:ea typeface="Cambria" panose="02040503050406030204" pitchFamily="18" charset="0"/>
                <a:cs typeface="Times New Roman" panose="02020603050405020304" pitchFamily="18" charset="0"/>
              </a:rPr>
              <a:t>,</a:t>
            </a:r>
            <a:r>
              <a:rPr lang="vi-VN" altLang="en-US" sz="20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altLang="en-US" sz="2000" dirty="0">
                <a:latin typeface="Times New Roman" panose="02020603050405020304" pitchFamily="18" charset="0"/>
                <a:ea typeface="Cambria" panose="02040503050406030204" pitchFamily="18" charset="0"/>
                <a:cs typeface="Times New Roman" panose="02020603050405020304" pitchFamily="18" charset="0"/>
              </a:rPr>
              <a:t>Hội An sớm trở thành một thương cảng lớn. </a:t>
            </a:r>
            <a:endParaRPr lang="en-US" altLang="en-US" sz="2000"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Phố</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UNESCO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D</a:t>
            </a:r>
            <a:r>
              <a:rPr lang="en-US" sz="2000" dirty="0" smtClean="0">
                <a:latin typeface="Times New Roman" panose="02020603050405020304" pitchFamily="18" charset="0"/>
                <a:cs typeface="Times New Roman" panose="02020603050405020304" pitchFamily="18" charset="0"/>
              </a:rPr>
              <a:t>i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thế</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1999.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khách</a:t>
            </a:r>
            <a:r>
              <a:rPr lang="en-US" sz="2000" dirty="0">
                <a:latin typeface="Times New Roman" panose="02020603050405020304" pitchFamily="18" charset="0"/>
                <a:cs typeface="Times New Roman" panose="02020603050405020304" pitchFamily="18" charset="0"/>
              </a:rPr>
              <a:t> du </a:t>
            </a:r>
            <a:r>
              <a:rPr lang="en-US" sz="2000" dirty="0" err="1" smtClean="0">
                <a:latin typeface="Times New Roman" panose="02020603050405020304" pitchFamily="18" charset="0"/>
                <a:cs typeface="Times New Roman" panose="02020603050405020304" pitchFamily="18" charset="0"/>
              </a:rPr>
              <a:t>lịch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tế</a:t>
            </a:r>
            <a:r>
              <a:rPr lang="en-US" sz="2000" dirty="0" smtClean="0">
                <a:latin typeface="Times New Roman" panose="02020603050405020304" pitchFamily="18" charset="0"/>
                <a:cs typeface="Times New Roman" panose="02020603050405020304" pitchFamily="18" charset="0"/>
              </a:rPr>
              <a:t>.</a:t>
            </a:r>
            <a:endParaRPr lang="en-US" alt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94998" y="505683"/>
            <a:ext cx="6748926" cy="5629012"/>
          </a:xfrm>
          <a:prstGeom prst="rect">
            <a:avLst/>
          </a:prstGeom>
        </p:spPr>
      </p:pic>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BE3F13D9-4EB9-6684-3908-FD62A200E4B3}"/>
              </a:ext>
            </a:extLst>
          </p:cNvPr>
          <p:cNvSpPr txBox="1"/>
          <p:nvPr/>
        </p:nvSpPr>
        <p:spPr>
          <a:xfrm>
            <a:off x="721218" y="3842528"/>
            <a:ext cx="10613595" cy="2554545"/>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smtClean="0">
                <a:latin typeface="Cambria" panose="02040503050406030204" pitchFamily="18" charset="0"/>
                <a:ea typeface="Cambria" panose="02040503050406030204" pitchFamily="18" charset="0"/>
              </a:rPr>
              <a:t> Thảo luận nhóm 4: Đọc </a:t>
            </a:r>
            <a:r>
              <a:rPr lang="en-US" altLang="en-US" sz="4000" b="1" err="1">
                <a:latin typeface="Cambria" panose="02040503050406030204" pitchFamily="18" charset="0"/>
                <a:ea typeface="Cambria" panose="02040503050406030204" pitchFamily="18" charset="0"/>
              </a:rPr>
              <a:t>thông</a:t>
            </a:r>
            <a:r>
              <a:rPr lang="en-US" altLang="en-US" sz="4000" b="1">
                <a:latin typeface="Cambria" panose="02040503050406030204" pitchFamily="18" charset="0"/>
                <a:ea typeface="Cambria" panose="02040503050406030204" pitchFamily="18" charset="0"/>
              </a:rPr>
              <a:t> </a:t>
            </a:r>
            <a:r>
              <a:rPr lang="en-US" altLang="en-US" sz="4000" b="1" smtClean="0">
                <a:latin typeface="Cambria" panose="02040503050406030204" pitchFamily="18" charset="0"/>
                <a:ea typeface="Cambria" panose="02040503050406030204" pitchFamily="18" charset="0"/>
              </a:rPr>
              <a:t>tin SGK, quan sát hình 3, 4, 5, em hãy kể tên </a:t>
            </a:r>
            <a:r>
              <a:rPr lang="en-US" altLang="en-US" sz="4000" b="1" dirty="0" err="1">
                <a:latin typeface="Cambria" panose="02040503050406030204" pitchFamily="18" charset="0"/>
                <a:ea typeface="Cambria" panose="02040503050406030204" pitchFamily="18" charset="0"/>
              </a:rPr>
              <a:t>và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mô</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tả</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một</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số</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công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trình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kiến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trúc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tiêu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biểu</a:t>
            </a:r>
            <a:r>
              <a:rPr lang="en-US" altLang="en-US" sz="4000" b="1" dirty="0">
                <a:latin typeface="Cambria" panose="02040503050406030204" pitchFamily="18" charset="0"/>
                <a:ea typeface="Cambria" panose="02040503050406030204" pitchFamily="18" charset="0"/>
              </a:rPr>
              <a:t> ở </a:t>
            </a:r>
            <a:r>
              <a:rPr lang="en-US" altLang="en-US" sz="4000" b="1" dirty="0" err="1">
                <a:latin typeface="Cambria" panose="02040503050406030204" pitchFamily="18" charset="0"/>
                <a:ea typeface="Cambria" panose="02040503050406030204" pitchFamily="18" charset="0"/>
              </a:rPr>
              <a:t>phố</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cổ</a:t>
            </a:r>
            <a:r>
              <a:rPr lang="en-US" altLang="en-US" sz="4000" b="1" dirty="0">
                <a:latin typeface="Cambria" panose="02040503050406030204" pitchFamily="18" charset="0"/>
                <a:ea typeface="Cambria" panose="02040503050406030204" pitchFamily="18" charset="0"/>
              </a:rPr>
              <a:t> </a:t>
            </a:r>
            <a:r>
              <a:rPr lang="en-US" altLang="en-US" sz="4000" b="1" err="1">
                <a:latin typeface="Cambria" panose="02040503050406030204" pitchFamily="18" charset="0"/>
                <a:ea typeface="Cambria" panose="02040503050406030204" pitchFamily="18" charset="0"/>
              </a:rPr>
              <a:t>Hội</a:t>
            </a:r>
            <a:r>
              <a:rPr lang="en-US" altLang="en-US" sz="4000" b="1">
                <a:latin typeface="Cambria" panose="02040503050406030204" pitchFamily="18" charset="0"/>
                <a:ea typeface="Cambria" panose="02040503050406030204" pitchFamily="18" charset="0"/>
              </a:rPr>
              <a:t> </a:t>
            </a:r>
            <a:r>
              <a:rPr lang="en-US" altLang="en-US" sz="4000" b="1" smtClean="0">
                <a:latin typeface="Cambria" panose="02040503050406030204" pitchFamily="18" charset="0"/>
                <a:ea typeface="Cambria" panose="02040503050406030204" pitchFamily="18" charset="0"/>
              </a:rPr>
              <a:t>An(có thể kể công trình khác ngoài SGK).</a:t>
            </a:r>
            <a:endParaRPr lang="en-US" altLang="en-US" sz="4000" b="1" dirty="0">
              <a:latin typeface="Cambria" panose="02040503050406030204" pitchFamily="18" charset="0"/>
              <a:ea typeface="Cambria" panose="02040503050406030204" pitchFamily="18" charset="0"/>
            </a:endParaRPr>
          </a:p>
        </p:txBody>
      </p:sp>
      <p:grpSp>
        <p:nvGrpSpPr>
          <p:cNvPr id="11" name="Group 10"/>
          <p:cNvGrpSpPr/>
          <p:nvPr/>
        </p:nvGrpSpPr>
        <p:grpSpPr>
          <a:xfrm>
            <a:off x="965201" y="278701"/>
            <a:ext cx="3066479" cy="3258334"/>
            <a:chOff x="7619118" y="3330758"/>
            <a:chExt cx="3049764" cy="3489890"/>
          </a:xfrm>
        </p:grpSpPr>
        <p:grpSp>
          <p:nvGrpSpPr>
            <p:cNvPr id="12" name="Group 11"/>
            <p:cNvGrpSpPr>
              <a:grpSpLocks noChangeAspect="1"/>
            </p:cNvGrpSpPr>
            <p:nvPr/>
          </p:nvGrpSpPr>
          <p:grpSpPr>
            <a:xfrm>
              <a:off x="7619118" y="3330758"/>
              <a:ext cx="3049764" cy="3489890"/>
              <a:chOff x="-309880" y="-309880"/>
              <a:chExt cx="6969760" cy="7975600"/>
            </a:xfrm>
          </p:grpSpPr>
          <p:sp>
            <p:nvSpPr>
              <p:cNvPr id="14" name="Freeform 13"/>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4BC6A"/>
              </a:solidFill>
            </p:spPr>
            <p:txBody>
              <a:bodyPr/>
              <a:lstStyle/>
              <a:p>
                <a:endParaRPr lang="vi-VN" sz="1200"/>
              </a:p>
            </p:txBody>
          </p:sp>
          <p:sp>
            <p:nvSpPr>
              <p:cNvPr id="15" name="Freeform 14"/>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3"/>
                <a:stretch>
                  <a:fillRect l="-24665" r="-24665"/>
                </a:stretch>
              </a:blipFill>
            </p:spPr>
            <p:txBody>
              <a:bodyPr/>
              <a:lstStyle/>
              <a:p>
                <a:endParaRPr lang="vi-VN" sz="1200"/>
              </a:p>
            </p:txBody>
          </p:sp>
        </p:grpSp>
        <p:pic>
          <p:nvPicPr>
            <p:cNvPr id="13" name="Picture 12"/>
            <p:cNvPicPr/>
            <p:nvPr/>
          </p:nvPicPr>
          <p:blipFill>
            <a:blip r:embed="rId4"/>
            <a:stretch>
              <a:fillRect/>
            </a:stretch>
          </p:blipFill>
          <p:spPr>
            <a:xfrm>
              <a:off x="7887404" y="3682721"/>
              <a:ext cx="2513192" cy="2362508"/>
            </a:xfrm>
            <a:prstGeom prst="ellipse">
              <a:avLst/>
            </a:prstGeom>
            <a:ln w="63500" cap="rnd">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6" name="Group 15"/>
          <p:cNvGrpSpPr/>
          <p:nvPr/>
        </p:nvGrpSpPr>
        <p:grpSpPr>
          <a:xfrm>
            <a:off x="4621369" y="308340"/>
            <a:ext cx="3058285" cy="3265280"/>
            <a:chOff x="12039600" y="3787210"/>
            <a:chExt cx="3049764" cy="3489890"/>
          </a:xfrm>
        </p:grpSpPr>
        <p:grpSp>
          <p:nvGrpSpPr>
            <p:cNvPr id="17" name="Group 16"/>
            <p:cNvGrpSpPr>
              <a:grpSpLocks noChangeAspect="1"/>
            </p:cNvGrpSpPr>
            <p:nvPr/>
          </p:nvGrpSpPr>
          <p:grpSpPr>
            <a:xfrm>
              <a:off x="12039600" y="3787210"/>
              <a:ext cx="3049764" cy="3489890"/>
              <a:chOff x="-309880" y="-309880"/>
              <a:chExt cx="6969760" cy="7975600"/>
            </a:xfrm>
          </p:grpSpPr>
          <p:sp>
            <p:nvSpPr>
              <p:cNvPr id="19" name="Freeform 1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2CEFB"/>
              </a:solidFill>
            </p:spPr>
            <p:txBody>
              <a:bodyPr/>
              <a:lstStyle/>
              <a:p>
                <a:endParaRPr lang="vi-VN" sz="1200"/>
              </a:p>
            </p:txBody>
          </p:sp>
          <p:sp>
            <p:nvSpPr>
              <p:cNvPr id="20" name="Freeform 1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5"/>
                <a:stretch>
                  <a:fillRect l="-81859" r="-81859"/>
                </a:stretch>
              </a:blipFill>
            </p:spPr>
            <p:txBody>
              <a:bodyPr/>
              <a:lstStyle/>
              <a:p>
                <a:endParaRPr lang="vi-VN" sz="1200"/>
              </a:p>
            </p:txBody>
          </p:sp>
        </p:grpSp>
        <p:pic>
          <p:nvPicPr>
            <p:cNvPr id="18" name="Picture 17"/>
            <p:cNvPicPr/>
            <p:nvPr/>
          </p:nvPicPr>
          <p:blipFill>
            <a:blip r:embed="rId6"/>
            <a:stretch>
              <a:fillRect/>
            </a:stretch>
          </p:blipFill>
          <p:spPr>
            <a:xfrm>
              <a:off x="12378615" y="4089216"/>
              <a:ext cx="2388403" cy="2462243"/>
            </a:xfrm>
            <a:prstGeom prst="ellipse">
              <a:avLst/>
            </a:prstGeom>
            <a:ln w="63500"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1" name="Group 20"/>
          <p:cNvGrpSpPr/>
          <p:nvPr/>
        </p:nvGrpSpPr>
        <p:grpSpPr>
          <a:xfrm>
            <a:off x="8229601" y="377500"/>
            <a:ext cx="3002179" cy="3082787"/>
            <a:chOff x="2466522" y="3575482"/>
            <a:chExt cx="3049764" cy="3489890"/>
          </a:xfrm>
        </p:grpSpPr>
        <p:grpSp>
          <p:nvGrpSpPr>
            <p:cNvPr id="22" name="Group 21"/>
            <p:cNvGrpSpPr>
              <a:grpSpLocks noChangeAspect="1"/>
            </p:cNvGrpSpPr>
            <p:nvPr/>
          </p:nvGrpSpPr>
          <p:grpSpPr>
            <a:xfrm>
              <a:off x="2466522" y="3575482"/>
              <a:ext cx="3049764" cy="3489890"/>
              <a:chOff x="-309880" y="-309880"/>
              <a:chExt cx="6969760" cy="7975600"/>
            </a:xfrm>
          </p:grpSpPr>
          <p:sp>
            <p:nvSpPr>
              <p:cNvPr id="24" name="Freeform 23"/>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DF8787"/>
              </a:solidFill>
            </p:spPr>
            <p:txBody>
              <a:bodyPr/>
              <a:lstStyle/>
              <a:p>
                <a:endParaRPr lang="vi-VN" sz="1200"/>
              </a:p>
            </p:txBody>
          </p:sp>
          <p:sp>
            <p:nvSpPr>
              <p:cNvPr id="25" name="Freeform 24"/>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7"/>
                <a:stretch>
                  <a:fillRect l="-24572" r="-24572"/>
                </a:stretch>
              </a:blipFill>
            </p:spPr>
            <p:txBody>
              <a:bodyPr/>
              <a:lstStyle/>
              <a:p>
                <a:endParaRPr lang="vi-VN" sz="1200"/>
              </a:p>
            </p:txBody>
          </p:sp>
        </p:grpSp>
        <p:pic>
          <p:nvPicPr>
            <p:cNvPr id="23" name="Picture 22"/>
            <p:cNvPicPr/>
            <p:nvPr/>
          </p:nvPicPr>
          <p:blipFill>
            <a:blip r:embed="rId8"/>
            <a:stretch>
              <a:fillRect/>
            </a:stretch>
          </p:blipFill>
          <p:spPr>
            <a:xfrm>
              <a:off x="2709786" y="3908771"/>
              <a:ext cx="2501259" cy="2547982"/>
            </a:xfrm>
            <a:prstGeom prst="ellipse">
              <a:avLst/>
            </a:prstGeom>
            <a:ln w="63500" cap="rnd">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644393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758742" y="1585082"/>
            <a:ext cx="6485860" cy="4616648"/>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a:t>
            </a:r>
            <a:r>
              <a:rPr lang="vi-VN" altLang="en-US" sz="2800" b="1">
                <a:latin typeface="Cambria" panose="02040503050406030204" pitchFamily="18" charset="0"/>
                <a:ea typeface="Cambria" panose="02040503050406030204" pitchFamily="18" charset="0"/>
              </a:rPr>
              <a:t>cổ </a:t>
            </a:r>
            <a:r>
              <a:rPr lang="vi-VN" altLang="en-US" sz="2800" b="1" smtClean="0">
                <a:latin typeface="Cambria" panose="02040503050406030204" pitchFamily="18" charset="0"/>
                <a:ea typeface="Cambria" panose="02040503050406030204" pitchFamily="18" charset="0"/>
              </a:rPr>
              <a:t>T</a:t>
            </a:r>
            <a:r>
              <a:rPr lang="en-US" altLang="en-US" sz="2800" b="1" smtClean="0">
                <a:latin typeface="Cambria" panose="02040503050406030204" pitchFamily="18" charset="0"/>
                <a:ea typeface="Cambria" panose="02040503050406030204" pitchFamily="18" charset="0"/>
              </a:rPr>
              <a:t>ấn</a:t>
            </a:r>
            <a:r>
              <a:rPr lang="vi-VN" altLang="en-US" sz="2800" b="1" smtClean="0">
                <a:latin typeface="Cambria" panose="02040503050406030204" pitchFamily="18" charset="0"/>
                <a:ea typeface="Cambria" panose="02040503050406030204" pitchFamily="18" charset="0"/>
              </a:rPr>
              <a:t> </a:t>
            </a:r>
            <a:r>
              <a:rPr lang="vi-VN" altLang="en-US" sz="2800" b="1" dirty="0">
                <a:latin typeface="Cambria" panose="02040503050406030204" pitchFamily="18" charset="0"/>
                <a:ea typeface="Cambria" panose="02040503050406030204" pitchFamily="18" charset="0"/>
              </a:rPr>
              <a:t>Ký: Ngôi nhà được xây dựng từ thế </a:t>
            </a:r>
            <a:r>
              <a:rPr lang="vi-VN" altLang="en-US" sz="2800" b="1">
                <a:latin typeface="Cambria" panose="02040503050406030204" pitchFamily="18" charset="0"/>
                <a:ea typeface="Cambria" panose="02040503050406030204" pitchFamily="18" charset="0"/>
              </a:rPr>
              <a:t>kỉ </a:t>
            </a:r>
            <a:r>
              <a:rPr lang="vi-VN" altLang="en-US" sz="2800" b="1" smtClean="0">
                <a:latin typeface="Cambria" panose="02040503050406030204" pitchFamily="18" charset="0"/>
                <a:ea typeface="Cambria" panose="02040503050406030204" pitchFamily="18" charset="0"/>
              </a:rPr>
              <a:t>XVII, </a:t>
            </a:r>
            <a:r>
              <a:rPr lang="vi-VN" altLang="en-US" sz="2800" b="1" dirty="0">
                <a:latin typeface="Cambria" panose="02040503050406030204" pitchFamily="18" charset="0"/>
                <a:ea typeface="Cambria" panose="02040503050406030204" pitchFamily="18" charset="0"/>
              </a:rPr>
              <a:t>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a:t>
            </a:r>
            <a:r>
              <a:rPr lang="vi-VN" altLang="en-US" sz="2800" b="1">
                <a:latin typeface="Cambria" panose="02040503050406030204" pitchFamily="18" charset="0"/>
                <a:ea typeface="Cambria" panose="02040503050406030204" pitchFamily="18" charset="0"/>
              </a:rPr>
              <a:t>hợp </a:t>
            </a:r>
            <a:r>
              <a:rPr lang="en-US" altLang="en-US" sz="2800" b="1" smtClean="0">
                <a:latin typeface="Cambria" panose="02040503050406030204" pitchFamily="18" charset="0"/>
                <a:ea typeface="Cambria" panose="02040503050406030204" pitchFamily="18" charset="0"/>
              </a:rPr>
              <a:t>độc đáo </a:t>
            </a:r>
            <a:r>
              <a:rPr lang="vi-VN" altLang="en-US" sz="2800" b="1" smtClean="0">
                <a:latin typeface="Cambria" panose="02040503050406030204" pitchFamily="18" charset="0"/>
                <a:ea typeface="Cambria" panose="02040503050406030204" pitchFamily="18" charset="0"/>
              </a:rPr>
              <a:t>phong </a:t>
            </a:r>
            <a:r>
              <a:rPr lang="vi-VN" altLang="en-US" sz="2800" b="1" dirty="0">
                <a:latin typeface="Cambria" panose="02040503050406030204" pitchFamily="18" charset="0"/>
                <a:ea typeface="Cambria" panose="02040503050406030204" pitchFamily="18" charset="0"/>
              </a:rPr>
              <a:t>cách kiến trúc của ba nước: Việt Nam – </a:t>
            </a:r>
            <a:r>
              <a:rPr lang="vi-VN" altLang="en-US" sz="2800" b="1">
                <a:latin typeface="Cambria" panose="02040503050406030204" pitchFamily="18" charset="0"/>
                <a:ea typeface="Cambria" panose="02040503050406030204" pitchFamily="18" charset="0"/>
              </a:rPr>
              <a:t>Nhật </a:t>
            </a:r>
            <a:r>
              <a:rPr lang="vi-VN" altLang="en-US" sz="2800" b="1" smtClean="0">
                <a:latin typeface="Cambria" panose="02040503050406030204" pitchFamily="18" charset="0"/>
                <a:ea typeface="Cambria" panose="02040503050406030204" pitchFamily="18" charset="0"/>
              </a:rPr>
              <a:t>Bản</a:t>
            </a:r>
            <a:r>
              <a:rPr lang="en-US" altLang="en-US" sz="2800" b="1" smtClean="0">
                <a:latin typeface="Cambria" panose="02040503050406030204" pitchFamily="18" charset="0"/>
                <a:ea typeface="Cambria" panose="02040503050406030204" pitchFamily="18" charset="0"/>
              </a:rPr>
              <a:t> – Trung Hoa.</a:t>
            </a:r>
            <a:r>
              <a:rPr lang="vi-VN" altLang="en-US" sz="2800" b="1" smtClean="0">
                <a:latin typeface="Cambria" panose="02040503050406030204" pitchFamily="18" charset="0"/>
                <a:ea typeface="Cambria" panose="02040503050406030204" pitchFamily="18" charset="0"/>
              </a:rPr>
              <a:t>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662356"/>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03200" y="968998"/>
            <a:ext cx="6959600" cy="4955284"/>
          </a:xfrm>
          <a:prstGeom prst="rect">
            <a:avLst/>
          </a:prstGeom>
        </p:spPr>
      </p:pic>
      <p:sp>
        <p:nvSpPr>
          <p:cNvPr id="3" name="Snip Diagonal Corner Rectangle 2"/>
          <p:cNvSpPr/>
          <p:nvPr/>
        </p:nvSpPr>
        <p:spPr>
          <a:xfrm>
            <a:off x="7252953" y="968998"/>
            <a:ext cx="4775200" cy="4787858"/>
          </a:xfrm>
          <a:prstGeom prst="snip2DiagRect">
            <a:avLst>
              <a:gd name="adj1" fmla="val 6014"/>
              <a:gd name="adj2" fmla="val 11922"/>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Chùa</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Cầu</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t</a:t>
            </a:r>
            <a:r>
              <a:rPr lang="vi-VN"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ương truyền do thương nhân Nhật Bản ở</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Hội</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An </a:t>
            </a:r>
            <a:r>
              <a:rPr lang="vi-VN"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xây dựng vào cuối thế kỉ XVI – đầu thế kỉ XVII. Chùa Cầu được</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làm</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bằng</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gỗ</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hình</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vòng</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cung</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mái</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lợp</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ngói</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âm</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d</a:t>
            </a:r>
            <a:r>
              <a:rPr lang="vi-VN"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ươ</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ng,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hai</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bên</a:t>
            </a:r>
            <a:r>
              <a:rPr lang="en-US" sz="2800" ker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đ</a:t>
            </a:r>
            <a:r>
              <a:rPr lang="en-US" sz="2800" kern="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ều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có</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hành</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lang</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cho</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du </a:t>
            </a:r>
            <a:r>
              <a:rPr lang="en-US" sz="2800" kern="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khách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dừng</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chân</a:t>
            </a:r>
            <a:r>
              <a:rPr lang="en-US" sz="2800" kern="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ngắm</a:t>
            </a:r>
            <a:r>
              <a:rPr lang="en-US" sz="2800" ker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kern="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cảnh…</a:t>
            </a:r>
            <a:endParaRPr lang="vi-VN" sz="2800" dirty="0">
              <a:ln w="0"/>
              <a:solidFill>
                <a:schemeClr val="tx1"/>
              </a:solidFill>
              <a:effectLst>
                <a:outerShdw blurRad="38100" dist="19050" dir="2700000" algn="tl" rotWithShape="0">
                  <a:schemeClr val="dk1">
                    <a:alpha val="40000"/>
                  </a:schemeClr>
                </a:outerShdw>
              </a:effectLst>
            </a:endParaRPr>
          </a:p>
        </p:txBody>
      </p:sp>
      <p:sp>
        <p:nvSpPr>
          <p:cNvPr id="4" name="TextBox 3"/>
          <p:cNvSpPr txBox="1"/>
          <p:nvPr/>
        </p:nvSpPr>
        <p:spPr>
          <a:xfrm>
            <a:off x="2296375" y="5962919"/>
            <a:ext cx="2387600" cy="420564"/>
          </a:xfrm>
          <a:prstGeom prst="rect">
            <a:avLst/>
          </a:prstGeom>
          <a:noFill/>
        </p:spPr>
        <p:txBody>
          <a:bodyPr wrap="square" rtlCol="0">
            <a:spAutoFit/>
          </a:bodyPr>
          <a:lstStyle/>
          <a:p>
            <a:r>
              <a:rPr lang="en-US" sz="2133" b="1" dirty="0" err="1">
                <a:latin typeface="Times New Roman" panose="02020603050405020304" pitchFamily="18" charset="0"/>
                <a:cs typeface="Times New Roman" panose="02020603050405020304" pitchFamily="18" charset="0"/>
              </a:rPr>
              <a:t>Hình</a:t>
            </a:r>
            <a:r>
              <a:rPr lang="en-US" sz="2133" b="1" dirty="0">
                <a:latin typeface="Times New Roman" panose="02020603050405020304" pitchFamily="18" charset="0"/>
                <a:cs typeface="Times New Roman" panose="02020603050405020304" pitchFamily="18" charset="0"/>
              </a:rPr>
              <a:t> 5. </a:t>
            </a:r>
            <a:r>
              <a:rPr lang="en-US" sz="2133" b="1" dirty="0" err="1">
                <a:latin typeface="Times New Roman" panose="02020603050405020304" pitchFamily="18" charset="0"/>
                <a:cs typeface="Times New Roman" panose="02020603050405020304" pitchFamily="18" charset="0"/>
              </a:rPr>
              <a:t>Chùa</a:t>
            </a:r>
            <a:r>
              <a:rPr lang="en-US" sz="2133" b="1" dirty="0">
                <a:latin typeface="Times New Roman" panose="02020603050405020304" pitchFamily="18" charset="0"/>
                <a:cs typeface="Times New Roman" panose="02020603050405020304" pitchFamily="18" charset="0"/>
              </a:rPr>
              <a:t> </a:t>
            </a:r>
            <a:r>
              <a:rPr lang="en-US" sz="2133" b="1" dirty="0" err="1">
                <a:latin typeface="Times New Roman" panose="02020603050405020304" pitchFamily="18" charset="0"/>
                <a:cs typeface="Times New Roman" panose="02020603050405020304" pitchFamily="18" charset="0"/>
              </a:rPr>
              <a:t>Cầu</a:t>
            </a:r>
            <a:r>
              <a:rPr lang="en-US" sz="2133" b="1"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3490175" y="0"/>
            <a:ext cx="4635679" cy="791198"/>
          </a:xfrm>
          <a:prstGeom prst="rect">
            <a:avLst/>
          </a:prstGeom>
        </p:spPr>
      </p:pic>
    </p:spTree>
    <p:extLst>
      <p:ext uri="{BB962C8B-B14F-4D97-AF65-F5344CB8AC3E}">
        <p14:creationId xmlns:p14="http://schemas.microsoft.com/office/powerpoint/2010/main" val="7667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73230" y="1176240"/>
            <a:ext cx="5988817" cy="3325346"/>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735319" y="2782403"/>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3ACDE76-165D-673C-AF93-6C24A0BE2E06}"/>
              </a:ext>
            </a:extLst>
          </p:cNvPr>
          <p:cNvPicPr>
            <a:picLocks noChangeAspect="1"/>
          </p:cNvPicPr>
          <p:nvPr/>
        </p:nvPicPr>
        <p:blipFill>
          <a:blip r:embed="rId14"/>
          <a:stretch>
            <a:fillRect/>
          </a:stretch>
        </p:blipFill>
        <p:spPr>
          <a:xfrm>
            <a:off x="3281962" y="2307648"/>
            <a:ext cx="5877496" cy="791198"/>
          </a:xfrm>
          <a:prstGeom prst="rect">
            <a:avLst/>
          </a:prstGeom>
        </p:spPr>
      </p:pic>
    </p:spTree>
    <p:extLst>
      <p:ext uri="{BB962C8B-B14F-4D97-AF65-F5344CB8AC3E}">
        <p14:creationId xmlns:p14="http://schemas.microsoft.com/office/powerpoint/2010/main" val="818994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821251" cy="33485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434" y="0"/>
            <a:ext cx="6177567" cy="33485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8174"/>
            <a:ext cx="5821250" cy="332982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4434" y="3528173"/>
            <a:ext cx="6177566" cy="3329827"/>
          </a:xfrm>
          <a:prstGeom prst="rect">
            <a:avLst/>
          </a:prstGeom>
        </p:spPr>
      </p:pic>
    </p:spTree>
    <p:extLst>
      <p:ext uri="{BB962C8B-B14F-4D97-AF65-F5344CB8AC3E}">
        <p14:creationId xmlns:p14="http://schemas.microsoft.com/office/powerpoint/2010/main" val="843792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12192000" cy="6807200"/>
          </a:xfrm>
          <a:prstGeom prst="rect">
            <a:avLst/>
          </a:prstGeom>
        </p:spPr>
      </p:pic>
    </p:spTree>
    <p:extLst>
      <p:ext uri="{BB962C8B-B14F-4D97-AF65-F5344CB8AC3E}">
        <p14:creationId xmlns:p14="http://schemas.microsoft.com/office/powerpoint/2010/main" val="41712198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03200" y="968998"/>
            <a:ext cx="6959600" cy="4955284"/>
          </a:xfrm>
          <a:prstGeom prst="rect">
            <a:avLst/>
          </a:prstGeom>
        </p:spPr>
      </p:pic>
      <p:sp>
        <p:nvSpPr>
          <p:cNvPr id="3" name="Snip Diagonal Corner Rectangle 2"/>
          <p:cNvSpPr/>
          <p:nvPr/>
        </p:nvSpPr>
        <p:spPr>
          <a:xfrm>
            <a:off x="7227195" y="968998"/>
            <a:ext cx="4775200" cy="4787858"/>
          </a:xfrm>
          <a:prstGeom prst="snip2DiagRect">
            <a:avLst>
              <a:gd name="adj1" fmla="val 6014"/>
              <a:gd name="adj2" fmla="val 19474"/>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kern="0" smtClean="0">
                <a:ln w="0"/>
                <a:solidFill>
                  <a:srgbClr val="00B050"/>
                </a:solidFill>
                <a:latin typeface="Times New Roman" panose="02020603050405020304" pitchFamily="18" charset="0"/>
                <a:ea typeface="Calibri" panose="020F0502020204030204" pitchFamily="34" charset="0"/>
              </a:rPr>
              <a:t>CÂU CHUYỆN LỊCH SỬ</a:t>
            </a:r>
          </a:p>
          <a:p>
            <a:endParaRPr lang="en-US" sz="4400" b="1" kern="0" smtClean="0">
              <a:ln w="0"/>
              <a:solidFill>
                <a:schemeClr val="tx1"/>
              </a:solidFill>
              <a:latin typeface="Times New Roman" panose="02020603050405020304" pitchFamily="18" charset="0"/>
              <a:ea typeface="Calibri" panose="020F0502020204030204" pitchFamily="34" charset="0"/>
            </a:endParaRPr>
          </a:p>
          <a:p>
            <a:r>
              <a:rPr lang="en-US" sz="3200" b="1" kern="0" smtClean="0">
                <a:ln w="0"/>
                <a:solidFill>
                  <a:schemeClr val="tx1"/>
                </a:solidFill>
                <a:latin typeface="Times New Roman" panose="02020603050405020304" pitchFamily="18" charset="0"/>
                <a:ea typeface="Calibri" panose="020F0502020204030204" pitchFamily="34" charset="0"/>
              </a:rPr>
              <a:t>TRUYỀN THUYẾT </a:t>
            </a:r>
          </a:p>
          <a:p>
            <a:r>
              <a:rPr lang="en-US" sz="3200" b="1" kern="0" smtClean="0">
                <a:ln w="0"/>
                <a:solidFill>
                  <a:schemeClr val="tx1"/>
                </a:solidFill>
                <a:latin typeface="Times New Roman" panose="02020603050405020304" pitchFamily="18" charset="0"/>
                <a:ea typeface="Calibri" panose="020F0502020204030204" pitchFamily="34" charset="0"/>
              </a:rPr>
              <a:t>VỀ CHÙA CẦU</a:t>
            </a:r>
            <a:endParaRPr lang="vi-VN" sz="3200" b="1" dirty="0">
              <a:ln w="0"/>
              <a:solidFill>
                <a:schemeClr val="tx1"/>
              </a:solidFill>
            </a:endParaRPr>
          </a:p>
        </p:txBody>
      </p:sp>
      <p:sp>
        <p:nvSpPr>
          <p:cNvPr id="4" name="TextBox 3"/>
          <p:cNvSpPr txBox="1"/>
          <p:nvPr/>
        </p:nvSpPr>
        <p:spPr>
          <a:xfrm>
            <a:off x="1295400" y="5773262"/>
            <a:ext cx="2387600" cy="420564"/>
          </a:xfrm>
          <a:prstGeom prst="rect">
            <a:avLst/>
          </a:prstGeom>
          <a:noFill/>
        </p:spPr>
        <p:txBody>
          <a:bodyPr wrap="square" rtlCol="0">
            <a:spAutoFit/>
          </a:bodyPr>
          <a:lstStyle/>
          <a:p>
            <a:r>
              <a:rPr lang="en-US" sz="2133" b="1" dirty="0" err="1">
                <a:latin typeface="Times New Roman" panose="02020603050405020304" pitchFamily="18" charset="0"/>
                <a:cs typeface="Times New Roman" panose="02020603050405020304" pitchFamily="18" charset="0"/>
              </a:rPr>
              <a:t>Hình</a:t>
            </a:r>
            <a:r>
              <a:rPr lang="en-US" sz="2133" b="1" dirty="0">
                <a:latin typeface="Times New Roman" panose="02020603050405020304" pitchFamily="18" charset="0"/>
                <a:cs typeface="Times New Roman" panose="02020603050405020304" pitchFamily="18" charset="0"/>
              </a:rPr>
              <a:t> 5. </a:t>
            </a:r>
            <a:r>
              <a:rPr lang="en-US" sz="2133" b="1" dirty="0" err="1">
                <a:latin typeface="Times New Roman" panose="02020603050405020304" pitchFamily="18" charset="0"/>
                <a:cs typeface="Times New Roman" panose="02020603050405020304" pitchFamily="18" charset="0"/>
              </a:rPr>
              <a:t>Chùa</a:t>
            </a:r>
            <a:r>
              <a:rPr lang="en-US" sz="2133" b="1" dirty="0">
                <a:latin typeface="Times New Roman" panose="02020603050405020304" pitchFamily="18" charset="0"/>
                <a:cs typeface="Times New Roman" panose="02020603050405020304" pitchFamily="18" charset="0"/>
              </a:rPr>
              <a:t> </a:t>
            </a:r>
            <a:r>
              <a:rPr lang="en-US" sz="2133" b="1" dirty="0" err="1">
                <a:latin typeface="Times New Roman" panose="02020603050405020304" pitchFamily="18" charset="0"/>
                <a:cs typeface="Times New Roman" panose="02020603050405020304" pitchFamily="18" charset="0"/>
              </a:rPr>
              <a:t>Cầu</a:t>
            </a:r>
            <a:r>
              <a:rPr lang="en-US" sz="2133" b="1" dirty="0">
                <a:latin typeface="Times New Roman" panose="02020603050405020304" pitchFamily="18" charset="0"/>
                <a:cs typeface="Times New Roman" panose="02020603050405020304" pitchFamily="18" charset="0"/>
              </a:rPr>
              <a:t>.</a:t>
            </a:r>
          </a:p>
        </p:txBody>
      </p:sp>
      <p:sp>
        <p:nvSpPr>
          <p:cNvPr id="7" name="TextBox 5"/>
          <p:cNvSpPr txBox="1"/>
          <p:nvPr/>
        </p:nvSpPr>
        <p:spPr>
          <a:xfrm>
            <a:off x="957844" y="212429"/>
            <a:ext cx="9886167" cy="697307"/>
          </a:xfrm>
          <a:prstGeom prst="rect">
            <a:avLst/>
          </a:prstGeom>
          <a:solidFill>
            <a:srgbClr val="00B0F0"/>
          </a:solidFill>
        </p:spPr>
        <p:txBody>
          <a:bodyPr wrap="square" lIns="0" tIns="0" rIns="0" bIns="0" rtlCol="0" anchor="t">
            <a:spAutoFit/>
          </a:bodyPr>
          <a:lstStyle/>
          <a:p>
            <a:pPr algn="ctr">
              <a:lnSpc>
                <a:spcPts val="6010"/>
              </a:lnSpc>
            </a:pPr>
            <a:r>
              <a:rPr lang="en-US" sz="4000" b="1" smtClean="0">
                <a:latin typeface="Times New Roman" panose="02020603050405020304" pitchFamily="18" charset="0"/>
                <a:cs typeface="Times New Roman" panose="02020603050405020304" pitchFamily="18" charset="0"/>
              </a:rPr>
              <a:t>Thảo luận nhóm đôi, chia sẻ trước lớp</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46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2864063" y="-6433"/>
            <a:ext cx="6704940" cy="23158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2967094" y="412235"/>
            <a:ext cx="6421605" cy="1481456"/>
          </a:xfrm>
          <a:prstGeom prst="rect">
            <a:avLst/>
          </a:prstGeom>
          <a:solidFill>
            <a:srgbClr val="FF0000"/>
          </a:solidFill>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927280" y="360607"/>
            <a:ext cx="10019762" cy="5962919"/>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029579">
            <a:off x="-1046287" y="4512763"/>
            <a:ext cx="3464175" cy="2947698"/>
          </a:xfrm>
          <a:custGeom>
            <a:avLst/>
            <a:gdLst/>
            <a:ahLst/>
            <a:cxnLst/>
            <a:rect l="l" t="t" r="r" b="b"/>
            <a:pathLst>
              <a:path w="5196263" h="4421547">
                <a:moveTo>
                  <a:pt x="0" y="0"/>
                </a:moveTo>
                <a:lnTo>
                  <a:pt x="5196262" y="0"/>
                </a:lnTo>
                <a:lnTo>
                  <a:pt x="5196262" y="4421547"/>
                </a:lnTo>
                <a:lnTo>
                  <a:pt x="0" y="442154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455568" y="328340"/>
            <a:ext cx="7060880" cy="769441"/>
          </a:xfrm>
          <a:prstGeom prst="rect">
            <a:avLst/>
          </a:prstGeom>
          <a:solidFill>
            <a:srgbClr val="00B0F0"/>
          </a:solidFill>
        </p:spPr>
        <p:txBody>
          <a:bodyPr wrap="square" lIns="0" tIns="0" rIns="0" bIns="0" rtlCol="0" anchor="t">
            <a:spAutoFit/>
          </a:bodyPr>
          <a:lstStyle/>
          <a:p>
            <a:pPr algn="ctr">
              <a:lnSpc>
                <a:spcPts val="6010"/>
              </a:lnSpc>
            </a:pPr>
            <a:r>
              <a:rPr lang="en-US" sz="5670" dirty="0" err="1">
                <a:solidFill>
                  <a:schemeClr val="bg1"/>
                </a:solidFill>
                <a:latin typeface="Times New Roman" panose="02020603050405020304" pitchFamily="18" charset="0"/>
                <a:cs typeface="Times New Roman" panose="02020603050405020304" pitchFamily="18" charset="0"/>
              </a:rPr>
              <a:t>Em</a:t>
            </a:r>
            <a:r>
              <a:rPr lang="en-US" sz="5670" dirty="0">
                <a:solidFill>
                  <a:schemeClr val="bg1"/>
                </a:solidFill>
                <a:latin typeface="Times New Roman" panose="02020603050405020304" pitchFamily="18" charset="0"/>
                <a:cs typeface="Times New Roman" panose="02020603050405020304" pitchFamily="18" charset="0"/>
              </a:rPr>
              <a:t> </a:t>
            </a:r>
            <a:r>
              <a:rPr lang="en-US" sz="5670" err="1">
                <a:solidFill>
                  <a:schemeClr val="bg1"/>
                </a:solidFill>
                <a:latin typeface="Times New Roman" panose="02020603050405020304" pitchFamily="18" charset="0"/>
                <a:cs typeface="Times New Roman" panose="02020603050405020304" pitchFamily="18" charset="0"/>
              </a:rPr>
              <a:t>có</a:t>
            </a:r>
            <a:r>
              <a:rPr lang="en-US" sz="5670">
                <a:solidFill>
                  <a:schemeClr val="bg1"/>
                </a:solidFill>
                <a:latin typeface="Times New Roman" panose="02020603050405020304" pitchFamily="18" charset="0"/>
                <a:cs typeface="Times New Roman" panose="02020603050405020304" pitchFamily="18" charset="0"/>
              </a:rPr>
              <a:t> </a:t>
            </a:r>
            <a:r>
              <a:rPr lang="en-US" sz="5670" smtClean="0">
                <a:solidFill>
                  <a:schemeClr val="bg1"/>
                </a:solidFill>
                <a:latin typeface="Times New Roman" panose="02020603050405020304" pitchFamily="18" charset="0"/>
                <a:cs typeface="Times New Roman" panose="02020603050405020304" pitchFamily="18" charset="0"/>
              </a:rPr>
              <a:t>biết?</a:t>
            </a:r>
            <a:endParaRPr lang="en-US" sz="5670" dirty="0">
              <a:solidFill>
                <a:schemeClr val="bg1"/>
              </a:solidFill>
              <a:latin typeface="Times New Roman" panose="02020603050405020304" pitchFamily="18" charset="0"/>
              <a:cs typeface="Times New Roman" panose="02020603050405020304" pitchFamily="18" charset="0"/>
            </a:endParaRPr>
          </a:p>
        </p:txBody>
      </p:sp>
      <p:pic>
        <p:nvPicPr>
          <p:cNvPr id="12" name="Picture 11"/>
          <p:cNvPicPr/>
          <p:nvPr/>
        </p:nvPicPr>
        <p:blipFill>
          <a:blip r:embed="rId6"/>
          <a:stretch>
            <a:fillRect/>
          </a:stretch>
        </p:blipFill>
        <p:spPr>
          <a:xfrm>
            <a:off x="817907" y="2661228"/>
            <a:ext cx="2910417" cy="2306561"/>
          </a:xfrm>
          <a:prstGeom prst="rect">
            <a:avLst/>
          </a:prstGeom>
        </p:spPr>
      </p:pic>
      <p:sp>
        <p:nvSpPr>
          <p:cNvPr id="11" name="Cloud Callout 10"/>
          <p:cNvSpPr/>
          <p:nvPr/>
        </p:nvSpPr>
        <p:spPr>
          <a:xfrm>
            <a:off x="3552670" y="1348516"/>
            <a:ext cx="8045765" cy="3978858"/>
          </a:xfrm>
          <a:prstGeom prst="cloudCallout">
            <a:avLst>
              <a:gd name="adj1" fmla="val -23674"/>
              <a:gd name="adj2" fmla="val 69397"/>
            </a:avLst>
          </a:prstGeom>
          <a:solidFill>
            <a:srgbClr val="FFFF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Chùa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Cầu</a:t>
            </a:r>
            <a:r>
              <a:rPr lang="en-US" sz="4400" b="1" dirty="0">
                <a:solidFill>
                  <a:schemeClr val="tx1"/>
                </a:solidFill>
                <a:latin typeface="Times New Roman" panose="02020603050405020304" pitchFamily="18" charset="0"/>
                <a:cs typeface="Times New Roman" panose="02020603050405020304" pitchFamily="18" charset="0"/>
              </a:rPr>
              <a:t> đ</a:t>
            </a:r>
            <a:r>
              <a:rPr lang="vi-VN" sz="4400" b="1" dirty="0">
                <a:solidFill>
                  <a:schemeClr val="tx1"/>
                </a:solidFill>
                <a:latin typeface="Times New Roman" panose="02020603050405020304" pitchFamily="18" charset="0"/>
                <a:cs typeface="Times New Roman" panose="02020603050405020304" pitchFamily="18" charset="0"/>
              </a:rPr>
              <a:t>ược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công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nhận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là</a:t>
            </a:r>
            <a:r>
              <a:rPr lang="en-US" sz="4400" b="1" dirty="0">
                <a:solidFill>
                  <a:schemeClr val="tx1"/>
                </a:solidFill>
                <a:latin typeface="Times New Roman" panose="02020603050405020304" pitchFamily="18" charset="0"/>
                <a:cs typeface="Times New Roman" panose="02020603050405020304" pitchFamily="18" charset="0"/>
              </a:rPr>
              <a:t> Di </a:t>
            </a:r>
            <a:r>
              <a:rPr lang="en-US" sz="4400" b="1" dirty="0" err="1">
                <a:solidFill>
                  <a:schemeClr val="tx1"/>
                </a:solidFill>
                <a:latin typeface="Times New Roman" panose="02020603050405020304" pitchFamily="18" charset="0"/>
                <a:cs typeface="Times New Roman" panose="02020603050405020304" pitchFamily="18" charset="0"/>
              </a:rPr>
              <a:t>tích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lịch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sử</a:t>
            </a:r>
            <a:r>
              <a:rPr lang="en-US" sz="4400" b="1" dirty="0">
                <a:solidFill>
                  <a:schemeClr val="tx1"/>
                </a:solidFill>
                <a:latin typeface="Times New Roman" panose="02020603050405020304" pitchFamily="18" charset="0"/>
                <a:cs typeface="Times New Roman" panose="02020603050405020304" pitchFamily="18" charset="0"/>
              </a:rPr>
              <a:t> -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hoá</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quốc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gia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err="1">
                <a:solidFill>
                  <a:schemeClr val="tx1"/>
                </a:solidFill>
                <a:latin typeface="Times New Roman" panose="02020603050405020304" pitchFamily="18" charset="0"/>
                <a:cs typeface="Times New Roman" panose="02020603050405020304" pitchFamily="18" charset="0"/>
              </a:rPr>
              <a:t>năm</a:t>
            </a:r>
            <a:r>
              <a:rPr lang="en-US" sz="4400" b="1">
                <a:solidFill>
                  <a:schemeClr val="tx1"/>
                </a:solidFill>
                <a:latin typeface="Times New Roman" panose="02020603050405020304" pitchFamily="18" charset="0"/>
                <a:cs typeface="Times New Roman" panose="02020603050405020304" pitchFamily="18" charset="0"/>
              </a:rPr>
              <a:t> </a:t>
            </a:r>
            <a:r>
              <a:rPr lang="en-US" sz="4400" b="1" smtClean="0">
                <a:solidFill>
                  <a:schemeClr val="tx1"/>
                </a:solidFill>
                <a:latin typeface="Times New Roman" panose="02020603050405020304" pitchFamily="18" charset="0"/>
                <a:cs typeface="Times New Roman" panose="02020603050405020304" pitchFamily="18" charset="0"/>
              </a:rPr>
              <a:t>1990.</a:t>
            </a:r>
            <a:endParaRPr lang="vi-VN" sz="4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529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1884362" y="184082"/>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3590665" y="1972116"/>
            <a:ext cx="7624230" cy="3900650"/>
            <a:chOff x="7049612" y="-184004"/>
            <a:chExt cx="4106665" cy="2907777"/>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049612" y="-184004"/>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131730" y="-118664"/>
              <a:ext cx="3942428" cy="28424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5602309" cy="3258354"/>
          </a:xfrm>
          <a:prstGeom prst="rect">
            <a:avLst/>
          </a:prstGeom>
        </p:spPr>
      </p:pic>
      <p:pic>
        <p:nvPicPr>
          <p:cNvPr id="3" name="Picture 2"/>
          <p:cNvPicPr>
            <a:picLocks noChangeAspect="1"/>
          </p:cNvPicPr>
          <p:nvPr/>
        </p:nvPicPr>
        <p:blipFill>
          <a:blip r:embed="rId3"/>
          <a:stretch>
            <a:fillRect/>
          </a:stretch>
        </p:blipFill>
        <p:spPr>
          <a:xfrm>
            <a:off x="5834131" y="1"/>
            <a:ext cx="6357870" cy="3258354"/>
          </a:xfrm>
          <a:prstGeom prst="rect">
            <a:avLst/>
          </a:prstGeom>
        </p:spPr>
      </p:pic>
      <p:pic>
        <p:nvPicPr>
          <p:cNvPr id="4" name="Picture 3"/>
          <p:cNvPicPr>
            <a:picLocks noChangeAspect="1"/>
          </p:cNvPicPr>
          <p:nvPr/>
        </p:nvPicPr>
        <p:blipFill>
          <a:blip r:embed="rId4"/>
          <a:stretch>
            <a:fillRect/>
          </a:stretch>
        </p:blipFill>
        <p:spPr>
          <a:xfrm>
            <a:off x="0" y="3412901"/>
            <a:ext cx="5602309" cy="3445099"/>
          </a:xfrm>
          <a:prstGeom prst="rect">
            <a:avLst/>
          </a:prstGeom>
        </p:spPr>
      </p:pic>
      <p:sp>
        <p:nvSpPr>
          <p:cNvPr id="5" name="Snip Diagonal Corner Rectangle 4"/>
          <p:cNvSpPr/>
          <p:nvPr/>
        </p:nvSpPr>
        <p:spPr>
          <a:xfrm>
            <a:off x="5834131" y="3412901"/>
            <a:ext cx="5936444" cy="3142445"/>
          </a:xfrm>
          <a:prstGeom prst="snip2DiagRect">
            <a:avLst>
              <a:gd name="adj1" fmla="val 6014"/>
              <a:gd name="adj2" fmla="val 19474"/>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smtClean="0">
                <a:solidFill>
                  <a:schemeClr val="tx1"/>
                </a:solidFill>
                <a:latin typeface="Times New Roman" panose="02020603050405020304" pitchFamily="18" charset="0"/>
                <a:cs typeface="Times New Roman" panose="02020603050405020304" pitchFamily="18" charset="0"/>
              </a:rPr>
              <a:t>N</a:t>
            </a:r>
            <a:r>
              <a:rPr lang="vi-VN" sz="2000" b="1" smtClean="0">
                <a:solidFill>
                  <a:schemeClr val="tx1"/>
                </a:solidFill>
                <a:latin typeface="Times New Roman" panose="02020603050405020304" pitchFamily="18" charset="0"/>
                <a:cs typeface="Times New Roman" panose="02020603050405020304" pitchFamily="18" charset="0"/>
              </a:rPr>
              <a:t>gôi </a:t>
            </a:r>
            <a:r>
              <a:rPr lang="vi-VN" sz="2000" b="1">
                <a:solidFill>
                  <a:schemeClr val="tx1"/>
                </a:solidFill>
                <a:latin typeface="Times New Roman" panose="02020603050405020304" pitchFamily="18" charset="0"/>
                <a:cs typeface="Times New Roman" panose="02020603050405020304" pitchFamily="18" charset="0"/>
              </a:rPr>
              <a:t>mộ của thương gia Tani Yajirobei quê ở Hirado, gần Nagasaki, Nhật Bản, được lập năm Đinh Hợi – </a:t>
            </a:r>
            <a:r>
              <a:rPr lang="vi-VN" sz="2000" b="1" smtClean="0">
                <a:solidFill>
                  <a:schemeClr val="tx1"/>
                </a:solidFill>
                <a:latin typeface="Times New Roman" panose="02020603050405020304" pitchFamily="18" charset="0"/>
                <a:cs typeface="Times New Roman" panose="02020603050405020304" pitchFamily="18" charset="0"/>
              </a:rPr>
              <a:t>1647</a:t>
            </a:r>
            <a:r>
              <a:rPr lang="en-US" sz="2000" b="1" smtClean="0">
                <a:solidFill>
                  <a:schemeClr val="tx1"/>
                </a:solidFill>
                <a:latin typeface="Times New Roman" panose="02020603050405020304" pitchFamily="18" charset="0"/>
                <a:cs typeface="Times New Roman" panose="02020603050405020304" pitchFamily="18" charset="0"/>
              </a:rPr>
              <a:t>, nằm g</a:t>
            </a:r>
            <a:r>
              <a:rPr lang="vi-VN" sz="2000" b="1" smtClean="0">
                <a:solidFill>
                  <a:schemeClr val="tx1"/>
                </a:solidFill>
                <a:latin typeface="Times New Roman" panose="02020603050405020304" pitchFamily="18" charset="0"/>
                <a:cs typeface="Times New Roman" panose="02020603050405020304" pitchFamily="18" charset="0"/>
              </a:rPr>
              <a:t>iữa </a:t>
            </a:r>
            <a:r>
              <a:rPr lang="vi-VN" sz="2000" b="1">
                <a:solidFill>
                  <a:schemeClr val="tx1"/>
                </a:solidFill>
                <a:latin typeface="Times New Roman" panose="02020603050405020304" pitchFamily="18" charset="0"/>
                <a:cs typeface="Times New Roman" panose="02020603050405020304" pitchFamily="18" charset="0"/>
              </a:rPr>
              <a:t>cánh đồng lúa của khối Trường Lệ, phường Cẩm Châu</a:t>
            </a:r>
            <a:r>
              <a:rPr lang="en-US" sz="2000" b="1" smtClean="0">
                <a:ln w="0"/>
                <a:solidFill>
                  <a:schemeClr val="tx1"/>
                </a:solidFill>
                <a:latin typeface="Times New Roman" panose="02020603050405020304" pitchFamily="18" charset="0"/>
                <a:cs typeface="Times New Roman" panose="02020603050405020304" pitchFamily="18" charset="0"/>
              </a:rPr>
              <a:t>. </a:t>
            </a:r>
            <a:r>
              <a:rPr lang="vi-VN" sz="2000" b="1" smtClean="0">
                <a:solidFill>
                  <a:schemeClr val="tx1"/>
                </a:solidFill>
                <a:latin typeface="Times New Roman" panose="02020603050405020304" pitchFamily="18" charset="0"/>
                <a:cs typeface="Times New Roman" panose="02020603050405020304" pitchFamily="18" charset="0"/>
              </a:rPr>
              <a:t>Đây </a:t>
            </a:r>
            <a:r>
              <a:rPr lang="vi-VN" sz="2000" b="1">
                <a:solidFill>
                  <a:schemeClr val="tx1"/>
                </a:solidFill>
                <a:latin typeface="Times New Roman" panose="02020603050405020304" pitchFamily="18" charset="0"/>
                <a:cs typeface="Times New Roman" panose="02020603050405020304" pitchFamily="18" charset="0"/>
              </a:rPr>
              <a:t>là </a:t>
            </a:r>
            <a:r>
              <a:rPr lang="en-US" sz="2000" b="1" smtClean="0">
                <a:solidFill>
                  <a:schemeClr val="tx1"/>
                </a:solidFill>
                <a:latin typeface="Times New Roman" panose="02020603050405020304" pitchFamily="18" charset="0"/>
                <a:cs typeface="Times New Roman" panose="02020603050405020304" pitchFamily="18" charset="0"/>
              </a:rPr>
              <a:t>một </a:t>
            </a:r>
            <a:r>
              <a:rPr lang="vi-VN" sz="2000" b="1" smtClean="0">
                <a:solidFill>
                  <a:schemeClr val="tx1"/>
                </a:solidFill>
                <a:latin typeface="Times New Roman" panose="02020603050405020304" pitchFamily="18" charset="0"/>
                <a:cs typeface="Times New Roman" panose="02020603050405020304" pitchFamily="18" charset="0"/>
              </a:rPr>
              <a:t>trong </a:t>
            </a:r>
            <a:r>
              <a:rPr lang="en-US" sz="2000" b="1" smtClean="0">
                <a:solidFill>
                  <a:schemeClr val="tx1"/>
                </a:solidFill>
                <a:latin typeface="Times New Roman" panose="02020603050405020304" pitchFamily="18" charset="0"/>
                <a:cs typeface="Times New Roman" panose="02020603050405020304" pitchFamily="18" charset="0"/>
              </a:rPr>
              <a:t>ba</a:t>
            </a:r>
            <a:r>
              <a:rPr lang="vi-VN" sz="2000" b="1" smtClean="0">
                <a:solidFill>
                  <a:schemeClr val="tx1"/>
                </a:solidFill>
                <a:latin typeface="Times New Roman" panose="02020603050405020304" pitchFamily="18" charset="0"/>
                <a:cs typeface="Times New Roman" panose="02020603050405020304" pitchFamily="18" charset="0"/>
              </a:rPr>
              <a:t> </a:t>
            </a:r>
            <a:r>
              <a:rPr lang="vi-VN" sz="2000" b="1">
                <a:solidFill>
                  <a:schemeClr val="tx1"/>
                </a:solidFill>
                <a:latin typeface="Times New Roman" panose="02020603050405020304" pitchFamily="18" charset="0"/>
                <a:cs typeface="Times New Roman" panose="02020603050405020304" pitchFamily="18" charset="0"/>
              </a:rPr>
              <a:t>ngôi mộ cổ của thương nhân Nhật Bản ở Hội An, được chôn cất cách đây hơn 400 năm và là ngôi mộ duy nhất chất chứa trong nó một chuyện tình Nhật – </a:t>
            </a:r>
            <a:r>
              <a:rPr lang="vi-VN" sz="2000" b="1" smtClean="0">
                <a:solidFill>
                  <a:schemeClr val="tx1"/>
                </a:solidFill>
                <a:latin typeface="Times New Roman" panose="02020603050405020304" pitchFamily="18" charset="0"/>
                <a:cs typeface="Times New Roman" panose="02020603050405020304" pitchFamily="18" charset="0"/>
              </a:rPr>
              <a:t>Việt.</a:t>
            </a:r>
            <a:endParaRPr lang="vi-VN" sz="2000" b="1" dirty="0">
              <a:ln w="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844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68553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670851" y="1130744"/>
            <a:ext cx="5508141"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735319" y="2782403"/>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2528607" y="1005207"/>
            <a:ext cx="6978648" cy="469915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smtClean="0">
                <a:ln>
                  <a:noFill/>
                </a:ln>
                <a:solidFill>
                  <a:schemeClr val="accent5">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a:t>
            </a:r>
            <a:r>
              <a:rPr kumimoji="0" lang="en-US" sz="5400" b="1" i="0" u="none" strike="noStrike" kern="1200" cap="none" spc="0" normalizeH="0" noProof="0" smtClean="0">
                <a:ln>
                  <a:noFill/>
                </a:ln>
                <a:solidFill>
                  <a:schemeClr val="accent5">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DỤNG</a:t>
            </a:r>
          </a:p>
          <a:p>
            <a:pPr lvl="0">
              <a:spcBef>
                <a:spcPct val="50000"/>
              </a:spcBef>
              <a:defRPr/>
            </a:pPr>
            <a:r>
              <a:rPr lang="en-US" sz="4800" b="1" smtClean="0">
                <a:latin typeface="Times New Roman" panose="02020603050405020304" pitchFamily="18" charset="0"/>
                <a:cs typeface="Times New Roman" panose="02020603050405020304" pitchFamily="18" charset="0"/>
              </a:rPr>
              <a:t>Theo </a:t>
            </a:r>
            <a:r>
              <a:rPr lang="en-US" sz="4800" b="1">
                <a:latin typeface="Times New Roman" panose="02020603050405020304" pitchFamily="18" charset="0"/>
                <a:cs typeface="Times New Roman" panose="02020603050405020304" pitchFamily="18" charset="0"/>
              </a:rPr>
              <a:t>em, cần làm gì để bảo vệ, giữ gìn và phát huy những giá trị văn hóa của phố cổ Hội An?</a:t>
            </a:r>
            <a:endParaRPr kumimoji="0" lang="vi-VN" sz="4800" b="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03270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507" y="185473"/>
            <a:ext cx="11556986" cy="5893355"/>
            <a:chOff x="0" y="0"/>
            <a:chExt cx="4565723" cy="2440675"/>
          </a:xfrm>
        </p:grpSpPr>
        <p:sp>
          <p:nvSpPr>
            <p:cNvPr id="3" name="Freeform 3"/>
            <p:cNvSpPr/>
            <p:nvPr/>
          </p:nvSpPr>
          <p:spPr>
            <a:xfrm>
              <a:off x="0" y="0"/>
              <a:ext cx="4565723" cy="2440675"/>
            </a:xfrm>
            <a:custGeom>
              <a:avLst/>
              <a:gdLst/>
              <a:ahLst/>
              <a:cxnLst/>
              <a:rect l="l" t="t" r="r" b="b"/>
              <a:pathLst>
                <a:path w="4565723" h="2440675">
                  <a:moveTo>
                    <a:pt x="24116" y="0"/>
                  </a:moveTo>
                  <a:lnTo>
                    <a:pt x="4541607" y="0"/>
                  </a:lnTo>
                  <a:cubicBezTo>
                    <a:pt x="4554926" y="0"/>
                    <a:pt x="4565723" y="10797"/>
                    <a:pt x="4565723" y="24116"/>
                  </a:cubicBezTo>
                  <a:lnTo>
                    <a:pt x="4565723" y="2416559"/>
                  </a:lnTo>
                  <a:cubicBezTo>
                    <a:pt x="4565723" y="2429878"/>
                    <a:pt x="4554926" y="2440675"/>
                    <a:pt x="4541607" y="2440675"/>
                  </a:cubicBezTo>
                  <a:lnTo>
                    <a:pt x="24116" y="2440675"/>
                  </a:lnTo>
                  <a:cubicBezTo>
                    <a:pt x="10797" y="2440675"/>
                    <a:pt x="0" y="2429878"/>
                    <a:pt x="0" y="2416559"/>
                  </a:cubicBezTo>
                  <a:lnTo>
                    <a:pt x="0" y="24116"/>
                  </a:lnTo>
                  <a:cubicBezTo>
                    <a:pt x="0" y="10797"/>
                    <a:pt x="10797" y="0"/>
                    <a:pt x="24116" y="0"/>
                  </a:cubicBezTo>
                  <a:close/>
                </a:path>
              </a:pathLst>
            </a:custGeom>
            <a:solidFill>
              <a:srgbClr val="000000">
                <a:alpha val="0"/>
              </a:srgbClr>
            </a:solidFill>
            <a:ln w="95250" cap="rnd">
              <a:solidFill>
                <a:srgbClr val="D38D29"/>
              </a:solidFill>
              <a:prstDash val="solid"/>
              <a:round/>
            </a:ln>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a:grpSpLocks noChangeAspect="1"/>
          </p:cNvGrpSpPr>
          <p:nvPr/>
        </p:nvGrpSpPr>
        <p:grpSpPr>
          <a:xfrm>
            <a:off x="1343394" y="878539"/>
            <a:ext cx="9505213" cy="5149685"/>
            <a:chOff x="0" y="43020"/>
            <a:chExt cx="6350000" cy="3810000"/>
          </a:xfrm>
        </p:grpSpPr>
        <p:sp>
          <p:nvSpPr>
            <p:cNvPr id="6" name="Freeform 6"/>
            <p:cNvSpPr/>
            <p:nvPr/>
          </p:nvSpPr>
          <p:spPr>
            <a:xfrm>
              <a:off x="0" y="4302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2"/>
              <a:stretch>
                <a:fillRect l="-3333" r="-3333"/>
              </a:stretch>
            </a:blipFill>
          </p:spPr>
        </p:sp>
      </p:grpSp>
      <p:sp>
        <p:nvSpPr>
          <p:cNvPr id="8" name="TextBox 7"/>
          <p:cNvSpPr txBox="1"/>
          <p:nvPr/>
        </p:nvSpPr>
        <p:spPr>
          <a:xfrm>
            <a:off x="3438659" y="6132938"/>
            <a:ext cx="569246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An </a:t>
            </a:r>
            <a:r>
              <a:rPr lang="en-US" sz="2400" b="1" smtClean="0">
                <a:latin typeface="Times New Roman" panose="02020603050405020304" pitchFamily="18" charset="0"/>
                <a:cs typeface="Times New Roman" panose="02020603050405020304" pitchFamily="18" charset="0"/>
              </a:rPr>
              <a:t>(tỉnh Quảng Nam)</a:t>
            </a:r>
            <a:endParaRPr lang="en-US" sz="2400" b="1" dirty="0">
              <a:latin typeface="Times New Roman" panose="02020603050405020304" pitchFamily="18" charset="0"/>
              <a:cs typeface="Times New Roman" panose="02020603050405020304" pitchFamily="18" charset="0"/>
            </a:endParaRPr>
          </a:p>
        </p:txBody>
      </p:sp>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1560404" y="263827"/>
            <a:ext cx="9096949" cy="614712"/>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36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36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36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36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020378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507" y="185473"/>
            <a:ext cx="11556986" cy="5893355"/>
            <a:chOff x="0" y="0"/>
            <a:chExt cx="4565723" cy="2440675"/>
          </a:xfrm>
        </p:grpSpPr>
        <p:sp>
          <p:nvSpPr>
            <p:cNvPr id="3" name="Freeform 3"/>
            <p:cNvSpPr/>
            <p:nvPr/>
          </p:nvSpPr>
          <p:spPr>
            <a:xfrm>
              <a:off x="0" y="0"/>
              <a:ext cx="4565723" cy="2440675"/>
            </a:xfrm>
            <a:custGeom>
              <a:avLst/>
              <a:gdLst/>
              <a:ahLst/>
              <a:cxnLst/>
              <a:rect l="l" t="t" r="r" b="b"/>
              <a:pathLst>
                <a:path w="4565723" h="2440675">
                  <a:moveTo>
                    <a:pt x="24116" y="0"/>
                  </a:moveTo>
                  <a:lnTo>
                    <a:pt x="4541607" y="0"/>
                  </a:lnTo>
                  <a:cubicBezTo>
                    <a:pt x="4554926" y="0"/>
                    <a:pt x="4565723" y="10797"/>
                    <a:pt x="4565723" y="24116"/>
                  </a:cubicBezTo>
                  <a:lnTo>
                    <a:pt x="4565723" y="2416559"/>
                  </a:lnTo>
                  <a:cubicBezTo>
                    <a:pt x="4565723" y="2429878"/>
                    <a:pt x="4554926" y="2440675"/>
                    <a:pt x="4541607" y="2440675"/>
                  </a:cubicBezTo>
                  <a:lnTo>
                    <a:pt x="24116" y="2440675"/>
                  </a:lnTo>
                  <a:cubicBezTo>
                    <a:pt x="10797" y="2440675"/>
                    <a:pt x="0" y="2429878"/>
                    <a:pt x="0" y="2416559"/>
                  </a:cubicBezTo>
                  <a:lnTo>
                    <a:pt x="0" y="24116"/>
                  </a:lnTo>
                  <a:cubicBezTo>
                    <a:pt x="0" y="10797"/>
                    <a:pt x="10797" y="0"/>
                    <a:pt x="24116" y="0"/>
                  </a:cubicBezTo>
                  <a:close/>
                </a:path>
              </a:pathLst>
            </a:custGeom>
            <a:solidFill>
              <a:srgbClr val="000000">
                <a:alpha val="0"/>
              </a:srgbClr>
            </a:solidFill>
            <a:ln w="95250" cap="rnd">
              <a:solidFill>
                <a:srgbClr val="D38D29"/>
              </a:solidFill>
              <a:prstDash val="solid"/>
              <a:round/>
            </a:ln>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a:grpSpLocks noChangeAspect="1"/>
          </p:cNvGrpSpPr>
          <p:nvPr/>
        </p:nvGrpSpPr>
        <p:grpSpPr>
          <a:xfrm>
            <a:off x="317508" y="325097"/>
            <a:ext cx="7770424" cy="5703127"/>
            <a:chOff x="0" y="43020"/>
            <a:chExt cx="6350000" cy="3810000"/>
          </a:xfrm>
        </p:grpSpPr>
        <p:sp>
          <p:nvSpPr>
            <p:cNvPr id="6" name="Freeform 6"/>
            <p:cNvSpPr/>
            <p:nvPr/>
          </p:nvSpPr>
          <p:spPr>
            <a:xfrm>
              <a:off x="0" y="4302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2"/>
              <a:stretch>
                <a:fillRect l="-3333" r="-3333"/>
              </a:stretch>
            </a:blipFill>
          </p:spPr>
        </p:sp>
      </p:grpSp>
      <p:sp>
        <p:nvSpPr>
          <p:cNvPr id="8" name="TextBox 7"/>
          <p:cNvSpPr txBox="1"/>
          <p:nvPr/>
        </p:nvSpPr>
        <p:spPr>
          <a:xfrm>
            <a:off x="3438659" y="6132938"/>
            <a:ext cx="569246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An </a:t>
            </a:r>
            <a:r>
              <a:rPr lang="en-US" sz="2400" b="1" smtClean="0">
                <a:latin typeface="Times New Roman" panose="02020603050405020304" pitchFamily="18" charset="0"/>
                <a:cs typeface="Times New Roman" panose="02020603050405020304" pitchFamily="18" charset="0"/>
              </a:rPr>
              <a:t>(tỉnh Quảng Nam)</a:t>
            </a:r>
            <a:endParaRPr lang="en-US" sz="2400" b="1" dirty="0">
              <a:latin typeface="Times New Roman" panose="02020603050405020304" pitchFamily="18" charset="0"/>
              <a:cs typeface="Times New Roman" panose="02020603050405020304" pitchFamily="18" charset="0"/>
            </a:endParaRPr>
          </a:p>
        </p:txBody>
      </p:sp>
      <p:sp>
        <p:nvSpPr>
          <p:cNvPr id="10" name="Rectangle: Rounded Corners 11">
            <a:extLst>
              <a:ext uri="{FF2B5EF4-FFF2-40B4-BE49-F238E27FC236}">
                <a16:creationId xmlns:a16="http://schemas.microsoft.com/office/drawing/2014/main" id="{813618C0-A45F-DFF5-2FDC-06907D450AA6}"/>
              </a:ext>
            </a:extLst>
          </p:cNvPr>
          <p:cNvSpPr/>
          <p:nvPr/>
        </p:nvSpPr>
        <p:spPr>
          <a:xfrm>
            <a:off x="8271311" y="359343"/>
            <a:ext cx="3419802" cy="5500543"/>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Rectangle 5">
            <a:extLst>
              <a:ext uri="{FF2B5EF4-FFF2-40B4-BE49-F238E27FC236}">
                <a16:creationId xmlns:a16="http://schemas.microsoft.com/office/drawing/2014/main" id="{023DDA63-C6AD-E8F4-2B73-135E13738A3B}"/>
              </a:ext>
            </a:extLst>
          </p:cNvPr>
          <p:cNvSpPr>
            <a:spLocks noChangeArrowheads="1"/>
          </p:cNvSpPr>
          <p:nvPr/>
        </p:nvSpPr>
        <p:spPr bwMode="auto">
          <a:xfrm>
            <a:off x="8342493" y="359344"/>
            <a:ext cx="3277438" cy="5509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a:t>
            </a:r>
            <a:r>
              <a:rPr lang="vi-VN" altLang="en-US" sz="3200" b="1">
                <a:solidFill>
                  <a:srgbClr val="002060"/>
                </a:solidFill>
                <a:latin typeface="Arial" panose="020B0604020202020204" pitchFamily="34" charset="0"/>
                <a:cs typeface="Arial" panose="020B0604020202020204" pitchFamily="34" charset="0"/>
              </a:rPr>
              <a:t>trên </a:t>
            </a:r>
            <a:r>
              <a:rPr lang="vi-VN" altLang="en-US" sz="3200" b="1" smtClean="0">
                <a:solidFill>
                  <a:srgbClr val="002060"/>
                </a:solidFill>
                <a:latin typeface="Arial" panose="020B0604020202020204" pitchFamily="34" charset="0"/>
                <a:cs typeface="Arial" panose="020B0604020202020204" pitchFamily="34" charset="0"/>
              </a:rPr>
              <a:t>cao</a:t>
            </a:r>
            <a:r>
              <a:rPr lang="en-US" altLang="en-US" sz="3200" b="1" smtClean="0">
                <a:solidFill>
                  <a:srgbClr val="002060"/>
                </a:solidFill>
                <a:latin typeface="Arial" panose="020B0604020202020204" pitchFamily="34" charset="0"/>
                <a:cs typeface="Arial" panose="020B0604020202020204" pitchFamily="34" charset="0"/>
              </a:rPr>
              <a:t>,</a:t>
            </a:r>
            <a:r>
              <a:rPr lang="vi-VN" altLang="en-US" sz="3200" b="1" smtClean="0">
                <a:solidFill>
                  <a:srgbClr val="002060"/>
                </a:solidFill>
                <a:latin typeface="Arial" panose="020B0604020202020204" pitchFamily="34" charset="0"/>
                <a:cs typeface="Arial" panose="020B0604020202020204" pitchFamily="34" charset="0"/>
              </a:rPr>
              <a:t> </a:t>
            </a:r>
            <a:r>
              <a:rPr lang="vi-VN" altLang="en-US" sz="3200" b="1" dirty="0">
                <a:solidFill>
                  <a:srgbClr val="002060"/>
                </a:solidFill>
                <a:latin typeface="Arial" panose="020B0604020202020204" pitchFamily="34" charset="0"/>
                <a:cs typeface="Arial" panose="020B0604020202020204" pitchFamily="34" charset="0"/>
              </a:rPr>
              <a:t>Hội </a:t>
            </a:r>
            <a:r>
              <a:rPr lang="vi-VN" altLang="en-US" sz="3200" b="1">
                <a:solidFill>
                  <a:srgbClr val="002060"/>
                </a:solidFill>
                <a:latin typeface="Arial" panose="020B0604020202020204" pitchFamily="34" charset="0"/>
                <a:cs typeface="Arial" panose="020B0604020202020204" pitchFamily="34" charset="0"/>
              </a:rPr>
              <a:t>An </a:t>
            </a:r>
            <a:r>
              <a:rPr lang="vi-VN" altLang="en-US" sz="3200" b="1" smtClean="0">
                <a:solidFill>
                  <a:srgbClr val="002060"/>
                </a:solidFill>
                <a:latin typeface="Arial" panose="020B0604020202020204" pitchFamily="34" charset="0"/>
                <a:cs typeface="Arial" panose="020B0604020202020204" pitchFamily="34" charset="0"/>
              </a:rPr>
              <a:t>như </a:t>
            </a:r>
            <a:r>
              <a:rPr lang="vi-VN" altLang="en-US" sz="3200" b="1" dirty="0">
                <a:solidFill>
                  <a:srgbClr val="002060"/>
                </a:solidFill>
                <a:latin typeface="Arial" panose="020B0604020202020204" pitchFamily="34" charset="0"/>
                <a:cs typeface="Arial" panose="020B0604020202020204" pitchFamily="34" charset="0"/>
              </a:rPr>
              <a:t>một bức </a:t>
            </a:r>
            <a:r>
              <a:rPr lang="vi-VN" altLang="en-US" sz="3200" b="1">
                <a:solidFill>
                  <a:srgbClr val="002060"/>
                </a:solidFill>
                <a:latin typeface="Arial" panose="020B0604020202020204" pitchFamily="34" charset="0"/>
                <a:cs typeface="Arial" panose="020B0604020202020204" pitchFamily="34" charset="0"/>
              </a:rPr>
              <a:t>tranh </a:t>
            </a:r>
            <a:r>
              <a:rPr lang="en-US" altLang="en-US" sz="3200" b="1" smtClean="0">
                <a:solidFill>
                  <a:srgbClr val="002060"/>
                </a:solidFill>
                <a:latin typeface="Arial" panose="020B0604020202020204" pitchFamily="34" charset="0"/>
                <a:cs typeface="Arial" panose="020B0604020202020204" pitchFamily="34" charset="0"/>
              </a:rPr>
              <a:t>phong cảnh </a:t>
            </a:r>
            <a:r>
              <a:rPr lang="vi-VN" altLang="en-US" sz="3200" b="1" smtClean="0">
                <a:solidFill>
                  <a:srgbClr val="002060"/>
                </a:solidFill>
                <a:latin typeface="Arial" panose="020B0604020202020204" pitchFamily="34" charset="0"/>
                <a:cs typeface="Arial" panose="020B0604020202020204" pitchFamily="34" charset="0"/>
              </a:rPr>
              <a:t>hữu </a:t>
            </a:r>
            <a:r>
              <a:rPr lang="vi-VN" altLang="en-US" sz="3200" b="1" dirty="0">
                <a:solidFill>
                  <a:srgbClr val="002060"/>
                </a:solidFill>
                <a:latin typeface="Arial" panose="020B0604020202020204" pitchFamily="34" charset="0"/>
                <a:cs typeface="Arial" panose="020B0604020202020204" pitchFamily="34" charset="0"/>
              </a:rPr>
              <a:t>tình với lớp </a:t>
            </a:r>
            <a:r>
              <a:rPr lang="vi-VN" altLang="en-US" sz="3200" b="1">
                <a:solidFill>
                  <a:srgbClr val="002060"/>
                </a:solidFill>
                <a:latin typeface="Arial" panose="020B0604020202020204" pitchFamily="34" charset="0"/>
                <a:cs typeface="Arial" panose="020B0604020202020204" pitchFamily="34" charset="0"/>
              </a:rPr>
              <a:t>lớp </a:t>
            </a:r>
            <a:r>
              <a:rPr lang="en-US" altLang="en-US" sz="3200" b="1" smtClean="0">
                <a:solidFill>
                  <a:srgbClr val="002060"/>
                </a:solidFill>
                <a:latin typeface="Arial" panose="020B0604020202020204" pitchFamily="34" charset="0"/>
                <a:cs typeface="Arial" panose="020B0604020202020204" pitchFamily="34" charset="0"/>
              </a:rPr>
              <a:t>những </a:t>
            </a:r>
            <a:r>
              <a:rPr lang="vi-VN" altLang="en-US" sz="3200" b="1" smtClean="0">
                <a:solidFill>
                  <a:srgbClr val="002060"/>
                </a:solidFill>
                <a:latin typeface="Arial" panose="020B0604020202020204" pitchFamily="34" charset="0"/>
                <a:cs typeface="Arial" panose="020B0604020202020204" pitchFamily="34" charset="0"/>
              </a:rPr>
              <a:t>mái </a:t>
            </a:r>
            <a:r>
              <a:rPr lang="vi-VN" altLang="en-US" sz="3200" b="1" dirty="0">
                <a:solidFill>
                  <a:srgbClr val="002060"/>
                </a:solidFill>
                <a:latin typeface="Arial" panose="020B0604020202020204" pitchFamily="34" charset="0"/>
                <a:cs typeface="Arial" panose="020B0604020202020204" pitchFamily="34" charset="0"/>
              </a:rPr>
              <a:t>ngói rêu phong </a:t>
            </a:r>
            <a:r>
              <a:rPr lang="vi-VN" altLang="en-US" sz="3200" b="1">
                <a:solidFill>
                  <a:srgbClr val="002060"/>
                </a:solidFill>
                <a:latin typeface="Arial" panose="020B0604020202020204" pitchFamily="34" charset="0"/>
                <a:cs typeface="Arial" panose="020B0604020202020204" pitchFamily="34" charset="0"/>
              </a:rPr>
              <a:t>và </a:t>
            </a:r>
            <a:r>
              <a:rPr lang="en-US" altLang="en-US" sz="3200" b="1" smtClean="0">
                <a:solidFill>
                  <a:srgbClr val="002060"/>
                </a:solidFill>
                <a:latin typeface="Arial" panose="020B0604020202020204" pitchFamily="34" charset="0"/>
                <a:cs typeface="Arial" panose="020B0604020202020204" pitchFamily="34" charset="0"/>
              </a:rPr>
              <a:t>dòng</a:t>
            </a:r>
            <a:r>
              <a:rPr lang="vi-VN" altLang="en-US" sz="3200" b="1" smtClean="0">
                <a:solidFill>
                  <a:srgbClr val="002060"/>
                </a:solidFill>
                <a:latin typeface="Arial" panose="020B0604020202020204" pitchFamily="34" charset="0"/>
                <a:cs typeface="Arial" panose="020B0604020202020204" pitchFamily="34" charset="0"/>
              </a:rPr>
              <a:t> </a:t>
            </a:r>
            <a:r>
              <a:rPr lang="vi-VN" altLang="en-US" sz="3200" b="1" dirty="0">
                <a:solidFill>
                  <a:srgbClr val="002060"/>
                </a:solidFill>
                <a:latin typeface="Arial" panose="020B0604020202020204" pitchFamily="34" charset="0"/>
                <a:cs typeface="Arial" panose="020B0604020202020204" pitchFamily="34" charset="0"/>
              </a:rPr>
              <a:t>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2854605"/>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981168"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3"/>
          <a:stretch>
            <a:fillRect/>
          </a:stretch>
        </p:blipFill>
        <p:spPr>
          <a:xfrm>
            <a:off x="54791" y="1241846"/>
            <a:ext cx="8136172" cy="2517866"/>
          </a:xfrm>
          <a:prstGeom prst="rect">
            <a:avLst/>
          </a:prstGeom>
        </p:spPr>
      </p:pic>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4"/>
          <a:stretch>
            <a:fillRect/>
          </a:stretch>
        </p:blipFill>
        <p:spPr>
          <a:xfrm>
            <a:off x="1766902" y="574170"/>
            <a:ext cx="4048095" cy="963251"/>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b="1"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b="1"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a:t>
            </a:r>
            <a:r>
              <a:rPr lang="vi-VN" sz="3600" b="1">
                <a:solidFill>
                  <a:prstClr val="black"/>
                </a:solidFill>
                <a:latin typeface="Calibri" panose="020F0502020204030204" pitchFamily="34" charset="0"/>
                <a:cs typeface="Calibri" panose="020F0502020204030204" pitchFamily="34" charset="0"/>
              </a:rPr>
              <a:t>sử</a:t>
            </a:r>
            <a:r>
              <a:rPr lang="vi-VN" sz="3600" b="1" smtClean="0">
                <a:solidFill>
                  <a:prstClr val="black"/>
                </a:solidFill>
                <a:latin typeface="Calibri" panose="020F0502020204030204" pitchFamily="34" charset="0"/>
                <a:cs typeface="Calibri" panose="020F0502020204030204" pitchFamily="34" charset="0"/>
              </a:rPr>
              <a:t>)</a:t>
            </a:r>
            <a:r>
              <a:rPr lang="en-US" sz="3600" b="1" smtClean="0">
                <a:solidFill>
                  <a:prstClr val="black"/>
                </a:solidFill>
                <a:latin typeface="Calibri" panose="020F0502020204030204" pitchFamily="34" charset="0"/>
                <a:cs typeface="Calibri" panose="020F0502020204030204" pitchFamily="34" charset="0"/>
              </a:rPr>
              <a:t>.</a:t>
            </a:r>
            <a:endParaRPr lang="vi-VN" sz="3600" b="1" dirty="0">
              <a:solidFill>
                <a:prstClr val="black"/>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195385"/>
            <a:ext cx="11134032" cy="2001584"/>
            <a:chOff x="7355303" y="1577329"/>
            <a:chExt cx="4106665" cy="3354701"/>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577329"/>
              <a:ext cx="4106665" cy="2260656"/>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806036"/>
              <a:ext cx="3942428" cy="31259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b="1" smtClean="0">
                  <a:solidFill>
                    <a:srgbClr val="002060"/>
                  </a:solidFill>
                  <a:latin typeface="Calibri" panose="020F0502020204030204" pitchFamily="34" charset="0"/>
                  <a:cs typeface="Calibri" panose="020F0502020204030204" pitchFamily="34" charset="0"/>
                </a:rPr>
                <a:t>Thảo luận nhóm đôi: Quan sát hình 2, hãy xác định vị trí địa lí của phố cổ Hội An</a:t>
              </a:r>
              <a:r>
                <a:rPr lang="vi-VN" altLang="en-US" b="1" smtClean="0">
                  <a:solidFill>
                    <a:srgbClr val="002060"/>
                  </a:solidFill>
                  <a:latin typeface="Calibri" panose="020F0502020204030204" pitchFamily="34" charset="0"/>
                  <a:cs typeface="Calibri" panose="020F0502020204030204" pitchFamily="34" charset="0"/>
                </a:rPr>
                <a:t>?</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endParaRPr lang="en-US" altLang="en-US" b="1" dirty="0">
                <a:solidFill>
                  <a:srgbClr val="002060"/>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1738649" y="1557958"/>
            <a:ext cx="8577328"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847</Words>
  <Application>Microsoft Office PowerPoint</Application>
  <PresentationFormat>Widescreen</PresentationFormat>
  <Paragraphs>36</Paragraphs>
  <Slides>26</Slides>
  <Notes>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26</vt:i4>
      </vt:variant>
    </vt:vector>
  </HeadingPairs>
  <TitlesOfParts>
    <vt:vector size="42" baseType="lpstr">
      <vt:lpstr>微软雅黑</vt:lpstr>
      <vt:lpstr>宋体</vt:lpstr>
      <vt:lpstr>.VnBahamasBH</vt:lpstr>
      <vt:lpstr>Arial</vt:lpstr>
      <vt:lpstr>Calibri</vt:lpstr>
      <vt:lpstr>Calibri Light</vt:lpstr>
      <vt:lpstr>Cambria</vt:lpstr>
      <vt:lpstr>Georgia</vt:lpstr>
      <vt:lpstr>Handlee</vt:lpstr>
      <vt:lpstr>Tahoma</vt:lpstr>
      <vt:lpstr>Times New Roman</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Hoang Phat</cp:lastModifiedBy>
  <cp:revision>86</cp:revision>
  <dcterms:created xsi:type="dcterms:W3CDTF">2023-11-14T11:45:06Z</dcterms:created>
  <dcterms:modified xsi:type="dcterms:W3CDTF">2025-02-19T14:14:34Z</dcterms:modified>
</cp:coreProperties>
</file>