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Brygada 1918 Semi Bold"/>
      <p:regular r:id="rId17"/>
    </p:embeddedFont>
    <p:embeddedFont>
      <p:font typeface="Brygada 1918 Semi Bold"/>
      <p:regular r:id="rId18"/>
    </p:embeddedFont>
    <p:embeddedFont>
      <p:font typeface="Brygada 1918 Semi Bold"/>
      <p:regular r:id="rId19"/>
    </p:embeddedFont>
    <p:embeddedFont>
      <p:font typeface="Brygada 1918 Semi Bold"/>
      <p:regular r:id="rId20"/>
    </p:embeddedFont>
    <p:embeddedFont>
      <p:font typeface="Brygada 1918"/>
      <p:regular r:id="rId21"/>
    </p:embeddedFont>
    <p:embeddedFont>
      <p:font typeface="Brygada 1918"/>
      <p:regular r:id="rId22"/>
    </p:embeddedFont>
    <p:embeddedFont>
      <p:font typeface="Brygada 1918"/>
      <p:regular r:id="rId23"/>
    </p:embeddedFont>
    <p:embeddedFont>
      <p:font typeface="Brygada 1918"/>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slideLayout" Target="../slideLayouts/slideLayout11.xml"/><Relationship Id="rId8"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2691527"/>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Viết đoạn văn ngắn giới thiệu về bản thân (Lớp 3)</a:t>
            </a:r>
            <a:endParaRPr lang="en-US" sz="4450" dirty="0"/>
          </a:p>
        </p:txBody>
      </p:sp>
      <p:sp>
        <p:nvSpPr>
          <p:cNvPr id="4" name="Text 1"/>
          <p:cNvSpPr/>
          <p:nvPr/>
        </p:nvSpPr>
        <p:spPr>
          <a:xfrm>
            <a:off x="6280190" y="4449247"/>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Đây là dàn ý chi tiết giúp các em học sinh lớp 3 xây dựng một đoạn văn giới thiệu về mình thật sinh động và dễ thương, bao gồm các phần: Mở bài, Thân bài và Kết bài.</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62714" y="599242"/>
            <a:ext cx="10185083" cy="681038"/>
          </a:xfrm>
          <a:prstGeom prst="rect">
            <a:avLst/>
          </a:prstGeom>
          <a:noFill/>
          <a:ln/>
        </p:spPr>
        <p:txBody>
          <a:bodyPr wrap="none" lIns="0" tIns="0" rIns="0" bIns="0" rtlCol="0" anchor="t"/>
          <a:lstStyle/>
          <a:p>
            <a:pPr algn="l" indent="0" marL="0">
              <a:lnSpc>
                <a:spcPts val="5350"/>
              </a:lnSpc>
              <a:buNone/>
            </a:pPr>
            <a:r>
              <a:rPr lang="en-US" sz="4250" dirty="0">
                <a:solidFill>
                  <a:srgbClr val="403011"/>
                </a:solidFill>
                <a:latin typeface="Brygada 1918 Semi Bold" pitchFamily="34" charset="0"/>
                <a:ea typeface="Brygada 1918 Semi Bold" pitchFamily="34" charset="-122"/>
                <a:cs typeface="Brygada 1918 Semi Bold" pitchFamily="34" charset="-120"/>
              </a:rPr>
              <a:t>Lời khuyên để đoạn văn thêm sinh động</a:t>
            </a:r>
            <a:endParaRPr lang="en-US" sz="4250" dirty="0"/>
          </a:p>
        </p:txBody>
      </p:sp>
      <p:pic>
        <p:nvPicPr>
          <p:cNvPr id="3" name="Image 0" descr="preencoded.png">    </p:cNvPr>
          <p:cNvPicPr>
            <a:picLocks noChangeAspect="1"/>
          </p:cNvPicPr>
          <p:nvPr/>
        </p:nvPicPr>
        <p:blipFill>
          <a:blip r:embed="rId1"/>
          <a:stretch>
            <a:fillRect/>
          </a:stretch>
        </p:blipFill>
        <p:spPr>
          <a:xfrm>
            <a:off x="3403163" y="1856661"/>
            <a:ext cx="3824883" cy="2615327"/>
          </a:xfrm>
          <a:prstGeom prst="rect">
            <a:avLst/>
          </a:prstGeom>
        </p:spPr>
      </p:pic>
      <p:pic>
        <p:nvPicPr>
          <p:cNvPr id="4" name="Image 1" descr="preencoded.png">    </p:cNvPr>
          <p:cNvPicPr>
            <a:picLocks noChangeAspect="1"/>
          </p:cNvPicPr>
          <p:nvPr/>
        </p:nvPicPr>
        <p:blipFill>
          <a:blip r:embed="rId2"/>
          <a:stretch>
            <a:fillRect/>
          </a:stretch>
        </p:blipFill>
        <p:spPr>
          <a:xfrm>
            <a:off x="7402354" y="1856661"/>
            <a:ext cx="3824883" cy="2615327"/>
          </a:xfrm>
          <a:prstGeom prst="rect">
            <a:avLst/>
          </a:prstGeom>
        </p:spPr>
      </p:pic>
      <p:pic>
        <p:nvPicPr>
          <p:cNvPr id="5" name="Image 2" descr="preencoded.png">    </p:cNvPr>
          <p:cNvPicPr>
            <a:picLocks noChangeAspect="1"/>
          </p:cNvPicPr>
          <p:nvPr/>
        </p:nvPicPr>
        <p:blipFill>
          <a:blip r:embed="rId3"/>
          <a:stretch>
            <a:fillRect/>
          </a:stretch>
        </p:blipFill>
        <p:spPr>
          <a:xfrm>
            <a:off x="844391" y="4823579"/>
            <a:ext cx="326827" cy="408623"/>
          </a:xfrm>
          <a:prstGeom prst="rect">
            <a:avLst/>
          </a:prstGeom>
        </p:spPr>
      </p:pic>
      <p:sp>
        <p:nvSpPr>
          <p:cNvPr id="6" name="Text 1"/>
          <p:cNvSpPr/>
          <p:nvPr/>
        </p:nvSpPr>
        <p:spPr>
          <a:xfrm>
            <a:off x="1470898" y="4857631"/>
            <a:ext cx="2724269" cy="340519"/>
          </a:xfrm>
          <a:prstGeom prst="rect">
            <a:avLst/>
          </a:prstGeom>
          <a:noFill/>
          <a:ln/>
        </p:spPr>
        <p:txBody>
          <a:bodyPr wrap="none" lIns="0" tIns="0" rIns="0" bIns="0" rtlCol="0" anchor="t"/>
          <a:lstStyle/>
          <a:p>
            <a:pPr algn="l" indent="0" marL="0">
              <a:lnSpc>
                <a:spcPts val="2650"/>
              </a:lnSpc>
              <a:buNone/>
            </a:pPr>
            <a:r>
              <a:rPr lang="en-US" sz="2100" dirty="0">
                <a:solidFill>
                  <a:srgbClr val="403011"/>
                </a:solidFill>
                <a:latin typeface="Brygada 1918 Semi Bold" pitchFamily="34" charset="0"/>
                <a:ea typeface="Brygada 1918 Semi Bold" pitchFamily="34" charset="-122"/>
                <a:cs typeface="Brygada 1918 Semi Bold" pitchFamily="34" charset="-120"/>
              </a:rPr>
              <a:t>Ngôn ngữ dễ hiểu</a:t>
            </a:r>
            <a:endParaRPr lang="en-US" sz="2100" dirty="0"/>
          </a:p>
        </p:txBody>
      </p:sp>
      <p:sp>
        <p:nvSpPr>
          <p:cNvPr id="7" name="Text 2"/>
          <p:cNvSpPr/>
          <p:nvPr/>
        </p:nvSpPr>
        <p:spPr>
          <a:xfrm>
            <a:off x="1470898" y="5328880"/>
            <a:ext cx="5708094" cy="697468"/>
          </a:xfrm>
          <a:prstGeom prst="rect">
            <a:avLst/>
          </a:prstGeom>
          <a:noFill/>
          <a:ln/>
        </p:spPr>
        <p:txBody>
          <a:bodyPr wrap="square" lIns="0" tIns="0" rIns="0" bIns="0" rtlCol="0" anchor="t"/>
          <a:lstStyle/>
          <a:p>
            <a:pPr algn="l" indent="0" marL="0">
              <a:lnSpc>
                <a:spcPts val="2700"/>
              </a:lnSpc>
              <a:buNone/>
            </a:pPr>
            <a:r>
              <a:rPr lang="en-US" sz="1700" dirty="0">
                <a:solidFill>
                  <a:srgbClr val="403011"/>
                </a:solidFill>
                <a:latin typeface="Brygada 1918" pitchFamily="34" charset="0"/>
                <a:ea typeface="Brygada 1918" pitchFamily="34" charset="-122"/>
                <a:cs typeface="Brygada 1918" pitchFamily="34" charset="-120"/>
              </a:rPr>
              <a:t>Dùng câu ngắn, rõ ràng, dễ hiểu và phù hợp với lứa tuổi lớp 3.</a:t>
            </a:r>
            <a:endParaRPr lang="en-US" sz="1700" dirty="0"/>
          </a:p>
        </p:txBody>
      </p:sp>
      <p:pic>
        <p:nvPicPr>
          <p:cNvPr id="8" name="Image 3" descr="preencoded.png">    </p:cNvPr>
          <p:cNvPicPr>
            <a:picLocks noChangeAspect="1"/>
          </p:cNvPicPr>
          <p:nvPr/>
        </p:nvPicPr>
        <p:blipFill>
          <a:blip r:embed="rId4"/>
          <a:stretch>
            <a:fillRect/>
          </a:stretch>
        </p:blipFill>
        <p:spPr>
          <a:xfrm>
            <a:off x="7533084" y="4823579"/>
            <a:ext cx="326827" cy="408623"/>
          </a:xfrm>
          <a:prstGeom prst="rect">
            <a:avLst/>
          </a:prstGeom>
        </p:spPr>
      </p:pic>
      <p:sp>
        <p:nvSpPr>
          <p:cNvPr id="9" name="Text 3"/>
          <p:cNvSpPr/>
          <p:nvPr/>
        </p:nvSpPr>
        <p:spPr>
          <a:xfrm>
            <a:off x="8159591" y="4857631"/>
            <a:ext cx="2724269" cy="340519"/>
          </a:xfrm>
          <a:prstGeom prst="rect">
            <a:avLst/>
          </a:prstGeom>
          <a:noFill/>
          <a:ln/>
        </p:spPr>
        <p:txBody>
          <a:bodyPr wrap="none" lIns="0" tIns="0" rIns="0" bIns="0" rtlCol="0" anchor="t"/>
          <a:lstStyle/>
          <a:p>
            <a:pPr algn="l" indent="0" marL="0">
              <a:lnSpc>
                <a:spcPts val="2650"/>
              </a:lnSpc>
              <a:buNone/>
            </a:pPr>
            <a:r>
              <a:rPr lang="en-US" sz="2100" dirty="0">
                <a:solidFill>
                  <a:srgbClr val="403011"/>
                </a:solidFill>
                <a:latin typeface="Brygada 1918 Semi Bold" pitchFamily="34" charset="0"/>
                <a:ea typeface="Brygada 1918 Semi Bold" pitchFamily="34" charset="-122"/>
                <a:cs typeface="Brygada 1918 Semi Bold" pitchFamily="34" charset="-120"/>
              </a:rPr>
              <a:t>Đúng chính tả</a:t>
            </a:r>
            <a:endParaRPr lang="en-US" sz="2100" dirty="0"/>
          </a:p>
        </p:txBody>
      </p:sp>
      <p:sp>
        <p:nvSpPr>
          <p:cNvPr id="10" name="Text 4"/>
          <p:cNvSpPr/>
          <p:nvPr/>
        </p:nvSpPr>
        <p:spPr>
          <a:xfrm>
            <a:off x="8159591" y="5328880"/>
            <a:ext cx="5708094" cy="697468"/>
          </a:xfrm>
          <a:prstGeom prst="rect">
            <a:avLst/>
          </a:prstGeom>
          <a:noFill/>
          <a:ln/>
        </p:spPr>
        <p:txBody>
          <a:bodyPr wrap="square" lIns="0" tIns="0" rIns="0" bIns="0" rtlCol="0" anchor="t"/>
          <a:lstStyle/>
          <a:p>
            <a:pPr algn="l" indent="0" marL="0">
              <a:lnSpc>
                <a:spcPts val="2700"/>
              </a:lnSpc>
              <a:buNone/>
            </a:pPr>
            <a:r>
              <a:rPr lang="en-US" sz="1700" dirty="0">
                <a:solidFill>
                  <a:srgbClr val="403011"/>
                </a:solidFill>
                <a:latin typeface="Brygada 1918" pitchFamily="34" charset="0"/>
                <a:ea typeface="Brygada 1918" pitchFamily="34" charset="-122"/>
                <a:cs typeface="Brygada 1918" pitchFamily="34" charset="-120"/>
              </a:rPr>
              <a:t>Luôn kiểm tra và viết đúng chính tả, ngữ pháp đơn giản để bài văn của em đạt điểm cao.</a:t>
            </a:r>
            <a:endParaRPr lang="en-US" sz="1700" dirty="0"/>
          </a:p>
        </p:txBody>
      </p:sp>
      <p:pic>
        <p:nvPicPr>
          <p:cNvPr id="11" name="Image 4" descr="preencoded.png">    </p:cNvPr>
          <p:cNvPicPr>
            <a:picLocks noChangeAspect="1"/>
          </p:cNvPicPr>
          <p:nvPr/>
        </p:nvPicPr>
        <p:blipFill>
          <a:blip r:embed="rId5"/>
          <a:stretch>
            <a:fillRect/>
          </a:stretch>
        </p:blipFill>
        <p:spPr>
          <a:xfrm>
            <a:off x="844391" y="6428184"/>
            <a:ext cx="326827" cy="408623"/>
          </a:xfrm>
          <a:prstGeom prst="rect">
            <a:avLst/>
          </a:prstGeom>
        </p:spPr>
      </p:pic>
      <p:sp>
        <p:nvSpPr>
          <p:cNvPr id="12" name="Text 5"/>
          <p:cNvSpPr/>
          <p:nvPr/>
        </p:nvSpPr>
        <p:spPr>
          <a:xfrm>
            <a:off x="1470898" y="6462236"/>
            <a:ext cx="2724269" cy="340519"/>
          </a:xfrm>
          <a:prstGeom prst="rect">
            <a:avLst/>
          </a:prstGeom>
          <a:noFill/>
          <a:ln/>
        </p:spPr>
        <p:txBody>
          <a:bodyPr wrap="none" lIns="0" tIns="0" rIns="0" bIns="0" rtlCol="0" anchor="t"/>
          <a:lstStyle/>
          <a:p>
            <a:pPr algn="l" indent="0" marL="0">
              <a:lnSpc>
                <a:spcPts val="2650"/>
              </a:lnSpc>
              <a:buNone/>
            </a:pPr>
            <a:r>
              <a:rPr lang="en-US" sz="2100" dirty="0">
                <a:solidFill>
                  <a:srgbClr val="403011"/>
                </a:solidFill>
                <a:latin typeface="Brygada 1918 Semi Bold" pitchFamily="34" charset="0"/>
                <a:ea typeface="Brygada 1918 Semi Bold" pitchFamily="34" charset="-122"/>
                <a:cs typeface="Brygada 1918 Semi Bold" pitchFamily="34" charset="-120"/>
              </a:rPr>
              <a:t>Thêm cảm xúc</a:t>
            </a:r>
            <a:endParaRPr lang="en-US" sz="2100" dirty="0"/>
          </a:p>
        </p:txBody>
      </p:sp>
      <p:sp>
        <p:nvSpPr>
          <p:cNvPr id="13" name="Text 6"/>
          <p:cNvSpPr/>
          <p:nvPr/>
        </p:nvSpPr>
        <p:spPr>
          <a:xfrm>
            <a:off x="1470898" y="6933486"/>
            <a:ext cx="5708094" cy="697468"/>
          </a:xfrm>
          <a:prstGeom prst="rect">
            <a:avLst/>
          </a:prstGeom>
          <a:noFill/>
          <a:ln/>
        </p:spPr>
        <p:txBody>
          <a:bodyPr wrap="square" lIns="0" tIns="0" rIns="0" bIns="0" rtlCol="0" anchor="t"/>
          <a:lstStyle/>
          <a:p>
            <a:pPr algn="l" indent="0" marL="0">
              <a:lnSpc>
                <a:spcPts val="2700"/>
              </a:lnSpc>
              <a:buNone/>
            </a:pPr>
            <a:r>
              <a:rPr lang="en-US" sz="1700" dirty="0">
                <a:solidFill>
                  <a:srgbClr val="403011"/>
                </a:solidFill>
                <a:latin typeface="Brygada 1918" pitchFamily="34" charset="0"/>
                <a:ea typeface="Brygada 1918" pitchFamily="34" charset="-122"/>
                <a:cs typeface="Brygada 1918" pitchFamily="34" charset="-120"/>
              </a:rPr>
              <a:t>Thêm vào các từ ngữ thể hiện tình cảm (yêu thích, vui vẻ, tự hào) để bài văn sinh động hơn.</a:t>
            </a:r>
            <a:endParaRPr lang="en-US" sz="1700" dirty="0"/>
          </a:p>
        </p:txBody>
      </p:sp>
      <p:pic>
        <p:nvPicPr>
          <p:cNvPr id="14" name="Image 5" descr="preencoded.png">    </p:cNvPr>
          <p:cNvPicPr>
            <a:picLocks noChangeAspect="1"/>
          </p:cNvPicPr>
          <p:nvPr/>
        </p:nvPicPr>
        <p:blipFill>
          <a:blip r:embed="rId6"/>
          <a:stretch>
            <a:fillRect/>
          </a:stretch>
        </p:blipFill>
        <p:spPr>
          <a:xfrm>
            <a:off x="7533084" y="6428184"/>
            <a:ext cx="326827" cy="408623"/>
          </a:xfrm>
          <a:prstGeom prst="rect">
            <a:avLst/>
          </a:prstGeom>
        </p:spPr>
      </p:pic>
      <p:sp>
        <p:nvSpPr>
          <p:cNvPr id="15" name="Text 7"/>
          <p:cNvSpPr/>
          <p:nvPr/>
        </p:nvSpPr>
        <p:spPr>
          <a:xfrm>
            <a:off x="8159591" y="6462236"/>
            <a:ext cx="2724269" cy="340519"/>
          </a:xfrm>
          <a:prstGeom prst="rect">
            <a:avLst/>
          </a:prstGeom>
          <a:noFill/>
          <a:ln/>
        </p:spPr>
        <p:txBody>
          <a:bodyPr wrap="none" lIns="0" tIns="0" rIns="0" bIns="0" rtlCol="0" anchor="t"/>
          <a:lstStyle/>
          <a:p>
            <a:pPr algn="l" indent="0" marL="0">
              <a:lnSpc>
                <a:spcPts val="2650"/>
              </a:lnSpc>
              <a:buNone/>
            </a:pPr>
            <a:r>
              <a:rPr lang="en-US" sz="2100" dirty="0">
                <a:solidFill>
                  <a:srgbClr val="403011"/>
                </a:solidFill>
                <a:latin typeface="Brygada 1918 Semi Bold" pitchFamily="34" charset="0"/>
                <a:ea typeface="Brygada 1918 Semi Bold" pitchFamily="34" charset="-122"/>
                <a:cs typeface="Brygada 1918 Semi Bold" pitchFamily="34" charset="-120"/>
              </a:rPr>
              <a:t>Trang trí sáng tạo</a:t>
            </a:r>
            <a:endParaRPr lang="en-US" sz="2100" dirty="0"/>
          </a:p>
        </p:txBody>
      </p:sp>
      <p:sp>
        <p:nvSpPr>
          <p:cNvPr id="16" name="Text 8"/>
          <p:cNvSpPr/>
          <p:nvPr/>
        </p:nvSpPr>
        <p:spPr>
          <a:xfrm>
            <a:off x="8159591" y="6933486"/>
            <a:ext cx="5708094" cy="697468"/>
          </a:xfrm>
          <a:prstGeom prst="rect">
            <a:avLst/>
          </a:prstGeom>
          <a:noFill/>
          <a:ln/>
        </p:spPr>
        <p:txBody>
          <a:bodyPr wrap="square" lIns="0" tIns="0" rIns="0" bIns="0" rtlCol="0" anchor="t"/>
          <a:lstStyle/>
          <a:p>
            <a:pPr algn="l" indent="0" marL="0">
              <a:lnSpc>
                <a:spcPts val="2700"/>
              </a:lnSpc>
              <a:buNone/>
            </a:pPr>
            <a:r>
              <a:rPr lang="en-US" sz="1700" dirty="0">
                <a:solidFill>
                  <a:srgbClr val="403011"/>
                </a:solidFill>
                <a:latin typeface="Brygada 1918" pitchFamily="34" charset="0"/>
                <a:ea typeface="Brygada 1918" pitchFamily="34" charset="-122"/>
                <a:cs typeface="Brygada 1918" pitchFamily="34" charset="-120"/>
              </a:rPr>
              <a:t>Có thể trang trí bài viết bằng tranh ảnh hoặc màu sắc </a:t>
            </a:r>
            <a:pPr algn="l" indent="0" marL="0">
              <a:lnSpc>
                <a:spcPts val="2700"/>
              </a:lnSpc>
              <a:buNone/>
            </a:pPr>
            <a:r>
              <a:rPr lang="en-US" sz="1700" dirty="0">
                <a:solidFill>
                  <a:srgbClr val="E8AF3B"/>
                </a:solidFill>
                <a:latin typeface="Brygada 1918" pitchFamily="34" charset="0"/>
                <a:ea typeface="Brygada 1918" pitchFamily="34" charset="-122"/>
                <a:cs typeface="Brygada 1918" pitchFamily="34" charset="-120"/>
              </a:rPr>
              <a:t>tươi sáng</a:t>
            </a:r>
            <a:pPr algn="l" indent="0" marL="0">
              <a:lnSpc>
                <a:spcPts val="2700"/>
              </a:lnSpc>
              <a:buNone/>
            </a:pPr>
            <a:r>
              <a:rPr lang="en-US" sz="1700" dirty="0">
                <a:solidFill>
                  <a:srgbClr val="403011"/>
                </a:solidFill>
                <a:latin typeface="Brygada 1918" pitchFamily="34" charset="0"/>
                <a:ea typeface="Brygada 1918" pitchFamily="34" charset="-122"/>
                <a:cs typeface="Brygada 1918" pitchFamily="34" charset="-120"/>
              </a:rPr>
              <a:t> để gây ấn tượng mạnh.</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110621"/>
            <a:ext cx="7589639" cy="708779"/>
          </a:xfrm>
          <a:prstGeom prst="rect">
            <a:avLst/>
          </a:prstGeom>
          <a:noFill/>
          <a:ln/>
        </p:spPr>
        <p:txBody>
          <a:bodyPr wrap="non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Mở bài: Giới thiệu tên và tuổi</a:t>
            </a:r>
            <a:endParaRPr lang="en-US" sz="4450" dirty="0"/>
          </a:p>
        </p:txBody>
      </p:sp>
      <p:sp>
        <p:nvSpPr>
          <p:cNvPr id="3" name="Shape 1"/>
          <p:cNvSpPr/>
          <p:nvPr/>
        </p:nvSpPr>
        <p:spPr>
          <a:xfrm>
            <a:off x="793790" y="3273028"/>
            <a:ext cx="6407944" cy="2300407"/>
          </a:xfrm>
          <a:prstGeom prst="roundRect">
            <a:avLst>
              <a:gd name="adj" fmla="val 14791"/>
            </a:avLst>
          </a:prstGeom>
          <a:solidFill>
            <a:srgbClr val="626C3B"/>
          </a:solidFill>
          <a:ln w="7620">
            <a:solidFill>
              <a:srgbClr val="626C3B"/>
            </a:solidFill>
            <a:prstDash val="solid"/>
          </a:ln>
        </p:spPr>
      </p:sp>
      <p:sp>
        <p:nvSpPr>
          <p:cNvPr id="4" name="Shape 2"/>
          <p:cNvSpPr/>
          <p:nvPr/>
        </p:nvSpPr>
        <p:spPr>
          <a:xfrm>
            <a:off x="1028224" y="3507462"/>
            <a:ext cx="680442" cy="680442"/>
          </a:xfrm>
          <a:prstGeom prst="roundRect">
            <a:avLst>
              <a:gd name="adj" fmla="val 13436980"/>
            </a:avLst>
          </a:prstGeom>
          <a:solidFill>
            <a:srgbClr val="626C3B"/>
          </a:solidFill>
          <a:ln/>
        </p:spPr>
      </p:sp>
      <p:pic>
        <p:nvPicPr>
          <p:cNvPr id="5" name="Image 0" descr="preencoded.png">    </p:cNvPr>
          <p:cNvPicPr>
            <a:picLocks noChangeAspect="1"/>
          </p:cNvPicPr>
          <p:nvPr/>
        </p:nvPicPr>
        <p:blipFill>
          <a:blip r:embed="rId1"/>
          <a:stretch>
            <a:fillRect/>
          </a:stretch>
        </p:blipFill>
        <p:spPr>
          <a:xfrm>
            <a:off x="1215390" y="3656290"/>
            <a:ext cx="306110" cy="382667"/>
          </a:xfrm>
          <a:prstGeom prst="rect">
            <a:avLst/>
          </a:prstGeom>
        </p:spPr>
      </p:pic>
      <p:sp>
        <p:nvSpPr>
          <p:cNvPr id="6" name="Text 3"/>
          <p:cNvSpPr/>
          <p:nvPr/>
        </p:nvSpPr>
        <p:spPr>
          <a:xfrm>
            <a:off x="1028224" y="4414718"/>
            <a:ext cx="3402330" cy="425291"/>
          </a:xfrm>
          <a:prstGeom prst="rect">
            <a:avLst/>
          </a:prstGeom>
          <a:noFill/>
          <a:ln/>
        </p:spPr>
        <p:txBody>
          <a:bodyPr wrap="none" lIns="0" tIns="0" rIns="0" bIns="0" rtlCol="0" anchor="t"/>
          <a:lstStyle/>
          <a:p>
            <a:pPr algn="l" indent="0" marL="0">
              <a:lnSpc>
                <a:spcPts val="3300"/>
              </a:lnSpc>
              <a:buNone/>
            </a:pPr>
            <a:r>
              <a:rPr lang="en-US" sz="2650" dirty="0">
                <a:solidFill>
                  <a:srgbClr val="FFFFFF"/>
                </a:solidFill>
                <a:latin typeface="Brygada 1918 Semi Bold" pitchFamily="34" charset="0"/>
                <a:ea typeface="Brygada 1918 Semi Bold" pitchFamily="34" charset="-122"/>
                <a:cs typeface="Brygada 1918 Semi Bold" pitchFamily="34" charset="-120"/>
              </a:rPr>
              <a:t>Lời chào thân thiện</a:t>
            </a:r>
            <a:endParaRPr lang="en-US" sz="2650" dirty="0"/>
          </a:p>
        </p:txBody>
      </p:sp>
      <p:sp>
        <p:nvSpPr>
          <p:cNvPr id="7" name="Text 4"/>
          <p:cNvSpPr/>
          <p:nvPr/>
        </p:nvSpPr>
        <p:spPr>
          <a:xfrm>
            <a:off x="1028224" y="4976098"/>
            <a:ext cx="5939076" cy="362903"/>
          </a:xfrm>
          <a:prstGeom prst="rect">
            <a:avLst/>
          </a:prstGeom>
          <a:noFill/>
          <a:ln/>
        </p:spPr>
        <p:txBody>
          <a:bodyPr wrap="none" lIns="0" tIns="0" rIns="0" bIns="0" rtlCol="0" anchor="t"/>
          <a:lstStyle/>
          <a:p>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Em chào các bạn, em tên là </a:t>
            </a:r>
            <a:pPr algn="l" indent="0" marL="0">
              <a:lnSpc>
                <a:spcPts val="2850"/>
              </a:lnSpc>
              <a:buNone/>
            </a:pPr>
            <a:r>
              <a:rPr lang="en-US" sz="1750" dirty="0">
                <a:solidFill>
                  <a:srgbClr val="403011"/>
                </a:solidFill>
                <a:highlight>
                  <a:srgbClr val="CC914D"/>
                </a:highlight>
                <a:latin typeface="Brygada 1918" pitchFamily="34" charset="0"/>
                <a:ea typeface="Brygada 1918" pitchFamily="34" charset="-122"/>
                <a:cs typeface="Brygada 1918" pitchFamily="34" charset="-120"/>
              </a:rPr>
              <a:t>...</a:t>
            </a:r>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a:t>
            </a:r>
            <a:endParaRPr lang="en-US" sz="1750" dirty="0"/>
          </a:p>
        </p:txBody>
      </p:sp>
      <p:sp>
        <p:nvSpPr>
          <p:cNvPr id="8" name="Shape 5"/>
          <p:cNvSpPr/>
          <p:nvPr/>
        </p:nvSpPr>
        <p:spPr>
          <a:xfrm>
            <a:off x="7428548" y="3273028"/>
            <a:ext cx="6408063" cy="2300407"/>
          </a:xfrm>
          <a:prstGeom prst="roundRect">
            <a:avLst>
              <a:gd name="adj" fmla="val 14791"/>
            </a:avLst>
          </a:prstGeom>
          <a:solidFill>
            <a:srgbClr val="626C3B"/>
          </a:solidFill>
          <a:ln w="7620">
            <a:solidFill>
              <a:srgbClr val="83792E"/>
            </a:solidFill>
            <a:prstDash val="solid"/>
          </a:ln>
        </p:spPr>
      </p:sp>
      <p:sp>
        <p:nvSpPr>
          <p:cNvPr id="9" name="Shape 6"/>
          <p:cNvSpPr/>
          <p:nvPr/>
        </p:nvSpPr>
        <p:spPr>
          <a:xfrm>
            <a:off x="7662982" y="3507462"/>
            <a:ext cx="680442" cy="680442"/>
          </a:xfrm>
          <a:prstGeom prst="roundRect">
            <a:avLst>
              <a:gd name="adj" fmla="val 13436980"/>
            </a:avLst>
          </a:prstGeom>
          <a:solidFill>
            <a:srgbClr val="83792E"/>
          </a:solidFill>
          <a:ln/>
        </p:spPr>
      </p:sp>
      <p:pic>
        <p:nvPicPr>
          <p:cNvPr id="10" name="Image 1" descr="preencoded.png">    </p:cNvPr>
          <p:cNvPicPr>
            <a:picLocks noChangeAspect="1"/>
          </p:cNvPicPr>
          <p:nvPr/>
        </p:nvPicPr>
        <p:blipFill>
          <a:blip r:embed="rId2"/>
          <a:stretch>
            <a:fillRect/>
          </a:stretch>
        </p:blipFill>
        <p:spPr>
          <a:xfrm>
            <a:off x="7850148" y="3656290"/>
            <a:ext cx="306110" cy="382667"/>
          </a:xfrm>
          <a:prstGeom prst="rect">
            <a:avLst/>
          </a:prstGeom>
        </p:spPr>
      </p:pic>
      <p:sp>
        <p:nvSpPr>
          <p:cNvPr id="11" name="Text 7"/>
          <p:cNvSpPr/>
          <p:nvPr/>
        </p:nvSpPr>
        <p:spPr>
          <a:xfrm>
            <a:off x="7662982" y="4414718"/>
            <a:ext cx="3402330" cy="425291"/>
          </a:xfrm>
          <a:prstGeom prst="rect">
            <a:avLst/>
          </a:prstGeom>
          <a:noFill/>
          <a:ln/>
        </p:spPr>
        <p:txBody>
          <a:bodyPr wrap="none" lIns="0" tIns="0" rIns="0" bIns="0" rtlCol="0" anchor="t"/>
          <a:lstStyle/>
          <a:p>
            <a:pPr algn="l" indent="0" marL="0">
              <a:lnSpc>
                <a:spcPts val="3300"/>
              </a:lnSpc>
              <a:buNone/>
            </a:pPr>
            <a:r>
              <a:rPr lang="en-US" sz="2650" dirty="0">
                <a:solidFill>
                  <a:srgbClr val="FFFFFF"/>
                </a:solidFill>
                <a:latin typeface="Brygada 1918 Semi Bold" pitchFamily="34" charset="0"/>
                <a:ea typeface="Brygada 1918 Semi Bold" pitchFamily="34" charset="-122"/>
                <a:cs typeface="Brygada 1918 Semi Bold" pitchFamily="34" charset="-120"/>
              </a:rPr>
              <a:t>Tuổi và Lớp</a:t>
            </a:r>
            <a:endParaRPr lang="en-US" sz="2650" dirty="0"/>
          </a:p>
        </p:txBody>
      </p:sp>
      <p:sp>
        <p:nvSpPr>
          <p:cNvPr id="12" name="Text 8"/>
          <p:cNvSpPr/>
          <p:nvPr/>
        </p:nvSpPr>
        <p:spPr>
          <a:xfrm>
            <a:off x="7662982" y="4976098"/>
            <a:ext cx="5939195" cy="362903"/>
          </a:xfrm>
          <a:prstGeom prst="rect">
            <a:avLst/>
          </a:prstGeom>
          <a:noFill/>
          <a:ln/>
        </p:spPr>
        <p:txBody>
          <a:bodyPr wrap="none" lIns="0" tIns="0" rIns="0" bIns="0" rtlCol="0" anchor="t"/>
          <a:lstStyle/>
          <a:p>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Em năm nay đã </a:t>
            </a:r>
            <a:pPr algn="l" indent="0" marL="0">
              <a:lnSpc>
                <a:spcPts val="2850"/>
              </a:lnSpc>
              <a:buNone/>
            </a:pPr>
            <a:r>
              <a:rPr lang="en-US" sz="1750" dirty="0">
                <a:solidFill>
                  <a:srgbClr val="403011"/>
                </a:solidFill>
                <a:highlight>
                  <a:srgbClr val="E8AF3B"/>
                </a:highlight>
                <a:latin typeface="Brygada 1918" pitchFamily="34" charset="0"/>
                <a:ea typeface="Brygada 1918" pitchFamily="34" charset="-122"/>
                <a:cs typeface="Brygada 1918" pitchFamily="34" charset="-120"/>
              </a:rPr>
              <a:t>...</a:t>
            </a:r>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 tuổi, đang học ở lớp 3A (hoặc 3B, 3C...).</a:t>
            </a:r>
            <a:endParaRPr lang="en-US" sz="1750" dirty="0"/>
          </a:p>
        </p:txBody>
      </p:sp>
      <p:sp>
        <p:nvSpPr>
          <p:cNvPr id="13" name="Text 9"/>
          <p:cNvSpPr/>
          <p:nvPr/>
        </p:nvSpPr>
        <p:spPr>
          <a:xfrm>
            <a:off x="793790" y="5828586"/>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403011"/>
                </a:solidFill>
                <a:latin typeface="Brygada 1918" pitchFamily="34" charset="0"/>
                <a:ea typeface="Brygada 1918" pitchFamily="34" charset="-122"/>
                <a:cs typeface="Brygada 1918" pitchFamily="34" charset="-120"/>
              </a:rPr>
              <a:t>Phần mở bài ngắn gọn nhưng phải gây được ấn tượng đầu tiên!</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80098" y="612934"/>
            <a:ext cx="10987683" cy="696516"/>
          </a:xfrm>
          <a:prstGeom prst="rect">
            <a:avLst/>
          </a:prstGeom>
          <a:noFill/>
          <a:ln/>
        </p:spPr>
        <p:txBody>
          <a:bodyPr wrap="none" lIns="0" tIns="0" rIns="0" bIns="0" rtlCol="0" anchor="t"/>
          <a:lstStyle/>
          <a:p>
            <a:pPr algn="l" indent="0" marL="0">
              <a:lnSpc>
                <a:spcPts val="5450"/>
              </a:lnSpc>
              <a:buNone/>
            </a:pPr>
            <a:r>
              <a:rPr lang="en-US" sz="4350" dirty="0">
                <a:solidFill>
                  <a:srgbClr val="403011"/>
                </a:solidFill>
                <a:latin typeface="Brygada 1918 Semi Bold" pitchFamily="34" charset="0"/>
                <a:ea typeface="Brygada 1918 Semi Bold" pitchFamily="34" charset="-122"/>
                <a:cs typeface="Brygada 1918 Semi Bold" pitchFamily="34" charset="-120"/>
              </a:rPr>
              <a:t>Thân bài 1: Giới thiệu trường lớp và bạn bè</a:t>
            </a:r>
            <a:endParaRPr lang="en-US" sz="4350" dirty="0"/>
          </a:p>
        </p:txBody>
      </p:sp>
      <p:sp>
        <p:nvSpPr>
          <p:cNvPr id="3" name="Shape 1"/>
          <p:cNvSpPr/>
          <p:nvPr/>
        </p:nvSpPr>
        <p:spPr>
          <a:xfrm>
            <a:off x="780098" y="1894523"/>
            <a:ext cx="6943844" cy="1434465"/>
          </a:xfrm>
          <a:prstGeom prst="roundRect">
            <a:avLst>
              <a:gd name="adj" fmla="val 10199"/>
            </a:avLst>
          </a:prstGeom>
          <a:solidFill>
            <a:srgbClr val="F6EBD4"/>
          </a:solidFill>
          <a:ln w="30480">
            <a:solidFill>
              <a:srgbClr val="626C3B"/>
            </a:solidFill>
            <a:prstDash val="solid"/>
          </a:ln>
        </p:spPr>
      </p:sp>
      <p:sp>
        <p:nvSpPr>
          <p:cNvPr id="4" name="Shape 2"/>
          <p:cNvSpPr/>
          <p:nvPr/>
        </p:nvSpPr>
        <p:spPr>
          <a:xfrm>
            <a:off x="749618" y="1894523"/>
            <a:ext cx="121920" cy="1434465"/>
          </a:xfrm>
          <a:prstGeom prst="roundRect">
            <a:avLst>
              <a:gd name="adj" fmla="val 274245"/>
            </a:avLst>
          </a:prstGeom>
          <a:solidFill>
            <a:srgbClr val="626C3B"/>
          </a:solidFill>
          <a:ln/>
        </p:spPr>
      </p:sp>
      <p:sp>
        <p:nvSpPr>
          <p:cNvPr id="5" name="Text 3"/>
          <p:cNvSpPr/>
          <p:nvPr/>
        </p:nvSpPr>
        <p:spPr>
          <a:xfrm>
            <a:off x="1124903" y="2147888"/>
            <a:ext cx="2786301" cy="348258"/>
          </a:xfrm>
          <a:prstGeom prst="rect">
            <a:avLst/>
          </a:prstGeom>
          <a:noFill/>
          <a:ln/>
        </p:spPr>
        <p:txBody>
          <a:bodyPr wrap="none" lIns="0" tIns="0" rIns="0" bIns="0" rtlCol="0" anchor="t"/>
          <a:lstStyle/>
          <a:p>
            <a:pPr algn="l" indent="0" marL="0">
              <a:lnSpc>
                <a:spcPts val="2700"/>
              </a:lnSpc>
              <a:buNone/>
            </a:pPr>
            <a:r>
              <a:rPr lang="en-US" sz="2150" dirty="0">
                <a:solidFill>
                  <a:srgbClr val="403011"/>
                </a:solidFill>
                <a:latin typeface="Brygada 1918 Semi Bold" pitchFamily="34" charset="0"/>
                <a:ea typeface="Brygada 1918 Semi Bold" pitchFamily="34" charset="-122"/>
                <a:cs typeface="Brygada 1918 Semi Bold" pitchFamily="34" charset="-120"/>
              </a:rPr>
              <a:t>Mái trường thân yêu</a:t>
            </a:r>
            <a:endParaRPr lang="en-US" sz="2150" dirty="0"/>
          </a:p>
        </p:txBody>
      </p:sp>
      <p:sp>
        <p:nvSpPr>
          <p:cNvPr id="6" name="Text 4"/>
          <p:cNvSpPr/>
          <p:nvPr/>
        </p:nvSpPr>
        <p:spPr>
          <a:xfrm>
            <a:off x="1124903" y="2719030"/>
            <a:ext cx="6345674" cy="356592"/>
          </a:xfrm>
          <a:prstGeom prst="rect">
            <a:avLst/>
          </a:prstGeom>
          <a:noFill/>
          <a:ln/>
        </p:spPr>
        <p:txBody>
          <a:bodyPr wrap="none" lIns="0" tIns="0" rIns="0" bIns="0" rtlCol="0" anchor="t"/>
          <a:lstStyle/>
          <a:p>
            <a:pPr algn="l" indent="0" marL="0">
              <a:lnSpc>
                <a:spcPts val="2800"/>
              </a:lnSpc>
              <a:buNone/>
            </a:pPr>
            <a:r>
              <a:rPr lang="en-US" sz="1750" dirty="0">
                <a:solidFill>
                  <a:srgbClr val="403011"/>
                </a:solidFill>
                <a:latin typeface="Brygada 1918" pitchFamily="34" charset="0"/>
                <a:ea typeface="Brygada 1918" pitchFamily="34" charset="-122"/>
                <a:cs typeface="Brygada 1918" pitchFamily="34" charset="-120"/>
              </a:rPr>
              <a:t>Em là học sinh của trường Tiểu học </a:t>
            </a:r>
            <a:pPr algn="l" indent="0" marL="0">
              <a:lnSpc>
                <a:spcPts val="2800"/>
              </a:lnSpc>
              <a:buNone/>
            </a:pPr>
            <a:r>
              <a:rPr lang="en-US" sz="1750" dirty="0">
                <a:solidFill>
                  <a:srgbClr val="626C3B"/>
                </a:solidFill>
                <a:latin typeface="Brygada 1918" pitchFamily="34" charset="0"/>
                <a:ea typeface="Brygada 1918" pitchFamily="34" charset="-122"/>
                <a:cs typeface="Brygada 1918" pitchFamily="34" charset="-120"/>
              </a:rPr>
              <a:t>...</a:t>
            </a:r>
            <a:pPr algn="l" indent="0" marL="0">
              <a:lnSpc>
                <a:spcPts val="2800"/>
              </a:lnSpc>
              <a:buNone/>
            </a:pPr>
            <a:r>
              <a:rPr lang="en-US" sz="1750" dirty="0">
                <a:solidFill>
                  <a:srgbClr val="403011"/>
                </a:solidFill>
                <a:latin typeface="Brygada 1918" pitchFamily="34" charset="0"/>
                <a:ea typeface="Brygada 1918" pitchFamily="34" charset="-122"/>
                <a:cs typeface="Brygada 1918" pitchFamily="34" charset="-120"/>
              </a:rPr>
              <a:t>.</a:t>
            </a:r>
            <a:endParaRPr lang="en-US" sz="1750" dirty="0"/>
          </a:p>
        </p:txBody>
      </p:sp>
      <p:sp>
        <p:nvSpPr>
          <p:cNvPr id="7" name="Shape 5"/>
          <p:cNvSpPr/>
          <p:nvPr/>
        </p:nvSpPr>
        <p:spPr>
          <a:xfrm>
            <a:off x="780098" y="3551872"/>
            <a:ext cx="6943844" cy="1791057"/>
          </a:xfrm>
          <a:prstGeom prst="roundRect">
            <a:avLst>
              <a:gd name="adj" fmla="val 8169"/>
            </a:avLst>
          </a:prstGeom>
          <a:solidFill>
            <a:srgbClr val="F6EBD4"/>
          </a:solidFill>
          <a:ln w="30480">
            <a:solidFill>
              <a:srgbClr val="83792E"/>
            </a:solidFill>
            <a:prstDash val="solid"/>
          </a:ln>
        </p:spPr>
      </p:sp>
      <p:sp>
        <p:nvSpPr>
          <p:cNvPr id="8" name="Shape 6"/>
          <p:cNvSpPr/>
          <p:nvPr/>
        </p:nvSpPr>
        <p:spPr>
          <a:xfrm>
            <a:off x="749618" y="3551872"/>
            <a:ext cx="121920" cy="1791057"/>
          </a:xfrm>
          <a:prstGeom prst="roundRect">
            <a:avLst>
              <a:gd name="adj" fmla="val 274245"/>
            </a:avLst>
          </a:prstGeom>
          <a:solidFill>
            <a:srgbClr val="83792E"/>
          </a:solidFill>
          <a:ln/>
        </p:spPr>
      </p:sp>
      <p:sp>
        <p:nvSpPr>
          <p:cNvPr id="9" name="Text 7"/>
          <p:cNvSpPr/>
          <p:nvPr/>
        </p:nvSpPr>
        <p:spPr>
          <a:xfrm>
            <a:off x="1124903" y="3805238"/>
            <a:ext cx="2786301" cy="348258"/>
          </a:xfrm>
          <a:prstGeom prst="rect">
            <a:avLst/>
          </a:prstGeom>
          <a:noFill/>
          <a:ln/>
        </p:spPr>
        <p:txBody>
          <a:bodyPr wrap="none" lIns="0" tIns="0" rIns="0" bIns="0" rtlCol="0" anchor="t"/>
          <a:lstStyle/>
          <a:p>
            <a:pPr algn="l" indent="0" marL="0">
              <a:lnSpc>
                <a:spcPts val="2700"/>
              </a:lnSpc>
              <a:buNone/>
            </a:pPr>
            <a:r>
              <a:rPr lang="en-US" sz="2150" dirty="0">
                <a:solidFill>
                  <a:srgbClr val="403011"/>
                </a:solidFill>
                <a:latin typeface="Brygada 1918 Semi Bold" pitchFamily="34" charset="0"/>
                <a:ea typeface="Brygada 1918 Semi Bold" pitchFamily="34" charset="-122"/>
                <a:cs typeface="Brygada 1918 Semi Bold" pitchFamily="34" charset="-120"/>
              </a:rPr>
              <a:t>Bạn bè tri kỷ</a:t>
            </a:r>
            <a:endParaRPr lang="en-US" sz="2150" dirty="0"/>
          </a:p>
        </p:txBody>
      </p:sp>
      <p:sp>
        <p:nvSpPr>
          <p:cNvPr id="10" name="Text 8"/>
          <p:cNvSpPr/>
          <p:nvPr/>
        </p:nvSpPr>
        <p:spPr>
          <a:xfrm>
            <a:off x="1124903" y="4376380"/>
            <a:ext cx="6345674" cy="713184"/>
          </a:xfrm>
          <a:prstGeom prst="rect">
            <a:avLst/>
          </a:prstGeom>
          <a:noFill/>
          <a:ln/>
        </p:spPr>
        <p:txBody>
          <a:bodyPr wrap="square" lIns="0" tIns="0" rIns="0" bIns="0" rtlCol="0" anchor="t"/>
          <a:lstStyle/>
          <a:p>
            <a:pPr algn="l" indent="0" marL="0">
              <a:lnSpc>
                <a:spcPts val="2800"/>
              </a:lnSpc>
              <a:buNone/>
            </a:pPr>
            <a:r>
              <a:rPr lang="en-US" sz="1750" dirty="0">
                <a:solidFill>
                  <a:srgbClr val="403011"/>
                </a:solidFill>
                <a:latin typeface="Brygada 1918" pitchFamily="34" charset="0"/>
                <a:ea typeface="Brygada 1918" pitchFamily="34" charset="-122"/>
                <a:cs typeface="Brygada 1918" pitchFamily="34" charset="-120"/>
              </a:rPr>
              <a:t>Ở lớp, em chơi thân nhất với bạn </a:t>
            </a:r>
            <a:pPr algn="l" indent="0" marL="0">
              <a:lnSpc>
                <a:spcPts val="2800"/>
              </a:lnSpc>
              <a:buNone/>
            </a:pPr>
            <a:r>
              <a:rPr lang="en-US" sz="1750" dirty="0">
                <a:solidFill>
                  <a:srgbClr val="8D6348"/>
                </a:solidFill>
                <a:latin typeface="Brygada 1918" pitchFamily="34" charset="0"/>
                <a:ea typeface="Brygada 1918" pitchFamily="34" charset="-122"/>
                <a:cs typeface="Brygada 1918" pitchFamily="34" charset="-120"/>
              </a:rPr>
              <a:t>...</a:t>
            </a:r>
            <a:pPr algn="l" indent="0" marL="0">
              <a:lnSpc>
                <a:spcPts val="2800"/>
              </a:lnSpc>
              <a:buNone/>
            </a:pPr>
            <a:r>
              <a:rPr lang="en-US" sz="1750" dirty="0">
                <a:solidFill>
                  <a:srgbClr val="403011"/>
                </a:solidFill>
                <a:latin typeface="Brygada 1918" pitchFamily="34" charset="0"/>
                <a:ea typeface="Brygada 1918" pitchFamily="34" charset="-122"/>
                <a:cs typeface="Brygada 1918" pitchFamily="34" charset="-120"/>
              </a:rPr>
              <a:t> và chúng em thường học bài cùng nhau.</a:t>
            </a:r>
            <a:endParaRPr lang="en-US" sz="1750" dirty="0"/>
          </a:p>
        </p:txBody>
      </p:sp>
      <p:sp>
        <p:nvSpPr>
          <p:cNvPr id="11" name="Shape 9"/>
          <p:cNvSpPr/>
          <p:nvPr/>
        </p:nvSpPr>
        <p:spPr>
          <a:xfrm>
            <a:off x="780098" y="5565815"/>
            <a:ext cx="6943844" cy="1791057"/>
          </a:xfrm>
          <a:prstGeom prst="roundRect">
            <a:avLst>
              <a:gd name="adj" fmla="val 8169"/>
            </a:avLst>
          </a:prstGeom>
          <a:solidFill>
            <a:srgbClr val="F6EBD4"/>
          </a:solidFill>
          <a:ln w="30480">
            <a:solidFill>
              <a:srgbClr val="E8AF3B"/>
            </a:solidFill>
            <a:prstDash val="solid"/>
          </a:ln>
        </p:spPr>
      </p:sp>
      <p:sp>
        <p:nvSpPr>
          <p:cNvPr id="12" name="Shape 10"/>
          <p:cNvSpPr/>
          <p:nvPr/>
        </p:nvSpPr>
        <p:spPr>
          <a:xfrm>
            <a:off x="749618" y="5565815"/>
            <a:ext cx="121920" cy="1791057"/>
          </a:xfrm>
          <a:prstGeom prst="roundRect">
            <a:avLst>
              <a:gd name="adj" fmla="val 274245"/>
            </a:avLst>
          </a:prstGeom>
          <a:solidFill>
            <a:srgbClr val="E8AF3B"/>
          </a:solidFill>
          <a:ln/>
        </p:spPr>
      </p:sp>
      <p:sp>
        <p:nvSpPr>
          <p:cNvPr id="13" name="Text 11"/>
          <p:cNvSpPr/>
          <p:nvPr/>
        </p:nvSpPr>
        <p:spPr>
          <a:xfrm>
            <a:off x="1124903" y="5819180"/>
            <a:ext cx="2786301" cy="348258"/>
          </a:xfrm>
          <a:prstGeom prst="rect">
            <a:avLst/>
          </a:prstGeom>
          <a:noFill/>
          <a:ln/>
        </p:spPr>
        <p:txBody>
          <a:bodyPr wrap="none" lIns="0" tIns="0" rIns="0" bIns="0" rtlCol="0" anchor="t"/>
          <a:lstStyle/>
          <a:p>
            <a:pPr algn="l" indent="0" marL="0">
              <a:lnSpc>
                <a:spcPts val="2700"/>
              </a:lnSpc>
              <a:buNone/>
            </a:pPr>
            <a:r>
              <a:rPr lang="en-US" sz="2150" dirty="0">
                <a:solidFill>
                  <a:srgbClr val="403011"/>
                </a:solidFill>
                <a:latin typeface="Brygada 1918 Semi Bold" pitchFamily="34" charset="0"/>
                <a:ea typeface="Brygada 1918 Semi Bold" pitchFamily="34" charset="-122"/>
                <a:cs typeface="Brygada 1918 Semi Bold" pitchFamily="34" charset="-120"/>
              </a:rPr>
              <a:t>Tình cảm với lớp</a:t>
            </a:r>
            <a:endParaRPr lang="en-US" sz="2150" dirty="0"/>
          </a:p>
        </p:txBody>
      </p:sp>
      <p:sp>
        <p:nvSpPr>
          <p:cNvPr id="14" name="Text 12"/>
          <p:cNvSpPr/>
          <p:nvPr/>
        </p:nvSpPr>
        <p:spPr>
          <a:xfrm>
            <a:off x="1124903" y="6390323"/>
            <a:ext cx="6345674" cy="713184"/>
          </a:xfrm>
          <a:prstGeom prst="rect">
            <a:avLst/>
          </a:prstGeom>
          <a:noFill/>
          <a:ln/>
        </p:spPr>
        <p:txBody>
          <a:bodyPr wrap="square" lIns="0" tIns="0" rIns="0" bIns="0" rtlCol="0" anchor="t"/>
          <a:lstStyle/>
          <a:p>
            <a:pPr algn="l" indent="0" marL="0">
              <a:lnSpc>
                <a:spcPts val="2800"/>
              </a:lnSpc>
              <a:buNone/>
            </a:pPr>
            <a:r>
              <a:rPr lang="en-US" sz="1750" dirty="0">
                <a:solidFill>
                  <a:srgbClr val="403011"/>
                </a:solidFill>
                <a:latin typeface="Brygada 1918" pitchFamily="34" charset="0"/>
                <a:ea typeface="Brygada 1918" pitchFamily="34" charset="-122"/>
                <a:cs typeface="Brygada 1918" pitchFamily="34" charset="-120"/>
              </a:rPr>
              <a:t>Em rất vui và tự hào khi được học cùng các bạn trong một tập thể đoàn kết, luôn giúp đỡ nhau.</a:t>
            </a:r>
            <a:endParaRPr lang="en-US" sz="1750" dirty="0"/>
          </a:p>
        </p:txBody>
      </p:sp>
      <p:pic>
        <p:nvPicPr>
          <p:cNvPr id="15" name="Image 0" descr="preencoded.png">    </p:cNvPr>
          <p:cNvPicPr>
            <a:picLocks noChangeAspect="1"/>
          </p:cNvPicPr>
          <p:nvPr/>
        </p:nvPicPr>
        <p:blipFill>
          <a:blip r:embed="rId1"/>
          <a:stretch>
            <a:fillRect/>
          </a:stretch>
        </p:blipFill>
        <p:spPr>
          <a:xfrm>
            <a:off x="8275439" y="1894523"/>
            <a:ext cx="5582364" cy="55823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867972"/>
            <a:ext cx="9023509" cy="708779"/>
          </a:xfrm>
          <a:prstGeom prst="rect">
            <a:avLst/>
          </a:prstGeom>
          <a:noFill/>
          <a:ln/>
        </p:spPr>
        <p:txBody>
          <a:bodyPr wrap="non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Thân bài 2: Nói về sở thích học tập</a:t>
            </a:r>
            <a:endParaRPr lang="en-US" sz="4450" dirty="0"/>
          </a:p>
        </p:txBody>
      </p:sp>
      <p:sp>
        <p:nvSpPr>
          <p:cNvPr id="3" name="Text 1"/>
          <p:cNvSpPr/>
          <p:nvPr/>
        </p:nvSpPr>
        <p:spPr>
          <a:xfrm>
            <a:off x="793790" y="3030379"/>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Hãy nói về môn học mà em yêu thích nhất và lý do vì sao em thích nó!</a:t>
            </a:r>
            <a:endParaRPr lang="en-US" sz="1750" dirty="0"/>
          </a:p>
        </p:txBody>
      </p:sp>
      <p:sp>
        <p:nvSpPr>
          <p:cNvPr id="4" name="Shape 2"/>
          <p:cNvSpPr/>
          <p:nvPr/>
        </p:nvSpPr>
        <p:spPr>
          <a:xfrm>
            <a:off x="793790" y="3648432"/>
            <a:ext cx="4196358" cy="680442"/>
          </a:xfrm>
          <a:prstGeom prst="roundRect">
            <a:avLst>
              <a:gd name="adj" fmla="val 480029"/>
            </a:avLst>
          </a:prstGeom>
          <a:solidFill>
            <a:srgbClr val="626C3B"/>
          </a:solidFill>
          <a:ln w="7620">
            <a:solidFill>
              <a:srgbClr val="7B8554"/>
            </a:solidFill>
            <a:prstDash val="solid"/>
          </a:ln>
        </p:spPr>
      </p:sp>
      <p:pic>
        <p:nvPicPr>
          <p:cNvPr id="5" name="Image 0" descr="preencoded.png">    </p:cNvPr>
          <p:cNvPicPr>
            <a:picLocks noChangeAspect="1"/>
          </p:cNvPicPr>
          <p:nvPr/>
        </p:nvPicPr>
        <p:blipFill>
          <a:blip r:embed="rId1"/>
          <a:stretch>
            <a:fillRect/>
          </a:stretch>
        </p:blipFill>
        <p:spPr>
          <a:xfrm>
            <a:off x="2721888" y="3775948"/>
            <a:ext cx="340162" cy="425291"/>
          </a:xfrm>
          <a:prstGeom prst="rect">
            <a:avLst/>
          </a:prstGeom>
        </p:spPr>
      </p:pic>
      <p:sp>
        <p:nvSpPr>
          <p:cNvPr id="6" name="Text 3"/>
          <p:cNvSpPr/>
          <p:nvPr/>
        </p:nvSpPr>
        <p:spPr>
          <a:xfrm>
            <a:off x="1020604" y="455568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Môn học yêu thích</a:t>
            </a:r>
            <a:endParaRPr lang="en-US" sz="2200" dirty="0"/>
          </a:p>
        </p:txBody>
      </p:sp>
      <p:sp>
        <p:nvSpPr>
          <p:cNvPr id="7" name="Text 4"/>
          <p:cNvSpPr/>
          <p:nvPr/>
        </p:nvSpPr>
        <p:spPr>
          <a:xfrm>
            <a:off x="1020604" y="5046107"/>
            <a:ext cx="3742730"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Môn học em yêu thích nhất là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Tiếng Việt</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(hoặc Toán, Mỹ thuật...).</a:t>
            </a:r>
            <a:endParaRPr lang="en-US" sz="1750" dirty="0"/>
          </a:p>
        </p:txBody>
      </p:sp>
      <p:sp>
        <p:nvSpPr>
          <p:cNvPr id="8" name="Shape 5"/>
          <p:cNvSpPr/>
          <p:nvPr/>
        </p:nvSpPr>
        <p:spPr>
          <a:xfrm>
            <a:off x="5216962" y="3648432"/>
            <a:ext cx="4196358" cy="680442"/>
          </a:xfrm>
          <a:prstGeom prst="roundRect">
            <a:avLst>
              <a:gd name="adj" fmla="val 480029"/>
            </a:avLst>
          </a:prstGeom>
          <a:solidFill>
            <a:srgbClr val="83792E"/>
          </a:solidFill>
          <a:ln w="7620">
            <a:solidFill>
              <a:srgbClr val="9C9247"/>
            </a:solidFill>
            <a:prstDash val="solid"/>
          </a:ln>
        </p:spPr>
      </p:sp>
      <p:pic>
        <p:nvPicPr>
          <p:cNvPr id="9" name="Image 1" descr="preencoded.png">    </p:cNvPr>
          <p:cNvPicPr>
            <a:picLocks noChangeAspect="1"/>
          </p:cNvPicPr>
          <p:nvPr/>
        </p:nvPicPr>
        <p:blipFill>
          <a:blip r:embed="rId2"/>
          <a:stretch>
            <a:fillRect/>
          </a:stretch>
        </p:blipFill>
        <p:spPr>
          <a:xfrm>
            <a:off x="7145060" y="3775948"/>
            <a:ext cx="340162" cy="425291"/>
          </a:xfrm>
          <a:prstGeom prst="rect">
            <a:avLst/>
          </a:prstGeom>
        </p:spPr>
      </p:pic>
      <p:sp>
        <p:nvSpPr>
          <p:cNvPr id="10" name="Text 6"/>
          <p:cNvSpPr/>
          <p:nvPr/>
        </p:nvSpPr>
        <p:spPr>
          <a:xfrm>
            <a:off x="5443776" y="455568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Lý do</a:t>
            </a:r>
            <a:endParaRPr lang="en-US" sz="2200" dirty="0"/>
          </a:p>
        </p:txBody>
      </p:sp>
      <p:sp>
        <p:nvSpPr>
          <p:cNvPr id="11" name="Text 7"/>
          <p:cNvSpPr/>
          <p:nvPr/>
        </p:nvSpPr>
        <p:spPr>
          <a:xfrm>
            <a:off x="5443776" y="5046107"/>
            <a:ext cx="3742730" cy="1088708"/>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Em thích học vì em muốn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biết nhiều điều mới lạ</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(hoặc thích cô giáo dạy bài rất hay).</a:t>
            </a:r>
            <a:endParaRPr lang="en-US" sz="1750" dirty="0"/>
          </a:p>
        </p:txBody>
      </p:sp>
      <p:sp>
        <p:nvSpPr>
          <p:cNvPr id="12" name="Shape 8"/>
          <p:cNvSpPr/>
          <p:nvPr/>
        </p:nvSpPr>
        <p:spPr>
          <a:xfrm>
            <a:off x="9640133" y="3648432"/>
            <a:ext cx="4196358" cy="680442"/>
          </a:xfrm>
          <a:prstGeom prst="roundRect">
            <a:avLst>
              <a:gd name="adj" fmla="val 480029"/>
            </a:avLst>
          </a:prstGeom>
          <a:solidFill>
            <a:srgbClr val="E8AF3B"/>
          </a:solidFill>
          <a:ln w="7620">
            <a:solidFill>
              <a:srgbClr val="CE9521"/>
            </a:solidFill>
            <a:prstDash val="solid"/>
          </a:ln>
        </p:spPr>
      </p:sp>
      <p:pic>
        <p:nvPicPr>
          <p:cNvPr id="13" name="Image 2" descr="preencoded.png">    </p:cNvPr>
          <p:cNvPicPr>
            <a:picLocks noChangeAspect="1"/>
          </p:cNvPicPr>
          <p:nvPr/>
        </p:nvPicPr>
        <p:blipFill>
          <a:blip r:embed="rId3"/>
          <a:stretch>
            <a:fillRect/>
          </a:stretch>
        </p:blipFill>
        <p:spPr>
          <a:xfrm>
            <a:off x="11568232" y="3775948"/>
            <a:ext cx="340162" cy="425291"/>
          </a:xfrm>
          <a:prstGeom prst="rect">
            <a:avLst/>
          </a:prstGeom>
        </p:spPr>
      </p:pic>
      <p:sp>
        <p:nvSpPr>
          <p:cNvPr id="14" name="Text 9"/>
          <p:cNvSpPr/>
          <p:nvPr/>
        </p:nvSpPr>
        <p:spPr>
          <a:xfrm>
            <a:off x="9866948" y="455568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Thành tích nhỏ</a:t>
            </a:r>
            <a:endParaRPr lang="en-US" sz="2200" dirty="0"/>
          </a:p>
        </p:txBody>
      </p:sp>
      <p:sp>
        <p:nvSpPr>
          <p:cNvPr id="15" name="Text 10"/>
          <p:cNvSpPr/>
          <p:nvPr/>
        </p:nvSpPr>
        <p:spPr>
          <a:xfrm>
            <a:off x="9866948" y="5046107"/>
            <a:ext cx="3742730"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Em luôn cố gắng đạt điểm cao trong môn học này.</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217890"/>
            <a:ext cx="10636448" cy="708779"/>
          </a:xfrm>
          <a:prstGeom prst="rect">
            <a:avLst/>
          </a:prstGeom>
          <a:noFill/>
          <a:ln/>
        </p:spPr>
        <p:txBody>
          <a:bodyPr wrap="non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Thân bài 3: Nói về sở thích ngoài học tập</a:t>
            </a:r>
            <a:endParaRPr lang="en-US" sz="4450" dirty="0"/>
          </a:p>
        </p:txBody>
      </p:sp>
      <p:sp>
        <p:nvSpPr>
          <p:cNvPr id="3" name="Text 1"/>
          <p:cNvSpPr/>
          <p:nvPr/>
        </p:nvSpPr>
        <p:spPr>
          <a:xfrm>
            <a:off x="793790" y="2380297"/>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Cuộc sống của chúng ta không chỉ có học tập. Những hoạt động giải trí giúp em vui vẻ và khỏe mạnh!</a:t>
            </a:r>
            <a:endParaRPr lang="en-US" sz="1750" dirty="0"/>
          </a:p>
        </p:txBody>
      </p:sp>
      <p:pic>
        <p:nvPicPr>
          <p:cNvPr id="4" name="Image 0" descr="preencoded.png">    </p:cNvPr>
          <p:cNvPicPr>
            <a:picLocks noChangeAspect="1"/>
          </p:cNvPicPr>
          <p:nvPr/>
        </p:nvPicPr>
        <p:blipFill>
          <a:blip r:embed="rId1"/>
          <a:stretch>
            <a:fillRect/>
          </a:stretch>
        </p:blipFill>
        <p:spPr>
          <a:xfrm>
            <a:off x="793790" y="2998351"/>
            <a:ext cx="4158615" cy="2570202"/>
          </a:xfrm>
          <a:prstGeom prst="rect">
            <a:avLst/>
          </a:prstGeom>
        </p:spPr>
      </p:pic>
      <p:sp>
        <p:nvSpPr>
          <p:cNvPr id="5" name="Text 2"/>
          <p:cNvSpPr/>
          <p:nvPr/>
        </p:nvSpPr>
        <p:spPr>
          <a:xfrm>
            <a:off x="793790" y="579536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Hoạt động yêu thích</a:t>
            </a:r>
            <a:endParaRPr lang="en-US" sz="2200" dirty="0"/>
          </a:p>
        </p:txBody>
      </p:sp>
      <p:sp>
        <p:nvSpPr>
          <p:cNvPr id="6" name="Text 3"/>
          <p:cNvSpPr/>
          <p:nvPr/>
        </p:nvSpPr>
        <p:spPr>
          <a:xfrm>
            <a:off x="793790" y="6285786"/>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Ngoài giờ học, em thích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chơi đá bóng</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(hoặc nhảy dây, tập võ).</a:t>
            </a:r>
            <a:endParaRPr lang="en-US" sz="1750" dirty="0"/>
          </a:p>
        </p:txBody>
      </p:sp>
      <p:pic>
        <p:nvPicPr>
          <p:cNvPr id="7" name="Image 1" descr="preencoded.png">    </p:cNvPr>
          <p:cNvPicPr>
            <a:picLocks noChangeAspect="1"/>
          </p:cNvPicPr>
          <p:nvPr/>
        </p:nvPicPr>
        <p:blipFill>
          <a:blip r:embed="rId2"/>
          <a:stretch>
            <a:fillRect/>
          </a:stretch>
        </p:blipFill>
        <p:spPr>
          <a:xfrm>
            <a:off x="5235893" y="2998351"/>
            <a:ext cx="4158615" cy="2570202"/>
          </a:xfrm>
          <a:prstGeom prst="rect">
            <a:avLst/>
          </a:prstGeom>
        </p:spPr>
      </p:pic>
      <p:sp>
        <p:nvSpPr>
          <p:cNvPr id="8" name="Text 4"/>
          <p:cNvSpPr/>
          <p:nvPr/>
        </p:nvSpPr>
        <p:spPr>
          <a:xfrm>
            <a:off x="5235893" y="579536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Thư giãn</a:t>
            </a:r>
            <a:endParaRPr lang="en-US" sz="2200" dirty="0"/>
          </a:p>
        </p:txBody>
      </p:sp>
      <p:sp>
        <p:nvSpPr>
          <p:cNvPr id="9" name="Text 5"/>
          <p:cNvSpPr/>
          <p:nvPr/>
        </p:nvSpPr>
        <p:spPr>
          <a:xfrm>
            <a:off x="5235893" y="6285786"/>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Em cũng rất thích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đọc truyện tranh</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vào mỗi buổi tối trước khi đi ngủ.</a:t>
            </a:r>
            <a:endParaRPr lang="en-US" sz="1750" dirty="0"/>
          </a:p>
        </p:txBody>
      </p:sp>
      <p:pic>
        <p:nvPicPr>
          <p:cNvPr id="10" name="Image 2" descr="preencoded.png">    </p:cNvPr>
          <p:cNvPicPr>
            <a:picLocks noChangeAspect="1"/>
          </p:cNvPicPr>
          <p:nvPr/>
        </p:nvPicPr>
        <p:blipFill>
          <a:blip r:embed="rId3"/>
          <a:stretch>
            <a:fillRect/>
          </a:stretch>
        </p:blipFill>
        <p:spPr>
          <a:xfrm>
            <a:off x="9677995" y="2998351"/>
            <a:ext cx="4158615" cy="2570202"/>
          </a:xfrm>
          <a:prstGeom prst="rect">
            <a:avLst/>
          </a:prstGeom>
        </p:spPr>
      </p:pic>
      <p:sp>
        <p:nvSpPr>
          <p:cNvPr id="11" name="Text 6"/>
          <p:cNvSpPr/>
          <p:nvPr/>
        </p:nvSpPr>
        <p:spPr>
          <a:xfrm>
            <a:off x="9677995" y="579536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Thời gian làm</a:t>
            </a:r>
            <a:endParaRPr lang="en-US" sz="2200" dirty="0"/>
          </a:p>
        </p:txBody>
      </p:sp>
      <p:sp>
        <p:nvSpPr>
          <p:cNvPr id="12" name="Text 7"/>
          <p:cNvSpPr/>
          <p:nvPr/>
        </p:nvSpPr>
        <p:spPr>
          <a:xfrm>
            <a:off x="9677995" y="6285786"/>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Em thường làm những việc đó vào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cuối tuần</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hoặc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giờ ra chơi</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71738" y="449223"/>
            <a:ext cx="6289358" cy="510421"/>
          </a:xfrm>
          <a:prstGeom prst="rect">
            <a:avLst/>
          </a:prstGeom>
          <a:noFill/>
          <a:ln/>
        </p:spPr>
        <p:txBody>
          <a:bodyPr wrap="none" lIns="0" tIns="0" rIns="0" bIns="0" rtlCol="0" anchor="t"/>
          <a:lstStyle/>
          <a:p>
            <a:pPr algn="l" indent="0" marL="0">
              <a:lnSpc>
                <a:spcPts val="4000"/>
              </a:lnSpc>
              <a:buNone/>
            </a:pPr>
            <a:r>
              <a:rPr lang="en-US" sz="3200" dirty="0">
                <a:solidFill>
                  <a:srgbClr val="403011"/>
                </a:solidFill>
                <a:latin typeface="Brygada 1918 Semi Bold" pitchFamily="34" charset="0"/>
                <a:ea typeface="Brygada 1918 Semi Bold" pitchFamily="34" charset="-122"/>
                <a:cs typeface="Brygada 1918 Semi Bold" pitchFamily="34" charset="-120"/>
              </a:rPr>
              <a:t>Thân bài 4: Giới thiệu về gia đình</a:t>
            </a:r>
            <a:endParaRPr lang="en-US" sz="3200" dirty="0"/>
          </a:p>
        </p:txBody>
      </p:sp>
      <p:sp>
        <p:nvSpPr>
          <p:cNvPr id="3" name="Text 1"/>
          <p:cNvSpPr/>
          <p:nvPr/>
        </p:nvSpPr>
        <p:spPr>
          <a:xfrm>
            <a:off x="816769" y="1470065"/>
            <a:ext cx="13241893" cy="261342"/>
          </a:xfrm>
          <a:prstGeom prst="rect">
            <a:avLst/>
          </a:prstGeom>
          <a:noFill/>
          <a:ln/>
        </p:spPr>
        <p:txBody>
          <a:bodyPr wrap="none" lIns="0" tIns="0" rIns="0" bIns="0" rtlCol="0" anchor="t"/>
          <a:lstStyle/>
          <a:p>
            <a:pPr algn="l" indent="0" marL="0">
              <a:lnSpc>
                <a:spcPts val="2050"/>
              </a:lnSpc>
              <a:buNone/>
            </a:pPr>
            <a:r>
              <a:rPr lang="en-US" sz="1250" dirty="0">
                <a:solidFill>
                  <a:srgbClr val="403011"/>
                </a:solidFill>
                <a:latin typeface="Brygada 1918" pitchFamily="34" charset="0"/>
                <a:ea typeface="Brygada 1918" pitchFamily="34" charset="-122"/>
                <a:cs typeface="Brygada 1918" pitchFamily="34" charset="-120"/>
              </a:rPr>
              <a:t>Gia đình là nơi yêu thương vô bờ bến. Hãy giới thiệu một chút về những người thân yêu của em.</a:t>
            </a:r>
            <a:endParaRPr lang="en-US" sz="1250" dirty="0"/>
          </a:p>
        </p:txBody>
      </p:sp>
      <p:sp>
        <p:nvSpPr>
          <p:cNvPr id="4" name="Shape 2"/>
          <p:cNvSpPr/>
          <p:nvPr/>
        </p:nvSpPr>
        <p:spPr>
          <a:xfrm>
            <a:off x="571738" y="1286351"/>
            <a:ext cx="22860" cy="628769"/>
          </a:xfrm>
          <a:prstGeom prst="rect">
            <a:avLst/>
          </a:prstGeom>
          <a:solidFill>
            <a:srgbClr val="626C3B"/>
          </a:solidFill>
          <a:ln/>
        </p:spPr>
      </p:sp>
      <p:sp>
        <p:nvSpPr>
          <p:cNvPr id="5" name="Shape 3"/>
          <p:cNvSpPr/>
          <p:nvPr/>
        </p:nvSpPr>
        <p:spPr>
          <a:xfrm>
            <a:off x="571738" y="2282547"/>
            <a:ext cx="367546" cy="367546"/>
          </a:xfrm>
          <a:prstGeom prst="roundRect">
            <a:avLst>
              <a:gd name="adj" fmla="val 66672"/>
            </a:avLst>
          </a:prstGeom>
          <a:solidFill>
            <a:srgbClr val="626C3B"/>
          </a:solidFill>
          <a:ln w="7620">
            <a:solidFill>
              <a:srgbClr val="7B8554"/>
            </a:solidFill>
            <a:prstDash val="solid"/>
          </a:ln>
        </p:spPr>
      </p:sp>
      <p:sp>
        <p:nvSpPr>
          <p:cNvPr id="6" name="Text 4"/>
          <p:cNvSpPr/>
          <p:nvPr/>
        </p:nvSpPr>
        <p:spPr>
          <a:xfrm>
            <a:off x="1102638" y="2338626"/>
            <a:ext cx="2042041" cy="255151"/>
          </a:xfrm>
          <a:prstGeom prst="rect">
            <a:avLst/>
          </a:prstGeom>
          <a:noFill/>
          <a:ln/>
        </p:spPr>
        <p:txBody>
          <a:bodyPr wrap="none" lIns="0" tIns="0" rIns="0" bIns="0" rtlCol="0" anchor="t"/>
          <a:lstStyle/>
          <a:p>
            <a:pPr algn="l" indent="0" marL="0">
              <a:lnSpc>
                <a:spcPts val="2000"/>
              </a:lnSpc>
              <a:buNone/>
            </a:pPr>
            <a:r>
              <a:rPr lang="en-US" sz="1600" dirty="0">
                <a:solidFill>
                  <a:srgbClr val="403011"/>
                </a:solidFill>
                <a:latin typeface="Brygada 1918 Semi Bold" pitchFamily="34" charset="0"/>
                <a:ea typeface="Brygada 1918 Semi Bold" pitchFamily="34" charset="-122"/>
                <a:cs typeface="Brygada 1918 Semi Bold" pitchFamily="34" charset="-120"/>
              </a:rPr>
              <a:t>Các thành viên</a:t>
            </a:r>
            <a:endParaRPr lang="en-US" sz="1600" dirty="0"/>
          </a:p>
        </p:txBody>
      </p:sp>
      <p:sp>
        <p:nvSpPr>
          <p:cNvPr id="7" name="Text 5"/>
          <p:cNvSpPr/>
          <p:nvPr/>
        </p:nvSpPr>
        <p:spPr>
          <a:xfrm>
            <a:off x="1102638" y="2757130"/>
            <a:ext cx="6013371" cy="261342"/>
          </a:xfrm>
          <a:prstGeom prst="rect">
            <a:avLst/>
          </a:prstGeom>
          <a:noFill/>
          <a:ln/>
        </p:spPr>
        <p:txBody>
          <a:bodyPr wrap="none" lIns="0" tIns="0" rIns="0" bIns="0" rtlCol="0" anchor="t"/>
          <a:lstStyle/>
          <a:p>
            <a:pPr algn="l" indent="0" marL="0">
              <a:lnSpc>
                <a:spcPts val="2050"/>
              </a:lnSpc>
              <a:buNone/>
            </a:pPr>
            <a:r>
              <a:rPr lang="en-US" sz="1250" dirty="0">
                <a:solidFill>
                  <a:srgbClr val="403011"/>
                </a:solidFill>
                <a:latin typeface="Brygada 1918" pitchFamily="34" charset="0"/>
                <a:ea typeface="Brygada 1918" pitchFamily="34" charset="-122"/>
                <a:cs typeface="Brygada 1918" pitchFamily="34" charset="-120"/>
              </a:rPr>
              <a:t>Gia đình em có </a:t>
            </a:r>
            <a:pPr algn="l" indent="0" marL="0">
              <a:lnSpc>
                <a:spcPts val="2050"/>
              </a:lnSpc>
              <a:buNone/>
            </a:pPr>
            <a:r>
              <a:rPr lang="en-US" sz="1250" dirty="0">
                <a:solidFill>
                  <a:srgbClr val="626C3B"/>
                </a:solidFill>
                <a:latin typeface="Brygada 1918" pitchFamily="34" charset="0"/>
                <a:ea typeface="Brygada 1918" pitchFamily="34" charset="-122"/>
                <a:cs typeface="Brygada 1918" pitchFamily="34" charset="-120"/>
              </a:rPr>
              <a:t>4</a:t>
            </a:r>
            <a:pPr algn="l" indent="0" marL="0">
              <a:lnSpc>
                <a:spcPts val="2050"/>
              </a:lnSpc>
              <a:buNone/>
            </a:pPr>
            <a:r>
              <a:rPr lang="en-US" sz="1250" dirty="0">
                <a:solidFill>
                  <a:srgbClr val="403011"/>
                </a:solidFill>
                <a:latin typeface="Brygada 1918" pitchFamily="34" charset="0"/>
                <a:ea typeface="Brygada 1918" pitchFamily="34" charset="-122"/>
                <a:cs typeface="Brygada 1918" pitchFamily="34" charset="-120"/>
              </a:rPr>
              <a:t> thành viên: bố, mẹ, anh trai/em gái và em.</a:t>
            </a:r>
            <a:endParaRPr lang="en-US" sz="1250" dirty="0"/>
          </a:p>
        </p:txBody>
      </p:sp>
      <p:sp>
        <p:nvSpPr>
          <p:cNvPr id="8" name="Shape 6"/>
          <p:cNvSpPr/>
          <p:nvPr/>
        </p:nvSpPr>
        <p:spPr>
          <a:xfrm>
            <a:off x="571738" y="3345180"/>
            <a:ext cx="367546" cy="367546"/>
          </a:xfrm>
          <a:prstGeom prst="roundRect">
            <a:avLst>
              <a:gd name="adj" fmla="val 66672"/>
            </a:avLst>
          </a:prstGeom>
          <a:solidFill>
            <a:srgbClr val="83792E"/>
          </a:solidFill>
          <a:ln w="7620">
            <a:solidFill>
              <a:srgbClr val="9C9247"/>
            </a:solidFill>
            <a:prstDash val="solid"/>
          </a:ln>
        </p:spPr>
      </p:sp>
      <p:sp>
        <p:nvSpPr>
          <p:cNvPr id="9" name="Text 7"/>
          <p:cNvSpPr/>
          <p:nvPr/>
        </p:nvSpPr>
        <p:spPr>
          <a:xfrm>
            <a:off x="1102638" y="3401258"/>
            <a:ext cx="2042041" cy="255151"/>
          </a:xfrm>
          <a:prstGeom prst="rect">
            <a:avLst/>
          </a:prstGeom>
          <a:noFill/>
          <a:ln/>
        </p:spPr>
        <p:txBody>
          <a:bodyPr wrap="none" lIns="0" tIns="0" rIns="0" bIns="0" rtlCol="0" anchor="t"/>
          <a:lstStyle/>
          <a:p>
            <a:pPr algn="l" indent="0" marL="0">
              <a:lnSpc>
                <a:spcPts val="2000"/>
              </a:lnSpc>
              <a:buNone/>
            </a:pPr>
            <a:r>
              <a:rPr lang="en-US" sz="1600" dirty="0">
                <a:solidFill>
                  <a:srgbClr val="403011"/>
                </a:solidFill>
                <a:latin typeface="Brygada 1918 Semi Bold" pitchFamily="34" charset="0"/>
                <a:ea typeface="Brygada 1918 Semi Bold" pitchFamily="34" charset="-122"/>
                <a:cs typeface="Brygada 1918 Semi Bold" pitchFamily="34" charset="-120"/>
              </a:rPr>
              <a:t>Tình yêu thương</a:t>
            </a:r>
            <a:endParaRPr lang="en-US" sz="1600" dirty="0"/>
          </a:p>
        </p:txBody>
      </p:sp>
      <p:sp>
        <p:nvSpPr>
          <p:cNvPr id="10" name="Text 8"/>
          <p:cNvSpPr/>
          <p:nvPr/>
        </p:nvSpPr>
        <p:spPr>
          <a:xfrm>
            <a:off x="1102638" y="3819763"/>
            <a:ext cx="6013371" cy="522684"/>
          </a:xfrm>
          <a:prstGeom prst="rect">
            <a:avLst/>
          </a:prstGeom>
          <a:noFill/>
          <a:ln/>
        </p:spPr>
        <p:txBody>
          <a:bodyPr wrap="square" lIns="0" tIns="0" rIns="0" bIns="0" rtlCol="0" anchor="t"/>
          <a:lstStyle/>
          <a:p>
            <a:pPr algn="l" indent="0" marL="0">
              <a:lnSpc>
                <a:spcPts val="2050"/>
              </a:lnSpc>
              <a:buNone/>
            </a:pPr>
            <a:r>
              <a:rPr lang="en-US" sz="1250" dirty="0">
                <a:solidFill>
                  <a:srgbClr val="403011"/>
                </a:solidFill>
                <a:latin typeface="Brygada 1918" pitchFamily="34" charset="0"/>
                <a:ea typeface="Brygada 1918" pitchFamily="34" charset="-122"/>
                <a:cs typeface="Brygada 1918" pitchFamily="34" charset="-120"/>
              </a:rPr>
              <a:t>Em rất yêu thương gia đình mình. Bố mẹ luôn là người bạn tuyệt vời nhất của em.</a:t>
            </a:r>
            <a:endParaRPr lang="en-US" sz="1250" dirty="0"/>
          </a:p>
        </p:txBody>
      </p:sp>
      <p:sp>
        <p:nvSpPr>
          <p:cNvPr id="11" name="Shape 9"/>
          <p:cNvSpPr/>
          <p:nvPr/>
        </p:nvSpPr>
        <p:spPr>
          <a:xfrm>
            <a:off x="571738" y="4669155"/>
            <a:ext cx="367546" cy="367546"/>
          </a:xfrm>
          <a:prstGeom prst="roundRect">
            <a:avLst>
              <a:gd name="adj" fmla="val 66672"/>
            </a:avLst>
          </a:prstGeom>
          <a:solidFill>
            <a:srgbClr val="E8AF3B"/>
          </a:solidFill>
          <a:ln w="7620">
            <a:solidFill>
              <a:srgbClr val="CE9521"/>
            </a:solidFill>
            <a:prstDash val="solid"/>
          </a:ln>
        </p:spPr>
      </p:sp>
      <p:sp>
        <p:nvSpPr>
          <p:cNvPr id="12" name="Text 10"/>
          <p:cNvSpPr/>
          <p:nvPr/>
        </p:nvSpPr>
        <p:spPr>
          <a:xfrm>
            <a:off x="1102638" y="4725233"/>
            <a:ext cx="2042041" cy="255151"/>
          </a:xfrm>
          <a:prstGeom prst="rect">
            <a:avLst/>
          </a:prstGeom>
          <a:noFill/>
          <a:ln/>
        </p:spPr>
        <p:txBody>
          <a:bodyPr wrap="none" lIns="0" tIns="0" rIns="0" bIns="0" rtlCol="0" anchor="t"/>
          <a:lstStyle/>
          <a:p>
            <a:pPr algn="l" indent="0" marL="0">
              <a:lnSpc>
                <a:spcPts val="2000"/>
              </a:lnSpc>
              <a:buNone/>
            </a:pPr>
            <a:r>
              <a:rPr lang="en-US" sz="1600" dirty="0">
                <a:solidFill>
                  <a:srgbClr val="403011"/>
                </a:solidFill>
                <a:latin typeface="Brygada 1918 Semi Bold" pitchFamily="34" charset="0"/>
                <a:ea typeface="Brygada 1918 Semi Bold" pitchFamily="34" charset="-122"/>
                <a:cs typeface="Brygada 1918 Semi Bold" pitchFamily="34" charset="-120"/>
              </a:rPr>
              <a:t>Việc nhà</a:t>
            </a:r>
            <a:endParaRPr lang="en-US" sz="1600" dirty="0"/>
          </a:p>
        </p:txBody>
      </p:sp>
      <p:sp>
        <p:nvSpPr>
          <p:cNvPr id="13" name="Text 11"/>
          <p:cNvSpPr/>
          <p:nvPr/>
        </p:nvSpPr>
        <p:spPr>
          <a:xfrm>
            <a:off x="1102638" y="5143738"/>
            <a:ext cx="6013371" cy="522684"/>
          </a:xfrm>
          <a:prstGeom prst="rect">
            <a:avLst/>
          </a:prstGeom>
          <a:noFill/>
          <a:ln/>
        </p:spPr>
        <p:txBody>
          <a:bodyPr wrap="square" lIns="0" tIns="0" rIns="0" bIns="0" rtlCol="0" anchor="t"/>
          <a:lstStyle/>
          <a:p>
            <a:pPr algn="l" indent="0" marL="0">
              <a:lnSpc>
                <a:spcPts val="2050"/>
              </a:lnSpc>
              <a:buNone/>
            </a:pPr>
            <a:r>
              <a:rPr lang="en-US" sz="1250" dirty="0">
                <a:solidFill>
                  <a:srgbClr val="403011"/>
                </a:solidFill>
                <a:latin typeface="Brygada 1918" pitchFamily="34" charset="0"/>
                <a:ea typeface="Brygada 1918" pitchFamily="34" charset="-122"/>
                <a:cs typeface="Brygada 1918" pitchFamily="34" charset="-120"/>
              </a:rPr>
              <a:t>Em thường giúp đỡ bố mẹ những việc nhỏ như </a:t>
            </a:r>
            <a:pPr algn="l" indent="0" marL="0">
              <a:lnSpc>
                <a:spcPts val="2050"/>
              </a:lnSpc>
              <a:buNone/>
            </a:pPr>
            <a:r>
              <a:rPr lang="en-US" sz="1250" dirty="0">
                <a:solidFill>
                  <a:srgbClr val="83792E"/>
                </a:solidFill>
                <a:latin typeface="Brygada 1918" pitchFamily="34" charset="0"/>
                <a:ea typeface="Brygada 1918" pitchFamily="34" charset="-122"/>
                <a:cs typeface="Brygada 1918" pitchFamily="34" charset="-120"/>
              </a:rPr>
              <a:t>lau bàn, rửa chén</a:t>
            </a:r>
            <a:pPr algn="l" indent="0" marL="0">
              <a:lnSpc>
                <a:spcPts val="2050"/>
              </a:lnSpc>
              <a:buNone/>
            </a:pPr>
            <a:r>
              <a:rPr lang="en-US" sz="1250" dirty="0">
                <a:solidFill>
                  <a:srgbClr val="403011"/>
                </a:solidFill>
                <a:latin typeface="Brygada 1918" pitchFamily="34" charset="0"/>
                <a:ea typeface="Brygada 1918" pitchFamily="34" charset="-122"/>
                <a:cs typeface="Brygada 1918" pitchFamily="34" charset="-120"/>
              </a:rPr>
              <a:t> để chia sẻ công việc.</a:t>
            </a:r>
            <a:endParaRPr lang="en-US" sz="1250" dirty="0"/>
          </a:p>
        </p:txBody>
      </p:sp>
      <p:pic>
        <p:nvPicPr>
          <p:cNvPr id="14" name="Image 0" descr="preencoded.png">    </p:cNvPr>
          <p:cNvPicPr>
            <a:picLocks noChangeAspect="1"/>
          </p:cNvPicPr>
          <p:nvPr/>
        </p:nvPicPr>
        <p:blipFill>
          <a:blip r:embed="rId1"/>
          <a:stretch>
            <a:fillRect/>
          </a:stretch>
        </p:blipFill>
        <p:spPr>
          <a:xfrm>
            <a:off x="7522012" y="2282547"/>
            <a:ext cx="6544270" cy="65442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2200513"/>
            <a:ext cx="9212818" cy="708779"/>
          </a:xfrm>
          <a:prstGeom prst="rect">
            <a:avLst/>
          </a:prstGeom>
          <a:noFill/>
          <a:ln/>
        </p:spPr>
        <p:txBody>
          <a:bodyPr wrap="non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Thân bài 5: Nói về ước mơ tương lai</a:t>
            </a:r>
            <a:endParaRPr lang="en-US" sz="4450" dirty="0"/>
          </a:p>
        </p:txBody>
      </p:sp>
      <p:sp>
        <p:nvSpPr>
          <p:cNvPr id="3" name="Text 1"/>
          <p:cNvSpPr/>
          <p:nvPr/>
        </p:nvSpPr>
        <p:spPr>
          <a:xfrm>
            <a:off x="793790" y="336292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Mỗi đứa trẻ đều có một ước mơ thật đẹp. Hãy chia sẻ ước mơ của em!</a:t>
            </a:r>
            <a:endParaRPr lang="en-US" sz="1750" dirty="0"/>
          </a:p>
        </p:txBody>
      </p:sp>
      <p:sp>
        <p:nvSpPr>
          <p:cNvPr id="4" name="Shape 2"/>
          <p:cNvSpPr/>
          <p:nvPr/>
        </p:nvSpPr>
        <p:spPr>
          <a:xfrm>
            <a:off x="793790" y="3980974"/>
            <a:ext cx="13042821" cy="2047994"/>
          </a:xfrm>
          <a:prstGeom prst="roundRect">
            <a:avLst>
              <a:gd name="adj" fmla="val 16613"/>
            </a:avLst>
          </a:prstGeom>
          <a:solidFill>
            <a:srgbClr val="626C3B"/>
          </a:solidFill>
          <a:ln w="7620">
            <a:solidFill>
              <a:srgbClr val="7B8554"/>
            </a:solidFill>
            <a:prstDash val="solid"/>
          </a:ln>
        </p:spPr>
      </p:sp>
      <p:sp>
        <p:nvSpPr>
          <p:cNvPr id="5" name="Shape 3"/>
          <p:cNvSpPr/>
          <p:nvPr/>
        </p:nvSpPr>
        <p:spPr>
          <a:xfrm>
            <a:off x="801410" y="3988594"/>
            <a:ext cx="4342448" cy="2032754"/>
          </a:xfrm>
          <a:prstGeom prst="roundRect">
            <a:avLst>
              <a:gd name="adj" fmla="val 16738"/>
            </a:avLst>
          </a:prstGeom>
          <a:solidFill>
            <a:srgbClr val="626C3B"/>
          </a:solidFill>
          <a:ln/>
        </p:spPr>
      </p:sp>
      <p:sp>
        <p:nvSpPr>
          <p:cNvPr id="6" name="Text 4"/>
          <p:cNvSpPr/>
          <p:nvPr/>
        </p:nvSpPr>
        <p:spPr>
          <a:xfrm>
            <a:off x="1028224" y="421540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Brygada 1918 Semi Bold" pitchFamily="34" charset="0"/>
                <a:ea typeface="Brygada 1918 Semi Bold" pitchFamily="34" charset="-122"/>
                <a:cs typeface="Brygada 1918 Semi Bold" pitchFamily="34" charset="-120"/>
              </a:rPr>
              <a:t>Ước mơ lớn</a:t>
            </a:r>
            <a:endParaRPr lang="en-US" sz="2200" dirty="0"/>
          </a:p>
        </p:txBody>
      </p:sp>
      <p:sp>
        <p:nvSpPr>
          <p:cNvPr id="7" name="Text 5"/>
          <p:cNvSpPr/>
          <p:nvPr/>
        </p:nvSpPr>
        <p:spPr>
          <a:xfrm>
            <a:off x="1028224" y="4705826"/>
            <a:ext cx="3548658" cy="1088708"/>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Em ước mơ lớn lên sẽ trở thành một </a:t>
            </a:r>
            <a:pPr algn="l" indent="0" marL="0">
              <a:lnSpc>
                <a:spcPts val="2850"/>
              </a:lnSpc>
              <a:buNone/>
            </a:pPr>
            <a:r>
              <a:rPr lang="en-US" sz="1750" dirty="0">
                <a:solidFill>
                  <a:srgbClr val="E8AF3B"/>
                </a:solidFill>
                <a:latin typeface="Brygada 1918" pitchFamily="34" charset="0"/>
                <a:ea typeface="Brygada 1918" pitchFamily="34" charset="-122"/>
                <a:cs typeface="Brygada 1918" pitchFamily="34" charset="-120"/>
              </a:rPr>
              <a:t>phi hành gia</a:t>
            </a:r>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 (hoặc giáo viên, kỹ sư...).</a:t>
            </a:r>
            <a:endParaRPr lang="en-US" sz="1750" dirty="0"/>
          </a:p>
        </p:txBody>
      </p:sp>
      <p:sp>
        <p:nvSpPr>
          <p:cNvPr id="8" name="Shape 6"/>
          <p:cNvSpPr/>
          <p:nvPr/>
        </p:nvSpPr>
        <p:spPr>
          <a:xfrm>
            <a:off x="5143857" y="3988594"/>
            <a:ext cx="4342567" cy="2032754"/>
          </a:xfrm>
          <a:prstGeom prst="rect">
            <a:avLst/>
          </a:prstGeom>
          <a:solidFill>
            <a:srgbClr val="626C3B"/>
          </a:solidFill>
          <a:ln/>
        </p:spPr>
      </p:sp>
      <p:sp>
        <p:nvSpPr>
          <p:cNvPr id="9" name="Shape 7"/>
          <p:cNvSpPr/>
          <p:nvPr/>
        </p:nvSpPr>
        <p:spPr>
          <a:xfrm>
            <a:off x="5143857" y="3988594"/>
            <a:ext cx="30480" cy="2032754"/>
          </a:xfrm>
          <a:prstGeom prst="roundRect">
            <a:avLst>
              <a:gd name="adj" fmla="val 1116279"/>
            </a:avLst>
          </a:prstGeom>
          <a:solidFill>
            <a:srgbClr val="9C9247"/>
          </a:solidFill>
          <a:ln/>
        </p:spPr>
      </p:sp>
      <p:sp>
        <p:nvSpPr>
          <p:cNvPr id="10" name="Text 8"/>
          <p:cNvSpPr/>
          <p:nvPr/>
        </p:nvSpPr>
        <p:spPr>
          <a:xfrm>
            <a:off x="5710833" y="421540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Brygada 1918 Semi Bold" pitchFamily="34" charset="0"/>
                <a:ea typeface="Brygada 1918 Semi Bold" pitchFamily="34" charset="-122"/>
                <a:cs typeface="Brygada 1918 Semi Bold" pitchFamily="34" charset="-120"/>
              </a:rPr>
              <a:t>Vì sao</a:t>
            </a:r>
            <a:endParaRPr lang="en-US" sz="2200" dirty="0"/>
          </a:p>
        </p:txBody>
      </p:sp>
      <p:sp>
        <p:nvSpPr>
          <p:cNvPr id="11" name="Text 9"/>
          <p:cNvSpPr/>
          <p:nvPr/>
        </p:nvSpPr>
        <p:spPr>
          <a:xfrm>
            <a:off x="5710833" y="4705826"/>
            <a:ext cx="3208615" cy="1088708"/>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Em muốn khám phá vũ trụ và mang lại kiến thức mới cho nhân loại.</a:t>
            </a:r>
            <a:endParaRPr lang="en-US" sz="1750" dirty="0"/>
          </a:p>
        </p:txBody>
      </p:sp>
      <p:sp>
        <p:nvSpPr>
          <p:cNvPr id="12" name="Shape 10"/>
          <p:cNvSpPr/>
          <p:nvPr/>
        </p:nvSpPr>
        <p:spPr>
          <a:xfrm>
            <a:off x="4860369" y="4721423"/>
            <a:ext cx="566976" cy="566976"/>
          </a:xfrm>
          <a:prstGeom prst="roundRect">
            <a:avLst>
              <a:gd name="adj" fmla="val 60010"/>
            </a:avLst>
          </a:prstGeom>
          <a:solidFill>
            <a:srgbClr val="F6EBD4"/>
          </a:solidFill>
          <a:ln w="30480">
            <a:solidFill>
              <a:srgbClr val="9C9247"/>
            </a:solidFill>
            <a:prstDash val="solid"/>
          </a:ln>
        </p:spPr>
      </p:sp>
      <p:pic>
        <p:nvPicPr>
          <p:cNvPr id="13" name="Image 0" descr="preencoded.png">    </p:cNvPr>
          <p:cNvPicPr>
            <a:picLocks noChangeAspect="1"/>
          </p:cNvPicPr>
          <p:nvPr/>
        </p:nvPicPr>
        <p:blipFill>
          <a:blip r:embed="rId1"/>
          <a:stretch>
            <a:fillRect/>
          </a:stretch>
        </p:blipFill>
        <p:spPr>
          <a:xfrm>
            <a:off x="5002054" y="4827746"/>
            <a:ext cx="283488" cy="354330"/>
          </a:xfrm>
          <a:prstGeom prst="rect">
            <a:avLst/>
          </a:prstGeom>
        </p:spPr>
      </p:pic>
      <p:sp>
        <p:nvSpPr>
          <p:cNvPr id="14" name="Shape 11"/>
          <p:cNvSpPr/>
          <p:nvPr/>
        </p:nvSpPr>
        <p:spPr>
          <a:xfrm>
            <a:off x="9486424" y="3988594"/>
            <a:ext cx="4342567" cy="2032754"/>
          </a:xfrm>
          <a:prstGeom prst="rect">
            <a:avLst/>
          </a:prstGeom>
          <a:solidFill>
            <a:srgbClr val="626C3B"/>
          </a:solidFill>
          <a:ln/>
        </p:spPr>
      </p:sp>
      <p:sp>
        <p:nvSpPr>
          <p:cNvPr id="15" name="Shape 12"/>
          <p:cNvSpPr/>
          <p:nvPr/>
        </p:nvSpPr>
        <p:spPr>
          <a:xfrm>
            <a:off x="9486424" y="3988594"/>
            <a:ext cx="30480" cy="2032754"/>
          </a:xfrm>
          <a:prstGeom prst="roundRect">
            <a:avLst>
              <a:gd name="adj" fmla="val 1116279"/>
            </a:avLst>
          </a:prstGeom>
          <a:solidFill>
            <a:srgbClr val="CE9521"/>
          </a:solidFill>
          <a:ln/>
        </p:spPr>
      </p:sp>
      <p:sp>
        <p:nvSpPr>
          <p:cNvPr id="16" name="Text 13"/>
          <p:cNvSpPr/>
          <p:nvPr/>
        </p:nvSpPr>
        <p:spPr>
          <a:xfrm>
            <a:off x="10053399" y="421540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Brygada 1918 Semi Bold" pitchFamily="34" charset="0"/>
                <a:ea typeface="Brygada 1918 Semi Bold" pitchFamily="34" charset="-122"/>
                <a:cs typeface="Brygada 1918 Semi Bold" pitchFamily="34" charset="-120"/>
              </a:rPr>
              <a:t>Hành động</a:t>
            </a:r>
            <a:endParaRPr lang="en-US" sz="2200" dirty="0"/>
          </a:p>
        </p:txBody>
      </p:sp>
      <p:sp>
        <p:nvSpPr>
          <p:cNvPr id="17" name="Text 14"/>
          <p:cNvSpPr/>
          <p:nvPr/>
        </p:nvSpPr>
        <p:spPr>
          <a:xfrm>
            <a:off x="10053399" y="4705826"/>
            <a:ext cx="3548777" cy="725805"/>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Em sẽ cố gắng </a:t>
            </a:r>
            <a:pPr algn="l" indent="0" marL="0">
              <a:lnSpc>
                <a:spcPts val="2850"/>
              </a:lnSpc>
              <a:buNone/>
            </a:pPr>
            <a:r>
              <a:rPr lang="en-US" sz="1750" b="1" dirty="0">
                <a:solidFill>
                  <a:srgbClr val="FFFFFF"/>
                </a:solidFill>
                <a:latin typeface="Brygada 1918" pitchFamily="34" charset="0"/>
                <a:ea typeface="Brygada 1918" pitchFamily="34" charset="-122"/>
                <a:cs typeface="Brygada 1918" pitchFamily="34" charset="-120"/>
              </a:rPr>
              <a:t>học tập thật chăm chỉ</a:t>
            </a:r>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 để hiện thực hóa ước mơ đó!</a:t>
            </a:r>
            <a:endParaRPr lang="en-US" sz="1750" dirty="0"/>
          </a:p>
        </p:txBody>
      </p:sp>
      <p:sp>
        <p:nvSpPr>
          <p:cNvPr id="18" name="Shape 15"/>
          <p:cNvSpPr/>
          <p:nvPr/>
        </p:nvSpPr>
        <p:spPr>
          <a:xfrm>
            <a:off x="9202936" y="4721423"/>
            <a:ext cx="566976" cy="566976"/>
          </a:xfrm>
          <a:prstGeom prst="roundRect">
            <a:avLst>
              <a:gd name="adj" fmla="val 60010"/>
            </a:avLst>
          </a:prstGeom>
          <a:solidFill>
            <a:srgbClr val="F6EBD4"/>
          </a:solidFill>
          <a:ln w="30480">
            <a:solidFill>
              <a:srgbClr val="CE9521"/>
            </a:solidFill>
            <a:prstDash val="solid"/>
          </a:ln>
        </p:spPr>
      </p:sp>
      <p:pic>
        <p:nvPicPr>
          <p:cNvPr id="19" name="Image 1" descr="preencoded.png">    </p:cNvPr>
          <p:cNvPicPr>
            <a:picLocks noChangeAspect="1"/>
          </p:cNvPicPr>
          <p:nvPr/>
        </p:nvPicPr>
        <p:blipFill>
          <a:blip r:embed="rId2"/>
          <a:stretch>
            <a:fillRect/>
          </a:stretch>
        </p:blipFill>
        <p:spPr>
          <a:xfrm>
            <a:off x="9344620" y="4827746"/>
            <a:ext cx="283488" cy="3543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74037"/>
          </a:xfrm>
          <a:prstGeom prst="rect">
            <a:avLst/>
          </a:prstGeom>
        </p:spPr>
      </p:pic>
      <p:sp>
        <p:nvSpPr>
          <p:cNvPr id="3" name="Text 0"/>
          <p:cNvSpPr/>
          <p:nvPr/>
        </p:nvSpPr>
        <p:spPr>
          <a:xfrm>
            <a:off x="739735" y="3226475"/>
            <a:ext cx="7860863" cy="660440"/>
          </a:xfrm>
          <a:prstGeom prst="rect">
            <a:avLst/>
          </a:prstGeom>
          <a:noFill/>
          <a:ln/>
        </p:spPr>
        <p:txBody>
          <a:bodyPr wrap="none" lIns="0" tIns="0" rIns="0" bIns="0" rtlCol="0" anchor="t"/>
          <a:lstStyle/>
          <a:p>
            <a:pPr algn="l" indent="0" marL="0">
              <a:lnSpc>
                <a:spcPts val="5200"/>
              </a:lnSpc>
              <a:buNone/>
            </a:pPr>
            <a:r>
              <a:rPr lang="en-US" sz="4150" dirty="0">
                <a:solidFill>
                  <a:srgbClr val="403011"/>
                </a:solidFill>
                <a:latin typeface="Brygada 1918 Semi Bold" pitchFamily="34" charset="0"/>
                <a:ea typeface="Brygada 1918 Semi Bold" pitchFamily="34" charset="-122"/>
                <a:cs typeface="Brygada 1918 Semi Bold" pitchFamily="34" charset="-120"/>
              </a:rPr>
              <a:t>Kết bài: Lời chào và mong muốn</a:t>
            </a:r>
            <a:endParaRPr lang="en-US" sz="4150" dirty="0"/>
          </a:p>
        </p:txBody>
      </p:sp>
      <p:sp>
        <p:nvSpPr>
          <p:cNvPr id="4" name="Text 1"/>
          <p:cNvSpPr/>
          <p:nvPr/>
        </p:nvSpPr>
        <p:spPr>
          <a:xfrm>
            <a:off x="739735" y="4203859"/>
            <a:ext cx="9306044" cy="911543"/>
          </a:xfrm>
          <a:prstGeom prst="rect">
            <a:avLst/>
          </a:prstGeom>
          <a:noFill/>
          <a:ln/>
        </p:spPr>
        <p:txBody>
          <a:bodyPr wrap="none" lIns="0" tIns="0" rIns="0" bIns="0" rtlCol="0" anchor="t"/>
          <a:lstStyle/>
          <a:p>
            <a:pPr algn="l" indent="0" marL="0">
              <a:lnSpc>
                <a:spcPts val="7150"/>
              </a:lnSpc>
              <a:buNone/>
            </a:pPr>
            <a:r>
              <a:rPr lang="en-US" sz="5700" dirty="0">
                <a:solidFill>
                  <a:srgbClr val="626C3B"/>
                </a:solidFill>
                <a:latin typeface="Brygada 1918 Semi Bold" pitchFamily="34" charset="0"/>
                <a:ea typeface="Brygada 1918 Semi Bold" pitchFamily="34" charset="-122"/>
                <a:cs typeface="Brygada 1918 Semi Bold" pitchFamily="34" charset="-120"/>
              </a:rPr>
              <a:t>Cùng nhau học tập thật tốt!</a:t>
            </a:r>
            <a:endParaRPr lang="en-US" sz="5700" dirty="0"/>
          </a:p>
        </p:txBody>
      </p:sp>
      <p:sp>
        <p:nvSpPr>
          <p:cNvPr id="5" name="Shape 2"/>
          <p:cNvSpPr/>
          <p:nvPr/>
        </p:nvSpPr>
        <p:spPr>
          <a:xfrm>
            <a:off x="739735" y="5749290"/>
            <a:ext cx="6469737" cy="1895832"/>
          </a:xfrm>
          <a:prstGeom prst="roundRect">
            <a:avLst>
              <a:gd name="adj" fmla="val 5788"/>
            </a:avLst>
          </a:prstGeom>
          <a:solidFill>
            <a:srgbClr val="F6EBD4"/>
          </a:solidFill>
          <a:ln/>
        </p:spPr>
      </p:sp>
      <p:sp>
        <p:nvSpPr>
          <p:cNvPr id="6" name="Shape 3"/>
          <p:cNvSpPr/>
          <p:nvPr/>
        </p:nvSpPr>
        <p:spPr>
          <a:xfrm>
            <a:off x="739735" y="5726430"/>
            <a:ext cx="6469737" cy="91440"/>
          </a:xfrm>
          <a:prstGeom prst="roundRect">
            <a:avLst>
              <a:gd name="adj" fmla="val 346730"/>
            </a:avLst>
          </a:prstGeom>
          <a:solidFill>
            <a:srgbClr val="626C3B"/>
          </a:solidFill>
          <a:ln/>
        </p:spPr>
      </p:sp>
      <p:sp>
        <p:nvSpPr>
          <p:cNvPr id="7" name="Shape 4"/>
          <p:cNvSpPr/>
          <p:nvPr/>
        </p:nvSpPr>
        <p:spPr>
          <a:xfrm>
            <a:off x="3657540" y="5432346"/>
            <a:ext cx="634008" cy="634008"/>
          </a:xfrm>
          <a:prstGeom prst="roundRect">
            <a:avLst>
              <a:gd name="adj" fmla="val 144225"/>
            </a:avLst>
          </a:prstGeom>
          <a:solidFill>
            <a:srgbClr val="626C3B"/>
          </a:solidFill>
          <a:ln/>
        </p:spPr>
      </p:sp>
      <p:pic>
        <p:nvPicPr>
          <p:cNvPr id="8" name="Image 1" descr="preencoded.png">    </p:cNvPr>
          <p:cNvPicPr>
            <a:picLocks noChangeAspect="1"/>
          </p:cNvPicPr>
          <p:nvPr/>
        </p:nvPicPr>
        <p:blipFill>
          <a:blip r:embed="rId2"/>
          <a:stretch>
            <a:fillRect/>
          </a:stretch>
        </p:blipFill>
        <p:spPr>
          <a:xfrm>
            <a:off x="3847683" y="5590818"/>
            <a:ext cx="253603" cy="316944"/>
          </a:xfrm>
          <a:prstGeom prst="rect">
            <a:avLst/>
          </a:prstGeom>
        </p:spPr>
      </p:pic>
      <p:sp>
        <p:nvSpPr>
          <p:cNvPr id="9" name="Text 5"/>
          <p:cNvSpPr/>
          <p:nvPr/>
        </p:nvSpPr>
        <p:spPr>
          <a:xfrm>
            <a:off x="973931" y="6277689"/>
            <a:ext cx="2641997" cy="330160"/>
          </a:xfrm>
          <a:prstGeom prst="rect">
            <a:avLst/>
          </a:prstGeom>
          <a:noFill/>
          <a:ln/>
        </p:spPr>
        <p:txBody>
          <a:bodyPr wrap="none" lIns="0" tIns="0" rIns="0" bIns="0" rtlCol="0" anchor="t"/>
          <a:lstStyle/>
          <a:p>
            <a:pPr algn="l" indent="0" marL="0">
              <a:lnSpc>
                <a:spcPts val="2600"/>
              </a:lnSpc>
              <a:buNone/>
            </a:pPr>
            <a:r>
              <a:rPr lang="en-US" sz="2050" dirty="0">
                <a:solidFill>
                  <a:srgbClr val="403011"/>
                </a:solidFill>
                <a:latin typeface="Brygada 1918 Semi Bold" pitchFamily="34" charset="0"/>
                <a:ea typeface="Brygada 1918 Semi Bold" pitchFamily="34" charset="-122"/>
                <a:cs typeface="Brygada 1918 Semi Bold" pitchFamily="34" charset="-120"/>
              </a:rPr>
              <a:t>Lời chào</a:t>
            </a:r>
            <a:endParaRPr lang="en-US" sz="2050" dirty="0"/>
          </a:p>
        </p:txBody>
      </p:sp>
      <p:sp>
        <p:nvSpPr>
          <p:cNvPr id="10" name="Text 6"/>
          <p:cNvSpPr/>
          <p:nvPr/>
        </p:nvSpPr>
        <p:spPr>
          <a:xfrm>
            <a:off x="973931" y="6734651"/>
            <a:ext cx="6001345" cy="676275"/>
          </a:xfrm>
          <a:prstGeom prst="rect">
            <a:avLst/>
          </a:prstGeom>
          <a:noFill/>
          <a:ln/>
        </p:spPr>
        <p:txBody>
          <a:bodyPr wrap="square" lIns="0" tIns="0" rIns="0" bIns="0" rtlCol="0" anchor="t"/>
          <a:lstStyle/>
          <a:p>
            <a:pPr algn="l" indent="0" marL="0">
              <a:lnSpc>
                <a:spcPts val="2650"/>
              </a:lnSpc>
              <a:buNone/>
            </a:pPr>
            <a:r>
              <a:rPr lang="en-US" sz="1650" dirty="0">
                <a:solidFill>
                  <a:srgbClr val="403011"/>
                </a:solidFill>
                <a:latin typeface="Brygada 1918" pitchFamily="34" charset="0"/>
                <a:ea typeface="Brygada 1918" pitchFamily="34" charset="-122"/>
                <a:cs typeface="Brygada 1918" pitchFamily="34" charset="-120"/>
              </a:rPr>
              <a:t>Em rất vui khi được giới thiệu về bản thân và làm quen với tất cả các bạn.</a:t>
            </a:r>
            <a:endParaRPr lang="en-US" sz="1650" dirty="0"/>
          </a:p>
        </p:txBody>
      </p:sp>
      <p:sp>
        <p:nvSpPr>
          <p:cNvPr id="11" name="Shape 7"/>
          <p:cNvSpPr/>
          <p:nvPr/>
        </p:nvSpPr>
        <p:spPr>
          <a:xfrm>
            <a:off x="7420808" y="5749290"/>
            <a:ext cx="6469856" cy="1895832"/>
          </a:xfrm>
          <a:prstGeom prst="roundRect">
            <a:avLst>
              <a:gd name="adj" fmla="val 5788"/>
            </a:avLst>
          </a:prstGeom>
          <a:solidFill>
            <a:srgbClr val="F6EBD4"/>
          </a:solidFill>
          <a:ln/>
        </p:spPr>
      </p:sp>
      <p:sp>
        <p:nvSpPr>
          <p:cNvPr id="12" name="Shape 8"/>
          <p:cNvSpPr/>
          <p:nvPr/>
        </p:nvSpPr>
        <p:spPr>
          <a:xfrm>
            <a:off x="7420808" y="5726430"/>
            <a:ext cx="6469856" cy="91440"/>
          </a:xfrm>
          <a:prstGeom prst="roundRect">
            <a:avLst>
              <a:gd name="adj" fmla="val 346730"/>
            </a:avLst>
          </a:prstGeom>
          <a:solidFill>
            <a:srgbClr val="83792E"/>
          </a:solidFill>
          <a:ln/>
        </p:spPr>
      </p:sp>
      <p:sp>
        <p:nvSpPr>
          <p:cNvPr id="13" name="Shape 9"/>
          <p:cNvSpPr/>
          <p:nvPr/>
        </p:nvSpPr>
        <p:spPr>
          <a:xfrm>
            <a:off x="10338733" y="5432346"/>
            <a:ext cx="634008" cy="634008"/>
          </a:xfrm>
          <a:prstGeom prst="roundRect">
            <a:avLst>
              <a:gd name="adj" fmla="val 144225"/>
            </a:avLst>
          </a:prstGeom>
          <a:solidFill>
            <a:srgbClr val="83792E"/>
          </a:solidFill>
          <a:ln/>
        </p:spPr>
      </p:sp>
      <p:pic>
        <p:nvPicPr>
          <p:cNvPr id="14" name="Image 2" descr="preencoded.png">    </p:cNvPr>
          <p:cNvPicPr>
            <a:picLocks noChangeAspect="1"/>
          </p:cNvPicPr>
          <p:nvPr/>
        </p:nvPicPr>
        <p:blipFill>
          <a:blip r:embed="rId3"/>
          <a:stretch>
            <a:fillRect/>
          </a:stretch>
        </p:blipFill>
        <p:spPr>
          <a:xfrm>
            <a:off x="10528875" y="5590818"/>
            <a:ext cx="253603" cy="316944"/>
          </a:xfrm>
          <a:prstGeom prst="rect">
            <a:avLst/>
          </a:prstGeom>
        </p:spPr>
      </p:pic>
      <p:sp>
        <p:nvSpPr>
          <p:cNvPr id="15" name="Text 10"/>
          <p:cNvSpPr/>
          <p:nvPr/>
        </p:nvSpPr>
        <p:spPr>
          <a:xfrm>
            <a:off x="7655004" y="6277689"/>
            <a:ext cx="2641997" cy="330160"/>
          </a:xfrm>
          <a:prstGeom prst="rect">
            <a:avLst/>
          </a:prstGeom>
          <a:noFill/>
          <a:ln/>
        </p:spPr>
        <p:txBody>
          <a:bodyPr wrap="none" lIns="0" tIns="0" rIns="0" bIns="0" rtlCol="0" anchor="t"/>
          <a:lstStyle/>
          <a:p>
            <a:pPr algn="l" indent="0" marL="0">
              <a:lnSpc>
                <a:spcPts val="2600"/>
              </a:lnSpc>
              <a:buNone/>
            </a:pPr>
            <a:r>
              <a:rPr lang="en-US" sz="2050" dirty="0">
                <a:solidFill>
                  <a:srgbClr val="403011"/>
                </a:solidFill>
                <a:latin typeface="Brygada 1918 Semi Bold" pitchFamily="34" charset="0"/>
                <a:ea typeface="Brygada 1918 Semi Bold" pitchFamily="34" charset="-122"/>
                <a:cs typeface="Brygada 1918 Semi Bold" pitchFamily="34" charset="-120"/>
              </a:rPr>
              <a:t>Mong muốn</a:t>
            </a:r>
            <a:endParaRPr lang="en-US" sz="2050" dirty="0"/>
          </a:p>
        </p:txBody>
      </p:sp>
      <p:sp>
        <p:nvSpPr>
          <p:cNvPr id="16" name="Text 11"/>
          <p:cNvSpPr/>
          <p:nvPr/>
        </p:nvSpPr>
        <p:spPr>
          <a:xfrm>
            <a:off x="7655004" y="6734651"/>
            <a:ext cx="6001464" cy="676275"/>
          </a:xfrm>
          <a:prstGeom prst="rect">
            <a:avLst/>
          </a:prstGeom>
          <a:noFill/>
          <a:ln/>
        </p:spPr>
        <p:txBody>
          <a:bodyPr wrap="square" lIns="0" tIns="0" rIns="0" bIns="0" rtlCol="0" anchor="t"/>
          <a:lstStyle/>
          <a:p>
            <a:pPr algn="l" indent="0" marL="0">
              <a:lnSpc>
                <a:spcPts val="2650"/>
              </a:lnSpc>
              <a:buNone/>
            </a:pPr>
            <a:r>
              <a:rPr lang="en-US" sz="1650" dirty="0">
                <a:solidFill>
                  <a:srgbClr val="403011"/>
                </a:solidFill>
                <a:latin typeface="Brygada 1918" pitchFamily="34" charset="0"/>
                <a:ea typeface="Brygada 1918" pitchFamily="34" charset="-122"/>
                <a:cs typeface="Brygada 1918" pitchFamily="34" charset="-120"/>
              </a:rPr>
              <a:t>Hy vọng chúng ta sẽ cùng nhau học tập thật tốt và trở thành những </a:t>
            </a:r>
            <a:pPr algn="l" indent="0" marL="0">
              <a:lnSpc>
                <a:spcPts val="2650"/>
              </a:lnSpc>
              <a:buNone/>
            </a:pPr>
            <a:r>
              <a:rPr lang="en-US" sz="1650" b="1" dirty="0">
                <a:solidFill>
                  <a:srgbClr val="403011"/>
                </a:solidFill>
                <a:latin typeface="Brygada 1918" pitchFamily="34" charset="0"/>
                <a:ea typeface="Brygada 1918" pitchFamily="34" charset="-122"/>
                <a:cs typeface="Brygada 1918" pitchFamily="34" charset="-120"/>
              </a:rPr>
              <a:t>người bạn thân thiết</a:t>
            </a:r>
            <a:pPr algn="l" indent="0" marL="0">
              <a:lnSpc>
                <a:spcPts val="2650"/>
              </a:lnSpc>
              <a:buNone/>
            </a:pPr>
            <a:r>
              <a:rPr lang="en-US" sz="1650" dirty="0">
                <a:solidFill>
                  <a:srgbClr val="403011"/>
                </a:solidFill>
                <a:latin typeface="Brygada 1918" pitchFamily="34" charset="0"/>
                <a:ea typeface="Brygada 1918" pitchFamily="34" charset="-122"/>
                <a:cs typeface="Brygada 1918" pitchFamily="34" charset="-120"/>
              </a:rPr>
              <a:t>!</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452682"/>
            <a:ext cx="7132558" cy="708779"/>
          </a:xfrm>
          <a:prstGeom prst="rect">
            <a:avLst/>
          </a:prstGeom>
          <a:noFill/>
          <a:ln/>
        </p:spPr>
        <p:txBody>
          <a:bodyPr wrap="non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Ví dụ đoạn văn mẫu (9 câu)</a:t>
            </a:r>
            <a:endParaRPr lang="en-US" sz="4450" dirty="0"/>
          </a:p>
        </p:txBody>
      </p:sp>
      <p:sp>
        <p:nvSpPr>
          <p:cNvPr id="3" name="Text 1"/>
          <p:cNvSpPr/>
          <p:nvPr/>
        </p:nvSpPr>
        <p:spPr>
          <a:xfrm>
            <a:off x="793790" y="2615089"/>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Đây là một đoạn văn mẫu hoàn chỉnh, các em có thể tham khảo và thay đổi thông tin của mình vào nhé!</a:t>
            </a:r>
            <a:endParaRPr lang="en-US" sz="1750" dirty="0"/>
          </a:p>
        </p:txBody>
      </p:sp>
      <p:sp>
        <p:nvSpPr>
          <p:cNvPr id="4" name="Text 2"/>
          <p:cNvSpPr/>
          <p:nvPr/>
        </p:nvSpPr>
        <p:spPr>
          <a:xfrm>
            <a:off x="1133951" y="3488293"/>
            <a:ext cx="12702659" cy="1814513"/>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Chào các bạn! Em tên là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Nguyễn Minh</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năm nay em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8 tuổi</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và đang học lớp 3A trường Tiểu học Hoa Sen. Em rất thích học môn Toán và Tiếng Việt vì các môn học này rất thú vị và giúp em thông minh hơn. Ngoài giờ học, em thích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chơi đá bóng</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cùng các bạn vào giờ ra chơi và đọc truyện tranh. Gia đình em có bốn người: bố, mẹ, em gái và em. Em rất yêu thương gia đình và luôn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giúp mẹ làm việc nhà</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Ước mơ của em là trở thành một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bác sĩ</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để giúp đỡ mọi người. Em sẽ cố gắng học tập thật giỏi. Em rất vui khi được học cùng các bạn và mong chúng ta sẽ trở thành những người bạn tốt!</a:t>
            </a:r>
            <a:endParaRPr lang="en-US" sz="1750" dirty="0"/>
          </a:p>
        </p:txBody>
      </p:sp>
      <p:sp>
        <p:nvSpPr>
          <p:cNvPr id="5" name="Shape 3"/>
          <p:cNvSpPr/>
          <p:nvPr/>
        </p:nvSpPr>
        <p:spPr>
          <a:xfrm>
            <a:off x="793790" y="3233142"/>
            <a:ext cx="30480" cy="2324814"/>
          </a:xfrm>
          <a:prstGeom prst="rect">
            <a:avLst/>
          </a:prstGeom>
          <a:solidFill>
            <a:srgbClr val="626C3B"/>
          </a:solidFill>
          <a:ln/>
        </p:spPr>
      </p:sp>
      <p:sp>
        <p:nvSpPr>
          <p:cNvPr id="6" name="Shape 4"/>
          <p:cNvSpPr/>
          <p:nvPr/>
        </p:nvSpPr>
        <p:spPr>
          <a:xfrm>
            <a:off x="793790" y="5813108"/>
            <a:ext cx="13042821" cy="963811"/>
          </a:xfrm>
          <a:prstGeom prst="roundRect">
            <a:avLst>
              <a:gd name="adj" fmla="val 35302"/>
            </a:avLst>
          </a:prstGeom>
          <a:solidFill>
            <a:srgbClr val="DFE4CE"/>
          </a:solidFill>
          <a:ln/>
        </p:spPr>
      </p:sp>
      <p:pic>
        <p:nvPicPr>
          <p:cNvPr id="7" name="Image 0" descr="preencoded.png">    </p:cNvPr>
          <p:cNvPicPr>
            <a:picLocks noChangeAspect="1"/>
          </p:cNvPicPr>
          <p:nvPr/>
        </p:nvPicPr>
        <p:blipFill>
          <a:blip r:embed="rId1"/>
          <a:stretch>
            <a:fillRect/>
          </a:stretch>
        </p:blipFill>
        <p:spPr>
          <a:xfrm>
            <a:off x="1020604" y="6149578"/>
            <a:ext cx="283488" cy="226814"/>
          </a:xfrm>
          <a:prstGeom prst="rect">
            <a:avLst/>
          </a:prstGeom>
        </p:spPr>
      </p:pic>
      <p:sp>
        <p:nvSpPr>
          <p:cNvPr id="8" name="Text 5"/>
          <p:cNvSpPr/>
          <p:nvPr/>
        </p:nvSpPr>
        <p:spPr>
          <a:xfrm>
            <a:off x="1530906" y="6096595"/>
            <a:ext cx="1207889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rygada 1918" pitchFamily="34" charset="0"/>
                <a:ea typeface="Brygada 1918" pitchFamily="34" charset="-122"/>
                <a:cs typeface="Brygada 1918" pitchFamily="34" charset="-120"/>
              </a:rPr>
              <a:t>Đoạn văn này đã bao gồm đủ 9-10 câu và các ý chính trong dàn ý.</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2025-10-12T14:14:32Z</dcterms:created>
  <dcterms:modified xsi:type="dcterms:W3CDTF">2025-10-12T14:14:32Z</dcterms:modified>
</cp:coreProperties>
</file>