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1" r:id="rId2"/>
  </p:sldMasterIdLst>
  <p:notesMasterIdLst>
    <p:notesMasterId r:id="rId30"/>
  </p:notesMasterIdLst>
  <p:sldIdLst>
    <p:sldId id="351" r:id="rId3"/>
    <p:sldId id="396" r:id="rId4"/>
    <p:sldId id="397" r:id="rId5"/>
    <p:sldId id="422" r:id="rId6"/>
    <p:sldId id="399" r:id="rId7"/>
    <p:sldId id="423" r:id="rId8"/>
    <p:sldId id="400" r:id="rId9"/>
    <p:sldId id="424" r:id="rId10"/>
    <p:sldId id="398" r:id="rId11"/>
    <p:sldId id="402" r:id="rId12"/>
    <p:sldId id="404" r:id="rId13"/>
    <p:sldId id="405" r:id="rId14"/>
    <p:sldId id="406" r:id="rId15"/>
    <p:sldId id="407" r:id="rId16"/>
    <p:sldId id="408" r:id="rId17"/>
    <p:sldId id="426" r:id="rId18"/>
    <p:sldId id="410" r:id="rId19"/>
    <p:sldId id="411" r:id="rId20"/>
    <p:sldId id="414" r:id="rId21"/>
    <p:sldId id="415" r:id="rId22"/>
    <p:sldId id="416" r:id="rId23"/>
    <p:sldId id="418" r:id="rId24"/>
    <p:sldId id="419" r:id="rId25"/>
    <p:sldId id="421" r:id="rId26"/>
    <p:sldId id="420" r:id="rId27"/>
    <p:sldId id="428" r:id="rId28"/>
    <p:sldId id="393" r:id="rId29"/>
  </p:sldIdLst>
  <p:sldSz cx="9144000" cy="5143500" type="screen16x9"/>
  <p:notesSz cx="6858000" cy="9144000"/>
  <p:embeddedFontLst>
    <p:embeddedFont>
      <p:font typeface="SimHei" panose="020B0604020202020204" charset="-122"/>
      <p:regular r:id="rId31"/>
    </p:embeddedFont>
    <p:embeddedFont>
      <p:font typeface="Patrick Hand" panose="020B0604020202020204" charset="0"/>
      <p:regular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Bebas Neue" panose="020B0604020202020204" charset="0"/>
      <p:regular r:id="rId37"/>
    </p:embeddedFont>
    <p:embeddedFont>
      <p:font typeface="Tahoma" panose="020B0604030504040204" pitchFamily="34" charset="0"/>
      <p:regular r:id="rId38"/>
      <p:bold r:id="rId39"/>
    </p:embeddedFont>
    <p:embeddedFont>
      <p:font typeface="Patrick Hand SC" panose="020B0604020202020204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9C3A0F-8EFC-4D61-ABBA-D93333307FA0}">
  <a:tblStyle styleId="{459C3A0F-8EFC-4D61-ABBA-D93333307F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3979" autoAdjust="0"/>
  </p:normalViewPr>
  <p:slideViewPr>
    <p:cSldViewPr snapToGrid="0" snapToObjects="1">
      <p:cViewPr varScale="1">
        <p:scale>
          <a:sx n="109" d="100"/>
          <a:sy n="109" d="100"/>
        </p:scale>
        <p:origin x="173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40389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2361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498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455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658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191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510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90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149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778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543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Start </a:t>
            </a:r>
            <a:r>
              <a:rPr lang="en-US" dirty="0" err="1"/>
              <a:t>để</a:t>
            </a:r>
            <a:r>
              <a:rPr lang="en-US" baseline="0" dirty="0"/>
              <a:t> quay =&gt;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dừng</a:t>
            </a:r>
            <a:r>
              <a:rPr lang="en-US" baseline="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259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557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183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defRPr/>
            </a:pPr>
            <a:fld id="{DBA32C21-FD13-4697-ADCD-F9E33DDFF06F}" type="datetimeFigureOut">
              <a:rPr lang="vi-VN" sz="900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25/09/2023</a:t>
            </a:fld>
            <a:endParaRPr lang="vi-VN" sz="900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ctr" defTabSz="685800">
              <a:buClrTx/>
              <a:defRPr/>
            </a:pPr>
            <a:endParaRPr lang="vi-VN" sz="900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r" defTabSz="685800">
              <a:buClrTx/>
              <a:defRPr/>
            </a:pPr>
            <a:fld id="{2885D699-091F-4322-9983-565B97A178FD}" type="slidenum">
              <a:rPr lang="vi-VN" sz="900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algn="r" defTabSz="685800">
                <a:buClrTx/>
                <a:defRPr/>
              </a:pPr>
              <a:t>‹#›</a:t>
            </a:fld>
            <a:endParaRPr lang="vi-VN" sz="900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143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260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25/9/2023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11595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2508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9" r:id="rId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39733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8" r:id="rId2"/>
    <p:sldLayoutId id="2147483690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emf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4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31.png"/><Relationship Id="rId4" Type="http://schemas.openxmlformats.org/officeDocument/2006/relationships/audio" Target="../media/audio5.wav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4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31.png"/><Relationship Id="rId4" Type="http://schemas.openxmlformats.org/officeDocument/2006/relationships/audio" Target="../media/audio6.wav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31.png"/><Relationship Id="rId4" Type="http://schemas.openxmlformats.org/officeDocument/2006/relationships/audio" Target="../media/audio7.wav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31.png"/><Relationship Id="rId4" Type="http://schemas.openxmlformats.org/officeDocument/2006/relationships/audio" Target="../media/audio8.wav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4.wav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31.png"/><Relationship Id="rId4" Type="http://schemas.openxmlformats.org/officeDocument/2006/relationships/audio" Target="../media/audio9.wav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28.png"/><Relationship Id="rId3" Type="http://schemas.openxmlformats.org/officeDocument/2006/relationships/image" Target="../media/image33.jpg"/><Relationship Id="rId7" Type="http://schemas.openxmlformats.org/officeDocument/2006/relationships/image" Target="../media/image36.png"/><Relationship Id="rId12" Type="http://schemas.microsoft.com/office/2007/relationships/hdphoto" Target="../media/hdphoto1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11" Type="http://schemas.openxmlformats.org/officeDocument/2006/relationships/image" Target="../media/image27.png"/><Relationship Id="rId5" Type="http://schemas.openxmlformats.org/officeDocument/2006/relationships/image" Target="../media/image34.gif"/><Relationship Id="rId15" Type="http://schemas.openxmlformats.org/officeDocument/2006/relationships/image" Target="../media/image31.png"/><Relationship Id="rId10" Type="http://schemas.openxmlformats.org/officeDocument/2006/relationships/image" Target="../media/image23.png"/><Relationship Id="rId4" Type="http://schemas.openxmlformats.org/officeDocument/2006/relationships/image" Target="../media/image18.gif"/><Relationship Id="rId9" Type="http://schemas.openxmlformats.org/officeDocument/2006/relationships/image" Target="../media/image37.gif"/><Relationship Id="rId1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slide" Target="slide21.xml"/><Relationship Id="rId18" Type="http://schemas.openxmlformats.org/officeDocument/2006/relationships/slide" Target="slide22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6.png"/><Relationship Id="rId12" Type="http://schemas.openxmlformats.org/officeDocument/2006/relationships/slide" Target="slide20.xml"/><Relationship Id="rId17" Type="http://schemas.openxmlformats.org/officeDocument/2006/relationships/image" Target="../media/image17.png"/><Relationship Id="rId2" Type="http://schemas.openxmlformats.org/officeDocument/2006/relationships/audio" Target="../media/media7.wav"/><Relationship Id="rId16" Type="http://schemas.openxmlformats.org/officeDocument/2006/relationships/image" Target="../media/image70.gif"/><Relationship Id="rId1" Type="http://schemas.microsoft.com/office/2007/relationships/media" Target="../media/media7.wav"/><Relationship Id="rId6" Type="http://schemas.openxmlformats.org/officeDocument/2006/relationships/image" Target="../media/image65.jpg"/><Relationship Id="rId11" Type="http://schemas.openxmlformats.org/officeDocument/2006/relationships/slide" Target="slide19.xml"/><Relationship Id="rId5" Type="http://schemas.openxmlformats.org/officeDocument/2006/relationships/audio" Target="../media/audio10.wav"/><Relationship Id="rId15" Type="http://schemas.openxmlformats.org/officeDocument/2006/relationships/image" Target="../media/image69.gif"/><Relationship Id="rId10" Type="http://schemas.openxmlformats.org/officeDocument/2006/relationships/slide" Target="slide18.xml"/><Relationship Id="rId19" Type="http://schemas.openxmlformats.org/officeDocument/2006/relationships/image" Target="../media/image31.png"/><Relationship Id="rId4" Type="http://schemas.openxmlformats.org/officeDocument/2006/relationships/notesSlide" Target="../notesSlides/notesSlide7.xml"/><Relationship Id="rId9" Type="http://schemas.openxmlformats.org/officeDocument/2006/relationships/slide" Target="slide17.xml"/><Relationship Id="rId14" Type="http://schemas.openxmlformats.org/officeDocument/2006/relationships/image" Target="../media/image6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11.wav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31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11.wav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7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11.wav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7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7.wdp"/><Relationship Id="rId3" Type="http://schemas.openxmlformats.org/officeDocument/2006/relationships/image" Target="../media/image22.jpg"/><Relationship Id="rId7" Type="http://schemas.openxmlformats.org/officeDocument/2006/relationships/image" Target="../media/image26.gif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gif"/><Relationship Id="rId11" Type="http://schemas.microsoft.com/office/2007/relationships/hdphoto" Target="../media/hdphoto16.wdp"/><Relationship Id="rId5" Type="http://schemas.openxmlformats.org/officeDocument/2006/relationships/image" Target="../media/image24.gif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microsoft.com/office/2007/relationships/hdphoto" Target="../media/hdphoto15.wdp"/><Relationship Id="rId14" Type="http://schemas.openxmlformats.org/officeDocument/2006/relationships/image" Target="../media/image30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11.wav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7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11.wav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7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1.png"/><Relationship Id="rId3" Type="http://schemas.openxmlformats.org/officeDocument/2006/relationships/image" Target="../media/image33.jpg"/><Relationship Id="rId7" Type="http://schemas.openxmlformats.org/officeDocument/2006/relationships/image" Target="../media/image36.png"/><Relationship Id="rId12" Type="http://schemas.microsoft.com/office/2007/relationships/hdphoto" Target="../media/hdphoto1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11" Type="http://schemas.openxmlformats.org/officeDocument/2006/relationships/image" Target="../media/image28.png"/><Relationship Id="rId5" Type="http://schemas.openxmlformats.org/officeDocument/2006/relationships/image" Target="../media/image34.gif"/><Relationship Id="rId15" Type="http://schemas.microsoft.com/office/2007/relationships/hdphoto" Target="../media/hdphoto15.wdp"/><Relationship Id="rId10" Type="http://schemas.openxmlformats.org/officeDocument/2006/relationships/image" Target="../media/image23.png"/><Relationship Id="rId4" Type="http://schemas.openxmlformats.org/officeDocument/2006/relationships/image" Target="../media/image18.gif"/><Relationship Id="rId9" Type="http://schemas.openxmlformats.org/officeDocument/2006/relationships/image" Target="../media/image37.gif"/><Relationship Id="rId1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microsoft.com/office/2007/relationships/hdphoto" Target="../media/hdphoto24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27.png"/><Relationship Id="rId3" Type="http://schemas.openxmlformats.org/officeDocument/2006/relationships/image" Target="../media/image18.gif"/><Relationship Id="rId7" Type="http://schemas.microsoft.com/office/2007/relationships/hdphoto" Target="../media/hdphoto18.wdp"/><Relationship Id="rId12" Type="http://schemas.openxmlformats.org/officeDocument/2006/relationships/image" Target="../media/image31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microsoft.com/office/2007/relationships/hdphoto" Target="../media/hdphoto16.wdp"/><Relationship Id="rId5" Type="http://schemas.openxmlformats.org/officeDocument/2006/relationships/image" Target="../media/image35.gif"/><Relationship Id="rId10" Type="http://schemas.openxmlformats.org/officeDocument/2006/relationships/image" Target="../media/image28.png"/><Relationship Id="rId4" Type="http://schemas.openxmlformats.org/officeDocument/2006/relationships/image" Target="../media/image34.gif"/><Relationship Id="rId9" Type="http://schemas.openxmlformats.org/officeDocument/2006/relationships/image" Target="../media/image23.png"/><Relationship Id="rId14" Type="http://schemas.microsoft.com/office/2007/relationships/hdphoto" Target="../media/hdphoto15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6" Type="http://schemas.microsoft.com/office/2007/relationships/hdphoto" Target="../media/hdphoto25.wdp"/><Relationship Id="rId5" Type="http://schemas.openxmlformats.org/officeDocument/2006/relationships/image" Target="../media/image80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microsoft.com/office/2007/relationships/hdphoto" Target="../media/hdphoto26.wdp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1.png"/><Relationship Id="rId3" Type="http://schemas.openxmlformats.org/officeDocument/2006/relationships/image" Target="../media/image33.jpg"/><Relationship Id="rId7" Type="http://schemas.openxmlformats.org/officeDocument/2006/relationships/image" Target="../media/image36.png"/><Relationship Id="rId12" Type="http://schemas.microsoft.com/office/2007/relationships/hdphoto" Target="../media/hdphoto1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11" Type="http://schemas.openxmlformats.org/officeDocument/2006/relationships/image" Target="../media/image28.png"/><Relationship Id="rId5" Type="http://schemas.openxmlformats.org/officeDocument/2006/relationships/image" Target="../media/image34.gif"/><Relationship Id="rId15" Type="http://schemas.microsoft.com/office/2007/relationships/hdphoto" Target="../media/hdphoto15.wdp"/><Relationship Id="rId10" Type="http://schemas.openxmlformats.org/officeDocument/2006/relationships/image" Target="../media/image23.png"/><Relationship Id="rId4" Type="http://schemas.openxmlformats.org/officeDocument/2006/relationships/image" Target="../media/image18.gif"/><Relationship Id="rId9" Type="http://schemas.openxmlformats.org/officeDocument/2006/relationships/image" Target="../media/image37.gif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9.wdp"/><Relationship Id="rId12" Type="http://schemas.openxmlformats.org/officeDocument/2006/relationships/image" Target="../media/image4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8.png"/><Relationship Id="rId11" Type="http://schemas.microsoft.com/office/2007/relationships/hdphoto" Target="../media/hdphoto20.wdp"/><Relationship Id="rId5" Type="http://schemas.openxmlformats.org/officeDocument/2006/relationships/image" Target="../media/image18.gif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21.wdp"/><Relationship Id="rId11" Type="http://schemas.openxmlformats.org/officeDocument/2006/relationships/image" Target="../media/image44.png"/><Relationship Id="rId5" Type="http://schemas.openxmlformats.org/officeDocument/2006/relationships/image" Target="../media/image42.png"/><Relationship Id="rId10" Type="http://schemas.microsoft.com/office/2007/relationships/hdphoto" Target="../media/hdphoto20.wdp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png"/><Relationship Id="rId12" Type="http://schemas.openxmlformats.org/officeDocument/2006/relationships/image" Target="../media/image4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22.wdp"/><Relationship Id="rId11" Type="http://schemas.microsoft.com/office/2007/relationships/hdphoto" Target="../media/hdphoto23.wdp"/><Relationship Id="rId5" Type="http://schemas.openxmlformats.org/officeDocument/2006/relationships/image" Target="../media/image45.png"/><Relationship Id="rId10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9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9.png"/><Relationship Id="rId5" Type="http://schemas.openxmlformats.org/officeDocument/2006/relationships/image" Target="../media/image31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9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9.png"/><Relationship Id="rId5" Type="http://schemas.openxmlformats.org/officeDocument/2006/relationships/image" Target="../media/image31.png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28.png"/><Relationship Id="rId3" Type="http://schemas.openxmlformats.org/officeDocument/2006/relationships/image" Target="../media/image33.jpg"/><Relationship Id="rId7" Type="http://schemas.openxmlformats.org/officeDocument/2006/relationships/image" Target="../media/image36.png"/><Relationship Id="rId12" Type="http://schemas.microsoft.com/office/2007/relationships/hdphoto" Target="../media/hdphoto1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11" Type="http://schemas.openxmlformats.org/officeDocument/2006/relationships/image" Target="../media/image27.png"/><Relationship Id="rId5" Type="http://schemas.openxmlformats.org/officeDocument/2006/relationships/image" Target="../media/image34.gif"/><Relationship Id="rId15" Type="http://schemas.openxmlformats.org/officeDocument/2006/relationships/image" Target="../media/image31.png"/><Relationship Id="rId10" Type="http://schemas.openxmlformats.org/officeDocument/2006/relationships/image" Target="../media/image23.png"/><Relationship Id="rId4" Type="http://schemas.openxmlformats.org/officeDocument/2006/relationships/image" Target="../media/image18.gif"/><Relationship Id="rId9" Type="http://schemas.openxmlformats.org/officeDocument/2006/relationships/image" Target="../media/image37.gif"/><Relationship Id="rId14" Type="http://schemas.microsoft.com/office/2007/relationships/hdphoto" Target="../media/hdphoto1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=""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21066996">
            <a:off x="7402590" y="3614529"/>
            <a:ext cx="929564" cy="130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617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7272" y="454204"/>
            <a:ext cx="9144000" cy="45851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 smtClean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7. Listen </a:t>
            </a:r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and tick. </a:t>
            </a:r>
          </a:p>
        </p:txBody>
      </p:sp>
      <p:sp>
        <p:nvSpPr>
          <p:cNvPr id="8" name="Rectangle 7"/>
          <p:cNvSpPr/>
          <p:nvPr/>
        </p:nvSpPr>
        <p:spPr>
          <a:xfrm>
            <a:off x="-34544" y="1077275"/>
            <a:ext cx="9178544" cy="28988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=""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494" y="107404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0374" y="1214241"/>
            <a:ext cx="2438400" cy="1847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3807" y="1233291"/>
            <a:ext cx="2438400" cy="18288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592629" y="3341121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D974496-FDE2-CC48-AE6C-9D03F56265F1}"/>
              </a:ext>
            </a:extLst>
          </p:cNvPr>
          <p:cNvSpPr txBox="1"/>
          <p:nvPr/>
        </p:nvSpPr>
        <p:spPr>
          <a:xfrm>
            <a:off x="2601369" y="3188211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948151" y="3315755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1174243" y="4170888"/>
            <a:ext cx="6795513" cy="599846"/>
          </a:xfrm>
          <a:prstGeom prst="wedgeRoundRectCallout">
            <a:avLst>
              <a:gd name="adj1" fmla="val 58396"/>
              <a:gd name="adj2" fmla="val 295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1. My 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cousin has got……………… </a:t>
            </a:r>
            <a:r>
              <a:rPr lang="en-US" sz="3600" dirty="0">
                <a:latin typeface="Comic Sans MS" panose="030F0702030302020204" pitchFamily="66" charset="0"/>
              </a:rPr>
              <a:t>…………………………..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10106" r="10955" b="11650"/>
          <a:stretch/>
        </p:blipFill>
        <p:spPr>
          <a:xfrm>
            <a:off x="212247" y="1857570"/>
            <a:ext cx="672558" cy="6814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182329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.8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7272" y="454204"/>
            <a:ext cx="9144000" cy="45851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7. Listen and tick. </a:t>
            </a:r>
            <a:endParaRPr lang="en-US" sz="3200" b="1" dirty="0">
              <a:ln/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34544" y="1077275"/>
            <a:ext cx="9178544" cy="28988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=""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567" y="42875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2592629" y="3341121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948151" y="3315755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1174243" y="4170888"/>
            <a:ext cx="6795513" cy="599846"/>
          </a:xfrm>
          <a:prstGeom prst="wedgeRoundRectCallout">
            <a:avLst>
              <a:gd name="adj1" fmla="val 58396"/>
              <a:gd name="adj2" fmla="val 295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2. I haven’t 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got……………… </a:t>
            </a:r>
            <a:r>
              <a:rPr lang="en-US" sz="3600" dirty="0">
                <a:latin typeface="Comic Sans MS" panose="030F0702030302020204" pitchFamily="66" charset="0"/>
              </a:rPr>
              <a:t>…………………………..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3429" y="1252496"/>
            <a:ext cx="2438400" cy="1838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9078" y="1230280"/>
            <a:ext cx="2457450" cy="1866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10106" r="10955" b="11650"/>
          <a:stretch/>
        </p:blipFill>
        <p:spPr>
          <a:xfrm>
            <a:off x="212247" y="1857570"/>
            <a:ext cx="672558" cy="681488"/>
          </a:xfrm>
          <a:prstGeom prst="ellipse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D974496-FDE2-CC48-AE6C-9D03F56265F1}"/>
              </a:ext>
            </a:extLst>
          </p:cNvPr>
          <p:cNvSpPr txBox="1"/>
          <p:nvPr/>
        </p:nvSpPr>
        <p:spPr>
          <a:xfrm>
            <a:off x="5948151" y="3162845"/>
            <a:ext cx="11633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30886320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.8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7272" y="454204"/>
            <a:ext cx="9144000" cy="45851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7. Listen and tick. </a:t>
            </a:r>
            <a:endParaRPr lang="en-US" sz="3200" b="1" dirty="0">
              <a:ln/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34544" y="1077275"/>
            <a:ext cx="9178544" cy="28988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=""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190" y="107404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2592629" y="3341121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D974496-FDE2-CC48-AE6C-9D03F56265F1}"/>
              </a:ext>
            </a:extLst>
          </p:cNvPr>
          <p:cNvSpPr txBox="1"/>
          <p:nvPr/>
        </p:nvSpPr>
        <p:spPr>
          <a:xfrm>
            <a:off x="2601369" y="3188211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948151" y="3315755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1174243" y="4170888"/>
            <a:ext cx="7217135" cy="599846"/>
          </a:xfrm>
          <a:prstGeom prst="wedgeRoundRectCallout">
            <a:avLst>
              <a:gd name="adj1" fmla="val 58396"/>
              <a:gd name="adj2" fmla="val 295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3. My 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parents have got……………… </a:t>
            </a:r>
            <a:r>
              <a:rPr lang="en-US" sz="3600" dirty="0">
                <a:latin typeface="Comic Sans MS" panose="030F0702030302020204" pitchFamily="66" charset="0"/>
              </a:rPr>
              <a:t>…………………………..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8912" y="1330581"/>
            <a:ext cx="2438400" cy="1781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8619" y="1319406"/>
            <a:ext cx="2457450" cy="1828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10106" r="10955" b="11650"/>
          <a:stretch/>
        </p:blipFill>
        <p:spPr>
          <a:xfrm>
            <a:off x="212247" y="1857570"/>
            <a:ext cx="672558" cy="6814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085052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.8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7272" y="454204"/>
            <a:ext cx="9144000" cy="45851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7. Listen and tick. </a:t>
            </a:r>
            <a:endParaRPr lang="en-US" sz="3200" b="1" dirty="0">
              <a:ln/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34544" y="1077275"/>
            <a:ext cx="9178544" cy="28988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=""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190" y="107404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2592629" y="3341121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948151" y="3315755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1174243" y="4170888"/>
            <a:ext cx="6795513" cy="599846"/>
          </a:xfrm>
          <a:prstGeom prst="wedgeRoundRectCallout">
            <a:avLst>
              <a:gd name="adj1" fmla="val 58396"/>
              <a:gd name="adj2" fmla="val 295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4. I 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have got……………… </a:t>
            </a:r>
            <a:r>
              <a:rPr lang="en-US" sz="3600" dirty="0">
                <a:latin typeface="Comic Sans MS" panose="030F0702030302020204" pitchFamily="66" charset="0"/>
              </a:rPr>
              <a:t>…………………………..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0430" y="1321311"/>
            <a:ext cx="2457450" cy="1866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7526" y="1297585"/>
            <a:ext cx="2381250" cy="1866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10106" r="10955" b="11650"/>
          <a:stretch/>
        </p:blipFill>
        <p:spPr>
          <a:xfrm>
            <a:off x="212247" y="1857570"/>
            <a:ext cx="672558" cy="681488"/>
          </a:xfrm>
          <a:prstGeom prst="ellipse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D974496-FDE2-CC48-AE6C-9D03F56265F1}"/>
              </a:ext>
            </a:extLst>
          </p:cNvPr>
          <p:cNvSpPr txBox="1"/>
          <p:nvPr/>
        </p:nvSpPr>
        <p:spPr>
          <a:xfrm>
            <a:off x="5986291" y="3008011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3552244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.8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7272" y="454204"/>
            <a:ext cx="9144000" cy="45851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7. Listen and tick. </a:t>
            </a:r>
            <a:endParaRPr lang="en-US" sz="3200" b="1" dirty="0">
              <a:ln/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58194" y="970792"/>
            <a:ext cx="9178544" cy="28988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=""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190" y="107404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2592629" y="3341121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948151" y="3315755"/>
            <a:ext cx="613053" cy="55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1174243" y="4170888"/>
            <a:ext cx="6795513" cy="599846"/>
          </a:xfrm>
          <a:prstGeom prst="wedgeRoundRectCallout">
            <a:avLst>
              <a:gd name="adj1" fmla="val 58396"/>
              <a:gd name="adj2" fmla="val 295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5. We 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haven’t got……………… </a:t>
            </a:r>
            <a:r>
              <a:rPr lang="en-US" sz="3600" dirty="0">
                <a:latin typeface="Comic Sans MS" panose="030F0702030302020204" pitchFamily="66" charset="0"/>
              </a:rPr>
              <a:t>…………………………..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9387" y="1247088"/>
            <a:ext cx="2457450" cy="1809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6898" y="1251850"/>
            <a:ext cx="2457450" cy="18002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10106" r="10955" b="11650"/>
          <a:stretch/>
        </p:blipFill>
        <p:spPr>
          <a:xfrm>
            <a:off x="212247" y="1857570"/>
            <a:ext cx="672558" cy="681488"/>
          </a:xfrm>
          <a:prstGeom prst="ellipse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D974496-FDE2-CC48-AE6C-9D03F56265F1}"/>
              </a:ext>
            </a:extLst>
          </p:cNvPr>
          <p:cNvSpPr txBox="1"/>
          <p:nvPr/>
        </p:nvSpPr>
        <p:spPr>
          <a:xfrm>
            <a:off x="5862534" y="3135714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14854433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.8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0768"/>
            <a:ext cx="9144001" cy="5234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95" y="998564"/>
            <a:ext cx="1385888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9" y="4069046"/>
            <a:ext cx="773967" cy="979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7844834" y="3225262"/>
            <a:ext cx="1329452" cy="1329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942614" y="3921058"/>
            <a:ext cx="983777" cy="9837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5476582" y="3560806"/>
            <a:ext cx="1329452" cy="13294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08" y="3907435"/>
            <a:ext cx="911975" cy="11543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27" y="3731554"/>
            <a:ext cx="911975" cy="1154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9" b="84470" l="2456" r="98636">
                        <a14:foregroundMark x1="7913" y1="30429" x2="12551" y2="31061"/>
                        <a14:foregroundMark x1="8322" y1="59217" x2="8595" y2="69823"/>
                        <a14:foregroundMark x1="9141" y1="83207" x2="11596" y2="83207"/>
                        <a14:foregroundMark x1="91269" y1="34596" x2="90450" y2="44192"/>
                        <a14:foregroundMark x1="29468" y1="22222" x2="35607" y2="24242"/>
                        <a14:foregroundMark x1="41883" y1="25000" x2="48568" y2="22601"/>
                        <a14:foregroundMark x1="51569" y1="22601" x2="56889" y2="24747"/>
                        <a14:backgroundMark x1="93452" y1="38889" x2="94679" y2="35354"/>
                        <a14:backgroundMark x1="6139" y1="58081" x2="6139" y2="58081"/>
                        <a14:backgroundMark x1="78445" y1="26263" x2="78445" y2="26263"/>
                        <a14:backgroundMark x1="24147" y1="25000" x2="32469" y2="26515"/>
                        <a14:backgroundMark x1="43111" y1="27020" x2="56344" y2="26894"/>
                        <a14:backgroundMark x1="41883" y1="23990" x2="46385" y2="21212"/>
                        <a14:backgroundMark x1="32060" y1="21465" x2="34925" y2="23106"/>
                        <a14:backgroundMark x1="53615" y1="21843" x2="57162" y2="2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912"/>
          <a:stretch/>
        </p:blipFill>
        <p:spPr>
          <a:xfrm>
            <a:off x="1680213" y="-55821"/>
            <a:ext cx="5160782" cy="44678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46" y="2938889"/>
            <a:ext cx="1204457" cy="14381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257AEE97-76B4-43FA-B788-C64028B11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30" y="3213323"/>
            <a:ext cx="2123693" cy="15810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7710" y="3841683"/>
            <a:ext cx="1886047" cy="130181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14" b="95754" l="5873" r="98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10721" y="1625426"/>
            <a:ext cx="3138502" cy="311475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367956" y="1547876"/>
            <a:ext cx="629146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Practice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9329" y="3920517"/>
            <a:ext cx="891305" cy="11282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657" y="4069046"/>
            <a:ext cx="773967" cy="9797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3673590" y="3501130"/>
            <a:ext cx="1329452" cy="13294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93" y="3889989"/>
            <a:ext cx="911975" cy="11543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38" y="4157260"/>
            <a:ext cx="744799" cy="94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049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V farm animal noi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3" y="-1"/>
            <a:ext cx="9095930" cy="5143500"/>
          </a:xfrm>
          <a:prstGeom prst="rect">
            <a:avLst/>
          </a:prstGeom>
        </p:spPr>
      </p:pic>
      <p:sp>
        <p:nvSpPr>
          <p:cNvPr id="63" name="Oval 62"/>
          <p:cNvSpPr/>
          <p:nvPr/>
        </p:nvSpPr>
        <p:spPr>
          <a:xfrm>
            <a:off x="3906424" y="-74090"/>
            <a:ext cx="4672356" cy="4670279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grpSp>
        <p:nvGrpSpPr>
          <p:cNvPr id="22" name="vong quay"/>
          <p:cNvGrpSpPr/>
          <p:nvPr/>
        </p:nvGrpSpPr>
        <p:grpSpPr>
          <a:xfrm>
            <a:off x="4369488" y="358882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8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5768" y="4408715"/>
            <a:ext cx="2028009" cy="63681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</a:t>
            </a:r>
            <a:endParaRPr lang="vi-VN" sz="24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9" action="ppaction://hlinksldjump"/>
          </p:cNvPr>
          <p:cNvSpPr/>
          <p:nvPr/>
        </p:nvSpPr>
        <p:spPr>
          <a:xfrm>
            <a:off x="419654" y="2135100"/>
            <a:ext cx="1003266" cy="1003266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10" action="ppaction://hlinksldjump"/>
          </p:cNvPr>
          <p:cNvSpPr/>
          <p:nvPr/>
        </p:nvSpPr>
        <p:spPr>
          <a:xfrm>
            <a:off x="1543092" y="2135100"/>
            <a:ext cx="1003266" cy="1003266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2675069" y="2135100"/>
            <a:ext cx="1003266" cy="1003266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2" action="ppaction://hlinksldjump"/>
          </p:cNvPr>
          <p:cNvSpPr/>
          <p:nvPr/>
        </p:nvSpPr>
        <p:spPr>
          <a:xfrm>
            <a:off x="1070564" y="3244526"/>
            <a:ext cx="1003266" cy="1003266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3" action="ppaction://hlinksldjump"/>
          </p:cNvPr>
          <p:cNvSpPr/>
          <p:nvPr/>
        </p:nvSpPr>
        <p:spPr>
          <a:xfrm>
            <a:off x="2237844" y="3244526"/>
            <a:ext cx="1003266" cy="1003266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-102472" y="-16854"/>
            <a:ext cx="5122236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WHEEL OF FORTUNE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08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358881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179800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/>
          <p:cNvSpPr/>
          <p:nvPr/>
        </p:nvSpPr>
        <p:spPr>
          <a:xfrm rot="5400000">
            <a:off x="8524474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Right Arrow 4">
            <a:hlinkClick r:id="rId18" action="ppaction://hlinksldjump"/>
          </p:cNvPr>
          <p:cNvSpPr/>
          <p:nvPr/>
        </p:nvSpPr>
        <p:spPr>
          <a:xfrm>
            <a:off x="93518" y="4461106"/>
            <a:ext cx="924791" cy="682393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82916"/>
      </p:ext>
    </p:extLst>
  </p:cSld>
  <p:clrMapOvr>
    <a:masterClrMapping/>
  </p:clrMapOvr>
  <p:transition spd="slow">
    <p:randomBar dir="vert"/>
    <p:sndAc>
      <p:stSnd>
        <p:snd r:embed="rId5" name="(Âm Thanh) chuyển cảnh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1.23457E-6 L 0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C3C3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C3C3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C3C3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C3C3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C3C3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7272" y="454204"/>
            <a:ext cx="9144000" cy="45851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34544" y="426939"/>
            <a:ext cx="9178544" cy="33214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174243" y="3807678"/>
            <a:ext cx="7494269" cy="1048740"/>
          </a:xfrm>
          <a:prstGeom prst="wedgeRoundRectCallout">
            <a:avLst>
              <a:gd name="adj1" fmla="val -59909"/>
              <a:gd name="adj2" fmla="val 324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The sheep hα</a:t>
            </a:r>
            <a:r>
              <a:rPr lang="en-US" sz="2800" dirty="0" err="1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ve</a:t>
            </a:r>
            <a:r>
              <a:rPr lang="en-US" sz="2800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 got white fur. They hα</a:t>
            </a:r>
            <a:r>
              <a:rPr lang="en-US" sz="2800" dirty="0" err="1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ven’t</a:t>
            </a:r>
            <a:r>
              <a:rPr lang="en-US" sz="2800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 got long tα</a:t>
            </a:r>
            <a:r>
              <a:rPr lang="en-US" sz="2800" dirty="0" err="1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ils</a:t>
            </a:r>
            <a:r>
              <a:rPr lang="en-US" sz="2800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563" y="648198"/>
            <a:ext cx="3693997" cy="2438184"/>
          </a:xfrm>
          <a:prstGeom prst="round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017384" y="3145634"/>
            <a:ext cx="48323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white fur (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✓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)/ long t</a:t>
            </a:r>
            <a:r>
              <a:rPr lang="el-G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ils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(✘) 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17272" y="-45612"/>
            <a:ext cx="9144000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65000"/>
              </a:schemeClr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 smtClean="0">
                <a:ln w="9525"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8. Look </a:t>
            </a:r>
            <a:r>
              <a:rPr lang="en-US" sz="3200" b="1" cap="none" spc="0" dirty="0">
                <a:ln w="9525"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and </a:t>
            </a:r>
            <a:r>
              <a:rPr lang="en-US" sz="3200" b="1" cap="none" spc="0" dirty="0" smtClean="0">
                <a:ln w="9525"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Say. </a:t>
            </a:r>
            <a:r>
              <a:rPr lang="en-US" sz="3200" b="1" cap="none" spc="0" dirty="0">
                <a:ln w="9525"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1" name="Picture 6" descr="Say Icon #1566 - Free Icons Library">
            <a:extLst>
              <a:ext uri="{FF2B5EF4-FFF2-40B4-BE49-F238E27FC236}">
                <a16:creationId xmlns=""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268" y="69528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=""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002" y="77645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10">
            <a:hlinkClick r:id="rId8" action="ppaction://hlinksldjump"/>
          </p:cNvPr>
          <p:cNvSpPr/>
          <p:nvPr/>
        </p:nvSpPr>
        <p:spPr>
          <a:xfrm>
            <a:off x="7353118" y="1664407"/>
            <a:ext cx="1683347" cy="958775"/>
          </a:xfrm>
          <a:prstGeom prst="cloud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800" b="1" kern="1200" dirty="0">
                <a:solidFill>
                  <a:schemeClr val="bg1"/>
                </a:solidFill>
                <a:latin typeface="Comic Sans MS" panose="030F0702030302020204" pitchFamily="66" charset="0"/>
              </a:rPr>
              <a:t>BACK</a:t>
            </a:r>
            <a:endParaRPr lang="vi-VN" sz="2800" b="1" kern="1200" dirty="0">
              <a:solidFill>
                <a:schemeClr val="bg1"/>
              </a:solidFill>
              <a:latin typeface="Patrick 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7116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7272" y="454204"/>
            <a:ext cx="9144000" cy="45851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34544" y="426939"/>
            <a:ext cx="9178544" cy="33214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174243" y="3807678"/>
            <a:ext cx="7494269" cy="1048740"/>
          </a:xfrm>
          <a:prstGeom prst="wedgeRoundRectCallout">
            <a:avLst>
              <a:gd name="adj1" fmla="val -59909"/>
              <a:gd name="adj2" fmla="val 324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The elephants have got big feet. They haven’t got long fur.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7384" y="3145635"/>
            <a:ext cx="5151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big feet (✓)/ long fur (✘)</a:t>
            </a:r>
            <a:b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17272" y="-45612"/>
            <a:ext cx="9144000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65000"/>
              </a:schemeClr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 w="9525"/>
                <a:solidFill>
                  <a:schemeClr val="accent2"/>
                </a:solidFill>
                <a:latin typeface="Comic Sans MS" panose="030F0702030302020204" pitchFamily="66" charset="0"/>
              </a:rPr>
              <a:t>8. Look and </a:t>
            </a:r>
            <a:r>
              <a:rPr lang="en-US" sz="3200" b="1" dirty="0" smtClean="0">
                <a:ln w="9525"/>
                <a:solidFill>
                  <a:schemeClr val="accent2"/>
                </a:solidFill>
                <a:latin typeface="Comic Sans MS" panose="030F0702030302020204" pitchFamily="66" charset="0"/>
              </a:rPr>
              <a:t>Say. </a:t>
            </a:r>
            <a:endParaRPr lang="en-US" sz="3200" b="1" dirty="0">
              <a:ln w="9525"/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1" name="Picture 6" descr="Say Icon #1566 - Free Icons Library">
            <a:extLst>
              <a:ext uri="{FF2B5EF4-FFF2-40B4-BE49-F238E27FC236}">
                <a16:creationId xmlns=""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57" y="32689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=""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591" y="40806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2501" y="615695"/>
            <a:ext cx="3522078" cy="2345718"/>
          </a:xfrm>
          <a:prstGeom prst="rect">
            <a:avLst/>
          </a:prstGeom>
        </p:spPr>
      </p:pic>
      <p:sp>
        <p:nvSpPr>
          <p:cNvPr id="11" name="Cloud 10">
            <a:hlinkClick r:id="rId8" action="ppaction://hlinksldjump"/>
          </p:cNvPr>
          <p:cNvSpPr/>
          <p:nvPr/>
        </p:nvSpPr>
        <p:spPr>
          <a:xfrm>
            <a:off x="7353118" y="1664407"/>
            <a:ext cx="1683347" cy="958775"/>
          </a:xfrm>
          <a:prstGeom prst="cloud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800" b="1" kern="1200" dirty="0">
                <a:solidFill>
                  <a:schemeClr val="bg1"/>
                </a:solidFill>
                <a:latin typeface="Comic Sans MS" panose="030F0702030302020204" pitchFamily="66" charset="0"/>
              </a:rPr>
              <a:t>BACK</a:t>
            </a:r>
            <a:endParaRPr lang="vi-VN" sz="2800" b="1" kern="1200" dirty="0">
              <a:solidFill>
                <a:schemeClr val="bg1"/>
              </a:solidFill>
              <a:latin typeface="Patrick 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121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7272" y="454204"/>
            <a:ext cx="9144000" cy="45851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34544" y="426939"/>
            <a:ext cx="9178544" cy="33214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174243" y="3807678"/>
            <a:ext cx="7494269" cy="976463"/>
          </a:xfrm>
          <a:prstGeom prst="wedgeRoundRectCallout">
            <a:avLst>
              <a:gd name="adj1" fmla="val -59909"/>
              <a:gd name="adj2" fmla="val 324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The chickens have got wings. They haven’t got long tails.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78972" y="3135465"/>
            <a:ext cx="5151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wings (✓) / long t</a:t>
            </a:r>
            <a:r>
              <a:rPr lang="el-G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ils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(✘ 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17272" y="-45612"/>
            <a:ext cx="9144000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65000"/>
              </a:schemeClr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 w="9525"/>
                <a:solidFill>
                  <a:schemeClr val="accent2"/>
                </a:solidFill>
                <a:latin typeface="Comic Sans MS" panose="030F0702030302020204" pitchFamily="66" charset="0"/>
              </a:rPr>
              <a:t>8. Look and </a:t>
            </a:r>
            <a:r>
              <a:rPr lang="en-US" sz="3200" b="1" dirty="0" smtClean="0">
                <a:ln w="9525"/>
                <a:solidFill>
                  <a:schemeClr val="accent2"/>
                </a:solidFill>
                <a:latin typeface="Comic Sans MS" panose="030F0702030302020204" pitchFamily="66" charset="0"/>
              </a:rPr>
              <a:t>Say. </a:t>
            </a:r>
            <a:endParaRPr lang="en-US" sz="3200" b="1" dirty="0">
              <a:ln w="9525"/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1" name="Picture 6" descr="Say Icon #1566 - Free Icons Library">
            <a:extLst>
              <a:ext uri="{FF2B5EF4-FFF2-40B4-BE49-F238E27FC236}">
                <a16:creationId xmlns=""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722" y="73161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=""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456" y="81278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1058" y="704970"/>
            <a:ext cx="3565031" cy="2381413"/>
          </a:xfrm>
          <a:prstGeom prst="rect">
            <a:avLst/>
          </a:prstGeom>
        </p:spPr>
      </p:pic>
      <p:sp>
        <p:nvSpPr>
          <p:cNvPr id="11" name="Cloud 10">
            <a:hlinkClick r:id="rId8" action="ppaction://hlinksldjump"/>
          </p:cNvPr>
          <p:cNvSpPr/>
          <p:nvPr/>
        </p:nvSpPr>
        <p:spPr>
          <a:xfrm>
            <a:off x="7353118" y="1664407"/>
            <a:ext cx="1683347" cy="958775"/>
          </a:xfrm>
          <a:prstGeom prst="cloud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800" b="1" kern="1200" dirty="0">
                <a:solidFill>
                  <a:schemeClr val="bg1"/>
                </a:solidFill>
                <a:latin typeface="Comic Sans MS" panose="030F0702030302020204" pitchFamily="66" charset="0"/>
              </a:rPr>
              <a:t>BACK</a:t>
            </a:r>
            <a:endParaRPr lang="vi-VN" sz="2800" b="1" kern="1200" dirty="0">
              <a:solidFill>
                <a:schemeClr val="bg1"/>
              </a:solidFill>
              <a:latin typeface="Patrick 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5844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95B98B5-8431-451E-9FFB-3FF1083A04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388" b="9262"/>
          <a:stretch/>
        </p:blipFill>
        <p:spPr>
          <a:xfrm>
            <a:off x="-35512" y="-51206"/>
            <a:ext cx="9179512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57AEE97-76B4-43FA-B788-C64028B11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888" y="3003102"/>
            <a:ext cx="2123693" cy="1581002"/>
          </a:xfrm>
          <a:prstGeom prst="rect">
            <a:avLst/>
          </a:prstGeom>
        </p:spPr>
      </p:pic>
      <p:pic>
        <p:nvPicPr>
          <p:cNvPr id="12" name="Picture 8" descr="Art Butterfly GIFs - Get the best GIF on GIPHY">
            <a:extLst>
              <a:ext uri="{FF2B5EF4-FFF2-40B4-BE49-F238E27FC236}">
                <a16:creationId xmlns="" xmlns:a16="http://schemas.microsoft.com/office/drawing/2014/main" id="{A1F9D17B-3690-4539-B63E-88431BE7BF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729" y="4410688"/>
            <a:ext cx="950596" cy="56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rtStation - Ladybug Enemy (GIF), Naomi Green">
            <a:extLst>
              <a:ext uri="{FF2B5EF4-FFF2-40B4-BE49-F238E27FC236}">
                <a16:creationId xmlns="" xmlns:a16="http://schemas.microsoft.com/office/drawing/2014/main" id="{E6B11634-1A82-424D-960B-C9BBF3D002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12" y="4584104"/>
            <a:ext cx="431277" cy="31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Cute Animated Honey Bee Gifs at Best Animations | Animated bee, Animation,  Animated clipart">
            <a:extLst>
              <a:ext uri="{FF2B5EF4-FFF2-40B4-BE49-F238E27FC236}">
                <a16:creationId xmlns="" xmlns:a16="http://schemas.microsoft.com/office/drawing/2014/main" id="{8754FA8E-1EF2-47A8-AE97-166CEB836D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312" y="4584104"/>
            <a:ext cx="475298" cy="38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3283;p36"/>
          <p:cNvSpPr/>
          <p:nvPr/>
        </p:nvSpPr>
        <p:spPr>
          <a:xfrm>
            <a:off x="2738985" y="1309725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3284;p36"/>
          <p:cNvSpPr txBox="1">
            <a:spLocks/>
          </p:cNvSpPr>
          <p:nvPr/>
        </p:nvSpPr>
        <p:spPr>
          <a:xfrm>
            <a:off x="1655321" y="-194424"/>
            <a:ext cx="5871729" cy="1819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 b="0" i="0" u="none" strike="noStrike" cap="none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Unit 3: On the farm </a:t>
            </a:r>
          </a:p>
        </p:txBody>
      </p:sp>
      <p:grpSp>
        <p:nvGrpSpPr>
          <p:cNvPr id="22" name="Google Shape;3468;p36"/>
          <p:cNvGrpSpPr/>
          <p:nvPr/>
        </p:nvGrpSpPr>
        <p:grpSpPr>
          <a:xfrm>
            <a:off x="6735035" y="1145850"/>
            <a:ext cx="717200" cy="356100"/>
            <a:chOff x="8025425" y="984400"/>
            <a:chExt cx="717200" cy="356100"/>
          </a:xfrm>
        </p:grpSpPr>
        <p:sp>
          <p:nvSpPr>
            <p:cNvPr id="23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7710" y="3841683"/>
            <a:ext cx="1886047" cy="13018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14" b="95754" l="5873" r="98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164509" y="2055587"/>
            <a:ext cx="3138502" cy="311475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8671" y="4197126"/>
            <a:ext cx="1461332" cy="9264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2442">
            <a:off x="151926" y="697401"/>
            <a:ext cx="1725929" cy="17259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71258" y="1257404"/>
            <a:ext cx="3398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2. Task 7 8 9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29" name="Picture 4" descr="Nice Cartoon Vector Sheep Stock Vector (Royalty Free) 15003577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03" y="3216253"/>
            <a:ext cx="1239278" cy="106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Nice Cartoon Vector Sheep Stock Vector (Royalty Free) 15003577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45" y="2551080"/>
            <a:ext cx="1239278" cy="106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Nice Cartoon Vector Sheep Stock Vector (Royalty Free) 15003577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825" y="3265792"/>
            <a:ext cx="1036039" cy="886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9571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RM FU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7272" y="454204"/>
            <a:ext cx="9144000" cy="45851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34544" y="426939"/>
            <a:ext cx="9178544" cy="33214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174243" y="3807678"/>
            <a:ext cx="7494269" cy="976463"/>
          </a:xfrm>
          <a:prstGeom prst="wedgeRoundRectCallout">
            <a:avLst>
              <a:gd name="adj1" fmla="val -59909"/>
              <a:gd name="adj2" fmla="val 324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The goats have got tails. They haven’t got wings.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78972" y="3135465"/>
            <a:ext cx="5151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l-G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ils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(✓) / wings (✘ ) </a:t>
            </a:r>
            <a:b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17272" y="-45612"/>
            <a:ext cx="9144000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65000"/>
              </a:schemeClr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 w="9525"/>
                <a:solidFill>
                  <a:schemeClr val="accent2"/>
                </a:solidFill>
                <a:latin typeface="Comic Sans MS" panose="030F0702030302020204" pitchFamily="66" charset="0"/>
              </a:rPr>
              <a:t>8. Look and </a:t>
            </a:r>
            <a:r>
              <a:rPr lang="en-US" sz="3200" b="1" dirty="0" smtClean="0">
                <a:ln w="9525"/>
                <a:solidFill>
                  <a:schemeClr val="accent2"/>
                </a:solidFill>
                <a:latin typeface="Comic Sans MS" panose="030F0702030302020204" pitchFamily="66" charset="0"/>
              </a:rPr>
              <a:t>Say. </a:t>
            </a:r>
            <a:endParaRPr lang="en-US" sz="3200" b="1" dirty="0">
              <a:ln w="9525"/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1" name="Picture 6" descr="Say Icon #1566 - Free Icons Library">
            <a:extLst>
              <a:ext uri="{FF2B5EF4-FFF2-40B4-BE49-F238E27FC236}">
                <a16:creationId xmlns=""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756" y="69528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=""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490" y="77645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6624" y="658656"/>
            <a:ext cx="3458747" cy="2417557"/>
          </a:xfrm>
          <a:prstGeom prst="rect">
            <a:avLst/>
          </a:prstGeom>
        </p:spPr>
      </p:pic>
      <p:sp>
        <p:nvSpPr>
          <p:cNvPr id="11" name="Cloud 10">
            <a:hlinkClick r:id="rId8" action="ppaction://hlinksldjump"/>
          </p:cNvPr>
          <p:cNvSpPr/>
          <p:nvPr/>
        </p:nvSpPr>
        <p:spPr>
          <a:xfrm>
            <a:off x="7353118" y="1664407"/>
            <a:ext cx="1683347" cy="958775"/>
          </a:xfrm>
          <a:prstGeom prst="cloud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800" b="1" kern="1200" dirty="0">
                <a:solidFill>
                  <a:schemeClr val="bg1"/>
                </a:solidFill>
                <a:latin typeface="Comic Sans MS" panose="030F0702030302020204" pitchFamily="66" charset="0"/>
              </a:rPr>
              <a:t>BACK</a:t>
            </a:r>
            <a:endParaRPr lang="vi-VN" sz="2800" b="1" kern="1200" dirty="0">
              <a:solidFill>
                <a:schemeClr val="bg1"/>
              </a:solidFill>
              <a:latin typeface="Patrick 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6626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7272" y="454204"/>
            <a:ext cx="9144000" cy="45851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34544" y="426939"/>
            <a:ext cx="9178544" cy="33214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174243" y="3807678"/>
            <a:ext cx="7494269" cy="976463"/>
          </a:xfrm>
          <a:prstGeom prst="wedgeRoundRectCallout">
            <a:avLst>
              <a:gd name="adj1" fmla="val -59909"/>
              <a:gd name="adj2" fmla="val 324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The horses have got long legs. They haven’t got hands.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78972" y="3216471"/>
            <a:ext cx="5151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long legs (✓) / h</a:t>
            </a:r>
            <a:r>
              <a:rPr lang="el-G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nds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(✘ 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17272" y="-45612"/>
            <a:ext cx="9144000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65000"/>
              </a:schemeClr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 w="9525"/>
                <a:solidFill>
                  <a:schemeClr val="accent2"/>
                </a:solidFill>
                <a:latin typeface="Comic Sans MS" panose="030F0702030302020204" pitchFamily="66" charset="0"/>
              </a:rPr>
              <a:t>8. Look and Say.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1" name="Picture 6" descr="Say Icon #1566 - Free Icons Library">
            <a:extLst>
              <a:ext uri="{FF2B5EF4-FFF2-40B4-BE49-F238E27FC236}">
                <a16:creationId xmlns=""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268" y="50380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=""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002" y="58497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9681" y="635155"/>
            <a:ext cx="3830094" cy="2581316"/>
          </a:xfrm>
          <a:prstGeom prst="rect">
            <a:avLst/>
          </a:prstGeom>
        </p:spPr>
      </p:pic>
      <p:sp>
        <p:nvSpPr>
          <p:cNvPr id="11" name="Cloud 10">
            <a:hlinkClick r:id="rId8" action="ppaction://hlinksldjump"/>
          </p:cNvPr>
          <p:cNvSpPr/>
          <p:nvPr/>
        </p:nvSpPr>
        <p:spPr>
          <a:xfrm>
            <a:off x="7353118" y="1664407"/>
            <a:ext cx="1683347" cy="958775"/>
          </a:xfrm>
          <a:prstGeom prst="cloud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800" b="1" kern="1200" dirty="0">
                <a:solidFill>
                  <a:schemeClr val="bg1"/>
                </a:solidFill>
                <a:latin typeface="Comic Sans MS" panose="030F0702030302020204" pitchFamily="66" charset="0"/>
              </a:rPr>
              <a:t>BACK</a:t>
            </a:r>
            <a:endParaRPr lang="vi-VN" sz="2800" b="1" kern="1200" dirty="0">
              <a:solidFill>
                <a:schemeClr val="bg1"/>
              </a:solidFill>
              <a:latin typeface="Patrick 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2089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0768"/>
            <a:ext cx="9144001" cy="5234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93" y="637849"/>
            <a:ext cx="1385888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9" y="4069046"/>
            <a:ext cx="773967" cy="979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7844834" y="3225262"/>
            <a:ext cx="1329452" cy="1329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942614" y="3921058"/>
            <a:ext cx="983777" cy="9837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5476582" y="3560806"/>
            <a:ext cx="1329452" cy="13294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08" y="3907435"/>
            <a:ext cx="911975" cy="11543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27" y="3731554"/>
            <a:ext cx="911975" cy="1154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9" b="84470" l="2456" r="98636">
                        <a14:foregroundMark x1="7913" y1="30429" x2="12551" y2="31061"/>
                        <a14:foregroundMark x1="8322" y1="59217" x2="8595" y2="69823"/>
                        <a14:foregroundMark x1="9141" y1="83207" x2="11596" y2="83207"/>
                        <a14:foregroundMark x1="91269" y1="34596" x2="90450" y2="44192"/>
                        <a14:foregroundMark x1="29468" y1="22222" x2="35607" y2="24242"/>
                        <a14:foregroundMark x1="41883" y1="25000" x2="48568" y2="22601"/>
                        <a14:foregroundMark x1="51569" y1="22601" x2="56889" y2="24747"/>
                        <a14:backgroundMark x1="93452" y1="38889" x2="94679" y2="35354"/>
                        <a14:backgroundMark x1="6139" y1="58081" x2="6139" y2="58081"/>
                        <a14:backgroundMark x1="78445" y1="26263" x2="78445" y2="26263"/>
                        <a14:backgroundMark x1="24147" y1="25000" x2="32469" y2="26515"/>
                        <a14:backgroundMark x1="43111" y1="27020" x2="56344" y2="26894"/>
                        <a14:backgroundMark x1="41883" y1="23990" x2="46385" y2="21212"/>
                        <a14:backgroundMark x1="32060" y1="21465" x2="34925" y2="23106"/>
                        <a14:backgroundMark x1="53615" y1="21843" x2="57162" y2="2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912"/>
          <a:stretch/>
        </p:blipFill>
        <p:spPr>
          <a:xfrm>
            <a:off x="1680213" y="-55821"/>
            <a:ext cx="5160782" cy="44678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46" y="2938889"/>
            <a:ext cx="1204457" cy="14381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257AEE97-76B4-43FA-B788-C64028B11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788" y="2143056"/>
            <a:ext cx="3472502" cy="258513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14" b="95754" l="5873" r="98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637095" y="968567"/>
            <a:ext cx="3879404" cy="385005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367956" y="1547876"/>
            <a:ext cx="629146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Production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9329" y="3920517"/>
            <a:ext cx="891305" cy="11282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657" y="4069046"/>
            <a:ext cx="773967" cy="9797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3673590" y="3501130"/>
            <a:ext cx="1329452" cy="13294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93" y="3889989"/>
            <a:ext cx="911975" cy="11543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38" y="4157260"/>
            <a:ext cx="744799" cy="9427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9549" y="3115369"/>
            <a:ext cx="2901513" cy="200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991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V farm animal noi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7272" y="454204"/>
            <a:ext cx="9144000" cy="4585187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51816" y="426939"/>
            <a:ext cx="9178544" cy="33214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17272" y="-45612"/>
            <a:ext cx="9144000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65000"/>
              </a:schemeClr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 smtClean="0">
                <a:ln w="9525"/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9. Draw </a:t>
            </a:r>
            <a:r>
              <a:rPr lang="en-US" sz="3200" b="1" cap="none" spc="0" dirty="0">
                <a:ln w="9525"/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and write. </a:t>
            </a:r>
            <a:r>
              <a:rPr lang="en-US" sz="3200" b="1" cap="none" spc="0" dirty="0" smtClean="0">
                <a:ln w="9525"/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Say. </a:t>
            </a:r>
            <a:endParaRPr lang="en-US" sz="3200" b="1" cap="none" spc="0" dirty="0">
              <a:ln w="9525"/>
              <a:solidFill>
                <a:srgbClr val="00B05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1123" y="-41862"/>
            <a:ext cx="581025" cy="581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78" b="100000" l="842" r="98990">
                        <a14:foregroundMark x1="16498" y1="27718" x2="72391" y2="63859"/>
                        <a14:foregroundMark x1="57576" y1="97856" x2="64646" y2="96018"/>
                        <a14:foregroundMark x1="71044" y1="86371" x2="69024" y2="95100"/>
                        <a14:foregroundMark x1="85859" y1="86064" x2="85017" y2="97243"/>
                        <a14:foregroundMark x1="19865" y1="28484" x2="81481" y2="29556"/>
                        <a14:foregroundMark x1="9259" y1="27871" x2="8081" y2="84074"/>
                        <a14:foregroundMark x1="12121" y1="84074" x2="86532" y2="83614"/>
                        <a14:foregroundMark x1="86700" y1="79786" x2="22222" y2="78407"/>
                        <a14:foregroundMark x1="13636" y1="72282" x2="82323" y2="74119"/>
                        <a14:foregroundMark x1="80976" y1="67841" x2="19529" y2="67688"/>
                        <a14:foregroundMark x1="19529" y1="60949" x2="22054" y2="82083"/>
                        <a14:foregroundMark x1="26263" y1="62021" x2="47306" y2="73047"/>
                        <a14:foregroundMark x1="39226" y1="61409" x2="62795" y2="65544"/>
                        <a14:foregroundMark x1="58249" y1="28484" x2="76936" y2="54824"/>
                        <a14:foregroundMark x1="79630" y1="43645" x2="78451" y2="55130"/>
                        <a14:foregroundMark x1="58586" y1="42113" x2="74411" y2="43032"/>
                        <a14:foregroundMark x1="51347" y1="35681" x2="63805" y2="43032"/>
                        <a14:foregroundMark x1="33838" y1="64778" x2="38552" y2="65084"/>
                        <a14:foregroundMark x1="88384" y1="57121" x2="88215" y2="87902"/>
                        <a14:foregroundMark x1="89562" y1="57427" x2="89394" y2="73354"/>
                        <a14:foregroundMark x1="68013" y1="87443" x2="71717" y2="89280"/>
                        <a14:foregroundMark x1="87542" y1="88208" x2="84007" y2="86371"/>
                        <a14:foregroundMark x1="59259" y1="98928" x2="65152" y2="95865"/>
                        <a14:foregroundMark x1="57912" y1="95865" x2="62963" y2="96937"/>
                        <a14:foregroundMark x1="59933" y1="95559" x2="61785" y2="94946"/>
                        <a14:foregroundMark x1="56566" y1="97090" x2="57576" y2="97703"/>
                        <a14:foregroundMark x1="80640" y1="98775" x2="83502" y2="94487"/>
                        <a14:foregroundMark x1="77104" y1="99081" x2="80471" y2="97243"/>
                        <a14:backgroundMark x1="93266" y1="28484" x2="99832" y2="22511"/>
                        <a14:backgroundMark x1="84175" y1="25881" x2="90236" y2="26799"/>
                        <a14:backgroundMark x1="72896" y1="25574" x2="76263" y2="26646"/>
                        <a14:backgroundMark x1="90067" y1="60796" x2="99158" y2="66769"/>
                        <a14:backgroundMark x1="67508" y1="90199" x2="53872" y2="89280"/>
                        <a14:backgroundMark x1="79293" y1="86983" x2="77946" y2="94334"/>
                        <a14:backgroundMark x1="74242" y1="96325" x2="74074" y2="99081"/>
                        <a14:backgroundMark x1="56229" y1="98775" x2="59091" y2="99541"/>
                        <a14:backgroundMark x1="59091" y1="99387" x2="64478" y2="99541"/>
                      </a14:backgroundRemoval>
                    </a14:imgEffect>
                  </a14:imgLayer>
                </a14:imgProps>
              </a:ext>
            </a:extLst>
          </a:blip>
          <a:srcRect l="7279" t="201"/>
          <a:stretch/>
        </p:blipFill>
        <p:spPr>
          <a:xfrm>
            <a:off x="1595175" y="582311"/>
            <a:ext cx="3658562" cy="4328971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5369357" y="1053389"/>
            <a:ext cx="2984601" cy="1345998"/>
          </a:xfrm>
          <a:prstGeom prst="wedgeEllipseCallout">
            <a:avLst>
              <a:gd name="adj1" fmla="val -66229"/>
              <a:gd name="adj2" fmla="val -23593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accent4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000" b="1" i="1" dirty="0">
                <a:solidFill>
                  <a:schemeClr val="accent4"/>
                </a:solidFill>
                <a:latin typeface="Comic Sans MS" panose="030F0702030302020204" pitchFamily="66" charset="0"/>
              </a:rPr>
              <a:t>We’ve got some horses on the fαrm... </a:t>
            </a:r>
            <a:br>
              <a:rPr lang="en-US" sz="2000" b="1" i="1" dirty="0">
                <a:solidFill>
                  <a:schemeClr val="accent4"/>
                </a:solidFill>
                <a:latin typeface="Comic Sans MS" panose="030F0702030302020204" pitchFamily="66" charset="0"/>
              </a:rPr>
            </a:br>
            <a:endParaRPr lang="en-US" sz="2000" b="1" i="1" dirty="0">
              <a:solidFill>
                <a:schemeClr val="accent4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95175" y="1814170"/>
            <a:ext cx="3181651" cy="246522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483347"/>
      </p:ext>
    </p:extLst>
  </p:cSld>
  <p:clrMapOvr>
    <a:masterClrMapping/>
  </p:clrMapOvr>
  <p:transition spd="slow">
    <p:randomBar dir="vert"/>
    <p:sndAc>
      <p:stSnd>
        <p:snd r:embed="rId3" name="(Âm Thanh) chuyển cảnh (mp3cut.net)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0768"/>
            <a:ext cx="9144001" cy="5234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93" y="637849"/>
            <a:ext cx="1385888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9" y="4069046"/>
            <a:ext cx="773967" cy="979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7844834" y="3225262"/>
            <a:ext cx="1329452" cy="1329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942614" y="3921058"/>
            <a:ext cx="983777" cy="9837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5476582" y="3560806"/>
            <a:ext cx="1329452" cy="13294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08" y="3907435"/>
            <a:ext cx="911975" cy="11543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27" y="3731554"/>
            <a:ext cx="911975" cy="1154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29" b="84470" l="2456" r="98636">
                        <a14:foregroundMark x1="7913" y1="30429" x2="12551" y2="31061"/>
                        <a14:foregroundMark x1="8322" y1="59217" x2="8595" y2="69823"/>
                        <a14:foregroundMark x1="9141" y1="83207" x2="11596" y2="83207"/>
                        <a14:foregroundMark x1="91269" y1="34596" x2="90450" y2="44192"/>
                        <a14:foregroundMark x1="29468" y1="22222" x2="35607" y2="24242"/>
                        <a14:foregroundMark x1="41883" y1="25000" x2="48568" y2="22601"/>
                        <a14:foregroundMark x1="51569" y1="22601" x2="56889" y2="24747"/>
                        <a14:backgroundMark x1="93452" y1="38889" x2="94679" y2="35354"/>
                        <a14:backgroundMark x1="6139" y1="58081" x2="6139" y2="58081"/>
                        <a14:backgroundMark x1="78445" y1="26263" x2="78445" y2="26263"/>
                        <a14:backgroundMark x1="24147" y1="25000" x2="32469" y2="26515"/>
                        <a14:backgroundMark x1="43111" y1="27020" x2="56344" y2="26894"/>
                        <a14:backgroundMark x1="41883" y1="23990" x2="46385" y2="21212"/>
                        <a14:backgroundMark x1="32060" y1="21465" x2="34925" y2="23106"/>
                        <a14:backgroundMark x1="53615" y1="21843" x2="57162" y2="2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912"/>
          <a:stretch/>
        </p:blipFill>
        <p:spPr>
          <a:xfrm>
            <a:off x="1680213" y="-55821"/>
            <a:ext cx="5160782" cy="44678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46" y="2938889"/>
            <a:ext cx="1204457" cy="14381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257AEE97-76B4-43FA-B788-C64028B116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3001">
            <a:off x="-366489" y="2723970"/>
            <a:ext cx="2950046" cy="21961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14" b="95754" l="5873" r="98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637095" y="968567"/>
            <a:ext cx="3879404" cy="385005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367956" y="1547876"/>
            <a:ext cx="629146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</a:p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Assessment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9329" y="3920517"/>
            <a:ext cx="891305" cy="11282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657" y="4069046"/>
            <a:ext cx="773967" cy="9797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3673590" y="3501130"/>
            <a:ext cx="1329452" cy="13294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93" y="3889989"/>
            <a:ext cx="911975" cy="11543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38" y="4157260"/>
            <a:ext cx="744799" cy="9427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9549" y="3115369"/>
            <a:ext cx="2901513" cy="200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59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CA95D0-D969-9B40-AF37-5329E40F1888}"/>
              </a:ext>
            </a:extLst>
          </p:cNvPr>
          <p:cNvSpPr txBox="1">
            <a:spLocks/>
          </p:cNvSpPr>
          <p:nvPr/>
        </p:nvSpPr>
        <p:spPr>
          <a:xfrm>
            <a:off x="720000" y="28021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Life Savers ExtraBold"/>
              <a:buNone/>
              <a:defRPr sz="4500" b="0" i="0" u="none" strike="noStrike" cap="none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Circle </a:t>
            </a:r>
          </a:p>
        </p:txBody>
      </p:sp>
      <p:sp>
        <p:nvSpPr>
          <p:cNvPr id="5" name="Rectangle 4"/>
          <p:cNvSpPr/>
          <p:nvPr/>
        </p:nvSpPr>
        <p:spPr>
          <a:xfrm>
            <a:off x="635429" y="1156587"/>
            <a:ext cx="117526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31F20"/>
                </a:solidFill>
                <a:latin typeface="Comic Sans MS" panose="030F0702030302020204" pitchFamily="66" charset="0"/>
              </a:rPr>
              <a:t>1. We </a:t>
            </a:r>
            <a:r>
              <a:rPr lang="en-US" sz="3200" b="1" dirty="0">
                <a:solidFill>
                  <a:srgbClr val="231F20"/>
                </a:solidFill>
                <a:latin typeface="Comic Sans MS" panose="030F0702030302020204" pitchFamily="66" charset="0"/>
              </a:rPr>
              <a:t>hα</a:t>
            </a:r>
            <a:r>
              <a:rPr lang="en-US" sz="3200" b="1" dirty="0" err="1">
                <a:solidFill>
                  <a:srgbClr val="231F20"/>
                </a:solidFill>
                <a:latin typeface="Comic Sans MS" panose="030F0702030302020204" pitchFamily="66" charset="0"/>
              </a:rPr>
              <a:t>ven’t</a:t>
            </a:r>
            <a:r>
              <a:rPr lang="en-US" sz="3200" b="1" dirty="0">
                <a:solidFill>
                  <a:srgbClr val="231F20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latin typeface="Comic Sans MS" panose="030F0702030302020204" pitchFamily="66" charset="0"/>
              </a:rPr>
              <a:t>/ </a:t>
            </a:r>
            <a:r>
              <a:rPr lang="en-US" sz="3200" b="1" dirty="0">
                <a:solidFill>
                  <a:srgbClr val="231F20"/>
                </a:solidFill>
                <a:latin typeface="Comic Sans MS" panose="030F0702030302020204" pitchFamily="66" charset="0"/>
              </a:rPr>
              <a:t>hα</a:t>
            </a:r>
            <a:r>
              <a:rPr lang="en-US" sz="3200" b="1" dirty="0" err="1">
                <a:solidFill>
                  <a:srgbClr val="231F20"/>
                </a:solidFill>
                <a:latin typeface="Comic Sans MS" panose="030F0702030302020204" pitchFamily="66" charset="0"/>
              </a:rPr>
              <a:t>sn’t</a:t>
            </a:r>
            <a:r>
              <a:rPr lang="en-US" sz="3200" b="1" dirty="0">
                <a:solidFill>
                  <a:srgbClr val="231F20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latin typeface="Comic Sans MS" panose="030F0702030302020204" pitchFamily="66" charset="0"/>
              </a:rPr>
              <a:t>got α goαt.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635429" y="1966871"/>
            <a:ext cx="74081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31F20"/>
                </a:solidFill>
                <a:latin typeface="Comic Sans MS" panose="030F0702030302020204" pitchFamily="66" charset="0"/>
              </a:rPr>
              <a:t>2. Horses hα</a:t>
            </a:r>
            <a:r>
              <a:rPr lang="en-US" sz="3200" dirty="0" err="1">
                <a:solidFill>
                  <a:srgbClr val="231F20"/>
                </a:solidFill>
                <a:latin typeface="Comic Sans MS" panose="030F0702030302020204" pitchFamily="66" charset="0"/>
              </a:rPr>
              <a:t>ven’t</a:t>
            </a:r>
            <a:r>
              <a:rPr lang="en-US" sz="3200" dirty="0">
                <a:solidFill>
                  <a:srgbClr val="231F20"/>
                </a:solidFill>
                <a:latin typeface="Comic Sans MS" panose="030F0702030302020204" pitchFamily="66" charset="0"/>
              </a:rPr>
              <a:t> got </a:t>
            </a:r>
            <a:r>
              <a:rPr lang="en-US" sz="3200" b="1" dirty="0">
                <a:solidFill>
                  <a:srgbClr val="231F20"/>
                </a:solidFill>
                <a:latin typeface="Comic Sans MS" panose="030F0702030302020204" pitchFamily="66" charset="0"/>
              </a:rPr>
              <a:t>wings </a:t>
            </a:r>
            <a:r>
              <a:rPr lang="en-US" sz="3200" dirty="0">
                <a:solidFill>
                  <a:srgbClr val="231F20"/>
                </a:solidFill>
                <a:latin typeface="Comic Sans MS" panose="030F0702030302020204" pitchFamily="66" charset="0"/>
              </a:rPr>
              <a:t>/ </a:t>
            </a:r>
            <a:r>
              <a:rPr lang="en-US" sz="3200" b="1" dirty="0">
                <a:solidFill>
                  <a:srgbClr val="231F20"/>
                </a:solidFill>
                <a:latin typeface="Comic Sans MS" panose="030F0702030302020204" pitchFamily="66" charset="0"/>
              </a:rPr>
              <a:t>legs.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br>
              <a:rPr lang="en-US" sz="3200" dirty="0">
                <a:latin typeface="Comic Sans MS" panose="030F0702030302020204" pitchFamily="66" charset="0"/>
              </a:rPr>
            </a:b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8007" y="2642563"/>
            <a:ext cx="74081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31F20"/>
                </a:solidFill>
                <a:latin typeface="Comic Sans MS" panose="030F0702030302020204" pitchFamily="66" charset="0"/>
              </a:rPr>
              <a:t>3. I </a:t>
            </a:r>
            <a:r>
              <a:rPr lang="en-US" sz="3200" b="1" dirty="0">
                <a:solidFill>
                  <a:srgbClr val="231F20"/>
                </a:solidFill>
                <a:latin typeface="Comic Sans MS" panose="030F0702030302020204" pitchFamily="66" charset="0"/>
              </a:rPr>
              <a:t>h</a:t>
            </a:r>
            <a:r>
              <a:rPr lang="el-GR" sz="3200" b="1" dirty="0">
                <a:solidFill>
                  <a:srgbClr val="231F20"/>
                </a:solidFill>
                <a:latin typeface="Comic Sans MS" panose="030F0702030302020204" pitchFamily="66" charset="0"/>
              </a:rPr>
              <a:t>α</a:t>
            </a:r>
            <a:r>
              <a:rPr lang="en-US" sz="3200" b="1" dirty="0" err="1">
                <a:solidFill>
                  <a:srgbClr val="231F20"/>
                </a:solidFill>
                <a:latin typeface="Comic Sans MS" panose="030F0702030302020204" pitchFamily="66" charset="0"/>
              </a:rPr>
              <a:t>ven’t</a:t>
            </a:r>
            <a:r>
              <a:rPr lang="en-US" sz="3200" b="1" dirty="0">
                <a:solidFill>
                  <a:srgbClr val="231F20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latin typeface="Comic Sans MS" panose="030F0702030302020204" pitchFamily="66" charset="0"/>
              </a:rPr>
              <a:t>/ </a:t>
            </a:r>
            <a:r>
              <a:rPr lang="en-US" sz="3200" b="1" dirty="0">
                <a:solidFill>
                  <a:srgbClr val="231F20"/>
                </a:solidFill>
                <a:latin typeface="Comic Sans MS" panose="030F0702030302020204" pitchFamily="66" charset="0"/>
              </a:rPr>
              <a:t>h</a:t>
            </a:r>
            <a:r>
              <a:rPr lang="el-GR" sz="3200" b="1" dirty="0">
                <a:solidFill>
                  <a:srgbClr val="231F20"/>
                </a:solidFill>
                <a:latin typeface="Comic Sans MS" panose="030F0702030302020204" pitchFamily="66" charset="0"/>
              </a:rPr>
              <a:t>α</a:t>
            </a:r>
            <a:r>
              <a:rPr lang="en-US" sz="3200" b="1" dirty="0" err="1">
                <a:solidFill>
                  <a:srgbClr val="231F20"/>
                </a:solidFill>
                <a:latin typeface="Comic Sans MS" panose="030F0702030302020204" pitchFamily="66" charset="0"/>
              </a:rPr>
              <a:t>sn’t</a:t>
            </a:r>
            <a:r>
              <a:rPr lang="en-US" sz="3200" b="1" dirty="0">
                <a:solidFill>
                  <a:srgbClr val="231F20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latin typeface="Comic Sans MS" panose="030F0702030302020204" pitchFamily="66" charset="0"/>
              </a:rPr>
              <a:t>got </a:t>
            </a:r>
            <a:r>
              <a:rPr lang="el-GR" sz="3200" dirty="0">
                <a:solidFill>
                  <a:srgbClr val="231F20"/>
                </a:solidFill>
                <a:latin typeface="Comic Sans MS" panose="030F0702030302020204" pitchFamily="66" charset="0"/>
              </a:rPr>
              <a:t>α </a:t>
            </a:r>
            <a:r>
              <a:rPr lang="en-US" sz="3200" dirty="0">
                <a:solidFill>
                  <a:srgbClr val="231F20"/>
                </a:solidFill>
                <a:latin typeface="Comic Sans MS" panose="030F0702030302020204" pitchFamily="66" charset="0"/>
              </a:rPr>
              <a:t>sheep.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br>
              <a:rPr lang="en-US" sz="3200" dirty="0">
                <a:latin typeface="Comic Sans MS" panose="030F0702030302020204" pitchFamily="66" charset="0"/>
              </a:rPr>
            </a:b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5429" y="3405684"/>
            <a:ext cx="74081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31F20"/>
                </a:solidFill>
                <a:latin typeface="Comic Sans MS" panose="030F0702030302020204" pitchFamily="66" charset="0"/>
              </a:rPr>
              <a:t>4. Cows hα</a:t>
            </a:r>
            <a:r>
              <a:rPr lang="en-US" sz="3200" dirty="0" err="1">
                <a:solidFill>
                  <a:srgbClr val="231F20"/>
                </a:solidFill>
                <a:latin typeface="Comic Sans MS" panose="030F0702030302020204" pitchFamily="66" charset="0"/>
              </a:rPr>
              <a:t>ven’t</a:t>
            </a:r>
            <a:r>
              <a:rPr lang="en-US" sz="3200" dirty="0">
                <a:solidFill>
                  <a:srgbClr val="231F20"/>
                </a:solidFill>
                <a:latin typeface="Comic Sans MS" panose="030F0702030302020204" pitchFamily="66" charset="0"/>
              </a:rPr>
              <a:t> got </a:t>
            </a:r>
            <a:r>
              <a:rPr lang="en-US" sz="3200" b="1" dirty="0">
                <a:solidFill>
                  <a:srgbClr val="231F20"/>
                </a:solidFill>
                <a:latin typeface="Comic Sans MS" panose="030F0702030302020204" pitchFamily="66" charset="0"/>
              </a:rPr>
              <a:t>tα</a:t>
            </a:r>
            <a:r>
              <a:rPr lang="en-US" sz="3200" b="1" dirty="0" err="1">
                <a:solidFill>
                  <a:srgbClr val="231F20"/>
                </a:solidFill>
                <a:latin typeface="Comic Sans MS" panose="030F0702030302020204" pitchFamily="66" charset="0"/>
              </a:rPr>
              <a:t>ils</a:t>
            </a:r>
            <a:r>
              <a:rPr lang="en-US" sz="3200" b="1" dirty="0">
                <a:solidFill>
                  <a:srgbClr val="231F20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latin typeface="Comic Sans MS" panose="030F0702030302020204" pitchFamily="66" charset="0"/>
              </a:rPr>
              <a:t>/ </a:t>
            </a:r>
            <a:r>
              <a:rPr lang="en-US" sz="3200" b="1" dirty="0">
                <a:solidFill>
                  <a:srgbClr val="231F20"/>
                </a:solidFill>
                <a:latin typeface="Comic Sans MS" panose="030F0702030302020204" pitchFamily="66" charset="0"/>
              </a:rPr>
              <a:t>hα</a:t>
            </a:r>
            <a:r>
              <a:rPr lang="en-US" sz="3200" b="1" dirty="0" err="1">
                <a:solidFill>
                  <a:srgbClr val="231F20"/>
                </a:solidFill>
                <a:latin typeface="Comic Sans MS" panose="030F0702030302020204" pitchFamily="66" charset="0"/>
              </a:rPr>
              <a:t>nds</a:t>
            </a:r>
            <a:r>
              <a:rPr lang="en-US" sz="3200" dirty="0">
                <a:solidFill>
                  <a:srgbClr val="231F20"/>
                </a:solidFill>
                <a:latin typeface="Comic Sans MS" panose="030F0702030302020204" pitchFamily="66" charset="0"/>
              </a:rPr>
              <a:t>.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br>
              <a:rPr lang="en-US" sz="3200" dirty="0">
                <a:latin typeface="Comic Sans MS" panose="030F0702030302020204" pitchFamily="66" charset="0"/>
              </a:rPr>
            </a:b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8007" y="4175663"/>
            <a:ext cx="74081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31F20"/>
                </a:solidFill>
                <a:latin typeface="Comic Sans MS" panose="030F0702030302020204" pitchFamily="66" charset="0"/>
              </a:rPr>
              <a:t>5. Fish hα</a:t>
            </a:r>
            <a:r>
              <a:rPr lang="en-US" sz="3200" dirty="0" err="1">
                <a:solidFill>
                  <a:srgbClr val="231F20"/>
                </a:solidFill>
                <a:latin typeface="Comic Sans MS" panose="030F0702030302020204" pitchFamily="66" charset="0"/>
              </a:rPr>
              <a:t>ven’t</a:t>
            </a:r>
            <a:r>
              <a:rPr lang="en-US" sz="3200" dirty="0">
                <a:solidFill>
                  <a:srgbClr val="231F20"/>
                </a:solidFill>
                <a:latin typeface="Comic Sans MS" panose="030F0702030302020204" pitchFamily="66" charset="0"/>
              </a:rPr>
              <a:t> got </a:t>
            </a:r>
            <a:r>
              <a:rPr lang="en-US" sz="3200" b="1" dirty="0">
                <a:solidFill>
                  <a:srgbClr val="231F20"/>
                </a:solidFill>
                <a:latin typeface="Comic Sans MS" panose="030F0702030302020204" pitchFamily="66" charset="0"/>
              </a:rPr>
              <a:t>feet </a:t>
            </a:r>
            <a:r>
              <a:rPr lang="en-US" sz="3200" dirty="0">
                <a:solidFill>
                  <a:srgbClr val="231F20"/>
                </a:solidFill>
                <a:latin typeface="Comic Sans MS" panose="030F0702030302020204" pitchFamily="66" charset="0"/>
              </a:rPr>
              <a:t>/ </a:t>
            </a:r>
            <a:r>
              <a:rPr lang="en-US" sz="3200" b="1" dirty="0">
                <a:solidFill>
                  <a:srgbClr val="231F20"/>
                </a:solidFill>
                <a:latin typeface="Comic Sans MS" panose="030F0702030302020204" pitchFamily="66" charset="0"/>
              </a:rPr>
              <a:t>eyes</a:t>
            </a:r>
            <a:r>
              <a:rPr lang="en-US" sz="3200" dirty="0">
                <a:solidFill>
                  <a:srgbClr val="231F20"/>
                </a:solidFill>
                <a:latin typeface="Comic Sans MS" panose="030F0702030302020204" pitchFamily="66" charset="0"/>
              </a:rPr>
              <a:t>.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br>
              <a:rPr lang="en-US" sz="3200" dirty="0">
                <a:latin typeface="Comic Sans MS" panose="030F0702030302020204" pitchFamily="66" charset="0"/>
              </a:rPr>
            </a:b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828800" y="1057816"/>
            <a:ext cx="1584960" cy="8147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16780" y="1934176"/>
            <a:ext cx="1363980" cy="6935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508760" y="2576015"/>
            <a:ext cx="1501140" cy="6935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608320" y="3372989"/>
            <a:ext cx="1501140" cy="6935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236720" y="4123853"/>
            <a:ext cx="1097280" cy="6935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019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5303"/>
            <a:ext cx="9144000" cy="56531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14746" y="2045048"/>
            <a:ext cx="7145185" cy="26837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2734" y="33121"/>
            <a:ext cx="1616707" cy="7751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48539" y="3426812"/>
            <a:ext cx="631775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The sheep hα</a:t>
            </a:r>
            <a:r>
              <a:rPr lang="en-US" sz="3200" b="1" dirty="0" err="1">
                <a:latin typeface="Comic Sans MS" panose="030F0702030302020204" pitchFamily="66" charset="0"/>
              </a:rPr>
              <a:t>ve</a:t>
            </a:r>
            <a:r>
              <a:rPr lang="en-US" sz="3200" b="1" dirty="0">
                <a:latin typeface="Comic Sans MS" panose="030F0702030302020204" pitchFamily="66" charset="0"/>
              </a:rPr>
              <a:t> got white fur.</a:t>
            </a:r>
          </a:p>
          <a:p>
            <a:r>
              <a:rPr lang="en-US" sz="3200" b="1" dirty="0">
                <a:latin typeface="Comic Sans MS" panose="030F0702030302020204" pitchFamily="66" charset="0"/>
              </a:rPr>
              <a:t>They hα</a:t>
            </a:r>
            <a:r>
              <a:rPr lang="en-US" sz="3200" b="1" dirty="0" err="1">
                <a:latin typeface="Comic Sans MS" panose="030F0702030302020204" pitchFamily="66" charset="0"/>
              </a:rPr>
              <a:t>ven’t</a:t>
            </a:r>
            <a:r>
              <a:rPr lang="en-US" sz="3200" b="1" dirty="0">
                <a:latin typeface="Comic Sans MS" panose="030F0702030302020204" pitchFamily="66" charset="0"/>
              </a:rPr>
              <a:t> got long tα</a:t>
            </a:r>
            <a:r>
              <a:rPr lang="en-US" sz="3200" b="1" dirty="0" err="1">
                <a:latin typeface="Comic Sans MS" panose="030F0702030302020204" pitchFamily="66" charset="0"/>
              </a:rPr>
              <a:t>ils</a:t>
            </a:r>
            <a:r>
              <a:rPr lang="en-US" sz="3200" b="1" dirty="0">
                <a:latin typeface="Comic Sans MS" panose="030F0702030302020204" pitchFamily="66" charset="0"/>
              </a:rPr>
              <a:t>. 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500" l="536" r="9882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7613" y="1689012"/>
            <a:ext cx="4319450" cy="1851855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959321" y="2538826"/>
            <a:ext cx="4821600" cy="577570"/>
          </a:xfrm>
        </p:spPr>
        <p:txBody>
          <a:bodyPr/>
          <a:lstStyle/>
          <a:p>
            <a:r>
              <a:rPr lang="en-US" sz="3200" dirty="0">
                <a:latin typeface="Comic Sans MS" panose="030F0702030302020204" pitchFamily="66" charset="0"/>
              </a:rPr>
              <a:t>haven’t = have not</a:t>
            </a:r>
          </a:p>
        </p:txBody>
      </p:sp>
      <p:sp>
        <p:nvSpPr>
          <p:cNvPr id="13" name="Subtitle 1"/>
          <p:cNvSpPr txBox="1">
            <a:spLocks/>
          </p:cNvSpPr>
          <p:nvPr/>
        </p:nvSpPr>
        <p:spPr>
          <a:xfrm>
            <a:off x="1612561" y="2056139"/>
            <a:ext cx="4821600" cy="57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22320186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194" b="34893"/>
          <a:stretch/>
        </p:blipFill>
        <p:spPr>
          <a:xfrm>
            <a:off x="-1" y="0"/>
            <a:ext cx="9364717" cy="5131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6" b="98192" l="5983" r="96947">
                        <a14:foregroundMark x1="24542" y1="20226" x2="35653" y2="18531"/>
                        <a14:foregroundMark x1="37241" y1="16045" x2="38217" y2="22034"/>
                        <a14:foregroundMark x1="30281" y1="13898" x2="33333" y2="16723"/>
                        <a14:foregroundMark x1="23443" y1="17627" x2="28083" y2="25311"/>
                        <a14:foregroundMark x1="31258" y1="29831" x2="37118" y2="36949"/>
                        <a14:foregroundMark x1="25153" y1="41469" x2="27473" y2="48475"/>
                        <a14:foregroundMark x1="28449" y1="66441" x2="27473" y2="74802"/>
                        <a14:foregroundMark x1="15140" y1="62373" x2="15995" y2="67232"/>
                        <a14:foregroundMark x1="10867" y1="71638" x2="14042" y2="73446"/>
                        <a14:foregroundMark x1="17582" y1="72881" x2="19414" y2="72994"/>
                        <a14:foregroundMark x1="11355" y1="25537" x2="13065" y2="31299"/>
                        <a14:foregroundMark x1="88034" y1="70508" x2="92552" y2="73785"/>
                        <a14:foregroundMark x1="88645" y1="79322" x2="81807" y2="77401"/>
                        <a14:foregroundMark x1="73504" y1="69605" x2="76801" y2="71412"/>
                        <a14:foregroundMark x1="47009" y1="78079" x2="51648" y2="84520"/>
                        <a14:foregroundMark x1="46642" y1="88701" x2="52015" y2="91977"/>
                        <a14:foregroundMark x1="36508" y1="75480" x2="36264" y2="81921"/>
                        <a14:foregroundMark x1="30769" y1="77853" x2="40659" y2="84520"/>
                      </a14:backgroundRemoval>
                    </a14:imgEffect>
                  </a14:imgLayer>
                </a14:imgProps>
              </a:ext>
            </a:extLst>
          </a:blip>
          <a:srcRect l="1" t="10271" r="-2726" b="29636"/>
          <a:stretch/>
        </p:blipFill>
        <p:spPr>
          <a:xfrm>
            <a:off x="1073837" y="629904"/>
            <a:ext cx="7217039" cy="4562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1560" y="2985421"/>
            <a:ext cx="293541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</a:t>
            </a:r>
          </a:p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&amp; goodbye!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67421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76416"/>
      </p:ext>
    </p:extLst>
  </p:cSld>
  <p:clrMapOvr>
    <a:masterClrMapping/>
  </p:clrMapOvr>
  <p:transition spd="slow">
    <p:randomBar dir="vert"/>
    <p:sndAc>
      <p:stSnd>
        <p:snd r:embed="rId2" name="(Âm Thanh) chuyển cảnh (mp3cut.net)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0768"/>
            <a:ext cx="9144001" cy="5234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95" y="998564"/>
            <a:ext cx="1385888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9" y="4069046"/>
            <a:ext cx="773967" cy="979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7844834" y="3225262"/>
            <a:ext cx="1329452" cy="1329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942614" y="3921058"/>
            <a:ext cx="983777" cy="9837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5476582" y="3560806"/>
            <a:ext cx="1329452" cy="13294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08" y="3907435"/>
            <a:ext cx="911975" cy="11543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27" y="3731554"/>
            <a:ext cx="911975" cy="1154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9" b="84470" l="2456" r="98636">
                        <a14:foregroundMark x1="7913" y1="30429" x2="12551" y2="31061"/>
                        <a14:foregroundMark x1="8322" y1="59217" x2="8595" y2="69823"/>
                        <a14:foregroundMark x1="9141" y1="83207" x2="11596" y2="83207"/>
                        <a14:foregroundMark x1="91269" y1="34596" x2="90450" y2="44192"/>
                        <a14:foregroundMark x1="29468" y1="22222" x2="35607" y2="24242"/>
                        <a14:foregroundMark x1="41883" y1="25000" x2="48568" y2="22601"/>
                        <a14:foregroundMark x1="51569" y1="22601" x2="56889" y2="24747"/>
                        <a14:backgroundMark x1="93452" y1="38889" x2="94679" y2="35354"/>
                        <a14:backgroundMark x1="6139" y1="58081" x2="6139" y2="58081"/>
                        <a14:backgroundMark x1="78445" y1="26263" x2="78445" y2="26263"/>
                        <a14:backgroundMark x1="24147" y1="25000" x2="32469" y2="26515"/>
                        <a14:backgroundMark x1="43111" y1="27020" x2="56344" y2="26894"/>
                        <a14:backgroundMark x1="41883" y1="23990" x2="46385" y2="21212"/>
                        <a14:backgroundMark x1="32060" y1="21465" x2="34925" y2="23106"/>
                        <a14:backgroundMark x1="53615" y1="21843" x2="57162" y2="2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912"/>
          <a:stretch/>
        </p:blipFill>
        <p:spPr>
          <a:xfrm>
            <a:off x="1680213" y="-44157"/>
            <a:ext cx="5160782" cy="44678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46" y="2938889"/>
            <a:ext cx="1204457" cy="14381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257AEE97-76B4-43FA-B788-C64028B11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04" y="2103094"/>
            <a:ext cx="3117115" cy="23205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14" b="95754" l="5873" r="98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10721" y="1625426"/>
            <a:ext cx="3138502" cy="311475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114870" y="1637566"/>
            <a:ext cx="629146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Warm Up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9329" y="3920517"/>
            <a:ext cx="891305" cy="11282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657" y="4069046"/>
            <a:ext cx="773967" cy="9797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3673590" y="3501130"/>
            <a:ext cx="1329452" cy="13294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93" y="3889989"/>
            <a:ext cx="911975" cy="11543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38" y="4157260"/>
            <a:ext cx="744799" cy="9427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1209" y="3358309"/>
            <a:ext cx="2512830" cy="173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574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V farm animal noi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20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7249" y="346298"/>
            <a:ext cx="688745" cy="710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6" name="Picture 32" descr="Beautiful green landscape cartoon background Vector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410" b="90000" l="0" r="10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92" b="10199"/>
          <a:stretch/>
        </p:blipFill>
        <p:spPr bwMode="auto">
          <a:xfrm>
            <a:off x="-14486" y="964095"/>
            <a:ext cx="9144000" cy="423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Заголовок 1"/>
          <p:cNvSpPr txBox="1">
            <a:spLocks/>
          </p:cNvSpPr>
          <p:nvPr/>
        </p:nvSpPr>
        <p:spPr>
          <a:xfrm>
            <a:off x="1965597" y="391816"/>
            <a:ext cx="5183833" cy="766728"/>
          </a:xfrm>
          <a:prstGeom prst="roundRect">
            <a:avLst/>
          </a:prstGeom>
          <a:solidFill>
            <a:schemeClr val="bg2"/>
          </a:solidFill>
          <a:ln w="3175">
            <a:solidFill>
              <a:schemeClr val="bg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Life Savers ExtraBold"/>
              <a:buNone/>
              <a:defRPr sz="8500" b="0" i="0" u="none" strike="noStrike" cap="none">
                <a:solidFill>
                  <a:srgbClr val="191919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defRPr/>
            </a:pPr>
            <a:r>
              <a:rPr lang="en-US" alt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have got………………. </a:t>
            </a:r>
            <a:endParaRPr lang="ru-RU" alt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60" name="коро372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39830" y="47038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Picture 14" descr="Cartoon kids Stock Vector Image by ©memoangeles #1416897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" b="49560" l="0" r="38477">
                        <a14:foregroundMark x1="10938" y1="11437" x2="23730" y2="11828"/>
                        <a14:foregroundMark x1="12012" y1="14174" x2="24219" y2="13392"/>
                        <a14:foregroundMark x1="14355" y1="5279" x2="20313" y2="21408"/>
                        <a14:foregroundMark x1="14160" y1="11046" x2="12500" y2="997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163" b="49886"/>
          <a:stretch/>
        </p:blipFill>
        <p:spPr bwMode="auto">
          <a:xfrm>
            <a:off x="790166" y="1092143"/>
            <a:ext cx="2710474" cy="3406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http://hddfhm.com/images/cartoon-clipart-cow-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2" y="1700808"/>
            <a:ext cx="4560888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Прямоугольник 3"/>
          <p:cNvSpPr/>
          <p:nvPr/>
        </p:nvSpPr>
        <p:spPr>
          <a:xfrm>
            <a:off x="3642875" y="1573695"/>
            <a:ext cx="4291071" cy="3389533"/>
          </a:xfrm>
          <a:prstGeom prst="rect">
            <a:avLst/>
          </a:prstGeom>
          <a:solidFill>
            <a:srgbClr val="CC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noFill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31295" y="281964"/>
            <a:ext cx="16369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cow 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1744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7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  <p:bldLst>
      <p:bldP spid="58" grpId="0" animBg="1"/>
      <p:bldP spid="63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ootpath through a green meadow Royalty Free Vector Imag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943" b="899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494" y="180910"/>
            <a:ext cx="9221494" cy="548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286161" y="372852"/>
            <a:ext cx="5183833" cy="766728"/>
          </a:xfrm>
          <a:prstGeom prst="roundRect">
            <a:avLst/>
          </a:prstGeom>
          <a:solidFill>
            <a:schemeClr val="bg2"/>
          </a:solidFill>
          <a:ln w="3175">
            <a:solidFill>
              <a:schemeClr val="bg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Life Savers ExtraBold"/>
              <a:buNone/>
              <a:defRPr sz="8500" b="0" i="0" u="none" strike="noStrike" cap="none">
                <a:solidFill>
                  <a:srgbClr val="191919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defRPr/>
            </a:pPr>
            <a:r>
              <a:rPr lang="en-US" alt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have got………... </a:t>
            </a:r>
            <a:endParaRPr lang="ru-RU" alt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лоша372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1497" y="45141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14" descr="Cartoon kids Stock Vector Image by ©memoangeles #1416897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756" b="100000" l="391" r="34473">
                        <a14:foregroundMark x1="18262" y1="71261" x2="22168" y2="7175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479" r="60163"/>
          <a:stretch/>
        </p:blipFill>
        <p:spPr bwMode="auto">
          <a:xfrm>
            <a:off x="177658" y="1125249"/>
            <a:ext cx="2729935" cy="3527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roseimage.net/wp-content/uploads/2017/07/horse-clipart-wallpaper-free-download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407" y="953945"/>
            <a:ext cx="457358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4"/>
          <p:cNvSpPr/>
          <p:nvPr/>
        </p:nvSpPr>
        <p:spPr>
          <a:xfrm>
            <a:off x="4031366" y="1139580"/>
            <a:ext cx="4319587" cy="3671888"/>
          </a:xfrm>
          <a:prstGeom prst="rect">
            <a:avLst/>
          </a:prstGeom>
          <a:solidFill>
            <a:srgbClr val="CC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Rectangle 1"/>
          <p:cNvSpPr/>
          <p:nvPr/>
        </p:nvSpPr>
        <p:spPr>
          <a:xfrm>
            <a:off x="4346198" y="284351"/>
            <a:ext cx="20537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horse 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1664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54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John Paul - 2D game or animation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394" b="100000" l="0" r="100000">
                        <a14:foregroundMark x1="26417" y1="90244" x2="50083" y2="98687"/>
                        <a14:backgroundMark x1="25167" y1="56660" x2="33000" y2="58349"/>
                        <a14:backgroundMark x1="7667" y1="45966" x2="7667" y2="49156"/>
                        <a14:backgroundMark x1="50583" y1="55722" x2="50583" y2="55722"/>
                        <a14:backgroundMark x1="52417" y1="58349" x2="52417" y2="5834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60" y="2261419"/>
            <a:ext cx="8841784" cy="2882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60781" y="165580"/>
            <a:ext cx="6466595" cy="766728"/>
          </a:xfrm>
          <a:prstGeom prst="roundRect">
            <a:avLst/>
          </a:prstGeom>
          <a:solidFill>
            <a:schemeClr val="bg2"/>
          </a:solidFill>
          <a:ln w="3175">
            <a:solidFill>
              <a:schemeClr val="bg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Life Savers ExtraBold"/>
              <a:buNone/>
              <a:defRPr sz="8500" b="0" i="0" u="none" strike="noStrike" cap="none">
                <a:solidFill>
                  <a:srgbClr val="191919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defRPr/>
            </a:pPr>
            <a:r>
              <a:rPr lang="en-US" alt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 have got …………. </a:t>
            </a:r>
            <a:endParaRPr lang="ru-RU" alt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овеч374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27260" y="16558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https://img-fotki.yandex.ru/get/15586/23869276.141/0_b2123_178bb674_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99" y="1227138"/>
            <a:ext cx="4025900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4"/>
          <p:cNvSpPr/>
          <p:nvPr/>
        </p:nvSpPr>
        <p:spPr>
          <a:xfrm>
            <a:off x="2895798" y="1839913"/>
            <a:ext cx="3633787" cy="2800350"/>
          </a:xfrm>
          <a:prstGeom prst="rect">
            <a:avLst/>
          </a:prstGeom>
          <a:solidFill>
            <a:srgbClr val="CC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Rectangle 1"/>
          <p:cNvSpPr/>
          <p:nvPr/>
        </p:nvSpPr>
        <p:spPr>
          <a:xfrm>
            <a:off x="4489512" y="88731"/>
            <a:ext cx="18950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sheep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0" name="Picture 4" descr="491,485 Cartoon kids Vector Images - Free &amp;amp; Royalty-free Cartoon kids  Vectors | Depositphotos®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167" b="100000" l="0" r="25350">
                        <a14:foregroundMark x1="10140" y1="66667" x2="20280" y2="64000"/>
                        <a14:foregroundMark x1="6643" y1="99333" x2="6643" y2="99333"/>
                        <a14:foregroundMark x1="6643" y1="99333" x2="6643" y2="99333"/>
                        <a14:foregroundMark x1="6643" y1="99333" x2="6643" y2="99333"/>
                        <a14:foregroundMark x1="9965" y1="99333" x2="12063" y2="98833"/>
                        <a14:foregroundMark x1="9441" y1="64167" x2="20629" y2="61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625" r="71189"/>
          <a:stretch/>
        </p:blipFill>
        <p:spPr bwMode="auto">
          <a:xfrm>
            <a:off x="819669" y="1623353"/>
            <a:ext cx="1612921" cy="3016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491,485 Cartoon kids Vector Images - Free &amp;amp; Royalty-free Cartoon kids  Vectors | Depositphotos®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500" b="99167" l="31993" r="64336">
                        <a14:foregroundMark x1="44580" y1="64667" x2="50350" y2="64667"/>
                        <a14:foregroundMark x1="43182" y1="62333" x2="44580" y2="67333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9" t="48625" r="35436"/>
          <a:stretch/>
        </p:blipFill>
        <p:spPr bwMode="auto">
          <a:xfrm>
            <a:off x="6992793" y="1795758"/>
            <a:ext cx="1808852" cy="2888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9441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06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3" name="Picture 12" descr="Joshua prakash - 2D animation landscap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53333"/>
          <a:stretch/>
        </p:blipFill>
        <p:spPr bwMode="auto">
          <a:xfrm>
            <a:off x="0" y="2716847"/>
            <a:ext cx="9337729" cy="242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99923" y="162567"/>
            <a:ext cx="6835089" cy="766728"/>
          </a:xfrm>
          <a:prstGeom prst="roundRect">
            <a:avLst/>
          </a:prstGeom>
          <a:solidFill>
            <a:schemeClr val="bg2"/>
          </a:solidFill>
          <a:ln w="3175">
            <a:solidFill>
              <a:schemeClr val="bg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Life Savers ExtraBold"/>
              <a:buNone/>
              <a:defRPr sz="8500" b="0" i="0" u="none" strike="noStrike" cap="none">
                <a:solidFill>
                  <a:srgbClr val="191919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defRPr/>
            </a:pPr>
            <a:r>
              <a:rPr lang="en-US" alt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have got………….. </a:t>
            </a:r>
            <a:endParaRPr lang="ru-RU" alt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коза374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13959" y="16558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http://www.1designshop.com/wp-content/uploads/2016/01/1dsp-20160127-animal-00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244" y="1204752"/>
            <a:ext cx="3382962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4"/>
          <p:cNvSpPr/>
          <p:nvPr/>
        </p:nvSpPr>
        <p:spPr>
          <a:xfrm>
            <a:off x="2690020" y="1204753"/>
            <a:ext cx="3455987" cy="3024187"/>
          </a:xfrm>
          <a:prstGeom prst="rect">
            <a:avLst/>
          </a:prstGeom>
          <a:solidFill>
            <a:srgbClr val="CC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Rectangle 3"/>
          <p:cNvSpPr/>
          <p:nvPr/>
        </p:nvSpPr>
        <p:spPr>
          <a:xfrm>
            <a:off x="4291507" y="97527"/>
            <a:ext cx="18036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goat 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110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67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10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n Arrow 4"/>
          <p:cNvSpPr/>
          <p:nvPr/>
        </p:nvSpPr>
        <p:spPr>
          <a:xfrm rot="16959142">
            <a:off x="3156013" y="1676523"/>
            <a:ext cx="768096" cy="13336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3" name="Picture 12" descr="Joshua prakash - 2D animation landscap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53333"/>
          <a:stretch/>
        </p:blipFill>
        <p:spPr bwMode="auto">
          <a:xfrm>
            <a:off x="0" y="2716847"/>
            <a:ext cx="9337729" cy="242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682920" y="221501"/>
            <a:ext cx="5183833" cy="766728"/>
          </a:xfrm>
          <a:prstGeom prst="roundRect">
            <a:avLst/>
          </a:prstGeom>
          <a:solidFill>
            <a:schemeClr val="bg2"/>
          </a:solidFill>
          <a:ln w="3175">
            <a:solidFill>
              <a:schemeClr val="bg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Life Savers ExtraBold"/>
              <a:buNone/>
              <a:defRPr sz="8500" b="0" i="0" u="none" strike="noStrike" cap="none">
                <a:solidFill>
                  <a:srgbClr val="191919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defRPr/>
            </a:pPr>
            <a:r>
              <a:rPr lang="en-US" alt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They have got…………… </a:t>
            </a:r>
            <a:endParaRPr lang="ru-RU" alt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кури374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18732" y="300065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http://more-cliparts.net/images/pioq5xMi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777" y="1901635"/>
            <a:ext cx="3690937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4"/>
          <p:cNvSpPr/>
          <p:nvPr/>
        </p:nvSpPr>
        <p:spPr>
          <a:xfrm>
            <a:off x="2740309" y="1814861"/>
            <a:ext cx="4487067" cy="3080019"/>
          </a:xfrm>
          <a:prstGeom prst="rect">
            <a:avLst/>
          </a:prstGeom>
          <a:solidFill>
            <a:srgbClr val="CC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Rectangle 3"/>
          <p:cNvSpPr/>
          <p:nvPr/>
        </p:nvSpPr>
        <p:spPr>
          <a:xfrm>
            <a:off x="5258620" y="152230"/>
            <a:ext cx="1608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hen 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1" name="Picture 14" descr="Cartoon kids Stock Vector Image by ©memoangeles #1416897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6" t="47870" r="32996"/>
          <a:stretch/>
        </p:blipFill>
        <p:spPr bwMode="auto">
          <a:xfrm flipH="1">
            <a:off x="344041" y="1700855"/>
            <a:ext cx="2285930" cy="3308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Cartoon kids Stock Vector Image by ©memoangeles #1416897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63" b="49886"/>
          <a:stretch/>
        </p:blipFill>
        <p:spPr bwMode="auto">
          <a:xfrm>
            <a:off x="7467041" y="2630664"/>
            <a:ext cx="1870688" cy="2351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801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22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0768"/>
            <a:ext cx="9144001" cy="5234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95" y="998564"/>
            <a:ext cx="1385888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9" y="4069046"/>
            <a:ext cx="773967" cy="979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7844834" y="3225262"/>
            <a:ext cx="1329452" cy="1329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942614" y="3921058"/>
            <a:ext cx="983777" cy="9837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5476582" y="3560806"/>
            <a:ext cx="1329452" cy="13294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08" y="3907435"/>
            <a:ext cx="911975" cy="11543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27" y="3731554"/>
            <a:ext cx="911975" cy="1154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9" b="84470" l="2456" r="98636">
                        <a14:foregroundMark x1="7913" y1="30429" x2="12551" y2="31061"/>
                        <a14:foregroundMark x1="8322" y1="59217" x2="8595" y2="69823"/>
                        <a14:foregroundMark x1="9141" y1="83207" x2="11596" y2="83207"/>
                        <a14:foregroundMark x1="91269" y1="34596" x2="90450" y2="44192"/>
                        <a14:foregroundMark x1="29468" y1="22222" x2="35607" y2="24242"/>
                        <a14:foregroundMark x1="41883" y1="25000" x2="48568" y2="22601"/>
                        <a14:foregroundMark x1="51569" y1="22601" x2="56889" y2="24747"/>
                        <a14:backgroundMark x1="93452" y1="38889" x2="94679" y2="35354"/>
                        <a14:backgroundMark x1="6139" y1="58081" x2="6139" y2="58081"/>
                        <a14:backgroundMark x1="78445" y1="26263" x2="78445" y2="26263"/>
                        <a14:backgroundMark x1="24147" y1="25000" x2="32469" y2="26515"/>
                        <a14:backgroundMark x1="43111" y1="27020" x2="56344" y2="26894"/>
                        <a14:backgroundMark x1="41883" y1="23990" x2="46385" y2="21212"/>
                        <a14:backgroundMark x1="32060" y1="21465" x2="34925" y2="23106"/>
                        <a14:backgroundMark x1="53615" y1="21843" x2="57162" y2="2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912"/>
          <a:stretch/>
        </p:blipFill>
        <p:spPr>
          <a:xfrm>
            <a:off x="1753618" y="-10108"/>
            <a:ext cx="5160782" cy="44678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46" y="2938889"/>
            <a:ext cx="1204457" cy="14381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257AEE97-76B4-43FA-B788-C64028B11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30" y="3213323"/>
            <a:ext cx="2123693" cy="15810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7710" y="3841683"/>
            <a:ext cx="1886047" cy="130181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14" b="95754" l="5873" r="98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10721" y="1625426"/>
            <a:ext cx="3138502" cy="311475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367956" y="1547876"/>
            <a:ext cx="629146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</a:p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Presentation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9329" y="3920517"/>
            <a:ext cx="891305" cy="11282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657" y="4069046"/>
            <a:ext cx="773967" cy="9797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3673590" y="3501130"/>
            <a:ext cx="1329452" cy="13294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93" y="3889989"/>
            <a:ext cx="911975" cy="11543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38" y="4157260"/>
            <a:ext cx="744799" cy="94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267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V farm animal noi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</TotalTime>
  <Words>423</Words>
  <Application>Microsoft Office PowerPoint</Application>
  <PresentationFormat>On-screen Show (16:9)</PresentationFormat>
  <Paragraphs>90</Paragraphs>
  <Slides>27</Slides>
  <Notes>13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Quicksand</vt:lpstr>
      <vt:lpstr>SimHei</vt:lpstr>
      <vt:lpstr>Quicksand SemiBold</vt:lpstr>
      <vt:lpstr>Arial</vt:lpstr>
      <vt:lpstr>Life Savers</vt:lpstr>
      <vt:lpstr>Patrick Hand</vt:lpstr>
      <vt:lpstr>Comic Sans MS</vt:lpstr>
      <vt:lpstr>Bebas Neue</vt:lpstr>
      <vt:lpstr>Life Savers ExtraBold</vt:lpstr>
      <vt:lpstr>Tahoma</vt:lpstr>
      <vt:lpstr>Patrick Hand SC</vt:lpstr>
      <vt:lpstr>English Language Grammar Rules by Slidesgo</vt:lpstr>
      <vt:lpstr>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My school</dc:title>
  <dc:creator>Christiaan Rheeder</dc:creator>
  <cp:lastModifiedBy>Admin</cp:lastModifiedBy>
  <cp:revision>94</cp:revision>
  <dcterms:modified xsi:type="dcterms:W3CDTF">2023-09-25T08:39:17Z</dcterms:modified>
</cp:coreProperties>
</file>