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74" r:id="rId3"/>
    <p:sldId id="256" r:id="rId4"/>
    <p:sldId id="269" r:id="rId5"/>
    <p:sldId id="277" r:id="rId6"/>
    <p:sldId id="276" r:id="rId7"/>
    <p:sldId id="278" r:id="rId8"/>
    <p:sldId id="279" r:id="rId9"/>
    <p:sldId id="280" r:id="rId10"/>
    <p:sldId id="281" r:id="rId11"/>
    <p:sldId id="282" r:id="rId12"/>
    <p:sldId id="283" r:id="rId13"/>
    <p:sldId id="287" r:id="rId14"/>
    <p:sldId id="288" r:id="rId15"/>
    <p:sldId id="285" r:id="rId16"/>
    <p:sldId id="284" r:id="rId17"/>
    <p:sldId id="289" r:id="rId18"/>
    <p:sldId id="286" r:id="rId19"/>
    <p:sldId id="290" r:id="rId20"/>
    <p:sldId id="291" r:id="rId21"/>
    <p:sldId id="292" r:id="rId22"/>
    <p:sldId id="293" r:id="rId23"/>
    <p:sldId id="294" r:id="rId24"/>
    <p:sldId id="295" r:id="rId25"/>
    <p:sldId id="296" r:id="rId26"/>
    <p:sldId id="297" r:id="rId27"/>
    <p:sldId id="298" r:id="rId28"/>
    <p:sldId id="299" r:id="rId29"/>
    <p:sldId id="301" r:id="rId30"/>
    <p:sldId id="300" r:id="rId31"/>
    <p:sldId id="302" r:id="rId32"/>
    <p:sldId id="303" r:id="rId33"/>
    <p:sldId id="304" r:id="rId34"/>
    <p:sldId id="305" r:id="rId35"/>
    <p:sldId id="306" r:id="rId36"/>
    <p:sldId id="307" r:id="rId37"/>
    <p:sldId id="308" r:id="rId38"/>
    <p:sldId id="309" r:id="rId39"/>
  </p:sldIdLst>
  <p:sldSz cx="18288000" cy="10287000"/>
  <p:notesSz cx="6858000" cy="9144000"/>
  <p:embeddedFontLst>
    <p:embeddedFont>
      <p:font typeface="Amasis MT Pro Black" panose="02040A04050005020304" pitchFamily="18" charset="0"/>
      <p:bold r:id="rId40"/>
      <p:boldItalic r:id="rId41"/>
    </p:embeddedFont>
    <p:embeddedFont>
      <p:font typeface="Atma Bold" panose="020B0604020202020204" charset="0"/>
      <p:regular r:id="rId42"/>
    </p:embeddedFont>
    <p:embeddedFont>
      <p:font typeface="Berlin Sans FB Demi" panose="020E0802020502020306" pitchFamily="34"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4F754A-D1ED-459C-870C-599286FDFDBB}">
          <p14:sldIdLst>
            <p14:sldId id="275"/>
            <p14:sldId id="274"/>
            <p14:sldId id="256"/>
            <p14:sldId id="269"/>
            <p14:sldId id="277"/>
            <p14:sldId id="276"/>
            <p14:sldId id="278"/>
            <p14:sldId id="279"/>
            <p14:sldId id="280"/>
            <p14:sldId id="281"/>
            <p14:sldId id="282"/>
            <p14:sldId id="283"/>
            <p14:sldId id="287"/>
            <p14:sldId id="288"/>
            <p14:sldId id="285"/>
            <p14:sldId id="284"/>
            <p14:sldId id="289"/>
            <p14:sldId id="286"/>
            <p14:sldId id="290"/>
            <p14:sldId id="291"/>
            <p14:sldId id="292"/>
            <p14:sldId id="293"/>
            <p14:sldId id="294"/>
            <p14:sldId id="295"/>
            <p14:sldId id="296"/>
            <p14:sldId id="297"/>
            <p14:sldId id="298"/>
            <p14:sldId id="299"/>
            <p14:sldId id="301"/>
            <p14:sldId id="300"/>
            <p14:sldId id="302"/>
            <p14:sldId id="303"/>
            <p14:sldId id="304"/>
            <p14:sldId id="305"/>
            <p14:sldId id="306"/>
            <p14:sldId id="307"/>
            <p14:sldId id="308"/>
            <p14:sldId id="3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B0"/>
    <a:srgbClr val="FFCDD2"/>
    <a:srgbClr val="FEE193"/>
    <a:srgbClr val="FEF2E8"/>
    <a:srgbClr val="CDEA54"/>
    <a:srgbClr val="FAEAEA"/>
    <a:srgbClr val="FAB3B9"/>
    <a:srgbClr val="7F6448"/>
    <a:srgbClr val="8A58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1.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7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id="{13F94065-D14A-AC70-CAAF-1A5CB70FE926}"/>
              </a:ext>
            </a:extLst>
          </p:cNvPr>
          <p:cNvSpPr txBox="1"/>
          <p:nvPr/>
        </p:nvSpPr>
        <p:spPr>
          <a:xfrm>
            <a:off x="4495800" y="419100"/>
            <a:ext cx="92964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sp>
        <p:nvSpPr>
          <p:cNvPr id="23" name="Freeform 7">
            <a:extLst>
              <a:ext uri="{FF2B5EF4-FFF2-40B4-BE49-F238E27FC236}">
                <a16:creationId xmlns:a16="http://schemas.microsoft.com/office/drawing/2014/main" id="{F47D7D01-2D44-F690-8E95-2C933D4F252D}"/>
              </a:ext>
            </a:extLst>
          </p:cNvPr>
          <p:cNvSpPr/>
          <p:nvPr/>
        </p:nvSpPr>
        <p:spPr>
          <a:xfrm flipH="1">
            <a:off x="0" y="2400300"/>
            <a:ext cx="6525768" cy="6958012"/>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9A613924-7914-FD27-D3DB-F5BE57333D52}"/>
              </a:ext>
            </a:extLst>
          </p:cNvPr>
          <p:cNvSpPr txBox="1"/>
          <p:nvPr/>
        </p:nvSpPr>
        <p:spPr>
          <a:xfrm>
            <a:off x="4267200" y="1831265"/>
            <a:ext cx="10515600" cy="707886"/>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Các em vừa lắng nghe bài hát, hãy cho biết: </a:t>
            </a:r>
          </a:p>
        </p:txBody>
      </p:sp>
      <p:sp>
        <p:nvSpPr>
          <p:cNvPr id="25" name="Speech Bubble: Rectangle with Corners Rounded 24">
            <a:extLst>
              <a:ext uri="{FF2B5EF4-FFF2-40B4-BE49-F238E27FC236}">
                <a16:creationId xmlns:a16="http://schemas.microsoft.com/office/drawing/2014/main" id="{EA1E0E25-D4AC-AFBC-CE24-38AC20A06858}"/>
              </a:ext>
            </a:extLst>
          </p:cNvPr>
          <p:cNvSpPr/>
          <p:nvPr/>
        </p:nvSpPr>
        <p:spPr>
          <a:xfrm>
            <a:off x="7162800" y="5753100"/>
            <a:ext cx="9982200" cy="1828800"/>
          </a:xfrm>
          <a:prstGeom prst="wedgeRoundRectCallout">
            <a:avLst>
              <a:gd name="adj1" fmla="val -54612"/>
              <a:gd name="adj2" fmla="val -41024"/>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Bài hát nhắn nhủ chúng ta điều gì?</a:t>
            </a:r>
          </a:p>
        </p:txBody>
      </p:sp>
      <p:sp>
        <p:nvSpPr>
          <p:cNvPr id="26" name="Speech Bubble: Rectangle with Corners Rounded 25">
            <a:extLst>
              <a:ext uri="{FF2B5EF4-FFF2-40B4-BE49-F238E27FC236}">
                <a16:creationId xmlns:a16="http://schemas.microsoft.com/office/drawing/2014/main" id="{0BA4CBEF-36CE-4C51-8FDB-D0FC0121AD8A}"/>
              </a:ext>
            </a:extLst>
          </p:cNvPr>
          <p:cNvSpPr/>
          <p:nvPr/>
        </p:nvSpPr>
        <p:spPr>
          <a:xfrm>
            <a:off x="7162800" y="3314700"/>
            <a:ext cx="9982200" cy="1828800"/>
          </a:xfrm>
          <a:prstGeom prst="wedgeRoundRectCallout">
            <a:avLst>
              <a:gd name="adj1" fmla="val -55040"/>
              <a:gd name="adj2" fmla="val 30851"/>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Trong bài hát có câu ca dao nào?</a:t>
            </a:r>
          </a:p>
        </p:txBody>
      </p:sp>
    </p:spTree>
    <p:extLst>
      <p:ext uri="{BB962C8B-B14F-4D97-AF65-F5344CB8AC3E}">
        <p14:creationId xmlns:p14="http://schemas.microsoft.com/office/powerpoint/2010/main" val="352412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animBg="1"/>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AEE11DF-54D7-C6D5-053C-8E009B678DAA}"/>
              </a:ext>
            </a:extLst>
          </p:cNvPr>
          <p:cNvSpPr/>
          <p:nvPr/>
        </p:nvSpPr>
        <p:spPr>
          <a:xfrm>
            <a:off x="16421417" y="4610099"/>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776E4F0-128C-95B0-B90B-26ACC649A5C7}"/>
              </a:ext>
            </a:extLst>
          </p:cNvPr>
          <p:cNvSpPr/>
          <p:nvPr/>
        </p:nvSpPr>
        <p:spPr>
          <a:xfrm>
            <a:off x="8362949" y="7634225"/>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hought Bubble: Cloud 2">
            <a:extLst>
              <a:ext uri="{FF2B5EF4-FFF2-40B4-BE49-F238E27FC236}">
                <a16:creationId xmlns:a16="http://schemas.microsoft.com/office/drawing/2014/main" id="{41839C50-4A06-D1DF-606B-EA81F2E8AA1E}"/>
              </a:ext>
            </a:extLst>
          </p:cNvPr>
          <p:cNvSpPr/>
          <p:nvPr/>
        </p:nvSpPr>
        <p:spPr>
          <a:xfrm>
            <a:off x="5682955" y="839676"/>
            <a:ext cx="12065908" cy="5915961"/>
          </a:xfrm>
          <a:prstGeom prst="cloudCallout">
            <a:avLst>
              <a:gd name="adj1" fmla="val -39080"/>
              <a:gd name="adj2" fmla="val 61938"/>
            </a:avLst>
          </a:prstGeom>
          <a:solidFill>
            <a:schemeClr val="accent5">
              <a:lumMod val="20000"/>
              <a:lumOff val="80000"/>
            </a:schemeClr>
          </a:solidFill>
          <a:ln w="5715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Trong xã hội còn nhiều người gặp hoàn cảnh khó khăn khác như khó khăn do dịch bệnh, tai nạn, cháy nổ, già yếu,...</a:t>
            </a:r>
            <a:endParaRPr lang="en-US" sz="4000">
              <a:solidFill>
                <a:schemeClr val="tx1"/>
              </a:solidFill>
            </a:endParaRPr>
          </a:p>
        </p:txBody>
      </p:sp>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Freeform 2">
            <a:extLst>
              <a:ext uri="{FF2B5EF4-FFF2-40B4-BE49-F238E27FC236}">
                <a16:creationId xmlns:a16="http://schemas.microsoft.com/office/drawing/2014/main" id="{2EDACABD-D7EB-D5E8-3691-C5786782F525}"/>
              </a:ext>
            </a:extLst>
          </p:cNvPr>
          <p:cNvSpPr/>
          <p:nvPr/>
        </p:nvSpPr>
        <p:spPr>
          <a:xfrm>
            <a:off x="457200" y="2457276"/>
            <a:ext cx="6553200" cy="6812891"/>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8">
            <a:extLst>
              <a:ext uri="{FF2B5EF4-FFF2-40B4-BE49-F238E27FC236}">
                <a16:creationId xmlns:a16="http://schemas.microsoft.com/office/drawing/2014/main" id="{E2E180AE-32F4-1494-9612-B0039DD7EADE}"/>
              </a:ext>
            </a:extLst>
          </p:cNvPr>
          <p:cNvSpPr/>
          <p:nvPr/>
        </p:nvSpPr>
        <p:spPr>
          <a:xfrm>
            <a:off x="15697200" y="7339075"/>
            <a:ext cx="1981200" cy="2947925"/>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3DBBBD44-0975-098A-CC3A-98DB01EB3634}"/>
              </a:ext>
            </a:extLst>
          </p:cNvPr>
          <p:cNvSpPr/>
          <p:nvPr/>
        </p:nvSpPr>
        <p:spPr>
          <a:xfrm>
            <a:off x="-323851" y="1257300"/>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DFE1043-6AF3-98B4-0FD1-845EDD81BB19}"/>
              </a:ext>
            </a:extLst>
          </p:cNvPr>
          <p:cNvSpPr/>
          <p:nvPr/>
        </p:nvSpPr>
        <p:spPr>
          <a:xfrm>
            <a:off x="16897349" y="16864"/>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C78FC4-8FE1-1809-14A4-CEDFD6668F75}"/>
              </a:ext>
            </a:extLst>
          </p:cNvPr>
          <p:cNvSpPr/>
          <p:nvPr/>
        </p:nvSpPr>
        <p:spPr>
          <a:xfrm>
            <a:off x="6248400" y="-566472"/>
            <a:ext cx="1562101" cy="156210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24684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6" name="TextBox 5">
            <a:extLst>
              <a:ext uri="{FF2B5EF4-FFF2-40B4-BE49-F238E27FC236}">
                <a16:creationId xmlns:a16="http://schemas.microsoft.com/office/drawing/2014/main" id="{9F99D449-B87B-BC8D-14B3-1AAA93498613}"/>
              </a:ext>
            </a:extLst>
          </p:cNvPr>
          <p:cNvSpPr txBox="1"/>
          <p:nvPr/>
        </p:nvSpPr>
        <p:spPr>
          <a:xfrm>
            <a:off x="3657600" y="266700"/>
            <a:ext cx="10972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HÌNH ẢNH </a:t>
            </a:r>
          </a:p>
        </p:txBody>
      </p:sp>
      <p:pic>
        <p:nvPicPr>
          <p:cNvPr id="11" name="Picture 10">
            <a:extLst>
              <a:ext uri="{FF2B5EF4-FFF2-40B4-BE49-F238E27FC236}">
                <a16:creationId xmlns:a16="http://schemas.microsoft.com/office/drawing/2014/main" id="{A0F7D74D-EFC5-C52C-25C4-FA96B1D4FA7C}"/>
              </a:ext>
            </a:extLst>
          </p:cNvPr>
          <p:cNvPicPr>
            <a:picLocks noChangeAspect="1"/>
          </p:cNvPicPr>
          <p:nvPr/>
        </p:nvPicPr>
        <p:blipFill>
          <a:blip r:embed="rId3"/>
          <a:stretch>
            <a:fillRect/>
          </a:stretch>
        </p:blipFill>
        <p:spPr>
          <a:xfrm>
            <a:off x="34977" y="1304853"/>
            <a:ext cx="12099137" cy="3838647"/>
          </a:xfrm>
          <a:prstGeom prst="rect">
            <a:avLst/>
          </a:prstGeom>
        </p:spPr>
      </p:pic>
      <p:pic>
        <p:nvPicPr>
          <p:cNvPr id="16" name="Picture 15">
            <a:extLst>
              <a:ext uri="{FF2B5EF4-FFF2-40B4-BE49-F238E27FC236}">
                <a16:creationId xmlns:a16="http://schemas.microsoft.com/office/drawing/2014/main" id="{10CB72A4-7E9F-9041-4085-AF5CBEF55852}"/>
              </a:ext>
            </a:extLst>
          </p:cNvPr>
          <p:cNvPicPr>
            <a:picLocks noChangeAspect="1"/>
          </p:cNvPicPr>
          <p:nvPr/>
        </p:nvPicPr>
        <p:blipFill rotWithShape="1">
          <a:blip r:embed="rId4"/>
          <a:srcRect l="1751" t="3061" r="1903" b="4040"/>
          <a:stretch/>
        </p:blipFill>
        <p:spPr>
          <a:xfrm>
            <a:off x="12209065" y="1304853"/>
            <a:ext cx="5864598" cy="3838647"/>
          </a:xfrm>
          <a:prstGeom prst="rect">
            <a:avLst/>
          </a:prstGeom>
        </p:spPr>
      </p:pic>
      <p:pic>
        <p:nvPicPr>
          <p:cNvPr id="18" name="Picture 17">
            <a:extLst>
              <a:ext uri="{FF2B5EF4-FFF2-40B4-BE49-F238E27FC236}">
                <a16:creationId xmlns:a16="http://schemas.microsoft.com/office/drawing/2014/main" id="{FC4621C9-F15A-CAE9-025B-45F1F68D8A08}"/>
              </a:ext>
            </a:extLst>
          </p:cNvPr>
          <p:cNvPicPr>
            <a:picLocks noChangeAspect="1"/>
          </p:cNvPicPr>
          <p:nvPr/>
        </p:nvPicPr>
        <p:blipFill>
          <a:blip r:embed="rId5"/>
          <a:stretch>
            <a:fillRect/>
          </a:stretch>
        </p:blipFill>
        <p:spPr>
          <a:xfrm>
            <a:off x="228600" y="5160624"/>
            <a:ext cx="5982815" cy="3973923"/>
          </a:xfrm>
          <a:prstGeom prst="rect">
            <a:avLst/>
          </a:prstGeom>
        </p:spPr>
      </p:pic>
      <p:pic>
        <p:nvPicPr>
          <p:cNvPr id="20" name="Picture 19">
            <a:extLst>
              <a:ext uri="{FF2B5EF4-FFF2-40B4-BE49-F238E27FC236}">
                <a16:creationId xmlns:a16="http://schemas.microsoft.com/office/drawing/2014/main" id="{2D91713C-310A-E87A-4337-9A7B019710D1}"/>
              </a:ext>
            </a:extLst>
          </p:cNvPr>
          <p:cNvPicPr>
            <a:picLocks noChangeAspect="1"/>
          </p:cNvPicPr>
          <p:nvPr/>
        </p:nvPicPr>
        <p:blipFill rotWithShape="1">
          <a:blip r:embed="rId6"/>
          <a:srcRect t="2390"/>
          <a:stretch/>
        </p:blipFill>
        <p:spPr>
          <a:xfrm>
            <a:off x="6329997" y="5160624"/>
            <a:ext cx="11758136" cy="4091970"/>
          </a:xfrm>
          <a:prstGeom prst="rect">
            <a:avLst/>
          </a:prstGeom>
        </p:spPr>
      </p:pic>
    </p:spTree>
    <p:extLst>
      <p:ext uri="{BB962C8B-B14F-4D97-AF65-F5344CB8AC3E}">
        <p14:creationId xmlns:p14="http://schemas.microsoft.com/office/powerpoint/2010/main" val="239207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6" name="TextBox 5">
            <a:extLst>
              <a:ext uri="{FF2B5EF4-FFF2-40B4-BE49-F238E27FC236}">
                <a16:creationId xmlns:a16="http://schemas.microsoft.com/office/drawing/2014/main" id="{9F99D449-B87B-BC8D-14B3-1AAA93498613}"/>
              </a:ext>
            </a:extLst>
          </p:cNvPr>
          <p:cNvSpPr txBox="1"/>
          <p:nvPr/>
        </p:nvSpPr>
        <p:spPr>
          <a:xfrm>
            <a:off x="3657600" y="786175"/>
            <a:ext cx="10972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THỰC HIỆN YÊU CẦU </a:t>
            </a:r>
          </a:p>
        </p:txBody>
      </p:sp>
      <p:grpSp>
        <p:nvGrpSpPr>
          <p:cNvPr id="5" name="Group 4">
            <a:extLst>
              <a:ext uri="{FF2B5EF4-FFF2-40B4-BE49-F238E27FC236}">
                <a16:creationId xmlns:a16="http://schemas.microsoft.com/office/drawing/2014/main" id="{A188F257-2D31-059F-C439-477183B75171}"/>
              </a:ext>
            </a:extLst>
          </p:cNvPr>
          <p:cNvGrpSpPr/>
          <p:nvPr/>
        </p:nvGrpSpPr>
        <p:grpSpPr>
          <a:xfrm>
            <a:off x="304800" y="5248889"/>
            <a:ext cx="4648200" cy="3621546"/>
            <a:chOff x="1066800" y="3238500"/>
            <a:chExt cx="4648200" cy="3621546"/>
          </a:xfrm>
        </p:grpSpPr>
        <p:sp>
          <p:nvSpPr>
            <p:cNvPr id="4" name="Speech Bubble: Oval 3">
              <a:extLst>
                <a:ext uri="{FF2B5EF4-FFF2-40B4-BE49-F238E27FC236}">
                  <a16:creationId xmlns:a16="http://schemas.microsoft.com/office/drawing/2014/main" id="{50A9AF6C-96A5-20DA-0FDD-1CE4074E86D8}"/>
                </a:ext>
              </a:extLst>
            </p:cNvPr>
            <p:cNvSpPr/>
            <p:nvPr/>
          </p:nvSpPr>
          <p:spPr>
            <a:xfrm>
              <a:off x="1066800" y="3238500"/>
              <a:ext cx="4648200" cy="3621546"/>
            </a:xfrm>
            <a:prstGeom prst="wedgeEllipseCallout">
              <a:avLst>
                <a:gd name="adj1" fmla="val 26251"/>
                <a:gd name="adj2" fmla="val 5215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19E7D628-C6F3-14AE-DF40-B11943A545C4}"/>
                </a:ext>
              </a:extLst>
            </p:cNvPr>
            <p:cNvSpPr/>
            <p:nvPr/>
          </p:nvSpPr>
          <p:spPr>
            <a:xfrm>
              <a:off x="1790700" y="3467100"/>
              <a:ext cx="3200400" cy="3352800"/>
            </a:xfrm>
            <a:custGeom>
              <a:avLst/>
              <a:gdLst/>
              <a:ahLst/>
              <a:cxnLst/>
              <a:rect l="l" t="t" r="r" b="b"/>
              <a:pathLst>
                <a:path w="3276877" h="4114800">
                  <a:moveTo>
                    <a:pt x="0" y="0"/>
                  </a:moveTo>
                  <a:lnTo>
                    <a:pt x="3276877" y="0"/>
                  </a:lnTo>
                  <a:lnTo>
                    <a:pt x="32768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3" name="Group 12">
            <a:extLst>
              <a:ext uri="{FF2B5EF4-FFF2-40B4-BE49-F238E27FC236}">
                <a16:creationId xmlns:a16="http://schemas.microsoft.com/office/drawing/2014/main" id="{42CAB66C-8794-C0DA-D61D-D5B644B0F428}"/>
              </a:ext>
            </a:extLst>
          </p:cNvPr>
          <p:cNvGrpSpPr/>
          <p:nvPr/>
        </p:nvGrpSpPr>
        <p:grpSpPr>
          <a:xfrm>
            <a:off x="7086600" y="5462895"/>
            <a:ext cx="4114800" cy="3124200"/>
            <a:chOff x="6019800" y="3238500"/>
            <a:chExt cx="4114800" cy="3124200"/>
          </a:xfrm>
        </p:grpSpPr>
        <p:sp>
          <p:nvSpPr>
            <p:cNvPr id="7" name="Speech Bubble: Oval 6">
              <a:extLst>
                <a:ext uri="{FF2B5EF4-FFF2-40B4-BE49-F238E27FC236}">
                  <a16:creationId xmlns:a16="http://schemas.microsoft.com/office/drawing/2014/main" id="{C25BE10A-278E-6F22-853B-B72DA87F8267}"/>
                </a:ext>
              </a:extLst>
            </p:cNvPr>
            <p:cNvSpPr/>
            <p:nvPr/>
          </p:nvSpPr>
          <p:spPr>
            <a:xfrm>
              <a:off x="6019800" y="3238500"/>
              <a:ext cx="4114800" cy="3124200"/>
            </a:xfrm>
            <a:prstGeom prst="wedgeEllipseCallout">
              <a:avLst>
                <a:gd name="adj1" fmla="val 58309"/>
                <a:gd name="adj2" fmla="val -27496"/>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DC76BA52-086B-38A5-779F-165D3D453314}"/>
                </a:ext>
              </a:extLst>
            </p:cNvPr>
            <p:cNvSpPr/>
            <p:nvPr/>
          </p:nvSpPr>
          <p:spPr>
            <a:xfrm>
              <a:off x="6972300" y="3429000"/>
              <a:ext cx="2209800" cy="2743200"/>
            </a:xfrm>
            <a:custGeom>
              <a:avLst/>
              <a:gdLst/>
              <a:ahLst/>
              <a:cxnLst/>
              <a:rect l="l" t="t" r="r" b="b"/>
              <a:pathLst>
                <a:path w="2865397" h="4114800">
                  <a:moveTo>
                    <a:pt x="0" y="0"/>
                  </a:moveTo>
                  <a:lnTo>
                    <a:pt x="2865397" y="0"/>
                  </a:lnTo>
                  <a:lnTo>
                    <a:pt x="286539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7989AD0F-AA37-ADAC-EDB3-2CA7811C6C5A}"/>
              </a:ext>
            </a:extLst>
          </p:cNvPr>
          <p:cNvGrpSpPr/>
          <p:nvPr/>
        </p:nvGrpSpPr>
        <p:grpSpPr>
          <a:xfrm>
            <a:off x="13098500" y="5090749"/>
            <a:ext cx="4763530" cy="3429000"/>
            <a:chOff x="11353800" y="2171700"/>
            <a:chExt cx="4763530" cy="3429000"/>
          </a:xfrm>
        </p:grpSpPr>
        <p:sp>
          <p:nvSpPr>
            <p:cNvPr id="9" name="Speech Bubble: Oval 8">
              <a:extLst>
                <a:ext uri="{FF2B5EF4-FFF2-40B4-BE49-F238E27FC236}">
                  <a16:creationId xmlns:a16="http://schemas.microsoft.com/office/drawing/2014/main" id="{89FD8F71-F399-33C4-06F5-BD8B45492600}"/>
                </a:ext>
              </a:extLst>
            </p:cNvPr>
            <p:cNvSpPr/>
            <p:nvPr/>
          </p:nvSpPr>
          <p:spPr>
            <a:xfrm>
              <a:off x="11353800" y="2171700"/>
              <a:ext cx="4763530" cy="3429000"/>
            </a:xfrm>
            <a:prstGeom prst="wedgeEllipseCallout">
              <a:avLst>
                <a:gd name="adj1" fmla="val -38574"/>
                <a:gd name="adj2" fmla="val 51715"/>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C9EADA75-E870-3F4F-E36E-8A04E5345FEF}"/>
                </a:ext>
              </a:extLst>
            </p:cNvPr>
            <p:cNvSpPr/>
            <p:nvPr/>
          </p:nvSpPr>
          <p:spPr>
            <a:xfrm>
              <a:off x="11811000" y="2306072"/>
              <a:ext cx="4114801" cy="2743201"/>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D8EA76E3-9A0E-AD0C-7B72-EC060190AF78}"/>
              </a:ext>
            </a:extLst>
          </p:cNvPr>
          <p:cNvGrpSpPr/>
          <p:nvPr/>
        </p:nvGrpSpPr>
        <p:grpSpPr>
          <a:xfrm>
            <a:off x="895349" y="1662433"/>
            <a:ext cx="16524783" cy="3158435"/>
            <a:chOff x="895349" y="1662433"/>
            <a:chExt cx="16524783" cy="3158435"/>
          </a:xfrm>
        </p:grpSpPr>
        <p:sp>
          <p:nvSpPr>
            <p:cNvPr id="14" name="Rectangle: Rounded Corners 13">
              <a:extLst>
                <a:ext uri="{FF2B5EF4-FFF2-40B4-BE49-F238E27FC236}">
                  <a16:creationId xmlns:a16="http://schemas.microsoft.com/office/drawing/2014/main" id="{29410CFA-DE73-755C-D4D8-977CC789FF4C}"/>
                </a:ext>
              </a:extLst>
            </p:cNvPr>
            <p:cNvSpPr/>
            <p:nvPr/>
          </p:nvSpPr>
          <p:spPr>
            <a:xfrm>
              <a:off x="895349" y="2231973"/>
              <a:ext cx="16497301" cy="25888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Nêu những biểu hiện của sự cảm thông, giúp đỡ người có hoàn cảnh khó khăn.</a:t>
              </a:r>
              <a:endParaRPr lang="en-US" sz="4000">
                <a:solidFill>
                  <a:schemeClr val="tx1"/>
                </a:solidFill>
              </a:endParaRPr>
            </a:p>
          </p:txBody>
        </p:sp>
        <p:pic>
          <p:nvPicPr>
            <p:cNvPr id="2050" name="Picture 2" descr="Pin ">
              <a:extLst>
                <a:ext uri="{FF2B5EF4-FFF2-40B4-BE49-F238E27FC236}">
                  <a16:creationId xmlns:a16="http://schemas.microsoft.com/office/drawing/2014/main" id="{5B0AFEF3-1C48-8159-2CD0-59EF96A02F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12996" y="1662433"/>
              <a:ext cx="1007136" cy="10071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02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3" name="TextBox 2">
            <a:extLst>
              <a:ext uri="{FF2B5EF4-FFF2-40B4-BE49-F238E27FC236}">
                <a16:creationId xmlns:a16="http://schemas.microsoft.com/office/drawing/2014/main" id="{E2841DDD-9CBF-B95A-DC5E-D45EDA9DDEF2}"/>
              </a:ext>
            </a:extLst>
          </p:cNvPr>
          <p:cNvSpPr txBox="1"/>
          <p:nvPr/>
        </p:nvSpPr>
        <p:spPr>
          <a:xfrm>
            <a:off x="4762500" y="495300"/>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4" name="TextBox 3">
            <a:extLst>
              <a:ext uri="{FF2B5EF4-FFF2-40B4-BE49-F238E27FC236}">
                <a16:creationId xmlns:a16="http://schemas.microsoft.com/office/drawing/2014/main" id="{FDEB0CDB-9F3E-AB4B-9D76-6C9742799C7A}"/>
              </a:ext>
            </a:extLst>
          </p:cNvPr>
          <p:cNvSpPr txBox="1"/>
          <p:nvPr/>
        </p:nvSpPr>
        <p:spPr>
          <a:xfrm>
            <a:off x="1243385" y="1376192"/>
            <a:ext cx="16306800" cy="901593"/>
          </a:xfrm>
          <a:prstGeom prst="rect">
            <a:avLst/>
          </a:prstGeom>
          <a:noFill/>
        </p:spPr>
        <p:txBody>
          <a:bodyPr wrap="square" rtlCol="0">
            <a:spAutoFit/>
          </a:bodyP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Mỗi bức tranh là một thông điệp thể hiện sự chia sẻ những khó khăn: </a:t>
            </a:r>
          </a:p>
        </p:txBody>
      </p:sp>
      <p:pic>
        <p:nvPicPr>
          <p:cNvPr id="6" name="Picture 5">
            <a:extLst>
              <a:ext uri="{FF2B5EF4-FFF2-40B4-BE49-F238E27FC236}">
                <a16:creationId xmlns:a16="http://schemas.microsoft.com/office/drawing/2014/main" id="{CB138F3E-D248-B4E5-08A7-59D3F5B011C8}"/>
              </a:ext>
            </a:extLst>
          </p:cNvPr>
          <p:cNvPicPr>
            <a:picLocks noChangeAspect="1"/>
          </p:cNvPicPr>
          <p:nvPr/>
        </p:nvPicPr>
        <p:blipFill>
          <a:blip r:embed="rId3"/>
          <a:stretch>
            <a:fillRect/>
          </a:stretch>
        </p:blipFill>
        <p:spPr>
          <a:xfrm>
            <a:off x="457200" y="2605086"/>
            <a:ext cx="11378606" cy="3610047"/>
          </a:xfrm>
          <a:prstGeom prst="rect">
            <a:avLst/>
          </a:prstGeom>
        </p:spPr>
      </p:pic>
      <p:pic>
        <p:nvPicPr>
          <p:cNvPr id="7" name="Picture 6">
            <a:extLst>
              <a:ext uri="{FF2B5EF4-FFF2-40B4-BE49-F238E27FC236}">
                <a16:creationId xmlns:a16="http://schemas.microsoft.com/office/drawing/2014/main" id="{166B5D42-45F1-430E-B44E-0A575EC00DFE}"/>
              </a:ext>
            </a:extLst>
          </p:cNvPr>
          <p:cNvPicPr>
            <a:picLocks noChangeAspect="1"/>
          </p:cNvPicPr>
          <p:nvPr/>
        </p:nvPicPr>
        <p:blipFill rotWithShape="1">
          <a:blip r:embed="rId4"/>
          <a:srcRect l="1751" t="3061" r="1903" b="4040"/>
          <a:stretch/>
        </p:blipFill>
        <p:spPr>
          <a:xfrm>
            <a:off x="12039600" y="2605085"/>
            <a:ext cx="5515348" cy="3610047"/>
          </a:xfrm>
          <a:prstGeom prst="rect">
            <a:avLst/>
          </a:prstGeom>
        </p:spPr>
      </p:pic>
      <p:pic>
        <p:nvPicPr>
          <p:cNvPr id="14" name="Graphic 13" descr="Line arrow: Clockwise curve with solid fill">
            <a:extLst>
              <a:ext uri="{FF2B5EF4-FFF2-40B4-BE49-F238E27FC236}">
                <a16:creationId xmlns:a16="http://schemas.microsoft.com/office/drawing/2014/main" id="{E82B1AA5-E2DA-6845-59DB-5A3A50DDA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353864" flipH="1">
            <a:off x="473009" y="6028576"/>
            <a:ext cx="943123" cy="1688189"/>
          </a:xfrm>
          <a:prstGeom prst="rect">
            <a:avLst/>
          </a:prstGeom>
        </p:spPr>
      </p:pic>
      <p:pic>
        <p:nvPicPr>
          <p:cNvPr id="18" name="Graphic 17" descr="Line arrow: Straight with solid fill">
            <a:extLst>
              <a:ext uri="{FF2B5EF4-FFF2-40B4-BE49-F238E27FC236}">
                <a16:creationId xmlns:a16="http://schemas.microsoft.com/office/drawing/2014/main" id="{FF54B605-ACEF-0A8A-5C87-35991EFF8F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9029700" y="6124644"/>
            <a:ext cx="914400" cy="1143000"/>
          </a:xfrm>
          <a:prstGeom prst="rect">
            <a:avLst/>
          </a:prstGeom>
        </p:spPr>
      </p:pic>
      <p:sp>
        <p:nvSpPr>
          <p:cNvPr id="19" name="TextBox 18">
            <a:extLst>
              <a:ext uri="{FF2B5EF4-FFF2-40B4-BE49-F238E27FC236}">
                <a16:creationId xmlns:a16="http://schemas.microsoft.com/office/drawing/2014/main" id="{6028A1C1-BCCE-83E3-4FF0-967BB0DCA98F}"/>
              </a:ext>
            </a:extLst>
          </p:cNvPr>
          <p:cNvSpPr txBox="1"/>
          <p:nvPr/>
        </p:nvSpPr>
        <p:spPr>
          <a:xfrm>
            <a:off x="1143000" y="7481802"/>
            <a:ext cx="4648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Nấu cơm từ thiện </a:t>
            </a:r>
          </a:p>
        </p:txBody>
      </p:sp>
      <p:sp>
        <p:nvSpPr>
          <p:cNvPr id="20" name="TextBox 19">
            <a:extLst>
              <a:ext uri="{FF2B5EF4-FFF2-40B4-BE49-F238E27FC236}">
                <a16:creationId xmlns:a16="http://schemas.microsoft.com/office/drawing/2014/main" id="{7DAF5A39-357C-B928-352F-1A776BEF46F6}"/>
              </a:ext>
            </a:extLst>
          </p:cNvPr>
          <p:cNvSpPr txBox="1"/>
          <p:nvPr/>
        </p:nvSpPr>
        <p:spPr>
          <a:xfrm>
            <a:off x="6736205" y="7481802"/>
            <a:ext cx="5448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Xây nhà tình thương </a:t>
            </a:r>
          </a:p>
        </p:txBody>
      </p:sp>
      <p:pic>
        <p:nvPicPr>
          <p:cNvPr id="22" name="Graphic 21" descr="Line arrow: Clockwise curve with solid fill">
            <a:extLst>
              <a:ext uri="{FF2B5EF4-FFF2-40B4-BE49-F238E27FC236}">
                <a16:creationId xmlns:a16="http://schemas.microsoft.com/office/drawing/2014/main" id="{AA6DBF7A-F319-81A9-20F0-E0495928C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40402">
            <a:off x="16867857" y="5852049"/>
            <a:ext cx="1141001" cy="1688189"/>
          </a:xfrm>
          <a:prstGeom prst="rect">
            <a:avLst/>
          </a:prstGeom>
        </p:spPr>
      </p:pic>
      <p:sp>
        <p:nvSpPr>
          <p:cNvPr id="23" name="TextBox 22">
            <a:extLst>
              <a:ext uri="{FF2B5EF4-FFF2-40B4-BE49-F238E27FC236}">
                <a16:creationId xmlns:a16="http://schemas.microsoft.com/office/drawing/2014/main" id="{5F20ACB4-7F4F-F587-B0B4-3AA930E9AA75}"/>
              </a:ext>
            </a:extLst>
          </p:cNvPr>
          <p:cNvSpPr txBox="1"/>
          <p:nvPr/>
        </p:nvSpPr>
        <p:spPr>
          <a:xfrm>
            <a:off x="12286719" y="7481802"/>
            <a:ext cx="5448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Cùng bạn đến trường </a:t>
            </a:r>
          </a:p>
        </p:txBody>
      </p:sp>
    </p:spTree>
    <p:extLst>
      <p:ext uri="{BB962C8B-B14F-4D97-AF65-F5344CB8AC3E}">
        <p14:creationId xmlns:p14="http://schemas.microsoft.com/office/powerpoint/2010/main" val="3374556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3" name="TextBox 2">
            <a:extLst>
              <a:ext uri="{FF2B5EF4-FFF2-40B4-BE49-F238E27FC236}">
                <a16:creationId xmlns:a16="http://schemas.microsoft.com/office/drawing/2014/main" id="{E2841DDD-9CBF-B95A-DC5E-D45EDA9DDEF2}"/>
              </a:ext>
            </a:extLst>
          </p:cNvPr>
          <p:cNvSpPr txBox="1"/>
          <p:nvPr/>
        </p:nvSpPr>
        <p:spPr>
          <a:xfrm>
            <a:off x="4762500" y="495300"/>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KẾT LUẬN </a:t>
            </a:r>
          </a:p>
        </p:txBody>
      </p:sp>
      <p:sp>
        <p:nvSpPr>
          <p:cNvPr id="4" name="TextBox 3">
            <a:extLst>
              <a:ext uri="{FF2B5EF4-FFF2-40B4-BE49-F238E27FC236}">
                <a16:creationId xmlns:a16="http://schemas.microsoft.com/office/drawing/2014/main" id="{FDEB0CDB-9F3E-AB4B-9D76-6C9742799C7A}"/>
              </a:ext>
            </a:extLst>
          </p:cNvPr>
          <p:cNvSpPr txBox="1"/>
          <p:nvPr/>
        </p:nvSpPr>
        <p:spPr>
          <a:xfrm>
            <a:off x="1243385" y="1376192"/>
            <a:ext cx="16306800" cy="901593"/>
          </a:xfrm>
          <a:prstGeom prst="rect">
            <a:avLst/>
          </a:prstGeom>
          <a:noFill/>
        </p:spPr>
        <p:txBody>
          <a:bodyPr wrap="square" rtlCol="0">
            <a:spAutoFit/>
          </a:bodyPr>
          <a:lstStyle/>
          <a:p>
            <a:pPr algn="ctr">
              <a:lnSpc>
                <a:spcPct val="150000"/>
              </a:lnSpc>
            </a:pPr>
            <a:r>
              <a:rPr lang="en-US" sz="4000">
                <a:solidFill>
                  <a:schemeClr val="accent6">
                    <a:lumMod val="50000"/>
                  </a:schemeClr>
                </a:solidFill>
                <a:latin typeface="Arial" panose="020B0604020202020204" pitchFamily="34" charset="0"/>
                <a:cs typeface="Arial" panose="020B0604020202020204" pitchFamily="34" charset="0"/>
              </a:rPr>
              <a:t>Mỗi bức tranh là một thông điệp thể hiện sự chia sẻ những khó khăn: </a:t>
            </a:r>
          </a:p>
        </p:txBody>
      </p:sp>
      <p:pic>
        <p:nvPicPr>
          <p:cNvPr id="14" name="Graphic 13" descr="Line arrow: Clockwise curve with solid fill">
            <a:extLst>
              <a:ext uri="{FF2B5EF4-FFF2-40B4-BE49-F238E27FC236}">
                <a16:creationId xmlns:a16="http://schemas.microsoft.com/office/drawing/2014/main" id="{E82B1AA5-E2DA-6845-59DB-5A3A50DDA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353864" flipH="1">
            <a:off x="473009" y="6028576"/>
            <a:ext cx="943123" cy="1688189"/>
          </a:xfrm>
          <a:prstGeom prst="rect">
            <a:avLst/>
          </a:prstGeom>
        </p:spPr>
      </p:pic>
      <p:pic>
        <p:nvPicPr>
          <p:cNvPr id="18" name="Graphic 17" descr="Line arrow: Straight with solid fill">
            <a:extLst>
              <a:ext uri="{FF2B5EF4-FFF2-40B4-BE49-F238E27FC236}">
                <a16:creationId xmlns:a16="http://schemas.microsoft.com/office/drawing/2014/main" id="{FF54B605-ACEF-0A8A-5C87-35991EFF8F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029700" y="6049416"/>
            <a:ext cx="914400" cy="1143000"/>
          </a:xfrm>
          <a:prstGeom prst="rect">
            <a:avLst/>
          </a:prstGeom>
        </p:spPr>
      </p:pic>
      <p:sp>
        <p:nvSpPr>
          <p:cNvPr id="19" name="TextBox 18">
            <a:extLst>
              <a:ext uri="{FF2B5EF4-FFF2-40B4-BE49-F238E27FC236}">
                <a16:creationId xmlns:a16="http://schemas.microsoft.com/office/drawing/2014/main" id="{6028A1C1-BCCE-83E3-4FF0-967BB0DCA98F}"/>
              </a:ext>
            </a:extLst>
          </p:cNvPr>
          <p:cNvSpPr txBox="1"/>
          <p:nvPr/>
        </p:nvSpPr>
        <p:spPr>
          <a:xfrm>
            <a:off x="1176252" y="6798941"/>
            <a:ext cx="4648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Giúp đỡ người già, neo đơn </a:t>
            </a:r>
          </a:p>
        </p:txBody>
      </p:sp>
      <p:sp>
        <p:nvSpPr>
          <p:cNvPr id="20" name="TextBox 19">
            <a:extLst>
              <a:ext uri="{FF2B5EF4-FFF2-40B4-BE49-F238E27FC236}">
                <a16:creationId xmlns:a16="http://schemas.microsoft.com/office/drawing/2014/main" id="{7DAF5A39-357C-B928-352F-1A776BEF46F6}"/>
              </a:ext>
            </a:extLst>
          </p:cNvPr>
          <p:cNvSpPr txBox="1"/>
          <p:nvPr/>
        </p:nvSpPr>
        <p:spPr>
          <a:xfrm>
            <a:off x="6966688" y="6967927"/>
            <a:ext cx="4938925"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Ủng hộ đồng bào thiên tai lũ lụt </a:t>
            </a:r>
          </a:p>
        </p:txBody>
      </p:sp>
      <p:pic>
        <p:nvPicPr>
          <p:cNvPr id="22" name="Graphic 21" descr="Line arrow: Clockwise curve with solid fill">
            <a:extLst>
              <a:ext uri="{FF2B5EF4-FFF2-40B4-BE49-F238E27FC236}">
                <a16:creationId xmlns:a16="http://schemas.microsoft.com/office/drawing/2014/main" id="{AA6DBF7A-F319-81A9-20F0-E0495928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540402">
            <a:off x="16965991" y="5579452"/>
            <a:ext cx="1141001" cy="1688189"/>
          </a:xfrm>
          <a:prstGeom prst="rect">
            <a:avLst/>
          </a:prstGeom>
        </p:spPr>
      </p:pic>
      <p:sp>
        <p:nvSpPr>
          <p:cNvPr id="23" name="TextBox 22">
            <a:extLst>
              <a:ext uri="{FF2B5EF4-FFF2-40B4-BE49-F238E27FC236}">
                <a16:creationId xmlns:a16="http://schemas.microsoft.com/office/drawing/2014/main" id="{5F20ACB4-7F4F-F587-B0B4-3AA930E9AA75}"/>
              </a:ext>
            </a:extLst>
          </p:cNvPr>
          <p:cNvSpPr txBox="1"/>
          <p:nvPr/>
        </p:nvSpPr>
        <p:spPr>
          <a:xfrm>
            <a:off x="12170068" y="6798940"/>
            <a:ext cx="5152194"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Quan tâm động viên bạn bè </a:t>
            </a:r>
          </a:p>
        </p:txBody>
      </p:sp>
      <p:pic>
        <p:nvPicPr>
          <p:cNvPr id="2" name="Picture 1">
            <a:extLst>
              <a:ext uri="{FF2B5EF4-FFF2-40B4-BE49-F238E27FC236}">
                <a16:creationId xmlns:a16="http://schemas.microsoft.com/office/drawing/2014/main" id="{E9395290-5D30-BC35-B8DE-32155518026A}"/>
              </a:ext>
            </a:extLst>
          </p:cNvPr>
          <p:cNvPicPr>
            <a:picLocks noChangeAspect="1"/>
          </p:cNvPicPr>
          <p:nvPr/>
        </p:nvPicPr>
        <p:blipFill>
          <a:blip r:embed="rId7"/>
          <a:stretch>
            <a:fillRect/>
          </a:stretch>
        </p:blipFill>
        <p:spPr>
          <a:xfrm>
            <a:off x="579138" y="2537152"/>
            <a:ext cx="5495710" cy="3650377"/>
          </a:xfrm>
          <a:prstGeom prst="rect">
            <a:avLst/>
          </a:prstGeom>
        </p:spPr>
      </p:pic>
      <p:pic>
        <p:nvPicPr>
          <p:cNvPr id="5" name="Picture 4">
            <a:extLst>
              <a:ext uri="{FF2B5EF4-FFF2-40B4-BE49-F238E27FC236}">
                <a16:creationId xmlns:a16="http://schemas.microsoft.com/office/drawing/2014/main" id="{5AC69C4B-03C0-5CDB-30F0-2B9C6D2A12BE}"/>
              </a:ext>
            </a:extLst>
          </p:cNvPr>
          <p:cNvPicPr>
            <a:picLocks noChangeAspect="1"/>
          </p:cNvPicPr>
          <p:nvPr/>
        </p:nvPicPr>
        <p:blipFill rotWithShape="1">
          <a:blip r:embed="rId8"/>
          <a:srcRect t="2390"/>
          <a:stretch/>
        </p:blipFill>
        <p:spPr>
          <a:xfrm>
            <a:off x="6637538" y="2322428"/>
            <a:ext cx="10800819" cy="3758813"/>
          </a:xfrm>
          <a:prstGeom prst="rect">
            <a:avLst/>
          </a:prstGeom>
        </p:spPr>
      </p:pic>
    </p:spTree>
    <p:extLst>
      <p:ext uri="{BB962C8B-B14F-4D97-AF65-F5344CB8AC3E}">
        <p14:creationId xmlns:p14="http://schemas.microsoft.com/office/powerpoint/2010/main" val="151105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5" name="Freeform 11">
            <a:extLst>
              <a:ext uri="{FF2B5EF4-FFF2-40B4-BE49-F238E27FC236}">
                <a16:creationId xmlns:a16="http://schemas.microsoft.com/office/drawing/2014/main" id="{E597949B-674D-0E21-E0D4-0BC500D19EA2}"/>
              </a:ext>
            </a:extLst>
          </p:cNvPr>
          <p:cNvSpPr/>
          <p:nvPr/>
        </p:nvSpPr>
        <p:spPr>
          <a:xfrm>
            <a:off x="11811000" y="4915584"/>
            <a:ext cx="5800149" cy="4495116"/>
          </a:xfrm>
          <a:custGeom>
            <a:avLst/>
            <a:gdLst/>
            <a:ahLst/>
            <a:cxnLst/>
            <a:rect l="l" t="t" r="r" b="b"/>
            <a:pathLst>
              <a:path w="5309419" h="4114800">
                <a:moveTo>
                  <a:pt x="0" y="0"/>
                </a:moveTo>
                <a:lnTo>
                  <a:pt x="5309420" y="0"/>
                </a:lnTo>
                <a:lnTo>
                  <a:pt x="53094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CBA282B1-8E2B-34D1-99A5-341461BAA927}"/>
              </a:ext>
            </a:extLst>
          </p:cNvPr>
          <p:cNvSpPr/>
          <p:nvPr/>
        </p:nvSpPr>
        <p:spPr>
          <a:xfrm>
            <a:off x="838200" y="4686300"/>
            <a:ext cx="3506190" cy="4495116"/>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711C5C14-EDB2-ECA9-E2B6-F773588B1B84}"/>
              </a:ext>
            </a:extLst>
          </p:cNvPr>
          <p:cNvGrpSpPr/>
          <p:nvPr/>
        </p:nvGrpSpPr>
        <p:grpSpPr>
          <a:xfrm>
            <a:off x="2471547" y="787838"/>
            <a:ext cx="13703709" cy="4203262"/>
            <a:chOff x="2590800" y="705165"/>
            <a:chExt cx="13703709" cy="4203262"/>
          </a:xfrm>
        </p:grpSpPr>
        <p:sp>
          <p:nvSpPr>
            <p:cNvPr id="9" name="Speech Bubble: Oval 8">
              <a:extLst>
                <a:ext uri="{FF2B5EF4-FFF2-40B4-BE49-F238E27FC236}">
                  <a16:creationId xmlns:a16="http://schemas.microsoft.com/office/drawing/2014/main" id="{9EFE51FF-96DF-5E0D-BE6E-8AC747EEA9D9}"/>
                </a:ext>
              </a:extLst>
            </p:cNvPr>
            <p:cNvSpPr/>
            <p:nvPr/>
          </p:nvSpPr>
          <p:spPr>
            <a:xfrm>
              <a:off x="2590800" y="869827"/>
              <a:ext cx="13106400" cy="4038600"/>
            </a:xfrm>
            <a:prstGeom prst="wedgeEllipseCallout">
              <a:avLst>
                <a:gd name="adj1" fmla="val -52773"/>
                <a:gd name="adj2" fmla="val -23114"/>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Em còn biết những việc làm nào khác thể hiện sự cảm thông, giúp đỡ người có hoàn cảnh khó khăn?</a:t>
              </a:r>
            </a:p>
          </p:txBody>
        </p:sp>
        <p:pic>
          <p:nvPicPr>
            <p:cNvPr id="3074" name="Picture 2" descr="Question mark ">
              <a:extLst>
                <a:ext uri="{FF2B5EF4-FFF2-40B4-BE49-F238E27FC236}">
                  <a16:creationId xmlns:a16="http://schemas.microsoft.com/office/drawing/2014/main" id="{2D1F125D-1D44-5C7D-D913-DFFCA08BD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0909" y="705165"/>
              <a:ext cx="2133600" cy="2133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10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2" name="Group 1">
            <a:extLst>
              <a:ext uri="{FF2B5EF4-FFF2-40B4-BE49-F238E27FC236}">
                <a16:creationId xmlns:a16="http://schemas.microsoft.com/office/drawing/2014/main" id="{94A0F8FA-2C48-B2B1-DDE2-61C94CE7693A}"/>
              </a:ext>
            </a:extLst>
          </p:cNvPr>
          <p:cNvGrpSpPr/>
          <p:nvPr/>
        </p:nvGrpSpPr>
        <p:grpSpPr>
          <a:xfrm>
            <a:off x="4724400" y="785315"/>
            <a:ext cx="13115926" cy="7823584"/>
            <a:chOff x="4676800" y="2247411"/>
            <a:chExt cx="12442462" cy="7137047"/>
          </a:xfrm>
        </p:grpSpPr>
        <p:sp>
          <p:nvSpPr>
            <p:cNvPr id="11" name="Freeform 8">
              <a:extLst>
                <a:ext uri="{FF2B5EF4-FFF2-40B4-BE49-F238E27FC236}">
                  <a16:creationId xmlns:a16="http://schemas.microsoft.com/office/drawing/2014/main" id="{775B54EB-677C-CAA9-B08E-EC6E90852C56}"/>
                </a:ext>
              </a:extLst>
            </p:cNvPr>
            <p:cNvSpPr/>
            <p:nvPr/>
          </p:nvSpPr>
          <p:spPr>
            <a:xfrm>
              <a:off x="4676800" y="2247411"/>
              <a:ext cx="12442462" cy="7137047"/>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A198CF8-9006-7976-3AF4-E6185AE75565}"/>
                </a:ext>
              </a:extLst>
            </p:cNvPr>
            <p:cNvSpPr txBox="1"/>
            <p:nvPr/>
          </p:nvSpPr>
          <p:spPr>
            <a:xfrm>
              <a:off x="5761110" y="3072621"/>
              <a:ext cx="10514612" cy="5486626"/>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3600">
                <a:latin typeface="Arial" panose="020B0604020202020204" pitchFamily="34" charset="0"/>
                <a:cs typeface="Arial" panose="020B0604020202020204" pitchFamily="34" charset="0"/>
              </a:endParaRPr>
            </a:p>
          </p:txBody>
        </p:sp>
      </p:grpSp>
      <p:sp>
        <p:nvSpPr>
          <p:cNvPr id="17" name="Freeform 9">
            <a:extLst>
              <a:ext uri="{FF2B5EF4-FFF2-40B4-BE49-F238E27FC236}">
                <a16:creationId xmlns:a16="http://schemas.microsoft.com/office/drawing/2014/main" id="{4825CBB9-FFF6-94C6-ED55-0B483F248730}"/>
              </a:ext>
            </a:extLst>
          </p:cNvPr>
          <p:cNvSpPr/>
          <p:nvPr/>
        </p:nvSpPr>
        <p:spPr>
          <a:xfrm>
            <a:off x="-990600" y="988820"/>
            <a:ext cx="6629400" cy="12279661"/>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14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2" name="Freeform 2"/>
          <p:cNvSpPr/>
          <p:nvPr/>
        </p:nvSpPr>
        <p:spPr>
          <a:xfrm>
            <a:off x="11804017" y="0"/>
            <a:ext cx="6483983" cy="6427248"/>
          </a:xfrm>
          <a:custGeom>
            <a:avLst/>
            <a:gdLst/>
            <a:ahLst/>
            <a:cxnLst/>
            <a:rect l="l" t="t" r="r" b="b"/>
            <a:pathLst>
              <a:path w="6483983" h="6427248">
                <a:moveTo>
                  <a:pt x="0" y="0"/>
                </a:moveTo>
                <a:lnTo>
                  <a:pt x="6483983" y="0"/>
                </a:lnTo>
                <a:lnTo>
                  <a:pt x="6483983" y="6427248"/>
                </a:lnTo>
                <a:lnTo>
                  <a:pt x="0" y="6427248"/>
                </a:lnTo>
                <a:lnTo>
                  <a:pt x="0" y="0"/>
                </a:lnTo>
                <a:close/>
              </a:path>
            </a:pathLst>
          </a:custGeom>
          <a:blipFill>
            <a:blip r:embed="rId2"/>
            <a:stretch>
              <a:fillRect/>
            </a:stretch>
          </a:blipFill>
        </p:spPr>
        <p:txBody>
          <a:bodyPr/>
          <a:lstStyle/>
          <a:p>
            <a:endParaRPr lang="en-US"/>
          </a:p>
        </p:txBody>
      </p:sp>
      <p:sp>
        <p:nvSpPr>
          <p:cNvPr id="4" name="Freeform 4"/>
          <p:cNvSpPr/>
          <p:nvPr/>
        </p:nvSpPr>
        <p:spPr>
          <a:xfrm>
            <a:off x="15316200" y="1014875"/>
            <a:ext cx="2147024" cy="2223108"/>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908075" y="2126429"/>
            <a:ext cx="14481637" cy="4376198"/>
          </a:xfrm>
          <a:prstGeom prst="rect">
            <a:avLst/>
          </a:prstGeom>
        </p:spPr>
        <p:txBody>
          <a:bodyPr lIns="0" tIns="0" rIns="0" bIns="0" rtlCol="0" anchor="t">
            <a:spAutoFit/>
          </a:bodyPr>
          <a:lstStyle/>
          <a:p>
            <a:pPr algn="ctr">
              <a:lnSpc>
                <a:spcPct val="150000"/>
              </a:lnSpc>
              <a:spcBef>
                <a:spcPct val="0"/>
              </a:spcBef>
            </a:pPr>
            <a:r>
              <a:rPr lang="en-US" sz="6500" b="1">
                <a:solidFill>
                  <a:srgbClr val="000000"/>
                </a:solidFill>
                <a:latin typeface="Arial" panose="020B0604020202020204" pitchFamily="34" charset="0"/>
                <a:cs typeface="Arial" panose="020B0604020202020204" pitchFamily="34" charset="0"/>
              </a:rPr>
              <a:t>PHẦN 2. </a:t>
            </a:r>
          </a:p>
          <a:p>
            <a:pPr algn="ctr">
              <a:lnSpc>
                <a:spcPct val="150000"/>
              </a:lnSpc>
              <a:spcBef>
                <a:spcPct val="0"/>
              </a:spcBef>
            </a:pPr>
            <a:r>
              <a:rPr lang="vi-VN" sz="6500" b="1">
                <a:solidFill>
                  <a:srgbClr val="000000"/>
                </a:solidFill>
                <a:cs typeface="Arial" panose="020B0604020202020204" pitchFamily="34" charset="0"/>
              </a:rPr>
              <a:t>VÌ SAO PHẢI CẢM THÔNG, GIÚP ĐỠ NGƯỜI GẶP KHÓ KHĂN?</a:t>
            </a:r>
            <a:endParaRPr lang="en-US" sz="8356">
              <a:solidFill>
                <a:srgbClr val="000000"/>
              </a:solidFill>
              <a:latin typeface="Atma Bold"/>
            </a:endParaRPr>
          </a:p>
        </p:txBody>
      </p:sp>
      <p:sp>
        <p:nvSpPr>
          <p:cNvPr id="10" name="Freeform 8">
            <a:extLst>
              <a:ext uri="{FF2B5EF4-FFF2-40B4-BE49-F238E27FC236}">
                <a16:creationId xmlns:a16="http://schemas.microsoft.com/office/drawing/2014/main" id="{FAEFAA1A-7F66-8B48-39CF-D198C6C85E79}"/>
              </a:ext>
            </a:extLst>
          </p:cNvPr>
          <p:cNvSpPr/>
          <p:nvPr/>
        </p:nvSpPr>
        <p:spPr>
          <a:xfrm>
            <a:off x="0" y="7048500"/>
            <a:ext cx="3200400" cy="3235857"/>
          </a:xfrm>
          <a:custGeom>
            <a:avLst/>
            <a:gdLst/>
            <a:ahLst/>
            <a:cxnLst/>
            <a:rect l="l" t="t" r="r" b="b"/>
            <a:pathLst>
              <a:path w="7344545" h="7522346">
                <a:moveTo>
                  <a:pt x="0" y="0"/>
                </a:moveTo>
                <a:lnTo>
                  <a:pt x="7344545" y="0"/>
                </a:lnTo>
                <a:lnTo>
                  <a:pt x="7344545" y="7522345"/>
                </a:lnTo>
                <a:lnTo>
                  <a:pt x="0" y="7522345"/>
                </a:lnTo>
                <a:lnTo>
                  <a:pt x="0" y="0"/>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2B242D17-21C8-9F5A-E276-B7A81A256C11}"/>
              </a:ext>
            </a:extLst>
          </p:cNvPr>
          <p:cNvSpPr/>
          <p:nvPr/>
        </p:nvSpPr>
        <p:spPr>
          <a:xfrm>
            <a:off x="381000" y="634392"/>
            <a:ext cx="1828800" cy="16856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877771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3" name="Picture 2">
            <a:extLst>
              <a:ext uri="{FF2B5EF4-FFF2-40B4-BE49-F238E27FC236}">
                <a16:creationId xmlns:a16="http://schemas.microsoft.com/office/drawing/2014/main" id="{E2D43BE2-E63F-7D12-AF11-BD0183E6C8E6}"/>
              </a:ext>
            </a:extLst>
          </p:cNvPr>
          <p:cNvPicPr>
            <a:picLocks noChangeAspect="1"/>
          </p:cNvPicPr>
          <p:nvPr/>
        </p:nvPicPr>
        <p:blipFill rotWithShape="1">
          <a:blip r:embed="rId3"/>
          <a:srcRect r="9358" b="2116"/>
          <a:stretch/>
        </p:blipFill>
        <p:spPr>
          <a:xfrm>
            <a:off x="9448800" y="1648138"/>
            <a:ext cx="8839200" cy="7294486"/>
          </a:xfrm>
          <a:prstGeom prst="rect">
            <a:avLst/>
          </a:prstGeom>
        </p:spPr>
      </p:pic>
      <p:sp>
        <p:nvSpPr>
          <p:cNvPr id="4" name="TextBox 3">
            <a:extLst>
              <a:ext uri="{FF2B5EF4-FFF2-40B4-BE49-F238E27FC236}">
                <a16:creationId xmlns:a16="http://schemas.microsoft.com/office/drawing/2014/main" id="{FC094D04-51F3-C533-14E3-755C5D33902E}"/>
              </a:ext>
            </a:extLst>
          </p:cNvPr>
          <p:cNvSpPr txBox="1"/>
          <p:nvPr/>
        </p:nvSpPr>
        <p:spPr>
          <a:xfrm>
            <a:off x="4038600" y="419100"/>
            <a:ext cx="102108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ĐỌC CÂU CHUYỆN “GIÚP BẠN” </a:t>
            </a:r>
          </a:p>
        </p:txBody>
      </p:sp>
      <p:sp>
        <p:nvSpPr>
          <p:cNvPr id="7" name="TextBox 6">
            <a:extLst>
              <a:ext uri="{FF2B5EF4-FFF2-40B4-BE49-F238E27FC236}">
                <a16:creationId xmlns:a16="http://schemas.microsoft.com/office/drawing/2014/main" id="{571EDC04-FF8B-D8ED-FE42-50286261E7E0}"/>
              </a:ext>
            </a:extLst>
          </p:cNvPr>
          <p:cNvSpPr txBox="1"/>
          <p:nvPr/>
        </p:nvSpPr>
        <p:spPr>
          <a:xfrm>
            <a:off x="990600" y="1684168"/>
            <a:ext cx="8534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Trả lời các câu hỏi dưới đây: </a:t>
            </a:r>
          </a:p>
        </p:txBody>
      </p:sp>
      <p:sp>
        <p:nvSpPr>
          <p:cNvPr id="11" name="TextBox 10">
            <a:extLst>
              <a:ext uri="{FF2B5EF4-FFF2-40B4-BE49-F238E27FC236}">
                <a16:creationId xmlns:a16="http://schemas.microsoft.com/office/drawing/2014/main" id="{CFA93564-AEE8-C899-E71A-885C101104E2}"/>
              </a:ext>
            </a:extLst>
          </p:cNvPr>
          <p:cNvSpPr txBox="1"/>
          <p:nvPr/>
        </p:nvSpPr>
        <p:spPr>
          <a:xfrm>
            <a:off x="990600" y="2693250"/>
            <a:ext cx="9067800" cy="580665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t>Khỉ con đã làm gì để giúp dê con? Khi được giúp đỡ, dê con cảm thấy thế nào?</a:t>
            </a:r>
          </a:p>
          <a:p>
            <a:pPr marL="571500" indent="-571500" algn="just">
              <a:lnSpc>
                <a:spcPct val="150000"/>
              </a:lnSpc>
              <a:buFont typeface="Wingdings" panose="05000000000000000000" pitchFamily="2" charset="2"/>
              <a:buChar char="§"/>
            </a:pPr>
            <a:r>
              <a:rPr lang="vi-VN" sz="3600"/>
              <a:t>Em sẽ làm gì nếu những người xung quanh em gặp khó khăn? </a:t>
            </a:r>
          </a:p>
          <a:p>
            <a:pPr marL="571500" indent="-571500" algn="just">
              <a:lnSpc>
                <a:spcPct val="150000"/>
              </a:lnSpc>
              <a:buFont typeface="Wingdings" panose="05000000000000000000" pitchFamily="2" charset="2"/>
              <a:buChar char="§"/>
            </a:pPr>
            <a:r>
              <a:rPr lang="vi-VN" sz="3600"/>
              <a:t>Theo em, sự cảm thông, giúp đỡ có ý nghĩa như thế nào đối với những người đang gặp khó khăn?</a:t>
            </a:r>
          </a:p>
        </p:txBody>
      </p:sp>
    </p:spTree>
    <p:extLst>
      <p:ext uri="{BB962C8B-B14F-4D97-AF65-F5344CB8AC3E}">
        <p14:creationId xmlns:p14="http://schemas.microsoft.com/office/powerpoint/2010/main" val="228397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Khỉ con đã làm gì để giúp dê con? </a:t>
            </a:r>
            <a:endParaRPr lang="en-US" sz="4000">
              <a:solidFill>
                <a:schemeClr val="tx1"/>
              </a:solidFill>
            </a:endParaRPr>
          </a:p>
          <a:p>
            <a:pPr marL="571500" indent="-571500" algn="just">
              <a:lnSpc>
                <a:spcPct val="150000"/>
              </a:lnSpc>
              <a:buFont typeface="Arial" panose="020B0604020202020204" pitchFamily="34" charset="0"/>
              <a:buChar char="•"/>
            </a:pPr>
            <a:r>
              <a:rPr lang="vi-VN" sz="4000">
                <a:solidFill>
                  <a:schemeClr val="tx1"/>
                </a:solidFill>
              </a:rPr>
              <a:t>Khi được giúp đỡ, dê con cảm thấy thế nào?</a:t>
            </a:r>
          </a:p>
        </p:txBody>
      </p:sp>
      <p:sp>
        <p:nvSpPr>
          <p:cNvPr id="10" name="TextBox 9">
            <a:extLst>
              <a:ext uri="{FF2B5EF4-FFF2-40B4-BE49-F238E27FC236}">
                <a16:creationId xmlns:a16="http://schemas.microsoft.com/office/drawing/2014/main" id="{7B6D494A-D630-5D15-5AA8-1BC1B38B8DFC}"/>
              </a:ext>
            </a:extLst>
          </p:cNvPr>
          <p:cNvSpPr txBox="1"/>
          <p:nvPr/>
        </p:nvSpPr>
        <p:spPr>
          <a:xfrm>
            <a:off x="852487" y="3296840"/>
            <a:ext cx="12420600" cy="3693319"/>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Khỉ con đã giúp đỡ dê con bằng cách: </a:t>
            </a:r>
          </a:p>
          <a:p>
            <a:pPr marL="571500" indent="-57150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Chủ động mời bạn đến nhà mình ở. </a:t>
            </a:r>
          </a:p>
          <a:p>
            <a:pPr marL="571500" indent="-571500">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Xin phép mẹ chia sẻ cho bạn một số đồ dùng thiết yếu. </a:t>
            </a:r>
          </a:p>
          <a:p>
            <a:pPr>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Dê con thấy rất cảm động, ấm áp và biết ơn khỉ con. </a:t>
            </a:r>
            <a:endParaRPr lang="en-US" sz="36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0874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65A7E9-18C8-67D0-D768-922124051076}"/>
              </a:ext>
            </a:extLst>
          </p:cNvPr>
          <p:cNvPicPr>
            <a:picLocks noChangeAspect="1"/>
          </p:cNvPicPr>
          <p:nvPr/>
        </p:nvPicPr>
        <p:blipFill>
          <a:blip r:embed="rId2"/>
          <a:stretch>
            <a:fillRect/>
          </a:stretch>
        </p:blipFill>
        <p:spPr>
          <a:xfrm>
            <a:off x="-76561" y="3309914"/>
            <a:ext cx="9018818" cy="5610423"/>
          </a:xfrm>
          <a:prstGeom prst="rect">
            <a:avLst/>
          </a:prstGeom>
        </p:spPr>
      </p:pic>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id="{13F94065-D14A-AC70-CAAF-1A5CB70FE926}"/>
              </a:ext>
            </a:extLst>
          </p:cNvPr>
          <p:cNvSpPr txBox="1"/>
          <p:nvPr/>
        </p:nvSpPr>
        <p:spPr>
          <a:xfrm>
            <a:off x="4495800" y="419100"/>
            <a:ext cx="92964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grpSp>
        <p:nvGrpSpPr>
          <p:cNvPr id="7" name="Group 6">
            <a:extLst>
              <a:ext uri="{FF2B5EF4-FFF2-40B4-BE49-F238E27FC236}">
                <a16:creationId xmlns:a16="http://schemas.microsoft.com/office/drawing/2014/main" id="{59C4786D-48D2-980B-D9AB-3AA854C17822}"/>
              </a:ext>
            </a:extLst>
          </p:cNvPr>
          <p:cNvGrpSpPr/>
          <p:nvPr/>
        </p:nvGrpSpPr>
        <p:grpSpPr>
          <a:xfrm>
            <a:off x="2933700" y="1481137"/>
            <a:ext cx="12534900" cy="2099680"/>
            <a:chOff x="2971800" y="1434763"/>
            <a:chExt cx="12534900" cy="2099680"/>
          </a:xfrm>
        </p:grpSpPr>
        <p:sp>
          <p:nvSpPr>
            <p:cNvPr id="4" name="TextBox 3">
              <a:extLst>
                <a:ext uri="{FF2B5EF4-FFF2-40B4-BE49-F238E27FC236}">
                  <a16:creationId xmlns:a16="http://schemas.microsoft.com/office/drawing/2014/main" id="{74DF31C2-D027-8482-5F6D-26C5FAC70FB1}"/>
                </a:ext>
              </a:extLst>
            </p:cNvPr>
            <p:cNvSpPr txBox="1"/>
            <p:nvPr/>
          </p:nvSpPr>
          <p:spPr>
            <a:xfrm>
              <a:off x="5334000" y="1434763"/>
              <a:ext cx="1447800" cy="1323439"/>
            </a:xfrm>
            <a:prstGeom prst="rect">
              <a:avLst/>
            </a:prstGeom>
            <a:noFill/>
          </p:spPr>
          <p:txBody>
            <a:bodyPr wrap="square" rtlCol="0">
              <a:spAutoFit/>
            </a:bodyPr>
            <a:lstStyle/>
            <a:p>
              <a:r>
                <a:rPr lang="en-US" sz="8000">
                  <a:latin typeface="Berlin Sans FB Demi" panose="020E0802020502020306" pitchFamily="34" charset="0"/>
                </a:rPr>
                <a:t>“</a:t>
              </a:r>
            </a:p>
          </p:txBody>
        </p:sp>
        <p:sp>
          <p:nvSpPr>
            <p:cNvPr id="5" name="TextBox 4">
              <a:extLst>
                <a:ext uri="{FF2B5EF4-FFF2-40B4-BE49-F238E27FC236}">
                  <a16:creationId xmlns:a16="http://schemas.microsoft.com/office/drawing/2014/main" id="{5758C30D-D2F6-3BC5-A52A-A065D35F17DA}"/>
                </a:ext>
              </a:extLst>
            </p:cNvPr>
            <p:cNvSpPr txBox="1"/>
            <p:nvPr/>
          </p:nvSpPr>
          <p:spPr>
            <a:xfrm>
              <a:off x="2971800" y="1557854"/>
              <a:ext cx="123444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Bầu ơi thương lấy bí cùng </a:t>
              </a:r>
            </a:p>
            <a:p>
              <a:pPr algn="ctr">
                <a:lnSpc>
                  <a:spcPct val="150000"/>
                </a:lnSpc>
              </a:pPr>
              <a:r>
                <a:rPr lang="en-US" sz="4000">
                  <a:latin typeface="Arial" panose="020B0604020202020204" pitchFamily="34" charset="0"/>
                  <a:cs typeface="Arial" panose="020B0604020202020204" pitchFamily="34" charset="0"/>
                </a:rPr>
                <a:t>Tuy rằng khác giống nhưng chung một giàn. </a:t>
              </a:r>
            </a:p>
          </p:txBody>
        </p:sp>
        <p:sp>
          <p:nvSpPr>
            <p:cNvPr id="6" name="TextBox 5">
              <a:extLst>
                <a:ext uri="{FF2B5EF4-FFF2-40B4-BE49-F238E27FC236}">
                  <a16:creationId xmlns:a16="http://schemas.microsoft.com/office/drawing/2014/main" id="{87175184-145D-CEAD-D81F-817E843C1442}"/>
                </a:ext>
              </a:extLst>
            </p:cNvPr>
            <p:cNvSpPr txBox="1"/>
            <p:nvPr/>
          </p:nvSpPr>
          <p:spPr>
            <a:xfrm>
              <a:off x="14058900" y="2211004"/>
              <a:ext cx="1447800" cy="1323439"/>
            </a:xfrm>
            <a:prstGeom prst="rect">
              <a:avLst/>
            </a:prstGeom>
            <a:noFill/>
          </p:spPr>
          <p:txBody>
            <a:bodyPr wrap="square" rtlCol="0">
              <a:spAutoFit/>
            </a:bodyPr>
            <a:lstStyle/>
            <a:p>
              <a:r>
                <a:rPr lang="en-US" sz="8000">
                  <a:latin typeface="Berlin Sans FB Demi" panose="020E0802020502020306" pitchFamily="34" charset="0"/>
                </a:rPr>
                <a:t>”</a:t>
              </a:r>
            </a:p>
          </p:txBody>
        </p:sp>
      </p:grpSp>
      <p:grpSp>
        <p:nvGrpSpPr>
          <p:cNvPr id="10" name="Group 9">
            <a:extLst>
              <a:ext uri="{FF2B5EF4-FFF2-40B4-BE49-F238E27FC236}">
                <a16:creationId xmlns:a16="http://schemas.microsoft.com/office/drawing/2014/main" id="{B3704572-B51A-9BD1-DD54-FA65AA11CDDC}"/>
              </a:ext>
            </a:extLst>
          </p:cNvPr>
          <p:cNvGrpSpPr/>
          <p:nvPr/>
        </p:nvGrpSpPr>
        <p:grpSpPr>
          <a:xfrm>
            <a:off x="8839200" y="3771900"/>
            <a:ext cx="8839200" cy="4109933"/>
            <a:chOff x="8305800" y="3776767"/>
            <a:chExt cx="8839200" cy="4109933"/>
          </a:xfrm>
        </p:grpSpPr>
        <p:sp>
          <p:nvSpPr>
            <p:cNvPr id="9" name="Rectangle: Rounded Corners 8">
              <a:extLst>
                <a:ext uri="{FF2B5EF4-FFF2-40B4-BE49-F238E27FC236}">
                  <a16:creationId xmlns:a16="http://schemas.microsoft.com/office/drawing/2014/main" id="{B8C8C470-5879-0444-16C4-4BD9F559AA5B}"/>
                </a:ext>
              </a:extLst>
            </p:cNvPr>
            <p:cNvSpPr/>
            <p:nvPr/>
          </p:nvSpPr>
          <p:spPr>
            <a:xfrm>
              <a:off x="8305800" y="4233967"/>
              <a:ext cx="8839200" cy="365273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Giữ vững truyền thống đùm bọc nhau trong khi khó khăn.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Yêu thương, giúp đỡ lẫn nhau. </a:t>
              </a:r>
            </a:p>
          </p:txBody>
        </p:sp>
        <p:pic>
          <p:nvPicPr>
            <p:cNvPr id="1026" name="Picture 2" descr="Pin ">
              <a:extLst>
                <a:ext uri="{FF2B5EF4-FFF2-40B4-BE49-F238E27FC236}">
                  <a16:creationId xmlns:a16="http://schemas.microsoft.com/office/drawing/2014/main" id="{95940C34-EE6C-584B-4212-E84526E51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8200" y="3776767"/>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903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sẽ làm gì nếu những người xung quanh em gặp khó khăn? </a:t>
            </a:r>
          </a:p>
        </p:txBody>
      </p:sp>
      <p:sp>
        <p:nvSpPr>
          <p:cNvPr id="10" name="TextBox 9">
            <a:extLst>
              <a:ext uri="{FF2B5EF4-FFF2-40B4-BE49-F238E27FC236}">
                <a16:creationId xmlns:a16="http://schemas.microsoft.com/office/drawing/2014/main" id="{7B6D494A-D630-5D15-5AA8-1BC1B38B8DFC}"/>
              </a:ext>
            </a:extLst>
          </p:cNvPr>
          <p:cNvSpPr txBox="1"/>
          <p:nvPr/>
        </p:nvSpPr>
        <p:spPr>
          <a:xfrm>
            <a:off x="852487" y="3296840"/>
            <a:ext cx="11339514" cy="4524315"/>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Khi những người xung quanh em gặp khó khăn:</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Biết thể hiện sự quan tâm, chia sẻ, cảm thông.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Chia sẻ bằng lời nói, giúp đỡ bằng hiện vật trong khả năng có thể và thực hiện các việc làm để giúp đỡ mọi người vượt qua cơn khó khăn. </a:t>
            </a:r>
          </a:p>
          <a:p>
            <a:endParaRPr lang="en-US"/>
          </a:p>
        </p:txBody>
      </p:sp>
    </p:spTree>
    <p:extLst>
      <p:ext uri="{BB962C8B-B14F-4D97-AF65-F5344CB8AC3E}">
        <p14:creationId xmlns:p14="http://schemas.microsoft.com/office/powerpoint/2010/main" val="1041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F1A8DB-9396-7391-128A-9800006746A1}"/>
              </a:ext>
            </a:extLst>
          </p:cNvPr>
          <p:cNvSpPr/>
          <p:nvPr/>
        </p:nvSpPr>
        <p:spPr>
          <a:xfrm>
            <a:off x="13258800" y="571500"/>
            <a:ext cx="6400800" cy="822960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2"/>
            <a:stretch>
              <a:fillRect/>
            </a:stretch>
          </a:blipFill>
        </p:spPr>
        <p:txBody>
          <a:bodyPr/>
          <a:lstStyle/>
          <a:p>
            <a:endParaRPr lang="en-US"/>
          </a:p>
        </p:txBody>
      </p:sp>
      <p:sp>
        <p:nvSpPr>
          <p:cNvPr id="6" name="Freeform 6">
            <a:extLst>
              <a:ext uri="{FF2B5EF4-FFF2-40B4-BE49-F238E27FC236}">
                <a16:creationId xmlns:a16="http://schemas.microsoft.com/office/drawing/2014/main" id="{DD427EFE-6513-BE87-704F-51B6D1155A11}"/>
              </a:ext>
            </a:extLst>
          </p:cNvPr>
          <p:cNvSpPr/>
          <p:nvPr/>
        </p:nvSpPr>
        <p:spPr>
          <a:xfrm>
            <a:off x="-1066800" y="7810500"/>
            <a:ext cx="20421600" cy="8229600"/>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899141A6-499E-D090-7F21-41D7BB287D45}"/>
              </a:ext>
            </a:extLst>
          </p:cNvPr>
          <p:cNvSpPr/>
          <p:nvPr/>
        </p:nvSpPr>
        <p:spPr>
          <a:xfrm flipH="1">
            <a:off x="10887075" y="6754140"/>
            <a:ext cx="2219325" cy="3080396"/>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4"/>
            <a:stretch>
              <a:fillRect/>
            </a:stretch>
          </a:blipFill>
        </p:spPr>
        <p:txBody>
          <a:bodyPr/>
          <a:lstStyle/>
          <a:p>
            <a:endParaRPr lang="en-US"/>
          </a:p>
        </p:txBody>
      </p:sp>
      <p:sp>
        <p:nvSpPr>
          <p:cNvPr id="8" name="Freeform 2">
            <a:extLst>
              <a:ext uri="{FF2B5EF4-FFF2-40B4-BE49-F238E27FC236}">
                <a16:creationId xmlns:a16="http://schemas.microsoft.com/office/drawing/2014/main" id="{61B34030-16AC-FB7B-2A1D-3790C524C904}"/>
              </a:ext>
            </a:extLst>
          </p:cNvPr>
          <p:cNvSpPr/>
          <p:nvPr/>
        </p:nvSpPr>
        <p:spPr>
          <a:xfrm>
            <a:off x="13558837" y="6591300"/>
            <a:ext cx="2876550" cy="292799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5"/>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006B0C03-5E09-1EA3-209B-3DE1EDE51D98}"/>
              </a:ext>
            </a:extLst>
          </p:cNvPr>
          <p:cNvSpPr/>
          <p:nvPr/>
        </p:nvSpPr>
        <p:spPr>
          <a:xfrm>
            <a:off x="838200" y="547687"/>
            <a:ext cx="12420600" cy="2362200"/>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sự cảm thông, giúp đỡ có ý nghĩa như thế nào đối với những người đang gặp khó khăn?</a:t>
            </a:r>
          </a:p>
        </p:txBody>
      </p:sp>
      <p:sp>
        <p:nvSpPr>
          <p:cNvPr id="10" name="TextBox 9">
            <a:extLst>
              <a:ext uri="{FF2B5EF4-FFF2-40B4-BE49-F238E27FC236}">
                <a16:creationId xmlns:a16="http://schemas.microsoft.com/office/drawing/2014/main" id="{7B6D494A-D630-5D15-5AA8-1BC1B38B8DFC}"/>
              </a:ext>
            </a:extLst>
          </p:cNvPr>
          <p:cNvSpPr txBox="1"/>
          <p:nvPr/>
        </p:nvSpPr>
        <p:spPr>
          <a:xfrm>
            <a:off x="852487" y="3296840"/>
            <a:ext cx="11339514" cy="4524315"/>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Ý nghĩa của sự giúp đỡ, cảm thông và chia sẻ: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Vượt qua được các nghịch cảnh trong cuộc sống.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Vơi bớt đi các mất mát, tổn thương mà họ gặp phải.</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Thể hiện được tình người ấm áp, truyền thống tốt đẹp của dân tộc. </a:t>
            </a:r>
          </a:p>
          <a:p>
            <a:endParaRPr lang="en-US"/>
          </a:p>
        </p:txBody>
      </p:sp>
    </p:spTree>
    <p:extLst>
      <p:ext uri="{BB962C8B-B14F-4D97-AF65-F5344CB8AC3E}">
        <p14:creationId xmlns:p14="http://schemas.microsoft.com/office/powerpoint/2010/main" val="274889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4" name="TextBox 3">
            <a:extLst>
              <a:ext uri="{FF2B5EF4-FFF2-40B4-BE49-F238E27FC236}">
                <a16:creationId xmlns:a16="http://schemas.microsoft.com/office/drawing/2014/main" id="{4081364C-E65A-BC1A-1F72-077D02BE59A4}"/>
              </a:ext>
            </a:extLst>
          </p:cNvPr>
          <p:cNvSpPr txBox="1"/>
          <p:nvPr/>
        </p:nvSpPr>
        <p:spPr>
          <a:xfrm>
            <a:off x="5257800" y="919322"/>
            <a:ext cx="77724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LUYỆN TẬP </a:t>
            </a:r>
          </a:p>
        </p:txBody>
      </p:sp>
      <p:sp>
        <p:nvSpPr>
          <p:cNvPr id="12" name="TextBox 11">
            <a:extLst>
              <a:ext uri="{FF2B5EF4-FFF2-40B4-BE49-F238E27FC236}">
                <a16:creationId xmlns:a16="http://schemas.microsoft.com/office/drawing/2014/main" id="{E16167BB-4A80-F4EA-D87A-4D8E83D039A5}"/>
              </a:ext>
            </a:extLst>
          </p:cNvPr>
          <p:cNvSpPr txBox="1"/>
          <p:nvPr/>
        </p:nvSpPr>
        <p:spPr>
          <a:xfrm>
            <a:off x="1295400" y="2084491"/>
            <a:ext cx="1569720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1. </a:t>
            </a:r>
            <a:r>
              <a:rPr lang="en-US" sz="4000">
                <a:latin typeface="Arial" panose="020B0604020202020204" pitchFamily="34" charset="0"/>
                <a:cs typeface="Arial" panose="020B0604020202020204" pitchFamily="34" charset="0"/>
              </a:rPr>
              <a:t>Kể về một người có hoàn cảnh khó khăn mà em biết theo gợi ý sau: </a:t>
            </a:r>
          </a:p>
        </p:txBody>
      </p:sp>
      <p:grpSp>
        <p:nvGrpSpPr>
          <p:cNvPr id="17" name="Group 16">
            <a:extLst>
              <a:ext uri="{FF2B5EF4-FFF2-40B4-BE49-F238E27FC236}">
                <a16:creationId xmlns:a16="http://schemas.microsoft.com/office/drawing/2014/main" id="{00F1A138-F670-87B5-55A1-0D5AD0A6EF38}"/>
              </a:ext>
            </a:extLst>
          </p:cNvPr>
          <p:cNvGrpSpPr/>
          <p:nvPr/>
        </p:nvGrpSpPr>
        <p:grpSpPr>
          <a:xfrm>
            <a:off x="762000" y="4152354"/>
            <a:ext cx="10449450" cy="4450466"/>
            <a:chOff x="820871" y="4562472"/>
            <a:chExt cx="10449450" cy="4450466"/>
          </a:xfrm>
        </p:grpSpPr>
        <p:pic>
          <p:nvPicPr>
            <p:cNvPr id="16" name="Picture 15">
              <a:extLst>
                <a:ext uri="{FF2B5EF4-FFF2-40B4-BE49-F238E27FC236}">
                  <a16:creationId xmlns:a16="http://schemas.microsoft.com/office/drawing/2014/main" id="{C413BC58-FE7B-27B9-643B-13D2F032ECB7}"/>
                </a:ext>
              </a:extLst>
            </p:cNvPr>
            <p:cNvPicPr>
              <a:picLocks noChangeAspect="1"/>
            </p:cNvPicPr>
            <p:nvPr/>
          </p:nvPicPr>
          <p:blipFill>
            <a:blip r:embed="rId3">
              <a:alphaModFix amt="70000"/>
            </a:blip>
            <a:stretch>
              <a:fillRect/>
            </a:stretch>
          </p:blipFill>
          <p:spPr>
            <a:xfrm>
              <a:off x="820871" y="4562472"/>
              <a:ext cx="10449450" cy="4450466"/>
            </a:xfrm>
            <a:prstGeom prst="rect">
              <a:avLst/>
            </a:prstGeom>
          </p:spPr>
        </p:pic>
        <p:sp>
          <p:nvSpPr>
            <p:cNvPr id="14" name="TextBox 13">
              <a:extLst>
                <a:ext uri="{FF2B5EF4-FFF2-40B4-BE49-F238E27FC236}">
                  <a16:creationId xmlns:a16="http://schemas.microsoft.com/office/drawing/2014/main" id="{235F69B0-AA4A-18DB-75B5-F6B07FDEE0A0}"/>
                </a:ext>
              </a:extLst>
            </p:cNvPr>
            <p:cNvSpPr txBox="1"/>
            <p:nvPr/>
          </p:nvSpPr>
          <p:spPr>
            <a:xfrm>
              <a:off x="1582871" y="5130420"/>
              <a:ext cx="9525000"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Tên của người đó.</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Nơi họ đang sống.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Những khó khăn mà họ đang gặp.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Những việc em có thể làm để giúp đỡ họ.  </a:t>
              </a:r>
            </a:p>
          </p:txBody>
        </p:sp>
      </p:grpSp>
      <p:sp>
        <p:nvSpPr>
          <p:cNvPr id="18" name="Freeform 5">
            <a:extLst>
              <a:ext uri="{FF2B5EF4-FFF2-40B4-BE49-F238E27FC236}">
                <a16:creationId xmlns:a16="http://schemas.microsoft.com/office/drawing/2014/main" id="{C79285C7-233B-67FB-49FF-84821FCAED38}"/>
              </a:ext>
            </a:extLst>
          </p:cNvPr>
          <p:cNvSpPr/>
          <p:nvPr/>
        </p:nvSpPr>
        <p:spPr>
          <a:xfrm>
            <a:off x="11211450" y="3503045"/>
            <a:ext cx="5867400" cy="5748178"/>
          </a:xfrm>
          <a:custGeom>
            <a:avLst/>
            <a:gdLst/>
            <a:ahLst/>
            <a:cxnLst/>
            <a:rect l="l" t="t" r="r" b="b"/>
            <a:pathLst>
              <a:path w="3672459" h="4114800">
                <a:moveTo>
                  <a:pt x="0" y="0"/>
                </a:moveTo>
                <a:lnTo>
                  <a:pt x="3672460" y="0"/>
                </a:lnTo>
                <a:lnTo>
                  <a:pt x="36724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268771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F51B9-3655-A7AD-A677-74CF2FC54125}"/>
              </a:ext>
            </a:extLst>
          </p:cNvPr>
          <p:cNvPicPr>
            <a:picLocks noChangeAspect="1"/>
          </p:cNvPicPr>
          <p:nvPr/>
        </p:nvPicPr>
        <p:blipFill rotWithShape="1">
          <a:blip r:embed="rId2"/>
          <a:srcRect t="4770" r="52068"/>
          <a:stretch/>
        </p:blipFill>
        <p:spPr>
          <a:xfrm>
            <a:off x="1257300" y="2680937"/>
            <a:ext cx="5791200" cy="6153500"/>
          </a:xfrm>
          <a:prstGeom prst="rect">
            <a:avLst/>
          </a:prstGeom>
        </p:spPr>
      </p:pic>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8077200" y="3356984"/>
            <a:ext cx="5486400" cy="1371600"/>
          </a:xfrm>
          <a:prstGeom prst="wedgeRoundRectCallout">
            <a:avLst>
              <a:gd name="adj1" fmla="val -57928"/>
              <a:gd name="adj2" fmla="val 44568"/>
              <a:gd name="adj3" fmla="val 16667"/>
            </a:avLst>
          </a:prstGeom>
          <a:solidFill>
            <a:schemeClr val="accent4">
              <a:lumMod val="20000"/>
              <a:lumOff val="8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 </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8077200" y="5333678"/>
            <a:ext cx="9144000" cy="2647624"/>
          </a:xfrm>
          <a:prstGeom prst="wedgeRoundRectCallout">
            <a:avLst>
              <a:gd name="adj1" fmla="val -55090"/>
              <a:gd name="adj2" fmla="val -42368"/>
              <a:gd name="adj3" fmla="val 16667"/>
            </a:avLst>
          </a:prstGeom>
          <a:solidFill>
            <a:schemeClr val="accent4">
              <a:lumMod val="20000"/>
              <a:lumOff val="80000"/>
            </a:schemeClr>
          </a:solidFill>
          <a:ln w="571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đây là việc làm thể hiện sự giúp đỡ người đang gặp hoàn cảnh khó khăn.</a:t>
            </a:r>
            <a:endParaRPr lang="en-US" sz="4000">
              <a:solidFill>
                <a:schemeClr val="tx1"/>
              </a:solidFill>
              <a:latin typeface="Arial" panose="020B0604020202020204" pitchFamily="34" charset="0"/>
              <a:cs typeface="Arial" panose="020B0604020202020204" pitchFamily="34" charset="0"/>
            </a:endParaRPr>
          </a:p>
        </p:txBody>
      </p:sp>
      <p:pic>
        <p:nvPicPr>
          <p:cNvPr id="10" name="Graphic 9" descr="Checkmark with solid fill">
            <a:extLst>
              <a:ext uri="{FF2B5EF4-FFF2-40B4-BE49-F238E27FC236}">
                <a16:creationId xmlns:a16="http://schemas.microsoft.com/office/drawing/2014/main" id="{E5D00C7E-EADE-AF5D-27F4-D41445ACB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58775" y="3208470"/>
            <a:ext cx="1762125" cy="1381125"/>
          </a:xfrm>
          <a:prstGeom prst="rect">
            <a:avLst/>
          </a:prstGeom>
        </p:spPr>
      </p:pic>
    </p:spTree>
    <p:extLst>
      <p:ext uri="{BB962C8B-B14F-4D97-AF65-F5344CB8AC3E}">
        <p14:creationId xmlns:p14="http://schemas.microsoft.com/office/powerpoint/2010/main" val="38333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F51B9-3655-A7AD-A677-74CF2FC54125}"/>
              </a:ext>
            </a:extLst>
          </p:cNvPr>
          <p:cNvPicPr>
            <a:picLocks noChangeAspect="1"/>
          </p:cNvPicPr>
          <p:nvPr/>
        </p:nvPicPr>
        <p:blipFill rotWithShape="1">
          <a:blip r:embed="rId2"/>
          <a:srcRect l="51576" t="2119" r="492" b="2651"/>
          <a:stretch/>
        </p:blipFill>
        <p:spPr>
          <a:xfrm>
            <a:off x="1257300" y="2680937"/>
            <a:ext cx="5791200" cy="6153500"/>
          </a:xfrm>
          <a:prstGeom prst="rect">
            <a:avLst/>
          </a:prstGeom>
        </p:spPr>
      </p:pic>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3">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6">
              <a:lumMod val="20000"/>
              <a:lumOff val="80000"/>
            </a:schemeClr>
          </a:solid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Không 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6">
              <a:lumMod val="20000"/>
              <a:lumOff val="80000"/>
            </a:schemeClr>
          </a:solid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giúp đỡ người khác là việc nên làm của tất cả mọi người, bất kể lứa tuổi nào. </a:t>
            </a:r>
            <a:endParaRPr lang="en-US" sz="4000">
              <a:solidFill>
                <a:schemeClr val="tx1"/>
              </a:solidFill>
              <a:latin typeface="Arial" panose="020B0604020202020204" pitchFamily="34" charset="0"/>
              <a:cs typeface="Arial" panose="020B0604020202020204" pitchFamily="34" charset="0"/>
            </a:endParaRPr>
          </a:p>
        </p:txBody>
      </p:sp>
      <p:pic>
        <p:nvPicPr>
          <p:cNvPr id="4" name="Graphic 3" descr="Close with solid fill">
            <a:extLst>
              <a:ext uri="{FF2B5EF4-FFF2-40B4-BE49-F238E27FC236}">
                <a16:creationId xmlns:a16="http://schemas.microsoft.com/office/drawing/2014/main" id="{94F8945D-8504-07D2-EDB2-B71BA1AA57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25400" y="3066724"/>
            <a:ext cx="1371600" cy="1371600"/>
          </a:xfrm>
          <a:prstGeom prst="rect">
            <a:avLst/>
          </a:prstGeom>
        </p:spPr>
      </p:pic>
    </p:spTree>
    <p:extLst>
      <p:ext uri="{BB962C8B-B14F-4D97-AF65-F5344CB8AC3E}">
        <p14:creationId xmlns:p14="http://schemas.microsoft.com/office/powerpoint/2010/main" val="379640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5">
              <a:lumMod val="20000"/>
              <a:lumOff val="80000"/>
            </a:schemeClr>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5">
              <a:lumMod val="20000"/>
              <a:lumOff val="80000"/>
            </a:schemeClr>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a:t>
            </a:r>
            <a:r>
              <a:rPr lang="en-US" sz="4000">
                <a:solidFill>
                  <a:schemeClr val="tx1"/>
                </a:solidFill>
                <a:latin typeface="Arial" panose="020B0604020202020204" pitchFamily="34" charset="0"/>
                <a:cs typeface="Arial" panose="020B0604020202020204" pitchFamily="34" charset="0"/>
              </a:rPr>
              <a:t>người khuyết tật cần được giúp đỡ </a:t>
            </a:r>
          </a:p>
        </p:txBody>
      </p:sp>
      <p:pic>
        <p:nvPicPr>
          <p:cNvPr id="10" name="Graphic 9" descr="Checkmark with solid fill">
            <a:extLst>
              <a:ext uri="{FF2B5EF4-FFF2-40B4-BE49-F238E27FC236}">
                <a16:creationId xmlns:a16="http://schemas.microsoft.com/office/drawing/2014/main" id="{E5D00C7E-EADE-AF5D-27F4-D41445ACB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1125" y="3177625"/>
            <a:ext cx="1762125" cy="1381125"/>
          </a:xfrm>
          <a:prstGeom prst="rect">
            <a:avLst/>
          </a:prstGeom>
        </p:spPr>
      </p:pic>
      <p:pic>
        <p:nvPicPr>
          <p:cNvPr id="11" name="Picture 10">
            <a:extLst>
              <a:ext uri="{FF2B5EF4-FFF2-40B4-BE49-F238E27FC236}">
                <a16:creationId xmlns:a16="http://schemas.microsoft.com/office/drawing/2014/main" id="{58D7FC12-F42C-5EBD-EA12-7DFFB1981849}"/>
              </a:ext>
            </a:extLst>
          </p:cNvPr>
          <p:cNvPicPr>
            <a:picLocks noChangeAspect="1"/>
          </p:cNvPicPr>
          <p:nvPr/>
        </p:nvPicPr>
        <p:blipFill rotWithShape="1">
          <a:blip r:embed="rId5"/>
          <a:srcRect t="6042" r="63262"/>
          <a:stretch/>
        </p:blipFill>
        <p:spPr>
          <a:xfrm>
            <a:off x="1409700" y="2601937"/>
            <a:ext cx="5486400" cy="6575029"/>
          </a:xfrm>
          <a:prstGeom prst="rect">
            <a:avLst/>
          </a:prstGeom>
        </p:spPr>
      </p:pic>
    </p:spTree>
    <p:extLst>
      <p:ext uri="{BB962C8B-B14F-4D97-AF65-F5344CB8AC3E}">
        <p14:creationId xmlns:p14="http://schemas.microsoft.com/office/powerpoint/2010/main" val="11436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3">
              <a:lumMod val="20000"/>
              <a:lumOff val="80000"/>
            </a:schemeClr>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Không 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3">
              <a:lumMod val="20000"/>
              <a:lumOff val="80000"/>
            </a:schemeClr>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a:t>
            </a:r>
            <a:r>
              <a:rPr lang="vi-VN" sz="4000">
                <a:solidFill>
                  <a:schemeClr val="tx1"/>
                </a:solidFill>
                <a:latin typeface="Arial" panose="020B0604020202020204" pitchFamily="34" charset="0"/>
                <a:cs typeface="Arial" panose="020B0604020202020204" pitchFamily="34" charset="0"/>
              </a:rPr>
              <a:t>ì cần giúp đỡ người gặp khó khăn kể cả người không quen biết.</a:t>
            </a:r>
            <a:endParaRPr lang="en-US" sz="400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8D7FC12-F42C-5EBD-EA12-7DFFB1981849}"/>
              </a:ext>
            </a:extLst>
          </p:cNvPr>
          <p:cNvPicPr>
            <a:picLocks noChangeAspect="1"/>
          </p:cNvPicPr>
          <p:nvPr/>
        </p:nvPicPr>
        <p:blipFill rotWithShape="1">
          <a:blip r:embed="rId3"/>
          <a:srcRect l="35973" t="8770" r="30606" b="-2727"/>
          <a:stretch/>
        </p:blipFill>
        <p:spPr>
          <a:xfrm>
            <a:off x="1371600" y="2705100"/>
            <a:ext cx="4991100" cy="6575029"/>
          </a:xfrm>
          <a:prstGeom prst="rect">
            <a:avLst/>
          </a:prstGeom>
        </p:spPr>
      </p:pic>
      <p:pic>
        <p:nvPicPr>
          <p:cNvPr id="2" name="Graphic 1" descr="Close with solid fill">
            <a:extLst>
              <a:ext uri="{FF2B5EF4-FFF2-40B4-BE49-F238E27FC236}">
                <a16:creationId xmlns:a16="http://schemas.microsoft.com/office/drawing/2014/main" id="{9620663D-B4D3-36E3-676F-7AB017E2C4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25400" y="3066724"/>
            <a:ext cx="1371600" cy="1371600"/>
          </a:xfrm>
          <a:prstGeom prst="rect">
            <a:avLst/>
          </a:prstGeom>
        </p:spPr>
      </p:pic>
    </p:spTree>
    <p:extLst>
      <p:ext uri="{BB962C8B-B14F-4D97-AF65-F5344CB8AC3E}">
        <p14:creationId xmlns:p14="http://schemas.microsoft.com/office/powerpoint/2010/main" val="20928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12" name="TextBox 11">
            <a:extLst>
              <a:ext uri="{FF2B5EF4-FFF2-40B4-BE49-F238E27FC236}">
                <a16:creationId xmlns:a16="http://schemas.microsoft.com/office/drawing/2014/main" id="{E16167BB-4A80-F4EA-D87A-4D8E83D039A5}"/>
              </a:ext>
            </a:extLst>
          </p:cNvPr>
          <p:cNvSpPr txBox="1"/>
          <p:nvPr/>
        </p:nvSpPr>
        <p:spPr>
          <a:xfrm>
            <a:off x="1295400" y="1537459"/>
            <a:ext cx="156972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Bài tập 2. </a:t>
            </a:r>
            <a:r>
              <a:rPr lang="en-US" sz="4000">
                <a:latin typeface="Arial" panose="020B0604020202020204" pitchFamily="34" charset="0"/>
                <a:cs typeface="Arial" panose="020B0604020202020204" pitchFamily="34" charset="0"/>
              </a:rPr>
              <a:t>Em đồng tình với ý kiến nào dưới đây? Vì sao? </a:t>
            </a:r>
          </a:p>
        </p:txBody>
      </p:sp>
      <p:sp>
        <p:nvSpPr>
          <p:cNvPr id="6" name="TextBox 5">
            <a:extLst>
              <a:ext uri="{FF2B5EF4-FFF2-40B4-BE49-F238E27FC236}">
                <a16:creationId xmlns:a16="http://schemas.microsoft.com/office/drawing/2014/main" id="{0E69DB0F-52C2-B5F5-3CF2-35EBE7845D71}"/>
              </a:ext>
            </a:extLst>
          </p:cNvPr>
          <p:cNvSpPr txBox="1"/>
          <p:nvPr/>
        </p:nvSpPr>
        <p:spPr>
          <a:xfrm>
            <a:off x="4152900" y="647700"/>
            <a:ext cx="9982200" cy="784830"/>
          </a:xfrm>
          <a:prstGeom prst="rect">
            <a:avLst/>
          </a:prstGeom>
          <a:noFill/>
        </p:spPr>
        <p:txBody>
          <a:bodyPr wrap="square" rtlCol="0">
            <a:spAutoFit/>
          </a:bodyPr>
          <a:lstStyle/>
          <a:p>
            <a:pPr algn="ctr"/>
            <a:r>
              <a:rPr lang="en-US" sz="4500" b="1">
                <a:solidFill>
                  <a:schemeClr val="accent6">
                    <a:lumMod val="50000"/>
                  </a:schemeClr>
                </a:solidFill>
                <a:latin typeface="Arial" panose="020B0604020202020204" pitchFamily="34" charset="0"/>
                <a:cs typeface="Arial" panose="020B0604020202020204" pitchFamily="34" charset="0"/>
              </a:rPr>
              <a:t>LÀM VIỆC NHÓM ĐÔI </a:t>
            </a:r>
          </a:p>
        </p:txBody>
      </p:sp>
      <p:sp>
        <p:nvSpPr>
          <p:cNvPr id="7" name="Speech Bubble: Rectangle with Corners Rounded 6">
            <a:extLst>
              <a:ext uri="{FF2B5EF4-FFF2-40B4-BE49-F238E27FC236}">
                <a16:creationId xmlns:a16="http://schemas.microsoft.com/office/drawing/2014/main" id="{308FF571-5B24-6451-AC51-DCB81696CFB7}"/>
              </a:ext>
            </a:extLst>
          </p:cNvPr>
          <p:cNvSpPr/>
          <p:nvPr/>
        </p:nvSpPr>
        <p:spPr>
          <a:xfrm>
            <a:off x="7829550" y="3326139"/>
            <a:ext cx="5486400" cy="1371600"/>
          </a:xfrm>
          <a:prstGeom prst="wedgeRoundRectCallout">
            <a:avLst>
              <a:gd name="adj1" fmla="val -57928"/>
              <a:gd name="adj2" fmla="val 44568"/>
              <a:gd name="adj3" fmla="val 16667"/>
            </a:avLst>
          </a:prstGeom>
          <a:solidFill>
            <a:schemeClr val="accent2">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Đồng tình</a:t>
            </a:r>
          </a:p>
        </p:txBody>
      </p:sp>
      <p:sp>
        <p:nvSpPr>
          <p:cNvPr id="8" name="Speech Bubble: Rectangle with Corners Rounded 7">
            <a:extLst>
              <a:ext uri="{FF2B5EF4-FFF2-40B4-BE49-F238E27FC236}">
                <a16:creationId xmlns:a16="http://schemas.microsoft.com/office/drawing/2014/main" id="{884AD1F4-58C0-DBA3-089A-94CFB1AE63FD}"/>
              </a:ext>
            </a:extLst>
          </p:cNvPr>
          <p:cNvSpPr/>
          <p:nvPr/>
        </p:nvSpPr>
        <p:spPr>
          <a:xfrm>
            <a:off x="7829550" y="5295900"/>
            <a:ext cx="9829800" cy="2647624"/>
          </a:xfrm>
          <a:prstGeom prst="wedgeRoundRectCallout">
            <a:avLst>
              <a:gd name="adj1" fmla="val -55090"/>
              <a:gd name="adj2" fmla="val -42368"/>
              <a:gd name="adj3" fmla="val 16667"/>
            </a:avLst>
          </a:prstGeom>
          <a:solidFill>
            <a:schemeClr val="accent2">
              <a:lumMod val="20000"/>
              <a:lumOff val="80000"/>
            </a:schemeClr>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Vì người khuyết tật cũng cần được giúp đỡ và yêu thương. </a:t>
            </a:r>
          </a:p>
        </p:txBody>
      </p:sp>
      <p:pic>
        <p:nvPicPr>
          <p:cNvPr id="11" name="Picture 10">
            <a:extLst>
              <a:ext uri="{FF2B5EF4-FFF2-40B4-BE49-F238E27FC236}">
                <a16:creationId xmlns:a16="http://schemas.microsoft.com/office/drawing/2014/main" id="{58D7FC12-F42C-5EBD-EA12-7DFFB1981849}"/>
              </a:ext>
            </a:extLst>
          </p:cNvPr>
          <p:cNvPicPr>
            <a:picLocks noChangeAspect="1"/>
          </p:cNvPicPr>
          <p:nvPr/>
        </p:nvPicPr>
        <p:blipFill rotWithShape="1">
          <a:blip r:embed="rId3"/>
          <a:srcRect l="68883" t="16703" r="-2304" b="-2206"/>
          <a:stretch/>
        </p:blipFill>
        <p:spPr>
          <a:xfrm>
            <a:off x="1314450" y="2543981"/>
            <a:ext cx="5676900" cy="6805661"/>
          </a:xfrm>
          <a:prstGeom prst="rect">
            <a:avLst/>
          </a:prstGeom>
        </p:spPr>
      </p:pic>
      <p:pic>
        <p:nvPicPr>
          <p:cNvPr id="4" name="Graphic 3" descr="Checkmark with solid fill">
            <a:extLst>
              <a:ext uri="{FF2B5EF4-FFF2-40B4-BE49-F238E27FC236}">
                <a16:creationId xmlns:a16="http://schemas.microsoft.com/office/drawing/2014/main" id="{CCA71225-DC5E-405E-3A2E-AE6F10CC32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11125" y="3177625"/>
            <a:ext cx="1762125" cy="1381125"/>
          </a:xfrm>
          <a:prstGeom prst="rect">
            <a:avLst/>
          </a:prstGeom>
        </p:spPr>
      </p:pic>
    </p:spTree>
    <p:extLst>
      <p:ext uri="{BB962C8B-B14F-4D97-AF65-F5344CB8AC3E}">
        <p14:creationId xmlns:p14="http://schemas.microsoft.com/office/powerpoint/2010/main" val="37284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7800ABE5-5603-6C77-8909-7DEED4122FAD}"/>
              </a:ext>
            </a:extLst>
          </p:cNvPr>
          <p:cNvSpPr txBox="1"/>
          <p:nvPr/>
        </p:nvSpPr>
        <p:spPr>
          <a:xfrm>
            <a:off x="533400" y="1316212"/>
            <a:ext cx="17221200" cy="90159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Bài tập 3. </a:t>
            </a: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thái độ, hành vi thể hiện sự cảm thông, giúp đỡ</a:t>
            </a:r>
            <a:endParaRPr lang="en-US" sz="4000" b="1">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EE57E780-B6A7-F017-AC94-11FD12AF2808}"/>
              </a:ext>
            </a:extLst>
          </p:cNvPr>
          <p:cNvSpPr/>
          <p:nvPr/>
        </p:nvSpPr>
        <p:spPr>
          <a:xfrm>
            <a:off x="1676400" y="2628900"/>
            <a:ext cx="6096000" cy="1828800"/>
          </a:xfrm>
          <a:prstGeom prst="plaque">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Chân thành </a:t>
            </a:r>
          </a:p>
        </p:txBody>
      </p:sp>
      <p:sp>
        <p:nvSpPr>
          <p:cNvPr id="13" name="Plaque 12">
            <a:extLst>
              <a:ext uri="{FF2B5EF4-FFF2-40B4-BE49-F238E27FC236}">
                <a16:creationId xmlns:a16="http://schemas.microsoft.com/office/drawing/2014/main" id="{9C08CF0A-BF33-E989-F88F-CAA466A5F165}"/>
              </a:ext>
            </a:extLst>
          </p:cNvPr>
          <p:cNvSpPr/>
          <p:nvPr/>
        </p:nvSpPr>
        <p:spPr>
          <a:xfrm>
            <a:off x="1676400" y="4930868"/>
            <a:ext cx="6096000" cy="1828800"/>
          </a:xfrm>
          <a:prstGeom prst="plaque">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Tỏ vẻ thương hại, ban ơn </a:t>
            </a:r>
          </a:p>
        </p:txBody>
      </p:sp>
      <p:sp>
        <p:nvSpPr>
          <p:cNvPr id="14" name="Plaque 13">
            <a:extLst>
              <a:ext uri="{FF2B5EF4-FFF2-40B4-BE49-F238E27FC236}">
                <a16:creationId xmlns:a16="http://schemas.microsoft.com/office/drawing/2014/main" id="{12B32829-9E8C-DA51-B313-24DDE279CB1F}"/>
              </a:ext>
            </a:extLst>
          </p:cNvPr>
          <p:cNvSpPr/>
          <p:nvPr/>
        </p:nvSpPr>
        <p:spPr>
          <a:xfrm>
            <a:off x="1676400" y="7232836"/>
            <a:ext cx="6096000" cy="1828800"/>
          </a:xfrm>
          <a:prstGeom prst="plaque">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Tôn trọng, tế nhị</a:t>
            </a:r>
          </a:p>
        </p:txBody>
      </p:sp>
      <p:sp>
        <p:nvSpPr>
          <p:cNvPr id="15" name="Plaque 14">
            <a:extLst>
              <a:ext uri="{FF2B5EF4-FFF2-40B4-BE49-F238E27FC236}">
                <a16:creationId xmlns:a16="http://schemas.microsoft.com/office/drawing/2014/main" id="{F4E1B9A4-C0AC-6E13-EFF2-B4598E472224}"/>
              </a:ext>
            </a:extLst>
          </p:cNvPr>
          <p:cNvSpPr/>
          <p:nvPr/>
        </p:nvSpPr>
        <p:spPr>
          <a:xfrm>
            <a:off x="10287000" y="2628900"/>
            <a:ext cx="6096000" cy="1828800"/>
          </a:xfrm>
          <a:prstGeom prst="plaque">
            <a:avLst/>
          </a:prstGeom>
          <a:solidFill>
            <a:schemeClr val="accent2">
              <a:lumMod val="20000"/>
              <a:lumOff val="8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d. Lời nói, cử chỉ </a:t>
            </a:r>
          </a:p>
          <a:p>
            <a:pPr algn="ctr">
              <a:lnSpc>
                <a:spcPct val="150000"/>
              </a:lnSpc>
            </a:pPr>
            <a:r>
              <a:rPr lang="en-US" sz="4000">
                <a:solidFill>
                  <a:schemeClr val="tx1"/>
                </a:solidFill>
                <a:latin typeface="Arial" panose="020B0604020202020204" pitchFamily="34" charset="0"/>
                <a:cs typeface="Arial" panose="020B0604020202020204" pitchFamily="34" charset="0"/>
              </a:rPr>
              <a:t>phù hợp </a:t>
            </a:r>
          </a:p>
        </p:txBody>
      </p:sp>
      <p:sp>
        <p:nvSpPr>
          <p:cNvPr id="16" name="Plaque 15">
            <a:extLst>
              <a:ext uri="{FF2B5EF4-FFF2-40B4-BE49-F238E27FC236}">
                <a16:creationId xmlns:a16="http://schemas.microsoft.com/office/drawing/2014/main" id="{26E921BA-40FE-E529-ED30-F99641AA1205}"/>
              </a:ext>
            </a:extLst>
          </p:cNvPr>
          <p:cNvSpPr/>
          <p:nvPr/>
        </p:nvSpPr>
        <p:spPr>
          <a:xfrm>
            <a:off x="10287000" y="5049870"/>
            <a:ext cx="6096000" cy="1828800"/>
          </a:xfrm>
          <a:prstGeom prst="plaque">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e. Ánh mắt chân tình </a:t>
            </a:r>
          </a:p>
        </p:txBody>
      </p:sp>
      <p:sp>
        <p:nvSpPr>
          <p:cNvPr id="17" name="Plaque 16">
            <a:extLst>
              <a:ext uri="{FF2B5EF4-FFF2-40B4-BE49-F238E27FC236}">
                <a16:creationId xmlns:a16="http://schemas.microsoft.com/office/drawing/2014/main" id="{B7CEDACE-E1C0-0DEA-EA26-32853684CD15}"/>
              </a:ext>
            </a:extLst>
          </p:cNvPr>
          <p:cNvSpPr/>
          <p:nvPr/>
        </p:nvSpPr>
        <p:spPr>
          <a:xfrm>
            <a:off x="10287000" y="7375510"/>
            <a:ext cx="6096000" cy="1828800"/>
          </a:xfrm>
          <a:prstGeom prst="plaque">
            <a:avLst/>
          </a:prstGeom>
          <a:solidFill>
            <a:srgbClr val="FCFFB0"/>
          </a:solidFill>
          <a:ln>
            <a:solidFill>
              <a:srgbClr val="CDE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 Quan tâm, lắng nghe </a:t>
            </a:r>
          </a:p>
        </p:txBody>
      </p:sp>
      <p:sp>
        <p:nvSpPr>
          <p:cNvPr id="18" name="TextBox 17">
            <a:extLst>
              <a:ext uri="{FF2B5EF4-FFF2-40B4-BE49-F238E27FC236}">
                <a16:creationId xmlns:a16="http://schemas.microsoft.com/office/drawing/2014/main" id="{C4462F54-E918-0E57-0DF2-154F1D009C7B}"/>
              </a:ext>
            </a:extLst>
          </p:cNvPr>
          <p:cNvSpPr txBox="1"/>
          <p:nvPr/>
        </p:nvSpPr>
        <p:spPr>
          <a:xfrm>
            <a:off x="6172200" y="496944"/>
            <a:ext cx="59436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THẢO LUẬN NHÓM </a:t>
            </a:r>
          </a:p>
        </p:txBody>
      </p:sp>
      <p:pic>
        <p:nvPicPr>
          <p:cNvPr id="20" name="Graphic 19" descr="Checkmark with solid fill">
            <a:extLst>
              <a:ext uri="{FF2B5EF4-FFF2-40B4-BE49-F238E27FC236}">
                <a16:creationId xmlns:a16="http://schemas.microsoft.com/office/drawing/2014/main" id="{8A082108-D389-801B-80F4-FC61AF6C91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3300" y="3247621"/>
            <a:ext cx="1295401" cy="1131973"/>
          </a:xfrm>
          <a:prstGeom prst="rect">
            <a:avLst/>
          </a:prstGeom>
        </p:spPr>
      </p:pic>
      <p:pic>
        <p:nvPicPr>
          <p:cNvPr id="21" name="Graphic 20" descr="Checkmark with solid fill">
            <a:extLst>
              <a:ext uri="{FF2B5EF4-FFF2-40B4-BE49-F238E27FC236}">
                <a16:creationId xmlns:a16="http://schemas.microsoft.com/office/drawing/2014/main" id="{2C5903F9-2EEF-432B-30CA-38BD525677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2051" y="7522319"/>
            <a:ext cx="1295401" cy="1131973"/>
          </a:xfrm>
          <a:prstGeom prst="rect">
            <a:avLst/>
          </a:prstGeom>
        </p:spPr>
      </p:pic>
      <p:pic>
        <p:nvPicPr>
          <p:cNvPr id="22" name="Graphic 21" descr="Checkmark with solid fill">
            <a:extLst>
              <a:ext uri="{FF2B5EF4-FFF2-40B4-BE49-F238E27FC236}">
                <a16:creationId xmlns:a16="http://schemas.microsoft.com/office/drawing/2014/main" id="{95B982E4-81A4-340E-F9D2-8ED9E39EF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3899" y="2936113"/>
            <a:ext cx="1295401" cy="1131973"/>
          </a:xfrm>
          <a:prstGeom prst="rect">
            <a:avLst/>
          </a:prstGeom>
        </p:spPr>
      </p:pic>
      <p:pic>
        <p:nvPicPr>
          <p:cNvPr id="23" name="Graphic 22" descr="Checkmark with solid fill">
            <a:extLst>
              <a:ext uri="{FF2B5EF4-FFF2-40B4-BE49-F238E27FC236}">
                <a16:creationId xmlns:a16="http://schemas.microsoft.com/office/drawing/2014/main" id="{21CED961-8003-B2E8-7D00-2A058A96E9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3899" y="5488785"/>
            <a:ext cx="1295401" cy="1131973"/>
          </a:xfrm>
          <a:prstGeom prst="rect">
            <a:avLst/>
          </a:prstGeom>
        </p:spPr>
      </p:pic>
      <p:pic>
        <p:nvPicPr>
          <p:cNvPr id="24" name="Graphic 23" descr="Checkmark with solid fill">
            <a:extLst>
              <a:ext uri="{FF2B5EF4-FFF2-40B4-BE49-F238E27FC236}">
                <a16:creationId xmlns:a16="http://schemas.microsoft.com/office/drawing/2014/main" id="{271C8F42-3241-580A-9829-27E774CAA7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43912" y="7314961"/>
            <a:ext cx="1295401" cy="1131973"/>
          </a:xfrm>
          <a:prstGeom prst="rect">
            <a:avLst/>
          </a:prstGeom>
        </p:spPr>
      </p:pic>
    </p:spTree>
    <p:extLst>
      <p:ext uri="{BB962C8B-B14F-4D97-AF65-F5344CB8AC3E}">
        <p14:creationId xmlns:p14="http://schemas.microsoft.com/office/powerpoint/2010/main" val="23228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1" nodeType="clickEffect">
                                  <p:stCondLst>
                                    <p:cond delay="0"/>
                                  </p:stCondLst>
                                  <p:childTnLst>
                                    <p:animEffect transition="out" filter="fade">
                                      <p:cBhvr>
                                        <p:cTn id="38" dur="500" tmFilter="0, 0; .2, .5; .8, .5; 1, 0"/>
                                        <p:tgtEl>
                                          <p:spTgt spid="10"/>
                                        </p:tgtEl>
                                      </p:cBhvr>
                                    </p:animEffect>
                                    <p:animScale>
                                      <p:cBhvr>
                                        <p:cTn id="39" dur="250" autoRev="1" fill="hold"/>
                                        <p:tgtEl>
                                          <p:spTgt spid="10"/>
                                        </p:tgtEl>
                                      </p:cBhvr>
                                      <p:by x="105000" y="105000"/>
                                    </p:animScale>
                                  </p:childTnLst>
                                </p:cTn>
                              </p:par>
                              <p:par>
                                <p:cTn id="40" presetID="26" presetClass="emph" presetSubtype="0" fill="hold" grpId="1" nodeType="with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26" presetClass="emph" presetSubtype="0" fill="hold" grpId="1" nodeType="with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par>
                                <p:cTn id="52" presetID="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2" name="Group 1">
            <a:extLst>
              <a:ext uri="{FF2B5EF4-FFF2-40B4-BE49-F238E27FC236}">
                <a16:creationId xmlns:a16="http://schemas.microsoft.com/office/drawing/2014/main" id="{94A0F8FA-2C48-B2B1-DDE2-61C94CE7693A}"/>
              </a:ext>
            </a:extLst>
          </p:cNvPr>
          <p:cNvGrpSpPr/>
          <p:nvPr/>
        </p:nvGrpSpPr>
        <p:grpSpPr>
          <a:xfrm>
            <a:off x="4724400" y="785315"/>
            <a:ext cx="13115926" cy="7177585"/>
            <a:chOff x="4676800" y="2247411"/>
            <a:chExt cx="12442462" cy="7137047"/>
          </a:xfrm>
        </p:grpSpPr>
        <p:sp>
          <p:nvSpPr>
            <p:cNvPr id="11" name="Freeform 8">
              <a:extLst>
                <a:ext uri="{FF2B5EF4-FFF2-40B4-BE49-F238E27FC236}">
                  <a16:creationId xmlns:a16="http://schemas.microsoft.com/office/drawing/2014/main" id="{775B54EB-677C-CAA9-B08E-EC6E90852C56}"/>
                </a:ext>
              </a:extLst>
            </p:cNvPr>
            <p:cNvSpPr/>
            <p:nvPr/>
          </p:nvSpPr>
          <p:spPr>
            <a:xfrm>
              <a:off x="4676800" y="2247411"/>
              <a:ext cx="12442462" cy="7137047"/>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A198CF8-9006-7976-3AF4-E6185AE75565}"/>
                </a:ext>
              </a:extLst>
            </p:cNvPr>
            <p:cNvSpPr txBox="1"/>
            <p:nvPr/>
          </p:nvSpPr>
          <p:spPr>
            <a:xfrm>
              <a:off x="5640724" y="3247118"/>
              <a:ext cx="10514612" cy="4728551"/>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lang="en-US" sz="3600">
                <a:latin typeface="Arial" panose="020B0604020202020204" pitchFamily="34" charset="0"/>
                <a:cs typeface="Arial" panose="020B0604020202020204" pitchFamily="34" charset="0"/>
              </a:endParaRPr>
            </a:p>
          </p:txBody>
        </p:sp>
      </p:grpSp>
      <p:sp>
        <p:nvSpPr>
          <p:cNvPr id="17" name="Freeform 9">
            <a:extLst>
              <a:ext uri="{FF2B5EF4-FFF2-40B4-BE49-F238E27FC236}">
                <a16:creationId xmlns:a16="http://schemas.microsoft.com/office/drawing/2014/main" id="{4825CBB9-FFF6-94C6-ED55-0B483F248730}"/>
              </a:ext>
            </a:extLst>
          </p:cNvPr>
          <p:cNvSpPr/>
          <p:nvPr/>
        </p:nvSpPr>
        <p:spPr>
          <a:xfrm>
            <a:off x="-990600" y="988820"/>
            <a:ext cx="6629400" cy="12279661"/>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030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7000"/>
          </a:blip>
          <a:srcRect t="21874" b="21875"/>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id="{458305E6-5AB5-507E-A9C6-7817A02E18CF}"/>
              </a:ext>
            </a:extLst>
          </p:cNvPr>
          <p:cNvSpPr/>
          <p:nvPr/>
        </p:nvSpPr>
        <p:spPr>
          <a:xfrm>
            <a:off x="914400" y="2327479"/>
            <a:ext cx="16459200" cy="4782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a:off x="387461" y="6274328"/>
            <a:ext cx="2335329" cy="4012672"/>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667751" y="2986094"/>
            <a:ext cx="15101978" cy="3465179"/>
          </a:xfrm>
          <a:prstGeom prst="rect">
            <a:avLst/>
          </a:prstGeom>
        </p:spPr>
        <p:txBody>
          <a:bodyPr wrap="square" lIns="0" tIns="0" rIns="0" bIns="0" rtlCol="0" anchor="t">
            <a:spAutoFit/>
          </a:bodyPr>
          <a:lstStyle/>
          <a:p>
            <a:pPr algn="ctr">
              <a:lnSpc>
                <a:spcPct val="150000"/>
              </a:lnSpc>
              <a:spcBef>
                <a:spcPct val="0"/>
              </a:spcBef>
            </a:pPr>
            <a:r>
              <a:rPr lang="en-US" sz="8000" b="1">
                <a:solidFill>
                  <a:srgbClr val="000000"/>
                </a:solidFill>
                <a:latin typeface="Arial" panose="020B0604020202020204" pitchFamily="34" charset="0"/>
                <a:cs typeface="Arial" panose="020B0604020202020204" pitchFamily="34" charset="0"/>
              </a:rPr>
              <a:t>BÀI 2. </a:t>
            </a:r>
            <a:r>
              <a:rPr lang="vi-VN" sz="8000" b="1">
                <a:solidFill>
                  <a:srgbClr val="000000"/>
                </a:solidFill>
                <a:latin typeface="Arial" panose="020B0604020202020204" pitchFamily="34" charset="0"/>
                <a:cs typeface="Arial" panose="020B0604020202020204" pitchFamily="34" charset="0"/>
              </a:rPr>
              <a:t>CẢM THÔNG, GIÚP ĐỠ NGƯỜI GẶP KHÓ KHĂN</a:t>
            </a:r>
            <a:endParaRPr lang="en-US" sz="8000" b="1">
              <a:solidFill>
                <a:srgbClr val="000000"/>
              </a:solidFill>
              <a:latin typeface="Arial" panose="020B0604020202020204" pitchFamily="34" charset="0"/>
              <a:cs typeface="Arial" panose="020B0604020202020204" pitchFamily="34" charset="0"/>
            </a:endParaRPr>
          </a:p>
        </p:txBody>
      </p:sp>
      <p:sp>
        <p:nvSpPr>
          <p:cNvPr id="10" name="Freeform 8">
            <a:extLst>
              <a:ext uri="{FF2B5EF4-FFF2-40B4-BE49-F238E27FC236}">
                <a16:creationId xmlns:a16="http://schemas.microsoft.com/office/drawing/2014/main" id="{2AD96CBB-E1D2-B021-1729-798655DBF94D}"/>
              </a:ext>
            </a:extLst>
          </p:cNvPr>
          <p:cNvSpPr/>
          <p:nvPr/>
        </p:nvSpPr>
        <p:spPr>
          <a:xfrm>
            <a:off x="370961" y="1002579"/>
            <a:ext cx="2129476" cy="264980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3">
            <a:extLst>
              <a:ext uri="{FF2B5EF4-FFF2-40B4-BE49-F238E27FC236}">
                <a16:creationId xmlns:a16="http://schemas.microsoft.com/office/drawing/2014/main" id="{D5722493-7914-8F92-BEEE-BAAAF5B46B8C}"/>
              </a:ext>
            </a:extLst>
          </p:cNvPr>
          <p:cNvSpPr/>
          <p:nvPr/>
        </p:nvSpPr>
        <p:spPr>
          <a:xfrm>
            <a:off x="14391513" y="6377389"/>
            <a:ext cx="3867912" cy="41148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B5B6F8F-8368-4753-6BF0-D0413B25C05F}"/>
              </a:ext>
            </a:extLst>
          </p:cNvPr>
          <p:cNvSpPr/>
          <p:nvPr/>
        </p:nvSpPr>
        <p:spPr>
          <a:xfrm>
            <a:off x="16002000" y="1002579"/>
            <a:ext cx="1602537" cy="1951579"/>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4" name="TextBox 3">
            <a:extLst>
              <a:ext uri="{FF2B5EF4-FFF2-40B4-BE49-F238E27FC236}">
                <a16:creationId xmlns:a16="http://schemas.microsoft.com/office/drawing/2014/main" id="{E0477EFA-140B-5D08-64F7-CC8FEF3045B4}"/>
              </a:ext>
            </a:extLst>
          </p:cNvPr>
          <p:cNvSpPr txBox="1"/>
          <p:nvPr/>
        </p:nvSpPr>
        <p:spPr>
          <a:xfrm>
            <a:off x="1713953" y="822183"/>
            <a:ext cx="76200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4. Xử lí tình huống </a:t>
            </a:r>
          </a:p>
        </p:txBody>
      </p:sp>
      <p:grpSp>
        <p:nvGrpSpPr>
          <p:cNvPr id="27" name="Group 26">
            <a:extLst>
              <a:ext uri="{FF2B5EF4-FFF2-40B4-BE49-F238E27FC236}">
                <a16:creationId xmlns:a16="http://schemas.microsoft.com/office/drawing/2014/main" id="{74FD15DC-5667-F7B4-623B-0AC3DEF600B6}"/>
              </a:ext>
            </a:extLst>
          </p:cNvPr>
          <p:cNvGrpSpPr/>
          <p:nvPr/>
        </p:nvGrpSpPr>
        <p:grpSpPr>
          <a:xfrm>
            <a:off x="829623" y="2217560"/>
            <a:ext cx="16467777" cy="5950166"/>
            <a:chOff x="829623" y="2217560"/>
            <a:chExt cx="16467777" cy="5950166"/>
          </a:xfrm>
        </p:grpSpPr>
        <p:pic>
          <p:nvPicPr>
            <p:cNvPr id="8" name="Picture 7">
              <a:extLst>
                <a:ext uri="{FF2B5EF4-FFF2-40B4-BE49-F238E27FC236}">
                  <a16:creationId xmlns:a16="http://schemas.microsoft.com/office/drawing/2014/main" id="{5A1F9265-9585-C0EE-6357-5E4C12F6BAF2}"/>
                </a:ext>
              </a:extLst>
            </p:cNvPr>
            <p:cNvPicPr>
              <a:picLocks noChangeAspect="1"/>
            </p:cNvPicPr>
            <p:nvPr/>
          </p:nvPicPr>
          <p:blipFill rotWithShape="1">
            <a:blip r:embed="rId3"/>
            <a:srcRect l="44416"/>
            <a:stretch/>
          </p:blipFill>
          <p:spPr>
            <a:xfrm>
              <a:off x="9982200" y="2217560"/>
              <a:ext cx="7315200" cy="5950166"/>
            </a:xfrm>
            <a:prstGeom prst="rect">
              <a:avLst/>
            </a:prstGeom>
          </p:spPr>
        </p:pic>
        <p:grpSp>
          <p:nvGrpSpPr>
            <p:cNvPr id="26" name="Group 25">
              <a:extLst>
                <a:ext uri="{FF2B5EF4-FFF2-40B4-BE49-F238E27FC236}">
                  <a16:creationId xmlns:a16="http://schemas.microsoft.com/office/drawing/2014/main" id="{F54FBFAB-20A0-04D3-0389-7672428E43CD}"/>
                </a:ext>
              </a:extLst>
            </p:cNvPr>
            <p:cNvGrpSpPr/>
            <p:nvPr/>
          </p:nvGrpSpPr>
          <p:grpSpPr>
            <a:xfrm>
              <a:off x="829623" y="2961766"/>
              <a:ext cx="8735426" cy="4461753"/>
              <a:chOff x="1732287" y="4130814"/>
              <a:chExt cx="8735426" cy="4461753"/>
            </a:xfrm>
          </p:grpSpPr>
          <p:grpSp>
            <p:nvGrpSpPr>
              <p:cNvPr id="19" name="Group 18">
                <a:extLst>
                  <a:ext uri="{FF2B5EF4-FFF2-40B4-BE49-F238E27FC236}">
                    <a16:creationId xmlns:a16="http://schemas.microsoft.com/office/drawing/2014/main" id="{BD974273-726C-9BFB-9BFD-EBC01B5B70E5}"/>
                  </a:ext>
                </a:extLst>
              </p:cNvPr>
              <p:cNvGrpSpPr/>
              <p:nvPr/>
            </p:nvGrpSpPr>
            <p:grpSpPr>
              <a:xfrm>
                <a:off x="1732287" y="4130814"/>
                <a:ext cx="781393" cy="791918"/>
                <a:chOff x="1732287" y="4130814"/>
                <a:chExt cx="781393" cy="791918"/>
              </a:xfrm>
            </p:grpSpPr>
            <p:sp>
              <p:nvSpPr>
                <p:cNvPr id="9" name="Rectangle: Rounded Corners 8">
                  <a:extLst>
                    <a:ext uri="{FF2B5EF4-FFF2-40B4-BE49-F238E27FC236}">
                      <a16:creationId xmlns:a16="http://schemas.microsoft.com/office/drawing/2014/main"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56B2DF-398C-5A39-32D9-69DCEE58C1EF}"/>
                    </a:ext>
                  </a:extLst>
                </p:cNvPr>
                <p:cNvSpPr txBox="1"/>
                <p:nvPr/>
              </p:nvSpPr>
              <p:spPr>
                <a:xfrm>
                  <a:off x="1742607" y="413081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a:t>
                  </a:r>
                </a:p>
              </p:txBody>
            </p:sp>
          </p:grpSp>
          <p:sp>
            <p:nvSpPr>
              <p:cNvPr id="25" name="TextBox 24">
                <a:extLst>
                  <a:ext uri="{FF2B5EF4-FFF2-40B4-BE49-F238E27FC236}">
                    <a16:creationId xmlns:a16="http://schemas.microsoft.com/office/drawing/2014/main" id="{87B16AB2-8ACD-9E44-EDD7-CAC6C8CBA925}"/>
                  </a:ext>
                </a:extLst>
              </p:cNvPr>
              <p:cNvSpPr txBox="1"/>
              <p:nvPr/>
            </p:nvSpPr>
            <p:spPr>
              <a:xfrm>
                <a:off x="2619113" y="4447906"/>
                <a:ext cx="7848600"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Linh dự định chiều chủ nhật sẽ cùng các bạn tới giúp bà cụ neo đơn ở cùng xóm nhưng Hải mời Linh chiều hôm đó sang nhà bạn dự sinh nhật. Nếu là Linh, em sẽ làm gì? </a:t>
                </a:r>
              </a:p>
            </p:txBody>
          </p:sp>
        </p:grpSp>
      </p:grpSp>
    </p:spTree>
    <p:extLst>
      <p:ext uri="{BB962C8B-B14F-4D97-AF65-F5344CB8AC3E}">
        <p14:creationId xmlns:p14="http://schemas.microsoft.com/office/powerpoint/2010/main" val="12893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2" name="Picture 1">
            <a:extLst>
              <a:ext uri="{FF2B5EF4-FFF2-40B4-BE49-F238E27FC236}">
                <a16:creationId xmlns:a16="http://schemas.microsoft.com/office/drawing/2014/main" id="{46E44CFB-6E1E-E5E1-9B5D-FB511DF89441}"/>
              </a:ext>
            </a:extLst>
          </p:cNvPr>
          <p:cNvPicPr>
            <a:picLocks noChangeAspect="1"/>
          </p:cNvPicPr>
          <p:nvPr/>
        </p:nvPicPr>
        <p:blipFill rotWithShape="1">
          <a:blip r:embed="rId3"/>
          <a:srcRect l="44416"/>
          <a:stretch/>
        </p:blipFill>
        <p:spPr>
          <a:xfrm>
            <a:off x="216110" y="1889503"/>
            <a:ext cx="8001000" cy="6507994"/>
          </a:xfrm>
          <a:prstGeom prst="rect">
            <a:avLst/>
          </a:prstGeom>
        </p:spPr>
      </p:pic>
      <p:sp>
        <p:nvSpPr>
          <p:cNvPr id="5" name="Speech Bubble: Rectangle with Corners Rounded 4">
            <a:extLst>
              <a:ext uri="{FF2B5EF4-FFF2-40B4-BE49-F238E27FC236}">
                <a16:creationId xmlns:a16="http://schemas.microsoft.com/office/drawing/2014/main" id="{C17ADFFB-CE72-974F-BB36-9A8DEFC8565A}"/>
              </a:ext>
            </a:extLst>
          </p:cNvPr>
          <p:cNvSpPr/>
          <p:nvPr/>
        </p:nvSpPr>
        <p:spPr>
          <a:xfrm>
            <a:off x="8458200" y="2367492"/>
            <a:ext cx="8763000" cy="5181600"/>
          </a:xfrm>
          <a:prstGeom prst="wedgeRoundRectCallout">
            <a:avLst>
              <a:gd name="adj1" fmla="val -52654"/>
              <a:gd name="adj2" fmla="val 34116"/>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 Linh nói rõ lý do Chủ nhật bận và có thể rủ Hải cùng đi giúp đỡ bà cụ neo đơn có hoàn cảnh khó khăn. </a:t>
            </a:r>
            <a:endParaRPr lang="en-US" sz="4000">
              <a:solidFill>
                <a:schemeClr val="tx1"/>
              </a:solidFill>
            </a:endParaRPr>
          </a:p>
        </p:txBody>
      </p:sp>
      <p:sp>
        <p:nvSpPr>
          <p:cNvPr id="6" name="Freeform 12">
            <a:extLst>
              <a:ext uri="{FF2B5EF4-FFF2-40B4-BE49-F238E27FC236}">
                <a16:creationId xmlns:a16="http://schemas.microsoft.com/office/drawing/2014/main" id="{72DC34AE-DA09-41C7-905C-542B25886EAE}"/>
              </a:ext>
            </a:extLst>
          </p:cNvPr>
          <p:cNvSpPr/>
          <p:nvPr/>
        </p:nvSpPr>
        <p:spPr>
          <a:xfrm>
            <a:off x="14934425" y="6515736"/>
            <a:ext cx="3091819" cy="3788128"/>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526F7AA-97B6-3EFA-EED1-DA9B93AC442C}"/>
              </a:ext>
            </a:extLst>
          </p:cNvPr>
          <p:cNvSpPr txBox="1"/>
          <p:nvPr/>
        </p:nvSpPr>
        <p:spPr>
          <a:xfrm>
            <a:off x="5791200" y="723900"/>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34195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6" name="Group 5">
            <a:extLst>
              <a:ext uri="{FF2B5EF4-FFF2-40B4-BE49-F238E27FC236}">
                <a16:creationId xmlns:a16="http://schemas.microsoft.com/office/drawing/2014/main" id="{533829E3-8ADE-8FBF-32CD-5E04A8D4CA71}"/>
              </a:ext>
            </a:extLst>
          </p:cNvPr>
          <p:cNvGrpSpPr/>
          <p:nvPr/>
        </p:nvGrpSpPr>
        <p:grpSpPr>
          <a:xfrm>
            <a:off x="571500" y="178796"/>
            <a:ext cx="17145000" cy="4894768"/>
            <a:chOff x="838200" y="1577823"/>
            <a:chExt cx="17145000" cy="4894768"/>
          </a:xfrm>
        </p:grpSpPr>
        <p:grpSp>
          <p:nvGrpSpPr>
            <p:cNvPr id="26" name="Group 25">
              <a:extLst>
                <a:ext uri="{FF2B5EF4-FFF2-40B4-BE49-F238E27FC236}">
                  <a16:creationId xmlns:a16="http://schemas.microsoft.com/office/drawing/2014/main" id="{F54FBFAB-20A0-04D3-0389-7672428E43CD}"/>
                </a:ext>
              </a:extLst>
            </p:cNvPr>
            <p:cNvGrpSpPr/>
            <p:nvPr/>
          </p:nvGrpSpPr>
          <p:grpSpPr>
            <a:xfrm>
              <a:off x="838200" y="2488600"/>
              <a:ext cx="8735426" cy="2777941"/>
              <a:chOff x="1732287" y="4189483"/>
              <a:chExt cx="8735426" cy="2777941"/>
            </a:xfrm>
          </p:grpSpPr>
          <p:grpSp>
            <p:nvGrpSpPr>
              <p:cNvPr id="19" name="Group 18">
                <a:extLst>
                  <a:ext uri="{FF2B5EF4-FFF2-40B4-BE49-F238E27FC236}">
                    <a16:creationId xmlns:a16="http://schemas.microsoft.com/office/drawing/2014/main" id="{BD974273-726C-9BFB-9BFD-EBC01B5B70E5}"/>
                  </a:ext>
                </a:extLst>
              </p:cNvPr>
              <p:cNvGrpSpPr/>
              <p:nvPr/>
            </p:nvGrpSpPr>
            <p:grpSpPr>
              <a:xfrm>
                <a:off x="1732287" y="4189483"/>
                <a:ext cx="781393" cy="733249"/>
                <a:chOff x="1732287" y="4189483"/>
                <a:chExt cx="781393" cy="733249"/>
              </a:xfrm>
            </p:grpSpPr>
            <p:sp>
              <p:nvSpPr>
                <p:cNvPr id="9" name="Rectangle: Rounded Corners 8">
                  <a:extLst>
                    <a:ext uri="{FF2B5EF4-FFF2-40B4-BE49-F238E27FC236}">
                      <a16:creationId xmlns:a16="http://schemas.microsoft.com/office/drawing/2014/main"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56B2DF-398C-5A39-32D9-69DCEE58C1EF}"/>
                    </a:ext>
                  </a:extLst>
                </p:cNvPr>
                <p:cNvSpPr txBox="1"/>
                <p:nvPr/>
              </p:nvSpPr>
              <p:spPr>
                <a:xfrm>
                  <a:off x="1742607" y="420216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ysClr val="windowText" lastClr="000000"/>
                      </a:solidFill>
                      <a:latin typeface="Arial" panose="020B0604020202020204" pitchFamily="34" charset="0"/>
                      <a:cs typeface="Arial" panose="020B0604020202020204" pitchFamily="34" charset="0"/>
                    </a:rPr>
                    <a:t>b</a:t>
                  </a:r>
                  <a:endPar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25" name="TextBox 24">
                <a:extLst>
                  <a:ext uri="{FF2B5EF4-FFF2-40B4-BE49-F238E27FC236}">
                    <a16:creationId xmlns:a16="http://schemas.microsoft.com/office/drawing/2014/main" id="{87B16AB2-8ACD-9E44-EDD7-CAC6C8CBA925}"/>
                  </a:ext>
                </a:extLst>
              </p:cNvPr>
              <p:cNvSpPr txBox="1"/>
              <p:nvPr/>
            </p:nvSpPr>
            <p:spPr>
              <a:xfrm>
                <a:off x="2619113" y="4484757"/>
                <a:ext cx="7848600"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Ông nội Phong ốm nặng nên bạn rất buồn. Nếu là bạn của Phong, em sẽ làm gì? </a:t>
                </a:r>
              </a:p>
            </p:txBody>
          </p:sp>
        </p:grpSp>
        <p:pic>
          <p:nvPicPr>
            <p:cNvPr id="5" name="Picture 4">
              <a:extLst>
                <a:ext uri="{FF2B5EF4-FFF2-40B4-BE49-F238E27FC236}">
                  <a16:creationId xmlns:a16="http://schemas.microsoft.com/office/drawing/2014/main" id="{E98B84C9-2604-428E-3BA4-B7BF3AD00460}"/>
                </a:ext>
              </a:extLst>
            </p:cNvPr>
            <p:cNvPicPr>
              <a:picLocks noChangeAspect="1"/>
            </p:cNvPicPr>
            <p:nvPr/>
          </p:nvPicPr>
          <p:blipFill rotWithShape="1">
            <a:blip r:embed="rId3"/>
            <a:srcRect r="33382"/>
            <a:stretch/>
          </p:blipFill>
          <p:spPr>
            <a:xfrm>
              <a:off x="9906000" y="1577823"/>
              <a:ext cx="8077200" cy="4894768"/>
            </a:xfrm>
            <a:prstGeom prst="rect">
              <a:avLst/>
            </a:prstGeom>
          </p:spPr>
        </p:pic>
      </p:grpSp>
      <p:grpSp>
        <p:nvGrpSpPr>
          <p:cNvPr id="13" name="Group 12">
            <a:extLst>
              <a:ext uri="{FF2B5EF4-FFF2-40B4-BE49-F238E27FC236}">
                <a16:creationId xmlns:a16="http://schemas.microsoft.com/office/drawing/2014/main" id="{3B7AA38F-36EA-86FC-77FC-AB51F7C708CD}"/>
              </a:ext>
            </a:extLst>
          </p:cNvPr>
          <p:cNvGrpSpPr/>
          <p:nvPr/>
        </p:nvGrpSpPr>
        <p:grpSpPr>
          <a:xfrm>
            <a:off x="1129110" y="6286500"/>
            <a:ext cx="16029780" cy="1824923"/>
            <a:chOff x="608769" y="6419487"/>
            <a:chExt cx="16203857" cy="1824923"/>
          </a:xfrm>
        </p:grpSpPr>
        <p:sp>
          <p:nvSpPr>
            <p:cNvPr id="7" name="Arrow: Right 6">
              <a:extLst>
                <a:ext uri="{FF2B5EF4-FFF2-40B4-BE49-F238E27FC236}">
                  <a16:creationId xmlns:a16="http://schemas.microsoft.com/office/drawing/2014/main" id="{1047BBC7-645E-2D83-9931-B6FD6AFA0F2E}"/>
                </a:ext>
              </a:extLst>
            </p:cNvPr>
            <p:cNvSpPr/>
            <p:nvPr/>
          </p:nvSpPr>
          <p:spPr>
            <a:xfrm>
              <a:off x="608769" y="6972300"/>
              <a:ext cx="866605" cy="762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D8E260-82DB-E013-8F4D-0C7F6543AF72}"/>
                </a:ext>
              </a:extLst>
            </p:cNvPr>
            <p:cNvSpPr txBox="1"/>
            <p:nvPr/>
          </p:nvSpPr>
          <p:spPr>
            <a:xfrm>
              <a:off x="1801226" y="6419487"/>
              <a:ext cx="15011400" cy="1824923"/>
            </a:xfrm>
            <a:prstGeom prst="rect">
              <a:avLst/>
            </a:prstGeom>
            <a:noFill/>
          </p:spPr>
          <p:txBody>
            <a:bodyPr wrap="square" rtlCol="0">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 ủi, động viên Phong và rủ các bạn cùng lớp đến thăm ông của Phong. </a:t>
              </a:r>
              <a:endParaRPr lang="en-US"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F3E0E82A-69C4-FF2C-BF50-06419E5EE861}"/>
              </a:ext>
            </a:extLst>
          </p:cNvPr>
          <p:cNvSpPr txBox="1"/>
          <p:nvPr/>
        </p:nvSpPr>
        <p:spPr>
          <a:xfrm>
            <a:off x="5981700" y="5240344"/>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113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grpSp>
        <p:nvGrpSpPr>
          <p:cNvPr id="13" name="Group 12">
            <a:extLst>
              <a:ext uri="{FF2B5EF4-FFF2-40B4-BE49-F238E27FC236}">
                <a16:creationId xmlns:a16="http://schemas.microsoft.com/office/drawing/2014/main" id="{3B7AA38F-36EA-86FC-77FC-AB51F7C708CD}"/>
              </a:ext>
            </a:extLst>
          </p:cNvPr>
          <p:cNvGrpSpPr/>
          <p:nvPr/>
        </p:nvGrpSpPr>
        <p:grpSpPr>
          <a:xfrm>
            <a:off x="1129110" y="6397276"/>
            <a:ext cx="16029780" cy="1824923"/>
            <a:chOff x="608769" y="6419487"/>
            <a:chExt cx="16203857" cy="1824923"/>
          </a:xfrm>
        </p:grpSpPr>
        <p:sp>
          <p:nvSpPr>
            <p:cNvPr id="7" name="Arrow: Right 6">
              <a:extLst>
                <a:ext uri="{FF2B5EF4-FFF2-40B4-BE49-F238E27FC236}">
                  <a16:creationId xmlns:a16="http://schemas.microsoft.com/office/drawing/2014/main" id="{1047BBC7-645E-2D83-9931-B6FD6AFA0F2E}"/>
                </a:ext>
              </a:extLst>
            </p:cNvPr>
            <p:cNvSpPr/>
            <p:nvPr/>
          </p:nvSpPr>
          <p:spPr>
            <a:xfrm>
              <a:off x="608769" y="6972300"/>
              <a:ext cx="866605" cy="7620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D8E260-82DB-E013-8F4D-0C7F6543AF72}"/>
                </a:ext>
              </a:extLst>
            </p:cNvPr>
            <p:cNvSpPr txBox="1"/>
            <p:nvPr/>
          </p:nvSpPr>
          <p:spPr>
            <a:xfrm>
              <a:off x="1801226" y="6419487"/>
              <a:ext cx="15011400" cy="1824923"/>
            </a:xfrm>
            <a:prstGeom prst="rect">
              <a:avLst/>
            </a:prstGeom>
            <a:noFill/>
          </p:spPr>
          <p:txBody>
            <a:bodyPr wrap="square" rtlCol="0">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Sắp xếp quần áo, còn giá trị sử dụng, đem đóng gói cẩn thận để gửi lên cho các bạn nhỏ vùng cao. </a:t>
              </a:r>
              <a:endParaRPr lang="en-US"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F3E0E82A-69C4-FF2C-BF50-06419E5EE861}"/>
              </a:ext>
            </a:extLst>
          </p:cNvPr>
          <p:cNvSpPr txBox="1"/>
          <p:nvPr/>
        </p:nvSpPr>
        <p:spPr>
          <a:xfrm>
            <a:off x="5981700" y="5269046"/>
            <a:ext cx="6324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XỬ LÍ TÌNH HUỐNG </a:t>
            </a:r>
          </a:p>
        </p:txBody>
      </p:sp>
      <p:grpSp>
        <p:nvGrpSpPr>
          <p:cNvPr id="8" name="Group 7">
            <a:extLst>
              <a:ext uri="{FF2B5EF4-FFF2-40B4-BE49-F238E27FC236}">
                <a16:creationId xmlns:a16="http://schemas.microsoft.com/office/drawing/2014/main" id="{B3E93E51-9A0E-D68F-ACFB-F957E83589D3}"/>
              </a:ext>
            </a:extLst>
          </p:cNvPr>
          <p:cNvGrpSpPr/>
          <p:nvPr/>
        </p:nvGrpSpPr>
        <p:grpSpPr>
          <a:xfrm>
            <a:off x="571500" y="414842"/>
            <a:ext cx="17134680" cy="4854204"/>
            <a:chOff x="571500" y="414842"/>
            <a:chExt cx="17134680" cy="4854204"/>
          </a:xfrm>
        </p:grpSpPr>
        <p:grpSp>
          <p:nvGrpSpPr>
            <p:cNvPr id="26" name="Group 25">
              <a:extLst>
                <a:ext uri="{FF2B5EF4-FFF2-40B4-BE49-F238E27FC236}">
                  <a16:creationId xmlns:a16="http://schemas.microsoft.com/office/drawing/2014/main" id="{F54FBFAB-20A0-04D3-0389-7672428E43CD}"/>
                </a:ext>
              </a:extLst>
            </p:cNvPr>
            <p:cNvGrpSpPr/>
            <p:nvPr/>
          </p:nvGrpSpPr>
          <p:grpSpPr>
            <a:xfrm>
              <a:off x="571500" y="1089573"/>
              <a:ext cx="8735426" cy="3608938"/>
              <a:chOff x="1732287" y="4189483"/>
              <a:chExt cx="8735426" cy="3608938"/>
            </a:xfrm>
          </p:grpSpPr>
          <p:grpSp>
            <p:nvGrpSpPr>
              <p:cNvPr id="19" name="Group 18">
                <a:extLst>
                  <a:ext uri="{FF2B5EF4-FFF2-40B4-BE49-F238E27FC236}">
                    <a16:creationId xmlns:a16="http://schemas.microsoft.com/office/drawing/2014/main" id="{BD974273-726C-9BFB-9BFD-EBC01B5B70E5}"/>
                  </a:ext>
                </a:extLst>
              </p:cNvPr>
              <p:cNvGrpSpPr/>
              <p:nvPr/>
            </p:nvGrpSpPr>
            <p:grpSpPr>
              <a:xfrm>
                <a:off x="1732287" y="4189483"/>
                <a:ext cx="781393" cy="733249"/>
                <a:chOff x="1732287" y="4189483"/>
                <a:chExt cx="781393" cy="733249"/>
              </a:xfrm>
            </p:grpSpPr>
            <p:sp>
              <p:nvSpPr>
                <p:cNvPr id="9" name="Rectangle: Rounded Corners 8">
                  <a:extLst>
                    <a:ext uri="{FF2B5EF4-FFF2-40B4-BE49-F238E27FC236}">
                      <a16:creationId xmlns:a16="http://schemas.microsoft.com/office/drawing/2014/main" id="{A3A8581B-41D8-9A1E-08EE-83B97BFFA752}"/>
                    </a:ext>
                  </a:extLst>
                </p:cNvPr>
                <p:cNvSpPr/>
                <p:nvPr/>
              </p:nvSpPr>
              <p:spPr>
                <a:xfrm rot="4181862">
                  <a:off x="1756359" y="4165411"/>
                  <a:ext cx="733249" cy="781393"/>
                </a:xfrm>
                <a:prstGeom prst="roundRect">
                  <a:avLst/>
                </a:prstGeom>
                <a:solidFill>
                  <a:srgbClr val="FEE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E56B2DF-398C-5A39-32D9-69DCEE58C1EF}"/>
                    </a:ext>
                  </a:extLst>
                </p:cNvPr>
                <p:cNvSpPr txBox="1"/>
                <p:nvPr/>
              </p:nvSpPr>
              <p:spPr>
                <a:xfrm>
                  <a:off x="1742607" y="4202164"/>
                  <a:ext cx="76075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a:t>
                  </a:r>
                </a:p>
              </p:txBody>
            </p:sp>
          </p:grpSp>
          <p:sp>
            <p:nvSpPr>
              <p:cNvPr id="25" name="TextBox 24">
                <a:extLst>
                  <a:ext uri="{FF2B5EF4-FFF2-40B4-BE49-F238E27FC236}">
                    <a16:creationId xmlns:a16="http://schemas.microsoft.com/office/drawing/2014/main" id="{87B16AB2-8ACD-9E44-EDD7-CAC6C8CBA925}"/>
                  </a:ext>
                </a:extLst>
              </p:cNvPr>
              <p:cNvSpPr txBox="1"/>
              <p:nvPr/>
            </p:nvSpPr>
            <p:spPr>
              <a:xfrm>
                <a:off x="2619113" y="4484757"/>
                <a:ext cx="78486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Với mong muốn mang đến một mùa đông ấm áp cho các bạn vùng cao, trường em phát động phong trào “Áo ấm tặng bạn”. Em sẽ làm gì? </a:t>
                </a:r>
              </a:p>
            </p:txBody>
          </p:sp>
        </p:grpSp>
        <p:pic>
          <p:nvPicPr>
            <p:cNvPr id="4" name="Picture 3">
              <a:extLst>
                <a:ext uri="{FF2B5EF4-FFF2-40B4-BE49-F238E27FC236}">
                  <a16:creationId xmlns:a16="http://schemas.microsoft.com/office/drawing/2014/main" id="{DE3C6833-9454-4E38-FE2A-EC3D04BECE36}"/>
                </a:ext>
              </a:extLst>
            </p:cNvPr>
            <p:cNvPicPr>
              <a:picLocks noChangeAspect="1"/>
            </p:cNvPicPr>
            <p:nvPr/>
          </p:nvPicPr>
          <p:blipFill rotWithShape="1">
            <a:blip r:embed="rId3"/>
            <a:srcRect l="35743"/>
            <a:stretch/>
          </p:blipFill>
          <p:spPr>
            <a:xfrm>
              <a:off x="10162380" y="414842"/>
              <a:ext cx="7543800" cy="4854204"/>
            </a:xfrm>
            <a:prstGeom prst="rect">
              <a:avLst/>
            </a:prstGeom>
          </p:spPr>
        </p:pic>
      </p:grpSp>
    </p:spTree>
    <p:extLst>
      <p:ext uri="{BB962C8B-B14F-4D97-AF65-F5344CB8AC3E}">
        <p14:creationId xmlns:p14="http://schemas.microsoft.com/office/powerpoint/2010/main" val="2610126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9433FDE3-D005-ADBE-103F-1450AFB431FE}"/>
              </a:ext>
            </a:extLst>
          </p:cNvPr>
          <p:cNvSpPr txBox="1"/>
          <p:nvPr/>
        </p:nvSpPr>
        <p:spPr>
          <a:xfrm>
            <a:off x="895350" y="1820850"/>
            <a:ext cx="16497300"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1: </a:t>
            </a:r>
            <a:r>
              <a:rPr lang="en-US" sz="4000" i="1">
                <a:latin typeface="Arial" panose="020B0604020202020204" pitchFamily="34" charset="0"/>
                <a:cs typeface="Arial" panose="020B0604020202020204" pitchFamily="34" charset="0"/>
              </a:rPr>
              <a:t>(làm ở nhà) </a:t>
            </a:r>
          </a:p>
          <a:p>
            <a:pPr algn="just">
              <a:lnSpc>
                <a:spcPct val="150000"/>
              </a:lnSpc>
            </a:pPr>
            <a:r>
              <a:rPr lang="en-US" sz="4000">
                <a:latin typeface="Arial" panose="020B0604020202020204" pitchFamily="34" charset="0"/>
                <a:cs typeface="Arial" panose="020B0604020202020204" pitchFamily="34" charset="0"/>
              </a:rPr>
              <a:t>Em hãy tìm những câu ca dao, tục ngữ, bài thơ, bài hát,….nói về sự cảm thông, giúp đỡ con người. </a:t>
            </a:r>
          </a:p>
        </p:txBody>
      </p:sp>
      <p:sp>
        <p:nvSpPr>
          <p:cNvPr id="15" name="TextBox 14">
            <a:extLst>
              <a:ext uri="{FF2B5EF4-FFF2-40B4-BE49-F238E27FC236}">
                <a16:creationId xmlns:a16="http://schemas.microsoft.com/office/drawing/2014/main" id="{61FA202A-658B-EB14-0A25-97836B57D88F}"/>
              </a:ext>
            </a:extLst>
          </p:cNvPr>
          <p:cNvSpPr txBox="1"/>
          <p:nvPr/>
        </p:nvSpPr>
        <p:spPr>
          <a:xfrm>
            <a:off x="894101" y="4692703"/>
            <a:ext cx="2000250" cy="901593"/>
          </a:xfrm>
          <a:prstGeom prst="rect">
            <a:avLst/>
          </a:prstGeom>
          <a:noFill/>
        </p:spPr>
        <p:txBody>
          <a:bodyPr wrap="square" rtlCol="0">
            <a:spAutoFit/>
          </a:bodyPr>
          <a:lstStyle/>
          <a:p>
            <a:pPr>
              <a:lnSpc>
                <a:spcPct val="150000"/>
              </a:lnSpc>
            </a:pPr>
            <a:r>
              <a:rPr lang="en-US" sz="4000" b="1" i="1">
                <a:solidFill>
                  <a:srgbClr val="002060"/>
                </a:solidFill>
                <a:latin typeface="Arial" panose="020B0604020202020204" pitchFamily="34" charset="0"/>
                <a:cs typeface="Arial" panose="020B0604020202020204" pitchFamily="34" charset="0"/>
              </a:rPr>
              <a:t>Gơi ý: </a:t>
            </a:r>
          </a:p>
        </p:txBody>
      </p:sp>
      <p:sp>
        <p:nvSpPr>
          <p:cNvPr id="16" name="Plaque 15">
            <a:extLst>
              <a:ext uri="{FF2B5EF4-FFF2-40B4-BE49-F238E27FC236}">
                <a16:creationId xmlns:a16="http://schemas.microsoft.com/office/drawing/2014/main" id="{C785F990-00EB-366F-2059-89344D2D82BF}"/>
              </a:ext>
            </a:extLst>
          </p:cNvPr>
          <p:cNvSpPr/>
          <p:nvPr/>
        </p:nvSpPr>
        <p:spPr>
          <a:xfrm>
            <a:off x="895350" y="6037960"/>
            <a:ext cx="6477000" cy="1796123"/>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Nhường cơm sẻ áo </a:t>
            </a:r>
          </a:p>
        </p:txBody>
      </p:sp>
      <p:sp>
        <p:nvSpPr>
          <p:cNvPr id="17" name="Plaque 16">
            <a:extLst>
              <a:ext uri="{FF2B5EF4-FFF2-40B4-BE49-F238E27FC236}">
                <a16:creationId xmlns:a16="http://schemas.microsoft.com/office/drawing/2014/main" id="{4C962727-5CA3-1A57-FFA0-0BE1CC7426D8}"/>
              </a:ext>
            </a:extLst>
          </p:cNvPr>
          <p:cNvSpPr/>
          <p:nvPr/>
        </p:nvSpPr>
        <p:spPr>
          <a:xfrm>
            <a:off x="8324850" y="6057900"/>
            <a:ext cx="9067800" cy="1796123"/>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Thương người như thể thương thân</a:t>
            </a:r>
          </a:p>
        </p:txBody>
      </p:sp>
    </p:spTree>
    <p:extLst>
      <p:ext uri="{BB962C8B-B14F-4D97-AF65-F5344CB8AC3E}">
        <p14:creationId xmlns:p14="http://schemas.microsoft.com/office/powerpoint/2010/main" val="28252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9433FDE3-D005-ADBE-103F-1450AFB431FE}"/>
              </a:ext>
            </a:extLst>
          </p:cNvPr>
          <p:cNvSpPr txBox="1"/>
          <p:nvPr/>
        </p:nvSpPr>
        <p:spPr>
          <a:xfrm>
            <a:off x="732792" y="1601421"/>
            <a:ext cx="9315450"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2: </a:t>
            </a:r>
          </a:p>
          <a:p>
            <a:pPr>
              <a:lnSpc>
                <a:spcPct val="150000"/>
              </a:lnSpc>
            </a:pPr>
            <a:r>
              <a:rPr lang="en-US" sz="4000">
                <a:latin typeface="Arial" panose="020B0604020202020204" pitchFamily="34" charset="0"/>
                <a:cs typeface="Arial" panose="020B0604020202020204" pitchFamily="34" charset="0"/>
              </a:rPr>
              <a:t>Em hãy viết những lời yêu thương để gửi đến người có hoàn cảnh khó khăn. </a:t>
            </a:r>
          </a:p>
        </p:txBody>
      </p:sp>
      <p:grpSp>
        <p:nvGrpSpPr>
          <p:cNvPr id="11" name="Group 10">
            <a:extLst>
              <a:ext uri="{FF2B5EF4-FFF2-40B4-BE49-F238E27FC236}">
                <a16:creationId xmlns:a16="http://schemas.microsoft.com/office/drawing/2014/main" id="{71E48161-1392-96F0-BD89-BA413ACC2CE4}"/>
              </a:ext>
            </a:extLst>
          </p:cNvPr>
          <p:cNvGrpSpPr/>
          <p:nvPr/>
        </p:nvGrpSpPr>
        <p:grpSpPr>
          <a:xfrm>
            <a:off x="10048242" y="2470771"/>
            <a:ext cx="7772400" cy="7315200"/>
            <a:chOff x="10148340" y="1957433"/>
            <a:chExt cx="7772400" cy="7315200"/>
          </a:xfrm>
        </p:grpSpPr>
        <p:sp>
          <p:nvSpPr>
            <p:cNvPr id="7" name="Freeform 2">
              <a:extLst>
                <a:ext uri="{FF2B5EF4-FFF2-40B4-BE49-F238E27FC236}">
                  <a16:creationId xmlns:a16="http://schemas.microsoft.com/office/drawing/2014/main" id="{89E9CDE9-504D-1685-F2C4-11B965316242}"/>
                </a:ext>
              </a:extLst>
            </p:cNvPr>
            <p:cNvSpPr/>
            <p:nvPr/>
          </p:nvSpPr>
          <p:spPr>
            <a:xfrm>
              <a:off x="10148340" y="1957433"/>
              <a:ext cx="7772400" cy="7315200"/>
            </a:xfrm>
            <a:custGeom>
              <a:avLst/>
              <a:gdLst/>
              <a:ahLst/>
              <a:cxnLst/>
              <a:rect l="l" t="t" r="r" b="b"/>
              <a:pathLst>
                <a:path w="9106058" h="8229600">
                  <a:moveTo>
                    <a:pt x="0" y="0"/>
                  </a:moveTo>
                  <a:lnTo>
                    <a:pt x="9106058" y="0"/>
                  </a:lnTo>
                  <a:lnTo>
                    <a:pt x="9106058" y="8229600"/>
                  </a:lnTo>
                  <a:lnTo>
                    <a:pt x="0" y="8229600"/>
                  </a:lnTo>
                  <a:lnTo>
                    <a:pt x="0" y="0"/>
                  </a:lnTo>
                  <a:close/>
                </a:path>
              </a:pathLst>
            </a:custGeom>
            <a:blipFill>
              <a:blip r:embed="rId3"/>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DAE1414F-A494-5C97-6927-43F4BDCF7477}"/>
                </a:ext>
              </a:extLst>
            </p:cNvPr>
            <p:cNvSpPr/>
            <p:nvPr/>
          </p:nvSpPr>
          <p:spPr>
            <a:xfrm>
              <a:off x="10665970" y="2573939"/>
              <a:ext cx="6737140" cy="3243034"/>
            </a:xfrm>
            <a:prstGeom prst="roundRect">
              <a:avLst/>
            </a:prstGeom>
            <a:solidFill>
              <a:srgbClr val="FF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CCE60A7-3283-6074-FA31-590E5079438A}"/>
                </a:ext>
              </a:extLst>
            </p:cNvPr>
            <p:cNvSpPr txBox="1"/>
            <p:nvPr/>
          </p:nvSpPr>
          <p:spPr>
            <a:xfrm>
              <a:off x="10577439" y="2352323"/>
              <a:ext cx="6925769" cy="3686266"/>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(Ví dụ: Một bạn ở vùng cao bị lũ quét cuốn trôi hết sách vở, một bạn bị bệnh nặng không thể đến trường,…)</a:t>
              </a:r>
              <a:endParaRPr lang="en-US">
                <a:solidFill>
                  <a:srgbClr val="002060"/>
                </a:solidFill>
              </a:endParaRPr>
            </a:p>
          </p:txBody>
        </p:sp>
      </p:grpSp>
      <p:sp>
        <p:nvSpPr>
          <p:cNvPr id="12" name="Freeform 3">
            <a:extLst>
              <a:ext uri="{FF2B5EF4-FFF2-40B4-BE49-F238E27FC236}">
                <a16:creationId xmlns:a16="http://schemas.microsoft.com/office/drawing/2014/main" id="{5CDDCEE7-FE08-2916-D26E-56EBBE92B143}"/>
              </a:ext>
            </a:extLst>
          </p:cNvPr>
          <p:cNvSpPr/>
          <p:nvPr/>
        </p:nvSpPr>
        <p:spPr>
          <a:xfrm flipH="1">
            <a:off x="747782" y="4669978"/>
            <a:ext cx="4569032" cy="5311463"/>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977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BD4-4F24-2B7B-993D-9421BBD9509E}"/>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 name="TextBox 1">
            <a:extLst>
              <a:ext uri="{FF2B5EF4-FFF2-40B4-BE49-F238E27FC236}">
                <a16:creationId xmlns:a16="http://schemas.microsoft.com/office/drawing/2014/main" id="{CCF88221-97F2-9883-AC61-6469069AE0C9}"/>
              </a:ext>
            </a:extLst>
          </p:cNvPr>
          <p:cNvSpPr txBox="1"/>
          <p:nvPr/>
        </p:nvSpPr>
        <p:spPr>
          <a:xfrm>
            <a:off x="4610100" y="571500"/>
            <a:ext cx="9067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9433FDE3-D005-ADBE-103F-1450AFB431FE}"/>
              </a:ext>
            </a:extLst>
          </p:cNvPr>
          <p:cNvSpPr txBox="1"/>
          <p:nvPr/>
        </p:nvSpPr>
        <p:spPr>
          <a:xfrm>
            <a:off x="594996" y="1601420"/>
            <a:ext cx="17098008"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Bài tập 3: </a:t>
            </a:r>
          </a:p>
          <a:p>
            <a:pPr algn="just">
              <a:lnSpc>
                <a:spcPct val="150000"/>
              </a:lnSpc>
            </a:pPr>
            <a:r>
              <a:rPr lang="en-US" sz="4000">
                <a:latin typeface="Arial" panose="020B0604020202020204" pitchFamily="34" charset="0"/>
                <a:cs typeface="Arial" panose="020B0604020202020204" pitchFamily="34" charset="0"/>
              </a:rPr>
              <a:t>Em hãy cùng các bạn trong nhóm xây dựng và thực hiện kế hoạch giúp đỡ người khó khan theo bảng gợi ý sau: </a:t>
            </a:r>
          </a:p>
        </p:txBody>
      </p:sp>
      <p:graphicFrame>
        <p:nvGraphicFramePr>
          <p:cNvPr id="14" name="Table 13">
            <a:extLst>
              <a:ext uri="{FF2B5EF4-FFF2-40B4-BE49-F238E27FC236}">
                <a16:creationId xmlns:a16="http://schemas.microsoft.com/office/drawing/2014/main" id="{3CA2A493-DD14-2374-3D52-3363984F6446}"/>
              </a:ext>
            </a:extLst>
          </p:cNvPr>
          <p:cNvGraphicFramePr>
            <a:graphicFrameLocks noGrp="1"/>
          </p:cNvGraphicFramePr>
          <p:nvPr>
            <p:extLst>
              <p:ext uri="{D42A27DB-BD31-4B8C-83A1-F6EECF244321}">
                <p14:modId xmlns:p14="http://schemas.microsoft.com/office/powerpoint/2010/main" val="4043832075"/>
              </p:ext>
            </p:extLst>
          </p:nvPr>
        </p:nvGraphicFramePr>
        <p:xfrm>
          <a:off x="823597" y="4991100"/>
          <a:ext cx="16640805" cy="3455490"/>
        </p:xfrm>
        <a:graphic>
          <a:graphicData uri="http://schemas.openxmlformats.org/drawingml/2006/table">
            <a:tbl>
              <a:tblPr bandRow="1"/>
              <a:tblGrid>
                <a:gridCol w="3326541">
                  <a:extLst>
                    <a:ext uri="{9D8B030D-6E8A-4147-A177-3AD203B41FA5}">
                      <a16:colId xmlns:a16="http://schemas.microsoft.com/office/drawing/2014/main" val="88128426"/>
                    </a:ext>
                  </a:extLst>
                </a:gridCol>
                <a:gridCol w="3326541">
                  <a:extLst>
                    <a:ext uri="{9D8B030D-6E8A-4147-A177-3AD203B41FA5}">
                      <a16:colId xmlns:a16="http://schemas.microsoft.com/office/drawing/2014/main" val="2314514509"/>
                    </a:ext>
                  </a:extLst>
                </a:gridCol>
                <a:gridCol w="3329241">
                  <a:extLst>
                    <a:ext uri="{9D8B030D-6E8A-4147-A177-3AD203B41FA5}">
                      <a16:colId xmlns:a16="http://schemas.microsoft.com/office/drawing/2014/main" val="3841819903"/>
                    </a:ext>
                  </a:extLst>
                </a:gridCol>
                <a:gridCol w="3329241">
                  <a:extLst>
                    <a:ext uri="{9D8B030D-6E8A-4147-A177-3AD203B41FA5}">
                      <a16:colId xmlns:a16="http://schemas.microsoft.com/office/drawing/2014/main" val="2511387810"/>
                    </a:ext>
                  </a:extLst>
                </a:gridCol>
                <a:gridCol w="3329241">
                  <a:extLst>
                    <a:ext uri="{9D8B030D-6E8A-4147-A177-3AD203B41FA5}">
                      <a16:colId xmlns:a16="http://schemas.microsoft.com/office/drawing/2014/main" val="830556873"/>
                    </a:ext>
                  </a:extLst>
                </a:gridCol>
              </a:tblGrid>
              <a:tr h="1524000">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Tên người cần giúp đỡ</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Hoàn cảnh </a:t>
                      </a:r>
                    </a:p>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khó khăn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Những việc có thể giúp đỡ họ</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Phân công </a:t>
                      </a:r>
                    </a:p>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tc>
                  <a:txBody>
                    <a:bodyPr/>
                    <a:lstStyle/>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 </a:t>
                      </a:r>
                    </a:p>
                    <a:p>
                      <a:pPr marL="0" marR="0" algn="ctr">
                        <a:lnSpc>
                          <a:spcPct val="150000"/>
                        </a:lnSpc>
                        <a:spcBef>
                          <a:spcPts val="100"/>
                        </a:spcBef>
                        <a:spcAft>
                          <a:spcPts val="100"/>
                        </a:spcAft>
                      </a:pPr>
                      <a:r>
                        <a:rPr lang="nl-NL"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solidFill>
                      <a:srgbClr val="FCFFB0"/>
                    </a:solidFill>
                  </a:tcPr>
                </a:tc>
                <a:extLst>
                  <a:ext uri="{0D108BD9-81ED-4DB2-BD59-A6C34878D82A}">
                    <a16:rowId xmlns:a16="http://schemas.microsoft.com/office/drawing/2014/main" val="3130857441"/>
                  </a:ext>
                </a:extLst>
              </a:tr>
              <a:tr h="965745">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549856"/>
                  </a:ext>
                </a:extLst>
              </a:tr>
              <a:tr h="965745">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100"/>
                        </a:spcBef>
                        <a:spcAft>
                          <a:spcPts val="100"/>
                        </a:spcAft>
                      </a:pPr>
                      <a:r>
                        <a:rPr lang="nl-NL"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92D050"/>
                      </a:solidFill>
                      <a:prstDash val="solid"/>
                      <a:round/>
                      <a:headEnd type="none" w="med" len="med"/>
                      <a:tailEnd type="none" w="med" len="med"/>
                    </a:lnL>
                    <a:lnR w="19050" cap="flat" cmpd="sng" algn="ctr">
                      <a:solidFill>
                        <a:srgbClr val="92D050"/>
                      </a:solidFill>
                      <a:prstDash val="solid"/>
                      <a:round/>
                      <a:headEnd type="none" w="med" len="med"/>
                      <a:tailEnd type="none" w="med" len="med"/>
                    </a:lnR>
                    <a:lnT w="19050" cap="flat" cmpd="sng" algn="ctr">
                      <a:solidFill>
                        <a:srgbClr val="92D050"/>
                      </a:solidFill>
                      <a:prstDash val="solid"/>
                      <a:round/>
                      <a:headEnd type="none" w="med" len="med"/>
                      <a:tailEnd type="none" w="med" len="med"/>
                    </a:lnT>
                    <a:lnB w="19050" cap="flat" cmpd="sng" algn="ctr">
                      <a:solidFill>
                        <a:srgbClr val="92D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171136"/>
                  </a:ext>
                </a:extLst>
              </a:tr>
            </a:tbl>
          </a:graphicData>
        </a:graphic>
      </p:graphicFrame>
    </p:spTree>
    <p:extLst>
      <p:ext uri="{BB962C8B-B14F-4D97-AF65-F5344CB8AC3E}">
        <p14:creationId xmlns:p14="http://schemas.microsoft.com/office/powerpoint/2010/main" val="700431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5" name="Freeform 5"/>
          <p:cNvSpPr/>
          <p:nvPr/>
        </p:nvSpPr>
        <p:spPr>
          <a:xfrm rot="227648">
            <a:off x="6536236" y="1322776"/>
            <a:ext cx="9864501" cy="816463"/>
          </a:xfrm>
          <a:custGeom>
            <a:avLst/>
            <a:gdLst/>
            <a:ahLst/>
            <a:cxnLst/>
            <a:rect l="l" t="t" r="r" b="b"/>
            <a:pathLst>
              <a:path w="9864501" h="1237547">
                <a:moveTo>
                  <a:pt x="0" y="0"/>
                </a:moveTo>
                <a:lnTo>
                  <a:pt x="9864501" y="0"/>
                </a:lnTo>
                <a:lnTo>
                  <a:pt x="9864501" y="1237546"/>
                </a:lnTo>
                <a:lnTo>
                  <a:pt x="0" y="1237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5410200" y="235295"/>
            <a:ext cx="12116576" cy="1300484"/>
          </a:xfrm>
          <a:prstGeom prst="rect">
            <a:avLst/>
          </a:prstGeom>
        </p:spPr>
        <p:txBody>
          <a:bodyPr lIns="0" tIns="0" rIns="0" bIns="0" rtlCol="0" anchor="t">
            <a:spAutoFit/>
          </a:bodyPr>
          <a:lstStyle/>
          <a:p>
            <a:pPr algn="ctr">
              <a:lnSpc>
                <a:spcPts val="11699"/>
              </a:lnSpc>
              <a:spcBef>
                <a:spcPct val="0"/>
              </a:spcBef>
            </a:pPr>
            <a:r>
              <a:rPr lang="en-US" sz="6000" b="1">
                <a:solidFill>
                  <a:srgbClr val="000000"/>
                </a:solidFill>
                <a:latin typeface="Arial" panose="020B0604020202020204" pitchFamily="34" charset="0"/>
                <a:cs typeface="Arial" panose="020B0604020202020204" pitchFamily="34" charset="0"/>
              </a:rPr>
              <a:t>HƯỚNG DẪN VỀ NHÀ </a:t>
            </a:r>
          </a:p>
        </p:txBody>
      </p:sp>
      <p:sp>
        <p:nvSpPr>
          <p:cNvPr id="11" name="Rectangle 10">
            <a:extLst>
              <a:ext uri="{FF2B5EF4-FFF2-40B4-BE49-F238E27FC236}">
                <a16:creationId xmlns:a16="http://schemas.microsoft.com/office/drawing/2014/main" id="{6DC4F05B-95AB-1935-F7B7-A0FC9E8C9F18}"/>
              </a:ext>
            </a:extLst>
          </p:cNvPr>
          <p:cNvSpPr/>
          <p:nvPr/>
        </p:nvSpPr>
        <p:spPr>
          <a:xfrm>
            <a:off x="5029200" y="2374604"/>
            <a:ext cx="13563600" cy="7310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3600">
              <a:solidFill>
                <a:sysClr val="windowText" lastClr="000000"/>
              </a:solidFill>
            </a:endParaRPr>
          </a:p>
        </p:txBody>
      </p:sp>
      <p:sp>
        <p:nvSpPr>
          <p:cNvPr id="10" name="Freeform 8">
            <a:extLst>
              <a:ext uri="{FF2B5EF4-FFF2-40B4-BE49-F238E27FC236}">
                <a16:creationId xmlns:a16="http://schemas.microsoft.com/office/drawing/2014/main" id="{680130CB-19D1-A9F6-EFEA-59E91ED76CD4}"/>
              </a:ext>
            </a:extLst>
          </p:cNvPr>
          <p:cNvSpPr/>
          <p:nvPr/>
        </p:nvSpPr>
        <p:spPr>
          <a:xfrm>
            <a:off x="15925800" y="7153388"/>
            <a:ext cx="2211067" cy="3213385"/>
          </a:xfrm>
          <a:custGeom>
            <a:avLst/>
            <a:gdLst/>
            <a:ahLst/>
            <a:cxnLst/>
            <a:rect l="l" t="t" r="r" b="b"/>
            <a:pathLst>
              <a:path w="4320540" h="8229600">
                <a:moveTo>
                  <a:pt x="0" y="0"/>
                </a:moveTo>
                <a:lnTo>
                  <a:pt x="4320540" y="0"/>
                </a:lnTo>
                <a:lnTo>
                  <a:pt x="4320540" y="8229600"/>
                </a:lnTo>
                <a:lnTo>
                  <a:pt x="0" y="8229600"/>
                </a:lnTo>
                <a:lnTo>
                  <a:pt x="0" y="0"/>
                </a:lnTo>
                <a:close/>
              </a:path>
            </a:pathLst>
          </a:custGeom>
          <a:blipFill>
            <a:blip r:embed="rId4"/>
            <a:stretch>
              <a:fillRect/>
            </a:stretch>
          </a:blipFill>
        </p:spPr>
        <p:txBody>
          <a:bodyPr/>
          <a:lstStyle/>
          <a:p>
            <a:endParaRPr lang="en-US"/>
          </a:p>
        </p:txBody>
      </p:sp>
      <p:sp>
        <p:nvSpPr>
          <p:cNvPr id="13" name="TextBox 12">
            <a:extLst>
              <a:ext uri="{FF2B5EF4-FFF2-40B4-BE49-F238E27FC236}">
                <a16:creationId xmlns:a16="http://schemas.microsoft.com/office/drawing/2014/main" id="{758B3EAD-3369-FB35-D6B0-1E67459289FA}"/>
              </a:ext>
            </a:extLst>
          </p:cNvPr>
          <p:cNvSpPr txBox="1"/>
          <p:nvPr/>
        </p:nvSpPr>
        <p:spPr>
          <a:xfrm>
            <a:off x="6248400" y="3152031"/>
            <a:ext cx="10059649" cy="580665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Đọc lại bài học </a:t>
            </a:r>
            <a:r>
              <a:rPr kumimoji="0" lang="vi-VN" sz="36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Cảm thông, giúp đỡ người gặp khó khăn</a:t>
            </a: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Thể hiện được lòng yêu thương, cảm thông với người có hoàn cảnh khó khăn.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Biết giúp đỡ, chia sẻ với mọi người khi họ gặp khó khăn.</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Đọc trước </a:t>
            </a:r>
            <a:r>
              <a:rPr kumimoji="0" lang="vi-VN" sz="36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Bài 3 – Yêu lao độn</a:t>
            </a:r>
            <a:r>
              <a:rPr kumimoji="0" lang="en-US" sz="3600" b="1" i="1"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g</a:t>
            </a:r>
            <a:r>
              <a:rPr kumimoji="0" lang="vi-VN"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a:t>
            </a:r>
          </a:p>
        </p:txBody>
      </p:sp>
      <p:sp>
        <p:nvSpPr>
          <p:cNvPr id="14" name="Freeform 7">
            <a:extLst>
              <a:ext uri="{FF2B5EF4-FFF2-40B4-BE49-F238E27FC236}">
                <a16:creationId xmlns:a16="http://schemas.microsoft.com/office/drawing/2014/main" id="{DBE29886-D633-2E68-EA51-04B8624B001E}"/>
              </a:ext>
            </a:extLst>
          </p:cNvPr>
          <p:cNvSpPr/>
          <p:nvPr/>
        </p:nvSpPr>
        <p:spPr>
          <a:xfrm flipH="1">
            <a:off x="151133" y="3005308"/>
            <a:ext cx="5988570" cy="7518237"/>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41867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grpSp>
        <p:nvGrpSpPr>
          <p:cNvPr id="2" name="Group 2"/>
          <p:cNvGrpSpPr/>
          <p:nvPr/>
        </p:nvGrpSpPr>
        <p:grpSpPr>
          <a:xfrm>
            <a:off x="1009650" y="2491884"/>
            <a:ext cx="16268700" cy="5303231"/>
            <a:chOff x="0" y="0"/>
            <a:chExt cx="3125135" cy="1396736"/>
          </a:xfrm>
        </p:grpSpPr>
        <p:sp>
          <p:nvSpPr>
            <p:cNvPr id="3" name="Freeform 3"/>
            <p:cNvSpPr/>
            <p:nvPr/>
          </p:nvSpPr>
          <p:spPr>
            <a:xfrm>
              <a:off x="0" y="0"/>
              <a:ext cx="3125135" cy="1396736"/>
            </a:xfrm>
            <a:custGeom>
              <a:avLst/>
              <a:gdLst/>
              <a:ahLst/>
              <a:cxnLst/>
              <a:rect l="l" t="t" r="r" b="b"/>
              <a:pathLst>
                <a:path w="3125135" h="1396736">
                  <a:moveTo>
                    <a:pt x="33275" y="0"/>
                  </a:moveTo>
                  <a:lnTo>
                    <a:pt x="3091860" y="0"/>
                  </a:lnTo>
                  <a:cubicBezTo>
                    <a:pt x="3100685" y="0"/>
                    <a:pt x="3109149" y="3506"/>
                    <a:pt x="3115389" y="9746"/>
                  </a:cubicBezTo>
                  <a:cubicBezTo>
                    <a:pt x="3121629" y="15987"/>
                    <a:pt x="3125135" y="24450"/>
                    <a:pt x="3125135" y="33275"/>
                  </a:cubicBezTo>
                  <a:lnTo>
                    <a:pt x="3125135" y="1363460"/>
                  </a:lnTo>
                  <a:cubicBezTo>
                    <a:pt x="3125135" y="1372285"/>
                    <a:pt x="3121629" y="1380749"/>
                    <a:pt x="3115389" y="1386990"/>
                  </a:cubicBezTo>
                  <a:cubicBezTo>
                    <a:pt x="3109149" y="1393230"/>
                    <a:pt x="3100685" y="1396736"/>
                    <a:pt x="3091860" y="1396736"/>
                  </a:cubicBezTo>
                  <a:lnTo>
                    <a:pt x="33275" y="1396736"/>
                  </a:lnTo>
                  <a:cubicBezTo>
                    <a:pt x="24450" y="1396736"/>
                    <a:pt x="15987" y="1393230"/>
                    <a:pt x="9746" y="1386990"/>
                  </a:cubicBezTo>
                  <a:cubicBezTo>
                    <a:pt x="3506" y="1380749"/>
                    <a:pt x="0" y="1372285"/>
                    <a:pt x="0" y="1363460"/>
                  </a:cubicBezTo>
                  <a:lnTo>
                    <a:pt x="0" y="33275"/>
                  </a:lnTo>
                  <a:cubicBezTo>
                    <a:pt x="0" y="24450"/>
                    <a:pt x="3506" y="15987"/>
                    <a:pt x="9746" y="9746"/>
                  </a:cubicBezTo>
                  <a:cubicBezTo>
                    <a:pt x="15987" y="3506"/>
                    <a:pt x="24450" y="0"/>
                    <a:pt x="33275" y="0"/>
                  </a:cubicBezTo>
                  <a:close/>
                </a:path>
              </a:pathLst>
            </a:custGeom>
            <a:solidFill>
              <a:srgbClr val="FFFFFF"/>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903181" y="3584162"/>
            <a:ext cx="14481637" cy="3118674"/>
          </a:xfrm>
          <a:prstGeom prst="rect">
            <a:avLst/>
          </a:prstGeom>
        </p:spPr>
        <p:txBody>
          <a:bodyPr lIns="0" tIns="0" rIns="0" bIns="0" rtlCol="0" anchor="t">
            <a:spAutoFit/>
          </a:bodyPr>
          <a:lstStyle/>
          <a:p>
            <a:pPr algn="ctr">
              <a:lnSpc>
                <a:spcPct val="150000"/>
              </a:lnSpc>
              <a:spcBef>
                <a:spcPct val="0"/>
              </a:spcBef>
            </a:pPr>
            <a:r>
              <a:rPr lang="en-US" sz="7200" b="1">
                <a:solidFill>
                  <a:srgbClr val="000000"/>
                </a:solidFill>
                <a:latin typeface="Arial" panose="020B0604020202020204" pitchFamily="34" charset="0"/>
                <a:cs typeface="Arial" panose="020B0604020202020204" pitchFamily="34" charset="0"/>
              </a:rPr>
              <a:t>CẢM ƠN CÁC EM ĐÃ CHÚ Ý LẮNG NGHE BÀI GIẢNG!</a:t>
            </a:r>
          </a:p>
        </p:txBody>
      </p:sp>
      <p:sp>
        <p:nvSpPr>
          <p:cNvPr id="12" name="Freeform 13">
            <a:extLst>
              <a:ext uri="{FF2B5EF4-FFF2-40B4-BE49-F238E27FC236}">
                <a16:creationId xmlns:a16="http://schemas.microsoft.com/office/drawing/2014/main" id="{F242A5B7-96A8-EAB1-100A-2401D7F7E804}"/>
              </a:ext>
            </a:extLst>
          </p:cNvPr>
          <p:cNvSpPr/>
          <p:nvPr/>
        </p:nvSpPr>
        <p:spPr>
          <a:xfrm>
            <a:off x="14020800" y="6172200"/>
            <a:ext cx="3867912" cy="41148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61586EA9-7601-A042-6CF4-8CB00C2BA740}"/>
              </a:ext>
            </a:extLst>
          </p:cNvPr>
          <p:cNvSpPr/>
          <p:nvPr/>
        </p:nvSpPr>
        <p:spPr>
          <a:xfrm rot="227648">
            <a:off x="4211747" y="2438300"/>
            <a:ext cx="9864501" cy="1237547"/>
          </a:xfrm>
          <a:custGeom>
            <a:avLst/>
            <a:gdLst/>
            <a:ahLst/>
            <a:cxnLst/>
            <a:rect l="l" t="t" r="r" b="b"/>
            <a:pathLst>
              <a:path w="9864501" h="1237547">
                <a:moveTo>
                  <a:pt x="0" y="0"/>
                </a:moveTo>
                <a:lnTo>
                  <a:pt x="9864501" y="0"/>
                </a:lnTo>
                <a:lnTo>
                  <a:pt x="9864501" y="1237546"/>
                </a:lnTo>
                <a:lnTo>
                  <a:pt x="0" y="123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89D7DD53-1BF7-CD95-28C2-4A3F2598CA09}"/>
              </a:ext>
            </a:extLst>
          </p:cNvPr>
          <p:cNvSpPr/>
          <p:nvPr/>
        </p:nvSpPr>
        <p:spPr>
          <a:xfrm>
            <a:off x="228600" y="8164194"/>
            <a:ext cx="4495800" cy="2113281"/>
          </a:xfrm>
          <a:custGeom>
            <a:avLst/>
            <a:gdLst/>
            <a:ahLst/>
            <a:cxnLst/>
            <a:rect l="l" t="t" r="r" b="b"/>
            <a:pathLst>
              <a:path w="7315200" h="4032504">
                <a:moveTo>
                  <a:pt x="0" y="0"/>
                </a:moveTo>
                <a:lnTo>
                  <a:pt x="7315200" y="0"/>
                </a:lnTo>
                <a:lnTo>
                  <a:pt x="7315200" y="4032504"/>
                </a:lnTo>
                <a:lnTo>
                  <a:pt x="0" y="4032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8">
            <a:extLst>
              <a:ext uri="{FF2B5EF4-FFF2-40B4-BE49-F238E27FC236}">
                <a16:creationId xmlns:a16="http://schemas.microsoft.com/office/drawing/2014/main" id="{3E6FFC1E-303F-8DA0-D9F1-FBDA46C9BC98}"/>
              </a:ext>
            </a:extLst>
          </p:cNvPr>
          <p:cNvSpPr/>
          <p:nvPr/>
        </p:nvSpPr>
        <p:spPr>
          <a:xfrm>
            <a:off x="116118" y="1092277"/>
            <a:ext cx="2129476" cy="264980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076175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4"/>
          <p:cNvSpPr txBox="1"/>
          <p:nvPr/>
        </p:nvSpPr>
        <p:spPr>
          <a:xfrm>
            <a:off x="1903181" y="190500"/>
            <a:ext cx="14481637" cy="1300484"/>
          </a:xfrm>
          <a:prstGeom prst="rect">
            <a:avLst/>
          </a:prstGeom>
        </p:spPr>
        <p:txBody>
          <a:bodyPr lIns="0" tIns="0" rIns="0" bIns="0" rtlCol="0" anchor="t">
            <a:spAutoFit/>
          </a:bodyPr>
          <a:lstStyle/>
          <a:p>
            <a:pPr algn="ctr">
              <a:lnSpc>
                <a:spcPts val="11699"/>
              </a:lnSpc>
              <a:spcBef>
                <a:spcPct val="0"/>
              </a:spcBef>
            </a:pPr>
            <a:r>
              <a:rPr lang="en-US" sz="6000" b="1">
                <a:solidFill>
                  <a:srgbClr val="000000"/>
                </a:solidFill>
                <a:latin typeface="Arial" panose="020B0604020202020204" pitchFamily="34" charset="0"/>
                <a:cs typeface="Arial" panose="020B0604020202020204" pitchFamily="34" charset="0"/>
              </a:rPr>
              <a:t>NỘI DUNG BÀI HỌC </a:t>
            </a:r>
          </a:p>
        </p:txBody>
      </p:sp>
      <p:grpSp>
        <p:nvGrpSpPr>
          <p:cNvPr id="37" name="Group 36">
            <a:extLst>
              <a:ext uri="{FF2B5EF4-FFF2-40B4-BE49-F238E27FC236}">
                <a16:creationId xmlns:a16="http://schemas.microsoft.com/office/drawing/2014/main" id="{3AF8643E-CA5A-A288-AD7F-654D458873ED}"/>
              </a:ext>
            </a:extLst>
          </p:cNvPr>
          <p:cNvGrpSpPr/>
          <p:nvPr/>
        </p:nvGrpSpPr>
        <p:grpSpPr>
          <a:xfrm>
            <a:off x="10431693" y="2254836"/>
            <a:ext cx="5953125" cy="6248400"/>
            <a:chOff x="9629777" y="2171700"/>
            <a:chExt cx="5953125" cy="6248400"/>
          </a:xfrm>
        </p:grpSpPr>
        <p:sp>
          <p:nvSpPr>
            <p:cNvPr id="25" name="Rectangle: Rounded Corners 24">
              <a:extLst>
                <a:ext uri="{FF2B5EF4-FFF2-40B4-BE49-F238E27FC236}">
                  <a16:creationId xmlns:a16="http://schemas.microsoft.com/office/drawing/2014/main" id="{4B2C1519-0697-2864-AB1D-E2A850856A3F}"/>
                </a:ext>
              </a:extLst>
            </p:cNvPr>
            <p:cNvSpPr/>
            <p:nvPr/>
          </p:nvSpPr>
          <p:spPr>
            <a:xfrm>
              <a:off x="10325102" y="2857500"/>
              <a:ext cx="5257800" cy="5562600"/>
            </a:xfrm>
            <a:prstGeom prst="roundRect">
              <a:avLst/>
            </a:prstGeom>
            <a:solidFill>
              <a:srgbClr val="7F6448"/>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2">
              <a:extLst>
                <a:ext uri="{FF2B5EF4-FFF2-40B4-BE49-F238E27FC236}">
                  <a16:creationId xmlns:a16="http://schemas.microsoft.com/office/drawing/2014/main" id="{4CA6BDFB-009E-AEAD-5719-C39E84DB1E2D}"/>
                </a:ext>
              </a:extLst>
            </p:cNvPr>
            <p:cNvSpPr/>
            <p:nvPr/>
          </p:nvSpPr>
          <p:spPr>
            <a:xfrm>
              <a:off x="9629777" y="2171700"/>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2"/>
              <a:stretch>
                <a:fillRect/>
              </a:stretch>
            </a:blipFill>
          </p:spPr>
          <p:txBody>
            <a:bodyPr/>
            <a:lstStyle/>
            <a:p>
              <a:endParaRPr lang="en-US"/>
            </a:p>
          </p:txBody>
        </p:sp>
        <p:sp>
          <p:nvSpPr>
            <p:cNvPr id="32" name="TextBox 31">
              <a:extLst>
                <a:ext uri="{FF2B5EF4-FFF2-40B4-BE49-F238E27FC236}">
                  <a16:creationId xmlns:a16="http://schemas.microsoft.com/office/drawing/2014/main" id="{651A3D9F-8D84-CAF8-427A-0B49791AF8BB}"/>
                </a:ext>
              </a:extLst>
            </p:cNvPr>
            <p:cNvSpPr txBox="1"/>
            <p:nvPr/>
          </p:nvSpPr>
          <p:spPr>
            <a:xfrm>
              <a:off x="10387014" y="3111813"/>
              <a:ext cx="5143501" cy="4017831"/>
            </a:xfrm>
            <a:prstGeom prst="rect">
              <a:avLst/>
            </a:prstGeom>
            <a:noFill/>
          </p:spPr>
          <p:txBody>
            <a:bodyPr wrap="square" rtlCol="0">
              <a:spAutoFit/>
            </a:bodyPr>
            <a:lstStyle/>
            <a:p>
              <a:pPr algn="ctr">
                <a:lnSpc>
                  <a:spcPct val="150000"/>
                </a:lnSpc>
              </a:pPr>
              <a:r>
                <a:rPr lang="en-US" sz="5500">
                  <a:solidFill>
                    <a:schemeClr val="bg1"/>
                  </a:solidFill>
                  <a:latin typeface="Amasis MT Pro Black" panose="02040A04050005020304" pitchFamily="18" charset="0"/>
                  <a:cs typeface="Arial" panose="020B0604020202020204" pitchFamily="34" charset="0"/>
                </a:rPr>
                <a:t>02</a:t>
              </a:r>
            </a:p>
            <a:p>
              <a:pPr algn="ctr">
                <a:lnSpc>
                  <a:spcPct val="150000"/>
                </a:lnSpc>
              </a:pPr>
              <a:r>
                <a:rPr lang="en-US" sz="4000">
                  <a:solidFill>
                    <a:schemeClr val="bg1"/>
                  </a:solidFill>
                  <a:latin typeface="Arial" panose="020B0604020202020204" pitchFamily="34" charset="0"/>
                  <a:cs typeface="Arial" panose="020B0604020202020204" pitchFamily="34" charset="0"/>
                </a:rPr>
                <a:t>V</a:t>
              </a:r>
              <a:r>
                <a:rPr lang="vi-VN" sz="4000">
                  <a:solidFill>
                    <a:schemeClr val="bg1"/>
                  </a:solidFill>
                  <a:latin typeface="Arial" panose="020B0604020202020204" pitchFamily="34" charset="0"/>
                  <a:cs typeface="Arial" panose="020B0604020202020204" pitchFamily="34" charset="0"/>
                </a:rPr>
                <a:t>ì sao phải cảm thông, giúp đỡ người gặp khó kh</a:t>
              </a:r>
              <a:r>
                <a:rPr lang="en-US" sz="4000">
                  <a:solidFill>
                    <a:schemeClr val="bg1"/>
                  </a:solidFill>
                  <a:latin typeface="Arial" panose="020B0604020202020204" pitchFamily="34" charset="0"/>
                  <a:cs typeface="Arial" panose="020B0604020202020204" pitchFamily="34" charset="0"/>
                </a:rPr>
                <a:t>ă</a:t>
              </a:r>
              <a:r>
                <a:rPr lang="vi-VN" sz="4000">
                  <a:solidFill>
                    <a:schemeClr val="bg1"/>
                  </a:solidFill>
                  <a:latin typeface="Arial" panose="020B0604020202020204" pitchFamily="34" charset="0"/>
                  <a:cs typeface="Arial" panose="020B0604020202020204" pitchFamily="34" charset="0"/>
                </a:rPr>
                <a:t>n</a:t>
              </a:r>
              <a:r>
                <a:rPr lang="en-US" sz="4000">
                  <a:solidFill>
                    <a:schemeClr val="bg1"/>
                  </a:solidFill>
                  <a:latin typeface="Arial" panose="020B0604020202020204" pitchFamily="34" charset="0"/>
                  <a:cs typeface="Arial" panose="020B0604020202020204" pitchFamily="34" charset="0"/>
                </a:rPr>
                <a:t>?</a:t>
              </a:r>
            </a:p>
          </p:txBody>
        </p:sp>
      </p:grpSp>
      <p:grpSp>
        <p:nvGrpSpPr>
          <p:cNvPr id="36" name="Group 35">
            <a:extLst>
              <a:ext uri="{FF2B5EF4-FFF2-40B4-BE49-F238E27FC236}">
                <a16:creationId xmlns:a16="http://schemas.microsoft.com/office/drawing/2014/main" id="{233CCAB6-F2CF-2330-C897-B28809015213}"/>
              </a:ext>
            </a:extLst>
          </p:cNvPr>
          <p:cNvGrpSpPr/>
          <p:nvPr/>
        </p:nvGrpSpPr>
        <p:grpSpPr>
          <a:xfrm>
            <a:off x="1624012" y="2254836"/>
            <a:ext cx="6001462" cy="6096000"/>
            <a:chOff x="-210262" y="2552700"/>
            <a:chExt cx="6001462" cy="6096000"/>
          </a:xfrm>
        </p:grpSpPr>
        <p:grpSp>
          <p:nvGrpSpPr>
            <p:cNvPr id="34" name="Group 33">
              <a:extLst>
                <a:ext uri="{FF2B5EF4-FFF2-40B4-BE49-F238E27FC236}">
                  <a16:creationId xmlns:a16="http://schemas.microsoft.com/office/drawing/2014/main" id="{052055C7-D017-6D1E-D8AF-B08A498AF9C6}"/>
                </a:ext>
              </a:extLst>
            </p:cNvPr>
            <p:cNvGrpSpPr/>
            <p:nvPr/>
          </p:nvGrpSpPr>
          <p:grpSpPr>
            <a:xfrm>
              <a:off x="533400" y="3086100"/>
              <a:ext cx="5257800" cy="5562600"/>
              <a:chOff x="533400" y="3086100"/>
              <a:chExt cx="5257800" cy="5562600"/>
            </a:xfrm>
          </p:grpSpPr>
          <p:sp>
            <p:nvSpPr>
              <p:cNvPr id="21" name="Rectangle: Rounded Corners 20">
                <a:extLst>
                  <a:ext uri="{FF2B5EF4-FFF2-40B4-BE49-F238E27FC236}">
                    <a16:creationId xmlns:a16="http://schemas.microsoft.com/office/drawing/2014/main" id="{D383151A-8B00-17E8-7BA0-63C91A5B8912}"/>
                  </a:ext>
                </a:extLst>
              </p:cNvPr>
              <p:cNvSpPr/>
              <p:nvPr/>
            </p:nvSpPr>
            <p:spPr>
              <a:xfrm>
                <a:off x="533400" y="3086100"/>
                <a:ext cx="5257800" cy="5562600"/>
              </a:xfrm>
              <a:prstGeom prst="roundRect">
                <a:avLst/>
              </a:prstGeom>
              <a:solidFill>
                <a:srgbClr val="8A583C"/>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42D69EC-C645-B1FC-6F6A-A1E703C6A8DF}"/>
                  </a:ext>
                </a:extLst>
              </p:cNvPr>
              <p:cNvSpPr txBox="1"/>
              <p:nvPr/>
            </p:nvSpPr>
            <p:spPr>
              <a:xfrm>
                <a:off x="990600" y="3284694"/>
                <a:ext cx="4343400" cy="4941161"/>
              </a:xfrm>
              <a:prstGeom prst="rect">
                <a:avLst/>
              </a:prstGeom>
              <a:noFill/>
            </p:spPr>
            <p:txBody>
              <a:bodyPr wrap="square" rtlCol="0">
                <a:spAutoFit/>
              </a:bodyPr>
              <a:lstStyle/>
              <a:p>
                <a:pPr algn="ctr">
                  <a:lnSpc>
                    <a:spcPct val="150000"/>
                  </a:lnSpc>
                </a:pPr>
                <a:r>
                  <a:rPr lang="en-US" sz="5500">
                    <a:solidFill>
                      <a:schemeClr val="bg1"/>
                    </a:solidFill>
                    <a:latin typeface="Amasis MT Pro Black" panose="02040A04050005020304" pitchFamily="18" charset="0"/>
                    <a:cs typeface="Arial" panose="020B0604020202020204" pitchFamily="34" charset="0"/>
                  </a:rPr>
                  <a:t>01</a:t>
                </a:r>
              </a:p>
              <a:p>
                <a:pPr algn="ctr">
                  <a:lnSpc>
                    <a:spcPct val="150000"/>
                  </a:lnSpc>
                </a:pPr>
                <a:r>
                  <a:rPr lang="vi-VN" sz="4000">
                    <a:solidFill>
                      <a:schemeClr val="bg1"/>
                    </a:solidFill>
                    <a:latin typeface="Arial" panose="020B0604020202020204" pitchFamily="34" charset="0"/>
                    <a:cs typeface="Arial" panose="020B0604020202020204" pitchFamily="34" charset="0"/>
                  </a:rPr>
                  <a:t>Biểu hiện của sự cảm thông, giúp đỡ người có hoàn cảnh khó khăn</a:t>
                </a:r>
                <a:endParaRPr lang="en-US" sz="4000">
                  <a:solidFill>
                    <a:schemeClr val="bg1"/>
                  </a:solidFill>
                  <a:latin typeface="Arial" panose="020B0604020202020204" pitchFamily="34" charset="0"/>
                  <a:cs typeface="Arial" panose="020B0604020202020204" pitchFamily="34" charset="0"/>
                </a:endParaRPr>
              </a:p>
            </p:txBody>
          </p:sp>
        </p:grpSp>
        <p:sp>
          <p:nvSpPr>
            <p:cNvPr id="35" name="Freeform 12">
              <a:extLst>
                <a:ext uri="{FF2B5EF4-FFF2-40B4-BE49-F238E27FC236}">
                  <a16:creationId xmlns:a16="http://schemas.microsoft.com/office/drawing/2014/main" id="{83D70F10-8026-F444-7CC9-90B026101238}"/>
                </a:ext>
              </a:extLst>
            </p:cNvPr>
            <p:cNvSpPr/>
            <p:nvPr/>
          </p:nvSpPr>
          <p:spPr>
            <a:xfrm>
              <a:off x="-210262" y="2552700"/>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2"/>
              <a:stretch>
                <a:fillRect/>
              </a:stretch>
            </a:blipFill>
          </p:spPr>
          <p:txBody>
            <a:bodyPr/>
            <a:lstStyle/>
            <a:p>
              <a:endParaRPr lang="en-US"/>
            </a:p>
          </p:txBody>
        </p:sp>
      </p:grpSp>
      <p:sp>
        <p:nvSpPr>
          <p:cNvPr id="38" name="Freeform 2">
            <a:extLst>
              <a:ext uri="{FF2B5EF4-FFF2-40B4-BE49-F238E27FC236}">
                <a16:creationId xmlns:a16="http://schemas.microsoft.com/office/drawing/2014/main" id="{552C6182-B113-5CA0-8559-80B4389362BA}"/>
              </a:ext>
            </a:extLst>
          </p:cNvPr>
          <p:cNvSpPr/>
          <p:nvPr/>
        </p:nvSpPr>
        <p:spPr>
          <a:xfrm>
            <a:off x="-956551" y="9431924"/>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9" name="Freeform 2">
            <a:extLst>
              <a:ext uri="{FF2B5EF4-FFF2-40B4-BE49-F238E27FC236}">
                <a16:creationId xmlns:a16="http://schemas.microsoft.com/office/drawing/2014/main" id="{74BA25BD-E77C-DC4F-9FCC-72FCFAA2792B}"/>
              </a:ext>
            </a:extLst>
          </p:cNvPr>
          <p:cNvSpPr/>
          <p:nvPr/>
        </p:nvSpPr>
        <p:spPr>
          <a:xfrm rot="10800000">
            <a:off x="5640618" y="9183537"/>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0" name="Freeform 2">
            <a:extLst>
              <a:ext uri="{FF2B5EF4-FFF2-40B4-BE49-F238E27FC236}">
                <a16:creationId xmlns:a16="http://schemas.microsoft.com/office/drawing/2014/main" id="{D08DFDB4-F2FC-2A0B-EBA1-72F6519BAF6C}"/>
              </a:ext>
            </a:extLst>
          </p:cNvPr>
          <p:cNvSpPr/>
          <p:nvPr/>
        </p:nvSpPr>
        <p:spPr>
          <a:xfrm>
            <a:off x="12814366" y="9431924"/>
            <a:ext cx="8115300" cy="5134772"/>
          </a:xfrm>
          <a:custGeom>
            <a:avLst/>
            <a:gdLst/>
            <a:ahLst/>
            <a:cxnLst/>
            <a:rect l="l" t="t" r="r" b="b"/>
            <a:pathLst>
              <a:path w="8115300" h="5134772">
                <a:moveTo>
                  <a:pt x="0" y="0"/>
                </a:moveTo>
                <a:lnTo>
                  <a:pt x="8115300" y="0"/>
                </a:lnTo>
                <a:lnTo>
                  <a:pt x="8115300" y="5134772"/>
                </a:lnTo>
                <a:lnTo>
                  <a:pt x="0" y="5134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2" name="Freeform 6">
            <a:extLst>
              <a:ext uri="{FF2B5EF4-FFF2-40B4-BE49-F238E27FC236}">
                <a16:creationId xmlns:a16="http://schemas.microsoft.com/office/drawing/2014/main" id="{AD5EED60-028D-801C-0E75-4B46A7C10E00}"/>
              </a:ext>
            </a:extLst>
          </p:cNvPr>
          <p:cNvSpPr/>
          <p:nvPr/>
        </p:nvSpPr>
        <p:spPr>
          <a:xfrm rot="295326">
            <a:off x="306048" y="8311731"/>
            <a:ext cx="3190985" cy="2015624"/>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5"/>
            <a:stretch>
              <a:fillRect/>
            </a:stretch>
          </a:blipFill>
        </p:spPr>
        <p:txBody>
          <a:bodyPr/>
          <a:lstStyle/>
          <a:p>
            <a:endParaRPr lang="en-US"/>
          </a:p>
        </p:txBody>
      </p:sp>
      <p:sp>
        <p:nvSpPr>
          <p:cNvPr id="43" name="Freeform 4">
            <a:extLst>
              <a:ext uri="{FF2B5EF4-FFF2-40B4-BE49-F238E27FC236}">
                <a16:creationId xmlns:a16="http://schemas.microsoft.com/office/drawing/2014/main" id="{1FD2CBA8-5C0E-BD72-FAA4-A7A210E8A498}"/>
              </a:ext>
            </a:extLst>
          </p:cNvPr>
          <p:cNvSpPr/>
          <p:nvPr/>
        </p:nvSpPr>
        <p:spPr>
          <a:xfrm>
            <a:off x="-360745" y="-209851"/>
            <a:ext cx="1970469" cy="18380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Freeform 4">
            <a:extLst>
              <a:ext uri="{FF2B5EF4-FFF2-40B4-BE49-F238E27FC236}">
                <a16:creationId xmlns:a16="http://schemas.microsoft.com/office/drawing/2014/main" id="{56C59057-32AC-B39E-838E-C82B994F5DDF}"/>
              </a:ext>
            </a:extLst>
          </p:cNvPr>
          <p:cNvSpPr/>
          <p:nvPr/>
        </p:nvSpPr>
        <p:spPr>
          <a:xfrm>
            <a:off x="16535400" y="-45083"/>
            <a:ext cx="1970469" cy="18380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527200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DFD6"/>
        </a:solidFill>
        <a:effectLst/>
      </p:bgPr>
    </p:bg>
    <p:spTree>
      <p:nvGrpSpPr>
        <p:cNvPr id="1" name=""/>
        <p:cNvGrpSpPr/>
        <p:nvPr/>
      </p:nvGrpSpPr>
      <p:grpSpPr>
        <a:xfrm>
          <a:off x="0" y="0"/>
          <a:ext cx="0" cy="0"/>
          <a:chOff x="0" y="0"/>
          <a:chExt cx="0" cy="0"/>
        </a:xfrm>
      </p:grpSpPr>
      <p:sp>
        <p:nvSpPr>
          <p:cNvPr id="2" name="Freeform 2"/>
          <p:cNvSpPr/>
          <p:nvPr/>
        </p:nvSpPr>
        <p:spPr>
          <a:xfrm>
            <a:off x="11804017" y="0"/>
            <a:ext cx="6483983" cy="6427248"/>
          </a:xfrm>
          <a:custGeom>
            <a:avLst/>
            <a:gdLst/>
            <a:ahLst/>
            <a:cxnLst/>
            <a:rect l="l" t="t" r="r" b="b"/>
            <a:pathLst>
              <a:path w="6483983" h="6427248">
                <a:moveTo>
                  <a:pt x="0" y="0"/>
                </a:moveTo>
                <a:lnTo>
                  <a:pt x="6483983" y="0"/>
                </a:lnTo>
                <a:lnTo>
                  <a:pt x="6483983" y="6427248"/>
                </a:lnTo>
                <a:lnTo>
                  <a:pt x="0" y="6427248"/>
                </a:lnTo>
                <a:lnTo>
                  <a:pt x="0" y="0"/>
                </a:lnTo>
                <a:close/>
              </a:path>
            </a:pathLst>
          </a:custGeom>
          <a:blipFill>
            <a:blip r:embed="rId2"/>
            <a:stretch>
              <a:fillRect/>
            </a:stretch>
          </a:blipFill>
        </p:spPr>
        <p:txBody>
          <a:bodyPr/>
          <a:lstStyle/>
          <a:p>
            <a:endParaRPr lang="en-US"/>
          </a:p>
        </p:txBody>
      </p:sp>
      <p:sp>
        <p:nvSpPr>
          <p:cNvPr id="4" name="Freeform 4"/>
          <p:cNvSpPr/>
          <p:nvPr/>
        </p:nvSpPr>
        <p:spPr>
          <a:xfrm>
            <a:off x="15316200" y="1014875"/>
            <a:ext cx="2147024" cy="2223108"/>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899331" y="1392473"/>
            <a:ext cx="14481637" cy="7502054"/>
          </a:xfrm>
          <a:prstGeom prst="rect">
            <a:avLst/>
          </a:prstGeom>
        </p:spPr>
        <p:txBody>
          <a:bodyPr lIns="0" tIns="0" rIns="0" bIns="0" rtlCol="0" anchor="t">
            <a:spAutoFit/>
          </a:bodyPr>
          <a:lstStyle/>
          <a:p>
            <a:pPr algn="ctr">
              <a:lnSpc>
                <a:spcPts val="11699"/>
              </a:lnSpc>
              <a:spcBef>
                <a:spcPct val="0"/>
              </a:spcBef>
            </a:pPr>
            <a:r>
              <a:rPr lang="en-US" sz="6500" b="1">
                <a:solidFill>
                  <a:srgbClr val="000000"/>
                </a:solidFill>
                <a:latin typeface="Arial" panose="020B0604020202020204" pitchFamily="34" charset="0"/>
                <a:cs typeface="Arial" panose="020B0604020202020204" pitchFamily="34" charset="0"/>
              </a:rPr>
              <a:t>PHẦN 1. </a:t>
            </a:r>
          </a:p>
          <a:p>
            <a:pPr algn="ctr">
              <a:lnSpc>
                <a:spcPts val="11699"/>
              </a:lnSpc>
              <a:spcBef>
                <a:spcPct val="0"/>
              </a:spcBef>
            </a:pPr>
            <a:r>
              <a:rPr lang="vi-VN" sz="6500" b="1">
                <a:solidFill>
                  <a:srgbClr val="000000"/>
                </a:solidFill>
                <a:latin typeface="Arial" panose="020B0604020202020204" pitchFamily="34" charset="0"/>
                <a:cs typeface="Arial" panose="020B0604020202020204" pitchFamily="34" charset="0"/>
              </a:rPr>
              <a:t>BIỂU HIỆN CỦA SỰ CẢM THÔNG, GIÚP ĐỠ NGƯỜI CÓ </a:t>
            </a:r>
            <a:endParaRPr lang="en-US" sz="6500" b="1">
              <a:solidFill>
                <a:srgbClr val="000000"/>
              </a:solidFill>
              <a:latin typeface="Arial" panose="020B0604020202020204" pitchFamily="34" charset="0"/>
              <a:cs typeface="Arial" panose="020B0604020202020204" pitchFamily="34" charset="0"/>
            </a:endParaRPr>
          </a:p>
          <a:p>
            <a:pPr algn="ctr">
              <a:lnSpc>
                <a:spcPts val="11699"/>
              </a:lnSpc>
              <a:spcBef>
                <a:spcPct val="0"/>
              </a:spcBef>
            </a:pPr>
            <a:r>
              <a:rPr lang="vi-VN" sz="6500" b="1">
                <a:solidFill>
                  <a:srgbClr val="000000"/>
                </a:solidFill>
                <a:latin typeface="Arial" panose="020B0604020202020204" pitchFamily="34" charset="0"/>
                <a:cs typeface="Arial" panose="020B0604020202020204" pitchFamily="34" charset="0"/>
              </a:rPr>
              <a:t>HOÀN CẢNH KHÓ KHĂN</a:t>
            </a:r>
          </a:p>
          <a:p>
            <a:pPr algn="ctr">
              <a:lnSpc>
                <a:spcPts val="11699"/>
              </a:lnSpc>
              <a:spcBef>
                <a:spcPct val="0"/>
              </a:spcBef>
            </a:pPr>
            <a:endParaRPr lang="en-US" sz="8356">
              <a:solidFill>
                <a:srgbClr val="000000"/>
              </a:solidFill>
              <a:latin typeface="Atma Bold"/>
            </a:endParaRPr>
          </a:p>
        </p:txBody>
      </p:sp>
      <p:sp>
        <p:nvSpPr>
          <p:cNvPr id="10" name="Freeform 8">
            <a:extLst>
              <a:ext uri="{FF2B5EF4-FFF2-40B4-BE49-F238E27FC236}">
                <a16:creationId xmlns:a16="http://schemas.microsoft.com/office/drawing/2014/main" id="{FAEFAA1A-7F66-8B48-39CF-D198C6C85E79}"/>
              </a:ext>
            </a:extLst>
          </p:cNvPr>
          <p:cNvSpPr/>
          <p:nvPr/>
        </p:nvSpPr>
        <p:spPr>
          <a:xfrm>
            <a:off x="0" y="7048500"/>
            <a:ext cx="3200400" cy="3235857"/>
          </a:xfrm>
          <a:custGeom>
            <a:avLst/>
            <a:gdLst/>
            <a:ahLst/>
            <a:cxnLst/>
            <a:rect l="l" t="t" r="r" b="b"/>
            <a:pathLst>
              <a:path w="7344545" h="7522346">
                <a:moveTo>
                  <a:pt x="0" y="0"/>
                </a:moveTo>
                <a:lnTo>
                  <a:pt x="7344545" y="0"/>
                </a:lnTo>
                <a:lnTo>
                  <a:pt x="7344545" y="7522345"/>
                </a:lnTo>
                <a:lnTo>
                  <a:pt x="0" y="7522345"/>
                </a:lnTo>
                <a:lnTo>
                  <a:pt x="0" y="0"/>
                </a:lnTo>
                <a:close/>
              </a:path>
            </a:pathLst>
          </a:custGeom>
          <a:blipFill>
            <a:blip r:embed="rId5">
              <a:alphaModFix amt="69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2B242D17-21C8-9F5A-E276-B7A81A256C11}"/>
              </a:ext>
            </a:extLst>
          </p:cNvPr>
          <p:cNvSpPr/>
          <p:nvPr/>
        </p:nvSpPr>
        <p:spPr>
          <a:xfrm>
            <a:off x="381000" y="634392"/>
            <a:ext cx="1828800" cy="1685601"/>
          </a:xfrm>
          <a:custGeom>
            <a:avLst/>
            <a:gdLst/>
            <a:ahLst/>
            <a:cxnLst/>
            <a:rect l="l" t="t" r="r" b="b"/>
            <a:pathLst>
              <a:path w="1970469" h="1838001">
                <a:moveTo>
                  <a:pt x="0" y="0"/>
                </a:moveTo>
                <a:lnTo>
                  <a:pt x="1970469" y="0"/>
                </a:lnTo>
                <a:lnTo>
                  <a:pt x="1970469" y="1838001"/>
                </a:lnTo>
                <a:lnTo>
                  <a:pt x="0" y="183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288036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id="{30B82EDB-726E-8F3E-18DF-0A5376CC3782}"/>
              </a:ext>
            </a:extLst>
          </p:cNvPr>
          <p:cNvSpPr/>
          <p:nvPr/>
        </p:nvSpPr>
        <p:spPr>
          <a:xfrm>
            <a:off x="-152400" y="1971"/>
            <a:ext cx="1676400" cy="2046166"/>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4">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id="{13F94065-D14A-AC70-CAAF-1A5CB70FE926}"/>
              </a:ext>
            </a:extLst>
          </p:cNvPr>
          <p:cNvSpPr txBox="1"/>
          <p:nvPr/>
        </p:nvSpPr>
        <p:spPr>
          <a:xfrm>
            <a:off x="4495800" y="419100"/>
            <a:ext cx="9296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TRANH </a:t>
            </a:r>
          </a:p>
        </p:txBody>
      </p:sp>
      <p:pic>
        <p:nvPicPr>
          <p:cNvPr id="8" name="Picture 7">
            <a:extLst>
              <a:ext uri="{FF2B5EF4-FFF2-40B4-BE49-F238E27FC236}">
                <a16:creationId xmlns:a16="http://schemas.microsoft.com/office/drawing/2014/main" id="{2B3804D1-1113-3AA1-C3FA-7C05F5B7E707}"/>
              </a:ext>
            </a:extLst>
          </p:cNvPr>
          <p:cNvPicPr>
            <a:picLocks noChangeAspect="1"/>
          </p:cNvPicPr>
          <p:nvPr/>
        </p:nvPicPr>
        <p:blipFill rotWithShape="1">
          <a:blip r:embed="rId5">
            <a:extLst>
              <a:ext uri="{28A0092B-C50C-407E-A947-70E740481C1C}">
                <a14:useLocalDpi xmlns:a14="http://schemas.microsoft.com/office/drawing/2010/main" val="0"/>
              </a:ext>
            </a:extLst>
          </a:blip>
          <a:srcRect l="1951" r="3416" b="49866"/>
          <a:stretch/>
        </p:blipFill>
        <p:spPr>
          <a:xfrm>
            <a:off x="304800" y="1216713"/>
            <a:ext cx="13182600" cy="4269857"/>
          </a:xfrm>
          <a:prstGeom prst="rect">
            <a:avLst/>
          </a:prstGeom>
        </p:spPr>
      </p:pic>
      <p:pic>
        <p:nvPicPr>
          <p:cNvPr id="11" name="Picture 10">
            <a:extLst>
              <a:ext uri="{FF2B5EF4-FFF2-40B4-BE49-F238E27FC236}">
                <a16:creationId xmlns:a16="http://schemas.microsoft.com/office/drawing/2014/main" id="{2327C316-DA78-DADD-E01F-38409B9396D6}"/>
              </a:ext>
            </a:extLst>
          </p:cNvPr>
          <p:cNvPicPr>
            <a:picLocks noChangeAspect="1"/>
          </p:cNvPicPr>
          <p:nvPr/>
        </p:nvPicPr>
        <p:blipFill rotWithShape="1">
          <a:blip r:embed="rId5">
            <a:extLst>
              <a:ext uri="{28A0092B-C50C-407E-A947-70E740481C1C}">
                <a14:useLocalDpi xmlns:a14="http://schemas.microsoft.com/office/drawing/2010/main" val="0"/>
              </a:ext>
            </a:extLst>
          </a:blip>
          <a:srcRect l="2188" t="52490" r="3178" b="-2624"/>
          <a:stretch/>
        </p:blipFill>
        <p:spPr>
          <a:xfrm>
            <a:off x="4953312" y="5847685"/>
            <a:ext cx="13182600" cy="4269857"/>
          </a:xfrm>
          <a:prstGeom prst="rect">
            <a:avLst/>
          </a:prstGeom>
        </p:spPr>
      </p:pic>
      <p:sp>
        <p:nvSpPr>
          <p:cNvPr id="12" name="Freeform 4">
            <a:extLst>
              <a:ext uri="{FF2B5EF4-FFF2-40B4-BE49-F238E27FC236}">
                <a16:creationId xmlns:a16="http://schemas.microsoft.com/office/drawing/2014/main" id="{2301CCED-6AAD-A877-BC88-517E5BD55C5F}"/>
              </a:ext>
            </a:extLst>
          </p:cNvPr>
          <p:cNvSpPr/>
          <p:nvPr/>
        </p:nvSpPr>
        <p:spPr>
          <a:xfrm>
            <a:off x="53090" y="5678229"/>
            <a:ext cx="4618220" cy="4608771"/>
          </a:xfrm>
          <a:custGeom>
            <a:avLst/>
            <a:gdLst/>
            <a:ahLst/>
            <a:cxnLst/>
            <a:rect l="l" t="t" r="r" b="b"/>
            <a:pathLst>
              <a:path w="4442429" h="4114800">
                <a:moveTo>
                  <a:pt x="0" y="0"/>
                </a:moveTo>
                <a:lnTo>
                  <a:pt x="4442429" y="0"/>
                </a:lnTo>
                <a:lnTo>
                  <a:pt x="44424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66A71E97-E5B1-0F97-5EF1-5E9D578DCFC8}"/>
              </a:ext>
            </a:extLst>
          </p:cNvPr>
          <p:cNvSpPr/>
          <p:nvPr/>
        </p:nvSpPr>
        <p:spPr>
          <a:xfrm>
            <a:off x="15011400" y="2349050"/>
            <a:ext cx="1447800" cy="1841370"/>
          </a:xfrm>
          <a:custGeom>
            <a:avLst/>
            <a:gdLst/>
            <a:ahLst/>
            <a:cxnLst/>
            <a:rect l="l" t="t" r="r" b="b"/>
            <a:pathLst>
              <a:path w="2129476" h="2649800">
                <a:moveTo>
                  <a:pt x="0" y="0"/>
                </a:moveTo>
                <a:lnTo>
                  <a:pt x="2129476" y="0"/>
                </a:lnTo>
                <a:lnTo>
                  <a:pt x="2129476" y="2649800"/>
                </a:lnTo>
                <a:lnTo>
                  <a:pt x="0" y="2649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822010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sp>
        <p:nvSpPr>
          <p:cNvPr id="22" name="TextBox 21">
            <a:extLst>
              <a:ext uri="{FF2B5EF4-FFF2-40B4-BE49-F238E27FC236}">
                <a16:creationId xmlns:a16="http://schemas.microsoft.com/office/drawing/2014/main" id="{13F94065-D14A-AC70-CAAF-1A5CB70FE926}"/>
              </a:ext>
            </a:extLst>
          </p:cNvPr>
          <p:cNvSpPr txBox="1"/>
          <p:nvPr/>
        </p:nvSpPr>
        <p:spPr>
          <a:xfrm>
            <a:off x="4495800" y="647700"/>
            <a:ext cx="9296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THẢO LUẬN CẶP ĐÔI </a:t>
            </a:r>
          </a:p>
        </p:txBody>
      </p:sp>
      <p:sp>
        <p:nvSpPr>
          <p:cNvPr id="3" name="Freeform 7">
            <a:extLst>
              <a:ext uri="{FF2B5EF4-FFF2-40B4-BE49-F238E27FC236}">
                <a16:creationId xmlns:a16="http://schemas.microsoft.com/office/drawing/2014/main" id="{605DDF1A-233A-A2D7-3695-5875EF0C853E}"/>
              </a:ext>
            </a:extLst>
          </p:cNvPr>
          <p:cNvSpPr/>
          <p:nvPr/>
        </p:nvSpPr>
        <p:spPr>
          <a:xfrm>
            <a:off x="538895" y="5461415"/>
            <a:ext cx="3666744" cy="4800600"/>
          </a:xfrm>
          <a:custGeom>
            <a:avLst/>
            <a:gdLst/>
            <a:ahLst/>
            <a:cxnLst/>
            <a:rect l="l" t="t" r="r" b="b"/>
            <a:pathLst>
              <a:path w="3209544" h="4114800">
                <a:moveTo>
                  <a:pt x="0" y="0"/>
                </a:moveTo>
                <a:lnTo>
                  <a:pt x="3209544" y="0"/>
                </a:lnTo>
                <a:lnTo>
                  <a:pt x="32095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0739791E-8832-FC38-B800-DF2679A1241B}"/>
              </a:ext>
            </a:extLst>
          </p:cNvPr>
          <p:cNvGrpSpPr/>
          <p:nvPr/>
        </p:nvGrpSpPr>
        <p:grpSpPr>
          <a:xfrm>
            <a:off x="2573584" y="1409746"/>
            <a:ext cx="13140830" cy="4042627"/>
            <a:chOff x="2573584" y="1409746"/>
            <a:chExt cx="13140830" cy="4042627"/>
          </a:xfrm>
        </p:grpSpPr>
        <p:sp>
          <p:nvSpPr>
            <p:cNvPr id="4" name="Rectangle: Rounded Corners 3">
              <a:extLst>
                <a:ext uri="{FF2B5EF4-FFF2-40B4-BE49-F238E27FC236}">
                  <a16:creationId xmlns:a16="http://schemas.microsoft.com/office/drawing/2014/main" id="{36420851-89E3-CEDC-E9FC-0ADB4712E765}"/>
                </a:ext>
              </a:extLst>
            </p:cNvPr>
            <p:cNvSpPr/>
            <p:nvPr/>
          </p:nvSpPr>
          <p:spPr>
            <a:xfrm>
              <a:off x="2573584" y="2382480"/>
              <a:ext cx="13140830" cy="306989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4000">
                  <a:solidFill>
                    <a:schemeClr val="tx1"/>
                  </a:solidFill>
                </a:rPr>
                <a:t>Những người trong tranh gặp phải khó khăn gì?</a:t>
              </a:r>
            </a:p>
            <a:p>
              <a:pPr marL="571500" indent="-571500" algn="just">
                <a:lnSpc>
                  <a:spcPct val="150000"/>
                </a:lnSpc>
                <a:buFont typeface="Wingdings" panose="05000000000000000000" pitchFamily="2" charset="2"/>
                <a:buChar char="§"/>
              </a:pPr>
              <a:r>
                <a:rPr lang="vi-VN" sz="4000">
                  <a:solidFill>
                    <a:schemeClr val="tx1"/>
                  </a:solidFill>
                </a:rPr>
                <a:t>Em còn biết những hoàn cảnh khó khăn nào khác?</a:t>
              </a:r>
            </a:p>
          </p:txBody>
        </p:sp>
        <p:sp>
          <p:nvSpPr>
            <p:cNvPr id="5" name="Freeform 12">
              <a:extLst>
                <a:ext uri="{FF2B5EF4-FFF2-40B4-BE49-F238E27FC236}">
                  <a16:creationId xmlns:a16="http://schemas.microsoft.com/office/drawing/2014/main" id="{5DB68E29-FA41-D21B-7FB5-3ADC5A5E764D}"/>
                </a:ext>
              </a:extLst>
            </p:cNvPr>
            <p:cNvSpPr/>
            <p:nvPr/>
          </p:nvSpPr>
          <p:spPr>
            <a:xfrm rot="1943208">
              <a:off x="7943136" y="1409746"/>
              <a:ext cx="2401723" cy="1927383"/>
            </a:xfrm>
            <a:custGeom>
              <a:avLst/>
              <a:gdLst/>
              <a:ahLst/>
              <a:cxnLst/>
              <a:rect l="l" t="t" r="r" b="b"/>
              <a:pathLst>
                <a:path w="2401723" h="1927383">
                  <a:moveTo>
                    <a:pt x="0" y="0"/>
                  </a:moveTo>
                  <a:lnTo>
                    <a:pt x="2401723" y="0"/>
                  </a:lnTo>
                  <a:lnTo>
                    <a:pt x="2401723" y="1927382"/>
                  </a:lnTo>
                  <a:lnTo>
                    <a:pt x="0" y="1927382"/>
                  </a:lnTo>
                  <a:lnTo>
                    <a:pt x="0" y="0"/>
                  </a:lnTo>
                  <a:close/>
                </a:path>
              </a:pathLst>
            </a:custGeom>
            <a:blipFill>
              <a:blip r:embed="rId5"/>
              <a:stretch>
                <a:fillRect/>
              </a:stretch>
            </a:blipFill>
          </p:spPr>
          <p:txBody>
            <a:bodyPr/>
            <a:lstStyle/>
            <a:p>
              <a:endParaRPr lang="en-US"/>
            </a:p>
          </p:txBody>
        </p:sp>
      </p:grpSp>
      <p:sp>
        <p:nvSpPr>
          <p:cNvPr id="2" name="Freeform 12">
            <a:extLst>
              <a:ext uri="{FF2B5EF4-FFF2-40B4-BE49-F238E27FC236}">
                <a16:creationId xmlns:a16="http://schemas.microsoft.com/office/drawing/2014/main" id="{E5F199C5-2A82-B69D-CE83-881681B1828C}"/>
              </a:ext>
            </a:extLst>
          </p:cNvPr>
          <p:cNvSpPr/>
          <p:nvPr/>
        </p:nvSpPr>
        <p:spPr>
          <a:xfrm>
            <a:off x="13570899" y="5200337"/>
            <a:ext cx="4178206" cy="5028575"/>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80597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6" name="Picture 5">
            <a:extLst>
              <a:ext uri="{FF2B5EF4-FFF2-40B4-BE49-F238E27FC236}">
                <a16:creationId xmlns:a16="http://schemas.microsoft.com/office/drawing/2014/main" id="{81C50C1B-8643-F223-FFE2-E6BD3BDA47C2}"/>
              </a:ext>
            </a:extLst>
          </p:cNvPr>
          <p:cNvPicPr>
            <a:picLocks noChangeAspect="1"/>
          </p:cNvPicPr>
          <p:nvPr/>
        </p:nvPicPr>
        <p:blipFill rotWithShape="1">
          <a:blip r:embed="rId3">
            <a:extLst>
              <a:ext uri="{28A0092B-C50C-407E-A947-70E740481C1C}">
                <a14:useLocalDpi xmlns:a14="http://schemas.microsoft.com/office/drawing/2010/main" val="0"/>
              </a:ext>
            </a:extLst>
          </a:blip>
          <a:srcRect l="1951" r="51553" b="49866"/>
          <a:stretch/>
        </p:blipFill>
        <p:spPr>
          <a:xfrm>
            <a:off x="685800" y="606943"/>
            <a:ext cx="7864064" cy="5184257"/>
          </a:xfrm>
          <a:prstGeom prst="rect">
            <a:avLst/>
          </a:prstGeom>
        </p:spPr>
      </p:pic>
      <p:cxnSp>
        <p:nvCxnSpPr>
          <p:cNvPr id="8" name="Straight Connector 7">
            <a:extLst>
              <a:ext uri="{FF2B5EF4-FFF2-40B4-BE49-F238E27FC236}">
                <a16:creationId xmlns:a16="http://schemas.microsoft.com/office/drawing/2014/main" id="{84232EDA-8F40-2F2C-F073-7B8854EB3023}"/>
              </a:ext>
            </a:extLst>
          </p:cNvPr>
          <p:cNvCxnSpPr/>
          <p:nvPr/>
        </p:nvCxnSpPr>
        <p:spPr>
          <a:xfrm>
            <a:off x="4419600" y="6286500"/>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2A6151-A901-0652-5B3D-8F8F42F81726}"/>
              </a:ext>
            </a:extLst>
          </p:cNvPr>
          <p:cNvSpPr txBox="1"/>
          <p:nvPr/>
        </p:nvSpPr>
        <p:spPr>
          <a:xfrm>
            <a:off x="1143000" y="7379134"/>
            <a:ext cx="6553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Người gặp vấn đề về thị lực </a:t>
            </a:r>
          </a:p>
        </p:txBody>
      </p:sp>
      <p:pic>
        <p:nvPicPr>
          <p:cNvPr id="10" name="Picture 9">
            <a:extLst>
              <a:ext uri="{FF2B5EF4-FFF2-40B4-BE49-F238E27FC236}">
                <a16:creationId xmlns:a16="http://schemas.microsoft.com/office/drawing/2014/main" id="{5336950B-6F14-940F-EA73-DCD231DD8B54}"/>
              </a:ext>
            </a:extLst>
          </p:cNvPr>
          <p:cNvPicPr>
            <a:picLocks noChangeAspect="1"/>
          </p:cNvPicPr>
          <p:nvPr/>
        </p:nvPicPr>
        <p:blipFill rotWithShape="1">
          <a:blip r:embed="rId3">
            <a:extLst>
              <a:ext uri="{28A0092B-C50C-407E-A947-70E740481C1C}">
                <a14:useLocalDpi xmlns:a14="http://schemas.microsoft.com/office/drawing/2010/main" val="0"/>
              </a:ext>
            </a:extLst>
          </a:blip>
          <a:srcRect l="49851" t="1969" r="3653" b="49589"/>
          <a:stretch/>
        </p:blipFill>
        <p:spPr>
          <a:xfrm>
            <a:off x="9738136" y="694458"/>
            <a:ext cx="7864064" cy="5009225"/>
          </a:xfrm>
          <a:prstGeom prst="rect">
            <a:avLst/>
          </a:prstGeom>
        </p:spPr>
      </p:pic>
      <p:cxnSp>
        <p:nvCxnSpPr>
          <p:cNvPr id="11" name="Straight Connector 10">
            <a:extLst>
              <a:ext uri="{FF2B5EF4-FFF2-40B4-BE49-F238E27FC236}">
                <a16:creationId xmlns:a16="http://schemas.microsoft.com/office/drawing/2014/main" id="{FCA18339-2244-93F6-2514-3A186337F5A0}"/>
              </a:ext>
            </a:extLst>
          </p:cNvPr>
          <p:cNvCxnSpPr/>
          <p:nvPr/>
        </p:nvCxnSpPr>
        <p:spPr>
          <a:xfrm>
            <a:off x="13639800" y="6282128"/>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4CD3535-0654-705D-7FD8-2212123A5795}"/>
              </a:ext>
            </a:extLst>
          </p:cNvPr>
          <p:cNvSpPr txBox="1"/>
          <p:nvPr/>
        </p:nvSpPr>
        <p:spPr>
          <a:xfrm>
            <a:off x="9410700" y="7379134"/>
            <a:ext cx="84582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Người gặp khó khăn về sức khỏe </a:t>
            </a:r>
          </a:p>
        </p:txBody>
      </p:sp>
    </p:spTree>
    <p:extLst>
      <p:ext uri="{BB962C8B-B14F-4D97-AF65-F5344CB8AC3E}">
        <p14:creationId xmlns:p14="http://schemas.microsoft.com/office/powerpoint/2010/main" val="35785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4B00671-7074-47C3-97FF-94AE357ECAEC}"/>
              </a:ext>
            </a:extLst>
          </p:cNvPr>
          <p:cNvPicPr>
            <a:picLocks noChangeAspect="1"/>
          </p:cNvPicPr>
          <p:nvPr/>
        </p:nvPicPr>
        <p:blipFill rotWithShape="1">
          <a:blip r:embed="rId2">
            <a:alphaModFix amt="67000"/>
          </a:blip>
          <a:srcRect t="61874" b="21875"/>
          <a:stretch/>
        </p:blipFill>
        <p:spPr>
          <a:xfrm>
            <a:off x="-152400" y="8801100"/>
            <a:ext cx="18592800" cy="2971800"/>
          </a:xfrm>
          <a:prstGeom prst="rect">
            <a:avLst/>
          </a:prstGeom>
        </p:spPr>
      </p:pic>
      <p:pic>
        <p:nvPicPr>
          <p:cNvPr id="6" name="Picture 5">
            <a:extLst>
              <a:ext uri="{FF2B5EF4-FFF2-40B4-BE49-F238E27FC236}">
                <a16:creationId xmlns:a16="http://schemas.microsoft.com/office/drawing/2014/main" id="{81C50C1B-8643-F223-FFE2-E6BD3BDA47C2}"/>
              </a:ext>
            </a:extLst>
          </p:cNvPr>
          <p:cNvPicPr>
            <a:picLocks noChangeAspect="1"/>
          </p:cNvPicPr>
          <p:nvPr/>
        </p:nvPicPr>
        <p:blipFill rotWithShape="1">
          <a:blip r:embed="rId3">
            <a:extLst>
              <a:ext uri="{28A0092B-C50C-407E-A947-70E740481C1C}">
                <a14:useLocalDpi xmlns:a14="http://schemas.microsoft.com/office/drawing/2010/main" val="0"/>
              </a:ext>
            </a:extLst>
          </a:blip>
          <a:srcRect l="1802" t="52721" r="51702" b="-2855"/>
          <a:stretch/>
        </p:blipFill>
        <p:spPr>
          <a:xfrm>
            <a:off x="685800" y="606943"/>
            <a:ext cx="7864064" cy="5184257"/>
          </a:xfrm>
          <a:prstGeom prst="rect">
            <a:avLst/>
          </a:prstGeom>
        </p:spPr>
      </p:pic>
      <p:cxnSp>
        <p:nvCxnSpPr>
          <p:cNvPr id="8" name="Straight Connector 7">
            <a:extLst>
              <a:ext uri="{FF2B5EF4-FFF2-40B4-BE49-F238E27FC236}">
                <a16:creationId xmlns:a16="http://schemas.microsoft.com/office/drawing/2014/main" id="{84232EDA-8F40-2F2C-F073-7B8854EB3023}"/>
              </a:ext>
            </a:extLst>
          </p:cNvPr>
          <p:cNvCxnSpPr/>
          <p:nvPr/>
        </p:nvCxnSpPr>
        <p:spPr>
          <a:xfrm>
            <a:off x="4419600" y="6286500"/>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2A6151-A901-0652-5B3D-8F8F42F81726}"/>
              </a:ext>
            </a:extLst>
          </p:cNvPr>
          <p:cNvSpPr txBox="1"/>
          <p:nvPr/>
        </p:nvSpPr>
        <p:spPr>
          <a:xfrm>
            <a:off x="1143000" y="7379134"/>
            <a:ext cx="6553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Người gặp khó khăn về điều kiện kinh tế </a:t>
            </a:r>
          </a:p>
        </p:txBody>
      </p:sp>
      <p:pic>
        <p:nvPicPr>
          <p:cNvPr id="10" name="Picture 9">
            <a:extLst>
              <a:ext uri="{FF2B5EF4-FFF2-40B4-BE49-F238E27FC236}">
                <a16:creationId xmlns:a16="http://schemas.microsoft.com/office/drawing/2014/main" id="{5336950B-6F14-940F-EA73-DCD231DD8B54}"/>
              </a:ext>
            </a:extLst>
          </p:cNvPr>
          <p:cNvPicPr>
            <a:picLocks noChangeAspect="1"/>
          </p:cNvPicPr>
          <p:nvPr/>
        </p:nvPicPr>
        <p:blipFill rotWithShape="1">
          <a:blip r:embed="rId3">
            <a:extLst>
              <a:ext uri="{28A0092B-C50C-407E-A947-70E740481C1C}">
                <a14:useLocalDpi xmlns:a14="http://schemas.microsoft.com/office/drawing/2010/main" val="0"/>
              </a:ext>
            </a:extLst>
          </a:blip>
          <a:srcRect l="49486" t="52098" r="4018" b="-540"/>
          <a:stretch/>
        </p:blipFill>
        <p:spPr>
          <a:xfrm>
            <a:off x="9738136" y="694458"/>
            <a:ext cx="7864064" cy="5009225"/>
          </a:xfrm>
          <a:prstGeom prst="rect">
            <a:avLst/>
          </a:prstGeom>
        </p:spPr>
      </p:pic>
      <p:cxnSp>
        <p:nvCxnSpPr>
          <p:cNvPr id="11" name="Straight Connector 10">
            <a:extLst>
              <a:ext uri="{FF2B5EF4-FFF2-40B4-BE49-F238E27FC236}">
                <a16:creationId xmlns:a16="http://schemas.microsoft.com/office/drawing/2014/main" id="{FCA18339-2244-93F6-2514-3A186337F5A0}"/>
              </a:ext>
            </a:extLst>
          </p:cNvPr>
          <p:cNvCxnSpPr/>
          <p:nvPr/>
        </p:nvCxnSpPr>
        <p:spPr>
          <a:xfrm>
            <a:off x="13639800" y="6282128"/>
            <a:ext cx="0" cy="83820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4CD3535-0654-705D-7FD8-2212123A5795}"/>
              </a:ext>
            </a:extLst>
          </p:cNvPr>
          <p:cNvSpPr txBox="1"/>
          <p:nvPr/>
        </p:nvSpPr>
        <p:spPr>
          <a:xfrm>
            <a:off x="9410700" y="7379134"/>
            <a:ext cx="8458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Người gặp khó khăn do phải gánh chịu thiên tai, bão lũ </a:t>
            </a:r>
          </a:p>
        </p:txBody>
      </p:sp>
    </p:spTree>
    <p:extLst>
      <p:ext uri="{BB962C8B-B14F-4D97-AF65-F5344CB8AC3E}">
        <p14:creationId xmlns:p14="http://schemas.microsoft.com/office/powerpoint/2010/main" val="258885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1530</Words>
  <Application>Microsoft Office PowerPoint</Application>
  <PresentationFormat>Custom</PresentationFormat>
  <Paragraphs>154</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Amasis MT Pro Black</vt:lpstr>
      <vt:lpstr>Calibri</vt:lpstr>
      <vt:lpstr>Berlin Sans FB Demi</vt:lpstr>
      <vt:lpstr>Atma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Black Cute Aesthetic Group Project Presentation</dc:title>
  <dc:creator>FPT SHOP</dc:creator>
  <cp:lastModifiedBy>FPT SHOP</cp:lastModifiedBy>
  <cp:revision>7</cp:revision>
  <dcterms:created xsi:type="dcterms:W3CDTF">2006-08-16T00:00:00Z</dcterms:created>
  <dcterms:modified xsi:type="dcterms:W3CDTF">2025-10-15T13:40:39Z</dcterms:modified>
  <dc:identifier>DAFmOVR6hIY</dc:identifier>
</cp:coreProperties>
</file>