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6" r:id="rId3"/>
    <p:sldId id="268" r:id="rId4"/>
    <p:sldId id="269" r:id="rId5"/>
    <p:sldId id="270" r:id="rId6"/>
    <p:sldId id="271" r:id="rId7"/>
    <p:sldId id="272" r:id="rId8"/>
    <p:sldId id="267" r:id="rId9"/>
    <p:sldId id="257" r:id="rId10"/>
    <p:sldId id="258" r:id="rId11"/>
    <p:sldId id="259" r:id="rId12"/>
    <p:sldId id="263" r:id="rId13"/>
    <p:sldId id="260" r:id="rId14"/>
    <p:sldId id="274" r:id="rId15"/>
    <p:sldId id="273" r:id="rId16"/>
    <p:sldId id="275" r:id="rId17"/>
    <p:sldId id="276" r:id="rId18"/>
    <p:sldId id="277" r:id="rId19"/>
    <p:sldId id="261" r:id="rId20"/>
    <p:sldId id="278" r:id="rId21"/>
    <p:sldId id="262" r:id="rId22"/>
    <p:sldId id="264" r:id="rId23"/>
    <p:sldId id="279" r:id="rId24"/>
    <p:sldId id="280" r:id="rId25"/>
    <p:sldId id="281" r:id="rId26"/>
    <p:sldId id="282" r:id="rId27"/>
    <p:sldId id="283" r:id="rId28"/>
    <p:sldId id="284" r:id="rId29"/>
    <p:sldId id="28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DEFE3"/>
    <a:srgbClr val="E5F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57" d="100"/>
          <a:sy n="57" d="100"/>
        </p:scale>
        <p:origin x="1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B6686-14F0-4B9E-9F90-9F2C760C90D1}"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34052-A8A8-49E4-8A28-465CEA4A73AD}" type="slidenum">
              <a:rPr lang="en-US" smtClean="0"/>
              <a:t>‹#›</a:t>
            </a:fld>
            <a:endParaRPr lang="en-US"/>
          </a:p>
        </p:txBody>
      </p:sp>
    </p:spTree>
    <p:extLst>
      <p:ext uri="{BB962C8B-B14F-4D97-AF65-F5344CB8AC3E}">
        <p14:creationId xmlns:p14="http://schemas.microsoft.com/office/powerpoint/2010/main" val="295881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E34052-A8A8-49E4-8A28-465CEA4A73AD}" type="slidenum">
              <a:rPr lang="en-US" smtClean="0"/>
              <a:t>23</a:t>
            </a:fld>
            <a:endParaRPr lang="en-US"/>
          </a:p>
        </p:txBody>
      </p:sp>
    </p:spTree>
    <p:extLst>
      <p:ext uri="{BB962C8B-B14F-4D97-AF65-F5344CB8AC3E}">
        <p14:creationId xmlns:p14="http://schemas.microsoft.com/office/powerpoint/2010/main" val="176117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E34052-A8A8-49E4-8A28-465CEA4A73AD}" type="slidenum">
              <a:rPr lang="en-US" smtClean="0"/>
              <a:t>25</a:t>
            </a:fld>
            <a:endParaRPr lang="en-US"/>
          </a:p>
        </p:txBody>
      </p:sp>
    </p:spTree>
    <p:extLst>
      <p:ext uri="{BB962C8B-B14F-4D97-AF65-F5344CB8AC3E}">
        <p14:creationId xmlns:p14="http://schemas.microsoft.com/office/powerpoint/2010/main" val="320504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2.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9.svg"/><Relationship Id="rId5" Type="http://schemas.openxmlformats.org/officeDocument/2006/relationships/image" Target="../media/image5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2.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9.svg"/><Relationship Id="rId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sv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svg"/><Relationship Id="rId10" Type="http://schemas.openxmlformats.org/officeDocument/2006/relationships/image" Target="../media/image71.svg"/><Relationship Id="rId4" Type="http://schemas.openxmlformats.org/officeDocument/2006/relationships/image" Target="../media/image1.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1.sv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7.sv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svg"/><Relationship Id="rId7" Type="http://schemas.openxmlformats.org/officeDocument/2006/relationships/image" Target="../media/image78.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43.svg"/><Relationship Id="rId10" Type="http://schemas.openxmlformats.org/officeDocument/2006/relationships/image" Target="../media/image81.png"/><Relationship Id="rId4" Type="http://schemas.openxmlformats.org/officeDocument/2006/relationships/image" Target="../media/image42.png"/><Relationship Id="rId9" Type="http://schemas.openxmlformats.org/officeDocument/2006/relationships/image" Target="../media/image80.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slide" Target="slide4.xml"/><Relationship Id="rId7" Type="http://schemas.openxmlformats.org/officeDocument/2006/relationships/image" Target="../media/image11.png"/><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slide" Target="slide8.xm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15.xml"/><Relationship Id="rId24" Type="http://schemas.openxmlformats.org/officeDocument/2006/relationships/slide" Target="slide7.xml"/><Relationship Id="rId5" Type="http://schemas.openxmlformats.org/officeDocument/2006/relationships/image" Target="../media/image9.png"/><Relationship Id="rId15" Type="http://schemas.openxmlformats.org/officeDocument/2006/relationships/image" Target="../media/image6.svg"/><Relationship Id="rId23" Type="http://schemas.openxmlformats.org/officeDocument/2006/relationships/slide" Target="slide6.xml"/><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5.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4" name="Freeform 4"/>
          <p:cNvSpPr/>
          <p:nvPr/>
        </p:nvSpPr>
        <p:spPr>
          <a:xfrm rot="7029114">
            <a:off x="370952" y="-631155"/>
            <a:ext cx="1099839" cy="2019588"/>
          </a:xfrm>
          <a:custGeom>
            <a:avLst/>
            <a:gdLst/>
            <a:ahLst/>
            <a:cxnLst/>
            <a:rect l="l" t="t" r="r" b="b"/>
            <a:pathLst>
              <a:path w="2756985" h="4114800">
                <a:moveTo>
                  <a:pt x="0" y="0"/>
                </a:moveTo>
                <a:lnTo>
                  <a:pt x="2756985" y="0"/>
                </a:lnTo>
                <a:lnTo>
                  <a:pt x="27569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764000" y="8222854"/>
            <a:ext cx="2101338" cy="2064146"/>
          </a:xfrm>
          <a:custGeom>
            <a:avLst/>
            <a:gdLst/>
            <a:ahLst/>
            <a:cxnLst/>
            <a:rect l="l" t="t" r="r" b="b"/>
            <a:pathLst>
              <a:path w="4620304" h="4114800">
                <a:moveTo>
                  <a:pt x="0" y="0"/>
                </a:moveTo>
                <a:lnTo>
                  <a:pt x="4620304" y="0"/>
                </a:lnTo>
                <a:lnTo>
                  <a:pt x="46203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2">
            <a:extLst>
              <a:ext uri="{FF2B5EF4-FFF2-40B4-BE49-F238E27FC236}">
                <a16:creationId xmlns:a16="http://schemas.microsoft.com/office/drawing/2014/main" id="{7E5A6679-B1CB-4B12-427F-7BE609C4BEDA}"/>
              </a:ext>
            </a:extLst>
          </p:cNvPr>
          <p:cNvSpPr txBox="1"/>
          <p:nvPr/>
        </p:nvSpPr>
        <p:spPr>
          <a:xfrm>
            <a:off x="1094536" y="3410910"/>
            <a:ext cx="16098927" cy="3465179"/>
          </a:xfrm>
          <a:prstGeom prst="rect">
            <a:avLst/>
          </a:prstGeom>
        </p:spPr>
        <p:txBody>
          <a:bodyPr wrap="square" lIns="0" tIns="0" rIns="0" bIns="0" rtlCol="0" anchor="t">
            <a:spAutoFit/>
          </a:bodyPr>
          <a:lstStyle/>
          <a:p>
            <a:pPr algn="ctr">
              <a:lnSpc>
                <a:spcPct val="150000"/>
              </a:lnSpc>
            </a:pPr>
            <a:r>
              <a:rPr lang="en-US" sz="8000" b="1" dirty="0">
                <a:solidFill>
                  <a:schemeClr val="accent3">
                    <a:lumMod val="50000"/>
                  </a:schemeClr>
                </a:solidFill>
                <a:latin typeface="Arial" panose="020B0604020202020204" pitchFamily="34" charset="0"/>
                <a:cs typeface="Arial" panose="020B0604020202020204" pitchFamily="34" charset="0"/>
              </a:rPr>
              <a:t>CHÀO MỪNG CÁC EM HỌC SINH ĐẾN VỚI BÀI GIẢNG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8" name="Freeform 8"/>
          <p:cNvSpPr/>
          <p:nvPr/>
        </p:nvSpPr>
        <p:spPr>
          <a:xfrm rot="8791127">
            <a:off x="-15971" y="-260025"/>
            <a:ext cx="1362290" cy="2285642"/>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563877">
            <a:off x="16867541" y="144102"/>
            <a:ext cx="1865721" cy="2290542"/>
          </a:xfrm>
          <a:custGeom>
            <a:avLst/>
            <a:gdLst/>
            <a:ahLst/>
            <a:cxnLst/>
            <a:rect l="l" t="t" r="r" b="b"/>
            <a:pathLst>
              <a:path w="3433988" h="4114800">
                <a:moveTo>
                  <a:pt x="0" y="0"/>
                </a:moveTo>
                <a:lnTo>
                  <a:pt x="3433988" y="0"/>
                </a:lnTo>
                <a:lnTo>
                  <a:pt x="34339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693B6B59-210E-E67F-6213-B77EFDDDF51B}"/>
              </a:ext>
            </a:extLst>
          </p:cNvPr>
          <p:cNvSpPr txBox="1"/>
          <p:nvPr/>
        </p:nvSpPr>
        <p:spPr>
          <a:xfrm>
            <a:off x="405489" y="4762500"/>
            <a:ext cx="17477014" cy="4740208"/>
          </a:xfrm>
          <a:prstGeom prst="rect">
            <a:avLst/>
          </a:prstGeom>
          <a:noFill/>
        </p:spPr>
        <p:txBody>
          <a:bodyPr wrap="square">
            <a:spAutoFit/>
          </a:bodyPr>
          <a:lstStyle/>
          <a:p>
            <a:pPr algn="ctr">
              <a:lnSpc>
                <a:spcPct val="150000"/>
              </a:lnSpc>
            </a:pP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Tuần</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6 </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Tiết</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2: </a:t>
            </a:r>
          </a:p>
          <a:p>
            <a:pPr algn="ctr">
              <a:lnSpc>
                <a:spcPct val="150000"/>
              </a:lnSpc>
            </a:pP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Hoạt</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động</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giáo</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dục</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theo</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chủ</a:t>
            </a:r>
            <a:r>
              <a:rPr lang="en-US" sz="7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đề</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Kĩ</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năng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đặt</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câu</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hỏi</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để</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tìm</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hiểu</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7000" b="1" dirty="0" err="1">
                <a:solidFill>
                  <a:srgbClr val="C00000"/>
                </a:solidFill>
                <a:latin typeface="Arial" panose="020B0604020202020204" pitchFamily="34" charset="0"/>
                <a:ea typeface="Calibri" panose="020F0502020204030204" pitchFamily="34" charset="0"/>
                <a:cs typeface="Arial" panose="020B0604020202020204" pitchFamily="34" charset="0"/>
              </a:rPr>
              <a:t>thông</a:t>
            </a:r>
            <a:r>
              <a:rPr lang="en-US" sz="7000" b="1" dirty="0">
                <a:solidFill>
                  <a:srgbClr val="C00000"/>
                </a:solidFill>
                <a:latin typeface="Arial" panose="020B0604020202020204" pitchFamily="34" charset="0"/>
                <a:ea typeface="Calibri" panose="020F0502020204030204" pitchFamily="34" charset="0"/>
                <a:cs typeface="Arial" panose="020B0604020202020204" pitchFamily="34" charset="0"/>
              </a:rPr>
              <a:t> tin</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1FBC75A-F81D-A6F8-774E-46C0F3E18910}"/>
              </a:ext>
            </a:extLst>
          </p:cNvPr>
          <p:cNvCxnSpPr>
            <a:cxnSpLocks/>
          </p:cNvCxnSpPr>
          <p:nvPr/>
        </p:nvCxnSpPr>
        <p:spPr>
          <a:xfrm>
            <a:off x="1456613" y="43815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61DAD83-1C94-A369-1F8A-0916E6641E7B}"/>
              </a:ext>
            </a:extLst>
          </p:cNvPr>
          <p:cNvSpPr txBox="1"/>
          <p:nvPr/>
        </p:nvSpPr>
        <p:spPr>
          <a:xfrm>
            <a:off x="495295" y="534270"/>
            <a:ext cx="17297399" cy="3211007"/>
          </a:xfrm>
          <a:prstGeom prst="rect">
            <a:avLst/>
          </a:prstGeom>
          <a:noFill/>
        </p:spPr>
        <p:txBody>
          <a:bodyPr wrap="square">
            <a:spAutoFit/>
          </a:bodyPr>
          <a:lstStyle/>
          <a:p>
            <a:pPr marL="0" marR="0" algn="ctr">
              <a:lnSpc>
                <a:spcPct val="150000"/>
              </a:lnSpc>
              <a:spcBef>
                <a:spcPts val="0"/>
              </a:spcBef>
              <a:spcAft>
                <a:spcPts val="0"/>
              </a:spcAft>
            </a:pPr>
            <a:r>
              <a:rPr lang="vi-VN" sz="7200" b="1" kern="0" dirty="0">
                <a:effectLst/>
                <a:latin typeface="Arial" panose="020B0604020202020204" pitchFamily="34" charset="0"/>
                <a:ea typeface="Times New Roman" panose="02020603050405020304" pitchFamily="18" charset="0"/>
                <a:cs typeface="Arial" panose="020B0604020202020204" pitchFamily="34" charset="0"/>
              </a:rPr>
              <a:t>CHỦ ĐỀ </a:t>
            </a:r>
            <a:r>
              <a:rPr lang="en-US" sz="7200" b="1" kern="0" dirty="0">
                <a:effectLst/>
                <a:latin typeface="Arial" panose="020B0604020202020204" pitchFamily="34" charset="0"/>
                <a:ea typeface="Times New Roman" panose="02020603050405020304" pitchFamily="18" charset="0"/>
                <a:cs typeface="Arial" panose="020B0604020202020204" pitchFamily="34" charset="0"/>
              </a:rPr>
              <a:t>2</a:t>
            </a:r>
            <a:r>
              <a:rPr lang="vi-VN" sz="7200" b="1" kern="0" dirty="0">
                <a:effectLst/>
                <a:latin typeface="Arial" panose="020B0604020202020204" pitchFamily="34" charset="0"/>
                <a:ea typeface="Times New Roman" panose="02020603050405020304" pitchFamily="18" charset="0"/>
                <a:cs typeface="Arial" panose="020B0604020202020204" pitchFamily="34" charset="0"/>
              </a:rPr>
              <a:t>: </a:t>
            </a:r>
            <a:endParaRPr lang="en-US" sz="72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200" b="1" kern="0" dirty="0">
                <a:effectLst/>
                <a:latin typeface="Arial" panose="020B0604020202020204" pitchFamily="34" charset="0"/>
                <a:ea typeface="Times New Roman" panose="02020603050405020304" pitchFamily="18" charset="0"/>
                <a:cs typeface="Arial" panose="020B0604020202020204" pitchFamily="34" charset="0"/>
              </a:rPr>
              <a:t>NẾP SỐNG VÀ TƯ DUY KHOA HỌC</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5" name="Freeform 5"/>
          <p:cNvSpPr/>
          <p:nvPr/>
        </p:nvSpPr>
        <p:spPr>
          <a:xfrm rot="1741613">
            <a:off x="16918089" y="8739540"/>
            <a:ext cx="1338980" cy="1609920"/>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522538">
            <a:off x="-420134" y="30112"/>
            <a:ext cx="1474634" cy="1301310"/>
          </a:xfrm>
          <a:custGeom>
            <a:avLst/>
            <a:gdLst/>
            <a:ahLst/>
            <a:cxnLst/>
            <a:rect l="l" t="t" r="r" b="b"/>
            <a:pathLst>
              <a:path w="3604884" h="3003477">
                <a:moveTo>
                  <a:pt x="0" y="0"/>
                </a:moveTo>
                <a:lnTo>
                  <a:pt x="3604884" y="0"/>
                </a:lnTo>
                <a:lnTo>
                  <a:pt x="3604884" y="3003477"/>
                </a:lnTo>
                <a:lnTo>
                  <a:pt x="0" y="300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D4E0C2D7-F3E9-06D7-94DA-10791F060E6B}"/>
              </a:ext>
            </a:extLst>
          </p:cNvPr>
          <p:cNvGrpSpPr/>
          <p:nvPr/>
        </p:nvGrpSpPr>
        <p:grpSpPr>
          <a:xfrm>
            <a:off x="8084628" y="963189"/>
            <a:ext cx="9362867" cy="3429000"/>
            <a:chOff x="7441747" y="1247054"/>
            <a:chExt cx="9362867" cy="3429000"/>
          </a:xfrm>
        </p:grpSpPr>
        <p:sp>
          <p:nvSpPr>
            <p:cNvPr id="14" name="Rectangle 13">
              <a:extLst>
                <a:ext uri="{FF2B5EF4-FFF2-40B4-BE49-F238E27FC236}">
                  <a16:creationId xmlns:a16="http://schemas.microsoft.com/office/drawing/2014/main" id="{DE6CDAE9-E3E1-CA86-FA8D-C9899ECEAEC1}"/>
                </a:ext>
              </a:extLst>
            </p:cNvPr>
            <p:cNvSpPr/>
            <p:nvPr/>
          </p:nvSpPr>
          <p:spPr>
            <a:xfrm>
              <a:off x="7441747" y="1578427"/>
              <a:ext cx="9362867" cy="309762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dirty="0">
                  <a:solidFill>
                    <a:schemeClr val="tx1"/>
                  </a:solidFill>
                  <a:latin typeface="Arial" panose="020B0604020202020204" pitchFamily="34" charset="0"/>
                  <a:ea typeface="Calibri" panose="020F0502020204030204" pitchFamily="34" charset="0"/>
                  <a:cs typeface="Arial" panose="020B0604020202020204" pitchFamily="34" charset="0"/>
                </a:rPr>
                <a:t>Hoạt động 1: </a:t>
              </a:r>
              <a:endParaRPr lang="en-US" sz="44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400" dirty="0">
                  <a:solidFill>
                    <a:schemeClr val="tx1"/>
                  </a:solidFill>
                  <a:latin typeface="Arial" panose="020B0604020202020204" pitchFamily="34" charset="0"/>
                  <a:ea typeface="Calibri" panose="020F0502020204030204" pitchFamily="34" charset="0"/>
                  <a:cs typeface="Arial" panose="020B0604020202020204" pitchFamily="34" charset="0"/>
                </a:rPr>
                <a:t>Chơi trò chơi </a:t>
              </a:r>
              <a:r>
                <a:rPr lang="en-US" sz="44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vi-VN" sz="4400" dirty="0">
                  <a:solidFill>
                    <a:schemeClr val="tx1"/>
                  </a:solidFill>
                  <a:latin typeface="Arial" panose="020B0604020202020204" pitchFamily="34" charset="0"/>
                  <a:ea typeface="Calibri" panose="020F0502020204030204" pitchFamily="34" charset="0"/>
                  <a:cs typeface="Arial" panose="020B0604020202020204" pitchFamily="34" charset="0"/>
                </a:rPr>
                <a:t>Động não, luyện trí</a:t>
              </a:r>
              <a:r>
                <a:rPr lang="en-US" sz="44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schemeClr val="tx1"/>
                </a:solidFill>
                <a:latin typeface="Arial" panose="020B060402020202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00F0846A-7072-A08D-B96B-FF20C6EE53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7305" y="1247054"/>
              <a:ext cx="3587522" cy="630088"/>
            </a:xfrm>
            <a:prstGeom prst="rect">
              <a:avLst/>
            </a:prstGeom>
          </p:spPr>
        </p:pic>
      </p:grpSp>
      <p:grpSp>
        <p:nvGrpSpPr>
          <p:cNvPr id="19" name="Group 18">
            <a:extLst>
              <a:ext uri="{FF2B5EF4-FFF2-40B4-BE49-F238E27FC236}">
                <a16:creationId xmlns:a16="http://schemas.microsoft.com/office/drawing/2014/main" id="{80F762EB-837C-673E-86F4-F5C15873213D}"/>
              </a:ext>
            </a:extLst>
          </p:cNvPr>
          <p:cNvGrpSpPr/>
          <p:nvPr/>
        </p:nvGrpSpPr>
        <p:grpSpPr>
          <a:xfrm>
            <a:off x="1216210" y="1388749"/>
            <a:ext cx="6229033" cy="6473161"/>
            <a:chOff x="594846" y="1891431"/>
            <a:chExt cx="6229033" cy="6473161"/>
          </a:xfrm>
        </p:grpSpPr>
        <p:grpSp>
          <p:nvGrpSpPr>
            <p:cNvPr id="20" name="Group 6">
              <a:extLst>
                <a:ext uri="{FF2B5EF4-FFF2-40B4-BE49-F238E27FC236}">
                  <a16:creationId xmlns:a16="http://schemas.microsoft.com/office/drawing/2014/main" id="{8DA21B49-E5AD-41FA-09EB-1DFCDC682701}"/>
                </a:ext>
              </a:extLst>
            </p:cNvPr>
            <p:cNvGrpSpPr/>
            <p:nvPr/>
          </p:nvGrpSpPr>
          <p:grpSpPr>
            <a:xfrm>
              <a:off x="594846" y="2135559"/>
              <a:ext cx="6229033" cy="6229033"/>
              <a:chOff x="0" y="0"/>
              <a:chExt cx="812800" cy="812800"/>
            </a:xfrm>
          </p:grpSpPr>
          <p:sp>
            <p:nvSpPr>
              <p:cNvPr id="23" name="Freeform 7">
                <a:extLst>
                  <a:ext uri="{FF2B5EF4-FFF2-40B4-BE49-F238E27FC236}">
                    <a16:creationId xmlns:a16="http://schemas.microsoft.com/office/drawing/2014/main" id="{5E3218D6-8FA0-52E3-BDAF-5EA9AA8E00F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p>
            </p:txBody>
          </p:sp>
          <p:sp>
            <p:nvSpPr>
              <p:cNvPr id="24" name="TextBox 8">
                <a:extLst>
                  <a:ext uri="{FF2B5EF4-FFF2-40B4-BE49-F238E27FC236}">
                    <a16:creationId xmlns:a16="http://schemas.microsoft.com/office/drawing/2014/main" id="{3229B286-EF4C-E8BC-3EE2-27657948325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1" name="Picture 11">
              <a:extLst>
                <a:ext uri="{FF2B5EF4-FFF2-40B4-BE49-F238E27FC236}">
                  <a16:creationId xmlns:a16="http://schemas.microsoft.com/office/drawing/2014/main" id="{930266BC-0C46-FB90-3DF4-A2856FF3EE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53508" y="1891431"/>
              <a:ext cx="3587522" cy="926233"/>
            </a:xfrm>
            <a:prstGeom prst="rect">
              <a:avLst/>
            </a:prstGeom>
          </p:spPr>
        </p:pic>
        <p:sp>
          <p:nvSpPr>
            <p:cNvPr id="22" name="TextBox 21">
              <a:extLst>
                <a:ext uri="{FF2B5EF4-FFF2-40B4-BE49-F238E27FC236}">
                  <a16:creationId xmlns:a16="http://schemas.microsoft.com/office/drawing/2014/main" id="{5FDF7920-ED40-9C50-4913-0D3A14C6BA4D}"/>
                </a:ext>
              </a:extLst>
            </p:cNvPr>
            <p:cNvSpPr txBox="1"/>
            <p:nvPr/>
          </p:nvSpPr>
          <p:spPr>
            <a:xfrm>
              <a:off x="1211475" y="3774543"/>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 </a:t>
              </a:r>
            </a:p>
          </p:txBody>
        </p:sp>
      </p:grpSp>
      <p:pic>
        <p:nvPicPr>
          <p:cNvPr id="25" name="Picture 10">
            <a:extLst>
              <a:ext uri="{FF2B5EF4-FFF2-40B4-BE49-F238E27FC236}">
                <a16:creationId xmlns:a16="http://schemas.microsoft.com/office/drawing/2014/main" id="{0B547327-73EE-1530-74EA-5152067BFF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6940" y="6734972"/>
            <a:ext cx="4582276" cy="3688732"/>
          </a:xfrm>
          <a:prstGeom prst="rect">
            <a:avLst/>
          </a:prstGeom>
        </p:spPr>
      </p:pic>
      <p:grpSp>
        <p:nvGrpSpPr>
          <p:cNvPr id="26" name="Group 25">
            <a:extLst>
              <a:ext uri="{FF2B5EF4-FFF2-40B4-BE49-F238E27FC236}">
                <a16:creationId xmlns:a16="http://schemas.microsoft.com/office/drawing/2014/main" id="{5AE4296C-8AEF-A1D8-AD57-71BA974F8B8C}"/>
              </a:ext>
            </a:extLst>
          </p:cNvPr>
          <p:cNvGrpSpPr/>
          <p:nvPr/>
        </p:nvGrpSpPr>
        <p:grpSpPr>
          <a:xfrm>
            <a:off x="8084628" y="5132614"/>
            <a:ext cx="9362867" cy="4020105"/>
            <a:chOff x="7441747" y="1247054"/>
            <a:chExt cx="9362867" cy="4020105"/>
          </a:xfrm>
        </p:grpSpPr>
        <p:sp>
          <p:nvSpPr>
            <p:cNvPr id="27" name="Rectangle 26">
              <a:extLst>
                <a:ext uri="{FF2B5EF4-FFF2-40B4-BE49-F238E27FC236}">
                  <a16:creationId xmlns:a16="http://schemas.microsoft.com/office/drawing/2014/main" id="{33D4BBAE-8280-9DE5-4B69-83702A867A93}"/>
                </a:ext>
              </a:extLst>
            </p:cNvPr>
            <p:cNvSpPr/>
            <p:nvPr/>
          </p:nvSpPr>
          <p:spPr>
            <a:xfrm>
              <a:off x="7441747" y="1578427"/>
              <a:ext cx="9362867" cy="3688732"/>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dirty="0">
                  <a:solidFill>
                    <a:schemeClr val="tx1"/>
                  </a:solidFill>
                  <a:latin typeface="Arial" panose="020B0604020202020204" pitchFamily="34" charset="0"/>
                  <a:ea typeface="Calibri" panose="020F0502020204030204" pitchFamily="34" charset="0"/>
                  <a:cs typeface="Arial" panose="020B0604020202020204" pitchFamily="34" charset="0"/>
                </a:rPr>
                <a:t>Hoạt động </a:t>
              </a:r>
              <a:r>
                <a:rPr lang="en-US" sz="4400" b="1" dirty="0">
                  <a:solidFill>
                    <a:schemeClr val="tx1"/>
                  </a:solidFill>
                  <a:latin typeface="Arial" panose="020B0604020202020204" pitchFamily="34" charset="0"/>
                  <a:ea typeface="Calibri" panose="020F0502020204030204" pitchFamily="34" charset="0"/>
                  <a:cs typeface="Arial" panose="020B0604020202020204" pitchFamily="34" charset="0"/>
                </a:rPr>
                <a:t>2</a:t>
              </a:r>
              <a:r>
                <a:rPr lang="vi-VN" sz="4400" b="1"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en-US" sz="44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400" dirty="0">
                  <a:solidFill>
                    <a:schemeClr val="tx1"/>
                  </a:solidFill>
                  <a:latin typeface="Arial" panose="020B0604020202020204" pitchFamily="34" charset="0"/>
                  <a:ea typeface="Calibri" panose="020F0502020204030204" pitchFamily="34" charset="0"/>
                  <a:cs typeface="Arial" panose="020B0604020202020204" pitchFamily="34" charset="0"/>
                </a:rPr>
                <a:t>Trình bày thông tin tìm hiểu được bằng hình thức sơ đồ tư duy</a:t>
              </a:r>
              <a:endParaRPr lang="en-US" sz="4400" dirty="0">
                <a:solidFill>
                  <a:schemeClr val="tx1"/>
                </a:solidFill>
                <a:latin typeface="Arial" panose="020B0604020202020204" pitchFamily="34" charset="0"/>
                <a:cs typeface="Arial" panose="020B0604020202020204" pitchFamily="34" charset="0"/>
              </a:endParaRPr>
            </a:p>
          </p:txBody>
        </p:sp>
        <p:pic>
          <p:nvPicPr>
            <p:cNvPr id="28" name="Picture 10">
              <a:extLst>
                <a:ext uri="{FF2B5EF4-FFF2-40B4-BE49-F238E27FC236}">
                  <a16:creationId xmlns:a16="http://schemas.microsoft.com/office/drawing/2014/main" id="{C47A7E1C-4724-5166-214E-462F1AC50A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7305" y="1247054"/>
              <a:ext cx="3587522" cy="63008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2" name="Freeform 2"/>
          <p:cNvSpPr/>
          <p:nvPr/>
        </p:nvSpPr>
        <p:spPr>
          <a:xfrm rot="6769872">
            <a:off x="-414685" y="-20336"/>
            <a:ext cx="1373499" cy="1512394"/>
          </a:xfrm>
          <a:custGeom>
            <a:avLst/>
            <a:gdLst/>
            <a:ahLst/>
            <a:cxnLst/>
            <a:rect l="l" t="t" r="r" b="b"/>
            <a:pathLst>
              <a:path w="5308004" h="4114800">
                <a:moveTo>
                  <a:pt x="0" y="0"/>
                </a:moveTo>
                <a:lnTo>
                  <a:pt x="5308005" y="0"/>
                </a:lnTo>
                <a:lnTo>
                  <a:pt x="53080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593252">
            <a:off x="16571332" y="-821185"/>
            <a:ext cx="1404211" cy="2328170"/>
          </a:xfrm>
          <a:custGeom>
            <a:avLst/>
            <a:gdLst/>
            <a:ahLst/>
            <a:cxnLst/>
            <a:rect l="l" t="t" r="r" b="b"/>
            <a:pathLst>
              <a:path w="2411054" h="3598498">
                <a:moveTo>
                  <a:pt x="0" y="0"/>
                </a:moveTo>
                <a:lnTo>
                  <a:pt x="2411054" y="0"/>
                </a:lnTo>
                <a:lnTo>
                  <a:pt x="2411054" y="3598498"/>
                </a:lnTo>
                <a:lnTo>
                  <a:pt x="0" y="3598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100904" flipH="1" flipV="1">
            <a:off x="3678037" y="-1760616"/>
            <a:ext cx="2411054" cy="3598498"/>
          </a:xfrm>
          <a:custGeom>
            <a:avLst/>
            <a:gdLst/>
            <a:ahLst/>
            <a:cxnLst/>
            <a:rect l="l" t="t" r="r" b="b"/>
            <a:pathLst>
              <a:path w="2411054" h="3598498">
                <a:moveTo>
                  <a:pt x="2411054" y="3598498"/>
                </a:moveTo>
                <a:lnTo>
                  <a:pt x="0" y="3598498"/>
                </a:lnTo>
                <a:lnTo>
                  <a:pt x="0" y="0"/>
                </a:lnTo>
                <a:lnTo>
                  <a:pt x="2411054" y="0"/>
                </a:lnTo>
                <a:lnTo>
                  <a:pt x="2411054" y="359849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4">
            <a:extLst>
              <a:ext uri="{FF2B5EF4-FFF2-40B4-BE49-F238E27FC236}">
                <a16:creationId xmlns:a16="http://schemas.microsoft.com/office/drawing/2014/main" id="{1B7E166A-B09D-AD34-9429-4C8CC8A88CB1}"/>
              </a:ext>
            </a:extLst>
          </p:cNvPr>
          <p:cNvGrpSpPr/>
          <p:nvPr/>
        </p:nvGrpSpPr>
        <p:grpSpPr>
          <a:xfrm>
            <a:off x="2358222" y="-1031432"/>
            <a:ext cx="13581715" cy="7565720"/>
            <a:chOff x="0" y="0"/>
            <a:chExt cx="2678768" cy="1649742"/>
          </a:xfrm>
        </p:grpSpPr>
        <p:sp>
          <p:nvSpPr>
            <p:cNvPr id="14" name="Freeform 5">
              <a:extLst>
                <a:ext uri="{FF2B5EF4-FFF2-40B4-BE49-F238E27FC236}">
                  <a16:creationId xmlns:a16="http://schemas.microsoft.com/office/drawing/2014/main" id="{B889B690-324B-3A72-F329-CF0A216DB736}"/>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txBody>
            <a:bodyPr/>
            <a:lstStyle/>
            <a:p>
              <a:endParaRPr lang="en-US"/>
            </a:p>
          </p:txBody>
        </p:sp>
        <p:sp>
          <p:nvSpPr>
            <p:cNvPr id="15" name="Freeform 6">
              <a:extLst>
                <a:ext uri="{FF2B5EF4-FFF2-40B4-BE49-F238E27FC236}">
                  <a16:creationId xmlns:a16="http://schemas.microsoft.com/office/drawing/2014/main" id="{15F344B5-443F-1D01-D5CA-6E9AF0A8BB0E}"/>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txBody>
            <a:bodyPr/>
            <a:lstStyle/>
            <a:p>
              <a:endParaRPr lang="en-US"/>
            </a:p>
          </p:txBody>
        </p:sp>
        <p:sp>
          <p:nvSpPr>
            <p:cNvPr id="16" name="Freeform 7">
              <a:extLst>
                <a:ext uri="{FF2B5EF4-FFF2-40B4-BE49-F238E27FC236}">
                  <a16:creationId xmlns:a16="http://schemas.microsoft.com/office/drawing/2014/main" id="{1DFAB512-B405-90E4-852A-536FA6D6AB20}"/>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txBody>
            <a:bodyPr/>
            <a:lstStyle/>
            <a:p>
              <a:endParaRPr lang="en-US"/>
            </a:p>
          </p:txBody>
        </p:sp>
      </p:grpSp>
      <p:pic>
        <p:nvPicPr>
          <p:cNvPr id="17" name="Picture 8">
            <a:extLst>
              <a:ext uri="{FF2B5EF4-FFF2-40B4-BE49-F238E27FC236}">
                <a16:creationId xmlns:a16="http://schemas.microsoft.com/office/drawing/2014/main" id="{2CBC7F7F-B560-2852-DDEF-43AEC781AF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76804" y="5459012"/>
            <a:ext cx="13123669" cy="4977273"/>
          </a:xfrm>
          <a:prstGeom prst="rect">
            <a:avLst/>
          </a:prstGeom>
        </p:spPr>
      </p:pic>
      <p:sp>
        <p:nvSpPr>
          <p:cNvPr id="20" name="TextBox 20">
            <a:extLst>
              <a:ext uri="{FF2B5EF4-FFF2-40B4-BE49-F238E27FC236}">
                <a16:creationId xmlns:a16="http://schemas.microsoft.com/office/drawing/2014/main" id="{AB3A0A48-C146-6F64-560E-3CC6774ED308}"/>
              </a:ext>
            </a:extLst>
          </p:cNvPr>
          <p:cNvSpPr txBox="1"/>
          <p:nvPr/>
        </p:nvSpPr>
        <p:spPr>
          <a:xfrm>
            <a:off x="3797967" y="445763"/>
            <a:ext cx="10502614" cy="4382225"/>
          </a:xfrm>
          <a:prstGeom prst="rect">
            <a:avLst/>
          </a:prstGeom>
        </p:spPr>
        <p:txBody>
          <a:bodyPr wrap="square" lIns="0" tIns="0" rIns="0" bIns="0" rtlCol="0" anchor="t">
            <a:spAutoFit/>
          </a:bodyPr>
          <a:lstStyle/>
          <a:p>
            <a:pPr algn="ctr">
              <a:lnSpc>
                <a:spcPct val="150000"/>
              </a:lnSpc>
            </a:pPr>
            <a:r>
              <a:rPr lang="vi-VN" sz="66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6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66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6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Chơi trò chơi “động não, luyện trí”</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62" name="AutoShape 24">
            <a:extLst>
              <a:ext uri="{FF2B5EF4-FFF2-40B4-BE49-F238E27FC236}">
                <a16:creationId xmlns:a16="http://schemas.microsoft.com/office/drawing/2014/main" id="{BB2D345C-7A7E-A7DB-482F-D0FE3BD3E6A3}"/>
              </a:ext>
            </a:extLst>
          </p:cNvPr>
          <p:cNvSpPr/>
          <p:nvPr/>
        </p:nvSpPr>
        <p:spPr>
          <a:xfrm>
            <a:off x="-1828800" y="446388"/>
            <a:ext cx="22250400" cy="1451535"/>
          </a:xfrm>
          <a:prstGeom prst="rect">
            <a:avLst/>
          </a:prstGeom>
          <a:solidFill>
            <a:schemeClr val="accent6">
              <a:lumMod val="20000"/>
              <a:lumOff val="80000"/>
            </a:schemeClr>
          </a:solidFill>
        </p:spPr>
        <p:txBody>
          <a:bodyPr/>
          <a:lstStyle/>
          <a:p>
            <a:endParaRPr lang="en-US"/>
          </a:p>
        </p:txBody>
      </p:sp>
      <p:sp>
        <p:nvSpPr>
          <p:cNvPr id="63" name="TextBox 62">
            <a:extLst>
              <a:ext uri="{FF2B5EF4-FFF2-40B4-BE49-F238E27FC236}">
                <a16:creationId xmlns:a16="http://schemas.microsoft.com/office/drawing/2014/main" id="{69BEB260-D7D2-4DAF-A440-A2EAF4C7AA62}"/>
              </a:ext>
            </a:extLst>
          </p:cNvPr>
          <p:cNvSpPr txBox="1"/>
          <p:nvPr/>
        </p:nvSpPr>
        <p:spPr>
          <a:xfrm>
            <a:off x="3575273" y="705644"/>
            <a:ext cx="11430000" cy="861774"/>
          </a:xfrm>
          <a:prstGeom prst="rect">
            <a:avLst/>
          </a:prstGeom>
          <a:noFill/>
        </p:spPr>
        <p:txBody>
          <a:bodyPr wrap="square">
            <a:spAutoFit/>
          </a:bodyPr>
          <a:lstStyle/>
          <a:p>
            <a:pPr algn="ctr"/>
            <a:r>
              <a:rPr lang="vi-VN" sz="5000" b="1" dirty="0">
                <a:solidFill>
                  <a:srgbClr val="C00000"/>
                </a:solidFill>
                <a:latin typeface="Arial" panose="020B0604020202020204" pitchFamily="34" charset="0"/>
                <a:ea typeface="Calibri" panose="020F0502020204030204" pitchFamily="34" charset="0"/>
                <a:cs typeface="Arial" panose="020B0604020202020204" pitchFamily="34" charset="0"/>
              </a:rPr>
              <a:t>Trò chơi </a:t>
            </a: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a:t>
            </a:r>
            <a:r>
              <a:rPr lang="vi-VN" sz="5000" b="1" dirty="0" err="1">
                <a:solidFill>
                  <a:srgbClr val="C00000"/>
                </a:solidFill>
                <a:latin typeface="Arial" panose="020B0604020202020204" pitchFamily="34" charset="0"/>
                <a:ea typeface="Calibri" panose="020F0502020204030204" pitchFamily="34" charset="0"/>
                <a:cs typeface="Arial" panose="020B0604020202020204" pitchFamily="34" charset="0"/>
              </a:rPr>
              <a:t>ộng</a:t>
            </a:r>
            <a:r>
              <a:rPr lang="vi-VN" sz="5000" b="1" dirty="0">
                <a:solidFill>
                  <a:srgbClr val="C00000"/>
                </a:solidFill>
                <a:latin typeface="Arial" panose="020B0604020202020204" pitchFamily="34" charset="0"/>
                <a:ea typeface="Calibri" panose="020F0502020204030204" pitchFamily="34" charset="0"/>
                <a:cs typeface="Arial" panose="020B0604020202020204" pitchFamily="34" charset="0"/>
              </a:rPr>
              <a:t> não, luyện trí</a:t>
            </a: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4" name="Freeform 4">
            <a:extLst>
              <a:ext uri="{FF2B5EF4-FFF2-40B4-BE49-F238E27FC236}">
                <a16:creationId xmlns:a16="http://schemas.microsoft.com/office/drawing/2014/main" id="{B7EAD291-B338-4B7B-0C84-ECE3267749DE}"/>
              </a:ext>
            </a:extLst>
          </p:cNvPr>
          <p:cNvSpPr/>
          <p:nvPr/>
        </p:nvSpPr>
        <p:spPr>
          <a:xfrm>
            <a:off x="2801010" y="275054"/>
            <a:ext cx="1859453" cy="1823633"/>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4">
            <a:extLst>
              <a:ext uri="{FF2B5EF4-FFF2-40B4-BE49-F238E27FC236}">
                <a16:creationId xmlns:a16="http://schemas.microsoft.com/office/drawing/2014/main" id="{05F6AD98-AAE4-BDDA-7252-E522417BC013}"/>
              </a:ext>
            </a:extLst>
          </p:cNvPr>
          <p:cNvSpPr/>
          <p:nvPr/>
        </p:nvSpPr>
        <p:spPr>
          <a:xfrm>
            <a:off x="13699549" y="311186"/>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3">
            <a:extLst>
              <a:ext uri="{FF2B5EF4-FFF2-40B4-BE49-F238E27FC236}">
                <a16:creationId xmlns:a16="http://schemas.microsoft.com/office/drawing/2014/main" id="{1617051B-6BC4-B56B-9253-FEEBCDF191CD}"/>
              </a:ext>
            </a:extLst>
          </p:cNvPr>
          <p:cNvSpPr/>
          <p:nvPr/>
        </p:nvSpPr>
        <p:spPr>
          <a:xfrm>
            <a:off x="561760" y="3001809"/>
            <a:ext cx="17345240" cy="683880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p>
        </p:txBody>
      </p:sp>
      <p:grpSp>
        <p:nvGrpSpPr>
          <p:cNvPr id="68" name="Group 67">
            <a:extLst>
              <a:ext uri="{FF2B5EF4-FFF2-40B4-BE49-F238E27FC236}">
                <a16:creationId xmlns:a16="http://schemas.microsoft.com/office/drawing/2014/main" id="{86E2BDB4-0A8C-5683-0C3E-35C0BE1D54C9}"/>
              </a:ext>
            </a:extLst>
          </p:cNvPr>
          <p:cNvGrpSpPr/>
          <p:nvPr/>
        </p:nvGrpSpPr>
        <p:grpSpPr>
          <a:xfrm>
            <a:off x="5867400" y="2429215"/>
            <a:ext cx="7276528" cy="1141149"/>
            <a:chOff x="5883946" y="1270945"/>
            <a:chExt cx="7276528" cy="1141149"/>
          </a:xfrm>
        </p:grpSpPr>
        <p:pic>
          <p:nvPicPr>
            <p:cNvPr id="69" name="Picture 9">
              <a:extLst>
                <a:ext uri="{FF2B5EF4-FFF2-40B4-BE49-F238E27FC236}">
                  <a16:creationId xmlns:a16="http://schemas.microsoft.com/office/drawing/2014/main" id="{96D74340-B7FE-E9A7-B64E-1D93A9D74D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141149"/>
            </a:xfrm>
            <a:prstGeom prst="rect">
              <a:avLst/>
            </a:prstGeom>
          </p:spPr>
        </p:pic>
        <p:sp>
          <p:nvSpPr>
            <p:cNvPr id="70" name="TextBox 69">
              <a:extLst>
                <a:ext uri="{FF2B5EF4-FFF2-40B4-BE49-F238E27FC236}">
                  <a16:creationId xmlns:a16="http://schemas.microsoft.com/office/drawing/2014/main" id="{8A845A48-375F-34F3-8237-FBAFE20B5725}"/>
                </a:ext>
              </a:extLst>
            </p:cNvPr>
            <p:cNvSpPr txBox="1"/>
            <p:nvPr/>
          </p:nvSpPr>
          <p:spPr>
            <a:xfrm>
              <a:off x="5883946" y="1399063"/>
              <a:ext cx="7276528"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Hoạt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động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nhóm</a:t>
              </a:r>
              <a:endParaRPr lang="en-US" sz="4800" b="1" dirty="0">
                <a:latin typeface="Arial" panose="020B0604020202020204" pitchFamily="34" charset="0"/>
                <a:cs typeface="Arial" panose="020B0604020202020204" pitchFamily="34" charset="0"/>
              </a:endParaRPr>
            </a:p>
          </p:txBody>
        </p:sp>
      </p:grpSp>
      <p:sp>
        <p:nvSpPr>
          <p:cNvPr id="71" name="TextBox 70">
            <a:extLst>
              <a:ext uri="{FF2B5EF4-FFF2-40B4-BE49-F238E27FC236}">
                <a16:creationId xmlns:a16="http://schemas.microsoft.com/office/drawing/2014/main" id="{82B41E32-9C4C-7F80-DCDD-A6599ADB989E}"/>
              </a:ext>
            </a:extLst>
          </p:cNvPr>
          <p:cNvSpPr txBox="1"/>
          <p:nvPr/>
        </p:nvSpPr>
        <p:spPr>
          <a:xfrm>
            <a:off x="1007242" y="3520863"/>
            <a:ext cx="16454276" cy="5852821"/>
          </a:xfrm>
          <a:prstGeom prst="rect">
            <a:avLst/>
          </a:prstGeom>
          <a:noFill/>
        </p:spPr>
        <p:txBody>
          <a:bodyPr wrap="square">
            <a:spAutoFit/>
          </a:bodyPr>
          <a:lstStyle/>
          <a:p>
            <a:pPr algn="just">
              <a:lnSpc>
                <a:spcPct val="150000"/>
              </a:lnSpc>
            </a:pPr>
            <a:r>
              <a:rPr lang="en-US" sz="3800" b="1" dirty="0" err="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Luật</a:t>
            </a:r>
            <a:r>
              <a:rPr lang="en-US" sz="38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800" b="1" dirty="0" err="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chơi</a:t>
            </a:r>
            <a:r>
              <a:rPr lang="en-US" sz="38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Các thành viên trong nhóm quan sát và ghi tên một đồ vật mình nhìn thấy trong lớp học vào một tấm bìa và úp các tấm bìa xuống bàn.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Mỗi thành viên trong nhóm lần lượt rút một tấm bìa, trả lời câu hỏi tìm hiểu thông tin của các thành viên khác: “</a:t>
            </a:r>
            <a:r>
              <a:rPr lang="vi-VN" sz="3600" i="1" dirty="0">
                <a:solidFill>
                  <a:srgbClr val="000000"/>
                </a:solidFill>
                <a:latin typeface="Arial" panose="020B0604020202020204" pitchFamily="34" charset="0"/>
                <a:ea typeface="Calibri" panose="020F0502020204030204" pitchFamily="34" charset="0"/>
                <a:cs typeface="Arial" panose="020B0604020202020204" pitchFamily="34" charset="0"/>
              </a:rPr>
              <a:t>Ai? Cái gì? Ở đâu? Khi nào? Vì sao? Như thế nào?” </a:t>
            </a: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để các thành viên khác đoán được đồ vật được ghi trên tấm bìa. </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Bạn nào hỏi ít thông tin mà đoán được nhanh nhất là người chiến thắng</a:t>
            </a:r>
            <a:endParaRPr lang="en-US" sz="3600" dirty="0">
              <a:latin typeface="Arial" panose="020B0604020202020204" pitchFamily="34" charset="0"/>
              <a:cs typeface="Arial" panose="020B0604020202020204" pitchFamily="34" charset="0"/>
            </a:endParaRPr>
          </a:p>
        </p:txBody>
      </p:sp>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7" name="Picture 12">
            <a:extLst>
              <a:ext uri="{FF2B5EF4-FFF2-40B4-BE49-F238E27FC236}">
                <a16:creationId xmlns:a16="http://schemas.microsoft.com/office/drawing/2014/main" id="{A5D3FF7E-28A7-E497-0827-F38F5722E9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70017" y="2480593"/>
            <a:ext cx="1183002" cy="14515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par>
                                <p:cTn id="13" presetID="2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down)">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1">
                                            <p:txEl>
                                              <p:pRg st="0" end="0"/>
                                            </p:txEl>
                                          </p:spTgt>
                                        </p:tgtEl>
                                        <p:attrNameLst>
                                          <p:attrName>style.visibility</p:attrName>
                                        </p:attrNameLst>
                                      </p:cBhvr>
                                      <p:to>
                                        <p:strVal val="visible"/>
                                      </p:to>
                                    </p:set>
                                    <p:animEffect transition="in" filter="wipe(left)">
                                      <p:cBhvr>
                                        <p:cTn id="20" dur="500"/>
                                        <p:tgtEl>
                                          <p:spTgt spid="71">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71">
                                            <p:txEl>
                                              <p:pRg st="1" end="1"/>
                                            </p:txEl>
                                          </p:spTgt>
                                        </p:tgtEl>
                                        <p:attrNameLst>
                                          <p:attrName>style.visibility</p:attrName>
                                        </p:attrNameLst>
                                      </p:cBhvr>
                                      <p:to>
                                        <p:strVal val="visible"/>
                                      </p:to>
                                    </p:set>
                                    <p:animEffect transition="in" filter="wipe(left)">
                                      <p:cBhvr>
                                        <p:cTn id="24" dur="500"/>
                                        <p:tgtEl>
                                          <p:spTgt spid="71">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1">
                                            <p:txEl>
                                              <p:pRg st="2" end="2"/>
                                            </p:txEl>
                                          </p:spTgt>
                                        </p:tgtEl>
                                        <p:attrNameLst>
                                          <p:attrName>style.visibility</p:attrName>
                                        </p:attrNameLst>
                                      </p:cBhvr>
                                      <p:to>
                                        <p:strVal val="visible"/>
                                      </p:to>
                                    </p:set>
                                    <p:animEffect transition="in" filter="wipe(left)">
                                      <p:cBhvr>
                                        <p:cTn id="28" dur="500"/>
                                        <p:tgtEl>
                                          <p:spTgt spid="71">
                                            <p:txEl>
                                              <p:pRg st="2" end="2"/>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71">
                                            <p:txEl>
                                              <p:pRg st="3" end="3"/>
                                            </p:txEl>
                                          </p:spTgt>
                                        </p:tgtEl>
                                        <p:attrNameLst>
                                          <p:attrName>style.visibility</p:attrName>
                                        </p:attrNameLst>
                                      </p:cBhvr>
                                      <p:to>
                                        <p:strVal val="visible"/>
                                      </p:to>
                                    </p:set>
                                    <p:animEffect transition="in" filter="wipe(left)">
                                      <p:cBhvr>
                                        <p:cTn id="32" dur="500"/>
                                        <p:tgtEl>
                                          <p:spTgt spid="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62" name="AutoShape 24">
            <a:extLst>
              <a:ext uri="{FF2B5EF4-FFF2-40B4-BE49-F238E27FC236}">
                <a16:creationId xmlns:a16="http://schemas.microsoft.com/office/drawing/2014/main" id="{BB2D345C-7A7E-A7DB-482F-D0FE3BD3E6A3}"/>
              </a:ext>
            </a:extLst>
          </p:cNvPr>
          <p:cNvSpPr/>
          <p:nvPr/>
        </p:nvSpPr>
        <p:spPr>
          <a:xfrm>
            <a:off x="-1828800" y="446388"/>
            <a:ext cx="22250400" cy="1451535"/>
          </a:xfrm>
          <a:prstGeom prst="rect">
            <a:avLst/>
          </a:prstGeom>
          <a:solidFill>
            <a:schemeClr val="accent6">
              <a:lumMod val="20000"/>
              <a:lumOff val="80000"/>
            </a:schemeClr>
          </a:solidFill>
        </p:spPr>
        <p:txBody>
          <a:bodyPr/>
          <a:lstStyle/>
          <a:p>
            <a:endParaRPr lang="en-US"/>
          </a:p>
        </p:txBody>
      </p:sp>
      <p:sp>
        <p:nvSpPr>
          <p:cNvPr id="63" name="TextBox 62">
            <a:extLst>
              <a:ext uri="{FF2B5EF4-FFF2-40B4-BE49-F238E27FC236}">
                <a16:creationId xmlns:a16="http://schemas.microsoft.com/office/drawing/2014/main" id="{69BEB260-D7D2-4DAF-A440-A2EAF4C7AA62}"/>
              </a:ext>
            </a:extLst>
          </p:cNvPr>
          <p:cNvSpPr txBox="1"/>
          <p:nvPr/>
        </p:nvSpPr>
        <p:spPr>
          <a:xfrm>
            <a:off x="3575273" y="705644"/>
            <a:ext cx="11430000" cy="861774"/>
          </a:xfrm>
          <a:prstGeom prst="rect">
            <a:avLst/>
          </a:prstGeom>
          <a:noFill/>
        </p:spPr>
        <p:txBody>
          <a:bodyPr wrap="square">
            <a:spAutoFit/>
          </a:bodyPr>
          <a:lstStyle/>
          <a:p>
            <a:pPr algn="ctr"/>
            <a:r>
              <a:rPr lang="vi-VN" sz="5000" b="1" dirty="0">
                <a:solidFill>
                  <a:srgbClr val="C00000"/>
                </a:solidFill>
                <a:latin typeface="Arial" panose="020B0604020202020204" pitchFamily="34" charset="0"/>
                <a:ea typeface="Calibri" panose="020F0502020204030204" pitchFamily="34" charset="0"/>
                <a:cs typeface="Arial" panose="020B0604020202020204" pitchFamily="34" charset="0"/>
              </a:rPr>
              <a:t>Trò chơi </a:t>
            </a: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a:t>
            </a:r>
            <a:r>
              <a:rPr lang="vi-VN" sz="5000" b="1" dirty="0" err="1">
                <a:solidFill>
                  <a:srgbClr val="C00000"/>
                </a:solidFill>
                <a:latin typeface="Arial" panose="020B0604020202020204" pitchFamily="34" charset="0"/>
                <a:ea typeface="Calibri" panose="020F0502020204030204" pitchFamily="34" charset="0"/>
                <a:cs typeface="Arial" panose="020B0604020202020204" pitchFamily="34" charset="0"/>
              </a:rPr>
              <a:t>ộng</a:t>
            </a:r>
            <a:r>
              <a:rPr lang="vi-VN" sz="5000" b="1" dirty="0">
                <a:solidFill>
                  <a:srgbClr val="C00000"/>
                </a:solidFill>
                <a:latin typeface="Arial" panose="020B0604020202020204" pitchFamily="34" charset="0"/>
                <a:ea typeface="Calibri" panose="020F0502020204030204" pitchFamily="34" charset="0"/>
                <a:cs typeface="Arial" panose="020B0604020202020204" pitchFamily="34" charset="0"/>
              </a:rPr>
              <a:t> não, luyện trí</a:t>
            </a: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4" name="Freeform 4">
            <a:extLst>
              <a:ext uri="{FF2B5EF4-FFF2-40B4-BE49-F238E27FC236}">
                <a16:creationId xmlns:a16="http://schemas.microsoft.com/office/drawing/2014/main" id="{B7EAD291-B338-4B7B-0C84-ECE3267749DE}"/>
              </a:ext>
            </a:extLst>
          </p:cNvPr>
          <p:cNvSpPr/>
          <p:nvPr/>
        </p:nvSpPr>
        <p:spPr>
          <a:xfrm>
            <a:off x="2801010" y="275054"/>
            <a:ext cx="1859453" cy="1823633"/>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4">
            <a:extLst>
              <a:ext uri="{FF2B5EF4-FFF2-40B4-BE49-F238E27FC236}">
                <a16:creationId xmlns:a16="http://schemas.microsoft.com/office/drawing/2014/main" id="{05F6AD98-AAE4-BDDA-7252-E522417BC013}"/>
              </a:ext>
            </a:extLst>
          </p:cNvPr>
          <p:cNvSpPr/>
          <p:nvPr/>
        </p:nvSpPr>
        <p:spPr>
          <a:xfrm>
            <a:off x="13699549" y="311186"/>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6" name="Freeform 3">
            <a:extLst>
              <a:ext uri="{FF2B5EF4-FFF2-40B4-BE49-F238E27FC236}">
                <a16:creationId xmlns:a16="http://schemas.microsoft.com/office/drawing/2014/main" id="{1617051B-6BC4-B56B-9253-FEEBCDF191CD}"/>
              </a:ext>
            </a:extLst>
          </p:cNvPr>
          <p:cNvSpPr/>
          <p:nvPr/>
        </p:nvSpPr>
        <p:spPr>
          <a:xfrm>
            <a:off x="561760" y="3001809"/>
            <a:ext cx="17345240" cy="683880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p>
        </p:txBody>
      </p:sp>
      <p:grpSp>
        <p:nvGrpSpPr>
          <p:cNvPr id="68" name="Group 67">
            <a:extLst>
              <a:ext uri="{FF2B5EF4-FFF2-40B4-BE49-F238E27FC236}">
                <a16:creationId xmlns:a16="http://schemas.microsoft.com/office/drawing/2014/main" id="{86E2BDB4-0A8C-5683-0C3E-35C0BE1D54C9}"/>
              </a:ext>
            </a:extLst>
          </p:cNvPr>
          <p:cNvGrpSpPr/>
          <p:nvPr/>
        </p:nvGrpSpPr>
        <p:grpSpPr>
          <a:xfrm>
            <a:off x="5884867" y="2441243"/>
            <a:ext cx="7276528" cy="1141149"/>
            <a:chOff x="5721387" y="1270945"/>
            <a:chExt cx="7276528" cy="1141149"/>
          </a:xfrm>
        </p:grpSpPr>
        <p:pic>
          <p:nvPicPr>
            <p:cNvPr id="69" name="Picture 9">
              <a:extLst>
                <a:ext uri="{FF2B5EF4-FFF2-40B4-BE49-F238E27FC236}">
                  <a16:creationId xmlns:a16="http://schemas.microsoft.com/office/drawing/2014/main" id="{96D74340-B7FE-E9A7-B64E-1D93A9D74D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141149"/>
            </a:xfrm>
            <a:prstGeom prst="rect">
              <a:avLst/>
            </a:prstGeom>
          </p:spPr>
        </p:pic>
        <p:sp>
          <p:nvSpPr>
            <p:cNvPr id="70" name="TextBox 69">
              <a:extLst>
                <a:ext uri="{FF2B5EF4-FFF2-40B4-BE49-F238E27FC236}">
                  <a16:creationId xmlns:a16="http://schemas.microsoft.com/office/drawing/2014/main" id="{8A845A48-375F-34F3-8237-FBAFE20B5725}"/>
                </a:ext>
              </a:extLst>
            </p:cNvPr>
            <p:cNvSpPr txBox="1"/>
            <p:nvPr/>
          </p:nvSpPr>
          <p:spPr>
            <a:xfrm>
              <a:off x="5721387" y="1348045"/>
              <a:ext cx="7276528"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a:t>
              </a:r>
            </a:p>
          </p:txBody>
        </p:sp>
      </p:grpSp>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7" name="Picture 12">
            <a:extLst>
              <a:ext uri="{FF2B5EF4-FFF2-40B4-BE49-F238E27FC236}">
                <a16:creationId xmlns:a16="http://schemas.microsoft.com/office/drawing/2014/main" id="{A5D3FF7E-28A7-E497-0827-F38F5722E9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70017" y="2480593"/>
            <a:ext cx="1183002" cy="1451536"/>
          </a:xfrm>
          <a:prstGeom prst="rect">
            <a:avLst/>
          </a:prstGeom>
        </p:spPr>
      </p:pic>
      <p:grpSp>
        <p:nvGrpSpPr>
          <p:cNvPr id="2" name="Group 1">
            <a:extLst>
              <a:ext uri="{FF2B5EF4-FFF2-40B4-BE49-F238E27FC236}">
                <a16:creationId xmlns:a16="http://schemas.microsoft.com/office/drawing/2014/main" id="{3B36D030-8AA8-5273-CA75-FCA4C66B1B39}"/>
              </a:ext>
            </a:extLst>
          </p:cNvPr>
          <p:cNvGrpSpPr/>
          <p:nvPr/>
        </p:nvGrpSpPr>
        <p:grpSpPr>
          <a:xfrm>
            <a:off x="1905000" y="4375653"/>
            <a:ext cx="4363563" cy="1585188"/>
            <a:chOff x="607603" y="4348064"/>
            <a:chExt cx="2571697" cy="811763"/>
          </a:xfrm>
        </p:grpSpPr>
        <p:sp>
          <p:nvSpPr>
            <p:cNvPr id="3" name="Rectangle: Rounded Corners 2">
              <a:extLst>
                <a:ext uri="{FF2B5EF4-FFF2-40B4-BE49-F238E27FC236}">
                  <a16:creationId xmlns:a16="http://schemas.microsoft.com/office/drawing/2014/main" id="{882193EE-B1D8-26B7-06DD-985912BAD5D8}"/>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3BD9259-6F70-3237-98CC-DBD3F2725D10}"/>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ln w="3175">
                    <a:noFill/>
                  </a:ln>
                  <a:solidFill>
                    <a:schemeClr val="tx1"/>
                  </a:solidFill>
                  <a:latin typeface="Arial" panose="020B0604020202020204" pitchFamily="34" charset="0"/>
                  <a:cs typeface="Arial" panose="020B0604020202020204" pitchFamily="34" charset="0"/>
                </a:rPr>
                <a:t>Ai?</a:t>
              </a:r>
            </a:p>
          </p:txBody>
        </p:sp>
      </p:grpSp>
      <p:grpSp>
        <p:nvGrpSpPr>
          <p:cNvPr id="5" name="Group 4">
            <a:extLst>
              <a:ext uri="{FF2B5EF4-FFF2-40B4-BE49-F238E27FC236}">
                <a16:creationId xmlns:a16="http://schemas.microsoft.com/office/drawing/2014/main" id="{12F832F1-A95C-5837-4EE2-72E3ED2FF92B}"/>
              </a:ext>
            </a:extLst>
          </p:cNvPr>
          <p:cNvGrpSpPr/>
          <p:nvPr/>
        </p:nvGrpSpPr>
        <p:grpSpPr>
          <a:xfrm>
            <a:off x="7233117" y="4375653"/>
            <a:ext cx="4385676" cy="1585188"/>
            <a:chOff x="607603" y="4348064"/>
            <a:chExt cx="2571697" cy="811763"/>
          </a:xfrm>
        </p:grpSpPr>
        <p:sp>
          <p:nvSpPr>
            <p:cNvPr id="6" name="Rectangle: Rounded Corners 5">
              <a:extLst>
                <a:ext uri="{FF2B5EF4-FFF2-40B4-BE49-F238E27FC236}">
                  <a16:creationId xmlns:a16="http://schemas.microsoft.com/office/drawing/2014/main" id="{D3CABDD5-7A68-A9DE-962C-69A0BA2533D1}"/>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5CF78D-E46B-8D1D-1A05-B8674086A89A}"/>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err="1">
                  <a:ln w="3175">
                    <a:noFill/>
                  </a:ln>
                  <a:solidFill>
                    <a:schemeClr val="tx1"/>
                  </a:solidFill>
                  <a:latin typeface="Arial" panose="020B0604020202020204" pitchFamily="34" charset="0"/>
                  <a:cs typeface="Arial" panose="020B0604020202020204" pitchFamily="34" charset="0"/>
                </a:rPr>
                <a:t>Cái</a:t>
              </a:r>
              <a:r>
                <a:rPr lang="en-US" sz="4200" dirty="0">
                  <a:ln w="3175">
                    <a:noFill/>
                  </a:ln>
                  <a:solidFill>
                    <a:schemeClr val="tx1"/>
                  </a:solidFill>
                  <a:latin typeface="Arial" panose="020B0604020202020204" pitchFamily="34" charset="0"/>
                  <a:cs typeface="Arial" panose="020B0604020202020204" pitchFamily="34" charset="0"/>
                </a:rPr>
                <a:t> </a:t>
              </a:r>
              <a:r>
                <a:rPr lang="en-US" sz="4200" dirty="0" err="1">
                  <a:ln w="3175">
                    <a:noFill/>
                  </a:ln>
                  <a:solidFill>
                    <a:schemeClr val="tx1"/>
                  </a:solidFill>
                  <a:latin typeface="Arial" panose="020B0604020202020204" pitchFamily="34" charset="0"/>
                  <a:cs typeface="Arial" panose="020B0604020202020204" pitchFamily="34" charset="0"/>
                </a:rPr>
                <a:t>gì</a:t>
              </a:r>
              <a:r>
                <a:rPr lang="en-US" sz="4200" dirty="0">
                  <a:ln w="3175">
                    <a:noFill/>
                  </a:ln>
                  <a:solidFill>
                    <a:schemeClr val="tx1"/>
                  </a:solidFill>
                  <a:latin typeface="Arial" panose="020B0604020202020204" pitchFamily="34" charset="0"/>
                  <a:cs typeface="Arial" panose="020B0604020202020204" pitchFamily="34" charset="0"/>
                </a:rPr>
                <a:t>?</a:t>
              </a:r>
            </a:p>
          </p:txBody>
        </p:sp>
      </p:grpSp>
      <p:grpSp>
        <p:nvGrpSpPr>
          <p:cNvPr id="9" name="Group 8">
            <a:extLst>
              <a:ext uri="{FF2B5EF4-FFF2-40B4-BE49-F238E27FC236}">
                <a16:creationId xmlns:a16="http://schemas.microsoft.com/office/drawing/2014/main" id="{C0041BCF-A233-6FCB-2E3B-5F299B4BA682}"/>
              </a:ext>
            </a:extLst>
          </p:cNvPr>
          <p:cNvGrpSpPr/>
          <p:nvPr/>
        </p:nvGrpSpPr>
        <p:grpSpPr>
          <a:xfrm>
            <a:off x="12282285" y="4375653"/>
            <a:ext cx="4307424" cy="1585187"/>
            <a:chOff x="607603" y="4348064"/>
            <a:chExt cx="2571697" cy="811763"/>
          </a:xfrm>
        </p:grpSpPr>
        <p:sp>
          <p:nvSpPr>
            <p:cNvPr id="10" name="Rectangle: Rounded Corners 9">
              <a:extLst>
                <a:ext uri="{FF2B5EF4-FFF2-40B4-BE49-F238E27FC236}">
                  <a16:creationId xmlns:a16="http://schemas.microsoft.com/office/drawing/2014/main" id="{4B252FF5-2130-4A1B-AF45-9F28FE54EF2A}"/>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2BD6125-2949-37D0-EBF8-05E92FBA4616}"/>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ln w="3175">
                    <a:noFill/>
                  </a:ln>
                  <a:solidFill>
                    <a:schemeClr val="tx1"/>
                  </a:solidFill>
                  <a:latin typeface="Arial" panose="020B0604020202020204" pitchFamily="34" charset="0"/>
                  <a:cs typeface="Arial" panose="020B0604020202020204" pitchFamily="34" charset="0"/>
                </a:rPr>
                <a:t>Ở </a:t>
              </a:r>
              <a:r>
                <a:rPr lang="en-US" sz="4200" dirty="0" err="1">
                  <a:ln w="3175">
                    <a:noFill/>
                  </a:ln>
                  <a:solidFill>
                    <a:schemeClr val="tx1"/>
                  </a:solidFill>
                  <a:latin typeface="Arial" panose="020B0604020202020204" pitchFamily="34" charset="0"/>
                  <a:cs typeface="Arial" panose="020B0604020202020204" pitchFamily="34" charset="0"/>
                </a:rPr>
                <a:t>đâu</a:t>
              </a:r>
              <a:r>
                <a:rPr lang="en-US" sz="4200" dirty="0">
                  <a:ln w="3175">
                    <a:noFill/>
                  </a:ln>
                  <a:solidFill>
                    <a:schemeClr val="tx1"/>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37AAF017-9B25-59FD-D0FE-5A4CB53527F7}"/>
              </a:ext>
            </a:extLst>
          </p:cNvPr>
          <p:cNvGrpSpPr/>
          <p:nvPr/>
        </p:nvGrpSpPr>
        <p:grpSpPr>
          <a:xfrm>
            <a:off x="1905000" y="6716637"/>
            <a:ext cx="4363563" cy="1585188"/>
            <a:chOff x="607603" y="4348064"/>
            <a:chExt cx="2571697" cy="811763"/>
          </a:xfrm>
        </p:grpSpPr>
        <p:sp>
          <p:nvSpPr>
            <p:cNvPr id="22" name="Rectangle: Rounded Corners 21">
              <a:extLst>
                <a:ext uri="{FF2B5EF4-FFF2-40B4-BE49-F238E27FC236}">
                  <a16:creationId xmlns:a16="http://schemas.microsoft.com/office/drawing/2014/main" id="{92A9BB13-28EB-135E-156C-E442E1D7BB69}"/>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CEC7EAF5-6C54-71F0-5E6F-0A6070A79137}"/>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err="1">
                  <a:ln w="3175">
                    <a:noFill/>
                  </a:ln>
                  <a:solidFill>
                    <a:schemeClr val="tx1"/>
                  </a:solidFill>
                  <a:latin typeface="Arial" panose="020B0604020202020204" pitchFamily="34" charset="0"/>
                  <a:cs typeface="Arial" panose="020B0604020202020204" pitchFamily="34" charset="0"/>
                </a:rPr>
                <a:t>Vì</a:t>
              </a:r>
              <a:r>
                <a:rPr lang="en-US" sz="4200" dirty="0">
                  <a:ln w="3175">
                    <a:noFill/>
                  </a:ln>
                  <a:solidFill>
                    <a:schemeClr val="tx1"/>
                  </a:solidFill>
                  <a:latin typeface="Arial" panose="020B0604020202020204" pitchFamily="34" charset="0"/>
                  <a:cs typeface="Arial" panose="020B0604020202020204" pitchFamily="34" charset="0"/>
                </a:rPr>
                <a:t> </a:t>
              </a:r>
              <a:r>
                <a:rPr lang="en-US" sz="4200" dirty="0" err="1">
                  <a:ln w="3175">
                    <a:noFill/>
                  </a:ln>
                  <a:solidFill>
                    <a:schemeClr val="tx1"/>
                  </a:solidFill>
                  <a:latin typeface="Arial" panose="020B0604020202020204" pitchFamily="34" charset="0"/>
                  <a:cs typeface="Arial" panose="020B0604020202020204" pitchFamily="34" charset="0"/>
                </a:rPr>
                <a:t>sao</a:t>
              </a:r>
              <a:r>
                <a:rPr lang="en-US" sz="4200" dirty="0">
                  <a:ln w="3175">
                    <a:noFill/>
                  </a:ln>
                  <a:solidFill>
                    <a:schemeClr val="tx1"/>
                  </a:solidFill>
                  <a:latin typeface="Arial" panose="020B0604020202020204" pitchFamily="34" charset="0"/>
                  <a:cs typeface="Arial" panose="020B0604020202020204" pitchFamily="34" charset="0"/>
                </a:rPr>
                <a:t>?</a:t>
              </a:r>
            </a:p>
          </p:txBody>
        </p:sp>
      </p:grpSp>
      <p:grpSp>
        <p:nvGrpSpPr>
          <p:cNvPr id="24" name="Group 23">
            <a:extLst>
              <a:ext uri="{FF2B5EF4-FFF2-40B4-BE49-F238E27FC236}">
                <a16:creationId xmlns:a16="http://schemas.microsoft.com/office/drawing/2014/main" id="{40AF6E02-D968-6B4B-A755-DEEF120F5336}"/>
              </a:ext>
            </a:extLst>
          </p:cNvPr>
          <p:cNvGrpSpPr/>
          <p:nvPr/>
        </p:nvGrpSpPr>
        <p:grpSpPr>
          <a:xfrm>
            <a:off x="7233117" y="6716637"/>
            <a:ext cx="4385676" cy="1585188"/>
            <a:chOff x="607603" y="4348064"/>
            <a:chExt cx="2571697" cy="811763"/>
          </a:xfrm>
        </p:grpSpPr>
        <p:sp>
          <p:nvSpPr>
            <p:cNvPr id="25" name="Rectangle: Rounded Corners 24">
              <a:extLst>
                <a:ext uri="{FF2B5EF4-FFF2-40B4-BE49-F238E27FC236}">
                  <a16:creationId xmlns:a16="http://schemas.microsoft.com/office/drawing/2014/main" id="{680938C1-57EC-FB29-FA40-722D6CCC2DBB}"/>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FD4C1B10-654B-C013-2F27-88D44E0A1D4B}"/>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ln w="3175">
                    <a:noFill/>
                  </a:ln>
                  <a:solidFill>
                    <a:schemeClr val="tx1"/>
                  </a:solidFill>
                  <a:latin typeface="Arial" panose="020B0604020202020204" pitchFamily="34" charset="0"/>
                  <a:cs typeface="Arial" panose="020B0604020202020204" pitchFamily="34" charset="0"/>
                </a:rPr>
                <a:t>Khi </a:t>
              </a:r>
              <a:r>
                <a:rPr lang="en-US" sz="4200" dirty="0" err="1">
                  <a:ln w="3175">
                    <a:noFill/>
                  </a:ln>
                  <a:solidFill>
                    <a:schemeClr val="tx1"/>
                  </a:solidFill>
                  <a:latin typeface="Arial" panose="020B0604020202020204" pitchFamily="34" charset="0"/>
                  <a:cs typeface="Arial" panose="020B0604020202020204" pitchFamily="34" charset="0"/>
                </a:rPr>
                <a:t>nào</a:t>
              </a:r>
              <a:r>
                <a:rPr lang="en-US" sz="4200" dirty="0">
                  <a:ln w="3175">
                    <a:noFill/>
                  </a:ln>
                  <a:solidFill>
                    <a:schemeClr val="tx1"/>
                  </a:solidFill>
                  <a:latin typeface="Arial" panose="020B0604020202020204" pitchFamily="34" charset="0"/>
                  <a:cs typeface="Arial" panose="020B0604020202020204" pitchFamily="34" charset="0"/>
                </a:rPr>
                <a:t>?</a:t>
              </a:r>
            </a:p>
          </p:txBody>
        </p:sp>
      </p:grpSp>
      <p:grpSp>
        <p:nvGrpSpPr>
          <p:cNvPr id="27" name="Group 26">
            <a:extLst>
              <a:ext uri="{FF2B5EF4-FFF2-40B4-BE49-F238E27FC236}">
                <a16:creationId xmlns:a16="http://schemas.microsoft.com/office/drawing/2014/main" id="{CAADFBB0-523C-2740-6D23-7DEDCB903024}"/>
              </a:ext>
            </a:extLst>
          </p:cNvPr>
          <p:cNvGrpSpPr/>
          <p:nvPr/>
        </p:nvGrpSpPr>
        <p:grpSpPr>
          <a:xfrm>
            <a:off x="12282285" y="6716637"/>
            <a:ext cx="4307424" cy="1585187"/>
            <a:chOff x="607603" y="4348064"/>
            <a:chExt cx="2571697" cy="811763"/>
          </a:xfrm>
        </p:grpSpPr>
        <p:sp>
          <p:nvSpPr>
            <p:cNvPr id="28" name="Rectangle: Rounded Corners 27">
              <a:extLst>
                <a:ext uri="{FF2B5EF4-FFF2-40B4-BE49-F238E27FC236}">
                  <a16:creationId xmlns:a16="http://schemas.microsoft.com/office/drawing/2014/main" id="{D1C1435C-950F-D471-2840-897509183148}"/>
                </a:ext>
              </a:extLst>
            </p:cNvPr>
            <p:cNvSpPr/>
            <p:nvPr/>
          </p:nvSpPr>
          <p:spPr>
            <a:xfrm>
              <a:off x="721568" y="4474492"/>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5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solidFill>
                  <a:schemeClr val="tx1"/>
                </a:solidFill>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D19F0E55-D485-3129-FC5F-3D3521F9B31B}"/>
                </a:ext>
              </a:extLst>
            </p:cNvPr>
            <p:cNvSpPr/>
            <p:nvPr/>
          </p:nvSpPr>
          <p:spPr>
            <a:xfrm>
              <a:off x="607603" y="4348064"/>
              <a:ext cx="2457732" cy="685335"/>
            </a:xfrm>
            <a:custGeom>
              <a:avLst/>
              <a:gdLst>
                <a:gd name="connsiteX0" fmla="*/ 0 w 2457732"/>
                <a:gd name="connsiteY0" fmla="*/ 114225 h 685335"/>
                <a:gd name="connsiteX1" fmla="*/ 114225 w 2457732"/>
                <a:gd name="connsiteY1" fmla="*/ 0 h 685335"/>
                <a:gd name="connsiteX2" fmla="*/ 626960 w 2457732"/>
                <a:gd name="connsiteY2" fmla="*/ 0 h 685335"/>
                <a:gd name="connsiteX3" fmla="*/ 1206573 w 2457732"/>
                <a:gd name="connsiteY3" fmla="*/ 0 h 685335"/>
                <a:gd name="connsiteX4" fmla="*/ 1763894 w 2457732"/>
                <a:gd name="connsiteY4" fmla="*/ 0 h 685335"/>
                <a:gd name="connsiteX5" fmla="*/ 2343507 w 2457732"/>
                <a:gd name="connsiteY5" fmla="*/ 0 h 685335"/>
                <a:gd name="connsiteX6" fmla="*/ 2457732 w 2457732"/>
                <a:gd name="connsiteY6" fmla="*/ 114225 h 685335"/>
                <a:gd name="connsiteX7" fmla="*/ 2457732 w 2457732"/>
                <a:gd name="connsiteY7" fmla="*/ 571110 h 685335"/>
                <a:gd name="connsiteX8" fmla="*/ 2343507 w 2457732"/>
                <a:gd name="connsiteY8" fmla="*/ 685335 h 685335"/>
                <a:gd name="connsiteX9" fmla="*/ 1786187 w 2457732"/>
                <a:gd name="connsiteY9" fmla="*/ 685335 h 685335"/>
                <a:gd name="connsiteX10" fmla="*/ 1273452 w 2457732"/>
                <a:gd name="connsiteY10" fmla="*/ 685335 h 685335"/>
                <a:gd name="connsiteX11" fmla="*/ 716131 w 2457732"/>
                <a:gd name="connsiteY11" fmla="*/ 685335 h 685335"/>
                <a:gd name="connsiteX12" fmla="*/ 114225 w 2457732"/>
                <a:gd name="connsiteY12" fmla="*/ 685335 h 685335"/>
                <a:gd name="connsiteX13" fmla="*/ 0 w 2457732"/>
                <a:gd name="connsiteY13" fmla="*/ 571110 h 685335"/>
                <a:gd name="connsiteX14" fmla="*/ 0 w 2457732"/>
                <a:gd name="connsiteY14" fmla="*/ 114225 h 68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732" h="685335" fill="none" extrusionOk="0">
                  <a:moveTo>
                    <a:pt x="0" y="114225"/>
                  </a:moveTo>
                  <a:cubicBezTo>
                    <a:pt x="-8926" y="63119"/>
                    <a:pt x="57752" y="-9835"/>
                    <a:pt x="114225" y="0"/>
                  </a:cubicBezTo>
                  <a:cubicBezTo>
                    <a:pt x="299953" y="-23153"/>
                    <a:pt x="521804" y="3999"/>
                    <a:pt x="626960" y="0"/>
                  </a:cubicBezTo>
                  <a:cubicBezTo>
                    <a:pt x="732117" y="-3999"/>
                    <a:pt x="1067201" y="23533"/>
                    <a:pt x="1206573" y="0"/>
                  </a:cubicBezTo>
                  <a:cubicBezTo>
                    <a:pt x="1345945" y="-23533"/>
                    <a:pt x="1535472" y="-13125"/>
                    <a:pt x="1763894" y="0"/>
                  </a:cubicBezTo>
                  <a:cubicBezTo>
                    <a:pt x="1992316" y="13125"/>
                    <a:pt x="2154711" y="-28597"/>
                    <a:pt x="2343507" y="0"/>
                  </a:cubicBezTo>
                  <a:cubicBezTo>
                    <a:pt x="2405575" y="-5063"/>
                    <a:pt x="2459223" y="49616"/>
                    <a:pt x="2457732" y="114225"/>
                  </a:cubicBezTo>
                  <a:cubicBezTo>
                    <a:pt x="2465858" y="205695"/>
                    <a:pt x="2474629" y="343228"/>
                    <a:pt x="2457732" y="571110"/>
                  </a:cubicBezTo>
                  <a:cubicBezTo>
                    <a:pt x="2470366" y="639623"/>
                    <a:pt x="2414856" y="677573"/>
                    <a:pt x="2343507" y="685335"/>
                  </a:cubicBezTo>
                  <a:cubicBezTo>
                    <a:pt x="2213464" y="674609"/>
                    <a:pt x="2064256" y="675072"/>
                    <a:pt x="1786187" y="685335"/>
                  </a:cubicBezTo>
                  <a:cubicBezTo>
                    <a:pt x="1508118" y="695598"/>
                    <a:pt x="1423155" y="667374"/>
                    <a:pt x="1273452" y="685335"/>
                  </a:cubicBezTo>
                  <a:cubicBezTo>
                    <a:pt x="1123750" y="703296"/>
                    <a:pt x="844669" y="674706"/>
                    <a:pt x="716131" y="685335"/>
                  </a:cubicBezTo>
                  <a:cubicBezTo>
                    <a:pt x="587593" y="695964"/>
                    <a:pt x="343233" y="678866"/>
                    <a:pt x="114225" y="685335"/>
                  </a:cubicBezTo>
                  <a:cubicBezTo>
                    <a:pt x="51111" y="699647"/>
                    <a:pt x="8855" y="623087"/>
                    <a:pt x="0" y="571110"/>
                  </a:cubicBezTo>
                  <a:cubicBezTo>
                    <a:pt x="16378" y="408262"/>
                    <a:pt x="-3143" y="329488"/>
                    <a:pt x="0" y="114225"/>
                  </a:cubicBezTo>
                  <a:close/>
                </a:path>
                <a:path w="2457732" h="685335" stroke="0" extrusionOk="0">
                  <a:moveTo>
                    <a:pt x="0" y="114225"/>
                  </a:moveTo>
                  <a:cubicBezTo>
                    <a:pt x="-6452" y="56540"/>
                    <a:pt x="52691" y="-4007"/>
                    <a:pt x="114225" y="0"/>
                  </a:cubicBezTo>
                  <a:cubicBezTo>
                    <a:pt x="239995" y="3800"/>
                    <a:pt x="388492" y="-17541"/>
                    <a:pt x="604667" y="0"/>
                  </a:cubicBezTo>
                  <a:cubicBezTo>
                    <a:pt x="820842" y="17541"/>
                    <a:pt x="957033" y="-24680"/>
                    <a:pt x="1117402" y="0"/>
                  </a:cubicBezTo>
                  <a:cubicBezTo>
                    <a:pt x="1277772" y="24680"/>
                    <a:pt x="1441626" y="21676"/>
                    <a:pt x="1697015" y="0"/>
                  </a:cubicBezTo>
                  <a:cubicBezTo>
                    <a:pt x="1952404" y="-21676"/>
                    <a:pt x="2080023" y="-17990"/>
                    <a:pt x="2343507" y="0"/>
                  </a:cubicBezTo>
                  <a:cubicBezTo>
                    <a:pt x="2404344" y="10976"/>
                    <a:pt x="2466418" y="58626"/>
                    <a:pt x="2457732" y="114225"/>
                  </a:cubicBezTo>
                  <a:cubicBezTo>
                    <a:pt x="2472391" y="321861"/>
                    <a:pt x="2446009" y="365798"/>
                    <a:pt x="2457732" y="571110"/>
                  </a:cubicBezTo>
                  <a:cubicBezTo>
                    <a:pt x="2460427" y="633418"/>
                    <a:pt x="2402517" y="685388"/>
                    <a:pt x="2343507" y="685335"/>
                  </a:cubicBezTo>
                  <a:cubicBezTo>
                    <a:pt x="2135635" y="691850"/>
                    <a:pt x="1920088" y="664410"/>
                    <a:pt x="1763894" y="685335"/>
                  </a:cubicBezTo>
                  <a:cubicBezTo>
                    <a:pt x="1607700" y="706260"/>
                    <a:pt x="1397773" y="673892"/>
                    <a:pt x="1184280" y="685335"/>
                  </a:cubicBezTo>
                  <a:cubicBezTo>
                    <a:pt x="970787" y="696778"/>
                    <a:pt x="750142" y="709209"/>
                    <a:pt x="626960" y="685335"/>
                  </a:cubicBezTo>
                  <a:cubicBezTo>
                    <a:pt x="503778" y="661461"/>
                    <a:pt x="220304" y="684742"/>
                    <a:pt x="114225" y="685335"/>
                  </a:cubicBezTo>
                  <a:cubicBezTo>
                    <a:pt x="53527" y="679195"/>
                    <a:pt x="-5230" y="633329"/>
                    <a:pt x="0" y="571110"/>
                  </a:cubicBezTo>
                  <a:cubicBezTo>
                    <a:pt x="-21351" y="382765"/>
                    <a:pt x="-5173" y="306084"/>
                    <a:pt x="0" y="114225"/>
                  </a:cubicBezTo>
                  <a:close/>
                </a:path>
              </a:pathLst>
            </a:custGeom>
            <a:solidFill>
              <a:schemeClr val="accent6">
                <a:lumMod val="20000"/>
                <a:lumOff val="80000"/>
              </a:schemeClr>
            </a:solidFill>
            <a:ln>
              <a:no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err="1">
                  <a:ln w="3175">
                    <a:noFill/>
                  </a:ln>
                  <a:solidFill>
                    <a:schemeClr val="tx1"/>
                  </a:solidFill>
                  <a:latin typeface="Arial" panose="020B0604020202020204" pitchFamily="34" charset="0"/>
                  <a:cs typeface="Arial" panose="020B0604020202020204" pitchFamily="34" charset="0"/>
                </a:rPr>
                <a:t>Như</a:t>
              </a:r>
              <a:r>
                <a:rPr lang="en-US" sz="4200" dirty="0">
                  <a:ln w="3175">
                    <a:noFill/>
                  </a:ln>
                  <a:solidFill>
                    <a:schemeClr val="tx1"/>
                  </a:solidFill>
                  <a:latin typeface="Arial" panose="020B0604020202020204" pitchFamily="34" charset="0"/>
                  <a:cs typeface="Arial" panose="020B0604020202020204" pitchFamily="34" charset="0"/>
                </a:rPr>
                <a:t> </a:t>
              </a:r>
              <a:r>
                <a:rPr lang="en-US" sz="4200" dirty="0" err="1">
                  <a:ln w="3175">
                    <a:noFill/>
                  </a:ln>
                  <a:solidFill>
                    <a:schemeClr val="tx1"/>
                  </a:solidFill>
                  <a:latin typeface="Arial" panose="020B0604020202020204" pitchFamily="34" charset="0"/>
                  <a:cs typeface="Arial" panose="020B0604020202020204" pitchFamily="34" charset="0"/>
                </a:rPr>
                <a:t>thế</a:t>
              </a:r>
              <a:r>
                <a:rPr lang="en-US" sz="4200" dirty="0">
                  <a:ln w="3175">
                    <a:noFill/>
                  </a:ln>
                  <a:solidFill>
                    <a:schemeClr val="tx1"/>
                  </a:solidFill>
                  <a:latin typeface="Arial" panose="020B0604020202020204" pitchFamily="34" charset="0"/>
                  <a:cs typeface="Arial" panose="020B0604020202020204" pitchFamily="34" charset="0"/>
                </a:rPr>
                <a:t> </a:t>
              </a:r>
              <a:r>
                <a:rPr lang="en-US" sz="4200" dirty="0" err="1">
                  <a:ln w="3175">
                    <a:noFill/>
                  </a:ln>
                  <a:solidFill>
                    <a:schemeClr val="tx1"/>
                  </a:solidFill>
                  <a:latin typeface="Arial" panose="020B0604020202020204" pitchFamily="34" charset="0"/>
                  <a:cs typeface="Arial" panose="020B0604020202020204" pitchFamily="34" charset="0"/>
                </a:rPr>
                <a:t>nào</a:t>
              </a:r>
              <a:r>
                <a:rPr lang="en-US" sz="4200" dirty="0">
                  <a:ln w="3175">
                    <a:noFill/>
                  </a:ln>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924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182055D-D1E5-A16D-9223-0CA00C6B083C}"/>
              </a:ext>
            </a:extLst>
          </p:cNvPr>
          <p:cNvSpPr/>
          <p:nvPr/>
        </p:nvSpPr>
        <p:spPr>
          <a:xfrm>
            <a:off x="194334" y="874364"/>
            <a:ext cx="7848600" cy="2438400"/>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Ví dụ minh họa:</a:t>
            </a:r>
          </a:p>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Trên tấm bìa là </a:t>
            </a:r>
            <a:r>
              <a:rPr lang="pt-BR" sz="4400" b="1" i="1" dirty="0">
                <a:solidFill>
                  <a:schemeClr val="accent1">
                    <a:lumMod val="50000"/>
                  </a:schemeClr>
                </a:solidFill>
                <a:latin typeface="Arial" panose="020B0604020202020204" pitchFamily="34" charset="0"/>
                <a:cs typeface="Arial" panose="020B0604020202020204" pitchFamily="34" charset="0"/>
              </a:rPr>
              <a:t>Bảng đen</a:t>
            </a:r>
            <a:endParaRPr lang="en-US" sz="4400" b="1" i="1"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92C0553-2141-68D0-E904-3C3F017C4555}"/>
              </a:ext>
            </a:extLst>
          </p:cNvPr>
          <p:cNvGrpSpPr/>
          <p:nvPr/>
        </p:nvGrpSpPr>
        <p:grpSpPr>
          <a:xfrm>
            <a:off x="800100" y="4013325"/>
            <a:ext cx="6694635" cy="4692456"/>
            <a:chOff x="1054402" y="3989584"/>
            <a:chExt cx="6694635" cy="4692456"/>
          </a:xfrm>
        </p:grpSpPr>
        <p:pic>
          <p:nvPicPr>
            <p:cNvPr id="2" name="Picture 1">
              <a:extLst>
                <a:ext uri="{FF2B5EF4-FFF2-40B4-BE49-F238E27FC236}">
                  <a16:creationId xmlns:a16="http://schemas.microsoft.com/office/drawing/2014/main" id="{D98879D9-2C99-1150-5A18-AFBFE516A405}"/>
                </a:ext>
              </a:extLst>
            </p:cNvPr>
            <p:cNvPicPr>
              <a:picLocks noChangeAspect="1"/>
            </p:cNvPicPr>
            <p:nvPr/>
          </p:nvPicPr>
          <p:blipFill rotWithShape="1">
            <a:blip r:embed="rId6"/>
            <a:srcRect l="40951"/>
            <a:stretch/>
          </p:blipFill>
          <p:spPr>
            <a:xfrm>
              <a:off x="1054402" y="4369022"/>
              <a:ext cx="6315198" cy="43130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162" y="3989584"/>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ounded Rectangle 17">
            <a:extLst>
              <a:ext uri="{FF2B5EF4-FFF2-40B4-BE49-F238E27FC236}">
                <a16:creationId xmlns:a16="http://schemas.microsoft.com/office/drawing/2014/main" id="{18D41BB0-E805-F172-87AB-47027D24B6D2}"/>
              </a:ext>
            </a:extLst>
          </p:cNvPr>
          <p:cNvSpPr/>
          <p:nvPr/>
        </p:nvSpPr>
        <p:spPr>
          <a:xfrm>
            <a:off x="9171214" y="664672"/>
            <a:ext cx="7848600" cy="1828800"/>
          </a:xfrm>
          <a:prstGeom prst="roundRect">
            <a:avLst/>
          </a:prstGeom>
          <a:solidFill>
            <a:schemeClr val="accent2">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Các </a:t>
            </a:r>
            <a:r>
              <a:rPr lang="en-US" sz="4000" b="1" dirty="0" err="1">
                <a:solidFill>
                  <a:schemeClr val="bg1"/>
                </a:solidFill>
                <a:latin typeface="Arial" panose="020B0604020202020204" pitchFamily="34" charset="0"/>
                <a:cs typeface="Arial" panose="020B0604020202020204" pitchFamily="34" charset="0"/>
              </a:rPr>
              <a:t>em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đặt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a:t>
            </a:r>
          </a:p>
        </p:txBody>
      </p:sp>
      <p:sp>
        <p:nvSpPr>
          <p:cNvPr id="79" name="Rounded Rectangle 18">
            <a:extLst>
              <a:ext uri="{FF2B5EF4-FFF2-40B4-BE49-F238E27FC236}">
                <a16:creationId xmlns:a16="http://schemas.microsoft.com/office/drawing/2014/main" id="{DAFBF398-23DC-6149-CAA7-CE9F8045A011}"/>
              </a:ext>
            </a:extLst>
          </p:cNvPr>
          <p:cNvSpPr/>
          <p:nvPr/>
        </p:nvSpPr>
        <p:spPr>
          <a:xfrm>
            <a:off x="9628414" y="5360432"/>
            <a:ext cx="7391398" cy="193364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Ai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80" name="Rounded Rectangle 19">
            <a:extLst>
              <a:ext uri="{FF2B5EF4-FFF2-40B4-BE49-F238E27FC236}">
                <a16:creationId xmlns:a16="http://schemas.microsoft.com/office/drawing/2014/main" id="{55698199-B07D-1225-7B9A-BC7313FF7228}"/>
              </a:ext>
            </a:extLst>
          </p:cNvPr>
          <p:cNvSpPr/>
          <p:nvPr/>
        </p:nvSpPr>
        <p:spPr>
          <a:xfrm>
            <a:off x="9628414" y="3103072"/>
            <a:ext cx="7391400" cy="172396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Đồ vật đó được làm bằng gì? </a:t>
            </a:r>
            <a:endParaRPr lang="en-US" sz="3600" dirty="0">
              <a:solidFill>
                <a:schemeClr val="tx1"/>
              </a:solidFill>
              <a:latin typeface="Arial" panose="020B0604020202020204" pitchFamily="34" charset="0"/>
              <a:cs typeface="Arial" panose="020B0604020202020204" pitchFamily="34" charset="0"/>
            </a:endParaRPr>
          </a:p>
        </p:txBody>
      </p:sp>
      <p:sp>
        <p:nvSpPr>
          <p:cNvPr id="81" name="Rounded Rectangle 23">
            <a:extLst>
              <a:ext uri="{FF2B5EF4-FFF2-40B4-BE49-F238E27FC236}">
                <a16:creationId xmlns:a16="http://schemas.microsoft.com/office/drawing/2014/main" id="{EBACE4F6-2F6D-8065-5BA4-E05AB3FB703C}"/>
              </a:ext>
            </a:extLst>
          </p:cNvPr>
          <p:cNvSpPr/>
          <p:nvPr/>
        </p:nvSpPr>
        <p:spPr>
          <a:xfrm>
            <a:off x="9628414" y="7827472"/>
            <a:ext cx="7391398" cy="179485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Đồ vật đó được sử dụng vào những lúc nào</a:t>
            </a:r>
            <a:r>
              <a:rPr lang="en-US" sz="3600" dirty="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82" name="Elbow Connector 3">
            <a:extLst>
              <a:ext uri="{FF2B5EF4-FFF2-40B4-BE49-F238E27FC236}">
                <a16:creationId xmlns:a16="http://schemas.microsoft.com/office/drawing/2014/main" id="{B2CF09EF-0ABE-203A-8E0B-48789CA925F1}"/>
              </a:ext>
            </a:extLst>
          </p:cNvPr>
          <p:cNvCxnSpPr>
            <a:cxnSpLocks/>
            <a:stCxn id="78" idx="1"/>
            <a:endCxn id="80" idx="1"/>
          </p:cNvCxnSpPr>
          <p:nvPr/>
        </p:nvCxnSpPr>
        <p:spPr>
          <a:xfrm rot="10800000" flipH="1" flipV="1">
            <a:off x="9171214" y="1579072"/>
            <a:ext cx="457200" cy="2385980"/>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25">
            <a:extLst>
              <a:ext uri="{FF2B5EF4-FFF2-40B4-BE49-F238E27FC236}">
                <a16:creationId xmlns:a16="http://schemas.microsoft.com/office/drawing/2014/main" id="{FBA271C2-7264-5E21-49D7-FAD7BA2C911B}"/>
              </a:ext>
            </a:extLst>
          </p:cNvPr>
          <p:cNvCxnSpPr>
            <a:cxnSpLocks/>
            <a:stCxn id="78" idx="1"/>
            <a:endCxn id="79" idx="1"/>
          </p:cNvCxnSpPr>
          <p:nvPr/>
        </p:nvCxnSpPr>
        <p:spPr>
          <a:xfrm rot="10800000" flipH="1" flipV="1">
            <a:off x="9171214" y="1579072"/>
            <a:ext cx="457200" cy="4748180"/>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28">
            <a:extLst>
              <a:ext uri="{FF2B5EF4-FFF2-40B4-BE49-F238E27FC236}">
                <a16:creationId xmlns:a16="http://schemas.microsoft.com/office/drawing/2014/main" id="{46433025-A4E7-F964-8429-1A1365CC3271}"/>
              </a:ext>
            </a:extLst>
          </p:cNvPr>
          <p:cNvCxnSpPr>
            <a:cxnSpLocks/>
            <a:stCxn id="78" idx="1"/>
            <a:endCxn id="81" idx="1"/>
          </p:cNvCxnSpPr>
          <p:nvPr/>
        </p:nvCxnSpPr>
        <p:spPr>
          <a:xfrm rot="10800000" flipH="1" flipV="1">
            <a:off x="9171214" y="1579072"/>
            <a:ext cx="457200" cy="7145828"/>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1216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barn(inVertical)">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wipe(left)">
                                      <p:cBhvr>
                                        <p:cTn id="20" dur="500"/>
                                        <p:tgtEl>
                                          <p:spTgt spid="8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randombar(horizontal)">
                                      <p:cBhvr>
                                        <p:cTn id="24" dur="500"/>
                                        <p:tgtEl>
                                          <p:spTgt spid="8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wipe(left)">
                                      <p:cBhvr>
                                        <p:cTn id="29" dur="500"/>
                                        <p:tgtEl>
                                          <p:spTgt spid="83"/>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randombar(horizontal)">
                                      <p:cBhvr>
                                        <p:cTn id="33" dur="50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wipe(left)">
                                      <p:cBhvr>
                                        <p:cTn id="38" dur="500"/>
                                        <p:tgtEl>
                                          <p:spTgt spid="84"/>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randombar(horizontal)">
                                      <p:cBhvr>
                                        <p:cTn id="4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8" grpId="0" animBg="1"/>
      <p:bldP spid="79" grpId="0" animBg="1"/>
      <p:bldP spid="80"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182055D-D1E5-A16D-9223-0CA00C6B083C}"/>
              </a:ext>
            </a:extLst>
          </p:cNvPr>
          <p:cNvSpPr/>
          <p:nvPr/>
        </p:nvSpPr>
        <p:spPr>
          <a:xfrm>
            <a:off x="194334" y="874364"/>
            <a:ext cx="7848600" cy="2438400"/>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Ví dụ minh họa:</a:t>
            </a:r>
          </a:p>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Trên tấm bìa là </a:t>
            </a:r>
            <a:r>
              <a:rPr lang="pt-BR" sz="4400" b="1" i="1" dirty="0">
                <a:solidFill>
                  <a:schemeClr val="accent1">
                    <a:lumMod val="50000"/>
                  </a:schemeClr>
                </a:solidFill>
                <a:latin typeface="Arial" panose="020B0604020202020204" pitchFamily="34" charset="0"/>
                <a:cs typeface="Arial" panose="020B0604020202020204" pitchFamily="34" charset="0"/>
              </a:rPr>
              <a:t>Bảng đen</a:t>
            </a:r>
            <a:endParaRPr lang="en-US" sz="4400" b="1" i="1"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92C0553-2141-68D0-E904-3C3F017C4555}"/>
              </a:ext>
            </a:extLst>
          </p:cNvPr>
          <p:cNvGrpSpPr/>
          <p:nvPr/>
        </p:nvGrpSpPr>
        <p:grpSpPr>
          <a:xfrm>
            <a:off x="800100" y="4013325"/>
            <a:ext cx="6694635" cy="4692456"/>
            <a:chOff x="1054402" y="3989584"/>
            <a:chExt cx="6694635" cy="4692456"/>
          </a:xfrm>
        </p:grpSpPr>
        <p:pic>
          <p:nvPicPr>
            <p:cNvPr id="2" name="Picture 1">
              <a:extLst>
                <a:ext uri="{FF2B5EF4-FFF2-40B4-BE49-F238E27FC236}">
                  <a16:creationId xmlns:a16="http://schemas.microsoft.com/office/drawing/2014/main" id="{D98879D9-2C99-1150-5A18-AFBFE516A405}"/>
                </a:ext>
              </a:extLst>
            </p:cNvPr>
            <p:cNvPicPr>
              <a:picLocks noChangeAspect="1"/>
            </p:cNvPicPr>
            <p:nvPr/>
          </p:nvPicPr>
          <p:blipFill rotWithShape="1">
            <a:blip r:embed="rId6"/>
            <a:srcRect l="40951"/>
            <a:stretch/>
          </p:blipFill>
          <p:spPr>
            <a:xfrm>
              <a:off x="1054402" y="4369022"/>
              <a:ext cx="6315198" cy="43130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162" y="3989584"/>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ounded Rectangle 17">
            <a:extLst>
              <a:ext uri="{FF2B5EF4-FFF2-40B4-BE49-F238E27FC236}">
                <a16:creationId xmlns:a16="http://schemas.microsoft.com/office/drawing/2014/main" id="{18D41BB0-E805-F172-87AB-47027D24B6D2}"/>
              </a:ext>
            </a:extLst>
          </p:cNvPr>
          <p:cNvSpPr/>
          <p:nvPr/>
        </p:nvSpPr>
        <p:spPr>
          <a:xfrm>
            <a:off x="9171214" y="664672"/>
            <a:ext cx="7848600" cy="1828800"/>
          </a:xfrm>
          <a:prstGeom prst="roundRect">
            <a:avLst/>
          </a:prstGeom>
          <a:solidFill>
            <a:schemeClr val="accent2">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Các </a:t>
            </a:r>
            <a:r>
              <a:rPr lang="en-US" sz="4000" b="1" dirty="0" err="1">
                <a:solidFill>
                  <a:schemeClr val="bg1"/>
                </a:solidFill>
                <a:latin typeface="Arial" panose="020B0604020202020204" pitchFamily="34" charset="0"/>
                <a:cs typeface="Arial" panose="020B0604020202020204" pitchFamily="34" charset="0"/>
              </a:rPr>
              <a:t>em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có</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đặt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a:t>
            </a:r>
          </a:p>
        </p:txBody>
      </p:sp>
      <p:sp>
        <p:nvSpPr>
          <p:cNvPr id="79" name="Rounded Rectangle 18">
            <a:extLst>
              <a:ext uri="{FF2B5EF4-FFF2-40B4-BE49-F238E27FC236}">
                <a16:creationId xmlns:a16="http://schemas.microsoft.com/office/drawing/2014/main" id="{DAFBF398-23DC-6149-CAA7-CE9F8045A011}"/>
              </a:ext>
            </a:extLst>
          </p:cNvPr>
          <p:cNvSpPr/>
          <p:nvPr/>
        </p:nvSpPr>
        <p:spPr>
          <a:xfrm>
            <a:off x="9628414" y="5360432"/>
            <a:ext cx="7745186" cy="193364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Vì sao đồ vật đó được treo trên tường mà không phải để dưới đất? </a:t>
            </a:r>
            <a:endParaRPr lang="en-US" sz="3600" dirty="0">
              <a:solidFill>
                <a:schemeClr val="tx1"/>
              </a:solidFill>
              <a:latin typeface="Arial" panose="020B0604020202020204" pitchFamily="34" charset="0"/>
              <a:cs typeface="Arial" panose="020B0604020202020204" pitchFamily="34" charset="0"/>
            </a:endParaRPr>
          </a:p>
        </p:txBody>
      </p:sp>
      <p:sp>
        <p:nvSpPr>
          <p:cNvPr id="80" name="Rounded Rectangle 19">
            <a:extLst>
              <a:ext uri="{FF2B5EF4-FFF2-40B4-BE49-F238E27FC236}">
                <a16:creationId xmlns:a16="http://schemas.microsoft.com/office/drawing/2014/main" id="{55698199-B07D-1225-7B9A-BC7313FF7228}"/>
              </a:ext>
            </a:extLst>
          </p:cNvPr>
          <p:cNvSpPr/>
          <p:nvPr/>
        </p:nvSpPr>
        <p:spPr>
          <a:xfrm>
            <a:off x="9628414" y="3103072"/>
            <a:ext cx="7745186" cy="1723960"/>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Đồ vật đó được đặt ở đâu? </a:t>
            </a:r>
            <a:endParaRPr lang="en-US" sz="3600" dirty="0">
              <a:solidFill>
                <a:schemeClr val="tx1"/>
              </a:solidFill>
              <a:latin typeface="Arial" panose="020B0604020202020204" pitchFamily="34" charset="0"/>
              <a:cs typeface="Arial" panose="020B0604020202020204" pitchFamily="34" charset="0"/>
            </a:endParaRPr>
          </a:p>
        </p:txBody>
      </p:sp>
      <p:sp>
        <p:nvSpPr>
          <p:cNvPr id="81" name="Rounded Rectangle 23">
            <a:extLst>
              <a:ext uri="{FF2B5EF4-FFF2-40B4-BE49-F238E27FC236}">
                <a16:creationId xmlns:a16="http://schemas.microsoft.com/office/drawing/2014/main" id="{EBACE4F6-2F6D-8065-5BA4-E05AB3FB703C}"/>
              </a:ext>
            </a:extLst>
          </p:cNvPr>
          <p:cNvSpPr/>
          <p:nvPr/>
        </p:nvSpPr>
        <p:spPr>
          <a:xfrm>
            <a:off x="9628414" y="7827472"/>
            <a:ext cx="7745186" cy="179485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cs typeface="Arial" panose="020B0604020202020204" pitchFamily="34" charset="0"/>
              </a:rPr>
              <a:t>Đồ vật đó sử dụng như thế nào? </a:t>
            </a:r>
            <a:endParaRPr lang="en-US" sz="3600" dirty="0">
              <a:solidFill>
                <a:schemeClr val="tx1"/>
              </a:solidFill>
              <a:latin typeface="Arial" panose="020B0604020202020204" pitchFamily="34" charset="0"/>
              <a:cs typeface="Arial" panose="020B0604020202020204" pitchFamily="34" charset="0"/>
            </a:endParaRPr>
          </a:p>
        </p:txBody>
      </p:sp>
      <p:cxnSp>
        <p:nvCxnSpPr>
          <p:cNvPr id="82" name="Elbow Connector 3">
            <a:extLst>
              <a:ext uri="{FF2B5EF4-FFF2-40B4-BE49-F238E27FC236}">
                <a16:creationId xmlns:a16="http://schemas.microsoft.com/office/drawing/2014/main" id="{B2CF09EF-0ABE-203A-8E0B-48789CA925F1}"/>
              </a:ext>
            </a:extLst>
          </p:cNvPr>
          <p:cNvCxnSpPr>
            <a:cxnSpLocks/>
            <a:stCxn id="78" idx="1"/>
            <a:endCxn id="80" idx="1"/>
          </p:cNvCxnSpPr>
          <p:nvPr/>
        </p:nvCxnSpPr>
        <p:spPr>
          <a:xfrm rot="10800000" flipH="1" flipV="1">
            <a:off x="9171214" y="1579072"/>
            <a:ext cx="457200" cy="2385980"/>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25">
            <a:extLst>
              <a:ext uri="{FF2B5EF4-FFF2-40B4-BE49-F238E27FC236}">
                <a16:creationId xmlns:a16="http://schemas.microsoft.com/office/drawing/2014/main" id="{FBA271C2-7264-5E21-49D7-FAD7BA2C911B}"/>
              </a:ext>
            </a:extLst>
          </p:cNvPr>
          <p:cNvCxnSpPr>
            <a:cxnSpLocks/>
            <a:stCxn id="78" idx="1"/>
            <a:endCxn id="79" idx="1"/>
          </p:cNvCxnSpPr>
          <p:nvPr/>
        </p:nvCxnSpPr>
        <p:spPr>
          <a:xfrm rot="10800000" flipH="1" flipV="1">
            <a:off x="9171214" y="1579072"/>
            <a:ext cx="457200" cy="4748180"/>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Elbow Connector 28">
            <a:extLst>
              <a:ext uri="{FF2B5EF4-FFF2-40B4-BE49-F238E27FC236}">
                <a16:creationId xmlns:a16="http://schemas.microsoft.com/office/drawing/2014/main" id="{46433025-A4E7-F964-8429-1A1365CC3271}"/>
              </a:ext>
            </a:extLst>
          </p:cNvPr>
          <p:cNvCxnSpPr>
            <a:cxnSpLocks/>
            <a:stCxn id="78" idx="1"/>
            <a:endCxn id="81" idx="1"/>
          </p:cNvCxnSpPr>
          <p:nvPr/>
        </p:nvCxnSpPr>
        <p:spPr>
          <a:xfrm rot="10800000" flipH="1" flipV="1">
            <a:off x="9171214" y="1579072"/>
            <a:ext cx="457200" cy="7145828"/>
          </a:xfrm>
          <a:prstGeom prst="bent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randombar(horizontal)">
                                      <p:cBhvr>
                                        <p:cTn id="11" dur="5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left)">
                                      <p:cBhvr>
                                        <p:cTn id="16" dur="500"/>
                                        <p:tgtEl>
                                          <p:spTgt spid="8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randombar(horizontal)">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500"/>
                                        <p:tgtEl>
                                          <p:spTgt spid="8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randombar(horizontal)">
                                      <p:cBhvr>
                                        <p:cTn id="2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182055D-D1E5-A16D-9223-0CA00C6B083C}"/>
              </a:ext>
            </a:extLst>
          </p:cNvPr>
          <p:cNvSpPr/>
          <p:nvPr/>
        </p:nvSpPr>
        <p:spPr>
          <a:xfrm>
            <a:off x="194334" y="874364"/>
            <a:ext cx="7848600" cy="2438400"/>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Ví dụ minh họa:</a:t>
            </a:r>
          </a:p>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Trên tấm bìa là </a:t>
            </a:r>
            <a:r>
              <a:rPr lang="pt-BR" sz="4400" b="1" i="1" dirty="0">
                <a:solidFill>
                  <a:schemeClr val="accent1">
                    <a:lumMod val="50000"/>
                  </a:schemeClr>
                </a:solidFill>
                <a:latin typeface="Arial" panose="020B0604020202020204" pitchFamily="34" charset="0"/>
                <a:cs typeface="Arial" panose="020B0604020202020204" pitchFamily="34" charset="0"/>
              </a:rPr>
              <a:t>Bảng đen</a:t>
            </a:r>
            <a:endParaRPr lang="en-US" sz="4400" b="1" i="1"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92C0553-2141-68D0-E904-3C3F017C4555}"/>
              </a:ext>
            </a:extLst>
          </p:cNvPr>
          <p:cNvGrpSpPr/>
          <p:nvPr/>
        </p:nvGrpSpPr>
        <p:grpSpPr>
          <a:xfrm>
            <a:off x="800100" y="4013325"/>
            <a:ext cx="6694635" cy="4692456"/>
            <a:chOff x="1054402" y="3989584"/>
            <a:chExt cx="6694635" cy="4692456"/>
          </a:xfrm>
        </p:grpSpPr>
        <p:pic>
          <p:nvPicPr>
            <p:cNvPr id="2" name="Picture 1">
              <a:extLst>
                <a:ext uri="{FF2B5EF4-FFF2-40B4-BE49-F238E27FC236}">
                  <a16:creationId xmlns:a16="http://schemas.microsoft.com/office/drawing/2014/main" id="{D98879D9-2C99-1150-5A18-AFBFE516A405}"/>
                </a:ext>
              </a:extLst>
            </p:cNvPr>
            <p:cNvPicPr>
              <a:picLocks noChangeAspect="1"/>
            </p:cNvPicPr>
            <p:nvPr/>
          </p:nvPicPr>
          <p:blipFill rotWithShape="1">
            <a:blip r:embed="rId6"/>
            <a:srcRect l="40951"/>
            <a:stretch/>
          </p:blipFill>
          <p:spPr>
            <a:xfrm>
              <a:off x="1054402" y="4369022"/>
              <a:ext cx="6315198" cy="43130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162" y="3989584"/>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ounded Rectangle 17">
            <a:extLst>
              <a:ext uri="{FF2B5EF4-FFF2-40B4-BE49-F238E27FC236}">
                <a16:creationId xmlns:a16="http://schemas.microsoft.com/office/drawing/2014/main" id="{8C23B1E2-F878-3670-3672-088F1898B288}"/>
              </a:ext>
            </a:extLst>
          </p:cNvPr>
          <p:cNvSpPr/>
          <p:nvPr/>
        </p:nvSpPr>
        <p:spPr>
          <a:xfrm>
            <a:off x="9280006" y="385594"/>
            <a:ext cx="7848600" cy="1552640"/>
          </a:xfrm>
          <a:prstGeom prst="roundRect">
            <a:avLst/>
          </a:prstGeom>
          <a:solidFill>
            <a:srgbClr val="549E87"/>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b="1" dirty="0" err="1">
                <a:solidFill>
                  <a:schemeClr val="bg1"/>
                </a:solidFill>
                <a:latin typeface="Arial" panose="020B0604020202020204" pitchFamily="34" charset="0"/>
                <a:cs typeface="Arial" panose="020B0604020202020204" pitchFamily="34" charset="0"/>
              </a:rPr>
              <a:t>Đáp</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án</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của</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những</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câu</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hỏi</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trên</a:t>
            </a:r>
            <a:endParaRPr lang="en-US" sz="3800" b="1" dirty="0">
              <a:solidFill>
                <a:schemeClr val="bg1"/>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829BC911-24CE-03BD-6794-D2271B35F8F8}"/>
              </a:ext>
            </a:extLst>
          </p:cNvPr>
          <p:cNvSpPr/>
          <p:nvPr/>
        </p:nvSpPr>
        <p:spPr>
          <a:xfrm>
            <a:off x="9679273" y="4683842"/>
            <a:ext cx="7848600" cy="1933640"/>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a:latin typeface="Arial" panose="020B0604020202020204" pitchFamily="34" charset="0"/>
                <a:cs typeface="Arial" panose="020B0604020202020204" pitchFamily="34" charset="0"/>
              </a:rPr>
              <a:t>Giáo </a:t>
            </a:r>
            <a:r>
              <a:rPr lang="en-US" sz="3600" dirty="0" err="1">
                <a:latin typeface="Arial" panose="020B0604020202020204" pitchFamily="34" charset="0"/>
                <a:cs typeface="Arial" panose="020B0604020202020204" pitchFamily="34" charset="0"/>
              </a:rPr>
              <a:t>viên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endParaRPr lang="en-US" sz="3600" dirty="0">
              <a:solidFill>
                <a:schemeClr val="tx1"/>
              </a:solidFill>
              <a:latin typeface="Arial" panose="020B0604020202020204" pitchFamily="34" charset="0"/>
              <a:cs typeface="Arial" panose="020B0604020202020204" pitchFamily="34" charset="0"/>
            </a:endParaRPr>
          </a:p>
        </p:txBody>
      </p:sp>
      <p:sp>
        <p:nvSpPr>
          <p:cNvPr id="9" name="Rounded Rectangle 19">
            <a:extLst>
              <a:ext uri="{FF2B5EF4-FFF2-40B4-BE49-F238E27FC236}">
                <a16:creationId xmlns:a16="http://schemas.microsoft.com/office/drawing/2014/main" id="{83C76993-CE39-9687-EB50-E20FC7BF931F}"/>
              </a:ext>
            </a:extLst>
          </p:cNvPr>
          <p:cNvSpPr/>
          <p:nvPr/>
        </p:nvSpPr>
        <p:spPr>
          <a:xfrm>
            <a:off x="9653998" y="2369359"/>
            <a:ext cx="7848600" cy="1882151"/>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Đồ vật đó được làm bằng </a:t>
            </a:r>
            <a:r>
              <a:rPr lang="en-US" sz="3600" dirty="0" err="1">
                <a:latin typeface="Arial" panose="020B0604020202020204" pitchFamily="34" charset="0"/>
                <a:cs typeface="Arial" panose="020B0604020202020204" pitchFamily="34" charset="0"/>
              </a:rPr>
              <a:t>gỗ</a:t>
            </a:r>
            <a:endParaRPr lang="en-US" sz="3600" dirty="0">
              <a:solidFill>
                <a:schemeClr val="tx1"/>
              </a:solidFill>
              <a:latin typeface="Arial" panose="020B0604020202020204" pitchFamily="34" charset="0"/>
              <a:cs typeface="Arial" panose="020B0604020202020204" pitchFamily="34" charset="0"/>
            </a:endParaRPr>
          </a:p>
        </p:txBody>
      </p:sp>
      <p:sp>
        <p:nvSpPr>
          <p:cNvPr id="10" name="Rounded Rectangle 23">
            <a:extLst>
              <a:ext uri="{FF2B5EF4-FFF2-40B4-BE49-F238E27FC236}">
                <a16:creationId xmlns:a16="http://schemas.microsoft.com/office/drawing/2014/main" id="{6C119DD9-921C-798E-CF3C-A8C4591B9CAF}"/>
              </a:ext>
            </a:extLst>
          </p:cNvPr>
          <p:cNvSpPr/>
          <p:nvPr/>
        </p:nvSpPr>
        <p:spPr>
          <a:xfrm>
            <a:off x="9711930" y="7049813"/>
            <a:ext cx="7790668" cy="2694327"/>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600" dirty="0">
                <a:latin typeface="Arial" panose="020B0604020202020204" pitchFamily="34" charset="0"/>
                <a:cs typeface="Arial" panose="020B0604020202020204" pitchFamily="34" charset="0"/>
              </a:rPr>
              <a:t>Đồ vật được sử dụng </a:t>
            </a: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tin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nhìn</a:t>
            </a:r>
            <a:r>
              <a:rPr lang="en-US" sz="3600" dirty="0">
                <a:latin typeface="Arial" panose="020B0604020202020204" pitchFamily="34" charset="0"/>
                <a:cs typeface="Arial" panose="020B0604020202020204" pitchFamily="34" charset="0"/>
              </a:rPr>
              <a:t> hay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lúc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11" name="Elbow Connector 3">
            <a:extLst>
              <a:ext uri="{FF2B5EF4-FFF2-40B4-BE49-F238E27FC236}">
                <a16:creationId xmlns:a16="http://schemas.microsoft.com/office/drawing/2014/main" id="{00E7887D-00E5-90A0-A1FF-8286CE25C5F8}"/>
              </a:ext>
            </a:extLst>
          </p:cNvPr>
          <p:cNvCxnSpPr>
            <a:cxnSpLocks/>
            <a:stCxn id="6" idx="1"/>
            <a:endCxn id="9" idx="1"/>
          </p:cNvCxnSpPr>
          <p:nvPr/>
        </p:nvCxnSpPr>
        <p:spPr>
          <a:xfrm rot="10800000" flipH="1" flipV="1">
            <a:off x="9280006" y="1161913"/>
            <a:ext cx="373992" cy="2148521"/>
          </a:xfrm>
          <a:prstGeom prst="bentConnector3">
            <a:avLst>
              <a:gd name="adj1" fmla="val -61124"/>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25">
            <a:extLst>
              <a:ext uri="{FF2B5EF4-FFF2-40B4-BE49-F238E27FC236}">
                <a16:creationId xmlns:a16="http://schemas.microsoft.com/office/drawing/2014/main" id="{2D8BC405-2A7B-11BC-E8D1-1012D44D6EDA}"/>
              </a:ext>
            </a:extLst>
          </p:cNvPr>
          <p:cNvCxnSpPr>
            <a:cxnSpLocks/>
            <a:stCxn id="6" idx="1"/>
            <a:endCxn id="8" idx="1"/>
          </p:cNvCxnSpPr>
          <p:nvPr/>
        </p:nvCxnSpPr>
        <p:spPr>
          <a:xfrm rot="10800000" flipH="1" flipV="1">
            <a:off x="9280005" y="1161914"/>
            <a:ext cx="399267" cy="4488748"/>
          </a:xfrm>
          <a:prstGeom prst="bentConnector3">
            <a:avLst>
              <a:gd name="adj1" fmla="val -57255"/>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28">
            <a:extLst>
              <a:ext uri="{FF2B5EF4-FFF2-40B4-BE49-F238E27FC236}">
                <a16:creationId xmlns:a16="http://schemas.microsoft.com/office/drawing/2014/main" id="{6E7B60A1-FF98-9A45-8909-DF8C97238064}"/>
              </a:ext>
            </a:extLst>
          </p:cNvPr>
          <p:cNvCxnSpPr>
            <a:cxnSpLocks/>
            <a:stCxn id="6" idx="1"/>
            <a:endCxn id="10" idx="1"/>
          </p:cNvCxnSpPr>
          <p:nvPr/>
        </p:nvCxnSpPr>
        <p:spPr>
          <a:xfrm rot="10800000" flipH="1" flipV="1">
            <a:off x="9280006" y="1161913"/>
            <a:ext cx="431924" cy="7235063"/>
          </a:xfrm>
          <a:prstGeom prst="bentConnector3">
            <a:avLst>
              <a:gd name="adj1" fmla="val -52926"/>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5757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330445" y="8685107"/>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182055D-D1E5-A16D-9223-0CA00C6B083C}"/>
              </a:ext>
            </a:extLst>
          </p:cNvPr>
          <p:cNvSpPr/>
          <p:nvPr/>
        </p:nvSpPr>
        <p:spPr>
          <a:xfrm>
            <a:off x="194334" y="874364"/>
            <a:ext cx="7848600" cy="2438400"/>
          </a:xfrm>
          <a:prstGeom prst="accentBorderCallout1">
            <a:avLst>
              <a:gd name="adj1" fmla="val 18750"/>
              <a:gd name="adj2" fmla="val -3127"/>
              <a:gd name="adj3" fmla="val 17954"/>
              <a:gd name="adj4" fmla="val -17509"/>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Ví dụ minh họa:</a:t>
            </a:r>
          </a:p>
          <a:p>
            <a:pPr algn="ctr">
              <a:lnSpc>
                <a:spcPct val="150000"/>
              </a:lnSpc>
            </a:pPr>
            <a:r>
              <a:rPr lang="pt-BR" sz="4400" b="1" dirty="0">
                <a:solidFill>
                  <a:schemeClr val="accent1">
                    <a:lumMod val="50000"/>
                  </a:schemeClr>
                </a:solidFill>
                <a:latin typeface="Arial" panose="020B0604020202020204" pitchFamily="34" charset="0"/>
                <a:cs typeface="Arial" panose="020B0604020202020204" pitchFamily="34" charset="0"/>
              </a:rPr>
              <a:t>Trên tấm bìa là </a:t>
            </a:r>
            <a:r>
              <a:rPr lang="pt-BR" sz="4400" b="1" i="1" dirty="0">
                <a:solidFill>
                  <a:schemeClr val="accent1">
                    <a:lumMod val="50000"/>
                  </a:schemeClr>
                </a:solidFill>
                <a:latin typeface="Arial" panose="020B0604020202020204" pitchFamily="34" charset="0"/>
                <a:cs typeface="Arial" panose="020B0604020202020204" pitchFamily="34" charset="0"/>
              </a:rPr>
              <a:t>Bảng đen</a:t>
            </a:r>
            <a:endParaRPr lang="en-US" sz="4400" b="1" i="1"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92C0553-2141-68D0-E904-3C3F017C4555}"/>
              </a:ext>
            </a:extLst>
          </p:cNvPr>
          <p:cNvGrpSpPr/>
          <p:nvPr/>
        </p:nvGrpSpPr>
        <p:grpSpPr>
          <a:xfrm>
            <a:off x="800100" y="4013325"/>
            <a:ext cx="6694635" cy="4692456"/>
            <a:chOff x="1054402" y="3989584"/>
            <a:chExt cx="6694635" cy="4692456"/>
          </a:xfrm>
        </p:grpSpPr>
        <p:pic>
          <p:nvPicPr>
            <p:cNvPr id="2" name="Picture 1">
              <a:extLst>
                <a:ext uri="{FF2B5EF4-FFF2-40B4-BE49-F238E27FC236}">
                  <a16:creationId xmlns:a16="http://schemas.microsoft.com/office/drawing/2014/main" id="{D98879D9-2C99-1150-5A18-AFBFE516A405}"/>
                </a:ext>
              </a:extLst>
            </p:cNvPr>
            <p:cNvPicPr>
              <a:picLocks noChangeAspect="1"/>
            </p:cNvPicPr>
            <p:nvPr/>
          </p:nvPicPr>
          <p:blipFill rotWithShape="1">
            <a:blip r:embed="rId6"/>
            <a:srcRect l="40951"/>
            <a:stretch/>
          </p:blipFill>
          <p:spPr>
            <a:xfrm>
              <a:off x="1054402" y="4369022"/>
              <a:ext cx="6315198" cy="43130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0162" y="3989584"/>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ounded Rectangle 17">
            <a:extLst>
              <a:ext uri="{FF2B5EF4-FFF2-40B4-BE49-F238E27FC236}">
                <a16:creationId xmlns:a16="http://schemas.microsoft.com/office/drawing/2014/main" id="{8C23B1E2-F878-3670-3672-088F1898B288}"/>
              </a:ext>
            </a:extLst>
          </p:cNvPr>
          <p:cNvSpPr/>
          <p:nvPr/>
        </p:nvSpPr>
        <p:spPr>
          <a:xfrm>
            <a:off x="9280006" y="385594"/>
            <a:ext cx="7848600" cy="1552640"/>
          </a:xfrm>
          <a:prstGeom prst="roundRect">
            <a:avLst/>
          </a:prstGeom>
          <a:solidFill>
            <a:srgbClr val="549E87"/>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b="1" dirty="0" err="1">
                <a:solidFill>
                  <a:schemeClr val="bg1"/>
                </a:solidFill>
                <a:latin typeface="Arial" panose="020B0604020202020204" pitchFamily="34" charset="0"/>
                <a:cs typeface="Arial" panose="020B0604020202020204" pitchFamily="34" charset="0"/>
              </a:rPr>
              <a:t>Đáp</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án</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của</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những</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câu</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hỏi</a:t>
            </a:r>
            <a:r>
              <a:rPr lang="en-US" sz="3800" b="1" dirty="0">
                <a:solidFill>
                  <a:schemeClr val="bg1"/>
                </a:solidFill>
                <a:latin typeface="Arial" panose="020B0604020202020204" pitchFamily="34" charset="0"/>
                <a:cs typeface="Arial" panose="020B0604020202020204" pitchFamily="34" charset="0"/>
              </a:rPr>
              <a:t> </a:t>
            </a:r>
            <a:r>
              <a:rPr lang="en-US" sz="3800" b="1" dirty="0" err="1">
                <a:solidFill>
                  <a:schemeClr val="bg1"/>
                </a:solidFill>
                <a:latin typeface="Arial" panose="020B0604020202020204" pitchFamily="34" charset="0"/>
                <a:cs typeface="Arial" panose="020B0604020202020204" pitchFamily="34" charset="0"/>
              </a:rPr>
              <a:t>trên</a:t>
            </a:r>
            <a:endParaRPr lang="en-US" sz="3800" b="1" dirty="0">
              <a:solidFill>
                <a:schemeClr val="bg1"/>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829BC911-24CE-03BD-6794-D2271B35F8F8}"/>
              </a:ext>
            </a:extLst>
          </p:cNvPr>
          <p:cNvSpPr/>
          <p:nvPr/>
        </p:nvSpPr>
        <p:spPr>
          <a:xfrm>
            <a:off x="9684716" y="4696276"/>
            <a:ext cx="7848600" cy="2517058"/>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600" dirty="0">
                <a:cs typeface="Arial" panose="020B0604020202020204" pitchFamily="34" charset="0"/>
              </a:rPr>
              <a:t>Đồ vật được treo trên tường mà không phải để dưới đất</a:t>
            </a:r>
            <a:r>
              <a:rPr lang="en-US" sz="3600" dirty="0">
                <a:cs typeface="Arial" panose="020B0604020202020204" pitchFamily="34" charset="0"/>
              </a:rPr>
              <a:t> đ</a:t>
            </a:r>
            <a:r>
              <a:rPr lang="vi-VN" sz="3600" dirty="0">
                <a:cs typeface="Arial" panose="020B0604020202020204" pitchFamily="34" charset="0"/>
              </a:rPr>
              <a:t>ể tất cả đều nhìn rõ</a:t>
            </a:r>
            <a:endParaRPr lang="en-US" sz="3600" dirty="0">
              <a:solidFill>
                <a:schemeClr val="tx1"/>
              </a:solidFill>
              <a:latin typeface="Arial" panose="020B0604020202020204" pitchFamily="34" charset="0"/>
              <a:cs typeface="Arial" panose="020B0604020202020204" pitchFamily="34" charset="0"/>
            </a:endParaRPr>
          </a:p>
        </p:txBody>
      </p:sp>
      <p:sp>
        <p:nvSpPr>
          <p:cNvPr id="9" name="Rounded Rectangle 19">
            <a:extLst>
              <a:ext uri="{FF2B5EF4-FFF2-40B4-BE49-F238E27FC236}">
                <a16:creationId xmlns:a16="http://schemas.microsoft.com/office/drawing/2014/main" id="{83C76993-CE39-9687-EB50-E20FC7BF931F}"/>
              </a:ext>
            </a:extLst>
          </p:cNvPr>
          <p:cNvSpPr/>
          <p:nvPr/>
        </p:nvSpPr>
        <p:spPr>
          <a:xfrm>
            <a:off x="9653998" y="2369359"/>
            <a:ext cx="7848600" cy="1882151"/>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dirty="0">
                <a:latin typeface="Arial" panose="020B0604020202020204" pitchFamily="34" charset="0"/>
                <a:cs typeface="Arial" panose="020B0604020202020204" pitchFamily="34" charset="0"/>
              </a:rPr>
              <a:t>Đồ vật đó được </a:t>
            </a:r>
            <a:r>
              <a:rPr lang="en-US" sz="3600" dirty="0" err="1">
                <a:latin typeface="Arial" panose="020B0604020202020204" pitchFamily="34" charset="0"/>
                <a:cs typeface="Arial" panose="020B0604020202020204" pitchFamily="34" charset="0"/>
              </a:rPr>
              <a:t>treo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tường</a:t>
            </a:r>
            <a:endParaRPr lang="en-US" sz="3600" dirty="0">
              <a:solidFill>
                <a:schemeClr val="tx1"/>
              </a:solidFill>
              <a:latin typeface="Arial" panose="020B0604020202020204" pitchFamily="34" charset="0"/>
              <a:cs typeface="Arial" panose="020B0604020202020204" pitchFamily="34" charset="0"/>
            </a:endParaRPr>
          </a:p>
        </p:txBody>
      </p:sp>
      <p:sp>
        <p:nvSpPr>
          <p:cNvPr id="10" name="Rounded Rectangle 23">
            <a:extLst>
              <a:ext uri="{FF2B5EF4-FFF2-40B4-BE49-F238E27FC236}">
                <a16:creationId xmlns:a16="http://schemas.microsoft.com/office/drawing/2014/main" id="{6C119DD9-921C-798E-CF3C-A8C4591B9CAF}"/>
              </a:ext>
            </a:extLst>
          </p:cNvPr>
          <p:cNvSpPr/>
          <p:nvPr/>
        </p:nvSpPr>
        <p:spPr>
          <a:xfrm>
            <a:off x="9711930" y="7658100"/>
            <a:ext cx="7790668" cy="2086040"/>
          </a:xfrm>
          <a:prstGeom prst="roundRect">
            <a:avLst/>
          </a:prstGeom>
          <a:solidFill>
            <a:schemeClr val="bg1"/>
          </a:solidFill>
          <a:ln w="57150">
            <a:solidFill>
              <a:srgbClr val="44645A"/>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Đồ vật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phấn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endParaRPr lang="en-US" sz="3600" dirty="0">
              <a:solidFill>
                <a:schemeClr val="tx1"/>
              </a:solidFill>
              <a:latin typeface="Arial" panose="020B0604020202020204" pitchFamily="34" charset="0"/>
              <a:cs typeface="Arial" panose="020B0604020202020204" pitchFamily="34" charset="0"/>
            </a:endParaRPr>
          </a:p>
        </p:txBody>
      </p:sp>
      <p:cxnSp>
        <p:nvCxnSpPr>
          <p:cNvPr id="11" name="Elbow Connector 3">
            <a:extLst>
              <a:ext uri="{FF2B5EF4-FFF2-40B4-BE49-F238E27FC236}">
                <a16:creationId xmlns:a16="http://schemas.microsoft.com/office/drawing/2014/main" id="{00E7887D-00E5-90A0-A1FF-8286CE25C5F8}"/>
              </a:ext>
            </a:extLst>
          </p:cNvPr>
          <p:cNvCxnSpPr>
            <a:cxnSpLocks/>
            <a:stCxn id="6" idx="1"/>
            <a:endCxn id="9" idx="1"/>
          </p:cNvCxnSpPr>
          <p:nvPr/>
        </p:nvCxnSpPr>
        <p:spPr>
          <a:xfrm rot="10800000" flipH="1" flipV="1">
            <a:off x="9280006" y="1161913"/>
            <a:ext cx="373992" cy="2148521"/>
          </a:xfrm>
          <a:prstGeom prst="bentConnector3">
            <a:avLst>
              <a:gd name="adj1" fmla="val -61124"/>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25">
            <a:extLst>
              <a:ext uri="{FF2B5EF4-FFF2-40B4-BE49-F238E27FC236}">
                <a16:creationId xmlns:a16="http://schemas.microsoft.com/office/drawing/2014/main" id="{2D8BC405-2A7B-11BC-E8D1-1012D44D6EDA}"/>
              </a:ext>
            </a:extLst>
          </p:cNvPr>
          <p:cNvCxnSpPr>
            <a:cxnSpLocks/>
            <a:stCxn id="6" idx="1"/>
            <a:endCxn id="8" idx="1"/>
          </p:cNvCxnSpPr>
          <p:nvPr/>
        </p:nvCxnSpPr>
        <p:spPr>
          <a:xfrm rot="10800000" flipH="1" flipV="1">
            <a:off x="9280006" y="1161913"/>
            <a:ext cx="404710" cy="4792891"/>
          </a:xfrm>
          <a:prstGeom prst="bentConnector3">
            <a:avLst>
              <a:gd name="adj1" fmla="val -56485"/>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28">
            <a:extLst>
              <a:ext uri="{FF2B5EF4-FFF2-40B4-BE49-F238E27FC236}">
                <a16:creationId xmlns:a16="http://schemas.microsoft.com/office/drawing/2014/main" id="{6E7B60A1-FF98-9A45-8909-DF8C97238064}"/>
              </a:ext>
            </a:extLst>
          </p:cNvPr>
          <p:cNvCxnSpPr>
            <a:cxnSpLocks/>
            <a:stCxn id="6" idx="1"/>
            <a:endCxn id="10" idx="1"/>
          </p:cNvCxnSpPr>
          <p:nvPr/>
        </p:nvCxnSpPr>
        <p:spPr>
          <a:xfrm rot="10800000" flipH="1" flipV="1">
            <a:off x="9280006" y="1161914"/>
            <a:ext cx="431924" cy="7539206"/>
          </a:xfrm>
          <a:prstGeom prst="bentConnector3">
            <a:avLst>
              <a:gd name="adj1" fmla="val -52926"/>
            </a:avLst>
          </a:prstGeom>
          <a:ln w="38100">
            <a:solidFill>
              <a:srgbClr val="44645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8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2" name="Freeform 2"/>
          <p:cNvSpPr/>
          <p:nvPr/>
        </p:nvSpPr>
        <p:spPr>
          <a:xfrm rot="6769872">
            <a:off x="-335977" y="-325096"/>
            <a:ext cx="1721885" cy="1962696"/>
          </a:xfrm>
          <a:custGeom>
            <a:avLst/>
            <a:gdLst/>
            <a:ahLst/>
            <a:cxnLst/>
            <a:rect l="l" t="t" r="r" b="b"/>
            <a:pathLst>
              <a:path w="5308004" h="4114800">
                <a:moveTo>
                  <a:pt x="0" y="0"/>
                </a:moveTo>
                <a:lnTo>
                  <a:pt x="5308005" y="0"/>
                </a:lnTo>
                <a:lnTo>
                  <a:pt x="53080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3533458">
            <a:off x="17105603" y="-312300"/>
            <a:ext cx="918429" cy="1982982"/>
          </a:xfrm>
          <a:custGeom>
            <a:avLst/>
            <a:gdLst/>
            <a:ahLst/>
            <a:cxnLst/>
            <a:rect l="l" t="t" r="r" b="b"/>
            <a:pathLst>
              <a:path w="3554250" h="5304719">
                <a:moveTo>
                  <a:pt x="0" y="0"/>
                </a:moveTo>
                <a:lnTo>
                  <a:pt x="3554251" y="0"/>
                </a:lnTo>
                <a:lnTo>
                  <a:pt x="3554251" y="5304719"/>
                </a:lnTo>
                <a:lnTo>
                  <a:pt x="0" y="530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descr="A picture containing toy, doll&#10;&#10;Description automatically generated">
            <a:extLst>
              <a:ext uri="{FF2B5EF4-FFF2-40B4-BE49-F238E27FC236}">
                <a16:creationId xmlns:a16="http://schemas.microsoft.com/office/drawing/2014/main" id="{450AED19-2768-3F26-01E3-66C599919CE3}"/>
              </a:ext>
            </a:extLst>
          </p:cNvPr>
          <p:cNvPicPr>
            <a:picLocks noChangeAspect="1"/>
          </p:cNvPicPr>
          <p:nvPr/>
        </p:nvPicPr>
        <p:blipFill rotWithShape="1">
          <a:blip r:embed="rId6">
            <a:extLst>
              <a:ext uri="{28A0092B-C50C-407E-A947-70E740481C1C}">
                <a14:useLocalDpi xmlns:a14="http://schemas.microsoft.com/office/drawing/2010/main" val="0"/>
              </a:ext>
            </a:extLst>
          </a:blip>
          <a:srcRect t="26331"/>
          <a:stretch/>
        </p:blipFill>
        <p:spPr>
          <a:xfrm>
            <a:off x="4876800" y="6057900"/>
            <a:ext cx="8153400" cy="4471172"/>
          </a:xfrm>
          <a:prstGeom prst="rect">
            <a:avLst/>
          </a:prstGeom>
        </p:spPr>
      </p:pic>
      <p:sp>
        <p:nvSpPr>
          <p:cNvPr id="14" name="TextBox 13">
            <a:extLst>
              <a:ext uri="{FF2B5EF4-FFF2-40B4-BE49-F238E27FC236}">
                <a16:creationId xmlns:a16="http://schemas.microsoft.com/office/drawing/2014/main" id="{264153A6-64FF-DC6D-F32D-6B128448D7F2}"/>
              </a:ext>
            </a:extLst>
          </p:cNvPr>
          <p:cNvSpPr txBox="1"/>
          <p:nvPr/>
        </p:nvSpPr>
        <p:spPr>
          <a:xfrm>
            <a:off x="590550" y="1804002"/>
            <a:ext cx="16935450" cy="482003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dirty="0">
                <a:latin typeface="Arial" panose="020B0604020202020204" pitchFamily="34" charset="0"/>
                <a:cs typeface="Arial" panose="020B0604020202020204" pitchFamily="34" charset="0"/>
              </a:rPr>
              <a:t>Phương pháp 5W1H được sử dụng khi đặt câu hỏi tìm hiểu thông tin về con người, sự vật, hiện tượng. </a:t>
            </a:r>
            <a:endParaRPr lang="en-US"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200" dirty="0">
                <a:latin typeface="Arial" panose="020B0604020202020204" pitchFamily="34" charset="0"/>
                <a:cs typeface="Arial" panose="020B0604020202020204" pitchFamily="34" charset="0"/>
              </a:rPr>
              <a:t>Chúng ta có thể dùng câu hỏi để hỏi người khác, nhưng cũng có thể tự đặt câu hỏi cho mình để từ đó phán đoán, tìm hiểu được thêm thông tin.</a:t>
            </a:r>
            <a:endParaRPr lang="en-US" sz="4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73B2813-7F3B-DA44-0868-9690484FF1F4}"/>
              </a:ext>
            </a:extLst>
          </p:cNvPr>
          <p:cNvSpPr txBox="1"/>
          <p:nvPr/>
        </p:nvSpPr>
        <p:spPr>
          <a:xfrm>
            <a:off x="5086350" y="656253"/>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chemeClr val="accent2">
                      <a:lumMod val="60000"/>
                      <a:lumOff val="40000"/>
                    </a:schemeClr>
                  </a:solidFill>
                </a:ln>
                <a:solidFill>
                  <a:schemeClr val="accent2">
                    <a:lumMod val="75000"/>
                  </a:scheme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2" name="Freeform 2"/>
          <p:cNvSpPr/>
          <p:nvPr/>
        </p:nvSpPr>
        <p:spPr>
          <a:xfrm rot="6769872">
            <a:off x="-414685" y="-20336"/>
            <a:ext cx="1373499" cy="1512394"/>
          </a:xfrm>
          <a:custGeom>
            <a:avLst/>
            <a:gdLst/>
            <a:ahLst/>
            <a:cxnLst/>
            <a:rect l="l" t="t" r="r" b="b"/>
            <a:pathLst>
              <a:path w="5308004" h="4114800">
                <a:moveTo>
                  <a:pt x="0" y="0"/>
                </a:moveTo>
                <a:lnTo>
                  <a:pt x="5308005" y="0"/>
                </a:lnTo>
                <a:lnTo>
                  <a:pt x="53080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593252">
            <a:off x="16571332" y="-821185"/>
            <a:ext cx="1404211" cy="2328170"/>
          </a:xfrm>
          <a:custGeom>
            <a:avLst/>
            <a:gdLst/>
            <a:ahLst/>
            <a:cxnLst/>
            <a:rect l="l" t="t" r="r" b="b"/>
            <a:pathLst>
              <a:path w="2411054" h="3598498">
                <a:moveTo>
                  <a:pt x="0" y="0"/>
                </a:moveTo>
                <a:lnTo>
                  <a:pt x="2411054" y="0"/>
                </a:lnTo>
                <a:lnTo>
                  <a:pt x="2411054" y="3598498"/>
                </a:lnTo>
                <a:lnTo>
                  <a:pt x="0" y="35984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4100904" flipH="1" flipV="1">
            <a:off x="3678037" y="-1760616"/>
            <a:ext cx="2411054" cy="3598498"/>
          </a:xfrm>
          <a:custGeom>
            <a:avLst/>
            <a:gdLst/>
            <a:ahLst/>
            <a:cxnLst/>
            <a:rect l="l" t="t" r="r" b="b"/>
            <a:pathLst>
              <a:path w="2411054" h="3598498">
                <a:moveTo>
                  <a:pt x="2411054" y="3598498"/>
                </a:moveTo>
                <a:lnTo>
                  <a:pt x="0" y="3598498"/>
                </a:lnTo>
                <a:lnTo>
                  <a:pt x="0" y="0"/>
                </a:lnTo>
                <a:lnTo>
                  <a:pt x="2411054" y="0"/>
                </a:lnTo>
                <a:lnTo>
                  <a:pt x="2411054" y="359849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4">
            <a:extLst>
              <a:ext uri="{FF2B5EF4-FFF2-40B4-BE49-F238E27FC236}">
                <a16:creationId xmlns:a16="http://schemas.microsoft.com/office/drawing/2014/main" id="{1B7E166A-B09D-AD34-9429-4C8CC8A88CB1}"/>
              </a:ext>
            </a:extLst>
          </p:cNvPr>
          <p:cNvGrpSpPr/>
          <p:nvPr/>
        </p:nvGrpSpPr>
        <p:grpSpPr>
          <a:xfrm>
            <a:off x="2358222" y="-1031432"/>
            <a:ext cx="13581715" cy="7565720"/>
            <a:chOff x="0" y="0"/>
            <a:chExt cx="2678768" cy="1649742"/>
          </a:xfrm>
        </p:grpSpPr>
        <p:sp>
          <p:nvSpPr>
            <p:cNvPr id="14" name="Freeform 5">
              <a:extLst>
                <a:ext uri="{FF2B5EF4-FFF2-40B4-BE49-F238E27FC236}">
                  <a16:creationId xmlns:a16="http://schemas.microsoft.com/office/drawing/2014/main" id="{B889B690-324B-3A72-F329-CF0A216DB736}"/>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txBody>
            <a:bodyPr/>
            <a:lstStyle/>
            <a:p>
              <a:endParaRPr lang="en-US"/>
            </a:p>
          </p:txBody>
        </p:sp>
        <p:sp>
          <p:nvSpPr>
            <p:cNvPr id="15" name="Freeform 6">
              <a:extLst>
                <a:ext uri="{FF2B5EF4-FFF2-40B4-BE49-F238E27FC236}">
                  <a16:creationId xmlns:a16="http://schemas.microsoft.com/office/drawing/2014/main" id="{15F344B5-443F-1D01-D5CA-6E9AF0A8BB0E}"/>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txBody>
            <a:bodyPr/>
            <a:lstStyle/>
            <a:p>
              <a:endParaRPr lang="en-US"/>
            </a:p>
          </p:txBody>
        </p:sp>
        <p:sp>
          <p:nvSpPr>
            <p:cNvPr id="16" name="Freeform 7">
              <a:extLst>
                <a:ext uri="{FF2B5EF4-FFF2-40B4-BE49-F238E27FC236}">
                  <a16:creationId xmlns:a16="http://schemas.microsoft.com/office/drawing/2014/main" id="{1DFAB512-B405-90E4-852A-536FA6D6AB20}"/>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txBody>
            <a:bodyPr/>
            <a:lstStyle/>
            <a:p>
              <a:endParaRPr lang="en-US"/>
            </a:p>
          </p:txBody>
        </p:sp>
      </p:grpSp>
      <p:pic>
        <p:nvPicPr>
          <p:cNvPr id="17" name="Picture 8">
            <a:extLst>
              <a:ext uri="{FF2B5EF4-FFF2-40B4-BE49-F238E27FC236}">
                <a16:creationId xmlns:a16="http://schemas.microsoft.com/office/drawing/2014/main" id="{2CBC7F7F-B560-2852-DDEF-43AEC781AF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76804" y="5459012"/>
            <a:ext cx="13123669" cy="4977273"/>
          </a:xfrm>
          <a:prstGeom prst="rect">
            <a:avLst/>
          </a:prstGeom>
        </p:spPr>
      </p:pic>
      <p:sp>
        <p:nvSpPr>
          <p:cNvPr id="20" name="TextBox 20">
            <a:extLst>
              <a:ext uri="{FF2B5EF4-FFF2-40B4-BE49-F238E27FC236}">
                <a16:creationId xmlns:a16="http://schemas.microsoft.com/office/drawing/2014/main" id="{AB3A0A48-C146-6F64-560E-3CC6774ED308}"/>
              </a:ext>
            </a:extLst>
          </p:cNvPr>
          <p:cNvSpPr txBox="1"/>
          <p:nvPr/>
        </p:nvSpPr>
        <p:spPr>
          <a:xfrm>
            <a:off x="2766468" y="527667"/>
            <a:ext cx="12625134" cy="4116704"/>
          </a:xfrm>
          <a:prstGeom prst="rect">
            <a:avLst/>
          </a:prstGeom>
        </p:spPr>
        <p:txBody>
          <a:bodyPr wrap="square" lIns="0" tIns="0" rIns="0" bIns="0" rtlCol="0" anchor="t">
            <a:spAutoFit/>
          </a:bodyPr>
          <a:lstStyle/>
          <a:p>
            <a:pPr algn="ctr">
              <a:lnSpc>
                <a:spcPct val="150000"/>
              </a:lnSpc>
            </a:pPr>
            <a:r>
              <a:rPr lang="vi-VN" sz="6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2</a:t>
            </a:r>
            <a:r>
              <a:rPr lang="vi-VN" sz="6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200" b="1" dirty="0">
                <a:solidFill>
                  <a:schemeClr val="accent6">
                    <a:lumMod val="50000"/>
                  </a:schemeClr>
                </a:solidFill>
                <a:ea typeface="Calibri" panose="020F0502020204030204" pitchFamily="34" charset="0"/>
                <a:cs typeface="Arial" panose="020B0604020202020204" pitchFamily="34" charset="0"/>
              </a:rPr>
              <a:t>Trình bày thông tin tìm hiểu được bằng hình thức sơ đồ tư duy</a:t>
            </a:r>
            <a:endParaRPr lang="vi-VN" sz="62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00013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6" name="Freeform 6"/>
          <p:cNvSpPr/>
          <p:nvPr/>
        </p:nvSpPr>
        <p:spPr>
          <a:xfrm rot="982714">
            <a:off x="16659910" y="8678223"/>
            <a:ext cx="1827870" cy="1686616"/>
          </a:xfrm>
          <a:custGeom>
            <a:avLst/>
            <a:gdLst/>
            <a:ahLst/>
            <a:cxnLst/>
            <a:rect l="l" t="t" r="r" b="b"/>
            <a:pathLst>
              <a:path w="4166544" h="4114800">
                <a:moveTo>
                  <a:pt x="0" y="0"/>
                </a:moveTo>
                <a:lnTo>
                  <a:pt x="4166544" y="0"/>
                </a:lnTo>
                <a:lnTo>
                  <a:pt x="41665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7909889">
            <a:off x="306325" y="-410116"/>
            <a:ext cx="1309071" cy="2863932"/>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397AE13E-EF9A-E653-100B-78BA672B92BA}"/>
              </a:ext>
            </a:extLst>
          </p:cNvPr>
          <p:cNvGrpSpPr/>
          <p:nvPr/>
        </p:nvGrpSpPr>
        <p:grpSpPr>
          <a:xfrm>
            <a:off x="810748" y="2283630"/>
            <a:ext cx="6520681" cy="6814432"/>
            <a:chOff x="838201" y="2062006"/>
            <a:chExt cx="6520681" cy="6814432"/>
          </a:xfrm>
        </p:grpSpPr>
        <p:grpSp>
          <p:nvGrpSpPr>
            <p:cNvPr id="5" name="Group 4">
              <a:extLst>
                <a:ext uri="{FF2B5EF4-FFF2-40B4-BE49-F238E27FC236}">
                  <a16:creationId xmlns:a16="http://schemas.microsoft.com/office/drawing/2014/main" id="{1D0E650D-2827-F4F5-144A-7AA18A9CC234}"/>
                </a:ext>
              </a:extLst>
            </p:cNvPr>
            <p:cNvGrpSpPr/>
            <p:nvPr/>
          </p:nvGrpSpPr>
          <p:grpSpPr>
            <a:xfrm>
              <a:off x="838201" y="2062006"/>
              <a:ext cx="6520681" cy="6814432"/>
              <a:chOff x="711427" y="2336962"/>
              <a:chExt cx="6520681" cy="6814432"/>
            </a:xfrm>
          </p:grpSpPr>
          <p:sp>
            <p:nvSpPr>
              <p:cNvPr id="12" name="Freeform 7">
                <a:extLst>
                  <a:ext uri="{FF2B5EF4-FFF2-40B4-BE49-F238E27FC236}">
                    <a16:creationId xmlns:a16="http://schemas.microsoft.com/office/drawing/2014/main" id="{338AE59A-5DD9-1DC3-BDE8-6C11830E37AF}"/>
                  </a:ext>
                </a:extLst>
              </p:cNvPr>
              <p:cNvSpPr/>
              <p:nvPr/>
            </p:nvSpPr>
            <p:spPr>
              <a:xfrm>
                <a:off x="711427" y="2336962"/>
                <a:ext cx="6520681" cy="681443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p>
            </p:txBody>
          </p:sp>
          <p:sp>
            <p:nvSpPr>
              <p:cNvPr id="13" name="Freeform 10">
                <a:extLst>
                  <a:ext uri="{FF2B5EF4-FFF2-40B4-BE49-F238E27FC236}">
                    <a16:creationId xmlns:a16="http://schemas.microsoft.com/office/drawing/2014/main" id="{79B4BB19-AF27-E063-D553-D65E4D057C13}"/>
                  </a:ext>
                </a:extLst>
              </p:cNvPr>
              <p:cNvSpPr/>
              <p:nvPr/>
            </p:nvSpPr>
            <p:spPr>
              <a:xfrm>
                <a:off x="1060970" y="287685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grpSp>
        <p:sp>
          <p:nvSpPr>
            <p:cNvPr id="8" name="TextBox 7">
              <a:extLst>
                <a:ext uri="{FF2B5EF4-FFF2-40B4-BE49-F238E27FC236}">
                  <a16:creationId xmlns:a16="http://schemas.microsoft.com/office/drawing/2014/main" id="{5A99448C-6122-3339-F036-4A941602EB0D}"/>
                </a:ext>
              </a:extLst>
            </p:cNvPr>
            <p:cNvSpPr txBox="1"/>
            <p:nvPr/>
          </p:nvSpPr>
          <p:spPr>
            <a:xfrm>
              <a:off x="1209295" y="3103549"/>
              <a:ext cx="5826740" cy="830997"/>
            </a:xfrm>
            <a:prstGeom prst="rect">
              <a:avLst/>
            </a:prstGeom>
            <a:noFill/>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Hoạt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động</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nhóm</a:t>
              </a:r>
              <a:endParaRPr lang="en-US" sz="4800" b="1" dirty="0">
                <a:solidFill>
                  <a:srgbClr val="FF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9381936-3211-42F0-096D-B88B6EED0EAF}"/>
                </a:ext>
              </a:extLst>
            </p:cNvPr>
            <p:cNvGrpSpPr/>
            <p:nvPr/>
          </p:nvGrpSpPr>
          <p:grpSpPr>
            <a:xfrm>
              <a:off x="1209294" y="4385376"/>
              <a:ext cx="5882180" cy="3969048"/>
              <a:chOff x="1209294" y="4385376"/>
              <a:chExt cx="5882180" cy="3969048"/>
            </a:xfrm>
          </p:grpSpPr>
          <p:pic>
            <p:nvPicPr>
              <p:cNvPr id="15" name="Picture 14">
                <a:extLst>
                  <a:ext uri="{FF2B5EF4-FFF2-40B4-BE49-F238E27FC236}">
                    <a16:creationId xmlns:a16="http://schemas.microsoft.com/office/drawing/2014/main" id="{2F42DA24-EF41-FEE3-3147-7438964CEB98}"/>
                  </a:ext>
                </a:extLst>
              </p:cNvPr>
              <p:cNvPicPr>
                <a:picLocks noChangeAspect="1"/>
              </p:cNvPicPr>
              <p:nvPr/>
            </p:nvPicPr>
            <p:blipFill>
              <a:blip r:embed="rId6"/>
              <a:stretch>
                <a:fillRect/>
              </a:stretch>
            </p:blipFill>
            <p:spPr>
              <a:xfrm>
                <a:off x="1209294" y="4681323"/>
                <a:ext cx="5805189" cy="3673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a:extLst>
                  <a:ext uri="{FF2B5EF4-FFF2-40B4-BE49-F238E27FC236}">
                    <a16:creationId xmlns:a16="http://schemas.microsoft.com/office/drawing/2014/main" id="{5FE922AF-58F1-DC33-F876-C84B83797B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62814" y="4385376"/>
                <a:ext cx="528660" cy="543482"/>
              </a:xfrm>
              <a:prstGeom prst="rect">
                <a:avLst/>
              </a:prstGeom>
            </p:spPr>
          </p:pic>
        </p:grpSp>
      </p:grpSp>
      <p:grpSp>
        <p:nvGrpSpPr>
          <p:cNvPr id="19" name="Group 18">
            <a:extLst>
              <a:ext uri="{FF2B5EF4-FFF2-40B4-BE49-F238E27FC236}">
                <a16:creationId xmlns:a16="http://schemas.microsoft.com/office/drawing/2014/main" id="{7F0B1509-6A2E-F5D1-29DB-371F259DEF36}"/>
              </a:ext>
            </a:extLst>
          </p:cNvPr>
          <p:cNvGrpSpPr/>
          <p:nvPr/>
        </p:nvGrpSpPr>
        <p:grpSpPr>
          <a:xfrm>
            <a:off x="7729975" y="1840380"/>
            <a:ext cx="9848615" cy="7257683"/>
            <a:chOff x="7770015" y="1618755"/>
            <a:chExt cx="9848615" cy="7257683"/>
          </a:xfrm>
        </p:grpSpPr>
        <p:sp>
          <p:nvSpPr>
            <p:cNvPr id="2" name="Freeform 7">
              <a:extLst>
                <a:ext uri="{FF2B5EF4-FFF2-40B4-BE49-F238E27FC236}">
                  <a16:creationId xmlns:a16="http://schemas.microsoft.com/office/drawing/2014/main" id="{964AFC51-0BCF-0EA6-C386-89F0216DF4B0}"/>
                </a:ext>
              </a:extLst>
            </p:cNvPr>
            <p:cNvSpPr/>
            <p:nvPr/>
          </p:nvSpPr>
          <p:spPr>
            <a:xfrm>
              <a:off x="7770015" y="2062006"/>
              <a:ext cx="9848615" cy="681443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p>
          </p:txBody>
        </p:sp>
        <p:sp>
          <p:nvSpPr>
            <p:cNvPr id="3" name="TextBox 2">
              <a:extLst>
                <a:ext uri="{FF2B5EF4-FFF2-40B4-BE49-F238E27FC236}">
                  <a16:creationId xmlns:a16="http://schemas.microsoft.com/office/drawing/2014/main" id="{665194BA-DDC9-99F9-2EFE-5F4ECEDFA17B}"/>
                </a:ext>
              </a:extLst>
            </p:cNvPr>
            <p:cNvSpPr txBox="1"/>
            <p:nvPr/>
          </p:nvSpPr>
          <p:spPr>
            <a:xfrm>
              <a:off x="8459411" y="3535761"/>
              <a:ext cx="8740959" cy="4029501"/>
            </a:xfrm>
            <a:prstGeom prst="rect">
              <a:avLst/>
            </a:prstGeom>
            <a:noFill/>
          </p:spPr>
          <p:txBody>
            <a:bodyPr wrap="square">
              <a:spAutoFit/>
            </a:bodyPr>
            <a:lstStyle/>
            <a:p>
              <a:pPr algn="just">
                <a:lnSpc>
                  <a:spcPct val="150000"/>
                </a:lnSpc>
                <a:buClr>
                  <a:schemeClr val="tx1"/>
                </a:buClr>
              </a:pPr>
              <a:r>
                <a:rPr lang="vi-VN" sz="4400" dirty="0">
                  <a:ea typeface="Calibri" panose="020F0502020204030204" pitchFamily="34" charset="0"/>
                  <a:cs typeface="Arial" panose="020B0604020202020204" pitchFamily="34" charset="0"/>
                </a:rPr>
                <a:t>Mỗi nhóm hãy lựa chọn một đồ vật để vẽ sơ đồ tư duy, trình bày những thông tin đã tìm hiểu được qua trò chơi ở </a:t>
              </a:r>
              <a:r>
                <a:rPr lang="vi-VN" sz="4400" b="1" i="1" dirty="0">
                  <a:ea typeface="Calibri" panose="020F0502020204030204" pitchFamily="34" charset="0"/>
                  <a:cs typeface="Arial" panose="020B0604020202020204" pitchFamily="34" charset="0"/>
                </a:rPr>
                <a:t>Hoạt động 1</a:t>
              </a:r>
              <a:r>
                <a:rPr lang="vi-VN" sz="4400" dirty="0">
                  <a:ea typeface="Calibri" panose="020F0502020204030204" pitchFamily="34" charset="0"/>
                  <a:cs typeface="Arial" panose="020B0604020202020204" pitchFamily="34" charset="0"/>
                </a:rPr>
                <a:t>.</a:t>
              </a:r>
            </a:p>
          </p:txBody>
        </p:sp>
        <p:pic>
          <p:nvPicPr>
            <p:cNvPr id="18" name="Picture 9">
              <a:extLst>
                <a:ext uri="{FF2B5EF4-FFF2-40B4-BE49-F238E27FC236}">
                  <a16:creationId xmlns:a16="http://schemas.microsoft.com/office/drawing/2014/main" id="{E7FF82F0-8548-9C5A-195C-5CFC029899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69430" y="1618755"/>
              <a:ext cx="4649783" cy="8865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6" name="Freeform 6"/>
          <p:cNvSpPr/>
          <p:nvPr/>
        </p:nvSpPr>
        <p:spPr>
          <a:xfrm rot="2700000">
            <a:off x="-23855" y="8503326"/>
            <a:ext cx="1448747" cy="2115130"/>
          </a:xfrm>
          <a:custGeom>
            <a:avLst/>
            <a:gdLst/>
            <a:ahLst/>
            <a:cxnLst/>
            <a:rect l="l" t="t" r="r" b="b"/>
            <a:pathLst>
              <a:path w="3433988" h="4114800">
                <a:moveTo>
                  <a:pt x="0" y="0"/>
                </a:moveTo>
                <a:lnTo>
                  <a:pt x="3433987" y="0"/>
                </a:lnTo>
                <a:lnTo>
                  <a:pt x="34339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522538">
            <a:off x="16587727" y="-38594"/>
            <a:ext cx="1933586" cy="1376140"/>
          </a:xfrm>
          <a:custGeom>
            <a:avLst/>
            <a:gdLst/>
            <a:ahLst/>
            <a:cxnLst/>
            <a:rect l="l" t="t" r="r" b="b"/>
            <a:pathLst>
              <a:path w="3604884" h="3003477">
                <a:moveTo>
                  <a:pt x="0" y="0"/>
                </a:moveTo>
                <a:lnTo>
                  <a:pt x="3604884" y="0"/>
                </a:lnTo>
                <a:lnTo>
                  <a:pt x="3604884" y="3003477"/>
                </a:lnTo>
                <a:lnTo>
                  <a:pt x="0" y="300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DE0A7E86-2F0E-5DAA-74FB-1111195D308E}"/>
              </a:ext>
            </a:extLst>
          </p:cNvPr>
          <p:cNvGrpSpPr/>
          <p:nvPr/>
        </p:nvGrpSpPr>
        <p:grpSpPr>
          <a:xfrm>
            <a:off x="-2057400" y="400711"/>
            <a:ext cx="13487401" cy="1892153"/>
            <a:chOff x="3467284" y="-113866"/>
            <a:chExt cx="13487401" cy="1892153"/>
          </a:xfrm>
        </p:grpSpPr>
        <p:grpSp>
          <p:nvGrpSpPr>
            <p:cNvPr id="22" name="Group 21">
              <a:extLst>
                <a:ext uri="{FF2B5EF4-FFF2-40B4-BE49-F238E27FC236}">
                  <a16:creationId xmlns:a16="http://schemas.microsoft.com/office/drawing/2014/main" id="{8AF42DF4-2888-AB46-3A13-F86D21A93141}"/>
                </a:ext>
              </a:extLst>
            </p:cNvPr>
            <p:cNvGrpSpPr/>
            <p:nvPr/>
          </p:nvGrpSpPr>
          <p:grpSpPr>
            <a:xfrm>
              <a:off x="3467284" y="-113866"/>
              <a:ext cx="13487401" cy="1892153"/>
              <a:chOff x="0" y="-157482"/>
              <a:chExt cx="3680804" cy="563882"/>
            </a:xfrm>
          </p:grpSpPr>
          <p:sp>
            <p:nvSpPr>
              <p:cNvPr id="24" name="Freeform 19">
                <a:extLst>
                  <a:ext uri="{FF2B5EF4-FFF2-40B4-BE49-F238E27FC236}">
                    <a16:creationId xmlns:a16="http://schemas.microsoft.com/office/drawing/2014/main" id="{8E5697C2-4FEC-1617-B28A-44B1B74B3189}"/>
                  </a:ext>
                </a:extLst>
              </p:cNvPr>
              <p:cNvSpPr/>
              <p:nvPr/>
            </p:nvSpPr>
            <p:spPr>
              <a:xfrm>
                <a:off x="203200" y="-157482"/>
                <a:ext cx="3477604" cy="547887"/>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25" name="TextBox 20">
                <a:extLst>
                  <a:ext uri="{FF2B5EF4-FFF2-40B4-BE49-F238E27FC236}">
                    <a16:creationId xmlns:a16="http://schemas.microsoft.com/office/drawing/2014/main" id="{25584F7F-537C-EB47-31CD-650CF617172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3" name="TextBox 22">
              <a:extLst>
                <a:ext uri="{FF2B5EF4-FFF2-40B4-BE49-F238E27FC236}">
                  <a16:creationId xmlns:a16="http://schemas.microsoft.com/office/drawing/2014/main" id="{0B762506-1A20-E949-4A59-227969E98268}"/>
                </a:ext>
              </a:extLst>
            </p:cNvPr>
            <p:cNvSpPr txBox="1"/>
            <p:nvPr/>
          </p:nvSpPr>
          <p:spPr>
            <a:xfrm>
              <a:off x="6257859" y="320536"/>
              <a:ext cx="8716138" cy="8617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err="1">
                  <a:solidFill>
                    <a:schemeClr val="bg1"/>
                  </a:solidFill>
                  <a:latin typeface="Arial" panose="020B0604020202020204" pitchFamily="34" charset="0"/>
                  <a:cs typeface="Arial" panose="020B0604020202020204" pitchFamily="34" charset="0"/>
                </a:rPr>
                <a:t>Hướng</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dẫn</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vẽ</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sơ</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đồ</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tư</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duy</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07724621-F855-E053-A963-A3C6C006D9D8}"/>
              </a:ext>
            </a:extLst>
          </p:cNvPr>
          <p:cNvGrpSpPr/>
          <p:nvPr/>
        </p:nvGrpSpPr>
        <p:grpSpPr>
          <a:xfrm>
            <a:off x="1066800" y="3466722"/>
            <a:ext cx="6658862" cy="4270727"/>
            <a:chOff x="937235" y="3466722"/>
            <a:chExt cx="6658862" cy="4270727"/>
          </a:xfrm>
        </p:grpSpPr>
        <p:pic>
          <p:nvPicPr>
            <p:cNvPr id="1026" name="Picture 2" descr="Ứng dụng sơ đồ tư duy trong học tập và công việc Lại Thế Luyện">
              <a:extLst>
                <a:ext uri="{FF2B5EF4-FFF2-40B4-BE49-F238E27FC236}">
                  <a16:creationId xmlns:a16="http://schemas.microsoft.com/office/drawing/2014/main" id="{92E8B649-3DE4-76CF-59DA-63BCC062E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35" y="4225597"/>
              <a:ext cx="6503430" cy="3511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2" descr="Push pin ">
              <a:extLst>
                <a:ext uri="{FF2B5EF4-FFF2-40B4-BE49-F238E27FC236}">
                  <a16:creationId xmlns:a16="http://schemas.microsoft.com/office/drawing/2014/main" id="{3F4CF3BF-0590-545D-F37D-00C52CC3A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7222" y="3466722"/>
              <a:ext cx="758875" cy="758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1CEA0BD1-0236-C69B-0080-0B35239908A9}"/>
              </a:ext>
            </a:extLst>
          </p:cNvPr>
          <p:cNvGrpSpPr/>
          <p:nvPr/>
        </p:nvGrpSpPr>
        <p:grpSpPr>
          <a:xfrm>
            <a:off x="8730087" y="2613712"/>
            <a:ext cx="9405743" cy="3726072"/>
            <a:chOff x="8751858" y="2728841"/>
            <a:chExt cx="9405743" cy="3726072"/>
          </a:xfrm>
        </p:grpSpPr>
        <p:grpSp>
          <p:nvGrpSpPr>
            <p:cNvPr id="12" name="Group 11">
              <a:extLst>
                <a:ext uri="{FF2B5EF4-FFF2-40B4-BE49-F238E27FC236}">
                  <a16:creationId xmlns:a16="http://schemas.microsoft.com/office/drawing/2014/main" id="{94E201F9-D014-1F25-B4EE-A90C419F8C16}"/>
                </a:ext>
              </a:extLst>
            </p:cNvPr>
            <p:cNvGrpSpPr/>
            <p:nvPr/>
          </p:nvGrpSpPr>
          <p:grpSpPr>
            <a:xfrm>
              <a:off x="8751858" y="2728841"/>
              <a:ext cx="8900681" cy="3279409"/>
              <a:chOff x="6093642" y="-103814"/>
              <a:chExt cx="11226815" cy="2600263"/>
            </a:xfrm>
          </p:grpSpPr>
          <p:sp>
            <p:nvSpPr>
              <p:cNvPr id="14" name="Rounded Rectangle 11">
                <a:extLst>
                  <a:ext uri="{FF2B5EF4-FFF2-40B4-BE49-F238E27FC236}">
                    <a16:creationId xmlns:a16="http://schemas.microsoft.com/office/drawing/2014/main" id="{B9F779CA-D268-46EE-7EC2-96C6BC984CD0}"/>
                  </a:ext>
                </a:extLst>
              </p:cNvPr>
              <p:cNvSpPr/>
              <p:nvPr/>
            </p:nvSpPr>
            <p:spPr>
              <a:xfrm>
                <a:off x="6093642" y="-103814"/>
                <a:ext cx="11051358" cy="2333192"/>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5500" b="1" dirty="0">
                  <a:solidFill>
                    <a:schemeClr val="bg1"/>
                  </a:solidFill>
                  <a:latin typeface="Arial" panose="020B0604020202020204" pitchFamily="34" charset="0"/>
                  <a:cs typeface="Arial" panose="020B0604020202020204" pitchFamily="34" charset="0"/>
                </a:endParaRPr>
              </a:p>
            </p:txBody>
          </p:sp>
          <p:sp>
            <p:nvSpPr>
              <p:cNvPr id="15" name="Rounded Rectangle 12">
                <a:extLst>
                  <a:ext uri="{FF2B5EF4-FFF2-40B4-BE49-F238E27FC236}">
                    <a16:creationId xmlns:a16="http://schemas.microsoft.com/office/drawing/2014/main" id="{32922CE6-BA67-6E66-E390-A81E1782200D}"/>
                  </a:ext>
                </a:extLst>
              </p:cNvPr>
              <p:cNvSpPr/>
              <p:nvPr/>
            </p:nvSpPr>
            <p:spPr>
              <a:xfrm>
                <a:off x="6269099" y="25142"/>
                <a:ext cx="11051358" cy="247130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800" dirty="0">
                    <a:solidFill>
                      <a:schemeClr val="tx1"/>
                    </a:solidFill>
                    <a:latin typeface="Arial" panose="020B0604020202020204" pitchFamily="34" charset="0"/>
                    <a:cs typeface="Arial" panose="020B0604020202020204" pitchFamily="34" charset="0"/>
                  </a:rPr>
                  <a:t>Tên đồ vật ở giữa, có các đường nhánh chính, nhánh phụ tỏa ra, thể hiện sự phân loại.</a:t>
                </a:r>
                <a:endParaRPr lang="en-US" sz="3800" dirty="0">
                  <a:solidFill>
                    <a:schemeClr val="tx1"/>
                  </a:solidFill>
                  <a:latin typeface="Arial" panose="020B0604020202020204" pitchFamily="34" charset="0"/>
                  <a:cs typeface="Arial" panose="020B0604020202020204" pitchFamily="34" charset="0"/>
                </a:endParaRPr>
              </a:p>
            </p:txBody>
          </p:sp>
        </p:grpSp>
        <p:pic>
          <p:nvPicPr>
            <p:cNvPr id="34" name="Picture 33" descr="A picture containing text, vector graphics, sign&#10;&#10;Description automatically generated">
              <a:extLst>
                <a:ext uri="{FF2B5EF4-FFF2-40B4-BE49-F238E27FC236}">
                  <a16:creationId xmlns:a16="http://schemas.microsoft.com/office/drawing/2014/main" id="{362E64B5-BC27-AE43-5C85-A66E8A7E19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76" b="7433"/>
            <a:stretch/>
          </p:blipFill>
          <p:spPr>
            <a:xfrm>
              <a:off x="16284798" y="4870709"/>
              <a:ext cx="1872803" cy="1584204"/>
            </a:xfrm>
            <a:prstGeom prst="rect">
              <a:avLst/>
            </a:prstGeom>
          </p:spPr>
        </p:pic>
      </p:grpSp>
      <p:grpSp>
        <p:nvGrpSpPr>
          <p:cNvPr id="38" name="Group 37">
            <a:extLst>
              <a:ext uri="{FF2B5EF4-FFF2-40B4-BE49-F238E27FC236}">
                <a16:creationId xmlns:a16="http://schemas.microsoft.com/office/drawing/2014/main" id="{955BD509-1E72-E3CD-D25A-DB58F25F24CD}"/>
              </a:ext>
            </a:extLst>
          </p:cNvPr>
          <p:cNvGrpSpPr/>
          <p:nvPr/>
        </p:nvGrpSpPr>
        <p:grpSpPr>
          <a:xfrm>
            <a:off x="8746416" y="6323455"/>
            <a:ext cx="9405743" cy="3754168"/>
            <a:chOff x="8751858" y="6409385"/>
            <a:chExt cx="9405743" cy="3754168"/>
          </a:xfrm>
        </p:grpSpPr>
        <p:grpSp>
          <p:nvGrpSpPr>
            <p:cNvPr id="29" name="Group 28">
              <a:extLst>
                <a:ext uri="{FF2B5EF4-FFF2-40B4-BE49-F238E27FC236}">
                  <a16:creationId xmlns:a16="http://schemas.microsoft.com/office/drawing/2014/main" id="{0E079021-CA6C-5C63-DA13-E3E83EE827F1}"/>
                </a:ext>
              </a:extLst>
            </p:cNvPr>
            <p:cNvGrpSpPr/>
            <p:nvPr/>
          </p:nvGrpSpPr>
          <p:grpSpPr>
            <a:xfrm>
              <a:off x="8751858" y="6409385"/>
              <a:ext cx="8900681" cy="3301122"/>
              <a:chOff x="6093642" y="-103814"/>
              <a:chExt cx="11226815" cy="2600263"/>
            </a:xfrm>
          </p:grpSpPr>
          <p:sp>
            <p:nvSpPr>
              <p:cNvPr id="30" name="Rounded Rectangle 11">
                <a:extLst>
                  <a:ext uri="{FF2B5EF4-FFF2-40B4-BE49-F238E27FC236}">
                    <a16:creationId xmlns:a16="http://schemas.microsoft.com/office/drawing/2014/main" id="{E6626B12-0080-18C8-3AEC-26D4CCCBA99B}"/>
                  </a:ext>
                </a:extLst>
              </p:cNvPr>
              <p:cNvSpPr/>
              <p:nvPr/>
            </p:nvSpPr>
            <p:spPr>
              <a:xfrm>
                <a:off x="6093642" y="-103814"/>
                <a:ext cx="11051358" cy="2333192"/>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endParaRPr lang="en-US" sz="5500" b="1" dirty="0">
                  <a:solidFill>
                    <a:schemeClr val="bg1"/>
                  </a:solidFill>
                  <a:latin typeface="Arial" panose="020B0604020202020204" pitchFamily="34" charset="0"/>
                  <a:cs typeface="Arial" panose="020B0604020202020204" pitchFamily="34" charset="0"/>
                </a:endParaRPr>
              </a:p>
            </p:txBody>
          </p:sp>
          <p:sp>
            <p:nvSpPr>
              <p:cNvPr id="31" name="Rounded Rectangle 12">
                <a:extLst>
                  <a:ext uri="{FF2B5EF4-FFF2-40B4-BE49-F238E27FC236}">
                    <a16:creationId xmlns:a16="http://schemas.microsoft.com/office/drawing/2014/main" id="{9B87F2E2-9500-95BB-B5DD-F32AF9D8F5D9}"/>
                  </a:ext>
                </a:extLst>
              </p:cNvPr>
              <p:cNvSpPr/>
              <p:nvPr/>
            </p:nvSpPr>
            <p:spPr>
              <a:xfrm>
                <a:off x="6269099" y="25142"/>
                <a:ext cx="11051358" cy="247130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800" dirty="0">
                    <a:solidFill>
                      <a:schemeClr val="tx1"/>
                    </a:solidFill>
                    <a:latin typeface="Arial" panose="020B0604020202020204" pitchFamily="34" charset="0"/>
                    <a:cs typeface="Arial" panose="020B0604020202020204" pitchFamily="34" charset="0"/>
                  </a:rPr>
                  <a:t>Xác định các nhánh chính dựa trên câu hỏi, không cần thiết sử dụng tất cả các nhánh.</a:t>
                </a:r>
                <a:endParaRPr lang="en-US" sz="3800" dirty="0">
                  <a:solidFill>
                    <a:schemeClr val="tx1"/>
                  </a:solidFill>
                  <a:latin typeface="Arial" panose="020B0604020202020204" pitchFamily="34" charset="0"/>
                  <a:cs typeface="Arial" panose="020B0604020202020204" pitchFamily="34" charset="0"/>
                </a:endParaRPr>
              </a:p>
            </p:txBody>
          </p:sp>
        </p:grpSp>
        <p:pic>
          <p:nvPicPr>
            <p:cNvPr id="37" name="Picture 36" descr="A picture containing text, vector graphics, sign&#10;&#10;Description automatically generated">
              <a:extLst>
                <a:ext uri="{FF2B5EF4-FFF2-40B4-BE49-F238E27FC236}">
                  <a16:creationId xmlns:a16="http://schemas.microsoft.com/office/drawing/2014/main" id="{F351B5A8-326E-235A-493F-58736D1722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76" b="7433"/>
            <a:stretch/>
          </p:blipFill>
          <p:spPr>
            <a:xfrm>
              <a:off x="16284798" y="8579349"/>
              <a:ext cx="1872803" cy="158420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114671" y="-48539"/>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182055D-D1E5-A16D-9223-0CA00C6B083C}"/>
              </a:ext>
            </a:extLst>
          </p:cNvPr>
          <p:cNvSpPr/>
          <p:nvPr/>
        </p:nvSpPr>
        <p:spPr>
          <a:xfrm>
            <a:off x="188891" y="1318760"/>
            <a:ext cx="7848600" cy="2059336"/>
          </a:xfrm>
          <a:prstGeom prst="accentBorderCallout1">
            <a:avLst>
              <a:gd name="adj1" fmla="val 18750"/>
              <a:gd name="adj2" fmla="val -3127"/>
              <a:gd name="adj3" fmla="val 17954"/>
              <a:gd name="adj4" fmla="val -17509"/>
            </a:avLst>
          </a:prstGeom>
          <a:solidFill>
            <a:srgbClr val="FDEFE3"/>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b="1" dirty="0">
                <a:solidFill>
                  <a:srgbClr val="C00000"/>
                </a:solidFill>
                <a:latin typeface="Arial" panose="020B0604020202020204" pitchFamily="34" charset="0"/>
                <a:cs typeface="Arial" panose="020B0604020202020204" pitchFamily="34" charset="0"/>
              </a:rPr>
              <a:t>Ví dụ minh họa: Vẽ sơ đồ tư duy tủ sách lớp học</a:t>
            </a:r>
            <a:endParaRPr lang="en-US" sz="4000" b="1" i="1" dirty="0">
              <a:solidFill>
                <a:srgbClr val="C0000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DAC38D8-F581-B897-A3E2-CCB921F527F6}"/>
              </a:ext>
            </a:extLst>
          </p:cNvPr>
          <p:cNvGrpSpPr/>
          <p:nvPr/>
        </p:nvGrpSpPr>
        <p:grpSpPr>
          <a:xfrm>
            <a:off x="568018" y="3872072"/>
            <a:ext cx="7865240" cy="4278507"/>
            <a:chOff x="568018" y="3872072"/>
            <a:chExt cx="7865240" cy="4278507"/>
          </a:xfrm>
        </p:grpSpPr>
        <p:pic>
          <p:nvPicPr>
            <p:cNvPr id="14" name="Picture 13">
              <a:extLst>
                <a:ext uri="{FF2B5EF4-FFF2-40B4-BE49-F238E27FC236}">
                  <a16:creationId xmlns:a16="http://schemas.microsoft.com/office/drawing/2014/main" id="{D1669EEE-71AF-88B9-6CFF-8EBFD4BCB471}"/>
                </a:ext>
              </a:extLst>
            </p:cNvPr>
            <p:cNvPicPr>
              <a:picLocks noChangeAspect="1"/>
            </p:cNvPicPr>
            <p:nvPr/>
          </p:nvPicPr>
          <p:blipFill rotWithShape="1">
            <a:blip r:embed="rId7"/>
            <a:srcRect l="1739" r="2177"/>
            <a:stretch/>
          </p:blipFill>
          <p:spPr>
            <a:xfrm>
              <a:off x="568018" y="4251510"/>
              <a:ext cx="7469473" cy="389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4383" y="3872072"/>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ounded Rectangle 17">
            <a:extLst>
              <a:ext uri="{FF2B5EF4-FFF2-40B4-BE49-F238E27FC236}">
                <a16:creationId xmlns:a16="http://schemas.microsoft.com/office/drawing/2014/main" id="{E7FA6D3F-905A-4B74-9570-343FABF164F8}"/>
              </a:ext>
            </a:extLst>
          </p:cNvPr>
          <p:cNvSpPr/>
          <p:nvPr/>
        </p:nvSpPr>
        <p:spPr>
          <a:xfrm>
            <a:off x="9031462" y="340806"/>
            <a:ext cx="6112394" cy="1526094"/>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Phân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tích</a:t>
            </a:r>
            <a:endParaRPr lang="en-US" sz="4000" b="1" dirty="0">
              <a:solidFill>
                <a:schemeClr val="bg1"/>
              </a:solidFill>
              <a:latin typeface="Arial" panose="020B0604020202020204" pitchFamily="34" charset="0"/>
              <a:cs typeface="Arial" panose="020B0604020202020204" pitchFamily="34" charset="0"/>
            </a:endParaRPr>
          </a:p>
        </p:txBody>
      </p:sp>
      <p:sp>
        <p:nvSpPr>
          <p:cNvPr id="5" name="Rounded Rectangle 18">
            <a:extLst>
              <a:ext uri="{FF2B5EF4-FFF2-40B4-BE49-F238E27FC236}">
                <a16:creationId xmlns:a16="http://schemas.microsoft.com/office/drawing/2014/main" id="{AB12D2B8-B142-4F1E-82BF-0E2A004E8514}"/>
              </a:ext>
            </a:extLst>
          </p:cNvPr>
          <p:cNvSpPr/>
          <p:nvPr/>
        </p:nvSpPr>
        <p:spPr>
          <a:xfrm>
            <a:off x="9485156" y="4793842"/>
            <a:ext cx="7888443" cy="1788527"/>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dirty="0">
                <a:latin typeface="Arial" panose="020B0604020202020204" pitchFamily="34" charset="0"/>
                <a:cs typeface="Arial" panose="020B0604020202020204" pitchFamily="34" charset="0"/>
              </a:rPr>
              <a:t>Nhánh </a:t>
            </a:r>
            <a:r>
              <a:rPr lang="en-US" sz="3600" b="1" dirty="0">
                <a:latin typeface="Arial" panose="020B0604020202020204" pitchFamily="34" charset="0"/>
                <a:cs typeface="Arial" panose="020B0604020202020204" pitchFamily="34" charset="0"/>
              </a:rPr>
              <a:t>2</a:t>
            </a:r>
            <a:r>
              <a:rPr lang="vi-VN" sz="3600" b="1"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Người sử dụng: </a:t>
            </a:r>
            <a:r>
              <a:rPr lang="vi-VN" sz="3600" i="1" dirty="0">
                <a:latin typeface="Arial" panose="020B0604020202020204" pitchFamily="34" charset="0"/>
                <a:cs typeface="Arial" panose="020B0604020202020204" pitchFamily="34" charset="0"/>
              </a:rPr>
              <a:t>ai được sử dụng tủ sách?</a:t>
            </a:r>
            <a:endParaRPr lang="en-US" sz="3600" i="1" dirty="0">
              <a:solidFill>
                <a:schemeClr val="tx1"/>
              </a:solidFill>
              <a:latin typeface="Arial" panose="020B0604020202020204" pitchFamily="34" charset="0"/>
              <a:cs typeface="Arial" panose="020B0604020202020204" pitchFamily="34" charset="0"/>
            </a:endParaRPr>
          </a:p>
        </p:txBody>
      </p:sp>
      <p:sp>
        <p:nvSpPr>
          <p:cNvPr id="6" name="Rounded Rectangle 19">
            <a:extLst>
              <a:ext uri="{FF2B5EF4-FFF2-40B4-BE49-F238E27FC236}">
                <a16:creationId xmlns:a16="http://schemas.microsoft.com/office/drawing/2014/main" id="{BCFE8F50-4C5D-B463-D04C-00023AE296A9}"/>
              </a:ext>
            </a:extLst>
          </p:cNvPr>
          <p:cNvSpPr/>
          <p:nvPr/>
        </p:nvSpPr>
        <p:spPr>
          <a:xfrm>
            <a:off x="9410896" y="2176485"/>
            <a:ext cx="7962703" cy="20750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dirty="0">
                <a:latin typeface="Arial" panose="020B0604020202020204" pitchFamily="34" charset="0"/>
                <a:cs typeface="Arial" panose="020B0604020202020204" pitchFamily="34" charset="0"/>
              </a:rPr>
              <a:t>Nhánh </a:t>
            </a:r>
            <a:r>
              <a:rPr lang="en-US" sz="3600" b="1" dirty="0">
                <a:latin typeface="Arial" panose="020B0604020202020204" pitchFamily="34" charset="0"/>
                <a:cs typeface="Arial" panose="020B0604020202020204" pitchFamily="34" charset="0"/>
              </a:rPr>
              <a:t>1</a:t>
            </a:r>
            <a:r>
              <a:rPr lang="vi-VN" sz="3600" b="1"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Nội dung tủ sách: </a:t>
            </a:r>
            <a:r>
              <a:rPr lang="vi-VN" sz="3600" i="1" dirty="0">
                <a:latin typeface="Arial" panose="020B0604020202020204" pitchFamily="34" charset="0"/>
                <a:cs typeface="Arial" panose="020B0604020202020204" pitchFamily="34" charset="0"/>
              </a:rPr>
              <a:t>bao gồm những cuốn sách nào, về chủ đề gì?</a:t>
            </a:r>
            <a:endParaRPr lang="en-US" sz="3600" i="1" dirty="0">
              <a:solidFill>
                <a:schemeClr val="tx1"/>
              </a:solidFill>
              <a:latin typeface="Arial" panose="020B0604020202020204" pitchFamily="34" charset="0"/>
              <a:cs typeface="Arial" panose="020B0604020202020204" pitchFamily="34" charset="0"/>
            </a:endParaRPr>
          </a:p>
        </p:txBody>
      </p:sp>
      <p:sp>
        <p:nvSpPr>
          <p:cNvPr id="16" name="Rounded Rectangle 23">
            <a:extLst>
              <a:ext uri="{FF2B5EF4-FFF2-40B4-BE49-F238E27FC236}">
                <a16:creationId xmlns:a16="http://schemas.microsoft.com/office/drawing/2014/main" id="{CFCF57EC-2FF4-2DB7-0E24-FD879DD9661D}"/>
              </a:ext>
            </a:extLst>
          </p:cNvPr>
          <p:cNvSpPr/>
          <p:nvPr/>
        </p:nvSpPr>
        <p:spPr>
          <a:xfrm>
            <a:off x="9485159" y="7124701"/>
            <a:ext cx="7888442" cy="2607128"/>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600" b="1" dirty="0">
                <a:latin typeface="Arial" panose="020B0604020202020204" pitchFamily="34" charset="0"/>
                <a:cs typeface="Arial" panose="020B0604020202020204" pitchFamily="34" charset="0"/>
              </a:rPr>
              <a:t>Nhánh </a:t>
            </a:r>
            <a:r>
              <a:rPr lang="en-US" sz="3600" b="1" dirty="0">
                <a:latin typeface="Arial" panose="020B0604020202020204" pitchFamily="34" charset="0"/>
                <a:cs typeface="Arial" panose="020B0604020202020204" pitchFamily="34" charset="0"/>
              </a:rPr>
              <a:t>3</a:t>
            </a:r>
            <a:r>
              <a:rPr lang="vi-VN" sz="3600" b="1"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Thời gian sử dụng: </a:t>
            </a:r>
            <a:r>
              <a:rPr lang="vi-VN" sz="3600" i="1" dirty="0">
                <a:latin typeface="Arial" panose="020B0604020202020204" pitchFamily="34" charset="0"/>
                <a:cs typeface="Arial" panose="020B0604020202020204" pitchFamily="34" charset="0"/>
              </a:rPr>
              <a:t>được sử dụng tủ sách vào thời </a:t>
            </a:r>
            <a:r>
              <a:rPr lang="en-US" sz="3600" i="1" dirty="0" err="1">
                <a:latin typeface="Arial" panose="020B0604020202020204" pitchFamily="34" charset="0"/>
                <a:cs typeface="Arial" panose="020B0604020202020204" pitchFamily="34" charset="0"/>
              </a:rPr>
              <a:t>gian</a:t>
            </a:r>
            <a:r>
              <a:rPr lang="vi-VN" sz="3600" i="1" dirty="0">
                <a:latin typeface="Arial" panose="020B0604020202020204" pitchFamily="34" charset="0"/>
                <a:cs typeface="Arial" panose="020B0604020202020204" pitchFamily="34" charset="0"/>
              </a:rPr>
              <a:t> nào trong ngày?</a:t>
            </a:r>
            <a:endParaRPr lang="en-US" sz="3600" i="1" dirty="0">
              <a:solidFill>
                <a:schemeClr val="tx1"/>
              </a:solidFill>
              <a:latin typeface="Arial" panose="020B0604020202020204" pitchFamily="34" charset="0"/>
              <a:cs typeface="Arial" panose="020B0604020202020204" pitchFamily="34" charset="0"/>
            </a:endParaRPr>
          </a:p>
        </p:txBody>
      </p:sp>
      <p:cxnSp>
        <p:nvCxnSpPr>
          <p:cNvPr id="17" name="Elbow Connector 3">
            <a:extLst>
              <a:ext uri="{FF2B5EF4-FFF2-40B4-BE49-F238E27FC236}">
                <a16:creationId xmlns:a16="http://schemas.microsoft.com/office/drawing/2014/main" id="{B32B7093-F661-6EF6-7428-BBDB65F1003D}"/>
              </a:ext>
            </a:extLst>
          </p:cNvPr>
          <p:cNvCxnSpPr>
            <a:cxnSpLocks/>
            <a:stCxn id="2" idx="1"/>
            <a:endCxn id="6" idx="1"/>
          </p:cNvCxnSpPr>
          <p:nvPr/>
        </p:nvCxnSpPr>
        <p:spPr>
          <a:xfrm rot="10800000" flipH="1" flipV="1">
            <a:off x="9031462" y="1103852"/>
            <a:ext cx="379434" cy="2110145"/>
          </a:xfrm>
          <a:prstGeom prst="bentConnector3">
            <a:avLst>
              <a:gd name="adj1" fmla="val -60248"/>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25">
            <a:extLst>
              <a:ext uri="{FF2B5EF4-FFF2-40B4-BE49-F238E27FC236}">
                <a16:creationId xmlns:a16="http://schemas.microsoft.com/office/drawing/2014/main" id="{889C0430-C43C-C657-DAE2-07FC48E1E5FC}"/>
              </a:ext>
            </a:extLst>
          </p:cNvPr>
          <p:cNvCxnSpPr>
            <a:cxnSpLocks/>
            <a:stCxn id="2" idx="1"/>
            <a:endCxn id="5" idx="1"/>
          </p:cNvCxnSpPr>
          <p:nvPr/>
        </p:nvCxnSpPr>
        <p:spPr>
          <a:xfrm rot="10800000" flipH="1" flipV="1">
            <a:off x="9031462" y="1103852"/>
            <a:ext cx="453694" cy="4584253"/>
          </a:xfrm>
          <a:prstGeom prst="bentConnector3">
            <a:avLst>
              <a:gd name="adj1" fmla="val -50386"/>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28">
            <a:extLst>
              <a:ext uri="{FF2B5EF4-FFF2-40B4-BE49-F238E27FC236}">
                <a16:creationId xmlns:a16="http://schemas.microsoft.com/office/drawing/2014/main" id="{EE6F4090-5F6A-CF70-C3D9-CA90D697FD97}"/>
              </a:ext>
            </a:extLst>
          </p:cNvPr>
          <p:cNvCxnSpPr>
            <a:cxnSpLocks/>
            <a:stCxn id="2" idx="1"/>
            <a:endCxn id="16" idx="1"/>
          </p:cNvCxnSpPr>
          <p:nvPr/>
        </p:nvCxnSpPr>
        <p:spPr>
          <a:xfrm rot="10800000" flipH="1" flipV="1">
            <a:off x="9031461" y="1103853"/>
            <a:ext cx="453697" cy="7324412"/>
          </a:xfrm>
          <a:prstGeom prst="bentConnector3">
            <a:avLst>
              <a:gd name="adj1" fmla="val -50386"/>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5334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P spid="6"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114671" y="-48539"/>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ounded Rectangle 17">
            <a:extLst>
              <a:ext uri="{FF2B5EF4-FFF2-40B4-BE49-F238E27FC236}">
                <a16:creationId xmlns:a16="http://schemas.microsoft.com/office/drawing/2014/main" id="{8C23B1E2-F878-3670-3672-088F1898B288}"/>
              </a:ext>
            </a:extLst>
          </p:cNvPr>
          <p:cNvSpPr/>
          <p:nvPr/>
        </p:nvSpPr>
        <p:spPr>
          <a:xfrm>
            <a:off x="9031462" y="340806"/>
            <a:ext cx="6112394" cy="1526094"/>
          </a:xfrm>
          <a:prstGeom prst="roundRect">
            <a:avLst/>
          </a:prstGeom>
          <a:solidFill>
            <a:schemeClr val="accent5">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Phân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tích</a:t>
            </a:r>
            <a:endParaRPr lang="en-US" sz="4000" b="1" dirty="0">
              <a:solidFill>
                <a:schemeClr val="bg1"/>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829BC911-24CE-03BD-6794-D2271B35F8F8}"/>
              </a:ext>
            </a:extLst>
          </p:cNvPr>
          <p:cNvSpPr/>
          <p:nvPr/>
        </p:nvSpPr>
        <p:spPr>
          <a:xfrm>
            <a:off x="9485156" y="4760464"/>
            <a:ext cx="8234825" cy="1994168"/>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dirty="0">
                <a:latin typeface="Arial" panose="020B0604020202020204" pitchFamily="34" charset="0"/>
                <a:cs typeface="Arial" panose="020B0604020202020204" pitchFamily="34" charset="0"/>
              </a:rPr>
              <a:t>Nhánh 5: </a:t>
            </a:r>
            <a:r>
              <a:rPr lang="vi-VN" sz="3600" dirty="0">
                <a:latin typeface="Arial" panose="020B0604020202020204" pitchFamily="34" charset="0"/>
                <a:cs typeface="Arial" panose="020B0604020202020204" pitchFamily="34" charset="0"/>
              </a:rPr>
              <a:t>Vị trí đặt tủ sách: </a:t>
            </a:r>
            <a:r>
              <a:rPr lang="vi-VN" sz="3600" i="1" dirty="0">
                <a:latin typeface="Arial" panose="020B0604020202020204" pitchFamily="34" charset="0"/>
                <a:cs typeface="Arial" panose="020B0604020202020204" pitchFamily="34" charset="0"/>
              </a:rPr>
              <a:t>đặt ở đâu, góc nào trong l</a:t>
            </a:r>
            <a:r>
              <a:rPr lang="en-US" sz="3600" i="1" dirty="0">
                <a:latin typeface="Arial" panose="020B0604020202020204" pitchFamily="34" charset="0"/>
                <a:cs typeface="Arial" panose="020B0604020202020204" pitchFamily="34" charset="0"/>
              </a:rPr>
              <a:t>ớ</a:t>
            </a:r>
            <a:r>
              <a:rPr lang="vi-VN" sz="3600" i="1" dirty="0">
                <a:latin typeface="Arial" panose="020B0604020202020204" pitchFamily="34" charset="0"/>
                <a:cs typeface="Arial" panose="020B0604020202020204" pitchFamily="34" charset="0"/>
              </a:rPr>
              <a:t>p</a:t>
            </a:r>
            <a:r>
              <a:rPr lang="en-US" sz="3600" i="1" dirty="0">
                <a:latin typeface="Arial" panose="020B0604020202020204" pitchFamily="34" charset="0"/>
                <a:cs typeface="Arial" panose="020B0604020202020204" pitchFamily="34" charset="0"/>
              </a:rPr>
              <a:t>?</a:t>
            </a:r>
            <a:endParaRPr lang="en-US" sz="3600" i="1" dirty="0">
              <a:solidFill>
                <a:schemeClr val="tx1"/>
              </a:solidFill>
              <a:latin typeface="Arial" panose="020B0604020202020204" pitchFamily="34" charset="0"/>
              <a:cs typeface="Arial" panose="020B0604020202020204" pitchFamily="34" charset="0"/>
            </a:endParaRPr>
          </a:p>
        </p:txBody>
      </p:sp>
      <p:sp>
        <p:nvSpPr>
          <p:cNvPr id="9" name="Rounded Rectangle 19">
            <a:extLst>
              <a:ext uri="{FF2B5EF4-FFF2-40B4-BE49-F238E27FC236}">
                <a16:creationId xmlns:a16="http://schemas.microsoft.com/office/drawing/2014/main" id="{83C76993-CE39-9687-EB50-E20FC7BF931F}"/>
              </a:ext>
            </a:extLst>
          </p:cNvPr>
          <p:cNvSpPr/>
          <p:nvPr/>
        </p:nvSpPr>
        <p:spPr>
          <a:xfrm>
            <a:off x="9410896" y="2176485"/>
            <a:ext cx="8309086" cy="207502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dirty="0">
                <a:latin typeface="Arial" panose="020B0604020202020204" pitchFamily="34" charset="0"/>
                <a:cs typeface="Arial" panose="020B0604020202020204" pitchFamily="34" charset="0"/>
              </a:rPr>
              <a:t>Nhánh 4: </a:t>
            </a:r>
            <a:r>
              <a:rPr lang="vi-VN" sz="3600" dirty="0">
                <a:latin typeface="Arial" panose="020B0604020202020204" pitchFamily="34" charset="0"/>
                <a:cs typeface="Arial" panose="020B0604020202020204" pitchFamily="34" charset="0"/>
              </a:rPr>
              <a:t>Mục đích sử dụng</a:t>
            </a:r>
            <a:r>
              <a:rPr lang="en-US" sz="3600" dirty="0">
                <a:latin typeface="Arial" panose="020B0604020202020204" pitchFamily="34" charset="0"/>
                <a:cs typeface="Arial" panose="020B0604020202020204" pitchFamily="34" charset="0"/>
              </a:rPr>
              <a:t>: </a:t>
            </a:r>
            <a:r>
              <a:rPr lang="vi-VN" sz="3600" i="1" dirty="0">
                <a:latin typeface="Arial" panose="020B0604020202020204" pitchFamily="34" charset="0"/>
                <a:cs typeface="Arial" panose="020B0604020202020204" pitchFamily="34" charset="0"/>
              </a:rPr>
              <a:t>vì sao lại để tủ sách </a:t>
            </a:r>
            <a:r>
              <a:rPr lang="en-US" sz="3600" i="1" dirty="0">
                <a:latin typeface="Arial" panose="020B0604020202020204" pitchFamily="34" charset="0"/>
                <a:cs typeface="Arial" panose="020B0604020202020204" pitchFamily="34" charset="0"/>
              </a:rPr>
              <a:t>ở</a:t>
            </a:r>
            <a:r>
              <a:rPr lang="vi-VN" sz="3600" i="1" dirty="0">
                <a:latin typeface="Arial" panose="020B0604020202020204" pitchFamily="34" charset="0"/>
                <a:cs typeface="Arial" panose="020B0604020202020204" pitchFamily="34" charset="0"/>
              </a:rPr>
              <a:t> lớp học, để đây làm gì?</a:t>
            </a:r>
            <a:endParaRPr lang="en-US" sz="3600" i="1" dirty="0">
              <a:solidFill>
                <a:schemeClr val="tx1"/>
              </a:solidFill>
              <a:latin typeface="Arial" panose="020B0604020202020204" pitchFamily="34" charset="0"/>
              <a:cs typeface="Arial" panose="020B0604020202020204" pitchFamily="34" charset="0"/>
            </a:endParaRPr>
          </a:p>
        </p:txBody>
      </p:sp>
      <p:sp>
        <p:nvSpPr>
          <p:cNvPr id="10" name="Rounded Rectangle 23">
            <a:extLst>
              <a:ext uri="{FF2B5EF4-FFF2-40B4-BE49-F238E27FC236}">
                <a16:creationId xmlns:a16="http://schemas.microsoft.com/office/drawing/2014/main" id="{6C119DD9-921C-798E-CF3C-A8C4591B9CAF}"/>
              </a:ext>
            </a:extLst>
          </p:cNvPr>
          <p:cNvSpPr/>
          <p:nvPr/>
        </p:nvSpPr>
        <p:spPr>
          <a:xfrm>
            <a:off x="9485158" y="7263583"/>
            <a:ext cx="8234823" cy="2468245"/>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3600" b="1" dirty="0">
                <a:latin typeface="Arial" panose="020B0604020202020204" pitchFamily="34" charset="0"/>
                <a:cs typeface="Arial" panose="020B0604020202020204" pitchFamily="34" charset="0"/>
              </a:rPr>
              <a:t>Nhánh 6: </a:t>
            </a:r>
            <a:r>
              <a:rPr lang="vi-VN" sz="3600" dirty="0">
                <a:latin typeface="Arial" panose="020B0604020202020204" pitchFamily="34" charset="0"/>
                <a:cs typeface="Arial" panose="020B0604020202020204" pitchFamily="34" charset="0"/>
              </a:rPr>
              <a:t>Biện pháp phát triển tủ sách: </a:t>
            </a:r>
            <a:r>
              <a:rPr lang="vi-VN" sz="3600" i="1" dirty="0">
                <a:latin typeface="Arial" panose="020B0604020202020204" pitchFamily="34" charset="0"/>
                <a:cs typeface="Arial" panose="020B0604020202020204" pitchFamily="34" charset="0"/>
              </a:rPr>
              <a:t>thu thập thêm sách bằng cách nào?</a:t>
            </a:r>
            <a:r>
              <a:rPr lang="en-US" sz="3600" i="1" dirty="0">
                <a:latin typeface="Arial" panose="020B0604020202020204" pitchFamily="34" charset="0"/>
                <a:cs typeface="Arial" panose="020B0604020202020204" pitchFamily="34" charset="0"/>
              </a:rPr>
              <a:t>, p</a:t>
            </a:r>
            <a:r>
              <a:rPr lang="vi-VN" sz="3600" i="1" dirty="0">
                <a:latin typeface="Arial" panose="020B0604020202020204" pitchFamily="34" charset="0"/>
                <a:cs typeface="Arial" panose="020B0604020202020204" pitchFamily="34" charset="0"/>
              </a:rPr>
              <a:t>hát triển tủ sách như thế nào?</a:t>
            </a:r>
            <a:endParaRPr lang="en-US" sz="3600" i="1" dirty="0">
              <a:solidFill>
                <a:schemeClr val="tx1"/>
              </a:solidFill>
              <a:latin typeface="Arial" panose="020B0604020202020204" pitchFamily="34" charset="0"/>
              <a:cs typeface="Arial" panose="020B0604020202020204" pitchFamily="34" charset="0"/>
            </a:endParaRPr>
          </a:p>
        </p:txBody>
      </p:sp>
      <p:cxnSp>
        <p:nvCxnSpPr>
          <p:cNvPr id="11" name="Elbow Connector 3">
            <a:extLst>
              <a:ext uri="{FF2B5EF4-FFF2-40B4-BE49-F238E27FC236}">
                <a16:creationId xmlns:a16="http://schemas.microsoft.com/office/drawing/2014/main" id="{00E7887D-00E5-90A0-A1FF-8286CE25C5F8}"/>
              </a:ext>
            </a:extLst>
          </p:cNvPr>
          <p:cNvCxnSpPr>
            <a:cxnSpLocks/>
            <a:stCxn id="6" idx="1"/>
            <a:endCxn id="9" idx="1"/>
          </p:cNvCxnSpPr>
          <p:nvPr/>
        </p:nvCxnSpPr>
        <p:spPr>
          <a:xfrm rot="10800000" flipH="1" flipV="1">
            <a:off x="9031462" y="1103852"/>
            <a:ext cx="379434" cy="2110145"/>
          </a:xfrm>
          <a:prstGeom prst="bentConnector3">
            <a:avLst>
              <a:gd name="adj1" fmla="val -60248"/>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25">
            <a:extLst>
              <a:ext uri="{FF2B5EF4-FFF2-40B4-BE49-F238E27FC236}">
                <a16:creationId xmlns:a16="http://schemas.microsoft.com/office/drawing/2014/main" id="{2D8BC405-2A7B-11BC-E8D1-1012D44D6EDA}"/>
              </a:ext>
            </a:extLst>
          </p:cNvPr>
          <p:cNvCxnSpPr>
            <a:cxnSpLocks/>
            <a:stCxn id="6" idx="1"/>
            <a:endCxn id="8" idx="1"/>
          </p:cNvCxnSpPr>
          <p:nvPr/>
        </p:nvCxnSpPr>
        <p:spPr>
          <a:xfrm rot="10800000" flipH="1" flipV="1">
            <a:off x="9031462" y="1103852"/>
            <a:ext cx="453694" cy="4653695"/>
          </a:xfrm>
          <a:prstGeom prst="bentConnector3">
            <a:avLst>
              <a:gd name="adj1" fmla="val -50386"/>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28">
            <a:extLst>
              <a:ext uri="{FF2B5EF4-FFF2-40B4-BE49-F238E27FC236}">
                <a16:creationId xmlns:a16="http://schemas.microsoft.com/office/drawing/2014/main" id="{6E7B60A1-FF98-9A45-8909-DF8C97238064}"/>
              </a:ext>
            </a:extLst>
          </p:cNvPr>
          <p:cNvCxnSpPr>
            <a:cxnSpLocks/>
            <a:stCxn id="6" idx="1"/>
            <a:endCxn id="10" idx="1"/>
          </p:cNvCxnSpPr>
          <p:nvPr/>
        </p:nvCxnSpPr>
        <p:spPr>
          <a:xfrm rot="10800000" flipH="1" flipV="1">
            <a:off x="9031462" y="1103852"/>
            <a:ext cx="453696" cy="7393853"/>
          </a:xfrm>
          <a:prstGeom prst="bentConnector3">
            <a:avLst>
              <a:gd name="adj1" fmla="val -50386"/>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DAC38D8-F581-B897-A3E2-CCB921F527F6}"/>
              </a:ext>
            </a:extLst>
          </p:cNvPr>
          <p:cNvGrpSpPr/>
          <p:nvPr/>
        </p:nvGrpSpPr>
        <p:grpSpPr>
          <a:xfrm>
            <a:off x="568018" y="3872072"/>
            <a:ext cx="7865240" cy="4278507"/>
            <a:chOff x="568018" y="3872072"/>
            <a:chExt cx="7865240" cy="4278507"/>
          </a:xfrm>
        </p:grpSpPr>
        <p:pic>
          <p:nvPicPr>
            <p:cNvPr id="14" name="Picture 13">
              <a:extLst>
                <a:ext uri="{FF2B5EF4-FFF2-40B4-BE49-F238E27FC236}">
                  <a16:creationId xmlns:a16="http://schemas.microsoft.com/office/drawing/2014/main" id="{D1669EEE-71AF-88B9-6CFF-8EBFD4BCB471}"/>
                </a:ext>
              </a:extLst>
            </p:cNvPr>
            <p:cNvPicPr>
              <a:picLocks noChangeAspect="1"/>
            </p:cNvPicPr>
            <p:nvPr/>
          </p:nvPicPr>
          <p:blipFill rotWithShape="1">
            <a:blip r:embed="rId6"/>
            <a:srcRect l="1739" r="2177"/>
            <a:stretch/>
          </p:blipFill>
          <p:spPr>
            <a:xfrm>
              <a:off x="568018" y="4251510"/>
              <a:ext cx="7469473" cy="389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4383" y="3872072"/>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Line Callout 1 (Border and Accent Bar) 3">
            <a:extLst>
              <a:ext uri="{FF2B5EF4-FFF2-40B4-BE49-F238E27FC236}">
                <a16:creationId xmlns:a16="http://schemas.microsoft.com/office/drawing/2014/main" id="{91558A65-FD66-830E-932F-C5074F74947E}"/>
              </a:ext>
            </a:extLst>
          </p:cNvPr>
          <p:cNvSpPr/>
          <p:nvPr/>
        </p:nvSpPr>
        <p:spPr>
          <a:xfrm>
            <a:off x="188891" y="1318760"/>
            <a:ext cx="7848600" cy="2059336"/>
          </a:xfrm>
          <a:prstGeom prst="accentBorderCallout1">
            <a:avLst>
              <a:gd name="adj1" fmla="val 18750"/>
              <a:gd name="adj2" fmla="val -3127"/>
              <a:gd name="adj3" fmla="val 17954"/>
              <a:gd name="adj4" fmla="val -17509"/>
            </a:avLst>
          </a:prstGeom>
          <a:solidFill>
            <a:srgbClr val="FDEFE3"/>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200" b="1" dirty="0">
                <a:solidFill>
                  <a:srgbClr val="C00000"/>
                </a:solidFill>
                <a:latin typeface="Arial" panose="020B0604020202020204" pitchFamily="34" charset="0"/>
                <a:cs typeface="Arial" panose="020B0604020202020204" pitchFamily="34" charset="0"/>
              </a:rPr>
              <a:t>Ví dụ minh họa:</a:t>
            </a:r>
          </a:p>
          <a:p>
            <a:pPr algn="ctr">
              <a:lnSpc>
                <a:spcPct val="150000"/>
              </a:lnSpc>
            </a:pPr>
            <a:r>
              <a:rPr lang="pt-BR" sz="4200" b="1" dirty="0">
                <a:solidFill>
                  <a:srgbClr val="C00000"/>
                </a:solidFill>
                <a:latin typeface="Arial" panose="020B0604020202020204" pitchFamily="34" charset="0"/>
                <a:cs typeface="Arial" panose="020B0604020202020204" pitchFamily="34" charset="0"/>
              </a:rPr>
              <a:t>Tủ sách lớp học</a:t>
            </a:r>
            <a:endParaRPr lang="en-US" sz="42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8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926047">
            <a:off x="17114671" y="-48539"/>
            <a:ext cx="851396" cy="1632211"/>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Freeform 3">
            <a:extLst>
              <a:ext uri="{FF2B5EF4-FFF2-40B4-BE49-F238E27FC236}">
                <a16:creationId xmlns:a16="http://schemas.microsoft.com/office/drawing/2014/main" id="{2A07EB04-842C-43D2-06D7-5AB6A638220D}"/>
              </a:ext>
            </a:extLst>
          </p:cNvPr>
          <p:cNvSpPr/>
          <p:nvPr/>
        </p:nvSpPr>
        <p:spPr>
          <a:xfrm rot="5400000">
            <a:off x="356011" y="9190236"/>
            <a:ext cx="888178" cy="1255074"/>
          </a:xfrm>
          <a:custGeom>
            <a:avLst/>
            <a:gdLst/>
            <a:ahLst/>
            <a:cxnLst/>
            <a:rect l="l" t="t" r="r" b="b"/>
            <a:pathLst>
              <a:path w="1501423" h="2240929">
                <a:moveTo>
                  <a:pt x="0" y="0"/>
                </a:moveTo>
                <a:lnTo>
                  <a:pt x="1501422" y="0"/>
                </a:lnTo>
                <a:lnTo>
                  <a:pt x="1501422" y="2240929"/>
                </a:lnTo>
                <a:lnTo>
                  <a:pt x="0" y="22409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4DAC38D8-F581-B897-A3E2-CCB921F527F6}"/>
              </a:ext>
            </a:extLst>
          </p:cNvPr>
          <p:cNvGrpSpPr/>
          <p:nvPr/>
        </p:nvGrpSpPr>
        <p:grpSpPr>
          <a:xfrm>
            <a:off x="568018" y="3872072"/>
            <a:ext cx="7865240" cy="4278507"/>
            <a:chOff x="568018" y="3872072"/>
            <a:chExt cx="7865240" cy="4278507"/>
          </a:xfrm>
        </p:grpSpPr>
        <p:pic>
          <p:nvPicPr>
            <p:cNvPr id="14" name="Picture 13">
              <a:extLst>
                <a:ext uri="{FF2B5EF4-FFF2-40B4-BE49-F238E27FC236}">
                  <a16:creationId xmlns:a16="http://schemas.microsoft.com/office/drawing/2014/main" id="{D1669EEE-71AF-88B9-6CFF-8EBFD4BCB471}"/>
                </a:ext>
              </a:extLst>
            </p:cNvPr>
            <p:cNvPicPr>
              <a:picLocks noChangeAspect="1"/>
            </p:cNvPicPr>
            <p:nvPr/>
          </p:nvPicPr>
          <p:blipFill rotWithShape="1">
            <a:blip r:embed="rId7"/>
            <a:srcRect l="1739" r="2177"/>
            <a:stretch/>
          </p:blipFill>
          <p:spPr>
            <a:xfrm>
              <a:off x="568018" y="4251510"/>
              <a:ext cx="7469473" cy="389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Push pin ">
              <a:extLst>
                <a:ext uri="{FF2B5EF4-FFF2-40B4-BE49-F238E27FC236}">
                  <a16:creationId xmlns:a16="http://schemas.microsoft.com/office/drawing/2014/main" id="{83CB6315-C2DE-59E8-4499-14C1FA05E8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4383" y="3872072"/>
              <a:ext cx="758875" cy="7588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ounded Rectangle 17">
            <a:extLst>
              <a:ext uri="{FF2B5EF4-FFF2-40B4-BE49-F238E27FC236}">
                <a16:creationId xmlns:a16="http://schemas.microsoft.com/office/drawing/2014/main" id="{0A94D144-A458-2F89-F05A-A8B766344E34}"/>
              </a:ext>
            </a:extLst>
          </p:cNvPr>
          <p:cNvSpPr/>
          <p:nvPr/>
        </p:nvSpPr>
        <p:spPr>
          <a:xfrm>
            <a:off x="9064232" y="542440"/>
            <a:ext cx="5794768" cy="1552640"/>
          </a:xfrm>
          <a:prstGeom prst="roundRect">
            <a:avLst/>
          </a:prstGeom>
          <a:solidFill>
            <a:srgbClr val="C00000"/>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Lưu</a:t>
            </a:r>
            <a:r>
              <a:rPr lang="en-US" sz="4000" b="1" dirty="0">
                <a:solidFill>
                  <a:schemeClr val="bg1"/>
                </a:solidFill>
                <a:latin typeface="Arial" panose="020B0604020202020204" pitchFamily="34" charset="0"/>
                <a:cs typeface="Arial" panose="020B0604020202020204" pitchFamily="34" charset="0"/>
              </a:rPr>
              <a:t> ý</a:t>
            </a:r>
          </a:p>
        </p:txBody>
      </p:sp>
      <p:sp>
        <p:nvSpPr>
          <p:cNvPr id="16" name="Rounded Rectangle 18">
            <a:extLst>
              <a:ext uri="{FF2B5EF4-FFF2-40B4-BE49-F238E27FC236}">
                <a16:creationId xmlns:a16="http://schemas.microsoft.com/office/drawing/2014/main" id="{80FA9104-351D-53BB-D77D-8852955FDB82}"/>
              </a:ext>
            </a:extLst>
          </p:cNvPr>
          <p:cNvSpPr/>
          <p:nvPr/>
        </p:nvSpPr>
        <p:spPr>
          <a:xfrm>
            <a:off x="9453583" y="4914008"/>
            <a:ext cx="8251040" cy="2086040"/>
          </a:xfrm>
          <a:prstGeom prst="roundRect">
            <a:avLst/>
          </a:prstGeom>
          <a:solidFill>
            <a:schemeClr val="bg1"/>
          </a:solidFill>
          <a:ln w="57150">
            <a:solidFill>
              <a:srgbClr val="C00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Ưu tiên những nhánh phụ có thể đưa ra nhiều thông tin chi tiết bên trong.</a:t>
            </a:r>
            <a:endParaRPr lang="en-US" sz="3600" dirty="0">
              <a:solidFill>
                <a:schemeClr val="tx1"/>
              </a:solidFill>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id="{E3C656EC-1245-159F-B778-C8C02C2D8876}"/>
              </a:ext>
            </a:extLst>
          </p:cNvPr>
          <p:cNvSpPr/>
          <p:nvPr/>
        </p:nvSpPr>
        <p:spPr>
          <a:xfrm>
            <a:off x="9438224" y="2526205"/>
            <a:ext cx="8281758" cy="1882151"/>
          </a:xfrm>
          <a:prstGeom prst="roundRect">
            <a:avLst/>
          </a:prstGeom>
          <a:solidFill>
            <a:schemeClr val="bg1"/>
          </a:solidFill>
          <a:ln w="57150">
            <a:solidFill>
              <a:srgbClr val="C00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Nhánh 3 hoặc nhánh 4 là nhánh chính.</a:t>
            </a:r>
            <a:endParaRPr lang="en-US" sz="3600" dirty="0">
              <a:solidFill>
                <a:schemeClr val="tx1"/>
              </a:solidFill>
              <a:latin typeface="Arial" panose="020B0604020202020204" pitchFamily="34" charset="0"/>
              <a:cs typeface="Arial" panose="020B0604020202020204" pitchFamily="34" charset="0"/>
            </a:endParaRPr>
          </a:p>
        </p:txBody>
      </p:sp>
      <p:sp>
        <p:nvSpPr>
          <p:cNvPr id="18" name="Rounded Rectangle 23">
            <a:extLst>
              <a:ext uri="{FF2B5EF4-FFF2-40B4-BE49-F238E27FC236}">
                <a16:creationId xmlns:a16="http://schemas.microsoft.com/office/drawing/2014/main" id="{BC2C9E71-BFD5-C84E-DA08-A8C22E02EB34}"/>
              </a:ext>
            </a:extLst>
          </p:cNvPr>
          <p:cNvSpPr/>
          <p:nvPr/>
        </p:nvSpPr>
        <p:spPr>
          <a:xfrm>
            <a:off x="9496156" y="7505700"/>
            <a:ext cx="8223826" cy="2086040"/>
          </a:xfrm>
          <a:prstGeom prst="roundRect">
            <a:avLst/>
          </a:prstGeom>
          <a:solidFill>
            <a:schemeClr val="bg1"/>
          </a:solidFill>
          <a:ln w="57150">
            <a:solidFill>
              <a:srgbClr val="C00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dirty="0">
                <a:latin typeface="Arial" panose="020B0604020202020204" pitchFamily="34" charset="0"/>
                <a:cs typeface="Arial" panose="020B0604020202020204" pitchFamily="34" charset="0"/>
              </a:rPr>
              <a:t>Nhánh 5 sẽ ít được chọn vì khó phát triển thành các nhánh thông tin.</a:t>
            </a:r>
            <a:endParaRPr lang="en-US" sz="3600" dirty="0">
              <a:solidFill>
                <a:schemeClr val="tx1"/>
              </a:solidFill>
              <a:latin typeface="Arial" panose="020B0604020202020204" pitchFamily="34" charset="0"/>
              <a:cs typeface="Arial" panose="020B0604020202020204" pitchFamily="34" charset="0"/>
            </a:endParaRPr>
          </a:p>
        </p:txBody>
      </p:sp>
      <p:cxnSp>
        <p:nvCxnSpPr>
          <p:cNvPr id="19" name="Elbow Connector 3">
            <a:extLst>
              <a:ext uri="{FF2B5EF4-FFF2-40B4-BE49-F238E27FC236}">
                <a16:creationId xmlns:a16="http://schemas.microsoft.com/office/drawing/2014/main" id="{45A18DFF-D70F-8925-EF92-658C3BB42026}"/>
              </a:ext>
            </a:extLst>
          </p:cNvPr>
          <p:cNvCxnSpPr>
            <a:cxnSpLocks/>
            <a:stCxn id="6" idx="1"/>
            <a:endCxn id="17" idx="1"/>
          </p:cNvCxnSpPr>
          <p:nvPr/>
        </p:nvCxnSpPr>
        <p:spPr>
          <a:xfrm rot="10800000" flipH="1" flipV="1">
            <a:off x="9064232" y="1318759"/>
            <a:ext cx="373992" cy="2148521"/>
          </a:xfrm>
          <a:prstGeom prst="bentConnector3">
            <a:avLst>
              <a:gd name="adj1" fmla="val -61124"/>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25">
            <a:extLst>
              <a:ext uri="{FF2B5EF4-FFF2-40B4-BE49-F238E27FC236}">
                <a16:creationId xmlns:a16="http://schemas.microsoft.com/office/drawing/2014/main" id="{BB5479A4-A2E1-7241-86DD-242C83AB4EEF}"/>
              </a:ext>
            </a:extLst>
          </p:cNvPr>
          <p:cNvCxnSpPr>
            <a:cxnSpLocks/>
            <a:stCxn id="6" idx="1"/>
            <a:endCxn id="16" idx="1"/>
          </p:cNvCxnSpPr>
          <p:nvPr/>
        </p:nvCxnSpPr>
        <p:spPr>
          <a:xfrm rot="10800000" flipH="1" flipV="1">
            <a:off x="9064231" y="1318760"/>
            <a:ext cx="389351" cy="4638268"/>
          </a:xfrm>
          <a:prstGeom prst="bentConnector3">
            <a:avLst>
              <a:gd name="adj1" fmla="val -58713"/>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8">
            <a:extLst>
              <a:ext uri="{FF2B5EF4-FFF2-40B4-BE49-F238E27FC236}">
                <a16:creationId xmlns:a16="http://schemas.microsoft.com/office/drawing/2014/main" id="{87B874D4-D9F3-F12B-06D8-E478989783CF}"/>
              </a:ext>
            </a:extLst>
          </p:cNvPr>
          <p:cNvCxnSpPr>
            <a:cxnSpLocks/>
            <a:stCxn id="6" idx="1"/>
            <a:endCxn id="18" idx="1"/>
          </p:cNvCxnSpPr>
          <p:nvPr/>
        </p:nvCxnSpPr>
        <p:spPr>
          <a:xfrm rot="10800000" flipH="1" flipV="1">
            <a:off x="9064232" y="1318760"/>
            <a:ext cx="431924" cy="7229960"/>
          </a:xfrm>
          <a:prstGeom prst="bentConnector3">
            <a:avLst>
              <a:gd name="adj1" fmla="val -52926"/>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Line Callout 1 (Border and Accent Bar) 3">
            <a:extLst>
              <a:ext uri="{FF2B5EF4-FFF2-40B4-BE49-F238E27FC236}">
                <a16:creationId xmlns:a16="http://schemas.microsoft.com/office/drawing/2014/main" id="{A15DF6AF-74FA-4A47-01EC-E4F76344AD16}"/>
              </a:ext>
            </a:extLst>
          </p:cNvPr>
          <p:cNvSpPr/>
          <p:nvPr/>
        </p:nvSpPr>
        <p:spPr>
          <a:xfrm>
            <a:off x="188891" y="1318760"/>
            <a:ext cx="7848600" cy="2059336"/>
          </a:xfrm>
          <a:prstGeom prst="accentBorderCallout1">
            <a:avLst>
              <a:gd name="adj1" fmla="val 18750"/>
              <a:gd name="adj2" fmla="val -3127"/>
              <a:gd name="adj3" fmla="val 17954"/>
              <a:gd name="adj4" fmla="val -17509"/>
            </a:avLst>
          </a:prstGeom>
          <a:solidFill>
            <a:srgbClr val="FDEFE3"/>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200" b="1" dirty="0">
                <a:solidFill>
                  <a:srgbClr val="C00000"/>
                </a:solidFill>
                <a:latin typeface="Arial" panose="020B0604020202020204" pitchFamily="34" charset="0"/>
                <a:cs typeface="Arial" panose="020B0604020202020204" pitchFamily="34" charset="0"/>
              </a:rPr>
              <a:t>Ví dụ minh họa:</a:t>
            </a:r>
          </a:p>
          <a:p>
            <a:pPr algn="ctr">
              <a:lnSpc>
                <a:spcPct val="150000"/>
              </a:lnSpc>
            </a:pPr>
            <a:r>
              <a:rPr lang="pt-BR" sz="4200" b="1" dirty="0">
                <a:solidFill>
                  <a:srgbClr val="C00000"/>
                </a:solidFill>
                <a:latin typeface="Arial" panose="020B0604020202020204" pitchFamily="34" charset="0"/>
                <a:cs typeface="Arial" panose="020B0604020202020204" pitchFamily="34" charset="0"/>
              </a:rPr>
              <a:t>Tủ sách lớp học</a:t>
            </a:r>
            <a:endParaRPr lang="en-US" sz="42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6419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7" name="Freeform 7"/>
          <p:cNvSpPr/>
          <p:nvPr/>
        </p:nvSpPr>
        <p:spPr>
          <a:xfrm rot="10522538">
            <a:off x="16587727" y="-38594"/>
            <a:ext cx="1933586" cy="1376140"/>
          </a:xfrm>
          <a:custGeom>
            <a:avLst/>
            <a:gdLst/>
            <a:ahLst/>
            <a:cxnLst/>
            <a:rect l="l" t="t" r="r" b="b"/>
            <a:pathLst>
              <a:path w="3604884" h="3003477">
                <a:moveTo>
                  <a:pt x="0" y="0"/>
                </a:moveTo>
                <a:lnTo>
                  <a:pt x="3604884" y="0"/>
                </a:lnTo>
                <a:lnTo>
                  <a:pt x="3604884" y="3003477"/>
                </a:lnTo>
                <a:lnTo>
                  <a:pt x="0" y="30034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DE0A7E86-2F0E-5DAA-74FB-1111195D308E}"/>
              </a:ext>
            </a:extLst>
          </p:cNvPr>
          <p:cNvGrpSpPr/>
          <p:nvPr/>
        </p:nvGrpSpPr>
        <p:grpSpPr>
          <a:xfrm>
            <a:off x="-1981200" y="1104900"/>
            <a:ext cx="14935199" cy="1892153"/>
            <a:chOff x="3467284" y="-113866"/>
            <a:chExt cx="14935199" cy="1892153"/>
          </a:xfrm>
        </p:grpSpPr>
        <p:grpSp>
          <p:nvGrpSpPr>
            <p:cNvPr id="22" name="Group 21">
              <a:extLst>
                <a:ext uri="{FF2B5EF4-FFF2-40B4-BE49-F238E27FC236}">
                  <a16:creationId xmlns:a16="http://schemas.microsoft.com/office/drawing/2014/main" id="{8AF42DF4-2888-AB46-3A13-F86D21A93141}"/>
                </a:ext>
              </a:extLst>
            </p:cNvPr>
            <p:cNvGrpSpPr/>
            <p:nvPr/>
          </p:nvGrpSpPr>
          <p:grpSpPr>
            <a:xfrm>
              <a:off x="3467284" y="-113866"/>
              <a:ext cx="14935199" cy="1892153"/>
              <a:chOff x="0" y="-157482"/>
              <a:chExt cx="4075918" cy="563882"/>
            </a:xfrm>
          </p:grpSpPr>
          <p:sp>
            <p:nvSpPr>
              <p:cNvPr id="24" name="Freeform 19">
                <a:extLst>
                  <a:ext uri="{FF2B5EF4-FFF2-40B4-BE49-F238E27FC236}">
                    <a16:creationId xmlns:a16="http://schemas.microsoft.com/office/drawing/2014/main" id="{8E5697C2-4FEC-1617-B28A-44B1B74B3189}"/>
                  </a:ext>
                </a:extLst>
              </p:cNvPr>
              <p:cNvSpPr/>
              <p:nvPr/>
            </p:nvSpPr>
            <p:spPr>
              <a:xfrm>
                <a:off x="203200" y="-157482"/>
                <a:ext cx="3872718" cy="547887"/>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50000"/>
                </a:schemeClr>
              </a:solidFill>
            </p:spPr>
            <p:txBody>
              <a:bodyPr/>
              <a:lstStyle/>
              <a:p>
                <a:endParaRPr lang="en-US"/>
              </a:p>
            </p:txBody>
          </p:sp>
          <p:sp>
            <p:nvSpPr>
              <p:cNvPr id="25" name="TextBox 20">
                <a:extLst>
                  <a:ext uri="{FF2B5EF4-FFF2-40B4-BE49-F238E27FC236}">
                    <a16:creationId xmlns:a16="http://schemas.microsoft.com/office/drawing/2014/main" id="{25584F7F-537C-EB47-31CD-650CF617172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3" name="TextBox 22">
              <a:extLst>
                <a:ext uri="{FF2B5EF4-FFF2-40B4-BE49-F238E27FC236}">
                  <a16:creationId xmlns:a16="http://schemas.microsoft.com/office/drawing/2014/main" id="{0B762506-1A20-E949-4A59-227969E98268}"/>
                </a:ext>
              </a:extLst>
            </p:cNvPr>
            <p:cNvSpPr txBox="1"/>
            <p:nvPr/>
          </p:nvSpPr>
          <p:spPr>
            <a:xfrm>
              <a:off x="6087471" y="420653"/>
              <a:ext cx="1043939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chemeClr val="bg1"/>
                  </a:solidFill>
                  <a:latin typeface="Arial" panose="020B0604020202020204" pitchFamily="34" charset="0"/>
                  <a:cs typeface="Arial" panose="020B0604020202020204" pitchFamily="34" charset="0"/>
                </a:rPr>
                <a:t>Gợi ý </a:t>
              </a:r>
              <a:r>
                <a:rPr lang="en-US" sz="4400" b="1" dirty="0" err="1">
                  <a:solidFill>
                    <a:schemeClr val="bg1"/>
                  </a:solidFill>
                  <a:latin typeface="Arial" panose="020B0604020202020204" pitchFamily="34" charset="0"/>
                  <a:cs typeface="Arial" panose="020B0604020202020204" pitchFamily="34" charset="0"/>
                </a:rPr>
                <a:t>sơ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tư</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duy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về</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tủ</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sách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lớp</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học</a:t>
              </a:r>
              <a:r>
                <a:rPr lang="en-US" sz="4400" b="1" dirty="0">
                  <a:solidFill>
                    <a:schemeClr val="bg1"/>
                  </a:solidFill>
                  <a:latin typeface="Arial" panose="020B0604020202020204" pitchFamily="34" charset="0"/>
                  <a:cs typeface="Arial" panose="020B0604020202020204" pitchFamily="34" charset="0"/>
                </a:rPr>
                <a:t> </a:t>
              </a:r>
            </a:p>
          </p:txBody>
        </p:sp>
      </p:grpSp>
      <p:pic>
        <p:nvPicPr>
          <p:cNvPr id="2" name="Picture 1">
            <a:extLst>
              <a:ext uri="{FF2B5EF4-FFF2-40B4-BE49-F238E27FC236}">
                <a16:creationId xmlns:a16="http://schemas.microsoft.com/office/drawing/2014/main" id="{C654AF80-092D-7E0B-9CD4-DD624461457A}"/>
              </a:ext>
            </a:extLst>
          </p:cNvPr>
          <p:cNvPicPr>
            <a:picLocks noChangeAspect="1"/>
          </p:cNvPicPr>
          <p:nvPr/>
        </p:nvPicPr>
        <p:blipFill>
          <a:blip r:embed="rId4"/>
          <a:stretch>
            <a:fillRect/>
          </a:stretch>
        </p:blipFill>
        <p:spPr>
          <a:xfrm>
            <a:off x="346191" y="4022271"/>
            <a:ext cx="17595618" cy="4647081"/>
          </a:xfrm>
          <a:prstGeom prst="rect">
            <a:avLst/>
          </a:prstGeom>
        </p:spPr>
      </p:pic>
    </p:spTree>
    <p:extLst>
      <p:ext uri="{BB962C8B-B14F-4D97-AF65-F5344CB8AC3E}">
        <p14:creationId xmlns:p14="http://schemas.microsoft.com/office/powerpoint/2010/main" val="366364841"/>
      </p:ext>
    </p:extLst>
  </p:cSld>
  <p:clrMapOvr>
    <a:masterClrMapping/>
  </p:clrMapOvr>
  <p:transition spd="med">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ơ đồ tư duy là gì? Những điều cần biết để sáng tạo sơ đồ tư duy">
            <a:extLst>
              <a:ext uri="{FF2B5EF4-FFF2-40B4-BE49-F238E27FC236}">
                <a16:creationId xmlns:a16="http://schemas.microsoft.com/office/drawing/2014/main" id="{914F1342-195B-4A8F-CADD-C9C5342C5AA8}"/>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t="12201" b="385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2" name="Pentagon 12">
            <a:extLst>
              <a:ext uri="{FF2B5EF4-FFF2-40B4-BE49-F238E27FC236}">
                <a16:creationId xmlns:a16="http://schemas.microsoft.com/office/drawing/2014/main" id="{31573910-1A6D-2791-0ED1-66FBD9A53E94}"/>
              </a:ext>
            </a:extLst>
          </p:cNvPr>
          <p:cNvSpPr/>
          <p:nvPr/>
        </p:nvSpPr>
        <p:spPr>
          <a:xfrm>
            <a:off x="0" y="3848100"/>
            <a:ext cx="6174486" cy="17526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Arial" panose="020B0604020202020204" pitchFamily="34" charset="0"/>
                <a:cs typeface="Arial" panose="020B0604020202020204" pitchFamily="34" charset="0"/>
              </a:rPr>
              <a:t>KẾT LUẬN</a:t>
            </a:r>
          </a:p>
        </p:txBody>
      </p:sp>
      <p:grpSp>
        <p:nvGrpSpPr>
          <p:cNvPr id="3" name="Group 2">
            <a:extLst>
              <a:ext uri="{FF2B5EF4-FFF2-40B4-BE49-F238E27FC236}">
                <a16:creationId xmlns:a16="http://schemas.microsoft.com/office/drawing/2014/main" id="{FC058956-51A1-654F-C79C-FE156A66965E}"/>
              </a:ext>
            </a:extLst>
          </p:cNvPr>
          <p:cNvGrpSpPr/>
          <p:nvPr/>
        </p:nvGrpSpPr>
        <p:grpSpPr>
          <a:xfrm>
            <a:off x="8153402" y="647699"/>
            <a:ext cx="10113701" cy="4044043"/>
            <a:chOff x="8153402" y="647699"/>
            <a:chExt cx="10113701" cy="4044043"/>
          </a:xfrm>
        </p:grpSpPr>
        <p:sp>
          <p:nvSpPr>
            <p:cNvPr id="4" name="Round Same Side Corner Rectangle 3">
              <a:extLst>
                <a:ext uri="{FF2B5EF4-FFF2-40B4-BE49-F238E27FC236}">
                  <a16:creationId xmlns:a16="http://schemas.microsoft.com/office/drawing/2014/main" id="{EB9AD2CF-1672-C429-91F1-5F6F079A07E5}"/>
                </a:ext>
              </a:extLst>
            </p:cNvPr>
            <p:cNvSpPr/>
            <p:nvPr/>
          </p:nvSpPr>
          <p:spPr>
            <a:xfrm rot="16200000">
              <a:off x="11188231" y="-2387130"/>
              <a:ext cx="4044043"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3D49AA-156C-7A9B-E93B-79CBA1CF1B53}"/>
                </a:ext>
              </a:extLst>
            </p:cNvPr>
            <p:cNvSpPr txBox="1"/>
            <p:nvPr/>
          </p:nvSpPr>
          <p:spPr>
            <a:xfrm>
              <a:off x="8668426" y="833928"/>
              <a:ext cx="9083651" cy="3671583"/>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Sơ đồ tư duy giúp chúng ta hệ thống thông tin về một sự vật, hiện tượng, cho ta nhìn rõ hơn về mối quan hệ giữa các bộ phận, nội dung. </a:t>
              </a:r>
              <a:endParaRPr lang="en-US" sz="40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0CEBD859-D41C-B296-7473-742776714A5B}"/>
              </a:ext>
            </a:extLst>
          </p:cNvPr>
          <p:cNvGrpSpPr/>
          <p:nvPr/>
        </p:nvGrpSpPr>
        <p:grpSpPr>
          <a:xfrm>
            <a:off x="8153400" y="5344886"/>
            <a:ext cx="10113701" cy="4044043"/>
            <a:chOff x="8153402" y="647699"/>
            <a:chExt cx="10113701" cy="4044043"/>
          </a:xfrm>
        </p:grpSpPr>
        <p:sp>
          <p:nvSpPr>
            <p:cNvPr id="12" name="Round Same Side Corner Rectangle 3">
              <a:extLst>
                <a:ext uri="{FF2B5EF4-FFF2-40B4-BE49-F238E27FC236}">
                  <a16:creationId xmlns:a16="http://schemas.microsoft.com/office/drawing/2014/main" id="{A9D53E3D-F84E-1558-46DE-A466392216EE}"/>
                </a:ext>
              </a:extLst>
            </p:cNvPr>
            <p:cNvSpPr/>
            <p:nvPr/>
          </p:nvSpPr>
          <p:spPr>
            <a:xfrm rot="16200000">
              <a:off x="11188231" y="-2387130"/>
              <a:ext cx="4044043"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1B9FBE4-04B2-E648-4177-0626D4AA1D9A}"/>
                </a:ext>
              </a:extLst>
            </p:cNvPr>
            <p:cNvSpPr txBox="1"/>
            <p:nvPr/>
          </p:nvSpPr>
          <p:spPr>
            <a:xfrm>
              <a:off x="8668426" y="833928"/>
              <a:ext cx="9083651" cy="3671583"/>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Hỏi, tự hỏi để tìm kiếm thông tin; ghi lại, phân loại và hệ thống lại thông tin – đó là những thao tác ban đầu của tư duy khoa học.</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22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5" name="Freeform 5"/>
          <p:cNvSpPr/>
          <p:nvPr/>
        </p:nvSpPr>
        <p:spPr>
          <a:xfrm rot="1741613">
            <a:off x="-163703" y="8796241"/>
            <a:ext cx="1338980" cy="1609920"/>
          </a:xfrm>
          <a:custGeom>
            <a:avLst/>
            <a:gdLst/>
            <a:ahLst/>
            <a:cxnLst/>
            <a:rect l="l" t="t" r="r" b="b"/>
            <a:pathLst>
              <a:path w="3554250" h="5304719">
                <a:moveTo>
                  <a:pt x="0" y="0"/>
                </a:moveTo>
                <a:lnTo>
                  <a:pt x="3554250" y="0"/>
                </a:lnTo>
                <a:lnTo>
                  <a:pt x="3554250" y="5304719"/>
                </a:lnTo>
                <a:lnTo>
                  <a:pt x="0" y="5304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522538">
            <a:off x="17347457" y="3307"/>
            <a:ext cx="1474634" cy="1301310"/>
          </a:xfrm>
          <a:custGeom>
            <a:avLst/>
            <a:gdLst/>
            <a:ahLst/>
            <a:cxnLst/>
            <a:rect l="l" t="t" r="r" b="b"/>
            <a:pathLst>
              <a:path w="3604884" h="3003477">
                <a:moveTo>
                  <a:pt x="0" y="0"/>
                </a:moveTo>
                <a:lnTo>
                  <a:pt x="3604884" y="0"/>
                </a:lnTo>
                <a:lnTo>
                  <a:pt x="3604884" y="3003477"/>
                </a:lnTo>
                <a:lnTo>
                  <a:pt x="0" y="3003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3" name="Picture 28">
            <a:extLst>
              <a:ext uri="{FF2B5EF4-FFF2-40B4-BE49-F238E27FC236}">
                <a16:creationId xmlns:a16="http://schemas.microsoft.com/office/drawing/2014/main" id="{B72FBD1C-D79F-EA72-361C-36FC0A7CF5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0162" y="9428604"/>
            <a:ext cx="242686" cy="237832"/>
          </a:xfrm>
          <a:prstGeom prst="rect">
            <a:avLst/>
          </a:prstGeom>
        </p:spPr>
      </p:pic>
      <p:pic>
        <p:nvPicPr>
          <p:cNvPr id="34" name="Picture 29">
            <a:extLst>
              <a:ext uri="{FF2B5EF4-FFF2-40B4-BE49-F238E27FC236}">
                <a16:creationId xmlns:a16="http://schemas.microsoft.com/office/drawing/2014/main" id="{F0E77D62-19C8-8F93-A5A9-0A85387ED5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05569" y="9386102"/>
            <a:ext cx="249693" cy="237832"/>
          </a:xfrm>
          <a:prstGeom prst="rect">
            <a:avLst/>
          </a:prstGeom>
        </p:spPr>
      </p:pic>
      <p:pic>
        <p:nvPicPr>
          <p:cNvPr id="35" name="Picture 5">
            <a:extLst>
              <a:ext uri="{FF2B5EF4-FFF2-40B4-BE49-F238E27FC236}">
                <a16:creationId xmlns:a16="http://schemas.microsoft.com/office/drawing/2014/main" id="{D3FD851D-0295-2321-5D40-9BA6568C7B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8914" t="38319"/>
          <a:stretch>
            <a:fillRect/>
          </a:stretch>
        </p:blipFill>
        <p:spPr>
          <a:xfrm rot="10800000">
            <a:off x="1905000" y="1866900"/>
            <a:ext cx="16380384" cy="8420100"/>
          </a:xfrm>
          <a:prstGeom prst="rect">
            <a:avLst/>
          </a:prstGeom>
        </p:spPr>
      </p:pic>
      <p:sp>
        <p:nvSpPr>
          <p:cNvPr id="36" name="TextBox 35">
            <a:extLst>
              <a:ext uri="{FF2B5EF4-FFF2-40B4-BE49-F238E27FC236}">
                <a16:creationId xmlns:a16="http://schemas.microsoft.com/office/drawing/2014/main" id="{51D7185F-4A2D-18E8-5964-5F72E41F2B87}"/>
              </a:ext>
            </a:extLst>
          </p:cNvPr>
          <p:cNvSpPr txBox="1"/>
          <p:nvPr/>
        </p:nvSpPr>
        <p:spPr>
          <a:xfrm>
            <a:off x="3429000" y="5143500"/>
            <a:ext cx="14367833" cy="436978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p>
          <a:p>
            <a:pPr marL="571500" indent="-571500" algn="just">
              <a:lnSpc>
                <a:spcPct val="150000"/>
              </a:lnSpc>
              <a:buFont typeface="Courier New" panose="02070309020205020404" pitchFamily="49" charset="0"/>
              <a:buChar char="o"/>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Lựa chọn một sự vật, hiện tượng mà em quan tâm để vẽ sơ đồ tư duy. </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Lưu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ý thực </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hiện các bước động não: </a:t>
            </a:r>
            <a:r>
              <a:rPr lang="vi-VN" sz="3800" i="1" dirty="0">
                <a:solidFill>
                  <a:srgbClr val="000000"/>
                </a:solidFill>
                <a:latin typeface="Arial" panose="020B0604020202020204" pitchFamily="34" charset="0"/>
                <a:ea typeface="Calibri" panose="020F0502020204030204" pitchFamily="34" charset="0"/>
                <a:cs typeface="Arial" panose="020B0604020202020204" pitchFamily="34" charset="0"/>
              </a:rPr>
              <a:t>đặt câu hỏi, phân loại thông tin theo câu hỏi, trình bày thông tin theo nhánh.</a:t>
            </a:r>
          </a:p>
        </p:txBody>
      </p:sp>
      <p:pic>
        <p:nvPicPr>
          <p:cNvPr id="38" name="Picture 37" descr="A picture containing toy, doll&#10;&#10;Description automatically generated">
            <a:extLst>
              <a:ext uri="{FF2B5EF4-FFF2-40B4-BE49-F238E27FC236}">
                <a16:creationId xmlns:a16="http://schemas.microsoft.com/office/drawing/2014/main" id="{818739D3-9A91-9A9E-4C45-C8DBDFAD8CEB}"/>
              </a:ext>
            </a:extLst>
          </p:cNvPr>
          <p:cNvPicPr>
            <a:picLocks noChangeAspect="1"/>
          </p:cNvPicPr>
          <p:nvPr/>
        </p:nvPicPr>
        <p:blipFill rotWithShape="1">
          <a:blip r:embed="rId12">
            <a:extLst>
              <a:ext uri="{28A0092B-C50C-407E-A947-70E740481C1C}">
                <a14:useLocalDpi xmlns:a14="http://schemas.microsoft.com/office/drawing/2010/main" val="0"/>
              </a:ext>
            </a:extLst>
          </a:blip>
          <a:srcRect t="26331"/>
          <a:stretch/>
        </p:blipFill>
        <p:spPr>
          <a:xfrm rot="20184090">
            <a:off x="2345939" y="556541"/>
            <a:ext cx="6488977" cy="3558433"/>
          </a:xfrm>
          <a:prstGeom prst="rect">
            <a:avLst/>
          </a:prstGeom>
        </p:spPr>
      </p:pic>
      <p:sp>
        <p:nvSpPr>
          <p:cNvPr id="39" name="TextBox 38">
            <a:extLst>
              <a:ext uri="{FF2B5EF4-FFF2-40B4-BE49-F238E27FC236}">
                <a16:creationId xmlns:a16="http://schemas.microsoft.com/office/drawing/2014/main" id="{388DE6DB-1C2D-9417-ABBE-25CFC6D7D82D}"/>
              </a:ext>
            </a:extLst>
          </p:cNvPr>
          <p:cNvSpPr txBox="1"/>
          <p:nvPr/>
        </p:nvSpPr>
        <p:spPr>
          <a:xfrm>
            <a:off x="7239000" y="3967151"/>
            <a:ext cx="8991600" cy="1107996"/>
          </a:xfrm>
          <a:prstGeom prst="rect">
            <a:avLst/>
          </a:prstGeom>
          <a:noFill/>
        </p:spPr>
        <p:txBody>
          <a:bodyPr wrap="square">
            <a:spAutoFit/>
          </a:bodyPr>
          <a:lstStyle/>
          <a:p>
            <a:pPr algn="ctr"/>
            <a:r>
              <a:rPr lang="en-US" sz="6600" b="1" dirty="0">
                <a:solidFill>
                  <a:srgbClr val="C000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34440191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right)">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wipe(right)">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wipe(right)">
                                      <p:cBhvr>
                                        <p:cTn id="1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4" name="Freeform 4"/>
          <p:cNvSpPr/>
          <p:nvPr/>
        </p:nvSpPr>
        <p:spPr>
          <a:xfrm rot="7029114">
            <a:off x="370952" y="-631155"/>
            <a:ext cx="1099839" cy="2019588"/>
          </a:xfrm>
          <a:custGeom>
            <a:avLst/>
            <a:gdLst/>
            <a:ahLst/>
            <a:cxnLst/>
            <a:rect l="l" t="t" r="r" b="b"/>
            <a:pathLst>
              <a:path w="2756985" h="4114800">
                <a:moveTo>
                  <a:pt x="0" y="0"/>
                </a:moveTo>
                <a:lnTo>
                  <a:pt x="2756985" y="0"/>
                </a:lnTo>
                <a:lnTo>
                  <a:pt x="27569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764000" y="8222854"/>
            <a:ext cx="2101338" cy="2064146"/>
          </a:xfrm>
          <a:custGeom>
            <a:avLst/>
            <a:gdLst/>
            <a:ahLst/>
            <a:cxnLst/>
            <a:rect l="l" t="t" r="r" b="b"/>
            <a:pathLst>
              <a:path w="4620304" h="4114800">
                <a:moveTo>
                  <a:pt x="0" y="0"/>
                </a:moveTo>
                <a:lnTo>
                  <a:pt x="4620304" y="0"/>
                </a:lnTo>
                <a:lnTo>
                  <a:pt x="46203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2">
            <a:extLst>
              <a:ext uri="{FF2B5EF4-FFF2-40B4-BE49-F238E27FC236}">
                <a16:creationId xmlns:a16="http://schemas.microsoft.com/office/drawing/2014/main" id="{7E5A6679-B1CB-4B12-427F-7BE609C4BEDA}"/>
              </a:ext>
            </a:extLst>
          </p:cNvPr>
          <p:cNvSpPr txBox="1"/>
          <p:nvPr/>
        </p:nvSpPr>
        <p:spPr>
          <a:xfrm>
            <a:off x="1094536" y="3410910"/>
            <a:ext cx="16098927" cy="3465179"/>
          </a:xfrm>
          <a:prstGeom prst="rect">
            <a:avLst/>
          </a:prstGeom>
        </p:spPr>
        <p:txBody>
          <a:bodyPr wrap="square" lIns="0" tIns="0" rIns="0" bIns="0" rtlCol="0" anchor="t">
            <a:spAutoFit/>
          </a:bodyPr>
          <a:lstStyle/>
          <a:p>
            <a:pPr algn="ctr">
              <a:lnSpc>
                <a:spcPct val="150000"/>
              </a:lnSpc>
            </a:pPr>
            <a:r>
              <a:rPr lang="en-US" sz="8000" b="1" dirty="0">
                <a:solidFill>
                  <a:schemeClr val="accent3">
                    <a:lumMod val="50000"/>
                  </a:schemeClr>
                </a:solidFill>
                <a:latin typeface="Arial" panose="020B0604020202020204" pitchFamily="34" charset="0"/>
                <a:cs typeface="Arial" panose="020B0604020202020204" pitchFamily="34" charset="0"/>
              </a:rPr>
              <a:t>CẢM ƠN CÁC EM HỌC SINH ĐÃ CHÚ Ý LẮNG NGHE BÀI HỌC!</a:t>
            </a:r>
          </a:p>
        </p:txBody>
      </p:sp>
    </p:spTree>
    <p:extLst>
      <p:ext uri="{BB962C8B-B14F-4D97-AF65-F5344CB8AC3E}">
        <p14:creationId xmlns:p14="http://schemas.microsoft.com/office/powerpoint/2010/main" val="23586942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10074371" y="3760855"/>
            <a:ext cx="1828959" cy="2231330"/>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4704935" y="2104162"/>
            <a:ext cx="1828959" cy="2231330"/>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5907450" y="785466"/>
            <a:ext cx="1828959" cy="221304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7619432" y="1572478"/>
            <a:ext cx="1828959" cy="2231330"/>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9468971" y="1724593"/>
            <a:ext cx="1828959" cy="2231330"/>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Rounded Corners 1">
            <a:extLst>
              <a:ext uri="{FF2B5EF4-FFF2-40B4-BE49-F238E27FC236}">
                <a16:creationId xmlns:a16="http://schemas.microsoft.com/office/drawing/2014/main" id="{2B761535-9402-2A7A-8B21-D6EEA8B9C13D}"/>
              </a:ext>
            </a:extLst>
          </p:cNvPr>
          <p:cNvSpPr/>
          <p:nvPr/>
        </p:nvSpPr>
        <p:spPr>
          <a:xfrm>
            <a:off x="1712214" y="816712"/>
            <a:ext cx="14859000" cy="2141734"/>
          </a:xfrm>
          <a:prstGeom prst="roundRect">
            <a:avLst/>
          </a:prstGeom>
          <a:solidFill>
            <a:schemeClr val="bg1"/>
          </a:solidFill>
          <a:ln>
            <a:solidFill>
              <a:schemeClr val="accent6">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noProof="1">
                <a:solidFill>
                  <a:schemeClr val="tx1"/>
                </a:solidFill>
                <a:latin typeface="Arial" panose="020B0604020202020204" pitchFamily="34" charset="0"/>
                <a:cs typeface="Arial" panose="020B0604020202020204" pitchFamily="34" charset="0"/>
              </a:rPr>
              <a:t>Câu hỏi</a:t>
            </a:r>
            <a:r>
              <a:rPr lang="en-US" sz="5000" b="1" noProof="1">
                <a:solidFill>
                  <a:schemeClr val="tx1"/>
                </a:solidFill>
                <a:latin typeface="Arial" panose="020B0604020202020204" pitchFamily="34" charset="0"/>
                <a:cs typeface="Arial" panose="020B0604020202020204" pitchFamily="34" charset="0"/>
              </a:rPr>
              <a:t> 1: </a:t>
            </a:r>
            <a:r>
              <a:rPr lang="en-US" sz="5000" noProof="1">
                <a:solidFill>
                  <a:schemeClr val="tx1"/>
                </a:solidFill>
                <a:latin typeface="Arial" panose="020B0604020202020204" pitchFamily="34" charset="0"/>
                <a:cs typeface="Arial" panose="020B0604020202020204" pitchFamily="34" charset="0"/>
              </a:rPr>
              <a:t>Con gì ăn lửa với than?</a:t>
            </a:r>
            <a:endParaRPr lang="vi-VN" sz="5000" noProof="1">
              <a:solidFill>
                <a:schemeClr val="tx1"/>
              </a:solidFill>
              <a:latin typeface="Arial" panose="020B0604020202020204" pitchFamily="34" charset="0"/>
              <a:cs typeface="Arial" panose="020B0604020202020204" pitchFamily="34" charset="0"/>
            </a:endParaRPr>
          </a:p>
        </p:txBody>
      </p:sp>
      <p:pic>
        <p:nvPicPr>
          <p:cNvPr id="7" name="Picture 27">
            <a:extLst>
              <a:ext uri="{FF2B5EF4-FFF2-40B4-BE49-F238E27FC236}">
                <a16:creationId xmlns:a16="http://schemas.microsoft.com/office/drawing/2014/main" id="{3EDC6B4E-ECC9-C34D-3E22-C5A109C024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 y="7718731"/>
            <a:ext cx="3343593" cy="2541131"/>
          </a:xfrm>
          <a:prstGeom prst="rect">
            <a:avLst/>
          </a:prstGeom>
        </p:spPr>
      </p:pic>
      <p:pic>
        <p:nvPicPr>
          <p:cNvPr id="103" name="Picture 102">
            <a:hlinkClick r:id="rId4" action="ppaction://hlinksldjump"/>
            <a:extLst>
              <a:ext uri="{FF2B5EF4-FFF2-40B4-BE49-F238E27FC236}">
                <a16:creationId xmlns:a16="http://schemas.microsoft.com/office/drawing/2014/main" id="{0E4F20B9-4BF9-862D-BABB-DE0F65BA2FEC}"/>
              </a:ext>
            </a:extLst>
          </p:cNvPr>
          <p:cNvPicPr>
            <a:picLocks noChangeAspect="1"/>
          </p:cNvPicPr>
          <p:nvPr/>
        </p:nvPicPr>
        <p:blipFill>
          <a:blip r:embed="rId5"/>
          <a:stretch>
            <a:fillRect/>
          </a:stretch>
        </p:blipFill>
        <p:spPr>
          <a:xfrm>
            <a:off x="15293081" y="8117468"/>
            <a:ext cx="2990348" cy="2103303"/>
          </a:xfrm>
          <a:prstGeom prst="rect">
            <a:avLst/>
          </a:prstGeom>
        </p:spPr>
      </p:pic>
      <p:sp>
        <p:nvSpPr>
          <p:cNvPr id="57" name="Speech Bubble: Oval 56">
            <a:extLst>
              <a:ext uri="{FF2B5EF4-FFF2-40B4-BE49-F238E27FC236}">
                <a16:creationId xmlns:a16="http://schemas.microsoft.com/office/drawing/2014/main" id="{8E20B54A-026C-5A3B-89F5-95C56D34EABD}"/>
              </a:ext>
            </a:extLst>
          </p:cNvPr>
          <p:cNvSpPr/>
          <p:nvPr/>
        </p:nvSpPr>
        <p:spPr>
          <a:xfrm>
            <a:off x="2057400" y="3867745"/>
            <a:ext cx="5380191" cy="3245462"/>
          </a:xfrm>
          <a:prstGeom prst="wedgeEllipseCallout">
            <a:avLst>
              <a:gd name="adj1" fmla="val 66389"/>
              <a:gd name="adj2" fmla="val 4334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noProof="1">
                <a:solidFill>
                  <a:srgbClr val="FF0000"/>
                </a:solidFill>
                <a:latin typeface="Arial" panose="020B0604020202020204" pitchFamily="34" charset="0"/>
                <a:cs typeface="Arial" panose="020B0604020202020204" pitchFamily="34" charset="0"/>
              </a:rPr>
              <a:t>Con tàu</a:t>
            </a:r>
            <a:endParaRPr lang="vi-VN" sz="5400" b="1" i="1" noProof="1">
              <a:solidFill>
                <a:srgbClr val="FF0000"/>
              </a:solidFill>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3750AAA8-2AAF-EC01-17AB-8BDFB50767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86800" y="4645896"/>
            <a:ext cx="5225143" cy="4343400"/>
          </a:xfrm>
          <a:prstGeom prst="rect">
            <a:avLst/>
          </a:prstGeom>
        </p:spPr>
      </p:pic>
    </p:spTree>
    <p:extLst>
      <p:ext uri="{BB962C8B-B14F-4D97-AF65-F5344CB8AC3E}">
        <p14:creationId xmlns:p14="http://schemas.microsoft.com/office/powerpoint/2010/main" val="18397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up)">
                                      <p:cBhvr>
                                        <p:cTn id="12" dur="500"/>
                                        <p:tgtEl>
                                          <p:spTgt spid="5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27">
            <a:extLst>
              <a:ext uri="{FF2B5EF4-FFF2-40B4-BE49-F238E27FC236}">
                <a16:creationId xmlns:a16="http://schemas.microsoft.com/office/drawing/2014/main" id="{A03913F1-A450-EDAD-67F5-2532B0A466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 y="7745870"/>
            <a:ext cx="3343593" cy="2541131"/>
          </a:xfrm>
          <a:prstGeom prst="rect">
            <a:avLst/>
          </a:prstGeom>
        </p:spPr>
      </p:pic>
      <p:pic>
        <p:nvPicPr>
          <p:cNvPr id="14" name="Picture 13">
            <a:hlinkClick r:id="rId4" action="ppaction://hlinksldjump"/>
            <a:extLst>
              <a:ext uri="{FF2B5EF4-FFF2-40B4-BE49-F238E27FC236}">
                <a16:creationId xmlns:a16="http://schemas.microsoft.com/office/drawing/2014/main" id="{76186C39-4BFC-27CB-0826-13D2696F1456}"/>
              </a:ext>
            </a:extLst>
          </p:cNvPr>
          <p:cNvPicPr>
            <a:picLocks noChangeAspect="1"/>
          </p:cNvPicPr>
          <p:nvPr/>
        </p:nvPicPr>
        <p:blipFill>
          <a:blip r:embed="rId5"/>
          <a:stretch>
            <a:fillRect/>
          </a:stretch>
        </p:blipFill>
        <p:spPr>
          <a:xfrm>
            <a:off x="15293081" y="8117468"/>
            <a:ext cx="2990348" cy="2103303"/>
          </a:xfrm>
          <a:prstGeom prst="rect">
            <a:avLst/>
          </a:prstGeom>
        </p:spPr>
      </p:pic>
      <p:sp>
        <p:nvSpPr>
          <p:cNvPr id="3" name="Rectangle: Rounded Corners 2">
            <a:extLst>
              <a:ext uri="{FF2B5EF4-FFF2-40B4-BE49-F238E27FC236}">
                <a16:creationId xmlns:a16="http://schemas.microsoft.com/office/drawing/2014/main" id="{A7748D91-564C-9AAC-7510-99D088143826}"/>
              </a:ext>
            </a:extLst>
          </p:cNvPr>
          <p:cNvSpPr/>
          <p:nvPr/>
        </p:nvSpPr>
        <p:spPr>
          <a:xfrm>
            <a:off x="1066800" y="584183"/>
            <a:ext cx="16154400" cy="2730517"/>
          </a:xfrm>
          <a:prstGeom prst="roundRect">
            <a:avLst/>
          </a:prstGeom>
          <a:solidFill>
            <a:schemeClr val="bg1"/>
          </a:solidFill>
          <a:ln>
            <a:solidFill>
              <a:schemeClr val="accent6">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5000" b="1" noProof="1">
                <a:solidFill>
                  <a:schemeClr val="tx1"/>
                </a:solidFill>
                <a:latin typeface="Arial" panose="020B0604020202020204" pitchFamily="34" charset="0"/>
                <a:cs typeface="Arial" panose="020B0604020202020204" pitchFamily="34" charset="0"/>
              </a:rPr>
              <a:t>Câu hỏi</a:t>
            </a:r>
            <a:r>
              <a:rPr lang="en-US" sz="5000" b="1" noProof="1">
                <a:solidFill>
                  <a:schemeClr val="tx1"/>
                </a:solidFill>
                <a:latin typeface="Arial" panose="020B0604020202020204" pitchFamily="34" charset="0"/>
                <a:cs typeface="Arial" panose="020B0604020202020204" pitchFamily="34" charset="0"/>
              </a:rPr>
              <a:t> 2: </a:t>
            </a:r>
            <a:r>
              <a:rPr lang="vi-VN" sz="5000" noProof="1">
                <a:solidFill>
                  <a:schemeClr val="tx1"/>
                </a:solidFill>
                <a:cs typeface="Arial" panose="020B0604020202020204" pitchFamily="34" charset="0"/>
              </a:rPr>
              <a:t>Vừa bằng các vung, vùng xuống ao, đào chẳng thấy, lấy chẳng được, là cái gì?</a:t>
            </a:r>
            <a:endParaRPr lang="vi-VN" sz="5000" noProof="1">
              <a:solidFill>
                <a:schemeClr val="tx1"/>
              </a:solidFill>
              <a:latin typeface="Arial" panose="020B0604020202020204" pitchFamily="34" charset="0"/>
              <a:cs typeface="Arial" panose="020B0604020202020204" pitchFamily="34" charset="0"/>
            </a:endParaRPr>
          </a:p>
        </p:txBody>
      </p:sp>
      <p:sp>
        <p:nvSpPr>
          <p:cNvPr id="6" name="Speech Bubble: Oval 5">
            <a:extLst>
              <a:ext uri="{FF2B5EF4-FFF2-40B4-BE49-F238E27FC236}">
                <a16:creationId xmlns:a16="http://schemas.microsoft.com/office/drawing/2014/main" id="{5452D01E-F839-67DD-57A5-2D82FA2567F2}"/>
              </a:ext>
            </a:extLst>
          </p:cNvPr>
          <p:cNvSpPr/>
          <p:nvPr/>
        </p:nvSpPr>
        <p:spPr>
          <a:xfrm>
            <a:off x="2590800" y="3867745"/>
            <a:ext cx="5181600" cy="3714155"/>
          </a:xfrm>
          <a:prstGeom prst="wedgeEllipseCallout">
            <a:avLst>
              <a:gd name="adj1" fmla="val 69855"/>
              <a:gd name="adj2" fmla="val 4466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noProof="1">
                <a:solidFill>
                  <a:srgbClr val="FF0000"/>
                </a:solidFill>
                <a:latin typeface="Arial" panose="020B0604020202020204" pitchFamily="34" charset="0"/>
                <a:cs typeface="Arial" panose="020B0604020202020204" pitchFamily="34" charset="0"/>
              </a:rPr>
              <a:t>Mặt trăng</a:t>
            </a:r>
            <a:endParaRPr lang="vi-VN" sz="5400" b="1" i="1" noProof="1">
              <a:solidFill>
                <a:srgbClr val="FF0000"/>
              </a:solidFill>
              <a:latin typeface="Arial" panose="020B0604020202020204" pitchFamily="34" charset="0"/>
              <a:cs typeface="Arial" panose="020B0604020202020204" pitchFamily="34" charset="0"/>
            </a:endParaRPr>
          </a:p>
        </p:txBody>
      </p:sp>
      <p:pic>
        <p:nvPicPr>
          <p:cNvPr id="10" name="Picture 9" descr="A picture containing nature, astronomical object, sky, celestial event&#10;&#10;Description automatically generated">
            <a:extLst>
              <a:ext uri="{FF2B5EF4-FFF2-40B4-BE49-F238E27FC236}">
                <a16:creationId xmlns:a16="http://schemas.microsoft.com/office/drawing/2014/main" id="{9BCEAF54-4652-B37C-7A21-B42DEB3F1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400" y="5295900"/>
            <a:ext cx="4572000" cy="4572000"/>
          </a:xfrm>
          <a:prstGeom prst="rect">
            <a:avLst/>
          </a:prstGeom>
        </p:spPr>
      </p:pic>
    </p:spTree>
    <p:extLst>
      <p:ext uri="{BB962C8B-B14F-4D97-AF65-F5344CB8AC3E}">
        <p14:creationId xmlns:p14="http://schemas.microsoft.com/office/powerpoint/2010/main" val="385759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27">
            <a:extLst>
              <a:ext uri="{FF2B5EF4-FFF2-40B4-BE49-F238E27FC236}">
                <a16:creationId xmlns:a16="http://schemas.microsoft.com/office/drawing/2014/main" id="{628C83F2-36B9-0C26-8CB5-7FF76FF3B4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 y="7745870"/>
            <a:ext cx="3343593" cy="2541131"/>
          </a:xfrm>
          <a:prstGeom prst="rect">
            <a:avLst/>
          </a:prstGeom>
        </p:spPr>
      </p:pic>
      <p:pic>
        <p:nvPicPr>
          <p:cNvPr id="11" name="Picture 10">
            <a:hlinkClick r:id="rId4" action="ppaction://hlinksldjump"/>
            <a:extLst>
              <a:ext uri="{FF2B5EF4-FFF2-40B4-BE49-F238E27FC236}">
                <a16:creationId xmlns:a16="http://schemas.microsoft.com/office/drawing/2014/main" id="{C47FCA39-51BF-4C9E-262B-993E9F87E2D6}"/>
              </a:ext>
            </a:extLst>
          </p:cNvPr>
          <p:cNvPicPr>
            <a:picLocks noChangeAspect="1"/>
          </p:cNvPicPr>
          <p:nvPr/>
        </p:nvPicPr>
        <p:blipFill>
          <a:blip r:embed="rId5"/>
          <a:stretch>
            <a:fillRect/>
          </a:stretch>
        </p:blipFill>
        <p:spPr>
          <a:xfrm>
            <a:off x="15293081" y="8117468"/>
            <a:ext cx="2990348" cy="2103303"/>
          </a:xfrm>
          <a:prstGeom prst="rect">
            <a:avLst/>
          </a:prstGeom>
        </p:spPr>
      </p:pic>
      <p:sp>
        <p:nvSpPr>
          <p:cNvPr id="3" name="Rectangle: Rounded Corners 2">
            <a:extLst>
              <a:ext uri="{FF2B5EF4-FFF2-40B4-BE49-F238E27FC236}">
                <a16:creationId xmlns:a16="http://schemas.microsoft.com/office/drawing/2014/main" id="{B08E72AB-354B-3652-2E81-BB9E9DB44C2B}"/>
              </a:ext>
            </a:extLst>
          </p:cNvPr>
          <p:cNvSpPr/>
          <p:nvPr/>
        </p:nvSpPr>
        <p:spPr>
          <a:xfrm>
            <a:off x="1674953" y="853085"/>
            <a:ext cx="14859000" cy="2141734"/>
          </a:xfrm>
          <a:prstGeom prst="roundRect">
            <a:avLst/>
          </a:prstGeom>
          <a:solidFill>
            <a:schemeClr val="bg1"/>
          </a:solidFill>
          <a:ln>
            <a:solidFill>
              <a:schemeClr val="accent6">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noProof="1">
                <a:solidFill>
                  <a:schemeClr val="tx1"/>
                </a:solidFill>
                <a:latin typeface="Arial" panose="020B0604020202020204" pitchFamily="34" charset="0"/>
                <a:cs typeface="Arial" panose="020B0604020202020204" pitchFamily="34" charset="0"/>
              </a:rPr>
              <a:t>Câu hỏi</a:t>
            </a:r>
            <a:r>
              <a:rPr lang="en-US" sz="5000" b="1" noProof="1">
                <a:solidFill>
                  <a:schemeClr val="tx1"/>
                </a:solidFill>
                <a:latin typeface="Arial" panose="020B0604020202020204" pitchFamily="34" charset="0"/>
                <a:cs typeface="Arial" panose="020B0604020202020204" pitchFamily="34" charset="0"/>
              </a:rPr>
              <a:t> 3: </a:t>
            </a:r>
            <a:r>
              <a:rPr lang="en-US" sz="5000" noProof="1">
                <a:solidFill>
                  <a:schemeClr val="tx1"/>
                </a:solidFill>
                <a:latin typeface="Arial" panose="020B0604020202020204" pitchFamily="34" charset="0"/>
                <a:cs typeface="Arial" panose="020B0604020202020204" pitchFamily="34" charset="0"/>
              </a:rPr>
              <a:t>Lịch nào dài nhất?</a:t>
            </a:r>
            <a:endParaRPr lang="vi-VN" sz="5000" noProof="1">
              <a:solidFill>
                <a:schemeClr val="tx1"/>
              </a:solidFill>
              <a:latin typeface="Arial" panose="020B0604020202020204" pitchFamily="34" charset="0"/>
              <a:cs typeface="Arial" panose="020B0604020202020204" pitchFamily="34" charset="0"/>
            </a:endParaRPr>
          </a:p>
        </p:txBody>
      </p:sp>
      <p:sp>
        <p:nvSpPr>
          <p:cNvPr id="4" name="Speech Bubble: Oval 3">
            <a:extLst>
              <a:ext uri="{FF2B5EF4-FFF2-40B4-BE49-F238E27FC236}">
                <a16:creationId xmlns:a16="http://schemas.microsoft.com/office/drawing/2014/main" id="{35BD003D-4FA0-4FEA-E5FA-DBBAB83F2430}"/>
              </a:ext>
            </a:extLst>
          </p:cNvPr>
          <p:cNvSpPr/>
          <p:nvPr/>
        </p:nvSpPr>
        <p:spPr>
          <a:xfrm>
            <a:off x="2057400" y="3629491"/>
            <a:ext cx="5380191" cy="3245462"/>
          </a:xfrm>
          <a:prstGeom prst="wedgeEllipseCallout">
            <a:avLst>
              <a:gd name="adj1" fmla="val 67299"/>
              <a:gd name="adj2" fmla="val 5038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noProof="1">
                <a:solidFill>
                  <a:srgbClr val="FF0000"/>
                </a:solidFill>
                <a:latin typeface="Arial" panose="020B0604020202020204" pitchFamily="34" charset="0"/>
                <a:cs typeface="Arial" panose="020B0604020202020204" pitchFamily="34" charset="0"/>
              </a:rPr>
              <a:t>Lịch sử</a:t>
            </a:r>
            <a:endParaRPr lang="vi-VN" sz="5400" b="1" i="1" noProof="1">
              <a:solidFill>
                <a:srgbClr val="FF0000"/>
              </a:solidFill>
              <a:latin typeface="Arial" panose="020B0604020202020204" pitchFamily="34" charset="0"/>
              <a:cs typeface="Arial" panose="020B0604020202020204" pitchFamily="34" charset="0"/>
            </a:endParaRPr>
          </a:p>
        </p:txBody>
      </p:sp>
      <p:pic>
        <p:nvPicPr>
          <p:cNvPr id="7" name="Picture 6" descr="A book with a magnifying glass&#10;&#10;Description automatically generated with medium confidence">
            <a:extLst>
              <a:ext uri="{FF2B5EF4-FFF2-40B4-BE49-F238E27FC236}">
                <a16:creationId xmlns:a16="http://schemas.microsoft.com/office/drawing/2014/main" id="{17243C7D-1C46-083E-A8C9-62E5DDF8ACD1}"/>
              </a:ext>
            </a:extLst>
          </p:cNvPr>
          <p:cNvPicPr>
            <a:picLocks noChangeAspect="1"/>
          </p:cNvPicPr>
          <p:nvPr/>
        </p:nvPicPr>
        <p:blipFill rotWithShape="1">
          <a:blip r:embed="rId6">
            <a:extLst>
              <a:ext uri="{28A0092B-C50C-407E-A947-70E740481C1C}">
                <a14:useLocalDpi xmlns:a14="http://schemas.microsoft.com/office/drawing/2010/main" val="0"/>
              </a:ext>
            </a:extLst>
          </a:blip>
          <a:srcRect l="19847" t="16794" r="17557" b="11450"/>
          <a:stretch/>
        </p:blipFill>
        <p:spPr>
          <a:xfrm>
            <a:off x="8915400" y="4580021"/>
            <a:ext cx="4419600" cy="5066371"/>
          </a:xfrm>
          <a:prstGeom prst="rect">
            <a:avLst/>
          </a:prstGeom>
        </p:spPr>
      </p:pic>
    </p:spTree>
    <p:extLst>
      <p:ext uri="{BB962C8B-B14F-4D97-AF65-F5344CB8AC3E}">
        <p14:creationId xmlns:p14="http://schemas.microsoft.com/office/powerpoint/2010/main" val="1231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27">
            <a:extLst>
              <a:ext uri="{FF2B5EF4-FFF2-40B4-BE49-F238E27FC236}">
                <a16:creationId xmlns:a16="http://schemas.microsoft.com/office/drawing/2014/main" id="{5F60F9BF-29C8-73D0-F0C1-5498717FA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 y="7745870"/>
            <a:ext cx="3343593" cy="2541131"/>
          </a:xfrm>
          <a:prstGeom prst="rect">
            <a:avLst/>
          </a:prstGeom>
        </p:spPr>
      </p:pic>
      <p:pic>
        <p:nvPicPr>
          <p:cNvPr id="11" name="Picture 10">
            <a:hlinkClick r:id="rId4" action="ppaction://hlinksldjump"/>
            <a:extLst>
              <a:ext uri="{FF2B5EF4-FFF2-40B4-BE49-F238E27FC236}">
                <a16:creationId xmlns:a16="http://schemas.microsoft.com/office/drawing/2014/main" id="{37E2936D-AC11-AE7D-F94B-BF45BD1C2D78}"/>
              </a:ext>
            </a:extLst>
          </p:cNvPr>
          <p:cNvPicPr>
            <a:picLocks noChangeAspect="1"/>
          </p:cNvPicPr>
          <p:nvPr/>
        </p:nvPicPr>
        <p:blipFill>
          <a:blip r:embed="rId5"/>
          <a:stretch>
            <a:fillRect/>
          </a:stretch>
        </p:blipFill>
        <p:spPr>
          <a:xfrm>
            <a:off x="15293081" y="8117468"/>
            <a:ext cx="2990348" cy="2103303"/>
          </a:xfrm>
          <a:prstGeom prst="rect">
            <a:avLst/>
          </a:prstGeom>
        </p:spPr>
      </p:pic>
      <p:sp>
        <p:nvSpPr>
          <p:cNvPr id="3" name="Speech Bubble: Oval 2">
            <a:extLst>
              <a:ext uri="{FF2B5EF4-FFF2-40B4-BE49-F238E27FC236}">
                <a16:creationId xmlns:a16="http://schemas.microsoft.com/office/drawing/2014/main" id="{267D69B5-3E22-E3BE-7A77-E7AF8E034DA0}"/>
              </a:ext>
            </a:extLst>
          </p:cNvPr>
          <p:cNvSpPr/>
          <p:nvPr/>
        </p:nvSpPr>
        <p:spPr>
          <a:xfrm>
            <a:off x="2286000" y="3932964"/>
            <a:ext cx="5562600" cy="3880433"/>
          </a:xfrm>
          <a:prstGeom prst="wedgeEllipseCallout">
            <a:avLst>
              <a:gd name="adj1" fmla="val 69031"/>
              <a:gd name="adj2" fmla="val 3997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b="1" i="1" noProof="1">
                <a:solidFill>
                  <a:srgbClr val="FF0000"/>
                </a:solidFill>
                <a:latin typeface="Arial" panose="020B0604020202020204" pitchFamily="34" charset="0"/>
                <a:cs typeface="Arial" panose="020B0604020202020204" pitchFamily="34" charset="0"/>
              </a:rPr>
              <a:t>Bàn chải đánh răng</a:t>
            </a:r>
            <a:endParaRPr lang="vi-VN" sz="5400" b="1" i="1" noProof="1">
              <a:solidFill>
                <a:srgbClr val="FF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DFC353F-FF69-4EBE-B00D-968A165578EB}"/>
              </a:ext>
            </a:extLst>
          </p:cNvPr>
          <p:cNvSpPr/>
          <p:nvPr/>
        </p:nvSpPr>
        <p:spPr>
          <a:xfrm>
            <a:off x="1331214" y="647700"/>
            <a:ext cx="15621000" cy="2730517"/>
          </a:xfrm>
          <a:prstGeom prst="roundRect">
            <a:avLst/>
          </a:prstGeom>
          <a:solidFill>
            <a:schemeClr val="bg1"/>
          </a:solidFill>
          <a:ln>
            <a:solidFill>
              <a:schemeClr val="accent6">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5000" b="1" noProof="1">
                <a:solidFill>
                  <a:schemeClr val="tx1"/>
                </a:solidFill>
                <a:latin typeface="Arial" panose="020B0604020202020204" pitchFamily="34" charset="0"/>
                <a:cs typeface="Arial" panose="020B0604020202020204" pitchFamily="34" charset="0"/>
              </a:rPr>
              <a:t>Câu hỏi</a:t>
            </a:r>
            <a:r>
              <a:rPr lang="en-US" sz="5000" b="1" noProof="1">
                <a:solidFill>
                  <a:schemeClr val="tx1"/>
                </a:solidFill>
                <a:latin typeface="Arial" panose="020B0604020202020204" pitchFamily="34" charset="0"/>
                <a:cs typeface="Arial" panose="020B0604020202020204" pitchFamily="34" charset="0"/>
              </a:rPr>
              <a:t> 4: </a:t>
            </a:r>
            <a:r>
              <a:rPr lang="vi-VN" sz="5000" noProof="1">
                <a:solidFill>
                  <a:schemeClr val="tx1"/>
                </a:solidFill>
                <a:cs typeface="Arial" panose="020B0604020202020204" pitchFamily="34" charset="0"/>
              </a:rPr>
              <a:t>Cái gì đánh cha, đánh má, đánh anh, đánh chị, đánh em?</a:t>
            </a:r>
            <a:endParaRPr lang="vi-VN" sz="5000" noProof="1">
              <a:solidFill>
                <a:schemeClr val="tx1"/>
              </a:solidFill>
              <a:latin typeface="Arial" panose="020B0604020202020204" pitchFamily="34" charset="0"/>
              <a:cs typeface="Arial" panose="020B0604020202020204" pitchFamily="34" charset="0"/>
            </a:endParaRPr>
          </a:p>
        </p:txBody>
      </p:sp>
      <p:pic>
        <p:nvPicPr>
          <p:cNvPr id="10" name="Picture 9" descr="A toothbrushes in a cup&#10;&#10;Description automatically generated with low confidence">
            <a:extLst>
              <a:ext uri="{FF2B5EF4-FFF2-40B4-BE49-F238E27FC236}">
                <a16:creationId xmlns:a16="http://schemas.microsoft.com/office/drawing/2014/main" id="{6F2A0259-8C62-A73D-C79E-42EA706AFF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4914900"/>
            <a:ext cx="5048250" cy="5048250"/>
          </a:xfrm>
          <a:prstGeom prst="rect">
            <a:avLst/>
          </a:prstGeom>
        </p:spPr>
      </p:pic>
    </p:spTree>
    <p:extLst>
      <p:ext uri="{BB962C8B-B14F-4D97-AF65-F5344CB8AC3E}">
        <p14:creationId xmlns:p14="http://schemas.microsoft.com/office/powerpoint/2010/main" val="1205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27">
            <a:extLst>
              <a:ext uri="{FF2B5EF4-FFF2-40B4-BE49-F238E27FC236}">
                <a16:creationId xmlns:a16="http://schemas.microsoft.com/office/drawing/2014/main" id="{61610651-4405-3B90-69E6-FEA15FC394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 y="7745870"/>
            <a:ext cx="3343593" cy="2541131"/>
          </a:xfrm>
          <a:prstGeom prst="rect">
            <a:avLst/>
          </a:prstGeom>
        </p:spPr>
      </p:pic>
      <p:pic>
        <p:nvPicPr>
          <p:cNvPr id="11" name="Picture 10">
            <a:hlinkClick r:id="rId4" action="ppaction://hlinksldjump"/>
            <a:extLst>
              <a:ext uri="{FF2B5EF4-FFF2-40B4-BE49-F238E27FC236}">
                <a16:creationId xmlns:a16="http://schemas.microsoft.com/office/drawing/2014/main" id="{991CAEDA-1A3C-75C0-713E-1315B9D436BC}"/>
              </a:ext>
            </a:extLst>
          </p:cNvPr>
          <p:cNvPicPr>
            <a:picLocks noChangeAspect="1"/>
          </p:cNvPicPr>
          <p:nvPr/>
        </p:nvPicPr>
        <p:blipFill>
          <a:blip r:embed="rId5"/>
          <a:stretch>
            <a:fillRect/>
          </a:stretch>
        </p:blipFill>
        <p:spPr>
          <a:xfrm>
            <a:off x="15293081" y="8117468"/>
            <a:ext cx="2990348" cy="2103303"/>
          </a:xfrm>
          <a:prstGeom prst="rect">
            <a:avLst/>
          </a:prstGeom>
        </p:spPr>
      </p:pic>
      <p:sp>
        <p:nvSpPr>
          <p:cNvPr id="3" name="Rectangle: Rounded Corners 2">
            <a:extLst>
              <a:ext uri="{FF2B5EF4-FFF2-40B4-BE49-F238E27FC236}">
                <a16:creationId xmlns:a16="http://schemas.microsoft.com/office/drawing/2014/main" id="{7DC0493D-595B-5EB3-DE72-859A533362D9}"/>
              </a:ext>
            </a:extLst>
          </p:cNvPr>
          <p:cNvSpPr/>
          <p:nvPr/>
        </p:nvSpPr>
        <p:spPr>
          <a:xfrm>
            <a:off x="1685839" y="835628"/>
            <a:ext cx="14859000" cy="2141734"/>
          </a:xfrm>
          <a:prstGeom prst="roundRect">
            <a:avLst/>
          </a:prstGeom>
          <a:solidFill>
            <a:schemeClr val="bg1"/>
          </a:solidFill>
          <a:ln>
            <a:solidFill>
              <a:schemeClr val="accent6">
                <a:lumMod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noProof="1">
                <a:solidFill>
                  <a:schemeClr val="tx1"/>
                </a:solidFill>
                <a:latin typeface="Arial" panose="020B0604020202020204" pitchFamily="34" charset="0"/>
                <a:cs typeface="Arial" panose="020B0604020202020204" pitchFamily="34" charset="0"/>
              </a:rPr>
              <a:t>Câu hỏi</a:t>
            </a:r>
            <a:r>
              <a:rPr lang="en-US" sz="5000" b="1" noProof="1">
                <a:solidFill>
                  <a:schemeClr val="tx1"/>
                </a:solidFill>
                <a:latin typeface="Arial" panose="020B0604020202020204" pitchFamily="34" charset="0"/>
                <a:cs typeface="Arial" panose="020B0604020202020204" pitchFamily="34" charset="0"/>
              </a:rPr>
              <a:t> 5: </a:t>
            </a:r>
            <a:r>
              <a:rPr lang="en-US" sz="5000" noProof="1">
                <a:solidFill>
                  <a:schemeClr val="tx1"/>
                </a:solidFill>
                <a:latin typeface="Arial" panose="020B0604020202020204" pitchFamily="34" charset="0"/>
                <a:cs typeface="Arial" panose="020B0604020202020204" pitchFamily="34" charset="0"/>
              </a:rPr>
              <a:t>Con gì dài nhất trên đời?</a:t>
            </a:r>
            <a:endParaRPr lang="vi-VN" sz="5000" noProof="1">
              <a:solidFill>
                <a:schemeClr val="tx1"/>
              </a:solidFill>
              <a:latin typeface="Arial" panose="020B0604020202020204" pitchFamily="34" charset="0"/>
              <a:cs typeface="Arial" panose="020B0604020202020204" pitchFamily="34" charset="0"/>
            </a:endParaRPr>
          </a:p>
        </p:txBody>
      </p:sp>
      <p:sp>
        <p:nvSpPr>
          <p:cNvPr id="4" name="Speech Bubble: Oval 3">
            <a:extLst>
              <a:ext uri="{FF2B5EF4-FFF2-40B4-BE49-F238E27FC236}">
                <a16:creationId xmlns:a16="http://schemas.microsoft.com/office/drawing/2014/main" id="{749B3D13-A95D-4F93-BF72-A0B79B0FE7FD}"/>
              </a:ext>
            </a:extLst>
          </p:cNvPr>
          <p:cNvSpPr/>
          <p:nvPr/>
        </p:nvSpPr>
        <p:spPr>
          <a:xfrm>
            <a:off x="1899254" y="3514589"/>
            <a:ext cx="5715000" cy="3245462"/>
          </a:xfrm>
          <a:prstGeom prst="wedgeEllipseCallout">
            <a:avLst>
              <a:gd name="adj1" fmla="val 59585"/>
              <a:gd name="adj2" fmla="val 5290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noProof="1">
                <a:solidFill>
                  <a:srgbClr val="FF0000"/>
                </a:solidFill>
                <a:latin typeface="Arial" panose="020B0604020202020204" pitchFamily="34" charset="0"/>
                <a:cs typeface="Arial" panose="020B0604020202020204" pitchFamily="34" charset="0"/>
              </a:rPr>
              <a:t>Con đường</a:t>
            </a:r>
            <a:endParaRPr lang="vi-VN" sz="5400" b="1" i="1" noProof="1">
              <a:solidFill>
                <a:srgbClr val="FF0000"/>
              </a:solidFill>
              <a:latin typeface="Arial" panose="020B0604020202020204" pitchFamily="34" charset="0"/>
              <a:cs typeface="Arial" panose="020B0604020202020204" pitchFamily="34" charset="0"/>
            </a:endParaRPr>
          </a:p>
        </p:txBody>
      </p:sp>
      <p:pic>
        <p:nvPicPr>
          <p:cNvPr id="7" name="Picture 6" descr="A picture containing screenshot&#10;&#10;Description automatically generated">
            <a:extLst>
              <a:ext uri="{FF2B5EF4-FFF2-40B4-BE49-F238E27FC236}">
                <a16:creationId xmlns:a16="http://schemas.microsoft.com/office/drawing/2014/main" id="{5CF75768-F1F9-3EF2-595A-2C3E9AAFA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6825969"/>
            <a:ext cx="8572500" cy="2343150"/>
          </a:xfrm>
          <a:prstGeom prst="rect">
            <a:avLst/>
          </a:prstGeom>
        </p:spPr>
      </p:pic>
    </p:spTree>
    <p:extLst>
      <p:ext uri="{BB962C8B-B14F-4D97-AF65-F5344CB8AC3E}">
        <p14:creationId xmlns:p14="http://schemas.microsoft.com/office/powerpoint/2010/main" val="26409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DE7"/>
        </a:solidFill>
        <a:effectLst/>
      </p:bgPr>
    </p:bg>
    <p:spTree>
      <p:nvGrpSpPr>
        <p:cNvPr id="1" name=""/>
        <p:cNvGrpSpPr/>
        <p:nvPr/>
      </p:nvGrpSpPr>
      <p:grpSpPr>
        <a:xfrm>
          <a:off x="0" y="0"/>
          <a:ext cx="0" cy="0"/>
          <a:chOff x="0" y="0"/>
          <a:chExt cx="0" cy="0"/>
        </a:xfrm>
      </p:grpSpPr>
      <p:sp>
        <p:nvSpPr>
          <p:cNvPr id="3" name="Freeform 3"/>
          <p:cNvSpPr/>
          <p:nvPr/>
        </p:nvSpPr>
        <p:spPr>
          <a:xfrm rot="805511">
            <a:off x="-776769" y="8235399"/>
            <a:ext cx="1934538" cy="2069666"/>
          </a:xfrm>
          <a:custGeom>
            <a:avLst/>
            <a:gdLst/>
            <a:ahLst/>
            <a:cxnLst/>
            <a:rect l="l" t="t" r="r" b="b"/>
            <a:pathLst>
              <a:path w="2756985" h="4114800">
                <a:moveTo>
                  <a:pt x="0" y="0"/>
                </a:moveTo>
                <a:lnTo>
                  <a:pt x="2756985" y="0"/>
                </a:lnTo>
                <a:lnTo>
                  <a:pt x="27569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6769872">
            <a:off x="16087374" y="407455"/>
            <a:ext cx="2935993" cy="1969425"/>
          </a:xfrm>
          <a:custGeom>
            <a:avLst/>
            <a:gdLst/>
            <a:ahLst/>
            <a:cxnLst/>
            <a:rect l="l" t="t" r="r" b="b"/>
            <a:pathLst>
              <a:path w="5308004" h="4114800">
                <a:moveTo>
                  <a:pt x="0" y="0"/>
                </a:moveTo>
                <a:lnTo>
                  <a:pt x="5308004" y="0"/>
                </a:lnTo>
                <a:lnTo>
                  <a:pt x="53080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AB80E8CB-4AE1-C88E-1D9B-041D265238D3}"/>
              </a:ext>
            </a:extLst>
          </p:cNvPr>
          <p:cNvGrpSpPr/>
          <p:nvPr/>
        </p:nvGrpSpPr>
        <p:grpSpPr>
          <a:xfrm>
            <a:off x="-2362200" y="609493"/>
            <a:ext cx="9587777" cy="1988616"/>
            <a:chOff x="3467284" y="-165052"/>
            <a:chExt cx="9587777" cy="1988616"/>
          </a:xfrm>
        </p:grpSpPr>
        <p:grpSp>
          <p:nvGrpSpPr>
            <p:cNvPr id="24" name="Group 23">
              <a:extLst>
                <a:ext uri="{FF2B5EF4-FFF2-40B4-BE49-F238E27FC236}">
                  <a16:creationId xmlns:a16="http://schemas.microsoft.com/office/drawing/2014/main" id="{D32C5F79-E9BA-0C6E-1822-1FFD29DCDDE2}"/>
                </a:ext>
              </a:extLst>
            </p:cNvPr>
            <p:cNvGrpSpPr/>
            <p:nvPr/>
          </p:nvGrpSpPr>
          <p:grpSpPr>
            <a:xfrm>
              <a:off x="3467284" y="-165052"/>
              <a:ext cx="9587777" cy="1988616"/>
              <a:chOff x="0" y="-172736"/>
              <a:chExt cx="2616570" cy="592629"/>
            </a:xfrm>
          </p:grpSpPr>
          <p:sp>
            <p:nvSpPr>
              <p:cNvPr id="26" name="Freeform 19">
                <a:extLst>
                  <a:ext uri="{FF2B5EF4-FFF2-40B4-BE49-F238E27FC236}">
                    <a16:creationId xmlns:a16="http://schemas.microsoft.com/office/drawing/2014/main" id="{D3C1857D-6398-8E57-112F-842CA352A929}"/>
                  </a:ext>
                </a:extLst>
              </p:cNvPr>
              <p:cNvSpPr/>
              <p:nvPr/>
            </p:nvSpPr>
            <p:spPr>
              <a:xfrm>
                <a:off x="385182" y="-172736"/>
                <a:ext cx="2231388"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FC6BB"/>
              </a:solidFill>
            </p:spPr>
            <p:txBody>
              <a:bodyPr/>
              <a:lstStyle/>
              <a:p>
                <a:endParaRPr lang="en-US"/>
              </a:p>
            </p:txBody>
          </p:sp>
          <p:sp>
            <p:nvSpPr>
              <p:cNvPr id="27" name="TextBox 20">
                <a:extLst>
                  <a:ext uri="{FF2B5EF4-FFF2-40B4-BE49-F238E27FC236}">
                    <a16:creationId xmlns:a16="http://schemas.microsoft.com/office/drawing/2014/main" id="{9792F418-7C7A-BA22-416D-2D846E0CDDB9}"/>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25" name="TextBox 26">
              <a:extLst>
                <a:ext uri="{FF2B5EF4-FFF2-40B4-BE49-F238E27FC236}">
                  <a16:creationId xmlns:a16="http://schemas.microsoft.com/office/drawing/2014/main" id="{7D18E338-7A2F-4D28-FEB7-2262E56FB92D}"/>
                </a:ext>
              </a:extLst>
            </p:cNvPr>
            <p:cNvSpPr txBox="1"/>
            <p:nvPr/>
          </p:nvSpPr>
          <p:spPr>
            <a:xfrm>
              <a:off x="6096067" y="343663"/>
              <a:ext cx="574161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28" name="Group 27">
            <a:extLst>
              <a:ext uri="{FF2B5EF4-FFF2-40B4-BE49-F238E27FC236}">
                <a16:creationId xmlns:a16="http://schemas.microsoft.com/office/drawing/2014/main" id="{0FAF18E5-9EB3-FA69-3B79-1B2FB7AAD89B}"/>
              </a:ext>
            </a:extLst>
          </p:cNvPr>
          <p:cNvGrpSpPr/>
          <p:nvPr/>
        </p:nvGrpSpPr>
        <p:grpSpPr>
          <a:xfrm>
            <a:off x="8305800" y="1571695"/>
            <a:ext cx="8991600" cy="8101559"/>
            <a:chOff x="7413170" y="291045"/>
            <a:chExt cx="8991600" cy="8101559"/>
          </a:xfrm>
        </p:grpSpPr>
        <p:sp>
          <p:nvSpPr>
            <p:cNvPr id="29" name="Freeform 10">
              <a:extLst>
                <a:ext uri="{FF2B5EF4-FFF2-40B4-BE49-F238E27FC236}">
                  <a16:creationId xmlns:a16="http://schemas.microsoft.com/office/drawing/2014/main" id="{4DEB5A26-6F7B-15BB-4B19-A3C6E9F2E654}"/>
                </a:ext>
              </a:extLst>
            </p:cNvPr>
            <p:cNvSpPr/>
            <p:nvPr/>
          </p:nvSpPr>
          <p:spPr>
            <a:xfrm>
              <a:off x="7413170" y="391604"/>
              <a:ext cx="8991600" cy="8001000"/>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rgbClr val="779DCB"/>
            </a:solidFill>
          </p:spPr>
          <p:txBody>
            <a:bodyPr/>
            <a:lstStyle/>
            <a:p>
              <a:endParaRPr lang="en-US"/>
            </a:p>
          </p:txBody>
        </p:sp>
        <p:grpSp>
          <p:nvGrpSpPr>
            <p:cNvPr id="30" name="Group 29">
              <a:extLst>
                <a:ext uri="{FF2B5EF4-FFF2-40B4-BE49-F238E27FC236}">
                  <a16:creationId xmlns:a16="http://schemas.microsoft.com/office/drawing/2014/main" id="{D0CC9776-13E9-7348-278C-2F4F7B178F8C}"/>
                </a:ext>
              </a:extLst>
            </p:cNvPr>
            <p:cNvGrpSpPr/>
            <p:nvPr/>
          </p:nvGrpSpPr>
          <p:grpSpPr>
            <a:xfrm>
              <a:off x="8399885" y="291045"/>
              <a:ext cx="7373513" cy="1232633"/>
              <a:chOff x="7956158" y="649006"/>
              <a:chExt cx="7373513" cy="1232633"/>
            </a:xfrm>
          </p:grpSpPr>
          <p:pic>
            <p:nvPicPr>
              <p:cNvPr id="32" name="Picture 9">
                <a:extLst>
                  <a:ext uri="{FF2B5EF4-FFF2-40B4-BE49-F238E27FC236}">
                    <a16:creationId xmlns:a16="http://schemas.microsoft.com/office/drawing/2014/main" id="{04319BB1-859B-B7DC-633C-238A1F35B9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6158" y="649006"/>
                <a:ext cx="7373513" cy="1232633"/>
              </a:xfrm>
              <a:prstGeom prst="rect">
                <a:avLst/>
              </a:prstGeom>
            </p:spPr>
          </p:pic>
          <p:sp>
            <p:nvSpPr>
              <p:cNvPr id="33" name="TextBox 32">
                <a:extLst>
                  <a:ext uri="{FF2B5EF4-FFF2-40B4-BE49-F238E27FC236}">
                    <a16:creationId xmlns:a16="http://schemas.microsoft.com/office/drawing/2014/main" id="{53D7A883-AC06-4EB7-D4A7-35968BB5E28E}"/>
                  </a:ext>
                </a:extLst>
              </p:cNvPr>
              <p:cNvSpPr txBox="1"/>
              <p:nvPr/>
            </p:nvSpPr>
            <p:spPr>
              <a:xfrm>
                <a:off x="8624071" y="791266"/>
                <a:ext cx="6037686" cy="830997"/>
              </a:xfrm>
              <a:prstGeom prst="rect">
                <a:avLst/>
              </a:prstGeom>
              <a:noFill/>
            </p:spPr>
            <p:txBody>
              <a:bodyPr wrap="square">
                <a:spAutoFit/>
              </a:bodyPr>
              <a:lstStyle/>
              <a:p>
                <a:pPr marL="0" marR="0" algn="ctr">
                  <a:spcBef>
                    <a:spcPts val="0"/>
                  </a:spcBef>
                  <a:spcAft>
                    <a:spcPts val="0"/>
                  </a:spcAft>
                </a:pPr>
                <a:r>
                  <a:rPr lang="en-US" sz="48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a:t>
                </a:r>
                <a:r>
                  <a:rPr lang="en-US" sz="48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động</a:t>
                </a:r>
                <a:r>
                  <a:rPr lang="en-US" sz="48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800" b="1"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nhóm</a:t>
                </a:r>
                <a:endParaRPr lang="en-US" sz="48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75C46612-2008-0940-129E-8DA7B5806551}"/>
                </a:ext>
              </a:extLst>
            </p:cNvPr>
            <p:cNvSpPr txBox="1"/>
            <p:nvPr/>
          </p:nvSpPr>
          <p:spPr>
            <a:xfrm>
              <a:off x="8572352" y="2094648"/>
              <a:ext cx="6673235" cy="4594912"/>
            </a:xfrm>
            <a:prstGeom prst="rect">
              <a:avLst/>
            </a:prstGeom>
            <a:noFill/>
          </p:spPr>
          <p:txBody>
            <a:bodyPr wrap="square">
              <a:spAutoFit/>
            </a:bodyPr>
            <a:lstStyle/>
            <a:p>
              <a:pPr algn="just">
                <a:lnSpc>
                  <a:spcPct val="150000"/>
                </a:lnSpc>
              </a:pPr>
              <a:r>
                <a:rPr lang="vi-VN" sz="4000" dirty="0">
                  <a:solidFill>
                    <a:schemeClr val="bg1"/>
                  </a:solidFill>
                  <a:latin typeface="Arial" panose="020B0604020202020204" pitchFamily="34" charset="0"/>
                  <a:ea typeface="Calibri" panose="020F0502020204030204" pitchFamily="34" charset="0"/>
                  <a:cs typeface="Arial" panose="020B0604020202020204" pitchFamily="34" charset="0"/>
                </a:rPr>
                <a:t>Mỗi bạn nêu một câu đố của mình, có thể là câu đố dân gian, sưu tầm hoặc tự sáng tác, sau đó, các bạn khác trong nhóm sẽ tìm lời giải đố</a:t>
              </a:r>
              <a:endParaRPr lang="en-US" sz="4000" b="1" i="1" dirty="0">
                <a:solidFill>
                  <a:schemeClr val="bg1"/>
                </a:solidFill>
                <a:latin typeface="Arial" panose="020B0604020202020204" pitchFamily="34" charset="0"/>
                <a:cs typeface="Arial" panose="020B0604020202020204" pitchFamily="34" charset="0"/>
              </a:endParaRPr>
            </a:p>
          </p:txBody>
        </p:sp>
      </p:grpSp>
      <p:pic>
        <p:nvPicPr>
          <p:cNvPr id="37" name="Picture 11">
            <a:extLst>
              <a:ext uri="{FF2B5EF4-FFF2-40B4-BE49-F238E27FC236}">
                <a16:creationId xmlns:a16="http://schemas.microsoft.com/office/drawing/2014/main" id="{0E075692-5FF3-2CFD-791D-26C104E8F2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92302" y="5093348"/>
            <a:ext cx="6084968" cy="540801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1126</Words>
  <Application>Microsoft Office PowerPoint</Application>
  <PresentationFormat>Custom</PresentationFormat>
  <Paragraphs>103</Paragraphs>
  <Slides>29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Organic Shape Creative Portfolio Presentation</dc:title>
  <dc:creator>FPT SHOP</dc:creator>
  <cp:lastModifiedBy>FPT SHOP</cp:lastModifiedBy>
  <cp:revision>6</cp:revision>
  <dcterms:created xsi:type="dcterms:W3CDTF">2006-08-16T00:00:00Z</dcterms:created>
  <dcterms:modified xsi:type="dcterms:W3CDTF">2025-10-15T13:42:28Z</dcterms:modified>
  <dc:identifier>DAFmt8QdMJ4</dc:identifier>
</cp:coreProperties>
</file>