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0" r:id="rId4"/>
    <p:sldId id="263" r:id="rId5"/>
    <p:sldId id="261" r:id="rId6"/>
    <p:sldId id="257" r:id="rId7"/>
    <p:sldId id="280" r:id="rId8"/>
    <p:sldId id="281" r:id="rId9"/>
    <p:sldId id="282" r:id="rId10"/>
    <p:sldId id="283" r:id="rId11"/>
    <p:sldId id="300" r:id="rId12"/>
    <p:sldId id="284" r:id="rId13"/>
    <p:sldId id="278" r:id="rId14"/>
    <p:sldId id="285" r:id="rId15"/>
    <p:sldId id="290" r:id="rId16"/>
    <p:sldId id="287" r:id="rId17"/>
    <p:sldId id="288" r:id="rId18"/>
    <p:sldId id="289" r:id="rId19"/>
    <p:sldId id="291" r:id="rId20"/>
    <p:sldId id="293" r:id="rId21"/>
    <p:sldId id="272" r:id="rId22"/>
    <p:sldId id="295" r:id="rId23"/>
    <p:sldId id="296" r:id="rId24"/>
    <p:sldId id="297" r:id="rId25"/>
    <p:sldId id="286" r:id="rId26"/>
    <p:sldId id="298" r:id="rId27"/>
    <p:sldId id="264" r:id="rId28"/>
    <p:sldId id="299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8FA4"/>
    <a:srgbClr val="044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32" b="17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8200" y="1333500"/>
            <a:ext cx="12547251" cy="7073392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30000" y="3311470"/>
            <a:ext cx="6083473" cy="7242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7D30D9-78A6-9FE6-3DF7-E7BEE7EA58CA}"/>
              </a:ext>
            </a:extLst>
          </p:cNvPr>
          <p:cNvSpPr txBox="1"/>
          <p:nvPr/>
        </p:nvSpPr>
        <p:spPr>
          <a:xfrm>
            <a:off x="1568797" y="1415728"/>
            <a:ext cx="11086055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HÔM NAY!</a:t>
            </a:r>
          </a:p>
        </p:txBody>
      </p:sp>
    </p:spTree>
  </p:cSld>
  <p:clrMapOvr>
    <a:masterClrMapping/>
  </p:clrMapOvr>
  <p:transition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607286"/>
              </p:ext>
            </p:extLst>
          </p:nvPr>
        </p:nvGraphicFramePr>
        <p:xfrm>
          <a:off x="914400" y="4457700"/>
          <a:ext cx="16459200" cy="533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923">
                  <a:extLst>
                    <a:ext uri="{9D8B030D-6E8A-4147-A177-3AD203B41FA5}">
                      <a16:colId xmlns:a16="http://schemas.microsoft.com/office/drawing/2014/main" val="14213697"/>
                    </a:ext>
                  </a:extLst>
                </a:gridCol>
                <a:gridCol w="6389077">
                  <a:extLst>
                    <a:ext uri="{9D8B030D-6E8A-4147-A177-3AD203B41FA5}">
                      <a16:colId xmlns:a16="http://schemas.microsoft.com/office/drawing/2014/main" val="2178031775"/>
                    </a:ext>
                  </a:extLst>
                </a:gridCol>
                <a:gridCol w="7696200">
                  <a:extLst>
                    <a:ext uri="{9D8B030D-6E8A-4147-A177-3AD203B41FA5}">
                      <a16:colId xmlns:a16="http://schemas.microsoft.com/office/drawing/2014/main" val="1457839411"/>
                    </a:ext>
                  </a:extLst>
                </a:gridCol>
              </a:tblGrid>
              <a:tr h="2667000">
                <a:tc>
                  <a:txBody>
                    <a:bodyPr/>
                    <a:lstStyle/>
                    <a:p>
                      <a:pPr algn="ctr"/>
                      <a:r>
                        <a:rPr lang="en-US" sz="3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8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3a</a:t>
                      </a:r>
                      <a:endParaRPr lang="en-US" sz="3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6636427"/>
                  </a:ext>
                </a:extLst>
              </a:tr>
              <a:tr h="2667000">
                <a:tc>
                  <a:txBody>
                    <a:bodyPr/>
                    <a:lstStyle/>
                    <a:p>
                      <a:pPr algn="ctr"/>
                      <a:r>
                        <a:rPr lang="en-US" sz="3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8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3b</a:t>
                      </a:r>
                      <a:endParaRPr lang="en-US" sz="3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58937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352800" y="4869554"/>
            <a:ext cx="624840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 ngày trên đất liền nóng hơn trên biển.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52798" y="7446783"/>
            <a:ext cx="624840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 ngày trên đất liền lạnh hơn trên biển.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21054" y="4430973"/>
            <a:ext cx="7332693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Gió thổi từ biển vào đất liền do không khí chuyển động từ biển vào đất liền và tạo thành gió.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21053" y="7067117"/>
            <a:ext cx="7332693" cy="261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Gió thổi từ đất liền ra biển do không khí chuyển động từ đất liền ra biển và tạo thành gió.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082" y="489179"/>
            <a:ext cx="10239836" cy="3447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4152898" y="1485900"/>
            <a:ext cx="4457702" cy="1288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372600" y="1409700"/>
            <a:ext cx="4457702" cy="1288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4800" y="342900"/>
            <a:ext cx="300912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78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7" grpId="0"/>
      <p:bldP spid="30" grpId="0"/>
      <p:bldP spid="9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77923" y="683626"/>
            <a:ext cx="7907334" cy="5526674"/>
            <a:chOff x="1545526" y="3459560"/>
            <a:chExt cx="6930498" cy="4987070"/>
          </a:xfrm>
        </p:grpSpPr>
        <p:pic>
          <p:nvPicPr>
            <p:cNvPr id="13" name="Picture 33">
              <a:extLst>
                <a:ext uri="{FF2B5EF4-FFF2-40B4-BE49-F238E27FC236}">
                  <a16:creationId xmlns:a16="http://schemas.microsoft.com/office/drawing/2014/main" id="{B6BC231B-9ACB-0436-B018-30750245A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45526" y="3459560"/>
              <a:ext cx="6930498" cy="49870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815804" y="4591704"/>
              <a:ext cx="6393074" cy="24622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 tự nhiên, dưới ánh sáng mặt trời, các phần khác nhau của Trái Đất không nóng lên như nhau.</a:t>
              </a:r>
              <a:endPara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443846" y="4152900"/>
            <a:ext cx="7907334" cy="5526674"/>
            <a:chOff x="1545526" y="3459560"/>
            <a:chExt cx="6930498" cy="4987070"/>
          </a:xfrm>
        </p:grpSpPr>
        <p:pic>
          <p:nvPicPr>
            <p:cNvPr id="16" name="Picture 33">
              <a:extLst>
                <a:ext uri="{FF2B5EF4-FFF2-40B4-BE49-F238E27FC236}">
                  <a16:creationId xmlns:a16="http://schemas.microsoft.com/office/drawing/2014/main" id="{B6BC231B-9ACB-0436-B018-30750245A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45526" y="3459560"/>
              <a:ext cx="6930498" cy="498707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814238" y="4702184"/>
              <a:ext cx="6393074" cy="2332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Phần đất liền sẽ nóng lên nhanh hơn phần nước và cũng nguội đi nhanh hơn.</a:t>
              </a:r>
              <a:endPara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741" y="7716072"/>
            <a:ext cx="8177697" cy="222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48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32" b="17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94179" y="732971"/>
            <a:ext cx="15750431" cy="8229600"/>
          </a:xfrm>
          <a:custGeom>
            <a:avLst/>
            <a:gdLst/>
            <a:ahLst/>
            <a:cxnLst/>
            <a:rect l="l" t="t" r="r" b="b"/>
            <a:pathLst>
              <a:path w="15750431" h="8229600">
                <a:moveTo>
                  <a:pt x="0" y="0"/>
                </a:moveTo>
                <a:lnTo>
                  <a:pt x="15750431" y="0"/>
                </a:lnTo>
                <a:lnTo>
                  <a:pt x="157504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57861" y="4525074"/>
            <a:ext cx="12423066" cy="123110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/>
            <a:r>
              <a:rPr lang="en-US" sz="8000" b="1">
                <a:solidFill>
                  <a:srgbClr val="044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Mức độ mạnh của gió</a:t>
            </a:r>
          </a:p>
        </p:txBody>
      </p:sp>
      <p:sp>
        <p:nvSpPr>
          <p:cNvPr id="7" name="Freeform 7"/>
          <p:cNvSpPr/>
          <p:nvPr/>
        </p:nvSpPr>
        <p:spPr>
          <a:xfrm>
            <a:off x="14455430" y="876300"/>
            <a:ext cx="2914677" cy="2734129"/>
          </a:xfrm>
          <a:custGeom>
            <a:avLst/>
            <a:gdLst/>
            <a:ahLst/>
            <a:cxnLst/>
            <a:rect l="l" t="t" r="r" b="b"/>
            <a:pathLst>
              <a:path w="3364892" h="3221884">
                <a:moveTo>
                  <a:pt x="0" y="0"/>
                </a:moveTo>
                <a:lnTo>
                  <a:pt x="3364892" y="0"/>
                </a:lnTo>
                <a:lnTo>
                  <a:pt x="3364892" y="3221884"/>
                </a:lnTo>
                <a:lnTo>
                  <a:pt x="0" y="3221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5"/>
          <p:cNvSpPr/>
          <p:nvPr/>
        </p:nvSpPr>
        <p:spPr>
          <a:xfrm>
            <a:off x="685800" y="6269414"/>
            <a:ext cx="3000516" cy="3452855"/>
          </a:xfrm>
          <a:custGeom>
            <a:avLst/>
            <a:gdLst/>
            <a:ahLst/>
            <a:cxnLst/>
            <a:rect l="l" t="t" r="r" b="b"/>
            <a:pathLst>
              <a:path w="2734420" h="2882129">
                <a:moveTo>
                  <a:pt x="0" y="0"/>
                </a:moveTo>
                <a:lnTo>
                  <a:pt x="2734420" y="0"/>
                </a:lnTo>
                <a:lnTo>
                  <a:pt x="2734420" y="2882128"/>
                </a:lnTo>
                <a:lnTo>
                  <a:pt x="0" y="2882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4020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32" b="17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152900"/>
            <a:ext cx="4933950" cy="4295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73B5EBD-7FBF-4157-77F8-132767EEA3B6}"/>
              </a:ext>
            </a:extLst>
          </p:cNvPr>
          <p:cNvGrpSpPr/>
          <p:nvPr/>
        </p:nvGrpSpPr>
        <p:grpSpPr>
          <a:xfrm>
            <a:off x="533400" y="1943100"/>
            <a:ext cx="7186414" cy="1312596"/>
            <a:chOff x="133027" y="1359392"/>
            <a:chExt cx="7186414" cy="131259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459EEA-B8C3-4423-7933-C0A909A07CC6}"/>
                </a:ext>
              </a:extLst>
            </p:cNvPr>
            <p:cNvSpPr/>
            <p:nvPr/>
          </p:nvSpPr>
          <p:spPr>
            <a:xfrm>
              <a:off x="1782856" y="1589059"/>
              <a:ext cx="5536585" cy="1057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00B266B4-C361-6DA0-9C25-BF7715171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3027" y="1359392"/>
              <a:ext cx="1816742" cy="1312596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8610600" y="2340025"/>
            <a:ext cx="84582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hình 4 và cho biết: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 hợp nào chong chóng quay nhanh nhất, trường hợp nào chong chóng quay chậm nhất?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thí nghiệm trên, hãy kết luận không khí chuyển động mạnh sẽ gây ra gió mạnh hay nhẹ.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181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32" b="17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25" y="571500"/>
            <a:ext cx="4933950" cy="4295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Google Shape;48;p2">
            <a:extLst>
              <a:ext uri="{FF2B5EF4-FFF2-40B4-BE49-F238E27FC236}">
                <a16:creationId xmlns:a16="http://schemas.microsoft.com/office/drawing/2014/main" id="{8050C148-7B0D-E0D4-B5A4-1E410C128ED9}"/>
              </a:ext>
            </a:extLst>
          </p:cNvPr>
          <p:cNvSpPr/>
          <p:nvPr/>
        </p:nvSpPr>
        <p:spPr>
          <a:xfrm>
            <a:off x="313259" y="4943475"/>
            <a:ext cx="6096000" cy="4772025"/>
          </a:xfrm>
          <a:prstGeom prst="roundRect">
            <a:avLst/>
          </a:prstGeom>
          <a:solidFill>
            <a:schemeClr val="bg1"/>
          </a:solidFill>
          <a:ln w="28575" cap="flat" cmpd="sng">
            <a:solidFill>
              <a:srgbClr val="273135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44000" tIns="72000" rIns="144000" bIns="144000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Chong chóng quay nhanh nhất khi bật quạt với mức độ mạnh nhất và quay chậm nhất khi ở mức độ quạt yếu nhất</a:t>
            </a:r>
          </a:p>
        </p:txBody>
      </p:sp>
      <p:sp>
        <p:nvSpPr>
          <p:cNvPr id="14" name="Google Shape;48;p2">
            <a:extLst>
              <a:ext uri="{FF2B5EF4-FFF2-40B4-BE49-F238E27FC236}">
                <a16:creationId xmlns:a16="http://schemas.microsoft.com/office/drawing/2014/main" id="{8050C148-7B0D-E0D4-B5A4-1E410C128ED9}"/>
              </a:ext>
            </a:extLst>
          </p:cNvPr>
          <p:cNvSpPr/>
          <p:nvPr/>
        </p:nvSpPr>
        <p:spPr>
          <a:xfrm>
            <a:off x="11878741" y="4943475"/>
            <a:ext cx="6096000" cy="4772025"/>
          </a:xfrm>
          <a:prstGeom prst="roundRect">
            <a:avLst/>
          </a:prstGeom>
          <a:solidFill>
            <a:schemeClr val="bg1"/>
          </a:solidFill>
          <a:ln w="28575" cap="flat" cmpd="sng">
            <a:solidFill>
              <a:srgbClr val="273135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44000" tIns="72000" rIns="144000" bIns="144000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Không khí chuyển động mạnh sẽ gây ra gió mạnh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DD7DB2BB-7DCD-2FA5-0AF0-E8E8DB166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881085">
            <a:off x="3698630" y="2739909"/>
            <a:ext cx="2471949" cy="122670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DD7DB2BB-7DCD-2FA5-0AF0-E8E8DB166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92249" flipV="1">
            <a:off x="12174065" y="2728556"/>
            <a:ext cx="2517704" cy="124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80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32" b="17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Freeform 3"/>
          <p:cNvSpPr/>
          <p:nvPr/>
        </p:nvSpPr>
        <p:spPr>
          <a:xfrm>
            <a:off x="2933700" y="2751751"/>
            <a:ext cx="12420600" cy="6432968"/>
          </a:xfrm>
          <a:custGeom>
            <a:avLst/>
            <a:gdLst/>
            <a:ahLst/>
            <a:cxnLst/>
            <a:rect l="l" t="t" r="r" b="b"/>
            <a:pathLst>
              <a:path w="16045583" h="8566568">
                <a:moveTo>
                  <a:pt x="0" y="0"/>
                </a:moveTo>
                <a:lnTo>
                  <a:pt x="16045583" y="0"/>
                </a:lnTo>
                <a:lnTo>
                  <a:pt x="16045583" y="8566568"/>
                </a:lnTo>
                <a:lnTo>
                  <a:pt x="0" y="8566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38550" y="3844576"/>
            <a:ext cx="110109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phân biệt mức độ mạnh của gió, nhiều nước trên thế giới, trong đó có nước ta đã chia mức độ mạnh của gió thành 18 cấp: từ cấp 0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cấp 17.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Gió lên đến cấp 6 – 7 gọi là áp thấp nhiệt đới, gió từ cấp 8 trở lên gọi là bão.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3201737" y="423609"/>
            <a:ext cx="11884526" cy="131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2" name="Freeform 7"/>
          <p:cNvSpPr/>
          <p:nvPr/>
        </p:nvSpPr>
        <p:spPr>
          <a:xfrm>
            <a:off x="13487400" y="1406401"/>
            <a:ext cx="2545742" cy="2362200"/>
          </a:xfrm>
          <a:custGeom>
            <a:avLst/>
            <a:gdLst/>
            <a:ahLst/>
            <a:cxnLst/>
            <a:rect l="l" t="t" r="r" b="b"/>
            <a:pathLst>
              <a:path w="3364892" h="3221884">
                <a:moveTo>
                  <a:pt x="0" y="0"/>
                </a:moveTo>
                <a:lnTo>
                  <a:pt x="3364892" y="0"/>
                </a:lnTo>
                <a:lnTo>
                  <a:pt x="3364892" y="3221884"/>
                </a:lnTo>
                <a:lnTo>
                  <a:pt x="0" y="322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15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32" b="17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Line Callout 1 (Border and Accent Bar) 3">
            <a:extLst>
              <a:ext uri="{FF2B5EF4-FFF2-40B4-BE49-F238E27FC236}">
                <a16:creationId xmlns:a16="http://schemas.microsoft.com/office/drawing/2014/main" id="{98E7D964-39B6-C851-3C08-26D8438F28BA}"/>
              </a:ext>
            </a:extLst>
          </p:cNvPr>
          <p:cNvSpPr/>
          <p:nvPr/>
        </p:nvSpPr>
        <p:spPr>
          <a:xfrm>
            <a:off x="1143000" y="723900"/>
            <a:ext cx="12039600" cy="1066800"/>
          </a:xfrm>
          <a:prstGeom prst="accentBorderCallout1">
            <a:avLst>
              <a:gd name="adj1" fmla="val 52012"/>
              <a:gd name="adj2" fmla="val -1667"/>
              <a:gd name="adj3" fmla="val 52496"/>
              <a:gd name="adj4" fmla="val -952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5, suy nghĩ và trả lời các câu hỏi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B10B46D-64DD-F4CC-DCDE-71801B0FCFE2}"/>
              </a:ext>
            </a:extLst>
          </p:cNvPr>
          <p:cNvSpPr/>
          <p:nvPr/>
        </p:nvSpPr>
        <p:spPr>
          <a:xfrm>
            <a:off x="780197" y="2447499"/>
            <a:ext cx="9067800" cy="2781300"/>
          </a:xfrm>
          <a:prstGeom prst="wedgeRoundRectCallout">
            <a:avLst>
              <a:gd name="adj1" fmla="val 54415"/>
              <a:gd name="adj2" fmla="val 26234"/>
              <a:gd name="adj3" fmla="val 16667"/>
            </a:avLst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mức độ mạnh của gió trong các hình. Dựa vào đặc điểm nào trong hình để so sánh mức độ đó?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194DA647-BC4E-8D37-F414-BD5DBC33C729}"/>
              </a:ext>
            </a:extLst>
          </p:cNvPr>
          <p:cNvSpPr/>
          <p:nvPr/>
        </p:nvSpPr>
        <p:spPr>
          <a:xfrm>
            <a:off x="780197" y="5599777"/>
            <a:ext cx="9067800" cy="1915945"/>
          </a:xfrm>
          <a:prstGeom prst="wedgeRoundRectCallout">
            <a:avLst>
              <a:gd name="adj1" fmla="val 54415"/>
              <a:gd name="adj2" fmla="val 26234"/>
              <a:gd name="adj3" fmla="val 16667"/>
            </a:avLst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 đoán cấp gió và nêu tác động của gió trong mỗi hình.</a:t>
            </a:r>
          </a:p>
        </p:txBody>
      </p:sp>
      <p:sp>
        <p:nvSpPr>
          <p:cNvPr id="16" name="Rounded Rectangular Callout 9">
            <a:extLst>
              <a:ext uri="{FF2B5EF4-FFF2-40B4-BE49-F238E27FC236}">
                <a16:creationId xmlns:a16="http://schemas.microsoft.com/office/drawing/2014/main" id="{194DA647-BC4E-8D37-F414-BD5DBC33C729}"/>
              </a:ext>
            </a:extLst>
          </p:cNvPr>
          <p:cNvSpPr/>
          <p:nvPr/>
        </p:nvSpPr>
        <p:spPr>
          <a:xfrm>
            <a:off x="762000" y="7886700"/>
            <a:ext cx="9067800" cy="1915945"/>
          </a:xfrm>
          <a:prstGeom prst="wedgeRoundRectCallout">
            <a:avLst>
              <a:gd name="adj1" fmla="val 54415"/>
              <a:gd name="adj2" fmla="val 26234"/>
              <a:gd name="adj3" fmla="val 16667"/>
            </a:avLst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 đến cấp nào thì cần đề phòng những thiệt hại do tác động của nó gây ra?</a:t>
            </a:r>
          </a:p>
        </p:txBody>
      </p:sp>
      <p:sp>
        <p:nvSpPr>
          <p:cNvPr id="18" name="Freeform 14"/>
          <p:cNvSpPr/>
          <p:nvPr/>
        </p:nvSpPr>
        <p:spPr>
          <a:xfrm>
            <a:off x="10668000" y="3215204"/>
            <a:ext cx="7162800" cy="5666626"/>
          </a:xfrm>
          <a:custGeom>
            <a:avLst/>
            <a:gdLst/>
            <a:ahLst/>
            <a:cxnLst/>
            <a:rect l="l" t="t" r="r" b="b"/>
            <a:pathLst>
              <a:path w="3922349" h="3132976">
                <a:moveTo>
                  <a:pt x="0" y="0"/>
                </a:moveTo>
                <a:lnTo>
                  <a:pt x="3922349" y="0"/>
                </a:lnTo>
                <a:lnTo>
                  <a:pt x="3922349" y="3132976"/>
                </a:lnTo>
                <a:lnTo>
                  <a:pt x="0" y="3132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49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32" b="17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44" y="800100"/>
            <a:ext cx="8672587" cy="3683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627926" y="682265"/>
            <a:ext cx="8213678" cy="3919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 độ mạnh của gió tăng dần từ hình 5a đến 5e.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 hiệu nhận biết: dáng đứng của cây, mái ngói và cửa của ngôi nhà, tốc độ bay của khói, cột cờ và lá cờ.</a:t>
            </a:r>
            <a:endParaRPr lang="en-US" sz="3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7748" y="5005507"/>
            <a:ext cx="170125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 đoán cấp độ gió ở các hình 5a - 5e tương ứng: 0 – 3, 4 – 5, 6 – 7, 8 – 9, 10 – 11.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 động của gió trong mỗi hình: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459EEA-B8C3-4423-7933-C0A909A07CC6}"/>
              </a:ext>
            </a:extLst>
          </p:cNvPr>
          <p:cNvSpPr/>
          <p:nvPr/>
        </p:nvSpPr>
        <p:spPr>
          <a:xfrm>
            <a:off x="673572" y="7124699"/>
            <a:ext cx="4965228" cy="2502767"/>
          </a:xfrm>
          <a:prstGeom prst="rect">
            <a:avLst/>
          </a:prstGeom>
          <a:solidFill>
            <a:srgbClr val="FFE6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5a: </a:t>
            </a:r>
            <a:r>
              <a:rPr lang="en-US"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gây </a:t>
            </a:r>
          </a:p>
          <a:p>
            <a:pPr algn="ctr">
              <a:lnSpc>
                <a:spcPct val="150000"/>
              </a:lnSpc>
            </a:pPr>
            <a:r>
              <a:rPr lang="en-US"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 hưởng gì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459EEA-B8C3-4423-7933-C0A909A07CC6}"/>
              </a:ext>
            </a:extLst>
          </p:cNvPr>
          <p:cNvSpPr/>
          <p:nvPr/>
        </p:nvSpPr>
        <p:spPr>
          <a:xfrm>
            <a:off x="6661386" y="7124700"/>
            <a:ext cx="4965228" cy="2502767"/>
          </a:xfrm>
          <a:prstGeom prst="rect">
            <a:avLst/>
          </a:prstGeom>
          <a:solidFill>
            <a:srgbClr val="FFE6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5b: </a:t>
            </a:r>
            <a:r>
              <a:rPr lang="en-US"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cờ bay, hướng của khói, lá cây thay đổi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59EEA-B8C3-4423-7933-C0A909A07CC6}"/>
              </a:ext>
            </a:extLst>
          </p:cNvPr>
          <p:cNvSpPr/>
          <p:nvPr/>
        </p:nvSpPr>
        <p:spPr>
          <a:xfrm>
            <a:off x="12649200" y="7124699"/>
            <a:ext cx="4965228" cy="2502767"/>
          </a:xfrm>
          <a:prstGeom prst="rect">
            <a:avLst/>
          </a:prstGeom>
          <a:solidFill>
            <a:srgbClr val="FFE6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5c: </a:t>
            </a:r>
            <a:r>
              <a:rPr lang="en-US"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cờ căng, cây nghiêng, ngói lợp nhà bay, cửa sổ lung lay</a:t>
            </a:r>
          </a:p>
        </p:txBody>
      </p:sp>
    </p:spTree>
    <p:extLst>
      <p:ext uri="{BB962C8B-B14F-4D97-AF65-F5344CB8AC3E}">
        <p14:creationId xmlns:p14="http://schemas.microsoft.com/office/powerpoint/2010/main" val="984377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75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32" b="17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44" y="800100"/>
            <a:ext cx="8672587" cy="3683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627926" y="682265"/>
            <a:ext cx="8213678" cy="3919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 độ mạnh của gió tăng dần từ hình 5a đến 5e.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 hiệu nhận biết: dáng đứng của cây, mái ngói và cửa của ngôi nhà, tốc độ bay của khói, cột cờ và lá cờ.</a:t>
            </a:r>
            <a:endParaRPr lang="en-US" sz="3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7748" y="5005507"/>
            <a:ext cx="170125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 đoán cấp độ gió ở các hình 5a - 5e tương ứng: 0 – 3, 4 – 5, 6 – 7, 8 – 9, 10 – 11.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 động của gió trong mỗi hình: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459EEA-B8C3-4423-7933-C0A909A07CC6}"/>
              </a:ext>
            </a:extLst>
          </p:cNvPr>
          <p:cNvSpPr/>
          <p:nvPr/>
        </p:nvSpPr>
        <p:spPr>
          <a:xfrm>
            <a:off x="889944" y="7124699"/>
            <a:ext cx="7632228" cy="2502767"/>
          </a:xfrm>
          <a:prstGeom prst="rect">
            <a:avLst/>
          </a:prstGeom>
          <a:solidFill>
            <a:srgbClr val="FFE6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5d: </a:t>
            </a:r>
            <a:r>
              <a:rPr lang="en-US"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tốc mái nhà, bay cửa sổ, cây cối rung chuyển rất mạnh, rách lá cờ và cong cột cờ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459EEA-B8C3-4423-7933-C0A909A07CC6}"/>
              </a:ext>
            </a:extLst>
          </p:cNvPr>
          <p:cNvSpPr/>
          <p:nvPr/>
        </p:nvSpPr>
        <p:spPr>
          <a:xfrm>
            <a:off x="9588972" y="7124699"/>
            <a:ext cx="7632228" cy="2502767"/>
          </a:xfrm>
          <a:prstGeom prst="rect">
            <a:avLst/>
          </a:prstGeom>
          <a:solidFill>
            <a:srgbClr val="FFE6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5e: </a:t>
            </a:r>
            <a:r>
              <a:rPr lang="en-US"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 hưởng rất mạnh, làm nhà đổ sụp, cây cối bật gốc</a:t>
            </a:r>
          </a:p>
        </p:txBody>
      </p:sp>
    </p:spTree>
    <p:extLst>
      <p:ext uri="{BB962C8B-B14F-4D97-AF65-F5344CB8AC3E}">
        <p14:creationId xmlns:p14="http://schemas.microsoft.com/office/powerpoint/2010/main" val="3492493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32" b="17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94179" y="732971"/>
            <a:ext cx="15750431" cy="8229600"/>
          </a:xfrm>
          <a:custGeom>
            <a:avLst/>
            <a:gdLst/>
            <a:ahLst/>
            <a:cxnLst/>
            <a:rect l="l" t="t" r="r" b="b"/>
            <a:pathLst>
              <a:path w="15750431" h="8229600">
                <a:moveTo>
                  <a:pt x="0" y="0"/>
                </a:moveTo>
                <a:lnTo>
                  <a:pt x="15750431" y="0"/>
                </a:lnTo>
                <a:lnTo>
                  <a:pt x="157504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57861" y="4525074"/>
            <a:ext cx="12423066" cy="123110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/>
            <a:r>
              <a:rPr lang="en-US" sz="8000" b="1">
                <a:solidFill>
                  <a:srgbClr val="044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Phòng chống bão</a:t>
            </a:r>
          </a:p>
        </p:txBody>
      </p:sp>
      <p:sp>
        <p:nvSpPr>
          <p:cNvPr id="7" name="Freeform 7"/>
          <p:cNvSpPr/>
          <p:nvPr/>
        </p:nvSpPr>
        <p:spPr>
          <a:xfrm>
            <a:off x="14455430" y="876300"/>
            <a:ext cx="2914677" cy="2734129"/>
          </a:xfrm>
          <a:custGeom>
            <a:avLst/>
            <a:gdLst/>
            <a:ahLst/>
            <a:cxnLst/>
            <a:rect l="l" t="t" r="r" b="b"/>
            <a:pathLst>
              <a:path w="3364892" h="3221884">
                <a:moveTo>
                  <a:pt x="0" y="0"/>
                </a:moveTo>
                <a:lnTo>
                  <a:pt x="3364892" y="0"/>
                </a:lnTo>
                <a:lnTo>
                  <a:pt x="3364892" y="3221884"/>
                </a:lnTo>
                <a:lnTo>
                  <a:pt x="0" y="3221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5"/>
          <p:cNvSpPr/>
          <p:nvPr/>
        </p:nvSpPr>
        <p:spPr>
          <a:xfrm>
            <a:off x="685800" y="6269414"/>
            <a:ext cx="3000516" cy="3452855"/>
          </a:xfrm>
          <a:custGeom>
            <a:avLst/>
            <a:gdLst/>
            <a:ahLst/>
            <a:cxnLst/>
            <a:rect l="l" t="t" r="r" b="b"/>
            <a:pathLst>
              <a:path w="2734420" h="2882129">
                <a:moveTo>
                  <a:pt x="0" y="0"/>
                </a:moveTo>
                <a:lnTo>
                  <a:pt x="2734420" y="0"/>
                </a:lnTo>
                <a:lnTo>
                  <a:pt x="2734420" y="2882128"/>
                </a:lnTo>
                <a:lnTo>
                  <a:pt x="0" y="2882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7877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381000" y="342901"/>
            <a:ext cx="1905000" cy="1752600"/>
          </a:xfrm>
          <a:custGeom>
            <a:avLst/>
            <a:gdLst/>
            <a:ahLst/>
            <a:cxnLst/>
            <a:rect l="l" t="t" r="r" b="b"/>
            <a:pathLst>
              <a:path w="2362388" h="2362388">
                <a:moveTo>
                  <a:pt x="0" y="0"/>
                </a:moveTo>
                <a:lnTo>
                  <a:pt x="2362389" y="0"/>
                </a:lnTo>
                <a:lnTo>
                  <a:pt x="2362389" y="2362388"/>
                </a:lnTo>
                <a:lnTo>
                  <a:pt x="0" y="2362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2"/>
          <p:cNvSpPr txBox="1"/>
          <p:nvPr/>
        </p:nvSpPr>
        <p:spPr>
          <a:xfrm>
            <a:off x="3201737" y="334430"/>
            <a:ext cx="11884526" cy="131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rgbClr val="044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126D34-084D-309F-7D31-9C9870F5ECB3}"/>
              </a:ext>
            </a:extLst>
          </p:cNvPr>
          <p:cNvGrpSpPr/>
          <p:nvPr/>
        </p:nvGrpSpPr>
        <p:grpSpPr>
          <a:xfrm>
            <a:off x="969596" y="2438402"/>
            <a:ext cx="6934200" cy="1701929"/>
            <a:chOff x="346541" y="1533729"/>
            <a:chExt cx="6934200" cy="1701929"/>
          </a:xfrm>
        </p:grpSpPr>
        <p:sp>
          <p:nvSpPr>
            <p:cNvPr id="9" name="Rectangle: Rounded Corners 25">
              <a:extLst>
                <a:ext uri="{FF2B5EF4-FFF2-40B4-BE49-F238E27FC236}">
                  <a16:creationId xmlns:a16="http://schemas.microsoft.com/office/drawing/2014/main" id="{48513F58-52E8-C8C4-CEF3-99900F13587F}"/>
                </a:ext>
              </a:extLst>
            </p:cNvPr>
            <p:cNvSpPr/>
            <p:nvPr/>
          </p:nvSpPr>
          <p:spPr>
            <a:xfrm>
              <a:off x="956141" y="1951384"/>
              <a:ext cx="6324600" cy="1143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sát hình ảnh sau</a:t>
              </a:r>
            </a:p>
          </p:txBody>
        </p:sp>
        <p:pic>
          <p:nvPicPr>
            <p:cNvPr id="10" name="Picture 16">
              <a:extLst>
                <a:ext uri="{FF2B5EF4-FFF2-40B4-BE49-F238E27FC236}">
                  <a16:creationId xmlns:a16="http://schemas.microsoft.com/office/drawing/2014/main" id="{92CFC9F1-F34D-D739-BE14-CA299CBFD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6541" y="1533729"/>
              <a:ext cx="1219200" cy="1701929"/>
            </a:xfrm>
            <a:prstGeom prst="rect">
              <a:avLst/>
            </a:prstGeom>
          </p:spPr>
        </p:pic>
      </p:grp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7CC7875E-2A75-94FD-5256-452EF774B74E}"/>
              </a:ext>
            </a:extLst>
          </p:cNvPr>
          <p:cNvSpPr/>
          <p:nvPr/>
        </p:nvSpPr>
        <p:spPr>
          <a:xfrm>
            <a:off x="9448800" y="3483293"/>
            <a:ext cx="8023131" cy="1584007"/>
          </a:xfrm>
          <a:prstGeom prst="wedgeRoundRectCallout">
            <a:avLst>
              <a:gd name="adj1" fmla="val -59858"/>
              <a:gd name="adj2" fmla="val 33061"/>
              <a:gd name="adj3" fmla="val 16667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 đâu diều bay được lên cao?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DC30B5-96FD-4FBF-5C85-E9375BDF6BEE}"/>
              </a:ext>
            </a:extLst>
          </p:cNvPr>
          <p:cNvSpPr txBox="1"/>
          <p:nvPr/>
        </p:nvSpPr>
        <p:spPr>
          <a:xfrm>
            <a:off x="10984543" y="6596409"/>
            <a:ext cx="55292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 bay được lên </a:t>
            </a:r>
          </a:p>
          <a:p>
            <a:pPr algn="ctr">
              <a:lnSpc>
                <a:spcPct val="150000"/>
              </a:lnSpc>
            </a:pP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 là nhờ gió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BB3952B7-D834-7615-F007-2A2DF55DD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90797" y="6309731"/>
            <a:ext cx="1190710" cy="13150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992" y="4857805"/>
            <a:ext cx="7433408" cy="4218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2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9548754" cy="9779915"/>
          </a:xfrm>
          <a:custGeom>
            <a:avLst/>
            <a:gdLst/>
            <a:ahLst/>
            <a:cxnLst/>
            <a:rect l="l" t="t" r="r" b="b"/>
            <a:pathLst>
              <a:path w="9548754" h="9779915">
                <a:moveTo>
                  <a:pt x="0" y="0"/>
                </a:moveTo>
                <a:lnTo>
                  <a:pt x="9548754" y="0"/>
                </a:lnTo>
                <a:lnTo>
                  <a:pt x="9548754" y="9779915"/>
                </a:lnTo>
                <a:lnTo>
                  <a:pt x="0" y="9779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739246" y="0"/>
            <a:ext cx="9548754" cy="9779915"/>
          </a:xfrm>
          <a:custGeom>
            <a:avLst/>
            <a:gdLst/>
            <a:ahLst/>
            <a:cxnLst/>
            <a:rect l="l" t="t" r="r" b="b"/>
            <a:pathLst>
              <a:path w="9548754" h="9779915">
                <a:moveTo>
                  <a:pt x="0" y="0"/>
                </a:moveTo>
                <a:lnTo>
                  <a:pt x="9548754" y="0"/>
                </a:lnTo>
                <a:lnTo>
                  <a:pt x="9548754" y="9779915"/>
                </a:lnTo>
                <a:lnTo>
                  <a:pt x="0" y="9779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6"/>
          <p:cNvGrpSpPr/>
          <p:nvPr/>
        </p:nvGrpSpPr>
        <p:grpSpPr>
          <a:xfrm>
            <a:off x="723883" y="814496"/>
            <a:ext cx="14668517" cy="7538470"/>
            <a:chOff x="0" y="0"/>
            <a:chExt cx="41425162" cy="20263714"/>
          </a:xfrm>
        </p:grpSpPr>
        <p:sp>
          <p:nvSpPr>
            <p:cNvPr id="12" name="Freeform 7"/>
            <p:cNvSpPr/>
            <p:nvPr/>
          </p:nvSpPr>
          <p:spPr>
            <a:xfrm>
              <a:off x="72390" y="72390"/>
              <a:ext cx="41280382" cy="20118934"/>
            </a:xfrm>
            <a:custGeom>
              <a:avLst/>
              <a:gdLst/>
              <a:ahLst/>
              <a:cxnLst/>
              <a:rect l="l" t="t" r="r" b="b"/>
              <a:pathLst>
                <a:path w="41280382" h="20118934">
                  <a:moveTo>
                    <a:pt x="0" y="0"/>
                  </a:moveTo>
                  <a:lnTo>
                    <a:pt x="41280382" y="0"/>
                  </a:lnTo>
                  <a:lnTo>
                    <a:pt x="41280382" y="20118934"/>
                  </a:lnTo>
                  <a:lnTo>
                    <a:pt x="0" y="20118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/>
            <p:cNvSpPr/>
            <p:nvPr/>
          </p:nvSpPr>
          <p:spPr>
            <a:xfrm>
              <a:off x="0" y="0"/>
              <a:ext cx="41425161" cy="20263714"/>
            </a:xfrm>
            <a:custGeom>
              <a:avLst/>
              <a:gdLst/>
              <a:ahLst/>
              <a:cxnLst/>
              <a:rect l="l" t="t" r="r" b="b"/>
              <a:pathLst>
                <a:path w="41425161" h="20263714">
                  <a:moveTo>
                    <a:pt x="41280383" y="20118933"/>
                  </a:moveTo>
                  <a:lnTo>
                    <a:pt x="41425161" y="20118933"/>
                  </a:lnTo>
                  <a:lnTo>
                    <a:pt x="41425161" y="20263714"/>
                  </a:lnTo>
                  <a:lnTo>
                    <a:pt x="41280383" y="20263714"/>
                  </a:lnTo>
                  <a:lnTo>
                    <a:pt x="41280383" y="2011893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118935"/>
                  </a:lnTo>
                  <a:lnTo>
                    <a:pt x="0" y="20118935"/>
                  </a:lnTo>
                  <a:lnTo>
                    <a:pt x="0" y="144780"/>
                  </a:lnTo>
                  <a:close/>
                  <a:moveTo>
                    <a:pt x="0" y="20118935"/>
                  </a:moveTo>
                  <a:lnTo>
                    <a:pt x="144780" y="20118935"/>
                  </a:lnTo>
                  <a:lnTo>
                    <a:pt x="144780" y="20263714"/>
                  </a:lnTo>
                  <a:lnTo>
                    <a:pt x="0" y="20263714"/>
                  </a:lnTo>
                  <a:lnTo>
                    <a:pt x="0" y="20118933"/>
                  </a:lnTo>
                  <a:close/>
                  <a:moveTo>
                    <a:pt x="41280383" y="144780"/>
                  </a:moveTo>
                  <a:lnTo>
                    <a:pt x="41425161" y="144780"/>
                  </a:lnTo>
                  <a:lnTo>
                    <a:pt x="41425161" y="20118935"/>
                  </a:lnTo>
                  <a:lnTo>
                    <a:pt x="41280383" y="20118935"/>
                  </a:lnTo>
                  <a:lnTo>
                    <a:pt x="41280383" y="144780"/>
                  </a:lnTo>
                  <a:close/>
                  <a:moveTo>
                    <a:pt x="144780" y="20118933"/>
                  </a:moveTo>
                  <a:lnTo>
                    <a:pt x="41280383" y="20118933"/>
                  </a:lnTo>
                  <a:lnTo>
                    <a:pt x="41280383" y="20263714"/>
                  </a:lnTo>
                  <a:lnTo>
                    <a:pt x="144780" y="20263714"/>
                  </a:lnTo>
                  <a:lnTo>
                    <a:pt x="144780" y="20118933"/>
                  </a:lnTo>
                  <a:close/>
                  <a:moveTo>
                    <a:pt x="41280383" y="0"/>
                  </a:moveTo>
                  <a:lnTo>
                    <a:pt x="41425161" y="0"/>
                  </a:lnTo>
                  <a:lnTo>
                    <a:pt x="41425161" y="144780"/>
                  </a:lnTo>
                  <a:lnTo>
                    <a:pt x="41280383" y="144780"/>
                  </a:lnTo>
                  <a:lnTo>
                    <a:pt x="4128038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280383" y="0"/>
                  </a:lnTo>
                  <a:lnTo>
                    <a:pt x="4128038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2674295" y="4583731"/>
            <a:ext cx="5461305" cy="5257801"/>
          </a:xfrm>
          <a:custGeom>
            <a:avLst/>
            <a:gdLst/>
            <a:ahLst/>
            <a:cxnLst/>
            <a:rect l="l" t="t" r="r" b="b"/>
            <a:pathLst>
              <a:path w="8203287" h="8059730">
                <a:moveTo>
                  <a:pt x="0" y="0"/>
                </a:moveTo>
                <a:lnTo>
                  <a:pt x="8203288" y="0"/>
                </a:lnTo>
                <a:lnTo>
                  <a:pt x="8203288" y="8059730"/>
                </a:lnTo>
                <a:lnTo>
                  <a:pt x="0" y="80597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726" y="3340828"/>
            <a:ext cx="6850827" cy="45708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23959" y="1213964"/>
            <a:ext cx="134683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3.1.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bản tin hình 6 và trả lời câu hỏi: Ở thời điểm nào trong ngày chúng ta cần đề phòng thiệt hại do gió gây ra?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73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2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9548754" cy="9779915"/>
          </a:xfrm>
          <a:custGeom>
            <a:avLst/>
            <a:gdLst/>
            <a:ahLst/>
            <a:cxnLst/>
            <a:rect l="l" t="t" r="r" b="b"/>
            <a:pathLst>
              <a:path w="9548754" h="9779915">
                <a:moveTo>
                  <a:pt x="0" y="0"/>
                </a:moveTo>
                <a:lnTo>
                  <a:pt x="9548754" y="0"/>
                </a:lnTo>
                <a:lnTo>
                  <a:pt x="9548754" y="9779915"/>
                </a:lnTo>
                <a:lnTo>
                  <a:pt x="0" y="9779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739246" y="0"/>
            <a:ext cx="9548754" cy="9779915"/>
          </a:xfrm>
          <a:custGeom>
            <a:avLst/>
            <a:gdLst/>
            <a:ahLst/>
            <a:cxnLst/>
            <a:rect l="l" t="t" r="r" b="b"/>
            <a:pathLst>
              <a:path w="9548754" h="9779915">
                <a:moveTo>
                  <a:pt x="0" y="0"/>
                </a:moveTo>
                <a:lnTo>
                  <a:pt x="9548754" y="0"/>
                </a:lnTo>
                <a:lnTo>
                  <a:pt x="9548754" y="9779915"/>
                </a:lnTo>
                <a:lnTo>
                  <a:pt x="0" y="9779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6"/>
          <p:cNvGrpSpPr/>
          <p:nvPr/>
        </p:nvGrpSpPr>
        <p:grpSpPr>
          <a:xfrm>
            <a:off x="723883" y="814496"/>
            <a:ext cx="14668517" cy="7538470"/>
            <a:chOff x="0" y="0"/>
            <a:chExt cx="41425162" cy="20263714"/>
          </a:xfrm>
        </p:grpSpPr>
        <p:sp>
          <p:nvSpPr>
            <p:cNvPr id="12" name="Freeform 7"/>
            <p:cNvSpPr/>
            <p:nvPr/>
          </p:nvSpPr>
          <p:spPr>
            <a:xfrm>
              <a:off x="72390" y="72390"/>
              <a:ext cx="41280382" cy="20118934"/>
            </a:xfrm>
            <a:custGeom>
              <a:avLst/>
              <a:gdLst/>
              <a:ahLst/>
              <a:cxnLst/>
              <a:rect l="l" t="t" r="r" b="b"/>
              <a:pathLst>
                <a:path w="41280382" h="20118934">
                  <a:moveTo>
                    <a:pt x="0" y="0"/>
                  </a:moveTo>
                  <a:lnTo>
                    <a:pt x="41280382" y="0"/>
                  </a:lnTo>
                  <a:lnTo>
                    <a:pt x="41280382" y="20118934"/>
                  </a:lnTo>
                  <a:lnTo>
                    <a:pt x="0" y="20118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/>
            <p:cNvSpPr/>
            <p:nvPr/>
          </p:nvSpPr>
          <p:spPr>
            <a:xfrm>
              <a:off x="0" y="0"/>
              <a:ext cx="41425161" cy="20263714"/>
            </a:xfrm>
            <a:custGeom>
              <a:avLst/>
              <a:gdLst/>
              <a:ahLst/>
              <a:cxnLst/>
              <a:rect l="l" t="t" r="r" b="b"/>
              <a:pathLst>
                <a:path w="41425161" h="20263714">
                  <a:moveTo>
                    <a:pt x="41280383" y="20118933"/>
                  </a:moveTo>
                  <a:lnTo>
                    <a:pt x="41425161" y="20118933"/>
                  </a:lnTo>
                  <a:lnTo>
                    <a:pt x="41425161" y="20263714"/>
                  </a:lnTo>
                  <a:lnTo>
                    <a:pt x="41280383" y="20263714"/>
                  </a:lnTo>
                  <a:lnTo>
                    <a:pt x="41280383" y="2011893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118935"/>
                  </a:lnTo>
                  <a:lnTo>
                    <a:pt x="0" y="20118935"/>
                  </a:lnTo>
                  <a:lnTo>
                    <a:pt x="0" y="144780"/>
                  </a:lnTo>
                  <a:close/>
                  <a:moveTo>
                    <a:pt x="0" y="20118935"/>
                  </a:moveTo>
                  <a:lnTo>
                    <a:pt x="144780" y="20118935"/>
                  </a:lnTo>
                  <a:lnTo>
                    <a:pt x="144780" y="20263714"/>
                  </a:lnTo>
                  <a:lnTo>
                    <a:pt x="0" y="20263714"/>
                  </a:lnTo>
                  <a:lnTo>
                    <a:pt x="0" y="20118933"/>
                  </a:lnTo>
                  <a:close/>
                  <a:moveTo>
                    <a:pt x="41280383" y="144780"/>
                  </a:moveTo>
                  <a:lnTo>
                    <a:pt x="41425161" y="144780"/>
                  </a:lnTo>
                  <a:lnTo>
                    <a:pt x="41425161" y="20118935"/>
                  </a:lnTo>
                  <a:lnTo>
                    <a:pt x="41280383" y="20118935"/>
                  </a:lnTo>
                  <a:lnTo>
                    <a:pt x="41280383" y="144780"/>
                  </a:lnTo>
                  <a:close/>
                  <a:moveTo>
                    <a:pt x="144780" y="20118933"/>
                  </a:moveTo>
                  <a:lnTo>
                    <a:pt x="41280383" y="20118933"/>
                  </a:lnTo>
                  <a:lnTo>
                    <a:pt x="41280383" y="20263714"/>
                  </a:lnTo>
                  <a:lnTo>
                    <a:pt x="144780" y="20263714"/>
                  </a:lnTo>
                  <a:lnTo>
                    <a:pt x="144780" y="20118933"/>
                  </a:lnTo>
                  <a:close/>
                  <a:moveTo>
                    <a:pt x="41280383" y="0"/>
                  </a:moveTo>
                  <a:lnTo>
                    <a:pt x="41425161" y="0"/>
                  </a:lnTo>
                  <a:lnTo>
                    <a:pt x="41425161" y="144780"/>
                  </a:lnTo>
                  <a:lnTo>
                    <a:pt x="41280383" y="144780"/>
                  </a:lnTo>
                  <a:lnTo>
                    <a:pt x="4128038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280383" y="0"/>
                  </a:lnTo>
                  <a:lnTo>
                    <a:pt x="4128038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2674295" y="4583731"/>
            <a:ext cx="5461305" cy="5257801"/>
          </a:xfrm>
          <a:custGeom>
            <a:avLst/>
            <a:gdLst/>
            <a:ahLst/>
            <a:cxnLst/>
            <a:rect l="l" t="t" r="r" b="b"/>
            <a:pathLst>
              <a:path w="8203287" h="8059730">
                <a:moveTo>
                  <a:pt x="0" y="0"/>
                </a:moveTo>
                <a:lnTo>
                  <a:pt x="8203288" y="0"/>
                </a:lnTo>
                <a:lnTo>
                  <a:pt x="8203288" y="8059730"/>
                </a:lnTo>
                <a:lnTo>
                  <a:pt x="0" y="80597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726" y="3340828"/>
            <a:ext cx="6850827" cy="45708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52760" y="1257300"/>
            <a:ext cx="11677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Đêm và sáng sớm cần đề phòng thiệt hại do gió gây ra, vì gió đã mạnh lên cấp 6, giật cấp 8.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476790" y="1715363"/>
            <a:ext cx="990600" cy="838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2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9548754" cy="9779915"/>
          </a:xfrm>
          <a:custGeom>
            <a:avLst/>
            <a:gdLst/>
            <a:ahLst/>
            <a:cxnLst/>
            <a:rect l="l" t="t" r="r" b="b"/>
            <a:pathLst>
              <a:path w="9548754" h="9779915">
                <a:moveTo>
                  <a:pt x="0" y="0"/>
                </a:moveTo>
                <a:lnTo>
                  <a:pt x="9548754" y="0"/>
                </a:lnTo>
                <a:lnTo>
                  <a:pt x="9548754" y="9779915"/>
                </a:lnTo>
                <a:lnTo>
                  <a:pt x="0" y="9779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739246" y="0"/>
            <a:ext cx="9548754" cy="9779915"/>
          </a:xfrm>
          <a:custGeom>
            <a:avLst/>
            <a:gdLst/>
            <a:ahLst/>
            <a:cxnLst/>
            <a:rect l="l" t="t" r="r" b="b"/>
            <a:pathLst>
              <a:path w="9548754" h="9779915">
                <a:moveTo>
                  <a:pt x="0" y="0"/>
                </a:moveTo>
                <a:lnTo>
                  <a:pt x="9548754" y="0"/>
                </a:lnTo>
                <a:lnTo>
                  <a:pt x="9548754" y="9779915"/>
                </a:lnTo>
                <a:lnTo>
                  <a:pt x="0" y="9779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6"/>
          <p:cNvGrpSpPr/>
          <p:nvPr/>
        </p:nvGrpSpPr>
        <p:grpSpPr>
          <a:xfrm>
            <a:off x="266700" y="272030"/>
            <a:ext cx="17754600" cy="9742939"/>
            <a:chOff x="0" y="0"/>
            <a:chExt cx="41425162" cy="20263714"/>
          </a:xfrm>
        </p:grpSpPr>
        <p:sp>
          <p:nvSpPr>
            <p:cNvPr id="16" name="Freeform 7"/>
            <p:cNvSpPr/>
            <p:nvPr/>
          </p:nvSpPr>
          <p:spPr>
            <a:xfrm>
              <a:off x="72390" y="72390"/>
              <a:ext cx="41280382" cy="20118934"/>
            </a:xfrm>
            <a:custGeom>
              <a:avLst/>
              <a:gdLst/>
              <a:ahLst/>
              <a:cxnLst/>
              <a:rect l="l" t="t" r="r" b="b"/>
              <a:pathLst>
                <a:path w="41280382" h="20118934">
                  <a:moveTo>
                    <a:pt x="0" y="0"/>
                  </a:moveTo>
                  <a:lnTo>
                    <a:pt x="41280382" y="0"/>
                  </a:lnTo>
                  <a:lnTo>
                    <a:pt x="41280382" y="20118934"/>
                  </a:lnTo>
                  <a:lnTo>
                    <a:pt x="0" y="20118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8"/>
            <p:cNvSpPr/>
            <p:nvPr/>
          </p:nvSpPr>
          <p:spPr>
            <a:xfrm>
              <a:off x="0" y="0"/>
              <a:ext cx="41425161" cy="20263714"/>
            </a:xfrm>
            <a:custGeom>
              <a:avLst/>
              <a:gdLst/>
              <a:ahLst/>
              <a:cxnLst/>
              <a:rect l="l" t="t" r="r" b="b"/>
              <a:pathLst>
                <a:path w="41425161" h="20263714">
                  <a:moveTo>
                    <a:pt x="41280383" y="20118933"/>
                  </a:moveTo>
                  <a:lnTo>
                    <a:pt x="41425161" y="20118933"/>
                  </a:lnTo>
                  <a:lnTo>
                    <a:pt x="41425161" y="20263714"/>
                  </a:lnTo>
                  <a:lnTo>
                    <a:pt x="41280383" y="20263714"/>
                  </a:lnTo>
                  <a:lnTo>
                    <a:pt x="41280383" y="2011893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118935"/>
                  </a:lnTo>
                  <a:lnTo>
                    <a:pt x="0" y="20118935"/>
                  </a:lnTo>
                  <a:lnTo>
                    <a:pt x="0" y="144780"/>
                  </a:lnTo>
                  <a:close/>
                  <a:moveTo>
                    <a:pt x="0" y="20118935"/>
                  </a:moveTo>
                  <a:lnTo>
                    <a:pt x="144780" y="20118935"/>
                  </a:lnTo>
                  <a:lnTo>
                    <a:pt x="144780" y="20263714"/>
                  </a:lnTo>
                  <a:lnTo>
                    <a:pt x="0" y="20263714"/>
                  </a:lnTo>
                  <a:lnTo>
                    <a:pt x="0" y="20118933"/>
                  </a:lnTo>
                  <a:close/>
                  <a:moveTo>
                    <a:pt x="41280383" y="144780"/>
                  </a:moveTo>
                  <a:lnTo>
                    <a:pt x="41425161" y="144780"/>
                  </a:lnTo>
                  <a:lnTo>
                    <a:pt x="41425161" y="20118935"/>
                  </a:lnTo>
                  <a:lnTo>
                    <a:pt x="41280383" y="20118935"/>
                  </a:lnTo>
                  <a:lnTo>
                    <a:pt x="41280383" y="144780"/>
                  </a:lnTo>
                  <a:close/>
                  <a:moveTo>
                    <a:pt x="144780" y="20118933"/>
                  </a:moveTo>
                  <a:lnTo>
                    <a:pt x="41280383" y="20118933"/>
                  </a:lnTo>
                  <a:lnTo>
                    <a:pt x="41280383" y="20263714"/>
                  </a:lnTo>
                  <a:lnTo>
                    <a:pt x="144780" y="20263714"/>
                  </a:lnTo>
                  <a:lnTo>
                    <a:pt x="144780" y="20118933"/>
                  </a:lnTo>
                  <a:close/>
                  <a:moveTo>
                    <a:pt x="41280383" y="0"/>
                  </a:moveTo>
                  <a:lnTo>
                    <a:pt x="41425161" y="0"/>
                  </a:lnTo>
                  <a:lnTo>
                    <a:pt x="41425161" y="144780"/>
                  </a:lnTo>
                  <a:lnTo>
                    <a:pt x="41280383" y="144780"/>
                  </a:lnTo>
                  <a:lnTo>
                    <a:pt x="4128038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280383" y="0"/>
                  </a:lnTo>
                  <a:lnTo>
                    <a:pt x="4128038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2409820" y="961170"/>
            <a:ext cx="134683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3.2.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 ra cách phòng chống bão trong mỗi hình? 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524" y="2634515"/>
            <a:ext cx="10648950" cy="3552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459EEA-B8C3-4423-7933-C0A909A07CC6}"/>
              </a:ext>
            </a:extLst>
          </p:cNvPr>
          <p:cNvSpPr/>
          <p:nvPr/>
        </p:nvSpPr>
        <p:spPr>
          <a:xfrm>
            <a:off x="838200" y="7040012"/>
            <a:ext cx="4794632" cy="2209800"/>
          </a:xfrm>
          <a:prstGeom prst="rect">
            <a:avLst/>
          </a:prstGeom>
          <a:solidFill>
            <a:srgbClr val="4BACC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7a: Gia cố </a:t>
            </a:r>
          </a:p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cửa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459EEA-B8C3-4423-7933-C0A909A07CC6}"/>
              </a:ext>
            </a:extLst>
          </p:cNvPr>
          <p:cNvSpPr/>
          <p:nvPr/>
        </p:nvSpPr>
        <p:spPr>
          <a:xfrm>
            <a:off x="6746683" y="7040012"/>
            <a:ext cx="4794632" cy="2209800"/>
          </a:xfrm>
          <a:prstGeom prst="rect">
            <a:avLst/>
          </a:prstGeom>
          <a:solidFill>
            <a:srgbClr val="4BACC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7b: Cưa bớt cành cây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459EEA-B8C3-4423-7933-C0A909A07CC6}"/>
              </a:ext>
            </a:extLst>
          </p:cNvPr>
          <p:cNvSpPr/>
          <p:nvPr/>
        </p:nvSpPr>
        <p:spPr>
          <a:xfrm>
            <a:off x="12655166" y="7040012"/>
            <a:ext cx="4794632" cy="2209800"/>
          </a:xfrm>
          <a:prstGeom prst="rect">
            <a:avLst/>
          </a:prstGeom>
          <a:solidFill>
            <a:srgbClr val="4BACC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7c: Neo đậu tàu, thuyền vào bến</a:t>
            </a:r>
          </a:p>
        </p:txBody>
      </p:sp>
      <p:sp>
        <p:nvSpPr>
          <p:cNvPr id="23" name="Freeform 4"/>
          <p:cNvSpPr/>
          <p:nvPr/>
        </p:nvSpPr>
        <p:spPr>
          <a:xfrm>
            <a:off x="16108974" y="-38633"/>
            <a:ext cx="2102826" cy="2134133"/>
          </a:xfrm>
          <a:custGeom>
            <a:avLst/>
            <a:gdLst/>
            <a:ahLst/>
            <a:cxnLst/>
            <a:rect l="l" t="t" r="r" b="b"/>
            <a:pathLst>
              <a:path w="3334092" h="3589870">
                <a:moveTo>
                  <a:pt x="0" y="0"/>
                </a:moveTo>
                <a:lnTo>
                  <a:pt x="3334092" y="0"/>
                </a:lnTo>
                <a:lnTo>
                  <a:pt x="3334092" y="3589870"/>
                </a:lnTo>
                <a:lnTo>
                  <a:pt x="0" y="35898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1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2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9548754" cy="9779915"/>
          </a:xfrm>
          <a:custGeom>
            <a:avLst/>
            <a:gdLst/>
            <a:ahLst/>
            <a:cxnLst/>
            <a:rect l="l" t="t" r="r" b="b"/>
            <a:pathLst>
              <a:path w="9548754" h="9779915">
                <a:moveTo>
                  <a:pt x="0" y="0"/>
                </a:moveTo>
                <a:lnTo>
                  <a:pt x="9548754" y="0"/>
                </a:lnTo>
                <a:lnTo>
                  <a:pt x="9548754" y="9779915"/>
                </a:lnTo>
                <a:lnTo>
                  <a:pt x="0" y="9779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739246" y="0"/>
            <a:ext cx="9548754" cy="9779915"/>
          </a:xfrm>
          <a:custGeom>
            <a:avLst/>
            <a:gdLst/>
            <a:ahLst/>
            <a:cxnLst/>
            <a:rect l="l" t="t" r="r" b="b"/>
            <a:pathLst>
              <a:path w="9548754" h="9779915">
                <a:moveTo>
                  <a:pt x="0" y="0"/>
                </a:moveTo>
                <a:lnTo>
                  <a:pt x="9548754" y="0"/>
                </a:lnTo>
                <a:lnTo>
                  <a:pt x="9548754" y="9779915"/>
                </a:lnTo>
                <a:lnTo>
                  <a:pt x="0" y="9779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6"/>
          <p:cNvGrpSpPr/>
          <p:nvPr/>
        </p:nvGrpSpPr>
        <p:grpSpPr>
          <a:xfrm>
            <a:off x="266700" y="272030"/>
            <a:ext cx="17754600" cy="9742939"/>
            <a:chOff x="0" y="0"/>
            <a:chExt cx="41425162" cy="20263714"/>
          </a:xfrm>
        </p:grpSpPr>
        <p:sp>
          <p:nvSpPr>
            <p:cNvPr id="16" name="Freeform 7"/>
            <p:cNvSpPr/>
            <p:nvPr/>
          </p:nvSpPr>
          <p:spPr>
            <a:xfrm>
              <a:off x="72390" y="72390"/>
              <a:ext cx="41280382" cy="20118934"/>
            </a:xfrm>
            <a:custGeom>
              <a:avLst/>
              <a:gdLst/>
              <a:ahLst/>
              <a:cxnLst/>
              <a:rect l="l" t="t" r="r" b="b"/>
              <a:pathLst>
                <a:path w="41280382" h="20118934">
                  <a:moveTo>
                    <a:pt x="0" y="0"/>
                  </a:moveTo>
                  <a:lnTo>
                    <a:pt x="41280382" y="0"/>
                  </a:lnTo>
                  <a:lnTo>
                    <a:pt x="41280382" y="20118934"/>
                  </a:lnTo>
                  <a:lnTo>
                    <a:pt x="0" y="20118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8"/>
            <p:cNvSpPr/>
            <p:nvPr/>
          </p:nvSpPr>
          <p:spPr>
            <a:xfrm>
              <a:off x="0" y="0"/>
              <a:ext cx="41425161" cy="20263714"/>
            </a:xfrm>
            <a:custGeom>
              <a:avLst/>
              <a:gdLst/>
              <a:ahLst/>
              <a:cxnLst/>
              <a:rect l="l" t="t" r="r" b="b"/>
              <a:pathLst>
                <a:path w="41425161" h="20263714">
                  <a:moveTo>
                    <a:pt x="41280383" y="20118933"/>
                  </a:moveTo>
                  <a:lnTo>
                    <a:pt x="41425161" y="20118933"/>
                  </a:lnTo>
                  <a:lnTo>
                    <a:pt x="41425161" y="20263714"/>
                  </a:lnTo>
                  <a:lnTo>
                    <a:pt x="41280383" y="20263714"/>
                  </a:lnTo>
                  <a:lnTo>
                    <a:pt x="41280383" y="2011893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118935"/>
                  </a:lnTo>
                  <a:lnTo>
                    <a:pt x="0" y="20118935"/>
                  </a:lnTo>
                  <a:lnTo>
                    <a:pt x="0" y="144780"/>
                  </a:lnTo>
                  <a:close/>
                  <a:moveTo>
                    <a:pt x="0" y="20118935"/>
                  </a:moveTo>
                  <a:lnTo>
                    <a:pt x="144780" y="20118935"/>
                  </a:lnTo>
                  <a:lnTo>
                    <a:pt x="144780" y="20263714"/>
                  </a:lnTo>
                  <a:lnTo>
                    <a:pt x="0" y="20263714"/>
                  </a:lnTo>
                  <a:lnTo>
                    <a:pt x="0" y="20118933"/>
                  </a:lnTo>
                  <a:close/>
                  <a:moveTo>
                    <a:pt x="41280383" y="144780"/>
                  </a:moveTo>
                  <a:lnTo>
                    <a:pt x="41425161" y="144780"/>
                  </a:lnTo>
                  <a:lnTo>
                    <a:pt x="41425161" y="20118935"/>
                  </a:lnTo>
                  <a:lnTo>
                    <a:pt x="41280383" y="20118935"/>
                  </a:lnTo>
                  <a:lnTo>
                    <a:pt x="41280383" y="144780"/>
                  </a:lnTo>
                  <a:close/>
                  <a:moveTo>
                    <a:pt x="144780" y="20118933"/>
                  </a:moveTo>
                  <a:lnTo>
                    <a:pt x="41280383" y="20118933"/>
                  </a:lnTo>
                  <a:lnTo>
                    <a:pt x="41280383" y="20263714"/>
                  </a:lnTo>
                  <a:lnTo>
                    <a:pt x="144780" y="20263714"/>
                  </a:lnTo>
                  <a:lnTo>
                    <a:pt x="144780" y="20118933"/>
                  </a:lnTo>
                  <a:close/>
                  <a:moveTo>
                    <a:pt x="41280383" y="0"/>
                  </a:moveTo>
                  <a:lnTo>
                    <a:pt x="41425161" y="0"/>
                  </a:lnTo>
                  <a:lnTo>
                    <a:pt x="41425161" y="144780"/>
                  </a:lnTo>
                  <a:lnTo>
                    <a:pt x="41280383" y="144780"/>
                  </a:lnTo>
                  <a:lnTo>
                    <a:pt x="4128038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280383" y="0"/>
                  </a:lnTo>
                  <a:lnTo>
                    <a:pt x="4128038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4"/>
          <p:cNvSpPr/>
          <p:nvPr/>
        </p:nvSpPr>
        <p:spPr>
          <a:xfrm>
            <a:off x="16108974" y="-38633"/>
            <a:ext cx="2102826" cy="2134133"/>
          </a:xfrm>
          <a:custGeom>
            <a:avLst/>
            <a:gdLst/>
            <a:ahLst/>
            <a:cxnLst/>
            <a:rect l="l" t="t" r="r" b="b"/>
            <a:pathLst>
              <a:path w="3334092" h="3589870">
                <a:moveTo>
                  <a:pt x="0" y="0"/>
                </a:moveTo>
                <a:lnTo>
                  <a:pt x="3334092" y="0"/>
                </a:lnTo>
                <a:lnTo>
                  <a:pt x="3334092" y="3589870"/>
                </a:lnTo>
                <a:lnTo>
                  <a:pt x="0" y="3589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3"/>
          <p:cNvSpPr/>
          <p:nvPr/>
        </p:nvSpPr>
        <p:spPr>
          <a:xfrm>
            <a:off x="297726" y="3390900"/>
            <a:ext cx="4921974" cy="6589264"/>
          </a:xfrm>
          <a:custGeom>
            <a:avLst/>
            <a:gdLst/>
            <a:ahLst/>
            <a:cxnLst/>
            <a:rect l="l" t="t" r="r" b="b"/>
            <a:pathLst>
              <a:path w="2992582" h="4114800">
                <a:moveTo>
                  <a:pt x="0" y="0"/>
                </a:moveTo>
                <a:lnTo>
                  <a:pt x="2992582" y="0"/>
                </a:lnTo>
                <a:lnTo>
                  <a:pt x="2992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38800" y="2641621"/>
            <a:ext cx="11712808" cy="1938992"/>
            <a:chOff x="5647808" y="2997131"/>
            <a:chExt cx="11712808" cy="1938992"/>
          </a:xfrm>
        </p:grpSpPr>
        <p:sp>
          <p:nvSpPr>
            <p:cNvPr id="4" name="Rectangle 3"/>
            <p:cNvSpPr/>
            <p:nvPr/>
          </p:nvSpPr>
          <p:spPr>
            <a:xfrm>
              <a:off x="7086600" y="2997131"/>
              <a:ext cx="1027401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 giảm các thiệt hại do bão gây ra, hãy nêu các cách phòng chống khác mà em biết.</a:t>
              </a:r>
            </a:p>
          </p:txBody>
        </p:sp>
        <p:pic>
          <p:nvPicPr>
            <p:cNvPr id="24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647808" y="3037339"/>
              <a:ext cx="1117910" cy="185857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58134" y="5454517"/>
            <a:ext cx="11712808" cy="1898783"/>
            <a:chOff x="5647808" y="2997131"/>
            <a:chExt cx="11712808" cy="1898783"/>
          </a:xfrm>
        </p:grpSpPr>
        <p:sp>
          <p:nvSpPr>
            <p:cNvPr id="26" name="Rectangle 25"/>
            <p:cNvSpPr/>
            <p:nvPr/>
          </p:nvSpPr>
          <p:spPr>
            <a:xfrm>
              <a:off x="7086600" y="2997131"/>
              <a:ext cx="10274016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có bão, gia đình và địa phương em đã thực hiện các cách nào để giảm thiệt hại?</a:t>
              </a:r>
            </a:p>
          </p:txBody>
        </p:sp>
        <p:pic>
          <p:nvPicPr>
            <p:cNvPr id="27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647808" y="3037339"/>
              <a:ext cx="1117910" cy="1858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186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2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9548754" cy="9779915"/>
          </a:xfrm>
          <a:custGeom>
            <a:avLst/>
            <a:gdLst/>
            <a:ahLst/>
            <a:cxnLst/>
            <a:rect l="l" t="t" r="r" b="b"/>
            <a:pathLst>
              <a:path w="9548754" h="9779915">
                <a:moveTo>
                  <a:pt x="0" y="0"/>
                </a:moveTo>
                <a:lnTo>
                  <a:pt x="9548754" y="0"/>
                </a:lnTo>
                <a:lnTo>
                  <a:pt x="9548754" y="9779915"/>
                </a:lnTo>
                <a:lnTo>
                  <a:pt x="0" y="9779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739246" y="0"/>
            <a:ext cx="9548754" cy="9779915"/>
          </a:xfrm>
          <a:custGeom>
            <a:avLst/>
            <a:gdLst/>
            <a:ahLst/>
            <a:cxnLst/>
            <a:rect l="l" t="t" r="r" b="b"/>
            <a:pathLst>
              <a:path w="9548754" h="9779915">
                <a:moveTo>
                  <a:pt x="0" y="0"/>
                </a:moveTo>
                <a:lnTo>
                  <a:pt x="9548754" y="0"/>
                </a:lnTo>
                <a:lnTo>
                  <a:pt x="9548754" y="9779915"/>
                </a:lnTo>
                <a:lnTo>
                  <a:pt x="0" y="9779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6"/>
          <p:cNvGrpSpPr/>
          <p:nvPr/>
        </p:nvGrpSpPr>
        <p:grpSpPr>
          <a:xfrm>
            <a:off x="266700" y="272030"/>
            <a:ext cx="17754600" cy="9742939"/>
            <a:chOff x="0" y="0"/>
            <a:chExt cx="41425162" cy="20263714"/>
          </a:xfrm>
        </p:grpSpPr>
        <p:sp>
          <p:nvSpPr>
            <p:cNvPr id="16" name="Freeform 7"/>
            <p:cNvSpPr/>
            <p:nvPr/>
          </p:nvSpPr>
          <p:spPr>
            <a:xfrm>
              <a:off x="72390" y="72390"/>
              <a:ext cx="41280382" cy="20118934"/>
            </a:xfrm>
            <a:custGeom>
              <a:avLst/>
              <a:gdLst/>
              <a:ahLst/>
              <a:cxnLst/>
              <a:rect l="l" t="t" r="r" b="b"/>
              <a:pathLst>
                <a:path w="41280382" h="20118934">
                  <a:moveTo>
                    <a:pt x="0" y="0"/>
                  </a:moveTo>
                  <a:lnTo>
                    <a:pt x="41280382" y="0"/>
                  </a:lnTo>
                  <a:lnTo>
                    <a:pt x="41280382" y="20118934"/>
                  </a:lnTo>
                  <a:lnTo>
                    <a:pt x="0" y="20118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8"/>
            <p:cNvSpPr/>
            <p:nvPr/>
          </p:nvSpPr>
          <p:spPr>
            <a:xfrm>
              <a:off x="0" y="0"/>
              <a:ext cx="41425161" cy="20263714"/>
            </a:xfrm>
            <a:custGeom>
              <a:avLst/>
              <a:gdLst/>
              <a:ahLst/>
              <a:cxnLst/>
              <a:rect l="l" t="t" r="r" b="b"/>
              <a:pathLst>
                <a:path w="41425161" h="20263714">
                  <a:moveTo>
                    <a:pt x="41280383" y="20118933"/>
                  </a:moveTo>
                  <a:lnTo>
                    <a:pt x="41425161" y="20118933"/>
                  </a:lnTo>
                  <a:lnTo>
                    <a:pt x="41425161" y="20263714"/>
                  </a:lnTo>
                  <a:lnTo>
                    <a:pt x="41280383" y="20263714"/>
                  </a:lnTo>
                  <a:lnTo>
                    <a:pt x="41280383" y="2011893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118935"/>
                  </a:lnTo>
                  <a:lnTo>
                    <a:pt x="0" y="20118935"/>
                  </a:lnTo>
                  <a:lnTo>
                    <a:pt x="0" y="144780"/>
                  </a:lnTo>
                  <a:close/>
                  <a:moveTo>
                    <a:pt x="0" y="20118935"/>
                  </a:moveTo>
                  <a:lnTo>
                    <a:pt x="144780" y="20118935"/>
                  </a:lnTo>
                  <a:lnTo>
                    <a:pt x="144780" y="20263714"/>
                  </a:lnTo>
                  <a:lnTo>
                    <a:pt x="0" y="20263714"/>
                  </a:lnTo>
                  <a:lnTo>
                    <a:pt x="0" y="20118933"/>
                  </a:lnTo>
                  <a:close/>
                  <a:moveTo>
                    <a:pt x="41280383" y="144780"/>
                  </a:moveTo>
                  <a:lnTo>
                    <a:pt x="41425161" y="144780"/>
                  </a:lnTo>
                  <a:lnTo>
                    <a:pt x="41425161" y="20118935"/>
                  </a:lnTo>
                  <a:lnTo>
                    <a:pt x="41280383" y="20118935"/>
                  </a:lnTo>
                  <a:lnTo>
                    <a:pt x="41280383" y="144780"/>
                  </a:lnTo>
                  <a:close/>
                  <a:moveTo>
                    <a:pt x="144780" y="20118933"/>
                  </a:moveTo>
                  <a:lnTo>
                    <a:pt x="41280383" y="20118933"/>
                  </a:lnTo>
                  <a:lnTo>
                    <a:pt x="41280383" y="20263714"/>
                  </a:lnTo>
                  <a:lnTo>
                    <a:pt x="144780" y="20263714"/>
                  </a:lnTo>
                  <a:lnTo>
                    <a:pt x="144780" y="20118933"/>
                  </a:lnTo>
                  <a:close/>
                  <a:moveTo>
                    <a:pt x="41280383" y="0"/>
                  </a:moveTo>
                  <a:lnTo>
                    <a:pt x="41425161" y="0"/>
                  </a:lnTo>
                  <a:lnTo>
                    <a:pt x="41425161" y="144780"/>
                  </a:lnTo>
                  <a:lnTo>
                    <a:pt x="41280383" y="144780"/>
                  </a:lnTo>
                  <a:lnTo>
                    <a:pt x="4128038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280383" y="0"/>
                  </a:lnTo>
                  <a:lnTo>
                    <a:pt x="4128038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4"/>
          <p:cNvSpPr/>
          <p:nvPr/>
        </p:nvSpPr>
        <p:spPr>
          <a:xfrm>
            <a:off x="16108974" y="-38633"/>
            <a:ext cx="2102826" cy="2134133"/>
          </a:xfrm>
          <a:custGeom>
            <a:avLst/>
            <a:gdLst/>
            <a:ahLst/>
            <a:cxnLst/>
            <a:rect l="l" t="t" r="r" b="b"/>
            <a:pathLst>
              <a:path w="3334092" h="3589870">
                <a:moveTo>
                  <a:pt x="0" y="0"/>
                </a:moveTo>
                <a:lnTo>
                  <a:pt x="3334092" y="0"/>
                </a:lnTo>
                <a:lnTo>
                  <a:pt x="3334092" y="3589870"/>
                </a:lnTo>
                <a:lnTo>
                  <a:pt x="0" y="3589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66800" y="1795528"/>
            <a:ext cx="7412820" cy="6853172"/>
            <a:chOff x="1295400" y="2009198"/>
            <a:chExt cx="7412820" cy="6853172"/>
          </a:xfrm>
        </p:grpSpPr>
        <p:pic>
          <p:nvPicPr>
            <p:cNvPr id="18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696866" y="2009198"/>
              <a:ext cx="2609888" cy="23684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95400" y="5076718"/>
              <a:ext cx="741282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ker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 chuyển đến nơi trú bão an toàn theo sự sắp xếp của chính quyền địa phương, không đi ra biển khi có bão,…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525000" y="1795528"/>
            <a:ext cx="7538272" cy="6852311"/>
            <a:chOff x="705674" y="2010059"/>
            <a:chExt cx="7538272" cy="6852311"/>
          </a:xfrm>
        </p:grpSpPr>
        <p:pic>
          <p:nvPicPr>
            <p:cNvPr id="20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08459" y="2010059"/>
              <a:ext cx="2609888" cy="236847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05674" y="5076718"/>
              <a:ext cx="7538272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Gia cố nhà cửa bằng bao cát, cưa bớt cành cây,…</a:t>
              </a: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Chủ động tích trữ các nhu yếu phẩm cần thiết.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007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32" b="17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3589A1B-1D81-F506-A02A-73A84E8DB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7379693" y="-126007"/>
            <a:ext cx="8481614" cy="11353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723DA5-382C-E75F-5204-4E8C78BBA35A}"/>
              </a:ext>
            </a:extLst>
          </p:cNvPr>
          <p:cNvSpPr/>
          <p:nvPr/>
        </p:nvSpPr>
        <p:spPr>
          <a:xfrm>
            <a:off x="6553200" y="1512484"/>
            <a:ext cx="10363199" cy="7898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vi-VN" sz="6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*****************</a:t>
            </a:r>
          </a:p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 được hình thành như thế nào.</a:t>
            </a:r>
          </a:p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 độ mạnh của gió được chia thành bao nhiêu cấp? Cụ thể là các cấp nào?</a:t>
            </a:r>
          </a:p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thích vì sao người dân sống ở gần biển cảm thấy mát hơn người dân sống xa biển vào mùa hè.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EA1412B8-BD2C-25F1-85D0-5FC0E8294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59043" y="114300"/>
            <a:ext cx="1066800" cy="152399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FE2EF08-D091-5783-11C4-F1F60262A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0000" y="114300"/>
            <a:ext cx="1066800" cy="1523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9908" y="3092355"/>
            <a:ext cx="438378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17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32" b="17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3589A1B-1D81-F506-A02A-73A84E8DB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7379693" y="-126007"/>
            <a:ext cx="8481614" cy="11353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723DA5-382C-E75F-5204-4E8C78BBA35A}"/>
              </a:ext>
            </a:extLst>
          </p:cNvPr>
          <p:cNvSpPr/>
          <p:nvPr/>
        </p:nvSpPr>
        <p:spPr>
          <a:xfrm>
            <a:off x="6553200" y="1638300"/>
            <a:ext cx="10363199" cy="7898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nl-NL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khí chuyển động từ nơi lạnh đến nơi nóng </a:t>
            </a:r>
            <a:r>
              <a:rPr lang="nl-NL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Sự </a:t>
            </a:r>
            <a:r>
              <a:rPr lang="nl-NL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động này gây ra gió.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nl-NL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 độ mạnh của gió được chia thành 18 cấp: cấp 0 </a:t>
            </a:r>
            <a:r>
              <a:rPr lang="nl-NL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nl-NL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cấp 17.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nl-NL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mùa hè trời nắng nóng, ánh nắng mặt trời làm đất liền nóng nhanh hơn ở biển </a:t>
            </a:r>
            <a:r>
              <a:rPr lang="nl-NL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nl-NL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Gió mát thổi từ biển vào đất liền.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mặt trời lặn, đất liền lại nguội nhanh hơn </a:t>
            </a:r>
            <a:r>
              <a:rPr lang="nl-NL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K</a:t>
            </a:r>
            <a:r>
              <a:rPr lang="nl-NL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hông khí nóng từ đất liền lại được đẩy ra biển làm ta thấy mát hơn.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EA1412B8-BD2C-25F1-85D0-5FC0E8294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59043" y="114300"/>
            <a:ext cx="1066800" cy="152399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FE2EF08-D091-5783-11C4-F1F60262A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0000" y="114300"/>
            <a:ext cx="1066800" cy="1523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9908" y="3092355"/>
            <a:ext cx="438378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26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2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Freeform 3"/>
          <p:cNvSpPr/>
          <p:nvPr/>
        </p:nvSpPr>
        <p:spPr>
          <a:xfrm>
            <a:off x="10963403" y="3121710"/>
            <a:ext cx="6936328" cy="7165290"/>
          </a:xfrm>
          <a:custGeom>
            <a:avLst/>
            <a:gdLst/>
            <a:ahLst/>
            <a:cxnLst/>
            <a:rect l="l" t="t" r="r" b="b"/>
            <a:pathLst>
              <a:path w="8616698" h="8803778">
                <a:moveTo>
                  <a:pt x="0" y="0"/>
                </a:moveTo>
                <a:lnTo>
                  <a:pt x="8616697" y="0"/>
                </a:lnTo>
                <a:lnTo>
                  <a:pt x="8616697" y="8803778"/>
                </a:lnTo>
                <a:lnTo>
                  <a:pt x="0" y="8803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/>
          <p:cNvSpPr/>
          <p:nvPr/>
        </p:nvSpPr>
        <p:spPr>
          <a:xfrm>
            <a:off x="15087600" y="495300"/>
            <a:ext cx="2362388" cy="2362388"/>
          </a:xfrm>
          <a:custGeom>
            <a:avLst/>
            <a:gdLst/>
            <a:ahLst/>
            <a:cxnLst/>
            <a:rect l="l" t="t" r="r" b="b"/>
            <a:pathLst>
              <a:path w="2362388" h="2362388">
                <a:moveTo>
                  <a:pt x="0" y="0"/>
                </a:moveTo>
                <a:lnTo>
                  <a:pt x="2362389" y="0"/>
                </a:lnTo>
                <a:lnTo>
                  <a:pt x="2362389" y="2362388"/>
                </a:lnTo>
                <a:lnTo>
                  <a:pt x="0" y="2362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430"/>
          <a:stretch>
            <a:fillRect/>
          </a:stretch>
        </p:blipFill>
        <p:spPr>
          <a:xfrm>
            <a:off x="762000" y="876300"/>
            <a:ext cx="10103594" cy="68210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1530239"/>
            <a:ext cx="9112994" cy="519629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 DẪN VỀ NHÀ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 lại kiến thức đã học.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bài tập trong Vở bài tập.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và tìm hiểu nội dung </a:t>
            </a:r>
            <a:r>
              <a:rPr lang="en-US" sz="4000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7 – Ôn tập chủ đề Chất.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32" b="17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8200" y="1333500"/>
            <a:ext cx="12547251" cy="7073392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30000" y="3311470"/>
            <a:ext cx="6083473" cy="7242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7D30D9-78A6-9FE6-3DF7-E7BEE7EA58CA}"/>
              </a:ext>
            </a:extLst>
          </p:cNvPr>
          <p:cNvSpPr txBox="1"/>
          <p:nvPr/>
        </p:nvSpPr>
        <p:spPr>
          <a:xfrm>
            <a:off x="1568797" y="2196048"/>
            <a:ext cx="110860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THÚC!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2688122365"/>
      </p:ext>
    </p:extLst>
  </p:cSld>
  <p:clrMapOvr>
    <a:masterClrMapping/>
  </p:clrMapOvr>
  <p:transition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379269" y="7733864"/>
            <a:ext cx="6968314" cy="2345698"/>
          </a:xfrm>
          <a:custGeom>
            <a:avLst/>
            <a:gdLst/>
            <a:ahLst/>
            <a:cxnLst/>
            <a:rect l="l" t="t" r="r" b="b"/>
            <a:pathLst>
              <a:path w="6968314" h="2345698">
                <a:moveTo>
                  <a:pt x="0" y="0"/>
                </a:moveTo>
                <a:lnTo>
                  <a:pt x="6968315" y="0"/>
                </a:lnTo>
                <a:lnTo>
                  <a:pt x="6968315" y="2345697"/>
                </a:lnTo>
                <a:lnTo>
                  <a:pt x="0" y="2345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61148" y="7930899"/>
            <a:ext cx="3402377" cy="4712201"/>
          </a:xfrm>
          <a:custGeom>
            <a:avLst/>
            <a:gdLst/>
            <a:ahLst/>
            <a:cxnLst/>
            <a:rect l="l" t="t" r="r" b="b"/>
            <a:pathLst>
              <a:path w="3659711" h="5191080">
                <a:moveTo>
                  <a:pt x="0" y="0"/>
                </a:moveTo>
                <a:lnTo>
                  <a:pt x="3659711" y="0"/>
                </a:lnTo>
                <a:lnTo>
                  <a:pt x="3659711" y="5191080"/>
                </a:lnTo>
                <a:lnTo>
                  <a:pt x="0" y="5191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699" y="2701676"/>
            <a:ext cx="16230600" cy="4409728"/>
            <a:chOff x="0" y="0"/>
            <a:chExt cx="4274726" cy="8224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822470"/>
            </a:xfrm>
            <a:custGeom>
              <a:avLst/>
              <a:gdLst/>
              <a:ahLst/>
              <a:cxnLst/>
              <a:rect l="l" t="t" r="r" b="b"/>
              <a:pathLst>
                <a:path w="4274726" h="822470">
                  <a:moveTo>
                    <a:pt x="0" y="0"/>
                  </a:moveTo>
                  <a:lnTo>
                    <a:pt x="4274726" y="0"/>
                  </a:lnTo>
                  <a:lnTo>
                    <a:pt x="4274726" y="822470"/>
                  </a:lnTo>
                  <a:lnTo>
                    <a:pt x="0" y="822470"/>
                  </a:lnTo>
                  <a:close/>
                </a:path>
              </a:pathLst>
            </a:custGeom>
            <a:solidFill>
              <a:srgbClr val="D6E6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20"/>
          <p:cNvSpPr txBox="1"/>
          <p:nvPr/>
        </p:nvSpPr>
        <p:spPr>
          <a:xfrm>
            <a:off x="1845346" y="3059881"/>
            <a:ext cx="1459730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276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6. GIÓ, BÃO VÀ PHÒNG CHỐNG BÃO</a:t>
            </a:r>
            <a:endParaRPr lang="en-US" sz="8000" b="1" dirty="0">
              <a:solidFill>
                <a:srgbClr val="2764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322701" y="5562457"/>
            <a:ext cx="3401252" cy="35064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2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B6C4FB-3098-A3F4-D17E-9DCD8EEAD2B9}"/>
              </a:ext>
            </a:extLst>
          </p:cNvPr>
          <p:cNvSpPr txBox="1"/>
          <p:nvPr/>
        </p:nvSpPr>
        <p:spPr>
          <a:xfrm>
            <a:off x="4343399" y="535787"/>
            <a:ext cx="9601199" cy="140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286000" y="2781300"/>
            <a:ext cx="12039600" cy="1295400"/>
            <a:chOff x="2286000" y="2781300"/>
            <a:chExt cx="12039600" cy="1295400"/>
          </a:xfrm>
        </p:grpSpPr>
        <p:grpSp>
          <p:nvGrpSpPr>
            <p:cNvPr id="4" name="Group 4"/>
            <p:cNvGrpSpPr/>
            <p:nvPr/>
          </p:nvGrpSpPr>
          <p:grpSpPr>
            <a:xfrm>
              <a:off x="2286000" y="2781300"/>
              <a:ext cx="1327717" cy="1295400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23259">
                  <a:alpha val="49804"/>
                </a:srgbClr>
              </a:solidFill>
            </p:spPr>
            <p:txBody>
              <a:bodyPr anchor="ctr"/>
              <a:lstStyle/>
              <a:p>
                <a:pPr algn="ctr"/>
                <a:r>
                  <a:rPr lang="en-US" sz="55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4038600" y="2781300"/>
              <a:ext cx="10287000" cy="1295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F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chuyển động của không khí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86000" y="4914840"/>
            <a:ext cx="12039600" cy="1295400"/>
            <a:chOff x="2286000" y="4914840"/>
            <a:chExt cx="12039600" cy="1295400"/>
          </a:xfrm>
        </p:grpSpPr>
        <p:grpSp>
          <p:nvGrpSpPr>
            <p:cNvPr id="11" name="Group 4"/>
            <p:cNvGrpSpPr/>
            <p:nvPr/>
          </p:nvGrpSpPr>
          <p:grpSpPr>
            <a:xfrm>
              <a:off x="2286000" y="4914840"/>
              <a:ext cx="1327717" cy="1295400"/>
              <a:chOff x="0" y="0"/>
              <a:chExt cx="812800" cy="81280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23259">
                  <a:alpha val="49804"/>
                </a:srgbClr>
              </a:solidFill>
            </p:spPr>
            <p:txBody>
              <a:bodyPr anchor="ctr"/>
              <a:lstStyle/>
              <a:p>
                <a:pPr algn="ctr"/>
                <a:r>
                  <a:rPr lang="en-US" sz="55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3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4038600" y="4914840"/>
              <a:ext cx="10287000" cy="1295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F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Mức độ mạnh của gió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286000" y="7048380"/>
            <a:ext cx="12039600" cy="1295400"/>
            <a:chOff x="2286000" y="7048380"/>
            <a:chExt cx="12039600" cy="1295400"/>
          </a:xfrm>
        </p:grpSpPr>
        <p:grpSp>
          <p:nvGrpSpPr>
            <p:cNvPr id="15" name="Group 4"/>
            <p:cNvGrpSpPr/>
            <p:nvPr/>
          </p:nvGrpSpPr>
          <p:grpSpPr>
            <a:xfrm>
              <a:off x="2286000" y="7048380"/>
              <a:ext cx="1327717" cy="1295400"/>
              <a:chOff x="0" y="0"/>
              <a:chExt cx="812800" cy="812800"/>
            </a:xfrm>
          </p:grpSpPr>
          <p:sp>
            <p:nvSpPr>
              <p:cNvPr id="16" name="Freeform 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23259">
                  <a:alpha val="49804"/>
                </a:srgbClr>
              </a:solidFill>
            </p:spPr>
            <p:txBody>
              <a:bodyPr anchor="ctr"/>
              <a:lstStyle/>
              <a:p>
                <a:pPr algn="ctr"/>
                <a:r>
                  <a:rPr lang="en-US" sz="55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7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4038600" y="7048380"/>
              <a:ext cx="10287000" cy="1295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F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 chống bão</a:t>
              </a:r>
            </a:p>
          </p:txBody>
        </p:sp>
      </p:grpSp>
      <p:sp>
        <p:nvSpPr>
          <p:cNvPr id="23" name="Freeform 10"/>
          <p:cNvSpPr/>
          <p:nvPr/>
        </p:nvSpPr>
        <p:spPr>
          <a:xfrm>
            <a:off x="15041158" y="5726911"/>
            <a:ext cx="2531284" cy="3938337"/>
          </a:xfrm>
          <a:custGeom>
            <a:avLst/>
            <a:gdLst/>
            <a:ahLst/>
            <a:cxnLst/>
            <a:rect l="l" t="t" r="r" b="b"/>
            <a:pathLst>
              <a:path w="2471768" h="3862137">
                <a:moveTo>
                  <a:pt x="0" y="0"/>
                </a:moveTo>
                <a:lnTo>
                  <a:pt x="2471767" y="0"/>
                </a:lnTo>
                <a:lnTo>
                  <a:pt x="2471767" y="3862137"/>
                </a:lnTo>
                <a:lnTo>
                  <a:pt x="0" y="38621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32" b="17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94179" y="732971"/>
            <a:ext cx="15750431" cy="8229600"/>
          </a:xfrm>
          <a:custGeom>
            <a:avLst/>
            <a:gdLst/>
            <a:ahLst/>
            <a:cxnLst/>
            <a:rect l="l" t="t" r="r" b="b"/>
            <a:pathLst>
              <a:path w="15750431" h="8229600">
                <a:moveTo>
                  <a:pt x="0" y="0"/>
                </a:moveTo>
                <a:lnTo>
                  <a:pt x="15750431" y="0"/>
                </a:lnTo>
                <a:lnTo>
                  <a:pt x="157504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57861" y="3293968"/>
            <a:ext cx="12423066" cy="3693319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044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Sự chuyển động của không khí</a:t>
            </a:r>
          </a:p>
        </p:txBody>
      </p:sp>
      <p:sp>
        <p:nvSpPr>
          <p:cNvPr id="7" name="Freeform 7"/>
          <p:cNvSpPr/>
          <p:nvPr/>
        </p:nvSpPr>
        <p:spPr>
          <a:xfrm>
            <a:off x="14455430" y="876300"/>
            <a:ext cx="2914677" cy="2734129"/>
          </a:xfrm>
          <a:custGeom>
            <a:avLst/>
            <a:gdLst/>
            <a:ahLst/>
            <a:cxnLst/>
            <a:rect l="l" t="t" r="r" b="b"/>
            <a:pathLst>
              <a:path w="3364892" h="3221884">
                <a:moveTo>
                  <a:pt x="0" y="0"/>
                </a:moveTo>
                <a:lnTo>
                  <a:pt x="3364892" y="0"/>
                </a:lnTo>
                <a:lnTo>
                  <a:pt x="3364892" y="3221884"/>
                </a:lnTo>
                <a:lnTo>
                  <a:pt x="0" y="3221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5"/>
          <p:cNvSpPr/>
          <p:nvPr/>
        </p:nvSpPr>
        <p:spPr>
          <a:xfrm>
            <a:off x="685800" y="6269414"/>
            <a:ext cx="3000516" cy="3452855"/>
          </a:xfrm>
          <a:custGeom>
            <a:avLst/>
            <a:gdLst/>
            <a:ahLst/>
            <a:cxnLst/>
            <a:rect l="l" t="t" r="r" b="b"/>
            <a:pathLst>
              <a:path w="2734420" h="2882129">
                <a:moveTo>
                  <a:pt x="0" y="0"/>
                </a:moveTo>
                <a:lnTo>
                  <a:pt x="2734420" y="0"/>
                </a:lnTo>
                <a:lnTo>
                  <a:pt x="2734420" y="2882128"/>
                </a:lnTo>
                <a:lnTo>
                  <a:pt x="0" y="2882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362" y="2246922"/>
            <a:ext cx="11325266" cy="3506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177901" y="330257"/>
            <a:ext cx="13932188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nhóm: </a:t>
            </a:r>
            <a:r>
              <a:rPr lang="en-US" sz="3600" kern="0">
                <a:latin typeface="Arial" panose="020B0604020202020204" pitchFamily="34" charset="0"/>
                <a:cs typeface="Arial" panose="020B0604020202020204" pitchFamily="34" charset="0"/>
              </a:rPr>
              <a:t>Đọc thông tin mô tả thí nghiệm (SGK tr.25), quan sát hình 2 và trả lời câu hỏi: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1095" y="5925383"/>
            <a:ext cx="15925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 khí bên trong và bên ngoài lọ, ở đâu nóng hơn?</a:t>
            </a:r>
            <a:endParaRPr lang="en-US" sz="3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Nến ở hình 2a tắt, trong khi nến ở hình 2b vẫn cháy. Vậy không khí đã vào lọ ở hình 2b theo cách nào để duy trì sự cháy?</a:t>
            </a:r>
            <a:endParaRPr lang="en-US" sz="3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sao chong chóng ở hình 2c quay? Nguyên nhân làm không khí chuyển động và gió được hình thành như thế nào?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3552" y="4148061"/>
            <a:ext cx="1974258" cy="16090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F2DA5150-8C3B-CC93-B500-87E14BDBFC54}"/>
              </a:ext>
            </a:extLst>
          </p:cNvPr>
          <p:cNvSpPr/>
          <p:nvPr/>
        </p:nvSpPr>
        <p:spPr>
          <a:xfrm>
            <a:off x="381000" y="5829301"/>
            <a:ext cx="5486400" cy="36575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khí bên trong lọ nóng hơn không khí ở bên ngoài lọ</a:t>
            </a: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F2DA5150-8C3B-CC93-B500-87E14BDBFC54}"/>
              </a:ext>
            </a:extLst>
          </p:cNvPr>
          <p:cNvSpPr/>
          <p:nvPr/>
        </p:nvSpPr>
        <p:spPr>
          <a:xfrm>
            <a:off x="6410694" y="5829301"/>
            <a:ext cx="5514605" cy="36575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khí đã vào lọ ở hình 2b bằng cách đi qua phần hở dưới để duy trì sự cháy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367" y="876301"/>
            <a:ext cx="11325266" cy="3506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/>
          <p:cNvCxnSpPr>
            <a:stCxn id="7" idx="2"/>
            <a:endCxn id="8" idx="0"/>
          </p:cNvCxnSpPr>
          <p:nvPr/>
        </p:nvCxnSpPr>
        <p:spPr>
          <a:xfrm flipH="1">
            <a:off x="3124200" y="4382479"/>
            <a:ext cx="6019800" cy="1446822"/>
          </a:xfrm>
          <a:prstGeom prst="straightConnector1">
            <a:avLst/>
          </a:prstGeom>
          <a:ln w="38100">
            <a:solidFill>
              <a:srgbClr val="632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2"/>
            <a:endCxn id="16" idx="0"/>
          </p:cNvCxnSpPr>
          <p:nvPr/>
        </p:nvCxnSpPr>
        <p:spPr>
          <a:xfrm>
            <a:off x="9144000" y="4382479"/>
            <a:ext cx="23997" cy="1446822"/>
          </a:xfrm>
          <a:prstGeom prst="straightConnector1">
            <a:avLst/>
          </a:prstGeom>
          <a:ln w="38100">
            <a:solidFill>
              <a:srgbClr val="632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14">
            <a:extLst>
              <a:ext uri="{FF2B5EF4-FFF2-40B4-BE49-F238E27FC236}">
                <a16:creationId xmlns:a16="http://schemas.microsoft.com/office/drawing/2014/main" id="{F2DA5150-8C3B-CC93-B500-87E14BDBFC54}"/>
              </a:ext>
            </a:extLst>
          </p:cNvPr>
          <p:cNvSpPr/>
          <p:nvPr/>
        </p:nvSpPr>
        <p:spPr>
          <a:xfrm>
            <a:off x="12468595" y="5829301"/>
            <a:ext cx="5514605" cy="36575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Chong chóng ở hình 2c quay là vì có gió thổi từ phía dưới lên phía trên lọ</a:t>
            </a:r>
          </a:p>
        </p:txBody>
      </p:sp>
      <p:cxnSp>
        <p:nvCxnSpPr>
          <p:cNvPr id="48" name="Straight Arrow Connector 47"/>
          <p:cNvCxnSpPr>
            <a:stCxn id="7" idx="2"/>
            <a:endCxn id="47" idx="0"/>
          </p:cNvCxnSpPr>
          <p:nvPr/>
        </p:nvCxnSpPr>
        <p:spPr>
          <a:xfrm>
            <a:off x="9144000" y="4382479"/>
            <a:ext cx="6081898" cy="1446822"/>
          </a:xfrm>
          <a:prstGeom prst="straightConnector1">
            <a:avLst/>
          </a:prstGeom>
          <a:ln w="38100">
            <a:solidFill>
              <a:srgbClr val="632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4800" y="342900"/>
            <a:ext cx="300912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59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F2DA5150-8C3B-CC93-B500-87E14BDBFC54}"/>
              </a:ext>
            </a:extLst>
          </p:cNvPr>
          <p:cNvSpPr/>
          <p:nvPr/>
        </p:nvSpPr>
        <p:spPr>
          <a:xfrm>
            <a:off x="862459" y="4229101"/>
            <a:ext cx="5410200" cy="36575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sự chênh lệch nhiệt độ bên trong và bên ngoài lọ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342900"/>
            <a:ext cx="3009122" cy="228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0147" y="952500"/>
            <a:ext cx="103477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làm không khí chuyển động</a:t>
            </a:r>
            <a:endParaRPr lang="en-US" sz="4000" b="1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162801" y="2774212"/>
            <a:ext cx="10286999" cy="2585323"/>
            <a:chOff x="7467600" y="2103101"/>
            <a:chExt cx="10286999" cy="2585323"/>
          </a:xfrm>
        </p:grpSpPr>
        <p:sp>
          <p:nvSpPr>
            <p:cNvPr id="6" name="Right Arrow 5"/>
            <p:cNvSpPr/>
            <p:nvPr/>
          </p:nvSpPr>
          <p:spPr>
            <a:xfrm rot="16200000">
              <a:off x="7010623" y="2747839"/>
              <a:ext cx="2209800" cy="1295846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143998" y="2103101"/>
              <a:ext cx="8610601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Bên trong lọ khối không khí nóng bốc lên cao, không khí lạnh hơn từ bên ngoài lọ vào thay thế</a:t>
              </a:r>
              <a:endParaRPr lang="en-US" sz="36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62801" y="6718367"/>
            <a:ext cx="10286999" cy="2209800"/>
            <a:chOff x="7121770" y="6591300"/>
            <a:chExt cx="10286999" cy="2209800"/>
          </a:xfrm>
        </p:grpSpPr>
        <p:sp>
          <p:nvSpPr>
            <p:cNvPr id="18" name="Right Arrow 17"/>
            <p:cNvSpPr/>
            <p:nvPr/>
          </p:nvSpPr>
          <p:spPr>
            <a:xfrm rot="5400000">
              <a:off x="6664793" y="7048277"/>
              <a:ext cx="2209800" cy="1295846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798168" y="6772869"/>
              <a:ext cx="8610601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Đẩy không khí nóng ra khỏi lọ tạo thành gió</a:t>
              </a:r>
              <a:endParaRPr lang="en-US" sz="3800"/>
            </a:p>
          </p:txBody>
        </p:sp>
      </p:grpSp>
    </p:spTree>
    <p:extLst>
      <p:ext uri="{BB962C8B-B14F-4D97-AF65-F5344CB8AC3E}">
        <p14:creationId xmlns:p14="http://schemas.microsoft.com/office/powerpoint/2010/main" val="657655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287" y="723900"/>
            <a:ext cx="9732234" cy="327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550461" y="4762499"/>
            <a:ext cx="8229599" cy="1774302"/>
            <a:chOff x="457200" y="4762499"/>
            <a:chExt cx="8229599" cy="1774302"/>
          </a:xfrm>
        </p:grpSpPr>
        <p:sp>
          <p:nvSpPr>
            <p:cNvPr id="4" name="Rectangle 3"/>
            <p:cNvSpPr/>
            <p:nvPr/>
          </p:nvSpPr>
          <p:spPr>
            <a:xfrm>
              <a:off x="1866330" y="4795570"/>
              <a:ext cx="6820469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3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 cho biết vào ban ngày, trên đất liền và biển ở đâu nóng hơn?</a:t>
              </a:r>
              <a:endParaRPr lang="en-US" sz="3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5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57200" y="4762499"/>
              <a:ext cx="1066800" cy="1774302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9391934" y="4391614"/>
            <a:ext cx="8305799" cy="2516073"/>
            <a:chOff x="457200" y="4391614"/>
            <a:chExt cx="8305799" cy="2516073"/>
          </a:xfrm>
        </p:grpSpPr>
        <p:sp>
          <p:nvSpPr>
            <p:cNvPr id="20" name="Rectangle 19"/>
            <p:cNvSpPr/>
            <p:nvPr/>
          </p:nvSpPr>
          <p:spPr>
            <a:xfrm>
              <a:off x="1866330" y="4391614"/>
              <a:ext cx="6896669" cy="2516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Quan sát hình 3a, cho biết chiều gió thổi giữa biển và đất liền vào ban ngày và giải thích.</a:t>
              </a:r>
            </a:p>
          </p:txBody>
        </p:sp>
        <p:pic>
          <p:nvPicPr>
            <p:cNvPr id="21" name="Picture 5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57200" y="4762499"/>
              <a:ext cx="1066800" cy="177430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50461" y="7673761"/>
            <a:ext cx="8229599" cy="1774302"/>
            <a:chOff x="457200" y="4762499"/>
            <a:chExt cx="8229599" cy="1774302"/>
          </a:xfrm>
        </p:grpSpPr>
        <p:sp>
          <p:nvSpPr>
            <p:cNvPr id="23" name="Rectangle 22"/>
            <p:cNvSpPr/>
            <p:nvPr/>
          </p:nvSpPr>
          <p:spPr>
            <a:xfrm>
              <a:off x="1866330" y="4795570"/>
              <a:ext cx="6820469" cy="1608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Hãy cho biết vào ban đêm, trên đất liền và biển ở đâu lạnh hơn</a:t>
              </a:r>
              <a:endParaRPr lang="en-US" sz="3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50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457200" y="4762499"/>
              <a:ext cx="1066800" cy="1774302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9391934" y="7302876"/>
            <a:ext cx="8305799" cy="2416239"/>
            <a:chOff x="457200" y="4391614"/>
            <a:chExt cx="8305799" cy="2416239"/>
          </a:xfrm>
        </p:grpSpPr>
        <p:sp>
          <p:nvSpPr>
            <p:cNvPr id="26" name="Rectangle 25"/>
            <p:cNvSpPr/>
            <p:nvPr/>
          </p:nvSpPr>
          <p:spPr>
            <a:xfrm>
              <a:off x="1866330" y="4391614"/>
              <a:ext cx="6896669" cy="24162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Quan sát hình 3b, cho biết chiều gió thổi giữa biển và đất liền vào ban đêm và giải thích.</a:t>
              </a:r>
            </a:p>
          </p:txBody>
        </p:sp>
        <p:pic>
          <p:nvPicPr>
            <p:cNvPr id="27" name="Picture 50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457200" y="4762499"/>
              <a:ext cx="1066800" cy="1774302"/>
            </a:xfrm>
            <a:prstGeom prst="rect">
              <a:avLst/>
            </a:prstGeom>
          </p:spPr>
        </p:pic>
      </p:grpSp>
      <p:sp>
        <p:nvSpPr>
          <p:cNvPr id="28" name="Line Callout 1 (Border and Accent Bar) 3">
            <a:extLst>
              <a:ext uri="{FF2B5EF4-FFF2-40B4-BE49-F238E27FC236}">
                <a16:creationId xmlns:a16="http://schemas.microsoft.com/office/drawing/2014/main" id="{587F001C-8B1C-82A8-8B4E-5607C8C78614}"/>
              </a:ext>
            </a:extLst>
          </p:cNvPr>
          <p:cNvSpPr/>
          <p:nvPr/>
        </p:nvSpPr>
        <p:spPr>
          <a:xfrm>
            <a:off x="990600" y="1656276"/>
            <a:ext cx="5867400" cy="1431182"/>
          </a:xfrm>
          <a:prstGeom prst="accentBorderCallout1">
            <a:avLst>
              <a:gd name="adj1" fmla="val 49265"/>
              <a:gd name="adj2" fmla="val -3127"/>
              <a:gd name="adj3" fmla="val 48469"/>
              <a:gd name="adj4" fmla="val -1709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5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86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1328</Words>
  <Application>Microsoft Office PowerPoint</Application>
  <PresentationFormat>Custom</PresentationFormat>
  <Paragraphs>95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FPT SHOP</cp:lastModifiedBy>
  <cp:revision>28</cp:revision>
  <dcterms:created xsi:type="dcterms:W3CDTF">2006-08-16T00:00:00Z</dcterms:created>
  <dcterms:modified xsi:type="dcterms:W3CDTF">2025-10-15T13:44:54Z</dcterms:modified>
  <dc:identifier>DAFoAtPky0Q</dc:identifier>
</cp:coreProperties>
</file>