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18" r:id="rId11"/>
    <p:sldMasterId id="2147483730" r:id="rId12"/>
  </p:sldMasterIdLst>
  <p:notesMasterIdLst>
    <p:notesMasterId r:id="rId30"/>
  </p:notesMasterIdLst>
  <p:sldIdLst>
    <p:sldId id="2007577526" r:id="rId13"/>
    <p:sldId id="511" r:id="rId14"/>
    <p:sldId id="2007577568" r:id="rId15"/>
    <p:sldId id="256" r:id="rId16"/>
    <p:sldId id="2007577540" r:id="rId17"/>
    <p:sldId id="2007577552" r:id="rId18"/>
    <p:sldId id="2007577557" r:id="rId19"/>
    <p:sldId id="2007577569" r:id="rId20"/>
    <p:sldId id="2007577558" r:id="rId21"/>
    <p:sldId id="2007577570" r:id="rId22"/>
    <p:sldId id="2007577571" r:id="rId23"/>
    <p:sldId id="2007577560" r:id="rId24"/>
    <p:sldId id="2007577572" r:id="rId25"/>
    <p:sldId id="2007577561" r:id="rId26"/>
    <p:sldId id="2007577562" r:id="rId27"/>
    <p:sldId id="529" r:id="rId28"/>
    <p:sldId id="2007577538" r:id="rId29"/>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B347E2-FFE2-4A53-A19F-B0D99DB44D4E}">
          <p14:sldIdLst>
            <p14:sldId id="2007577526"/>
            <p14:sldId id="511"/>
            <p14:sldId id="2007577568"/>
            <p14:sldId id="256"/>
            <p14:sldId id="2007577540"/>
            <p14:sldId id="2007577552"/>
            <p14:sldId id="2007577557"/>
            <p14:sldId id="2007577569"/>
            <p14:sldId id="2007577558"/>
            <p14:sldId id="2007577570"/>
            <p14:sldId id="2007577571"/>
            <p14:sldId id="2007577560"/>
            <p14:sldId id="2007577572"/>
            <p14:sldId id="2007577561"/>
            <p14:sldId id="2007577562"/>
            <p14:sldId id="529"/>
            <p14:sldId id="2007577538"/>
          </p14:sldIdLst>
        </p14:section>
        <p14:section name="Untitled Section" id="{CF32418C-B688-40E8-BD4A-7C73A307B9B3}">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EB"/>
    <a:srgbClr val="FFFAF3"/>
    <a:srgbClr val="ECF4FA"/>
    <a:srgbClr val="E4EFF8"/>
    <a:srgbClr val="DEEBF6"/>
    <a:srgbClr val="3882C1"/>
    <a:srgbClr val="94BCB4"/>
    <a:srgbClr val="366896"/>
    <a:srgbClr val="2C567C"/>
    <a:srgbClr val="329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979" autoAdjust="0"/>
  </p:normalViewPr>
  <p:slideViewPr>
    <p:cSldViewPr snapToGrid="0" showGuides="1">
      <p:cViewPr varScale="1">
        <p:scale>
          <a:sx n="85" d="100"/>
          <a:sy n="85" d="100"/>
        </p:scale>
        <p:origin x="96" y="6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2025/10/15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045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8678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339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5948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9748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22318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03481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21851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318937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9717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95930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56821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69552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684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13747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transition spd="slow" advClick="0">
    <p:push dir="u"/>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transition spd="slow" advClick="0">
    <p:push dir="u"/>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transition spd="slow" advClick="0">
    <p:push dir="u"/>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transition spd="slow" advClick="0">
    <p:push dir="u"/>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transition spd="slow" advClick="0">
    <p:push dir="u"/>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transition spd="slow" advClick="0">
    <p:push dir="u"/>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transition spd="slow" advClick="0">
    <p:push dir="u"/>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transition spd="slow" advClick="0">
    <p:push dir="u"/>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transition spd="slow" advClick="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ransition spd="slow" advClick="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transition spd="slow" advClick="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transition spd="slow" advClick="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transition spd="slow" advClick="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transition spd="slow" advClick="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transition spd="slow" advClick="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3802" y="1122623"/>
            <a:ext cx="9142810" cy="2388153"/>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31698388"/>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transition spd="slow" advClick="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5226673"/>
      </p:ext>
    </p:extLst>
  </p:cSld>
  <p:clrMapOvr>
    <a:masterClrMapping/>
  </p:clrMapOvr>
  <p:transition spd="slow" advClick="0" advTm="100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48003403"/>
      </p:ext>
    </p:extLst>
  </p:cSld>
  <p:clrMapOvr>
    <a:masterClrMapping/>
  </p:clrMapOvr>
  <p:transition spd="slow" advClick="0" advTm="100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89924218"/>
      </p:ext>
    </p:extLst>
  </p:cSld>
  <p:clrMapOvr>
    <a:masterClrMapping/>
  </p:clrMapOvr>
  <p:transition spd="slow" advClick="0" advTm="100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679" y="2505655"/>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4298705"/>
      </p:ext>
    </p:extLst>
  </p:cSld>
  <p:clrMapOvr>
    <a:masterClrMapping/>
  </p:clrMapOvr>
  <p:transition spd="slow" advClick="0" advTm="100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13092832"/>
      </p:ext>
    </p:extLst>
  </p:cSld>
  <p:clrMapOvr>
    <a:masterClrMapping/>
  </p:clrMapOvr>
  <p:transition spd="slow" advClick="0" advTm="100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24618450"/>
      </p:ext>
    </p:extLst>
  </p:cSld>
  <p:clrMapOvr>
    <a:masterClrMapping/>
  </p:clrMapOvr>
  <p:transition spd="slow" advClick="0" advTm="100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99236951"/>
      </p:ext>
    </p:extLst>
  </p:cSld>
  <p:clrMapOvr>
    <a:masterClrMapping/>
  </p:clrMapOvr>
  <p:transition spd="slow" advClick="0" advTm="100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94984440"/>
      </p:ext>
    </p:extLst>
  </p:cSld>
  <p:clrMapOvr>
    <a:masterClrMapping/>
  </p:clrMapOvr>
  <p:transition spd="slow" advClick="0" advTm="100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2965160"/>
      </p:ext>
    </p:extLst>
  </p:cSld>
  <p:clrMapOvr>
    <a:masterClrMapping/>
  </p:clrMapOvr>
  <p:transition spd="slow" advClick="0" advTm="100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091"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2025/10/15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0043643"/>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transition spd="slow" advClick="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20"/>
            <a:ext cx="10361851" cy="1470365"/>
          </a:xfrm>
        </p:spPr>
        <p:txBody>
          <a:bodyPr/>
          <a:lstStyle/>
          <a:p>
            <a:r>
              <a:rPr lang="en-US"/>
              <a:t>Click to edit Master title style</a:t>
            </a:r>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5460972"/>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55978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2"/>
            <a:ext cx="10361851" cy="136239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553219"/>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1"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3"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9797544"/>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469"/>
            <a:ext cx="5386216" cy="63991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5379"/>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2" y="1535469"/>
            <a:ext cx="5388332" cy="63991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2" y="2175379"/>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9614414"/>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4829583"/>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253577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2" y="273113"/>
            <a:ext cx="4010562" cy="116231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3" y="273115"/>
            <a:ext cx="6814780"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2" y="1435434"/>
            <a:ext cx="4010562" cy="4692149"/>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6012333"/>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6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6" y="612917"/>
            <a:ext cx="7314248" cy="4115753"/>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Text Placeholder 3"/>
          <p:cNvSpPr>
            <a:spLocks noGrp="1"/>
          </p:cNvSpPr>
          <p:nvPr>
            <p:ph type="body" sz="half" idx="2"/>
          </p:nvPr>
        </p:nvSpPr>
        <p:spPr>
          <a:xfrm>
            <a:off x="2389406" y="5368581"/>
            <a:ext cx="7314248" cy="805048"/>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507082"/>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9142295"/>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transition spd="slow" advClick="0">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3"/>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1" y="274703"/>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541273"/>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5.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2025/10/15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10/15/2025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spd="slow" advClick="0">
    <p:push dir="u"/>
  </p:transition>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2025/10/15</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195067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advClick="0" advTm="1000">
    <p:push dir="u"/>
  </p:transition>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3"/>
            <a:ext cx="2844430"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4165058" y="6357823"/>
            <a:ext cx="3860297"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7823"/>
            <a:ext cx="2844430"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6546327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txStyles>
    <p:titleStyle>
      <a:lvl1pPr algn="ctr" defTabSz="914309"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6" indent="-285721" algn="l" defTabSz="91430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6" indent="-228577" algn="l" defTabSz="91430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15/10/2025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5.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0.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image" Target="../media/image1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A22B17-46AB-4F77-BE62-207AEFC3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241"/>
            <a:ext cx="12190413" cy="6857107"/>
          </a:xfrm>
          <a:prstGeom prst="rect">
            <a:avLst/>
          </a:prstGeom>
        </p:spPr>
      </p:pic>
      <p:pic>
        <p:nvPicPr>
          <p:cNvPr id="15" name="图片 3">
            <a:extLst>
              <a:ext uri="{FF2B5EF4-FFF2-40B4-BE49-F238E27FC236}">
                <a16:creationId xmlns:a16="http://schemas.microsoft.com/office/drawing/2014/main" id="{36559B4B-6097-4ACA-A5F1-4AFF5798F7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00" b="67837"/>
          <a:stretch>
            <a:fillRect/>
          </a:stretch>
        </p:blipFill>
        <p:spPr>
          <a:xfrm>
            <a:off x="9973007" y="0"/>
            <a:ext cx="1777926" cy="1947873"/>
          </a:xfrm>
          <a:prstGeom prst="rect">
            <a:avLst/>
          </a:prstGeom>
        </p:spPr>
      </p:pic>
      <p:pic>
        <p:nvPicPr>
          <p:cNvPr id="21" name="图片 19">
            <a:extLst>
              <a:ext uri="{FF2B5EF4-FFF2-40B4-BE49-F238E27FC236}">
                <a16:creationId xmlns:a16="http://schemas.microsoft.com/office/drawing/2014/main" id="{74ACD540-66A0-4138-B9A5-7619DF64B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417" y="3877412"/>
            <a:ext cx="5266750" cy="5266750"/>
          </a:xfrm>
          <a:prstGeom prst="rect">
            <a:avLst/>
          </a:prstGeom>
          <a:effectLst>
            <a:outerShdw blurRad="50800" dist="38100" dir="5400000" algn="t" rotWithShape="0">
              <a:prstClr val="black">
                <a:alpha val="40000"/>
              </a:prstClr>
            </a:outerShdw>
          </a:effectLst>
        </p:spPr>
      </p:pic>
      <p:sp>
        <p:nvSpPr>
          <p:cNvPr id="16" name="TextBox 3"/>
          <p:cNvSpPr txBox="1"/>
          <p:nvPr/>
        </p:nvSpPr>
        <p:spPr>
          <a:xfrm>
            <a:off x="1530544" y="2173620"/>
            <a:ext cx="9013977" cy="2077492"/>
          </a:xfrm>
          <a:prstGeom prst="rect">
            <a:avLst/>
          </a:prstGeom>
        </p:spPr>
        <p:txBody>
          <a:bodyPr wrap="square" lIns="0" tIns="0" rIns="0" bIns="0" rtlCol="0" anchor="t">
            <a:spAutoFit/>
          </a:bodyPr>
          <a:lstStyle/>
          <a:p>
            <a:pPr marL="0" lvl="0" indent="0" algn="ctr">
              <a:lnSpc>
                <a:spcPct val="150000"/>
              </a:lnSpc>
            </a:pPr>
            <a:r>
              <a:rPr lang="vi-VN" sz="4500" b="1" dirty="0">
                <a:solidFill>
                  <a:srgbClr val="000000"/>
                </a:solidFill>
                <a:latin typeface="Arial" panose="020B0604020202020204" pitchFamily="34" charset="0"/>
                <a:cs typeface="Arial" panose="020B0604020202020204" pitchFamily="34" charset="0"/>
              </a:rPr>
              <a:t>CHÀO MỪNG CÁC EM ĐẾN VỚI BÀI HỌC NGÀY HÔM NAY!</a:t>
            </a:r>
            <a:endParaRPr lang="en-US" sz="45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518370"/>
      </p:ext>
    </p:extLst>
  </p:cSld>
  <p:clrMapOvr>
    <a:masterClrMapping/>
  </p:clrMapOvr>
  <mc:AlternateContent xmlns:mc="http://schemas.openxmlformats.org/markup-compatibility/2006" xmlns:p14="http://schemas.microsoft.com/office/powerpoint/2010/main">
    <mc:Choice Requires="p14">
      <p:transition spd="med" p14:dur="700" advClick="0">
        <p:randomBar dir="vert"/>
      </p:transition>
    </mc:Choice>
    <mc:Fallback xmlns="">
      <p:transition spd="med" advClick="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2">
            <a:extLst>
              <a:ext uri="{FF2B5EF4-FFF2-40B4-BE49-F238E27FC236}">
                <a16:creationId xmlns:a16="http://schemas.microsoft.com/office/drawing/2014/main" id="{3A3367FD-E3D0-49A5-9406-71C93CE7D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998" y="5388368"/>
            <a:ext cx="1402483" cy="1402483"/>
          </a:xfrm>
          <a:prstGeom prst="rect">
            <a:avLst/>
          </a:prstGeom>
        </p:spPr>
      </p:pic>
      <p:sp>
        <p:nvSpPr>
          <p:cNvPr id="14" name="Rectangle 13"/>
          <p:cNvSpPr/>
          <p:nvPr/>
        </p:nvSpPr>
        <p:spPr>
          <a:xfrm>
            <a:off x="1147155" y="578373"/>
            <a:ext cx="4116833"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F651F"/>
                </a:solidFill>
                <a:effectLst/>
                <a:uLnTx/>
                <a:uFillTx/>
                <a:latin typeface="Arial"/>
                <a:ea typeface="+mn-ea"/>
                <a:cs typeface="+mn-cs"/>
              </a:rPr>
              <a:t>Bài tập 2 (SGK – tr46)</a:t>
            </a:r>
            <a:endParaRPr kumimoji="0" lang="en-US" sz="3000" b="1" i="0" u="none" strike="noStrike" kern="1200" cap="none" spc="0" normalizeH="0" baseline="0" noProof="0" dirty="0">
              <a:ln>
                <a:noFill/>
              </a:ln>
              <a:solidFill>
                <a:srgbClr val="EF651F"/>
              </a:solidFill>
              <a:effectLst/>
              <a:uLnTx/>
              <a:uFillTx/>
              <a:latin typeface="Arial"/>
              <a:ea typeface="+mn-ea"/>
              <a:cs typeface="+mn-cs"/>
            </a:endParaRPr>
          </a:p>
        </p:txBody>
      </p:sp>
      <p:sp>
        <p:nvSpPr>
          <p:cNvPr id="7" name="Rectangle 6"/>
          <p:cNvSpPr/>
          <p:nvPr/>
        </p:nvSpPr>
        <p:spPr>
          <a:xfrm>
            <a:off x="1173186" y="1221104"/>
            <a:ext cx="8553945"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Chữ số 5 ở mỗi số sau thuộc hàng nào, lớp nào? </a:t>
            </a:r>
          </a:p>
        </p:txBody>
      </p:sp>
      <p:sp>
        <p:nvSpPr>
          <p:cNvPr id="25" name="Rectangle 24"/>
          <p:cNvSpPr/>
          <p:nvPr/>
        </p:nvSpPr>
        <p:spPr>
          <a:xfrm>
            <a:off x="1290029" y="2281457"/>
            <a:ext cx="2460246" cy="5541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189 835 388</a:t>
            </a:r>
          </a:p>
        </p:txBody>
      </p:sp>
      <p:sp>
        <p:nvSpPr>
          <p:cNvPr id="26" name="Rectangle 25"/>
          <p:cNvSpPr/>
          <p:nvPr/>
        </p:nvSpPr>
        <p:spPr>
          <a:xfrm>
            <a:off x="4785740" y="2281456"/>
            <a:ext cx="2460246" cy="554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5 122 381</a:t>
            </a:r>
          </a:p>
        </p:txBody>
      </p:sp>
      <p:sp>
        <p:nvSpPr>
          <p:cNvPr id="27" name="Rectangle 26"/>
          <p:cNvSpPr/>
          <p:nvPr/>
        </p:nvSpPr>
        <p:spPr>
          <a:xfrm>
            <a:off x="8313349" y="2281455"/>
            <a:ext cx="2460246" cy="5541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531 278 000</a:t>
            </a:r>
          </a:p>
        </p:txBody>
      </p:sp>
      <p:sp>
        <p:nvSpPr>
          <p:cNvPr id="28" name="Down Arrow 27"/>
          <p:cNvSpPr/>
          <p:nvPr/>
        </p:nvSpPr>
        <p:spPr>
          <a:xfrm>
            <a:off x="2343820" y="3161867"/>
            <a:ext cx="265972" cy="34354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Down Arrow 28"/>
          <p:cNvSpPr/>
          <p:nvPr/>
        </p:nvSpPr>
        <p:spPr>
          <a:xfrm>
            <a:off x="5926644" y="3157253"/>
            <a:ext cx="265972" cy="343547"/>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Down Arrow 29"/>
          <p:cNvSpPr/>
          <p:nvPr/>
        </p:nvSpPr>
        <p:spPr>
          <a:xfrm>
            <a:off x="9403063" y="3157253"/>
            <a:ext cx="265972" cy="34354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30"/>
          <p:cNvSpPr/>
          <p:nvPr/>
        </p:nvSpPr>
        <p:spPr>
          <a:xfrm>
            <a:off x="1364788" y="3567350"/>
            <a:ext cx="2279157" cy="1384995"/>
          </a:xfrm>
          <a:prstGeom prst="rect">
            <a:avLst/>
          </a:prstGeom>
        </p:spPr>
        <p:txBody>
          <a:bodyPr wrap="square">
            <a:spAutoFit/>
          </a:bodyPr>
          <a:lstStyle/>
          <a:p>
            <a:pPr marL="0" marR="0" lvl="0" indent="0" algn="just" defTabSz="1219078" rtl="0" eaLnBrk="1" fontAlgn="auto" latinLnBrk="0" hangingPunct="1">
              <a:lnSpc>
                <a:spcPct val="150000"/>
              </a:lnSpc>
              <a:spcBef>
                <a:spcPts val="0"/>
              </a:spcBef>
              <a:spcAft>
                <a:spcPts val="0"/>
              </a:spcAft>
              <a:buClr>
                <a:srgbClr val="000000"/>
              </a:buClr>
              <a:buSzTx/>
              <a:buFontTx/>
              <a:buNone/>
              <a:tabLst/>
              <a:defRPr/>
            </a:pPr>
            <a:r>
              <a:rPr kumimoji="0" lang="nl-NL"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rPr>
              <a:t>Hàng nghìn, lớp nghìn </a:t>
            </a:r>
            <a:endParaRPr kumimoji="0" lang="en-US"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35" name="Rectangle 34"/>
          <p:cNvSpPr/>
          <p:nvPr/>
        </p:nvSpPr>
        <p:spPr>
          <a:xfrm>
            <a:off x="4991721" y="3567349"/>
            <a:ext cx="2168191" cy="1384995"/>
          </a:xfrm>
          <a:prstGeom prst="rect">
            <a:avLst/>
          </a:prstGeom>
        </p:spPr>
        <p:txBody>
          <a:bodyPr wrap="square">
            <a:spAutoFit/>
          </a:bodyPr>
          <a:lstStyle/>
          <a:p>
            <a:pPr marL="0" marR="0" lvl="0" indent="0" algn="just" defTabSz="1219078" rtl="0" eaLnBrk="1" fontAlgn="auto" latinLnBrk="0" hangingPunct="1">
              <a:lnSpc>
                <a:spcPct val="150000"/>
              </a:lnSpc>
              <a:spcBef>
                <a:spcPts val="0"/>
              </a:spcBef>
              <a:spcAft>
                <a:spcPts val="0"/>
              </a:spcAft>
              <a:buClr>
                <a:srgbClr val="000000"/>
              </a:buClr>
              <a:buSzTx/>
              <a:buFontTx/>
              <a:buNone/>
              <a:tabLst/>
              <a:defRPr/>
            </a:pPr>
            <a:r>
              <a:rPr kumimoji="0" lang="nl-NL"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rPr>
              <a:t>Hàng triệu, lớp triệu</a:t>
            </a:r>
            <a:endParaRPr kumimoji="0" lang="en-US"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36" name="Rectangle 35"/>
          <p:cNvSpPr/>
          <p:nvPr/>
        </p:nvSpPr>
        <p:spPr>
          <a:xfrm>
            <a:off x="8025991" y="3567349"/>
            <a:ext cx="3020115" cy="1384995"/>
          </a:xfrm>
          <a:prstGeom prst="rect">
            <a:avLst/>
          </a:prstGeom>
        </p:spPr>
        <p:txBody>
          <a:bodyPr wrap="square">
            <a:spAutoFit/>
          </a:bodyPr>
          <a:lstStyle/>
          <a:p>
            <a:pPr marL="0" marR="0" lvl="0" indent="0" algn="just" defTabSz="1219078" rtl="0" eaLnBrk="1" fontAlgn="auto" latinLnBrk="0" hangingPunct="1">
              <a:lnSpc>
                <a:spcPct val="150000"/>
              </a:lnSpc>
              <a:spcBef>
                <a:spcPts val="0"/>
              </a:spcBef>
              <a:spcAft>
                <a:spcPts val="0"/>
              </a:spcAft>
              <a:buClr>
                <a:srgbClr val="000000"/>
              </a:buClr>
              <a:buSzTx/>
              <a:buFontTx/>
              <a:buNone/>
              <a:tabLst/>
              <a:defRPr/>
            </a:pPr>
            <a:r>
              <a:rPr kumimoji="0" lang="nl-NL"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rPr>
              <a:t>Hàng trăm triệu, lớp triệu</a:t>
            </a:r>
            <a:endParaRPr kumimoji="0" lang="en-US"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2034666"/>
      </p:ext>
    </p:extLst>
  </p:cSld>
  <p:clrMapOvr>
    <a:masterClrMapping/>
  </p:clrMapOvr>
  <mc:AlternateContent xmlns:mc="http://schemas.openxmlformats.org/markup-compatibility/2006" xmlns:p14="http://schemas.microsoft.com/office/powerpoint/2010/main">
    <mc:Choice Requires="p14">
      <p:transition spd="med" p14:dur="700" advClick="0">
        <p:pull/>
      </p:transition>
    </mc:Choice>
    <mc:Fallback xmlns="">
      <p:transition spd="med" advClick="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up)">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25" grpId="0" animBg="1"/>
      <p:bldP spid="26" grpId="0" animBg="1"/>
      <p:bldP spid="27" grpId="0" animBg="1"/>
      <p:bldP spid="28" grpId="0" animBg="1"/>
      <p:bldP spid="29" grpId="0" animBg="1"/>
      <p:bldP spid="30" grpId="0" animBg="1"/>
      <p:bldP spid="31"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2">
            <a:extLst>
              <a:ext uri="{FF2B5EF4-FFF2-40B4-BE49-F238E27FC236}">
                <a16:creationId xmlns:a16="http://schemas.microsoft.com/office/drawing/2014/main" id="{3A3367FD-E3D0-49A5-9406-71C93CE7D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998" y="5388368"/>
            <a:ext cx="1402483" cy="1402483"/>
          </a:xfrm>
          <a:prstGeom prst="rect">
            <a:avLst/>
          </a:prstGeom>
        </p:spPr>
      </p:pic>
      <p:sp>
        <p:nvSpPr>
          <p:cNvPr id="14" name="Rectangle 13"/>
          <p:cNvSpPr/>
          <p:nvPr/>
        </p:nvSpPr>
        <p:spPr>
          <a:xfrm>
            <a:off x="1147155" y="578373"/>
            <a:ext cx="4116833"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F651F"/>
                </a:solidFill>
                <a:effectLst/>
                <a:uLnTx/>
                <a:uFillTx/>
                <a:latin typeface="Arial"/>
                <a:ea typeface="+mn-ea"/>
                <a:cs typeface="+mn-cs"/>
              </a:rPr>
              <a:t>Bài tập 2 (SGK – tr46)</a:t>
            </a:r>
            <a:endParaRPr kumimoji="0" lang="en-US" sz="3000" b="1" i="0" u="none" strike="noStrike" kern="1200" cap="none" spc="0" normalizeH="0" baseline="0" noProof="0" dirty="0">
              <a:ln>
                <a:noFill/>
              </a:ln>
              <a:solidFill>
                <a:srgbClr val="EF651F"/>
              </a:solidFill>
              <a:effectLst/>
              <a:uLnTx/>
              <a:uFillTx/>
              <a:latin typeface="Arial"/>
              <a:ea typeface="+mn-ea"/>
              <a:cs typeface="+mn-cs"/>
            </a:endParaRPr>
          </a:p>
        </p:txBody>
      </p:sp>
      <p:sp>
        <p:nvSpPr>
          <p:cNvPr id="7" name="Rectangle 6"/>
          <p:cNvSpPr/>
          <p:nvPr/>
        </p:nvSpPr>
        <p:spPr>
          <a:xfrm>
            <a:off x="1147155" y="1208199"/>
            <a:ext cx="8061822" cy="658835"/>
          </a:xfrm>
          <a:prstGeom prst="rect">
            <a:avLst/>
          </a:prstGeom>
        </p:spPr>
        <p:txBody>
          <a:bodyPr wrap="none">
            <a:spAutoFit/>
          </a:bodyPr>
          <a:lstStyle/>
          <a:p>
            <a:pPr lvl="0" algn="just">
              <a:lnSpc>
                <a:spcPct val="150000"/>
              </a:lnSpc>
              <a:spcAft>
                <a:spcPts val="800"/>
              </a:spcAft>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Hãy làm tròn các số trên đến hàng chục nghìn.</a:t>
            </a:r>
          </a:p>
        </p:txBody>
      </p:sp>
      <p:sp>
        <p:nvSpPr>
          <p:cNvPr id="25" name="Rectangle 24"/>
          <p:cNvSpPr/>
          <p:nvPr/>
        </p:nvSpPr>
        <p:spPr>
          <a:xfrm>
            <a:off x="1290029" y="2281457"/>
            <a:ext cx="2460246" cy="5541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189 835 388</a:t>
            </a:r>
          </a:p>
        </p:txBody>
      </p:sp>
      <p:sp>
        <p:nvSpPr>
          <p:cNvPr id="26" name="Rectangle 25"/>
          <p:cNvSpPr/>
          <p:nvPr/>
        </p:nvSpPr>
        <p:spPr>
          <a:xfrm>
            <a:off x="4785740" y="2281456"/>
            <a:ext cx="2460246" cy="554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5 122 381</a:t>
            </a:r>
          </a:p>
        </p:txBody>
      </p:sp>
      <p:sp>
        <p:nvSpPr>
          <p:cNvPr id="27" name="Rectangle 26"/>
          <p:cNvSpPr/>
          <p:nvPr/>
        </p:nvSpPr>
        <p:spPr>
          <a:xfrm>
            <a:off x="8313349" y="2281455"/>
            <a:ext cx="2460246" cy="5541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sym typeface="Arial"/>
              </a:rPr>
              <a:t>531 278 000</a:t>
            </a:r>
          </a:p>
        </p:txBody>
      </p:sp>
      <p:sp>
        <p:nvSpPr>
          <p:cNvPr id="28" name="Down Arrow 27"/>
          <p:cNvSpPr/>
          <p:nvPr/>
        </p:nvSpPr>
        <p:spPr>
          <a:xfrm>
            <a:off x="2343820" y="3161867"/>
            <a:ext cx="265972" cy="34354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Down Arrow 28"/>
          <p:cNvSpPr/>
          <p:nvPr/>
        </p:nvSpPr>
        <p:spPr>
          <a:xfrm>
            <a:off x="5926644" y="3157253"/>
            <a:ext cx="265972" cy="343547"/>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Down Arrow 29"/>
          <p:cNvSpPr/>
          <p:nvPr/>
        </p:nvSpPr>
        <p:spPr>
          <a:xfrm>
            <a:off x="9403063" y="3157253"/>
            <a:ext cx="265972" cy="34354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1219078"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30"/>
          <p:cNvSpPr/>
          <p:nvPr/>
        </p:nvSpPr>
        <p:spPr>
          <a:xfrm>
            <a:off x="1380573" y="3705573"/>
            <a:ext cx="2279157" cy="658835"/>
          </a:xfrm>
          <a:prstGeom prst="rect">
            <a:avLst/>
          </a:prstGeom>
        </p:spPr>
        <p:txBody>
          <a:bodyPr wrap="square">
            <a:spAutoFit/>
          </a:bodyPr>
          <a:lstStyle/>
          <a:p>
            <a:pPr lvl="0" algn="just" defTabSz="1219078">
              <a:lnSpc>
                <a:spcPct val="150000"/>
              </a:lnSpc>
              <a:buClr>
                <a:srgbClr val="000000"/>
              </a:buClr>
            </a:pPr>
            <a:r>
              <a:rPr lang="nl-NL" sz="2800" b="1" kern="0">
                <a:solidFill>
                  <a:srgbClr val="FF0000"/>
                </a:solidFill>
                <a:latin typeface="Arial"/>
                <a:ea typeface="Times New Roman" panose="02020603050405020304" pitchFamily="18" charset="0"/>
                <a:cs typeface="Times New Roman" panose="02020603050405020304" pitchFamily="18" charset="0"/>
                <a:sym typeface="Arial"/>
              </a:rPr>
              <a:t>189 840 000</a:t>
            </a:r>
            <a:endParaRPr kumimoji="0" lang="en-US"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35" name="Rectangle 34"/>
          <p:cNvSpPr/>
          <p:nvPr/>
        </p:nvSpPr>
        <p:spPr>
          <a:xfrm>
            <a:off x="5178066" y="3705572"/>
            <a:ext cx="2168191" cy="658835"/>
          </a:xfrm>
          <a:prstGeom prst="rect">
            <a:avLst/>
          </a:prstGeom>
        </p:spPr>
        <p:txBody>
          <a:bodyPr wrap="square">
            <a:spAutoFit/>
          </a:bodyPr>
          <a:lstStyle/>
          <a:p>
            <a:pPr lvl="0" algn="just" defTabSz="1219078">
              <a:lnSpc>
                <a:spcPct val="150000"/>
              </a:lnSpc>
              <a:buClr>
                <a:srgbClr val="000000"/>
              </a:buClr>
            </a:pPr>
            <a:r>
              <a:rPr lang="nl-NL" sz="2800" b="1" kern="0">
                <a:solidFill>
                  <a:srgbClr val="FF0000"/>
                </a:solidFill>
                <a:latin typeface="Arial"/>
                <a:ea typeface="Times New Roman" panose="02020603050405020304" pitchFamily="18" charset="0"/>
                <a:cs typeface="Times New Roman" panose="02020603050405020304" pitchFamily="18" charset="0"/>
                <a:sym typeface="Arial"/>
              </a:rPr>
              <a:t>5 120 000</a:t>
            </a:r>
            <a:endParaRPr kumimoji="0" lang="en-US"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36" name="Rectangle 35"/>
          <p:cNvSpPr/>
          <p:nvPr/>
        </p:nvSpPr>
        <p:spPr>
          <a:xfrm>
            <a:off x="8504456" y="3705572"/>
            <a:ext cx="3020115" cy="738664"/>
          </a:xfrm>
          <a:prstGeom prst="rect">
            <a:avLst/>
          </a:prstGeom>
        </p:spPr>
        <p:txBody>
          <a:bodyPr wrap="square">
            <a:spAutoFit/>
          </a:bodyPr>
          <a:lstStyle/>
          <a:p>
            <a:pPr lvl="0" algn="just" defTabSz="1219078">
              <a:lnSpc>
                <a:spcPct val="150000"/>
              </a:lnSpc>
              <a:buClr>
                <a:srgbClr val="000000"/>
              </a:buClr>
            </a:pPr>
            <a:r>
              <a:rPr lang="nl-NL" sz="2800" b="1" kern="0">
                <a:solidFill>
                  <a:srgbClr val="FF0000"/>
                </a:solidFill>
                <a:latin typeface="Arial"/>
                <a:ea typeface="Times New Roman" panose="02020603050405020304" pitchFamily="18" charset="0"/>
                <a:cs typeface="Times New Roman" panose="02020603050405020304" pitchFamily="18" charset="0"/>
                <a:sym typeface="Arial"/>
              </a:rPr>
              <a:t>531 280 000</a:t>
            </a:r>
            <a:endParaRPr kumimoji="0" lang="en-US" sz="2800" b="1" i="0" u="none" strike="noStrike" kern="0" cap="none" spc="0" normalizeH="0" baseline="0" noProof="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78289475"/>
      </p:ext>
    </p:extLst>
  </p:cSld>
  <p:clrMapOvr>
    <a:masterClrMapping/>
  </p:clrMapOvr>
  <mc:AlternateContent xmlns:mc="http://schemas.openxmlformats.org/markup-compatibility/2006" xmlns:p14="http://schemas.microsoft.com/office/powerpoint/2010/main">
    <mc:Choice Requires="p14">
      <p:transition spd="med" p14:dur="700" advClick="0">
        <p:pull dir="r"/>
      </p:transition>
    </mc:Choice>
    <mc:Fallback xmlns="">
      <p:transition spd="med" advClick="0">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randombar(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26" grpId="0" animBg="1"/>
      <p:bldP spid="27" grpId="0" animBg="1"/>
      <p:bldP spid="28" grpId="0" animBg="1"/>
      <p:bldP spid="29" grpId="0" animBg="1"/>
      <p:bldP spid="30" grpId="0" animBg="1"/>
      <p:bldP spid="31"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02022" y="450783"/>
            <a:ext cx="4116833"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F651F"/>
                </a:solidFill>
                <a:effectLst/>
                <a:uLnTx/>
                <a:uFillTx/>
                <a:latin typeface="Arial"/>
                <a:ea typeface="+mn-ea"/>
                <a:cs typeface="+mn-cs"/>
              </a:rPr>
              <a:t>Bài tập 3 (SGK – tr46)</a:t>
            </a:r>
            <a:endParaRPr kumimoji="0" lang="en-US" sz="3000" b="1" i="0" u="none" strike="noStrike" kern="1200" cap="none" spc="0" normalizeH="0" baseline="0" noProof="0" dirty="0">
              <a:ln>
                <a:noFill/>
              </a:ln>
              <a:solidFill>
                <a:srgbClr val="EF651F"/>
              </a:solidFill>
              <a:effectLst/>
              <a:uLnTx/>
              <a:uFillTx/>
              <a:latin typeface="Arial"/>
              <a:ea typeface="+mn-ea"/>
              <a:cs typeface="+mn-cs"/>
            </a:endParaRPr>
          </a:p>
        </p:txBody>
      </p:sp>
      <p:sp>
        <p:nvSpPr>
          <p:cNvPr id="11" name="Rectangle 10"/>
          <p:cNvSpPr/>
          <p:nvPr/>
        </p:nvSpPr>
        <p:spPr>
          <a:xfrm>
            <a:off x="604893" y="1111106"/>
            <a:ext cx="11043258" cy="2031325"/>
          </a:xfrm>
          <a:prstGeom prst="rect">
            <a:avLst/>
          </a:prstGeom>
        </p:spPr>
        <p:txBody>
          <a:bodyPr wrap="square">
            <a:spAutoFit/>
          </a:bodyPr>
          <a:lstStyle/>
          <a:p>
            <a:pPr lvl="0" algn="just">
              <a:lnSpc>
                <a:spcPct val="150000"/>
              </a:lnSpc>
              <a:spcAft>
                <a:spcPts val="800"/>
              </a:spcAft>
            </a:pPr>
            <a:r>
              <a:rPr lang="vi-VN" sz="2800">
                <a:solidFill>
                  <a:srgbClr val="000000"/>
                </a:solidFill>
                <a:ea typeface="Times New Roman" panose="02020603050405020304" pitchFamily="18" charset="0"/>
                <a:cs typeface="Arial" panose="020B0604020202020204" pitchFamily="34" charset="0"/>
              </a:rPr>
              <a:t>Bảng số liệu dưới đây cho biết số xe máy bán ra mỗi năm từ năm 2016 tới năm 2019 của một công ty. Làm tròn số xe máy bán ra mỗi năm đến hàng trăm nghìn.</a:t>
            </a:r>
            <a:endPar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965630"/>
              </p:ext>
            </p:extLst>
          </p:nvPr>
        </p:nvGraphicFramePr>
        <p:xfrm>
          <a:off x="675045" y="3301921"/>
          <a:ext cx="10924220" cy="2431542"/>
        </p:xfrm>
        <a:graphic>
          <a:graphicData uri="http://schemas.openxmlformats.org/drawingml/2006/table">
            <a:tbl>
              <a:tblPr firstRow="1" bandRow="1">
                <a:tableStyleId>{5C22544A-7EE6-4342-B048-85BDC9FD1C3A}</a:tableStyleId>
              </a:tblPr>
              <a:tblGrid>
                <a:gridCol w="3954395">
                  <a:extLst>
                    <a:ext uri="{9D8B030D-6E8A-4147-A177-3AD203B41FA5}">
                      <a16:colId xmlns:a16="http://schemas.microsoft.com/office/drawing/2014/main" val="1706639522"/>
                    </a:ext>
                  </a:extLst>
                </a:gridCol>
                <a:gridCol w="1818167">
                  <a:extLst>
                    <a:ext uri="{9D8B030D-6E8A-4147-A177-3AD203B41FA5}">
                      <a16:colId xmlns:a16="http://schemas.microsoft.com/office/drawing/2014/main" val="3251273680"/>
                    </a:ext>
                  </a:extLst>
                </a:gridCol>
                <a:gridCol w="1733107">
                  <a:extLst>
                    <a:ext uri="{9D8B030D-6E8A-4147-A177-3AD203B41FA5}">
                      <a16:colId xmlns:a16="http://schemas.microsoft.com/office/drawing/2014/main" val="3733865824"/>
                    </a:ext>
                  </a:extLst>
                </a:gridCol>
                <a:gridCol w="1722474">
                  <a:extLst>
                    <a:ext uri="{9D8B030D-6E8A-4147-A177-3AD203B41FA5}">
                      <a16:colId xmlns:a16="http://schemas.microsoft.com/office/drawing/2014/main" val="3265133332"/>
                    </a:ext>
                  </a:extLst>
                </a:gridCol>
                <a:gridCol w="1696077">
                  <a:extLst>
                    <a:ext uri="{9D8B030D-6E8A-4147-A177-3AD203B41FA5}">
                      <a16:colId xmlns:a16="http://schemas.microsoft.com/office/drawing/2014/main" val="1593389820"/>
                    </a:ext>
                  </a:extLst>
                </a:gridCol>
              </a:tblGrid>
              <a:tr h="370840">
                <a:tc>
                  <a:txBody>
                    <a:bodyPr/>
                    <a:lstStyle/>
                    <a:p>
                      <a:pPr algn="ctr">
                        <a:lnSpc>
                          <a:spcPct val="150000"/>
                        </a:lnSpc>
                      </a:pPr>
                      <a:r>
                        <a:rPr lang="en-US" sz="2600">
                          <a:latin typeface="Arial" panose="020B0604020202020204" pitchFamily="34" charset="0"/>
                          <a:cs typeface="Arial" panose="020B0604020202020204" pitchFamily="34" charset="0"/>
                        </a:rPr>
                        <a:t>Năm</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latin typeface="Arial" panose="020B0604020202020204" pitchFamily="34" charset="0"/>
                          <a:cs typeface="Arial" panose="020B0604020202020204" pitchFamily="34" charset="0"/>
                        </a:rPr>
                        <a:t>2016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latin typeface="Arial" panose="020B0604020202020204" pitchFamily="34" charset="0"/>
                          <a:cs typeface="Arial" panose="020B0604020202020204" pitchFamily="34" charset="0"/>
                        </a:rPr>
                        <a:t>2017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latin typeface="Arial" panose="020B0604020202020204" pitchFamily="34" charset="0"/>
                          <a:cs typeface="Arial" panose="020B0604020202020204" pitchFamily="34" charset="0"/>
                        </a:rPr>
                        <a:t>2018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latin typeface="Arial" panose="020B0604020202020204" pitchFamily="34" charset="0"/>
                          <a:cs typeface="Arial" panose="020B0604020202020204" pitchFamily="34" charset="0"/>
                        </a:rPr>
                        <a:t>2019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701286447"/>
                  </a:ext>
                </a:extLst>
              </a:tr>
              <a:tr h="370840">
                <a:tc>
                  <a:txBody>
                    <a:bodyPr/>
                    <a:lstStyle/>
                    <a:p>
                      <a:pPr algn="ctr">
                        <a:lnSpc>
                          <a:spcPct val="150000"/>
                        </a:lnSpc>
                      </a:pPr>
                      <a:r>
                        <a:rPr lang="en-US" sz="2600">
                          <a:latin typeface="Arial" panose="020B0604020202020204" pitchFamily="34" charset="0"/>
                          <a:cs typeface="Arial" panose="020B0604020202020204" pitchFamily="34" charset="0"/>
                        </a:rPr>
                        <a:t>Số</a:t>
                      </a:r>
                      <a:r>
                        <a:rPr lang="en-US" sz="2600" baseline="0">
                          <a:latin typeface="Arial" panose="020B0604020202020204" pitchFamily="34" charset="0"/>
                          <a:cs typeface="Arial" panose="020B0604020202020204" pitchFamily="34" charset="0"/>
                        </a:rPr>
                        <a:t> lượng (chiếc)</a:t>
                      </a: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effectLst/>
                          <a:latin typeface="Arial" panose="020B0604020202020204" pitchFamily="34" charset="0"/>
                          <a:ea typeface="Times New Roman" panose="02020603050405020304" pitchFamily="18" charset="0"/>
                          <a:cs typeface="Arial" panose="020B0604020202020204" pitchFamily="34" charset="0"/>
                        </a:rPr>
                        <a:t>3 121 023</a:t>
                      </a: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effectLst/>
                          <a:latin typeface="Arial" panose="020B0604020202020204" pitchFamily="34" charset="0"/>
                          <a:ea typeface="Times New Roman" panose="02020603050405020304" pitchFamily="18" charset="0"/>
                          <a:cs typeface="Arial" panose="020B0604020202020204" pitchFamily="34" charset="0"/>
                        </a:rPr>
                        <a:t>3 272 353</a:t>
                      </a: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effectLst/>
                          <a:latin typeface="Arial" panose="020B0604020202020204" pitchFamily="34" charset="0"/>
                          <a:ea typeface="Times New Roman" panose="02020603050405020304" pitchFamily="18" charset="0"/>
                          <a:cs typeface="Arial" panose="020B0604020202020204" pitchFamily="34" charset="0"/>
                        </a:rPr>
                        <a:t>3 386 097</a:t>
                      </a: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600">
                          <a:effectLst/>
                          <a:latin typeface="Arial" panose="020B0604020202020204" pitchFamily="34" charset="0"/>
                          <a:ea typeface="Times New Roman" panose="02020603050405020304" pitchFamily="18" charset="0"/>
                          <a:cs typeface="Arial" panose="020B0604020202020204" pitchFamily="34" charset="0"/>
                        </a:rPr>
                        <a:t>3 254 964</a:t>
                      </a: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31570710"/>
                  </a:ext>
                </a:extLst>
              </a:tr>
              <a:tr h="370840">
                <a:tc>
                  <a:txBody>
                    <a:bodyPr/>
                    <a:lstStyle/>
                    <a:p>
                      <a:pPr algn="ctr">
                        <a:lnSpc>
                          <a:spcPct val="150000"/>
                        </a:lnSpc>
                      </a:pPr>
                      <a:r>
                        <a:rPr lang="en-US" sz="2600">
                          <a:latin typeface="Arial" panose="020B0604020202020204" pitchFamily="34" charset="0"/>
                          <a:cs typeface="Arial" panose="020B0604020202020204" pitchFamily="34" charset="0"/>
                        </a:rPr>
                        <a:t>Làm</a:t>
                      </a:r>
                      <a:r>
                        <a:rPr lang="en-US" sz="2600" baseline="0">
                          <a:latin typeface="Arial" panose="020B0604020202020204" pitchFamily="34" charset="0"/>
                          <a:cs typeface="Arial" panose="020B0604020202020204" pitchFamily="34" charset="0"/>
                        </a:rPr>
                        <a:t> tròn đến </a:t>
                      </a:r>
                    </a:p>
                    <a:p>
                      <a:pPr algn="ctr">
                        <a:lnSpc>
                          <a:spcPct val="150000"/>
                        </a:lnSpc>
                      </a:pPr>
                      <a:r>
                        <a:rPr lang="en-US" sz="2600" baseline="0">
                          <a:latin typeface="Arial" panose="020B0604020202020204" pitchFamily="34" charset="0"/>
                          <a:cs typeface="Arial" panose="020B0604020202020204" pitchFamily="34" charset="0"/>
                        </a:rPr>
                        <a:t>hàng trăm nghìn</a:t>
                      </a: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endParaRPr lang="en-US" sz="260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981679723"/>
                  </a:ext>
                </a:extLst>
              </a:tr>
            </a:tbl>
          </a:graphicData>
        </a:graphic>
      </p:graphicFrame>
      <p:sp>
        <p:nvSpPr>
          <p:cNvPr id="6" name="Rectangle 5"/>
          <p:cNvSpPr/>
          <p:nvPr/>
        </p:nvSpPr>
        <p:spPr>
          <a:xfrm>
            <a:off x="4698818" y="4884475"/>
            <a:ext cx="1672253" cy="492443"/>
          </a:xfrm>
          <a:prstGeom prst="rect">
            <a:avLst/>
          </a:prstGeom>
          <a:solidFill>
            <a:srgbClr val="FFF6EB"/>
          </a:solidFill>
        </p:spPr>
        <p:txBody>
          <a:bodyPr wrap="none">
            <a:spAutoFit/>
          </a:bodyPr>
          <a:lstStyle/>
          <a:p>
            <a:r>
              <a:rPr lang="en-US" sz="2600" b="1">
                <a:solidFill>
                  <a:srgbClr val="FF0000"/>
                </a:solidFill>
                <a:latin typeface="Arial" panose="020B0604020202020204" pitchFamily="34" charset="0"/>
                <a:ea typeface="Times New Roman" panose="02020603050405020304" pitchFamily="18" charset="0"/>
                <a:cs typeface="Arial" panose="020B0604020202020204" pitchFamily="34" charset="0"/>
              </a:rPr>
              <a:t>3 100 000</a:t>
            </a:r>
            <a:endParaRPr lang="en-US" sz="260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6476788" y="4884475"/>
            <a:ext cx="1672253" cy="492443"/>
          </a:xfrm>
          <a:prstGeom prst="rect">
            <a:avLst/>
          </a:prstGeom>
          <a:solidFill>
            <a:srgbClr val="FFF6EB"/>
          </a:solidFill>
        </p:spPr>
        <p:txBody>
          <a:bodyPr wrap="none">
            <a:spAutoFit/>
          </a:bodyPr>
          <a:lstStyle/>
          <a:p>
            <a:r>
              <a:rPr lang="en-US" sz="2600" b="1">
                <a:solidFill>
                  <a:srgbClr val="FF0000"/>
                </a:solidFill>
                <a:latin typeface="Arial" panose="020B0604020202020204" pitchFamily="34" charset="0"/>
                <a:ea typeface="Times New Roman" panose="02020603050405020304" pitchFamily="18" charset="0"/>
                <a:cs typeface="Arial" panose="020B0604020202020204" pitchFamily="34" charset="0"/>
              </a:rPr>
              <a:t>3 300 000</a:t>
            </a:r>
            <a:endParaRPr lang="en-US" sz="2600">
              <a:solidFill>
                <a:srgbClr val="FF0000"/>
              </a:solidFill>
              <a:latin typeface="Arial" panose="020B0604020202020204" pitchFamily="34" charset="0"/>
              <a:cs typeface="Arial" panose="020B0604020202020204" pitchFamily="34" charset="0"/>
            </a:endParaRPr>
          </a:p>
        </p:txBody>
      </p:sp>
      <p:sp>
        <p:nvSpPr>
          <p:cNvPr id="23" name="Rectangle 22"/>
          <p:cNvSpPr/>
          <p:nvPr/>
        </p:nvSpPr>
        <p:spPr>
          <a:xfrm>
            <a:off x="8201899" y="4884475"/>
            <a:ext cx="1672253" cy="492443"/>
          </a:xfrm>
          <a:prstGeom prst="rect">
            <a:avLst/>
          </a:prstGeom>
          <a:solidFill>
            <a:srgbClr val="FFF6EB"/>
          </a:solidFill>
        </p:spPr>
        <p:txBody>
          <a:bodyPr wrap="none">
            <a:spAutoFit/>
          </a:bodyPr>
          <a:lstStyle/>
          <a:p>
            <a:r>
              <a:rPr lang="en-US" sz="2600" b="1">
                <a:solidFill>
                  <a:srgbClr val="FF0000"/>
                </a:solidFill>
                <a:latin typeface="Arial" panose="020B0604020202020204" pitchFamily="34" charset="0"/>
                <a:ea typeface="Times New Roman" panose="02020603050405020304" pitchFamily="18" charset="0"/>
                <a:cs typeface="Arial" panose="020B0604020202020204" pitchFamily="34" charset="0"/>
              </a:rPr>
              <a:t>3 400 000</a:t>
            </a:r>
            <a:endParaRPr lang="en-US" sz="260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9916684" y="4890276"/>
            <a:ext cx="1672253" cy="492443"/>
          </a:xfrm>
          <a:prstGeom prst="rect">
            <a:avLst/>
          </a:prstGeom>
          <a:solidFill>
            <a:srgbClr val="FFF6EB"/>
          </a:solidFill>
        </p:spPr>
        <p:txBody>
          <a:bodyPr wrap="none">
            <a:spAutoFit/>
          </a:bodyPr>
          <a:lstStyle/>
          <a:p>
            <a:r>
              <a:rPr lang="en-US" sz="2600" b="1">
                <a:solidFill>
                  <a:srgbClr val="FF0000"/>
                </a:solidFill>
                <a:latin typeface="Arial" panose="020B0604020202020204" pitchFamily="34" charset="0"/>
                <a:ea typeface="Times New Roman" panose="02020603050405020304" pitchFamily="18" charset="0"/>
                <a:cs typeface="Arial" panose="020B0604020202020204" pitchFamily="34" charset="0"/>
              </a:rPr>
              <a:t>3 300 000</a:t>
            </a:r>
            <a:endParaRPr lang="en-US" sz="2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867070"/>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spd="med" advClick="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animBg="1"/>
      <p:bldP spid="19"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1138338"/>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0" name="图片 5">
            <a:extLst>
              <a:ext uri="{FF2B5EF4-FFF2-40B4-BE49-F238E27FC236}">
                <a16:creationId xmlns:a16="http://schemas.microsoft.com/office/drawing/2014/main" id="{33F087F9-66B4-4FE5-ACE1-DF720EF00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435" y="2721767"/>
            <a:ext cx="2341609" cy="2829294"/>
          </a:xfrm>
          <a:prstGeom prst="rect">
            <a:avLst/>
          </a:prstGeom>
        </p:spPr>
      </p:pic>
      <p:sp>
        <p:nvSpPr>
          <p:cNvPr id="6" name="任意多边形 116">
            <a:extLst>
              <a:ext uri="{FF2B5EF4-FFF2-40B4-BE49-F238E27FC236}">
                <a16:creationId xmlns:a16="http://schemas.microsoft.com/office/drawing/2014/main" id="{5804283B-B2E8-49A1-990E-2CFC121969CD}"/>
              </a:ext>
            </a:extLst>
          </p:cNvPr>
          <p:cNvSpPr>
            <a:spLocks/>
          </p:cNvSpPr>
          <p:nvPr/>
        </p:nvSpPr>
        <p:spPr bwMode="auto">
          <a:xfrm>
            <a:off x="1573080" y="1606776"/>
            <a:ext cx="5109150" cy="47687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小考拉体" panose="02000503000000000000" pitchFamily="2" charset="-122"/>
              <a:cs typeface="Arial" panose="020B0604020202020204" pitchFamily="34" charset="0"/>
            </a:endParaRPr>
          </a:p>
        </p:txBody>
      </p:sp>
      <p:sp>
        <p:nvSpPr>
          <p:cNvPr id="2" name="Rectangle 1"/>
          <p:cNvSpPr/>
          <p:nvPr/>
        </p:nvSpPr>
        <p:spPr>
          <a:xfrm>
            <a:off x="2496439" y="3598711"/>
            <a:ext cx="3262432"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45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VẬN</a:t>
            </a:r>
            <a:r>
              <a:rPr kumimoji="0" lang="en-US" sz="4500" b="1" i="0" u="none" strike="noStrike" kern="0" cap="none" spc="0" normalizeH="0" noProof="0">
                <a:ln>
                  <a:noFill/>
                </a:ln>
                <a:solidFill>
                  <a:prstClr val="black"/>
                </a:solidFill>
                <a:effectLst/>
                <a:uLnTx/>
                <a:uFillTx/>
                <a:latin typeface="Arial" panose="020B0604020202020204" pitchFamily="34" charset="0"/>
                <a:ea typeface="+mn-ea"/>
                <a:cs typeface="Arial" panose="020B0604020202020204" pitchFamily="34" charset="0"/>
                <a:sym typeface="Arial"/>
              </a:rPr>
              <a:t> DỤNG</a:t>
            </a:r>
            <a:endPar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078380451"/>
      </p:ext>
    </p:extLst>
  </p:cSld>
  <p:clrMapOvr>
    <a:masterClrMapping/>
  </p:clrMapOvr>
  <mc:AlternateContent xmlns:mc="http://schemas.openxmlformats.org/markup-compatibility/2006" xmlns:p14="http://schemas.microsoft.com/office/powerpoint/2010/main">
    <mc:Choice Requires="p14">
      <p:transition spd="med" p14:dur="700" advClick="0">
        <p:split orient="vert"/>
      </p:transition>
    </mc:Choice>
    <mc:Fallback xmlns="">
      <p:transition spd="med" advClick="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2655" y="323192"/>
            <a:ext cx="4116833"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F651F"/>
                </a:solidFill>
                <a:effectLst/>
                <a:uLnTx/>
                <a:uFillTx/>
                <a:latin typeface="Arial"/>
                <a:ea typeface="+mn-ea"/>
                <a:cs typeface="+mn-cs"/>
              </a:rPr>
              <a:t>Bài tập 1 (SGK – tr46)</a:t>
            </a:r>
            <a:endParaRPr kumimoji="0" lang="en-US" sz="3000" b="1" i="0" u="none" strike="noStrike" kern="1200" cap="none" spc="0" normalizeH="0" baseline="0" noProof="0" dirty="0">
              <a:ln>
                <a:noFill/>
              </a:ln>
              <a:solidFill>
                <a:srgbClr val="EF651F"/>
              </a:solidFill>
              <a:effectLst/>
              <a:uLnTx/>
              <a:uFillTx/>
              <a:latin typeface="Arial"/>
              <a:ea typeface="+mn-ea"/>
              <a:cs typeface="+mn-cs"/>
            </a:endParaRPr>
          </a:p>
        </p:txBody>
      </p:sp>
      <p:sp>
        <p:nvSpPr>
          <p:cNvPr id="2" name="Rectangle 1"/>
          <p:cNvSpPr/>
          <p:nvPr/>
        </p:nvSpPr>
        <p:spPr>
          <a:xfrm>
            <a:off x="421754" y="909089"/>
            <a:ext cx="11274059" cy="1384995"/>
          </a:xfrm>
          <a:prstGeom prst="rect">
            <a:avLst/>
          </a:prstGeom>
        </p:spPr>
        <p:txBody>
          <a:bodyPr wrap="square">
            <a:spAutoFit/>
          </a:bodyPr>
          <a:lstStyle/>
          <a:p>
            <a:pPr algn="just">
              <a:lnSpc>
                <a:spcPct val="150000"/>
              </a:lnSpc>
              <a:spcAft>
                <a:spcPts val="800"/>
              </a:spcAft>
            </a:pPr>
            <a:r>
              <a:rPr lang="en-US" sz="2800">
                <a:latin typeface="Arial" panose="020B0604020202020204" pitchFamily="34" charset="0"/>
                <a:ea typeface="Times New Roman" panose="02020603050405020304" pitchFamily="18" charset="0"/>
                <a:cs typeface="Arial" panose="020B0604020202020204" pitchFamily="34" charset="0"/>
              </a:rPr>
              <a:t>Làm tròn số dân (theo Niên giám thống kê năm 2020) của mỗi tỉnh dưới đây đến hàng trăm nghìn. </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6945" y="2502808"/>
            <a:ext cx="5171471" cy="3222678"/>
          </a:xfrm>
          <a:prstGeom prst="rect">
            <a:avLst/>
          </a:prstGeom>
        </p:spPr>
      </p:pic>
      <p:sp>
        <p:nvSpPr>
          <p:cNvPr id="11" name="Rectangle 10"/>
          <p:cNvSpPr/>
          <p:nvPr/>
        </p:nvSpPr>
        <p:spPr>
          <a:xfrm>
            <a:off x="6033790" y="3391633"/>
            <a:ext cx="6092825" cy="2156681"/>
          </a:xfrm>
          <a:prstGeom prst="rect">
            <a:avLst/>
          </a:prstGeom>
        </p:spPr>
        <p:txBody>
          <a:bodyPr>
            <a:spAutoFit/>
          </a:bodyPr>
          <a:lstStyle/>
          <a:p>
            <a:pPr algn="just">
              <a:lnSpc>
                <a:spcPct val="150000"/>
              </a:lnSpc>
              <a:spcBef>
                <a:spcPts val="800"/>
              </a:spcBef>
            </a:pPr>
            <a:r>
              <a:rPr lang="en-US" sz="2700">
                <a:latin typeface="Arial" panose="020B0604020202020204" pitchFamily="34" charset="0"/>
                <a:ea typeface="Times New Roman" panose="02020603050405020304" pitchFamily="18" charset="0"/>
                <a:cs typeface="Arial" panose="020B0604020202020204" pitchFamily="34" charset="0"/>
              </a:rPr>
              <a:t>Bà Rịa – Vũng Tàu: 1 200 000 người</a:t>
            </a:r>
          </a:p>
          <a:p>
            <a:pPr algn="just">
              <a:lnSpc>
                <a:spcPct val="150000"/>
              </a:lnSpc>
              <a:spcBef>
                <a:spcPts val="800"/>
              </a:spcBef>
            </a:pPr>
            <a:r>
              <a:rPr lang="en-US" sz="2700">
                <a:latin typeface="Arial" panose="020B0604020202020204" pitchFamily="34" charset="0"/>
                <a:ea typeface="Times New Roman" panose="02020603050405020304" pitchFamily="18" charset="0"/>
                <a:cs typeface="Arial" panose="020B0604020202020204" pitchFamily="34" charset="0"/>
              </a:rPr>
              <a:t>Hải Dương: 1 900 000 người </a:t>
            </a:r>
          </a:p>
          <a:p>
            <a:pPr algn="just">
              <a:lnSpc>
                <a:spcPct val="150000"/>
              </a:lnSpc>
              <a:spcBef>
                <a:spcPts val="800"/>
              </a:spcBef>
            </a:pPr>
            <a:r>
              <a:rPr lang="en-US" sz="2700">
                <a:latin typeface="Arial" panose="020B0604020202020204" pitchFamily="34" charset="0"/>
                <a:ea typeface="Times New Roman" panose="02020603050405020304" pitchFamily="18" charset="0"/>
                <a:cs typeface="Arial" panose="020B0604020202020204" pitchFamily="34" charset="0"/>
              </a:rPr>
              <a:t>Nghệ An: 3 400 000 người</a:t>
            </a:r>
            <a:endParaRPr lang="en-US" sz="27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7724366" y="2502808"/>
            <a:ext cx="1496948" cy="658835"/>
          </a:xfrm>
          <a:prstGeom prst="rect">
            <a:avLst/>
          </a:prstGeom>
        </p:spPr>
        <p:txBody>
          <a:bodyPr wrap="none">
            <a:spAutoFit/>
          </a:bodyPr>
          <a:lstStyle/>
          <a:p>
            <a:pPr lvl="0" algn="just">
              <a:lnSpc>
                <a:spcPct val="150000"/>
              </a:lnSpc>
            </a:pPr>
            <a:r>
              <a:rPr lang="en-US" sz="2800" b="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r>
              <a:rPr lang="en-US" sz="2800">
                <a:solidFill>
                  <a:srgbClr val="1F497D"/>
                </a:solidFill>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928589"/>
      </p:ext>
    </p:extLst>
  </p:cSld>
  <p:clrMapOvr>
    <a:masterClrMapping/>
  </p:clrMapOvr>
  <mc:AlternateContent xmlns:mc="http://schemas.openxmlformats.org/markup-compatibility/2006" xmlns:p14="http://schemas.microsoft.com/office/powerpoint/2010/main">
    <mc:Choice Requires="p14">
      <p:transition spd="med" p14:dur="700" advClick="0">
        <p:wipe dir="d"/>
      </p:transition>
    </mc:Choice>
    <mc:Fallback xmlns="">
      <p:transition spd="med" advClick="0">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4" dur="500"/>
                                        <p:tgtEl>
                                          <p:spTgt spid="11">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left)">
                                      <p:cBhvr>
                                        <p:cTn id="28" dur="500"/>
                                        <p:tgtEl>
                                          <p:spTgt spid="11">
                                            <p:txEl>
                                              <p:pRg st="1" end="1"/>
                                            </p:txEl>
                                          </p:spTgt>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p:cTn id="3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91940" y="599643"/>
            <a:ext cx="4116833"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F651F"/>
                </a:solidFill>
                <a:effectLst/>
                <a:uLnTx/>
                <a:uFillTx/>
                <a:latin typeface="Arial"/>
                <a:ea typeface="+mn-ea"/>
                <a:cs typeface="+mn-cs"/>
              </a:rPr>
              <a:t>Bài tập 2 (SGK – tr46)</a:t>
            </a:r>
            <a:endParaRPr kumimoji="0" lang="en-US" sz="3000" b="1" i="0" u="none" strike="noStrike" kern="1200" cap="none" spc="0" normalizeH="0" baseline="0" noProof="0" dirty="0">
              <a:ln>
                <a:noFill/>
              </a:ln>
              <a:solidFill>
                <a:srgbClr val="EF651F"/>
              </a:solidFill>
              <a:effectLst/>
              <a:uLnTx/>
              <a:uFillTx/>
              <a:latin typeface="Arial"/>
              <a:ea typeface="+mn-ea"/>
              <a:cs typeface="+mn-cs"/>
            </a:endParaRPr>
          </a:p>
        </p:txBody>
      </p:sp>
      <p:sp>
        <p:nvSpPr>
          <p:cNvPr id="2" name="Rectangle 1"/>
          <p:cNvSpPr/>
          <p:nvPr/>
        </p:nvSpPr>
        <p:spPr>
          <a:xfrm>
            <a:off x="310300" y="1420835"/>
            <a:ext cx="11880112" cy="1487587"/>
          </a:xfrm>
          <a:prstGeom prst="rect">
            <a:avLst/>
          </a:prstGeom>
        </p:spPr>
        <p:txBody>
          <a:bodyPr wrap="square">
            <a:spAutoFit/>
          </a:bodyPr>
          <a:lstStyle/>
          <a:p>
            <a:pPr algn="just">
              <a:lnSpc>
                <a:spcPct val="150000"/>
              </a:lnSpc>
              <a:spcAft>
                <a:spcPts val="800"/>
              </a:spcAft>
            </a:pPr>
            <a:r>
              <a:rPr lang="en-US" sz="2800" i="1">
                <a:latin typeface="Arial" panose="020B0604020202020204" pitchFamily="34" charset="0"/>
                <a:ea typeface="Times New Roman" panose="02020603050405020304" pitchFamily="18" charset="0"/>
                <a:cs typeface="Arial" panose="020B0604020202020204" pitchFamily="34" charset="0"/>
              </a:rPr>
              <a:t>Chọn câu trả lời đúng.</a:t>
            </a:r>
            <a:endParaRPr lang="en-US" sz="2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2800">
                <a:latin typeface="Arial" panose="020B0604020202020204" pitchFamily="34" charset="0"/>
                <a:ea typeface="Times New Roman" panose="02020603050405020304" pitchFamily="18" charset="0"/>
                <a:cs typeface="Arial" panose="020B0604020202020204" pitchFamily="34" charset="0"/>
              </a:rPr>
              <a:t>Số nào dưới đây làm tròn đến hàng trăm nghìn thì được hai trăm nghìn?</a:t>
            </a:r>
          </a:p>
        </p:txBody>
      </p:sp>
      <p:sp>
        <p:nvSpPr>
          <p:cNvPr id="3" name="Rectangle 2"/>
          <p:cNvSpPr/>
          <p:nvPr/>
        </p:nvSpPr>
        <p:spPr>
          <a:xfrm>
            <a:off x="1385776" y="3026342"/>
            <a:ext cx="6092825" cy="2349361"/>
          </a:xfrm>
          <a:prstGeom prst="rect">
            <a:avLst/>
          </a:prstGeom>
        </p:spPr>
        <p:txBody>
          <a:bodyPr>
            <a:spAutoFit/>
          </a:bodyPr>
          <a:lstStyle/>
          <a:p>
            <a:pPr lvl="0" algn="just">
              <a:lnSpc>
                <a:spcPct val="250000"/>
              </a:lnSpc>
              <a:spcAft>
                <a:spcPts val="800"/>
              </a:spcAft>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A. 149 000			B. 190 001</a:t>
            </a:r>
          </a:p>
          <a:p>
            <a:pPr lvl="0" algn="just">
              <a:lnSpc>
                <a:spcPct val="250000"/>
              </a:lnSpc>
              <a:spcAft>
                <a:spcPts val="800"/>
              </a:spcAft>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C. 250 001			D. 284 910</a:t>
            </a:r>
          </a:p>
        </p:txBody>
      </p:sp>
      <p:pic>
        <p:nvPicPr>
          <p:cNvPr id="4" name="Picture 3"/>
          <p:cNvPicPr>
            <a:picLocks noChangeAspect="1"/>
          </p:cNvPicPr>
          <p:nvPr/>
        </p:nvPicPr>
        <p:blipFill>
          <a:blip r:embed="rId3"/>
          <a:stretch>
            <a:fillRect/>
          </a:stretch>
        </p:blipFill>
        <p:spPr>
          <a:xfrm>
            <a:off x="8449168" y="3425370"/>
            <a:ext cx="1638492" cy="1752691"/>
          </a:xfrm>
          <a:prstGeom prst="rect">
            <a:avLst/>
          </a:prstGeom>
        </p:spPr>
      </p:pic>
      <p:sp>
        <p:nvSpPr>
          <p:cNvPr id="14" name="Rounded Rectangle 13"/>
          <p:cNvSpPr/>
          <p:nvPr/>
        </p:nvSpPr>
        <p:spPr>
          <a:xfrm>
            <a:off x="4944140" y="3253563"/>
            <a:ext cx="2083981" cy="9474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123632"/>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p:nvPr/>
        </p:nvSpPr>
        <p:spPr>
          <a:xfrm>
            <a:off x="2895948" y="-458321"/>
            <a:ext cx="6778356" cy="2031069"/>
          </a:xfrm>
          <a:prstGeom prst="rect">
            <a:avLst/>
          </a:prstGeom>
        </p:spPr>
        <p:txBody>
          <a:bodyPr wrap="square" lIns="0" tIns="0" rIns="0" bIns="0" rtlCol="0" anchor="t">
            <a:spAutoFit/>
          </a:bodyPr>
          <a:lstStyle/>
          <a:p>
            <a:pPr algn="ctr">
              <a:lnSpc>
                <a:spcPts val="19599"/>
              </a:lnSpc>
            </a:pPr>
            <a:r>
              <a:rPr lang="en-US" sz="5000" b="1" dirty="0">
                <a:solidFill>
                  <a:srgbClr val="FF0000"/>
                </a:solidFill>
                <a:latin typeface="Arial" panose="020B0604020202020204" pitchFamily="34" charset="0"/>
                <a:cs typeface="Arial" panose="020B0604020202020204" pitchFamily="34" charset="0"/>
              </a:rPr>
              <a:t>HƯỚNG DẪN VỀ NHÀ</a:t>
            </a:r>
          </a:p>
        </p:txBody>
      </p:sp>
      <p:pic>
        <p:nvPicPr>
          <p:cNvPr id="7"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3">
            <a:extLst>
              <a:ext uri="{28A0092B-C50C-407E-A947-70E740481C1C}">
                <a14:useLocalDpi xmlns:a14="http://schemas.microsoft.com/office/drawing/2010/main" val="0"/>
              </a:ext>
            </a:extLst>
          </a:blip>
          <a:srcRect l="3522" t="72885" r="51708" b="5978"/>
          <a:stretch/>
        </p:blipFill>
        <p:spPr>
          <a:xfrm>
            <a:off x="4631525" y="5033035"/>
            <a:ext cx="2971482" cy="1875526"/>
          </a:xfrm>
          <a:prstGeom prst="rect">
            <a:avLst/>
          </a:prstGeom>
        </p:spPr>
      </p:pic>
      <p:grpSp>
        <p:nvGrpSpPr>
          <p:cNvPr id="19" name="Group 18"/>
          <p:cNvGrpSpPr/>
          <p:nvPr/>
        </p:nvGrpSpPr>
        <p:grpSpPr>
          <a:xfrm>
            <a:off x="279912" y="2176979"/>
            <a:ext cx="3486772" cy="2231784"/>
            <a:chOff x="380998" y="4000500"/>
            <a:chExt cx="5230839" cy="3348112"/>
          </a:xfrm>
        </p:grpSpPr>
        <p:sp>
          <p:nvSpPr>
            <p:cNvPr id="20" name="Freeform 44"/>
            <p:cNvSpPr/>
            <p:nvPr/>
          </p:nvSpPr>
          <p:spPr>
            <a:xfrm>
              <a:off x="544660" y="4000500"/>
              <a:ext cx="4888060" cy="3348112"/>
            </a:xfrm>
            <a:custGeom>
              <a:avLst/>
              <a:gdLst/>
              <a:ahLst/>
              <a:cxnLst/>
              <a:rect l="l" t="t" r="r" b="b"/>
              <a:pathLst>
                <a:path w="3902983" h="839141">
                  <a:moveTo>
                    <a:pt x="0" y="0"/>
                  </a:moveTo>
                  <a:lnTo>
                    <a:pt x="3902983" y="0"/>
                  </a:lnTo>
                  <a:lnTo>
                    <a:pt x="3902983" y="839141"/>
                  </a:lnTo>
                  <a:lnTo>
                    <a:pt x="0" y="839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Rectangle 20"/>
            <p:cNvSpPr/>
            <p:nvPr/>
          </p:nvSpPr>
          <p:spPr>
            <a:xfrm>
              <a:off x="380998" y="4693668"/>
              <a:ext cx="5230839" cy="2077763"/>
            </a:xfrm>
            <a:prstGeom prst="rect">
              <a:avLst/>
            </a:prstGeom>
          </p:spPr>
          <p:txBody>
            <a:bodyPr wrap="square">
              <a:spAutoFit/>
            </a:bodyPr>
            <a:lstStyle/>
            <a:p>
              <a:pPr algn="ctr" defTabSz="609539">
                <a:lnSpc>
                  <a:spcPct val="150000"/>
                </a:lnSpc>
                <a:buClr>
                  <a:srgbClr val="000000"/>
                </a:buClr>
              </a:pPr>
              <a:r>
                <a:rPr lang="en-US" sz="2800" kern="0">
                  <a:solidFill>
                    <a:srgbClr val="000000"/>
                  </a:solidFill>
                  <a:latin typeface="Arial"/>
                  <a:cs typeface="Arial"/>
                  <a:sym typeface="Arial"/>
                </a:rPr>
                <a:t>Ôn tập kiến thức</a:t>
              </a:r>
            </a:p>
            <a:p>
              <a:pPr algn="ctr" defTabSz="609539">
                <a:lnSpc>
                  <a:spcPct val="150000"/>
                </a:lnSpc>
                <a:buClr>
                  <a:srgbClr val="000000"/>
                </a:buClr>
              </a:pPr>
              <a:r>
                <a:rPr lang="en-US" sz="2800" kern="0">
                  <a:solidFill>
                    <a:srgbClr val="000000"/>
                  </a:solidFill>
                  <a:latin typeface="Arial"/>
                  <a:cs typeface="Arial"/>
                  <a:sym typeface="Arial"/>
                </a:rPr>
                <a:t> đã học.</a:t>
              </a:r>
              <a:endParaRPr lang="en-US" sz="2800" kern="0" dirty="0">
                <a:solidFill>
                  <a:srgbClr val="000000"/>
                </a:solidFill>
                <a:latin typeface="Arial"/>
                <a:cs typeface="Arial"/>
                <a:sym typeface="Arial"/>
              </a:endParaRPr>
            </a:p>
          </p:txBody>
        </p:sp>
      </p:grpSp>
      <p:grpSp>
        <p:nvGrpSpPr>
          <p:cNvPr id="22" name="Group 21"/>
          <p:cNvGrpSpPr/>
          <p:nvPr/>
        </p:nvGrpSpPr>
        <p:grpSpPr>
          <a:xfrm>
            <a:off x="3876842" y="2197020"/>
            <a:ext cx="3504745" cy="2231784"/>
            <a:chOff x="457200" y="4000500"/>
            <a:chExt cx="5257802" cy="3348112"/>
          </a:xfrm>
        </p:grpSpPr>
        <p:sp>
          <p:nvSpPr>
            <p:cNvPr id="23" name="Freeform 44"/>
            <p:cNvSpPr/>
            <p:nvPr/>
          </p:nvSpPr>
          <p:spPr>
            <a:xfrm>
              <a:off x="457200" y="4000500"/>
              <a:ext cx="5257802" cy="3348112"/>
            </a:xfrm>
            <a:custGeom>
              <a:avLst/>
              <a:gdLst/>
              <a:ahLst/>
              <a:cxnLst/>
              <a:rect l="l" t="t" r="r" b="b"/>
              <a:pathLst>
                <a:path w="3902983" h="839141">
                  <a:moveTo>
                    <a:pt x="0" y="0"/>
                  </a:moveTo>
                  <a:lnTo>
                    <a:pt x="3902983" y="0"/>
                  </a:lnTo>
                  <a:lnTo>
                    <a:pt x="3902983" y="839141"/>
                  </a:lnTo>
                  <a:lnTo>
                    <a:pt x="0" y="839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Rectangle 23"/>
            <p:cNvSpPr/>
            <p:nvPr/>
          </p:nvSpPr>
          <p:spPr>
            <a:xfrm>
              <a:off x="471999" y="4693668"/>
              <a:ext cx="5230839" cy="2077763"/>
            </a:xfrm>
            <a:prstGeom prst="rect">
              <a:avLst/>
            </a:prstGeom>
          </p:spPr>
          <p:txBody>
            <a:bodyPr wrap="square">
              <a:spAutoFit/>
            </a:bodyPr>
            <a:lstStyle/>
            <a:p>
              <a:pPr algn="ctr" defTabSz="609539">
                <a:lnSpc>
                  <a:spcPct val="150000"/>
                </a:lnSpc>
                <a:buClr>
                  <a:srgbClr val="000000"/>
                </a:buClr>
              </a:pPr>
              <a:r>
                <a:rPr lang="en-US" sz="2800" kern="0">
                  <a:solidFill>
                    <a:srgbClr val="000000"/>
                  </a:solidFill>
                  <a:latin typeface="Arial"/>
                  <a:cs typeface="Arial"/>
                  <a:sym typeface="Arial"/>
                </a:rPr>
                <a:t>Hoàn thành bài tập </a:t>
              </a:r>
            </a:p>
            <a:p>
              <a:pPr algn="ctr" defTabSz="609539">
                <a:lnSpc>
                  <a:spcPct val="150000"/>
                </a:lnSpc>
                <a:buClr>
                  <a:srgbClr val="000000"/>
                </a:buClr>
              </a:pPr>
              <a:r>
                <a:rPr lang="en-US" sz="2800" kern="0">
                  <a:solidFill>
                    <a:srgbClr val="000000"/>
                  </a:solidFill>
                  <a:latin typeface="Arial"/>
                  <a:cs typeface="Arial"/>
                  <a:sym typeface="Arial"/>
                </a:rPr>
                <a:t>trong SBT.</a:t>
              </a:r>
            </a:p>
          </p:txBody>
        </p:sp>
      </p:grpSp>
      <p:grpSp>
        <p:nvGrpSpPr>
          <p:cNvPr id="25" name="Group 24"/>
          <p:cNvGrpSpPr/>
          <p:nvPr/>
        </p:nvGrpSpPr>
        <p:grpSpPr>
          <a:xfrm>
            <a:off x="7635552" y="2176979"/>
            <a:ext cx="4012679" cy="2231784"/>
            <a:chOff x="304802" y="4000500"/>
            <a:chExt cx="6019802" cy="3348112"/>
          </a:xfrm>
        </p:grpSpPr>
        <p:sp>
          <p:nvSpPr>
            <p:cNvPr id="26" name="Freeform 44"/>
            <p:cNvSpPr/>
            <p:nvPr/>
          </p:nvSpPr>
          <p:spPr>
            <a:xfrm>
              <a:off x="304802" y="4000500"/>
              <a:ext cx="6019802" cy="3348112"/>
            </a:xfrm>
            <a:custGeom>
              <a:avLst/>
              <a:gdLst/>
              <a:ahLst/>
              <a:cxnLst/>
              <a:rect l="l" t="t" r="r" b="b"/>
              <a:pathLst>
                <a:path w="3902983" h="839141">
                  <a:moveTo>
                    <a:pt x="0" y="0"/>
                  </a:moveTo>
                  <a:lnTo>
                    <a:pt x="3902983" y="0"/>
                  </a:lnTo>
                  <a:lnTo>
                    <a:pt x="3902983" y="839141"/>
                  </a:lnTo>
                  <a:lnTo>
                    <a:pt x="0" y="839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Rectangle 26"/>
            <p:cNvSpPr/>
            <p:nvPr/>
          </p:nvSpPr>
          <p:spPr>
            <a:xfrm>
              <a:off x="519301" y="4224872"/>
              <a:ext cx="5620243" cy="3047384"/>
            </a:xfrm>
            <a:prstGeom prst="rect">
              <a:avLst/>
            </a:prstGeom>
          </p:spPr>
          <p:txBody>
            <a:bodyPr wrap="square">
              <a:spAutoFit/>
            </a:bodyPr>
            <a:lstStyle/>
            <a:p>
              <a:pPr algn="ctr" defTabSz="609539">
                <a:lnSpc>
                  <a:spcPct val="150000"/>
                </a:lnSpc>
              </a:pPr>
              <a:r>
                <a:rPr lang="en-US" sz="2800">
                  <a:solidFill>
                    <a:prstClr val="black"/>
                  </a:solidFill>
                  <a:latin typeface="Arial" panose="020B0604020202020204" pitchFamily="34" charset="0"/>
                  <a:ea typeface="Times New Roman" panose="02020603050405020304" pitchFamily="18" charset="0"/>
                  <a:cs typeface="Arial" panose="020B0604020202020204" pitchFamily="34" charset="0"/>
                </a:rPr>
                <a:t>Đọc và chuẩn bị trước </a:t>
              </a:r>
              <a:r>
                <a:rPr lang="en-US" sz="2800" b="1">
                  <a:solidFill>
                    <a:prstClr val="black"/>
                  </a:solidFill>
                  <a:latin typeface="Arial" panose="020B0604020202020204" pitchFamily="34" charset="0"/>
                  <a:ea typeface="Times New Roman" panose="02020603050405020304" pitchFamily="18" charset="0"/>
                  <a:cs typeface="Arial" panose="020B0604020202020204" pitchFamily="34" charset="0"/>
                </a:rPr>
                <a:t>Bài 14 – So sánh các số có nhiều chữ số.</a:t>
              </a:r>
              <a:endParaRPr lang="en-US" sz="2800"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1391352"/>
      </p:ext>
    </p:extLst>
  </p:cSld>
  <p:clrMapOvr>
    <a:masterClrMapping/>
  </p:clrMapOvr>
  <mc:AlternateContent xmlns:mc="http://schemas.openxmlformats.org/markup-compatibility/2006" xmlns:p14="http://schemas.microsoft.com/office/powerpoint/2010/main">
    <mc:Choice Requires="p14">
      <p:transition spd="med" p14:dur="700" advClick="0">
        <p:split dir="in"/>
      </p:transition>
    </mc:Choice>
    <mc:Fallback xmlns="">
      <p:transition spd="med" advClick="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up)">
                                      <p:cBhvr>
                                        <p:cTn id="12" dur="500"/>
                                        <p:tgtEl>
                                          <p:spTgt spid="19"/>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ppt_x</p:attrName>
                                        </p:attrNameLst>
                                      </p:cBhvr>
                                      <p:tavLst>
                                        <p:tav tm="0">
                                          <p:val>
                                            <p:strVal val="#ppt_x-#ppt_w*1.125000"/>
                                          </p:val>
                                        </p:tav>
                                        <p:tav tm="100000">
                                          <p:val>
                                            <p:strVal val="#ppt_x"/>
                                          </p:val>
                                        </p:tav>
                                      </p:tavLst>
                                    </p:anim>
                                    <p:animEffect transition="in" filter="wipe(right)">
                                      <p:cBhvr>
                                        <p:cTn id="17" dur="500"/>
                                        <p:tgtEl>
                                          <p:spTgt spid="22"/>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680" y="931628"/>
            <a:ext cx="7999958" cy="4769786"/>
          </a:xfrm>
          <a:prstGeom prst="rect">
            <a:avLst/>
          </a:prstGeom>
        </p:spPr>
      </p:pic>
      <p:pic>
        <p:nvPicPr>
          <p:cNvPr id="75" name="图片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316" y="616055"/>
            <a:ext cx="443774" cy="631146"/>
          </a:xfrm>
          <a:prstGeom prst="rect">
            <a:avLst/>
          </a:prstGeom>
        </p:spPr>
      </p:pic>
      <p:pic>
        <p:nvPicPr>
          <p:cNvPr id="23" name="图片 11">
            <a:extLst>
              <a:ext uri="{FF2B5EF4-FFF2-40B4-BE49-F238E27FC236}">
                <a16:creationId xmlns:a16="http://schemas.microsoft.com/office/drawing/2014/main" id="{D8E1733B-0C47-41AF-A0AA-5FD25C2C72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580" y="3040911"/>
            <a:ext cx="4894137" cy="3699979"/>
          </a:xfrm>
          <a:prstGeom prst="rect">
            <a:avLst/>
          </a:prstGeom>
        </p:spPr>
      </p:pic>
      <p:sp>
        <p:nvSpPr>
          <p:cNvPr id="2" name="Rectangle 1"/>
          <p:cNvSpPr/>
          <p:nvPr/>
        </p:nvSpPr>
        <p:spPr>
          <a:xfrm>
            <a:off x="3253659" y="1600849"/>
            <a:ext cx="6096000" cy="3080202"/>
          </a:xfrm>
          <a:prstGeom prst="rect">
            <a:avLst/>
          </a:prstGeom>
        </p:spPr>
        <p:txBody>
          <a:bodyPr wrap="square">
            <a:spAutoFit/>
          </a:bodyPr>
          <a:lstStyle/>
          <a:p>
            <a:pPr algn="ctr">
              <a:lnSpc>
                <a:spcPct val="150000"/>
              </a:lnSpc>
            </a:pPr>
            <a:r>
              <a:rPr lang="en-US" sz="4500" b="1">
                <a:latin typeface="Arial" panose="020B0604020202020204" pitchFamily="34" charset="0"/>
                <a:cs typeface="Arial" panose="020B0604020202020204" pitchFamily="34" charset="0"/>
              </a:rPr>
              <a:t>BÀI HỌC KẾT THÚC,</a:t>
            </a:r>
          </a:p>
          <a:p>
            <a:pPr algn="ctr">
              <a:lnSpc>
                <a:spcPct val="150000"/>
              </a:lnSpc>
            </a:pPr>
            <a:r>
              <a:rPr lang="en-US" sz="4500" b="1">
                <a:latin typeface="Arial" panose="020B0604020202020204" pitchFamily="34" charset="0"/>
                <a:cs typeface="Arial" panose="020B0604020202020204" pitchFamily="34" charset="0"/>
              </a:rPr>
              <a:t> CẢM ƠN CÁC EM </a:t>
            </a:r>
          </a:p>
          <a:p>
            <a:pPr algn="ctr">
              <a:lnSpc>
                <a:spcPct val="150000"/>
              </a:lnSpc>
            </a:pPr>
            <a:r>
              <a:rPr lang="en-US" sz="4500" b="1">
                <a:latin typeface="Arial" panose="020B0604020202020204" pitchFamily="34" charset="0"/>
                <a:cs typeface="Arial" panose="020B0604020202020204" pitchFamily="34" charset="0"/>
              </a:rPr>
              <a:t>ĐÃ LẮNG NGHE!</a:t>
            </a:r>
            <a:endParaRPr lang="en-US" sz="4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169940"/>
      </p:ext>
    </p:extLst>
  </p:cSld>
  <p:clrMapOvr>
    <a:masterClrMapping/>
  </p:clrMapOvr>
  <mc:AlternateContent xmlns:mc="http://schemas.openxmlformats.org/markup-compatibility/2006" xmlns:p14="http://schemas.microsoft.com/office/powerpoint/2010/main">
    <mc:Choice Requires="p14">
      <p:transition spd="med" p14:dur="700" advClick="0">
        <p:circle/>
      </p:transition>
    </mc:Choice>
    <mc:Fallback xmlns="">
      <p:transition spd="med"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path" presetSubtype="0" accel="50000" decel="50000" fill="hold" nodeType="afterEffect">
                                  <p:stCondLst>
                                    <p:cond delay="0"/>
                                  </p:stCondLst>
                                  <p:childTnLst>
                                    <p:animMotion origin="layout" path="M -0.00091 0.05209 L 0.01094 0.08056 L 0.01758 0.04746 L 0.02956 0.07593 L 0.03659 0.04283 L 0.04805 0.0713 L 0.05521 0.0382 L 0.06667 0.06667 L 0.07396 0.03357 L 0.08581 0.06181 L 0.09232 0.02894 L 0.1043 0.05718 L 0.11094 0.02431 L 0.12252 0.05278 L 0.12995 0.01945 L 0.14141 0.04792 L 0.1487 0.01482 " pathEditMode="relative" rAng="21120000" ptsTypes="AAAAAAAAAAAAAAAAA">
                                      <p:cBhvr>
                                        <p:cTn id="6" dur="3000" fill="hold"/>
                                        <p:tgtEl>
                                          <p:spTgt spid="75"/>
                                        </p:tgtEl>
                                        <p:attrNameLst>
                                          <p:attrName>ppt_x</p:attrName>
                                          <p:attrName>ppt_y</p:attrName>
                                        </p:attrNameLst>
                                      </p:cBhvr>
                                      <p:rCtr x="7604"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4EFF8"/>
        </a:solid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1004343"/>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0">
            <a:extLst>
              <a:ext uri="{FF2B5EF4-FFF2-40B4-BE49-F238E27FC236}">
                <a16:creationId xmlns:a16="http://schemas.microsoft.com/office/drawing/2014/main" id="{1ECC0472-6DAF-4088-B08A-1EF20647F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89008">
            <a:off x="11443163" y="425931"/>
            <a:ext cx="704146" cy="874305"/>
          </a:xfrm>
          <a:prstGeom prst="rect">
            <a:avLst/>
          </a:prstGeom>
        </p:spPr>
      </p:pic>
      <p:pic>
        <p:nvPicPr>
          <p:cNvPr id="16" name="图片 7">
            <a:extLst>
              <a:ext uri="{FF2B5EF4-FFF2-40B4-BE49-F238E27FC236}">
                <a16:creationId xmlns:a16="http://schemas.microsoft.com/office/drawing/2014/main" id="{7E05B53C-3080-4442-BDD9-061F1BB00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00741"/>
            <a:ext cx="1137684" cy="931553"/>
          </a:xfrm>
          <a:prstGeom prst="rect">
            <a:avLst/>
          </a:prstGeom>
        </p:spPr>
      </p:pic>
      <p:sp>
        <p:nvSpPr>
          <p:cNvPr id="2" name="Rectangle 1"/>
          <p:cNvSpPr/>
          <p:nvPr/>
        </p:nvSpPr>
        <p:spPr>
          <a:xfrm>
            <a:off x="-371539" y="1145154"/>
            <a:ext cx="8728730" cy="738664"/>
          </a:xfrm>
          <a:prstGeom prst="rect">
            <a:avLst/>
          </a:prstGeom>
        </p:spPr>
        <p:txBody>
          <a:bodyPr wrap="square">
            <a:spAutoFit/>
          </a:bodyPr>
          <a:lstStyle/>
          <a:p>
            <a:pPr marL="637540" marR="0" indent="-457200" algn="ctr">
              <a:lnSpc>
                <a:spcPct val="150000"/>
              </a:lnSpc>
              <a:spcBef>
                <a:spcPts val="0"/>
              </a:spcBef>
              <a:spcAft>
                <a:spcPts val="0"/>
              </a:spcAft>
              <a:buFont typeface="Arial" panose="020B0604020202020204" pitchFamily="34" charset="0"/>
              <a:buChar char="•"/>
              <a:tabLst>
                <a:tab pos="90170" algn="l"/>
                <a:tab pos="180340" algn="l"/>
              </a:tabLst>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Quan sát hình minh hoạ sau và trả lời câu hỏi</a:t>
            </a:r>
            <a:endParaRPr lang="en-US" sz="28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FB792127-DAB3-42CD-BBAD-CC014DF705D8}"/>
              </a:ext>
            </a:extLst>
          </p:cNvPr>
          <p:cNvSpPr txBox="1"/>
          <p:nvPr/>
        </p:nvSpPr>
        <p:spPr>
          <a:xfrm>
            <a:off x="4717346" y="165831"/>
            <a:ext cx="4188945" cy="707886"/>
          </a:xfrm>
          <a:prstGeom prst="rect">
            <a:avLst/>
          </a:prstGeom>
          <a:noFill/>
        </p:spPr>
        <p:txBody>
          <a:bodyPr wrap="square" rtlCol="0">
            <a:spAutoFit/>
          </a:bodyPr>
          <a:lstStyle/>
          <a:p>
            <a:r>
              <a:rPr lang="vi-VN" sz="4000" b="1" dirty="0">
                <a:solidFill>
                  <a:srgbClr val="FF0000"/>
                </a:solidFill>
                <a:latin typeface="Arial" panose="020B0604020202020204" pitchFamily="34" charset="0"/>
                <a:cs typeface="Arial" panose="020B0604020202020204" pitchFamily="34" charset="0"/>
              </a:rPr>
              <a:t>K</a:t>
            </a:r>
            <a:r>
              <a:rPr lang="en-US" sz="4000" b="1" dirty="0">
                <a:solidFill>
                  <a:srgbClr val="FF0000"/>
                </a:solidFill>
                <a:latin typeface="Arial" panose="020B0604020202020204" pitchFamily="34" charset="0"/>
                <a:cs typeface="Arial" panose="020B0604020202020204" pitchFamily="34" charset="0"/>
              </a:rPr>
              <a:t>HỞI ĐỘNG</a:t>
            </a:r>
            <a:endParaRPr lang="en-US" sz="4000" dirty="0">
              <a:solidFill>
                <a:srgbClr val="FF0000"/>
              </a:solidFill>
            </a:endParaRPr>
          </a:p>
        </p:txBody>
      </p:sp>
      <p:pic>
        <p:nvPicPr>
          <p:cNvPr id="9" name="Picture 8"/>
          <p:cNvPicPr>
            <a:picLocks noChangeAspect="1"/>
          </p:cNvPicPr>
          <p:nvPr/>
        </p:nvPicPr>
        <p:blipFill>
          <a:blip r:embed="rId5"/>
          <a:stretch>
            <a:fillRect/>
          </a:stretch>
        </p:blipFill>
        <p:spPr>
          <a:xfrm>
            <a:off x="2641282" y="2042641"/>
            <a:ext cx="7395230" cy="2645707"/>
          </a:xfrm>
          <a:prstGeom prst="rect">
            <a:avLst/>
          </a:prstGeom>
          <a:ln w="19050">
            <a:solidFill>
              <a:srgbClr val="3882C1"/>
            </a:solidFill>
            <a:prstDash val="sysDot"/>
          </a:ln>
        </p:spPr>
      </p:pic>
      <p:sp>
        <p:nvSpPr>
          <p:cNvPr id="10" name="Rectangle 9"/>
          <p:cNvSpPr/>
          <p:nvPr/>
        </p:nvSpPr>
        <p:spPr>
          <a:xfrm>
            <a:off x="626412" y="4813600"/>
            <a:ext cx="9722179" cy="1962076"/>
          </a:xfrm>
          <a:prstGeom prst="rect">
            <a:avLst/>
          </a:prstGeom>
        </p:spPr>
        <p:txBody>
          <a:bodyPr wrap="square">
            <a:spAutoFit/>
          </a:bodyPr>
          <a:lstStyle/>
          <a:p>
            <a:pPr marL="457200" indent="-457200" algn="just">
              <a:lnSpc>
                <a:spcPct val="150000"/>
              </a:lnSpc>
              <a:buFontTx/>
              <a:buChar char="-"/>
            </a:pPr>
            <a:r>
              <a:rPr lang="en-US" sz="2700">
                <a:latin typeface="Arial" panose="020B0604020202020204" pitchFamily="34" charset="0"/>
                <a:ea typeface="Times New Roman" panose="02020603050405020304" pitchFamily="18" charset="0"/>
                <a:cs typeface="Arial" panose="020B0604020202020204" pitchFamily="34" charset="0"/>
              </a:rPr>
              <a:t>Phóng viên cho biết số lượng xe máy bán ra là bao nhiêu?</a:t>
            </a:r>
          </a:p>
          <a:p>
            <a:pPr marL="457200" indent="-457200" algn="just">
              <a:lnSpc>
                <a:spcPct val="150000"/>
              </a:lnSpc>
              <a:buFontTx/>
              <a:buChar char="-"/>
            </a:pPr>
            <a:r>
              <a:rPr lang="en-US" sz="2700">
                <a:latin typeface="Arial" panose="020B0604020202020204" pitchFamily="34" charset="0"/>
                <a:ea typeface="Times New Roman" panose="02020603050405020304" pitchFamily="18" charset="0"/>
                <a:cs typeface="Arial" panose="020B0604020202020204" pitchFamily="34" charset="0"/>
              </a:rPr>
              <a:t>Rô-bốt cho biết số lượng xe máy bán ra là bao nhiêu?</a:t>
            </a:r>
          </a:p>
          <a:p>
            <a:pPr marL="457200" indent="-457200" algn="just">
              <a:lnSpc>
                <a:spcPct val="150000"/>
              </a:lnSpc>
              <a:buFontTx/>
              <a:buChar char="-"/>
            </a:pPr>
            <a:r>
              <a:rPr lang="en-US" sz="2700">
                <a:latin typeface="Arial" panose="020B0604020202020204" pitchFamily="34" charset="0"/>
                <a:ea typeface="Times New Roman" panose="02020603050405020304" pitchFamily="18" charset="0"/>
                <a:cs typeface="Arial" panose="020B0604020202020204" pitchFamily="34" charset="0"/>
              </a:rPr>
              <a:t>Hai số trên giống và khác nhau ở điểm nào?</a:t>
            </a:r>
            <a:endParaRPr lang="en-US" sz="2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4542">
            <a:off x="10735862" y="5404936"/>
            <a:ext cx="1313174" cy="1214686"/>
          </a:xfrm>
          <a:prstGeom prst="rect">
            <a:avLst/>
          </a:prstGeom>
        </p:spPr>
      </p:pic>
    </p:spTree>
    <p:extLst>
      <p:ext uri="{BB962C8B-B14F-4D97-AF65-F5344CB8AC3E}">
        <p14:creationId xmlns:p14="http://schemas.microsoft.com/office/powerpoint/2010/main" val="734338661"/>
      </p:ext>
    </p:extLst>
  </p:cSld>
  <p:clrMapOvr>
    <a:masterClrMapping/>
  </p:clrMapOvr>
  <mc:AlternateContent xmlns:mc="http://schemas.openxmlformats.org/markup-compatibility/2006" xmlns:p14="http://schemas.microsoft.com/office/powerpoint/2010/main">
    <mc:Choice Requires="p14">
      <p:transition spd="med" p14:dur="700" advClick="0">
        <p:push dir="u"/>
      </p:transition>
    </mc:Choice>
    <mc:Fallback xmlns="">
      <p:transition spd="med"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4EFF8"/>
        </a:solid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1004343"/>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14" name="图片 10">
            <a:extLst>
              <a:ext uri="{FF2B5EF4-FFF2-40B4-BE49-F238E27FC236}">
                <a16:creationId xmlns:a16="http://schemas.microsoft.com/office/drawing/2014/main" id="{1ECC0472-6DAF-4088-B08A-1EF20647F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89008">
            <a:off x="11443163" y="425931"/>
            <a:ext cx="704146" cy="874305"/>
          </a:xfrm>
          <a:prstGeom prst="rect">
            <a:avLst/>
          </a:prstGeom>
        </p:spPr>
      </p:pic>
      <p:pic>
        <p:nvPicPr>
          <p:cNvPr id="16" name="图片 7">
            <a:extLst>
              <a:ext uri="{FF2B5EF4-FFF2-40B4-BE49-F238E27FC236}">
                <a16:creationId xmlns:a16="http://schemas.microsoft.com/office/drawing/2014/main" id="{7E05B53C-3080-4442-BDD9-061F1BB00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973"/>
            <a:ext cx="1137684" cy="931553"/>
          </a:xfrm>
          <a:prstGeom prst="rect">
            <a:avLst/>
          </a:prstGeom>
        </p:spPr>
      </p:pic>
      <p:sp>
        <p:nvSpPr>
          <p:cNvPr id="2" name="Rectangle 1"/>
          <p:cNvSpPr/>
          <p:nvPr/>
        </p:nvSpPr>
        <p:spPr>
          <a:xfrm>
            <a:off x="436535" y="1318471"/>
            <a:ext cx="2072748" cy="658835"/>
          </a:xfrm>
          <a:prstGeom prst="rect">
            <a:avLst/>
          </a:prstGeom>
        </p:spPr>
        <p:txBody>
          <a:bodyPr wrap="square">
            <a:spAutoFit/>
          </a:bodyPr>
          <a:lstStyle/>
          <a:p>
            <a:pPr marL="180340" marR="0" lvl="0" defTabSz="914400" rtl="0" eaLnBrk="1" fontAlgn="auto" latinLnBrk="0" hangingPunct="1">
              <a:lnSpc>
                <a:spcPct val="150000"/>
              </a:lnSpc>
              <a:spcBef>
                <a:spcPts val="0"/>
              </a:spcBef>
              <a:spcAft>
                <a:spcPts val="0"/>
              </a:spcAft>
              <a:buClrTx/>
              <a:buSzTx/>
              <a:tabLst>
                <a:tab pos="90170" algn="l"/>
                <a:tab pos="180340" algn="l"/>
              </a:tabLst>
              <a:defRPr/>
            </a:pPr>
            <a:r>
              <a:rPr kumimoji="0" lang="en-US" sz="2800" b="1" i="1" u="sng"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Trả</a:t>
            </a:r>
            <a:r>
              <a:rPr kumimoji="0" lang="en-US" sz="2800" b="1" i="1" u="sng" strike="noStrike" kern="1200" cap="none" spc="0" normalizeH="0" noProof="0">
                <a:ln>
                  <a:noFill/>
                </a:ln>
                <a:effectLst/>
                <a:uLnTx/>
                <a:uFillTx/>
                <a:latin typeface="Arial" panose="020B0604020202020204" pitchFamily="34" charset="0"/>
                <a:ea typeface="Times New Roman" panose="02020603050405020304" pitchFamily="18" charset="0"/>
                <a:cs typeface="Arial" panose="020B0604020202020204" pitchFamily="34" charset="0"/>
              </a:rPr>
              <a:t> lời:</a:t>
            </a:r>
            <a:endParaRPr kumimoji="0" lang="en-US" sz="2800" b="1" i="1"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FB792127-DAB3-42CD-BBAD-CC014DF705D8}"/>
              </a:ext>
            </a:extLst>
          </p:cNvPr>
          <p:cNvSpPr txBox="1"/>
          <p:nvPr/>
        </p:nvSpPr>
        <p:spPr>
          <a:xfrm>
            <a:off x="4717346" y="165831"/>
            <a:ext cx="41889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HỞI ĐỘNG</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Rectangle 9"/>
          <p:cNvSpPr/>
          <p:nvPr/>
        </p:nvSpPr>
        <p:spPr>
          <a:xfrm>
            <a:off x="688093" y="2107486"/>
            <a:ext cx="10880127" cy="4139595"/>
          </a:xfrm>
          <a:prstGeom prst="rect">
            <a:avLst/>
          </a:prstGeom>
        </p:spPr>
        <p:txBody>
          <a:bodyPr wrap="square">
            <a:spAutoFit/>
          </a:bodyPr>
          <a:lstStyle/>
          <a:p>
            <a:pPr marL="457200" lvl="0" indent="-457200" algn="just">
              <a:lnSpc>
                <a:spcPct val="150000"/>
              </a:lnSpc>
              <a:spcBef>
                <a:spcPts val="1200"/>
              </a:spcBef>
              <a:buFontTx/>
              <a:buChar char="-"/>
            </a:pPr>
            <a:r>
              <a:rPr lang="vi-VN" sz="2700">
                <a:solidFill>
                  <a:srgbClr val="000000"/>
                </a:solidFill>
                <a:ea typeface="Times New Roman" panose="02020603050405020304" pitchFamily="18" charset="0"/>
                <a:cs typeface="Arial" panose="020B0604020202020204" pitchFamily="34" charset="0"/>
              </a:rPr>
              <a:t>Phóng viên cho biết số lượng xe máy bán ra là 2 700 000 xe. </a:t>
            </a:r>
          </a:p>
          <a:p>
            <a:pPr marL="457200" lvl="0" indent="-457200" algn="just">
              <a:lnSpc>
                <a:spcPct val="150000"/>
              </a:lnSpc>
              <a:spcBef>
                <a:spcPts val="1200"/>
              </a:spcBef>
              <a:buFontTx/>
              <a:buChar char="-"/>
            </a:pPr>
            <a:r>
              <a:rPr lang="vi-VN" sz="2700">
                <a:solidFill>
                  <a:srgbClr val="000000"/>
                </a:solidFill>
                <a:ea typeface="Times New Roman" panose="02020603050405020304" pitchFamily="18" charset="0"/>
                <a:cs typeface="Arial" panose="020B0604020202020204" pitchFamily="34" charset="0"/>
              </a:rPr>
              <a:t>Rô-bốt cho biết số lượng xe máy bán ra là 2 712 615 xe.</a:t>
            </a:r>
          </a:p>
          <a:p>
            <a:pPr marL="457200" lvl="0" indent="-457200" algn="just">
              <a:lnSpc>
                <a:spcPct val="150000"/>
              </a:lnSpc>
              <a:spcBef>
                <a:spcPts val="1200"/>
              </a:spcBef>
              <a:buFontTx/>
              <a:buChar char="-"/>
            </a:pPr>
            <a:r>
              <a:rPr lang="vi-VN" sz="2700">
                <a:solidFill>
                  <a:srgbClr val="000000"/>
                </a:solidFill>
                <a:ea typeface="Times New Roman" panose="02020603050405020304" pitchFamily="18" charset="0"/>
                <a:cs typeface="Arial" panose="020B0604020202020204" pitchFamily="34" charset="0"/>
              </a:rPr>
              <a:t>Số mà phóng viên và Rô-bốt đưa ra chỉ giống hàng triệu và hàng trăm nghìn; khác ở chỗ: hàng chục nghìn, hàng nghìn, hàng trăm, hàng chục, hàng đơn ở số của phóng viên được thay bằng số 0 so với số của Rô-bốt”. </a:t>
            </a:r>
          </a:p>
        </p:txBody>
      </p:sp>
      <p:pic>
        <p:nvPicPr>
          <p:cNvPr id="4" name="Picture 3"/>
          <p:cNvPicPr>
            <a:picLocks noChangeAspect="1"/>
          </p:cNvPicPr>
          <p:nvPr/>
        </p:nvPicPr>
        <p:blipFill>
          <a:blip r:embed="rId5"/>
          <a:stretch>
            <a:fillRect/>
          </a:stretch>
        </p:blipFill>
        <p:spPr>
          <a:xfrm>
            <a:off x="11186059" y="6104289"/>
            <a:ext cx="764322" cy="545944"/>
          </a:xfrm>
          <a:prstGeom prst="rect">
            <a:avLst/>
          </a:prstGeom>
        </p:spPr>
      </p:pic>
    </p:spTree>
    <p:extLst>
      <p:ext uri="{BB962C8B-B14F-4D97-AF65-F5344CB8AC3E}">
        <p14:creationId xmlns:p14="http://schemas.microsoft.com/office/powerpoint/2010/main" val="8822662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826" y="535414"/>
            <a:ext cx="8346440" cy="2041456"/>
          </a:xfrm>
          <a:prstGeom prst="rect">
            <a:avLst/>
          </a:prstGeom>
        </p:spPr>
        <p:txBody>
          <a:bodyPr wrap="square">
            <a:spAutoFit/>
          </a:bodyPr>
          <a:lstStyle/>
          <a:p>
            <a:pPr algn="ctr">
              <a:lnSpc>
                <a:spcPct val="150000"/>
              </a:lnSpc>
            </a:pPr>
            <a:r>
              <a:rPr lang="en-US" sz="4500" b="1">
                <a:solidFill>
                  <a:srgbClr val="2E74B5"/>
                </a:solidFill>
                <a:latin typeface="Arial" panose="020B0604020202020204" pitchFamily="34" charset="0"/>
                <a:ea typeface="Times New Roman" panose="02020603050405020304" pitchFamily="18" charset="0"/>
                <a:cs typeface="Arial" panose="020B0604020202020204" pitchFamily="34" charset="0"/>
              </a:rPr>
              <a:t>BÀI 13: LÀM TRÒN SỐ ĐẾN HÀNG TRĂM NGHÌN</a:t>
            </a:r>
            <a:endParaRPr lang="en-US" sz="4500" b="1"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5504632" y="2774163"/>
            <a:ext cx="1338828" cy="784830"/>
          </a:xfrm>
          <a:prstGeom prst="rect">
            <a:avLst/>
          </a:prstGeom>
        </p:spPr>
        <p:txBody>
          <a:bodyPr wrap="none">
            <a:spAutoFit/>
          </a:bodyPr>
          <a:lstStyle/>
          <a:p>
            <a:pPr algn="ctr">
              <a:lnSpc>
                <a:spcPct val="150000"/>
              </a:lnSpc>
              <a:buFont typeface="Arial"/>
              <a:buNone/>
              <a:defRPr/>
            </a:pPr>
            <a:r>
              <a:rPr lang="en-US" sz="3000" b="1" i="1" kern="0">
                <a:solidFill>
                  <a:srgbClr val="F01526"/>
                </a:solidFill>
                <a:latin typeface="Arial"/>
                <a:cs typeface="Arial"/>
                <a:sym typeface="Arial"/>
              </a:rPr>
              <a:t>(1 </a:t>
            </a:r>
            <a:r>
              <a:rPr lang="en-US" sz="3000" b="1" i="1" kern="0" dirty="0" err="1">
                <a:solidFill>
                  <a:srgbClr val="F01526"/>
                </a:solidFill>
                <a:latin typeface="Arial"/>
                <a:cs typeface="Arial"/>
                <a:sym typeface="Arial"/>
              </a:rPr>
              <a:t>tiết</a:t>
            </a:r>
            <a:r>
              <a:rPr lang="en-US" sz="3000" b="1" i="1" kern="0" dirty="0">
                <a:solidFill>
                  <a:srgbClr val="F01526"/>
                </a:solidFill>
                <a:latin typeface="Arial"/>
                <a:cs typeface="Arial"/>
                <a:sym typeface="Arial"/>
              </a:rPr>
              <a:t>)</a:t>
            </a:r>
          </a:p>
        </p:txBody>
      </p:sp>
      <p:pic>
        <p:nvPicPr>
          <p:cNvPr id="8" name="图片 5">
            <a:extLst>
              <a:ext uri="{FF2B5EF4-FFF2-40B4-BE49-F238E27FC236}">
                <a16:creationId xmlns:a16="http://schemas.microsoft.com/office/drawing/2014/main" id="{AE28513C-FB90-4767-9D9D-C2B1AC65B1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127"/>
          <a:stretch/>
        </p:blipFill>
        <p:spPr>
          <a:xfrm>
            <a:off x="3854145" y="4074650"/>
            <a:ext cx="4639802" cy="2784938"/>
          </a:xfrm>
          <a:prstGeom prst="rect">
            <a:avLst/>
          </a:prstGeom>
        </p:spPr>
      </p:pic>
    </p:spTree>
    <p:extLst>
      <p:ext uri="{BB962C8B-B14F-4D97-AF65-F5344CB8AC3E}">
        <p14:creationId xmlns:p14="http://schemas.microsoft.com/office/powerpoint/2010/main" val="3991780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advClick="0">
        <p15:prstTrans prst="pageCurlDoubl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1138338"/>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5">
            <a:extLst>
              <a:ext uri="{FF2B5EF4-FFF2-40B4-BE49-F238E27FC236}">
                <a16:creationId xmlns:a16="http://schemas.microsoft.com/office/drawing/2014/main" id="{33F087F9-66B4-4FE5-ACE1-DF720EF00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435" y="2721767"/>
            <a:ext cx="2341609" cy="2829294"/>
          </a:xfrm>
          <a:prstGeom prst="rect">
            <a:avLst/>
          </a:prstGeom>
        </p:spPr>
      </p:pic>
      <p:sp>
        <p:nvSpPr>
          <p:cNvPr id="6" name="任意多边形 116">
            <a:extLst>
              <a:ext uri="{FF2B5EF4-FFF2-40B4-BE49-F238E27FC236}">
                <a16:creationId xmlns:a16="http://schemas.microsoft.com/office/drawing/2014/main" id="{5804283B-B2E8-49A1-990E-2CFC121969CD}"/>
              </a:ext>
            </a:extLst>
          </p:cNvPr>
          <p:cNvSpPr>
            <a:spLocks/>
          </p:cNvSpPr>
          <p:nvPr/>
        </p:nvSpPr>
        <p:spPr bwMode="auto">
          <a:xfrm>
            <a:off x="1573080" y="1606776"/>
            <a:ext cx="5109150" cy="47687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小考拉体" panose="02000503000000000000" pitchFamily="2" charset="-122"/>
              <a:cs typeface="Arial" panose="020B0604020202020204" pitchFamily="34" charset="0"/>
            </a:endParaRPr>
          </a:p>
        </p:txBody>
      </p:sp>
      <p:sp>
        <p:nvSpPr>
          <p:cNvPr id="2" name="Rectangle 1"/>
          <p:cNvSpPr/>
          <p:nvPr/>
        </p:nvSpPr>
        <p:spPr>
          <a:xfrm>
            <a:off x="2495952" y="3598711"/>
            <a:ext cx="3454792" cy="784830"/>
          </a:xfrm>
          <a:prstGeom prst="rect">
            <a:avLst/>
          </a:prstGeom>
        </p:spPr>
        <p:txBody>
          <a:bodyPr wrap="none">
            <a:spAutoFit/>
          </a:bodyPr>
          <a:lstStyle/>
          <a:p>
            <a:pPr lvl="0">
              <a:buClr>
                <a:srgbClr val="000000"/>
              </a:buClr>
              <a:defRPr/>
            </a:pPr>
            <a:r>
              <a:rPr lang="en-US" sz="4500" b="1" kern="0">
                <a:solidFill>
                  <a:prstClr val="black"/>
                </a:solidFill>
                <a:latin typeface="Arial" panose="020B0604020202020204" pitchFamily="34" charset="0"/>
                <a:cs typeface="Arial" panose="020B0604020202020204" pitchFamily="34" charset="0"/>
                <a:sym typeface="Arial"/>
              </a:rPr>
              <a:t>KHÁM PHÁ </a:t>
            </a:r>
            <a:endParaRPr lang="en-US" sz="4500" b="1" kern="0" dirty="0">
              <a:solidFill>
                <a:prstClr val="black"/>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99593818"/>
      </p:ext>
    </p:extLst>
  </p:cSld>
  <p:clrMapOvr>
    <a:masterClrMapping/>
  </p:clrMapOvr>
  <mc:AlternateContent xmlns:mc="http://schemas.openxmlformats.org/markup-compatibility/2006" xmlns:p14="http://schemas.microsoft.com/office/powerpoint/2010/main">
    <mc:Choice Requires="p14">
      <p:transition spd="med" p14:dur="700" advClick="0">
        <p:split orient="vert"/>
      </p:transition>
    </mc:Choice>
    <mc:Fallback xmlns="">
      <p:transition spd="med" advClick="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857940" y="4771161"/>
            <a:ext cx="184731" cy="1615827"/>
          </a:xfrm>
          <a:prstGeom prst="rect">
            <a:avLst/>
          </a:prstGeom>
        </p:spPr>
        <p:txBody>
          <a:bodyPr wrap="none">
            <a:spAutoFit/>
          </a:bodyPr>
          <a:lstStyle/>
          <a:p>
            <a:endParaRPr lang="en-US" sz="2700">
              <a:solidFill>
                <a:prstClr val="black"/>
              </a:solidFill>
              <a:latin typeface="Arial"/>
              <a:cs typeface="Arial" panose="020B0604020202020204" pitchFamily="34" charset="0"/>
              <a:sym typeface="Arial"/>
            </a:endParaRPr>
          </a:p>
          <a:p>
            <a:endParaRPr lang="en-US" sz="2700">
              <a:solidFill>
                <a:prstClr val="black"/>
              </a:solidFill>
              <a:latin typeface="Arial"/>
              <a:cs typeface="Arial" panose="020B0604020202020204" pitchFamily="34" charset="0"/>
              <a:sym typeface="Arial"/>
            </a:endParaRPr>
          </a:p>
          <a:p>
            <a:endParaRPr lang="en-US" sz="2700">
              <a:solidFill>
                <a:prstClr val="black"/>
              </a:solidFill>
              <a:latin typeface="Arial"/>
              <a:cs typeface="Arial" panose="020B0604020202020204" pitchFamily="34" charset="0"/>
              <a:sym typeface="Arial"/>
            </a:endParaRPr>
          </a:p>
          <a:p>
            <a:endParaRPr lang="en-US" dirty="0"/>
          </a:p>
        </p:txBody>
      </p:sp>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2654005" y="1519004"/>
            <a:ext cx="6932428" cy="1730249"/>
          </a:xfrm>
          <a:prstGeom prst="rect">
            <a:avLst/>
          </a:prstGeom>
        </p:spPr>
      </p:pic>
      <p:sp>
        <p:nvSpPr>
          <p:cNvPr id="18" name="Rectangle 17"/>
          <p:cNvSpPr/>
          <p:nvPr/>
        </p:nvSpPr>
        <p:spPr>
          <a:xfrm>
            <a:off x="-988828" y="410107"/>
            <a:ext cx="8728730" cy="738664"/>
          </a:xfrm>
          <a:prstGeom prst="rect">
            <a:avLst/>
          </a:prstGeom>
        </p:spPr>
        <p:txBody>
          <a:bodyPr wrap="square">
            <a:spAutoFit/>
          </a:bodyPr>
          <a:lstStyle/>
          <a:p>
            <a:pPr marL="637540" marR="0" indent="-457200" algn="ctr">
              <a:lnSpc>
                <a:spcPct val="150000"/>
              </a:lnSpc>
              <a:spcBef>
                <a:spcPts val="0"/>
              </a:spcBef>
              <a:spcAft>
                <a:spcPts val="0"/>
              </a:spcAft>
              <a:buFont typeface="Arial" panose="020B0604020202020204" pitchFamily="34" charset="0"/>
              <a:buChar char="•"/>
              <a:tabLst>
                <a:tab pos="90170" algn="l"/>
                <a:tab pos="180340" algn="l"/>
              </a:tabLst>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Quan sát tia số sau:</a:t>
            </a:r>
            <a:endParaRPr lang="en-US" sz="28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471350" y="3652153"/>
            <a:ext cx="9297738" cy="658835"/>
          </a:xfrm>
          <a:prstGeom prst="rect">
            <a:avLst/>
          </a:prstGeom>
        </p:spPr>
        <p:txBody>
          <a:bodyPr wrap="none">
            <a:spAutoFit/>
          </a:bodyPr>
          <a:lstStyle/>
          <a:p>
            <a:pPr algn="just">
              <a:lnSpc>
                <a:spcPct val="150000"/>
              </a:lnSpc>
              <a:spcAft>
                <a:spcPts val="800"/>
              </a:spcAft>
            </a:pPr>
            <a:r>
              <a:rPr lang="en-US" sz="2800">
                <a:latin typeface="Arial" panose="020B0604020202020204" pitchFamily="34" charset="0"/>
                <a:ea typeface="Times New Roman" panose="02020603050405020304" pitchFamily="18" charset="0"/>
                <a:cs typeface="Arial" panose="020B0604020202020204" pitchFamily="34" charset="0"/>
              </a:rPr>
              <a:t>Nhận xét: trên tia số, số 2 712 615 gần số 2 700 000 hơn</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852054" y="4732837"/>
            <a:ext cx="11338360" cy="523220"/>
          </a:xfrm>
          <a:prstGeom prst="rect">
            <a:avLst/>
          </a:prstGeom>
        </p:spPr>
        <p:txBody>
          <a:bodyPr wrap="none">
            <a:spAutoFit/>
          </a:bodyPr>
          <a:lstStyle/>
          <a:p>
            <a:r>
              <a:rPr lang="en-US" sz="2800">
                <a:latin typeface="Arial" panose="020B0604020202020204" pitchFamily="34" charset="0"/>
                <a:ea typeface="Times New Roman" panose="02020603050405020304" pitchFamily="18" charset="0"/>
                <a:cs typeface="Arial" panose="020B0604020202020204" pitchFamily="34" charset="0"/>
              </a:rPr>
              <a:t>Khi làm tròn số 2 712 615 đến hàng trăm nghìn thì được số 2 700 000</a:t>
            </a:r>
            <a:endParaRPr lang="en-US" sz="280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9962468">
            <a:off x="308650" y="4802356"/>
            <a:ext cx="482161" cy="384182"/>
          </a:xfrm>
          <a:prstGeom prst="rect">
            <a:avLst/>
          </a:prstGeom>
        </p:spPr>
      </p:pic>
    </p:spTree>
    <p:extLst>
      <p:ext uri="{BB962C8B-B14F-4D97-AF65-F5344CB8AC3E}">
        <p14:creationId xmlns:p14="http://schemas.microsoft.com/office/powerpoint/2010/main" val="540971550"/>
      </p:ext>
    </p:extLst>
  </p:cSld>
  <p:clrMapOvr>
    <a:masterClrMapping/>
  </p:clrMapOvr>
  <mc:AlternateContent xmlns:mc="http://schemas.openxmlformats.org/markup-compatibility/2006" xmlns:p14="http://schemas.microsoft.com/office/powerpoint/2010/main">
    <mc:Choice Requires="p14">
      <p:transition spd="med" p14:dur="700" advClick="0">
        <p:wipe/>
      </p:transition>
    </mc:Choice>
    <mc:Fallback xmlns="">
      <p:transition spd="med"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85191"/>
            <a:ext cx="12190413" cy="3074397"/>
          </a:xfrm>
          <a:prstGeom prst="rect">
            <a:avLst/>
          </a:prstGeom>
          <a:solidFill>
            <a:srgbClr val="ECF4FA"/>
          </a:solidFill>
          <a:ln>
            <a:solidFill>
              <a:srgbClr val="ECF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82224" y="4306726"/>
            <a:ext cx="9635924"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just">
              <a:lnSpc>
                <a:spcPct val="150000"/>
              </a:lnSpc>
            </a:pPr>
            <a:r>
              <a:rPr lang="vi-VN" sz="2800">
                <a:solidFill>
                  <a:schemeClr val="bg1"/>
                </a:solidFill>
                <a:ea typeface="Calibri" panose="020F0502020204030204" pitchFamily="34" charset="0"/>
                <a:cs typeface="Arial" panose="020B0604020202020204" pitchFamily="34" charset="0"/>
              </a:rPr>
              <a:t>Khi làm tròn số đến hàng trăm nghìn, ta so sánh chữ số hàng chục nghìn với 5. Nếu chữ số đó bé hơn 5 thì ta làm tròn xuống, còn lại thì làm tròn lên.”</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4" name="Rectangle 23"/>
          <p:cNvSpPr/>
          <p:nvPr/>
        </p:nvSpPr>
        <p:spPr>
          <a:xfrm>
            <a:off x="5613574" y="219466"/>
            <a:ext cx="1181734" cy="658835"/>
          </a:xfrm>
          <a:prstGeom prst="rect">
            <a:avLst/>
          </a:prstGeom>
        </p:spPr>
        <p:txBody>
          <a:bodyPr wrap="none">
            <a:spAutoFit/>
          </a:bodyPr>
          <a:lstStyle/>
          <a:p>
            <a:pPr algn="just">
              <a:lnSpc>
                <a:spcPct val="150000"/>
              </a:lnSpc>
              <a:spcBef>
                <a:spcPts val="300"/>
              </a:spcBef>
              <a:spcAft>
                <a:spcPts val="300"/>
              </a:spcAft>
              <a:buClr>
                <a:srgbClr val="000000"/>
              </a:buClr>
              <a:buFont typeface="Arial"/>
              <a:buNone/>
            </a:pPr>
            <a:r>
              <a:rPr lang="nl-NL" sz="2800" b="1" i="1" u="sng" kern="0">
                <a:solidFill>
                  <a:srgbClr val="00B050"/>
                </a:solidFill>
                <a:latin typeface="Arial" panose="020B0604020202020204" pitchFamily="34" charset="0"/>
                <a:ea typeface="Calibri" panose="020F0502020204030204" pitchFamily="34" charset="0"/>
                <a:cs typeface="Arial" panose="020B0604020202020204" pitchFamily="34" charset="0"/>
                <a:sym typeface="Arial"/>
              </a:rPr>
              <a:t>Ví dụ:</a:t>
            </a:r>
            <a:endParaRPr lang="en-US" sz="2800" i="1" u="sng" kern="0" dirty="0">
              <a:solidFill>
                <a:srgbClr val="00B050"/>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48939" y="1861920"/>
            <a:ext cx="6786494" cy="1491537"/>
          </a:xfrm>
          <a:prstGeom prst="rect">
            <a:avLst/>
          </a:prstGeom>
        </p:spPr>
      </p:pic>
      <p:sp>
        <p:nvSpPr>
          <p:cNvPr id="5" name="Rectangle 4"/>
          <p:cNvSpPr/>
          <p:nvPr/>
        </p:nvSpPr>
        <p:spPr>
          <a:xfrm>
            <a:off x="797865" y="878301"/>
            <a:ext cx="10813153" cy="738664"/>
          </a:xfrm>
          <a:prstGeom prst="rect">
            <a:avLst/>
          </a:prstGeom>
        </p:spPr>
        <p:txBody>
          <a:bodyPr wrap="none">
            <a:spAutoFit/>
          </a:bodyPr>
          <a:lstStyle/>
          <a:p>
            <a:pPr algn="just">
              <a:lnSpc>
                <a:spcPct val="150000"/>
              </a:lnSpc>
              <a:spcAft>
                <a:spcPts val="800"/>
              </a:spcAft>
            </a:pPr>
            <a:r>
              <a:rPr lang="en-US" sz="2800">
                <a:latin typeface="Arial" panose="020B0604020202020204" pitchFamily="34" charset="0"/>
                <a:ea typeface="Times New Roman" panose="02020603050405020304" pitchFamily="18" charset="0"/>
                <a:cs typeface="Arial" panose="020B0604020202020204" pitchFamily="34" charset="0"/>
              </a:rPr>
              <a:t>Làm tròn số 2 783 211 đến hàng trăm nghìn thì được số 2 800 000</a:t>
            </a:r>
            <a:endParaRPr lang="en-US" sz="28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flipH="1">
            <a:off x="11028598" y="5141651"/>
            <a:ext cx="1000221" cy="1717937"/>
          </a:xfrm>
          <a:prstGeom prst="rect">
            <a:avLst/>
          </a:prstGeom>
        </p:spPr>
      </p:pic>
      <p:pic>
        <p:nvPicPr>
          <p:cNvPr id="8" name="Picture 7"/>
          <p:cNvPicPr>
            <a:picLocks noChangeAspect="1"/>
          </p:cNvPicPr>
          <p:nvPr/>
        </p:nvPicPr>
        <p:blipFill>
          <a:blip r:embed="rId6"/>
          <a:stretch>
            <a:fillRect/>
          </a:stretch>
        </p:blipFill>
        <p:spPr>
          <a:xfrm flipH="1">
            <a:off x="603368" y="3701734"/>
            <a:ext cx="957711" cy="688450"/>
          </a:xfrm>
          <a:prstGeom prst="rect">
            <a:avLst/>
          </a:prstGeom>
        </p:spPr>
      </p:pic>
    </p:spTree>
    <p:extLst>
      <p:ext uri="{BB962C8B-B14F-4D97-AF65-F5344CB8AC3E}">
        <p14:creationId xmlns:p14="http://schemas.microsoft.com/office/powerpoint/2010/main" val="19546166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0" y="1138338"/>
            <a:ext cx="12190413" cy="45719"/>
          </a:xfrm>
          <a:prstGeom prst="rect">
            <a:avLst/>
          </a:prstGeom>
          <a:solidFill>
            <a:srgbClr val="36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0" name="图片 5">
            <a:extLst>
              <a:ext uri="{FF2B5EF4-FFF2-40B4-BE49-F238E27FC236}">
                <a16:creationId xmlns:a16="http://schemas.microsoft.com/office/drawing/2014/main" id="{33F087F9-66B4-4FE5-ACE1-DF720EF00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435" y="2721767"/>
            <a:ext cx="2341609" cy="2829294"/>
          </a:xfrm>
          <a:prstGeom prst="rect">
            <a:avLst/>
          </a:prstGeom>
        </p:spPr>
      </p:pic>
      <p:sp>
        <p:nvSpPr>
          <p:cNvPr id="6" name="任意多边形 116">
            <a:extLst>
              <a:ext uri="{FF2B5EF4-FFF2-40B4-BE49-F238E27FC236}">
                <a16:creationId xmlns:a16="http://schemas.microsoft.com/office/drawing/2014/main" id="{5804283B-B2E8-49A1-990E-2CFC121969CD}"/>
              </a:ext>
            </a:extLst>
          </p:cNvPr>
          <p:cNvSpPr>
            <a:spLocks/>
          </p:cNvSpPr>
          <p:nvPr/>
        </p:nvSpPr>
        <p:spPr bwMode="auto">
          <a:xfrm>
            <a:off x="1573080" y="1606776"/>
            <a:ext cx="5109150" cy="47687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小考拉体" panose="02000503000000000000" pitchFamily="2" charset="-122"/>
              <a:cs typeface="Arial" panose="020B0604020202020204" pitchFamily="34" charset="0"/>
            </a:endParaRPr>
          </a:p>
        </p:txBody>
      </p:sp>
      <p:sp>
        <p:nvSpPr>
          <p:cNvPr id="2" name="Rectangle 1"/>
          <p:cNvSpPr/>
          <p:nvPr/>
        </p:nvSpPr>
        <p:spPr>
          <a:xfrm>
            <a:off x="2400259" y="3598711"/>
            <a:ext cx="3454792"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45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LUYỆN</a:t>
            </a:r>
            <a:r>
              <a:rPr kumimoji="0" lang="en-US" sz="4500" b="1" i="0" u="none" strike="noStrike" kern="0" cap="none" spc="0" normalizeH="0" noProof="0">
                <a:ln>
                  <a:noFill/>
                </a:ln>
                <a:solidFill>
                  <a:prstClr val="black"/>
                </a:solidFill>
                <a:effectLst/>
                <a:uLnTx/>
                <a:uFillTx/>
                <a:latin typeface="Arial" panose="020B0604020202020204" pitchFamily="34" charset="0"/>
                <a:ea typeface="+mn-ea"/>
                <a:cs typeface="Arial" panose="020B0604020202020204" pitchFamily="34" charset="0"/>
                <a:sym typeface="Arial"/>
              </a:rPr>
              <a:t> TẬP</a:t>
            </a:r>
            <a:endPar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778165191"/>
      </p:ext>
    </p:extLst>
  </p:cSld>
  <p:clrMapOvr>
    <a:masterClrMapping/>
  </p:clrMapOvr>
  <mc:AlternateContent xmlns:mc="http://schemas.openxmlformats.org/markup-compatibility/2006" xmlns:p14="http://schemas.microsoft.com/office/powerpoint/2010/main">
    <mc:Choice Requires="p14">
      <p:transition spd="med" p14:dur="700" advClick="0">
        <p:split orient="vert"/>
      </p:transition>
    </mc:Choice>
    <mc:Fallback xmlns="">
      <p:transition spd="med"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3364" y="1089882"/>
            <a:ext cx="9323386" cy="658835"/>
          </a:xfrm>
          <a:prstGeom prst="rect">
            <a:avLst/>
          </a:prstGeom>
        </p:spPr>
        <p:txBody>
          <a:bodyPr wrap="none">
            <a:spAutoFit/>
          </a:bodyPr>
          <a:lstStyle/>
          <a:p>
            <a:pPr algn="just">
              <a:lnSpc>
                <a:spcPct val="150000"/>
              </a:lnSpc>
              <a:spcAft>
                <a:spcPts val="800"/>
              </a:spcAft>
            </a:pPr>
            <a:r>
              <a:rPr lang="en-US" sz="2800">
                <a:latin typeface="Arial" panose="020B0604020202020204" pitchFamily="34" charset="0"/>
                <a:ea typeface="Times New Roman" panose="02020603050405020304" pitchFamily="18" charset="0"/>
                <a:cs typeface="Arial" panose="020B0604020202020204" pitchFamily="34" charset="0"/>
              </a:rPr>
              <a:t>Làm tròn giá tiền các mặt hàng sau đến hàng trăm nghìn.</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36136" y="2121655"/>
            <a:ext cx="8281753" cy="2408604"/>
          </a:xfrm>
          <a:prstGeom prst="rect">
            <a:avLst/>
          </a:prstGeom>
          <a:ln w="19050">
            <a:solidFill>
              <a:schemeClr val="tx2"/>
            </a:solidFill>
          </a:ln>
        </p:spPr>
      </p:pic>
      <p:sp>
        <p:nvSpPr>
          <p:cNvPr id="11" name="Down Arrow 10"/>
          <p:cNvSpPr/>
          <p:nvPr/>
        </p:nvSpPr>
        <p:spPr>
          <a:xfrm>
            <a:off x="2849526" y="4754340"/>
            <a:ext cx="255181" cy="34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6087466" y="4752757"/>
            <a:ext cx="255181" cy="34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8905746" y="4752757"/>
            <a:ext cx="255181" cy="34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2732" y="5092999"/>
            <a:ext cx="2964273" cy="658835"/>
          </a:xfrm>
          <a:prstGeom prst="rect">
            <a:avLst/>
          </a:prstGeom>
        </p:spPr>
        <p:txBody>
          <a:bodyPr wrap="none">
            <a:spAutoFit/>
          </a:bodyPr>
          <a:lstStyle/>
          <a:p>
            <a:pPr algn="just">
              <a:lnSpc>
                <a:spcPct val="150000"/>
              </a:lnSpc>
              <a:spcAft>
                <a:spcPts val="800"/>
              </a:spcAft>
            </a:pPr>
            <a:r>
              <a:rPr lang="en-US" sz="2800" b="1">
                <a:solidFill>
                  <a:srgbClr val="FF0000"/>
                </a:solidFill>
                <a:latin typeface="Arial" panose="020B0604020202020204" pitchFamily="34" charset="0"/>
                <a:ea typeface="Times New Roman" panose="02020603050405020304" pitchFamily="18" charset="0"/>
                <a:cs typeface="Arial" panose="020B0604020202020204" pitchFamily="34" charset="0"/>
              </a:rPr>
              <a:t>18 500 000 đồng</a:t>
            </a:r>
            <a:endParaRPr lang="en-US" sz="28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9" name="Rectangle 58"/>
          <p:cNvSpPr/>
          <p:nvPr/>
        </p:nvSpPr>
        <p:spPr>
          <a:xfrm>
            <a:off x="4833106" y="5092999"/>
            <a:ext cx="2763898" cy="658835"/>
          </a:xfrm>
          <a:prstGeom prst="rect">
            <a:avLst/>
          </a:prstGeom>
        </p:spPr>
        <p:txBody>
          <a:bodyPr wrap="none">
            <a:spAutoFit/>
          </a:bodyPr>
          <a:lstStyle/>
          <a:p>
            <a:pPr algn="just">
              <a:lnSpc>
                <a:spcPct val="150000"/>
              </a:lnSpc>
              <a:spcAft>
                <a:spcPts val="800"/>
              </a:spcAft>
            </a:pPr>
            <a:r>
              <a:rPr lang="en-US" sz="2800" b="1">
                <a:solidFill>
                  <a:srgbClr val="FF0000"/>
                </a:solidFill>
                <a:latin typeface="Arial" panose="020B0604020202020204" pitchFamily="34" charset="0"/>
                <a:ea typeface="Times New Roman" panose="02020603050405020304" pitchFamily="18" charset="0"/>
                <a:cs typeface="Arial" panose="020B0604020202020204" pitchFamily="34" charset="0"/>
              </a:rPr>
              <a:t>2 100 000 đồng</a:t>
            </a:r>
            <a:endParaRPr lang="en-US" sz="28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4" name="Rectangle 63"/>
          <p:cNvSpPr/>
          <p:nvPr/>
        </p:nvSpPr>
        <p:spPr>
          <a:xfrm>
            <a:off x="8037050" y="5092998"/>
            <a:ext cx="2763898" cy="658835"/>
          </a:xfrm>
          <a:prstGeom prst="rect">
            <a:avLst/>
          </a:prstGeom>
        </p:spPr>
        <p:txBody>
          <a:bodyPr wrap="none">
            <a:spAutoFit/>
          </a:bodyPr>
          <a:lstStyle/>
          <a:p>
            <a:pPr algn="just">
              <a:lnSpc>
                <a:spcPct val="150000"/>
              </a:lnSpc>
              <a:spcAft>
                <a:spcPts val="800"/>
              </a:spcAft>
            </a:pPr>
            <a:r>
              <a:rPr lang="en-US" sz="2800" b="1">
                <a:solidFill>
                  <a:srgbClr val="FF0000"/>
                </a:solidFill>
                <a:latin typeface="Arial" panose="020B0604020202020204" pitchFamily="34" charset="0"/>
                <a:ea typeface="Times New Roman" panose="02020603050405020304" pitchFamily="18" charset="0"/>
                <a:cs typeface="Arial" panose="020B0604020202020204" pitchFamily="34" charset="0"/>
              </a:rPr>
              <a:t>2 900 000 đồng</a:t>
            </a:r>
            <a:endParaRPr lang="en-US" sz="28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1" name="Rectangle 70"/>
          <p:cNvSpPr/>
          <p:nvPr/>
        </p:nvSpPr>
        <p:spPr>
          <a:xfrm>
            <a:off x="1542732" y="455743"/>
            <a:ext cx="4116833" cy="553998"/>
          </a:xfrm>
          <a:prstGeom prst="rect">
            <a:avLst/>
          </a:prstGeom>
        </p:spPr>
        <p:txBody>
          <a:bodyPr wrap="none">
            <a:spAutoFit/>
          </a:bodyPr>
          <a:lstStyle/>
          <a:p>
            <a:r>
              <a:rPr lang="en-US" sz="3000" b="1">
                <a:solidFill>
                  <a:srgbClr val="EF651F"/>
                </a:solidFill>
                <a:latin typeface="Arial"/>
              </a:rPr>
              <a:t>Bài tập 1 (SGK – tr45)</a:t>
            </a:r>
            <a:endParaRPr lang="en-US" sz="3000" b="1" dirty="0">
              <a:solidFill>
                <a:srgbClr val="EF651F"/>
              </a:solidFill>
              <a:latin typeface="Arial"/>
            </a:endParaRPr>
          </a:p>
        </p:txBody>
      </p:sp>
    </p:spTree>
    <p:extLst>
      <p:ext uri="{BB962C8B-B14F-4D97-AF65-F5344CB8AC3E}">
        <p14:creationId xmlns:p14="http://schemas.microsoft.com/office/powerpoint/2010/main" val="1634948728"/>
      </p:ext>
    </p:extLst>
  </p:cSld>
  <p:clrMapOvr>
    <a:masterClrMapping/>
  </p:clrMapOvr>
  <mc:AlternateContent xmlns:mc="http://schemas.openxmlformats.org/markup-compatibility/2006" xmlns:p14="http://schemas.microsoft.com/office/powerpoint/2010/main">
    <mc:Choice Requires="p14">
      <p:transition spd="med" p14:dur="700" advClick="0">
        <p:push dir="r"/>
      </p:transition>
    </mc:Choice>
    <mc:Fallback xmlns="">
      <p:transition spd="med"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barn(inVertical)">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56" grpId="0" animBg="1"/>
      <p:bldP spid="58" grpId="0" animBg="1"/>
      <p:bldP spid="12" grpId="0"/>
      <p:bldP spid="59" grpId="0"/>
      <p:bldP spid="64" grpId="0"/>
      <p:bldP spid="7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5647</TotalTime>
  <Words>656</Words>
  <Application>Microsoft Office PowerPoint</Application>
  <PresentationFormat>Custom</PresentationFormat>
  <Paragraphs>99</Paragraphs>
  <Slides>17</Slides>
  <Notes>16</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17</vt:i4>
      </vt:variant>
    </vt:vector>
  </HeadingPairs>
  <TitlesOfParts>
    <vt:vector size="39" baseType="lpstr">
      <vt:lpstr>等线</vt:lpstr>
      <vt:lpstr>等线 Light</vt:lpstr>
      <vt:lpstr>Arial</vt:lpstr>
      <vt:lpstr>Calibri</vt:lpstr>
      <vt:lpstr>Impact</vt:lpstr>
      <vt:lpstr>ITC Avant Garde Std Bk</vt:lpstr>
      <vt:lpstr>LiHei Pro</vt:lpstr>
      <vt:lpstr>Signika</vt:lpstr>
      <vt:lpstr>Times New Roman</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千图网拥有20W+精美PPT模板 更多PPT模板下载至：www.58pic.com/office/ppt​​</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YOPOVN.COM----</Manager>
  <Company>YOPOVN.COM----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YOPOVN.COM----</dc:title>
  <dc:subject>YOPOVN.COM----</dc:subject>
  <dc:creator>YOPOVN.COM----;lzj</dc:creator>
  <cp:keywords>YOPOVN.COM----</cp:keywords>
  <dc:description>YOPOVN.COM----</dc:description>
  <cp:lastModifiedBy>FPT SHOP</cp:lastModifiedBy>
  <cp:revision>41</cp:revision>
  <dcterms:created xsi:type="dcterms:W3CDTF">2015-12-01T09:06:39Z</dcterms:created>
  <dcterms:modified xsi:type="dcterms:W3CDTF">2025-10-15T14:18:52Z</dcterms:modified>
  <cp:category>YOPOVN.COM----</cp:category>
  <cp:version>YOPOVN.COM----</cp:version>
</cp:coreProperties>
</file>