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4"/>
  </p:notesMasterIdLst>
  <p:sldIdLst>
    <p:sldId id="256" r:id="rId2"/>
    <p:sldId id="258" r:id="rId3"/>
    <p:sldId id="350" r:id="rId4"/>
    <p:sldId id="259" r:id="rId5"/>
    <p:sldId id="351" r:id="rId6"/>
    <p:sldId id="261" r:id="rId7"/>
    <p:sldId id="352" r:id="rId8"/>
    <p:sldId id="263" r:id="rId9"/>
    <p:sldId id="353" r:id="rId10"/>
    <p:sldId id="354" r:id="rId11"/>
    <p:sldId id="262" r:id="rId12"/>
    <p:sldId id="264" r:id="rId13"/>
    <p:sldId id="316" r:id="rId14"/>
    <p:sldId id="269" r:id="rId15"/>
    <p:sldId id="357" r:id="rId16"/>
    <p:sldId id="356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7" r:id="rId25"/>
    <p:sldId id="366" r:id="rId26"/>
    <p:sldId id="368" r:id="rId27"/>
    <p:sldId id="369" r:id="rId28"/>
    <p:sldId id="370" r:id="rId29"/>
    <p:sldId id="371" r:id="rId30"/>
    <p:sldId id="372" r:id="rId31"/>
    <p:sldId id="373" r:id="rId32"/>
    <p:sldId id="374" r:id="rId33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5"/>
    </p:embeddedFont>
    <p:embeddedFont>
      <p:font typeface="Bellota Text" panose="020B0604020202020204" charset="0"/>
      <p:regular r:id="rId36"/>
      <p:bold r:id="rId37"/>
      <p:italic r:id="rId38"/>
      <p:boldItalic r:id="rId39"/>
    </p:embeddedFont>
    <p:embeddedFont>
      <p:font typeface="Montserrat" panose="02000505000000020004" pitchFamily="2" charset="0"/>
      <p:regular r:id="rId40"/>
      <p:bold r:id="rId41"/>
      <p:italic r:id="rId42"/>
      <p:boldItalic r:id="rId43"/>
    </p:embeddedFont>
    <p:embeddedFont>
      <p:font typeface="Ranchers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1014DA-D8E1-4862-B8B8-64587071ED91}">
  <a:tblStyle styleId="{141014DA-D8E1-4862-B8B8-64587071ED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9912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82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529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92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669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8471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973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23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563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724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41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79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896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9135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823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965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918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61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280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348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356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1965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68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685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603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36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52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485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120eeeb9a8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120eeeb9a8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431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120eeeb9a8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120eeeb9a8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277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89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74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234" name="Google Shape;234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6" name="Google Shape;236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715100" y="791250"/>
            <a:ext cx="3775500" cy="12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715100" y="2002350"/>
            <a:ext cx="34902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1694125" y="1470350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740218" y="14232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169412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5735775" y="1470350"/>
            <a:ext cx="245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4775783" y="1423250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573577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1689300" y="3015075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734025" y="2968025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168930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5730950" y="3015075"/>
            <a:ext cx="2463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9550" y="2968025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573095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229007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039463" y="2388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800300" y="289577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5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515" name="Google Shape;515;p1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1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17" name="Google Shape;517;p1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15100" y="2359350"/>
            <a:ext cx="544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5175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1"/>
          </p:nvPr>
        </p:nvSpPr>
        <p:spPr>
          <a:xfrm>
            <a:off x="715088" y="320115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2" name="Google Shape;552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401500" y="11215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98875" y="13836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927550" y="1687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994300" y="1096263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981575" y="10445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461075" y="93570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20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772" name="Google Shape;772;p20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0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774" name="Google Shape;774;p20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0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0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0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0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0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0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0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0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0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20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20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20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20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20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20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20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20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20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20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20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20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20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20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20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20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20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20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20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20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20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20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1947987" y="2656425"/>
            <a:ext cx="52551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0"/>
          <p:cNvSpPr txBox="1">
            <a:spLocks noGrp="1"/>
          </p:cNvSpPr>
          <p:nvPr>
            <p:ph type="title"/>
          </p:nvPr>
        </p:nvSpPr>
        <p:spPr>
          <a:xfrm>
            <a:off x="1940925" y="1693875"/>
            <a:ext cx="5255100" cy="9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808" name="Google Shape;808;p20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305338" y="9063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20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2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2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1250" y="144562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21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814" name="Google Shape;814;p21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5" name="Google Shape;815;p21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816" name="Google Shape;816;p21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21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21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21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21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21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21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21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21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21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21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21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21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21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21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21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21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21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21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21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21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21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8" name="Google Shape;838;p21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9" name="Google Shape;839;p21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0" name="Google Shape;840;p21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21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21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21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21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21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21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21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48" name="Google Shape;848;p21"/>
          <p:cNvSpPr txBox="1">
            <a:spLocks noGrp="1"/>
          </p:cNvSpPr>
          <p:nvPr>
            <p:ph type="subTitle" idx="1"/>
          </p:nvPr>
        </p:nvSpPr>
        <p:spPr>
          <a:xfrm>
            <a:off x="1290763" y="2410875"/>
            <a:ext cx="29076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9" name="Google Shape;849;p21"/>
          <p:cNvSpPr txBox="1">
            <a:spLocks noGrp="1"/>
          </p:cNvSpPr>
          <p:nvPr>
            <p:ph type="subTitle" idx="2"/>
          </p:nvPr>
        </p:nvSpPr>
        <p:spPr>
          <a:xfrm>
            <a:off x="4945638" y="2410875"/>
            <a:ext cx="29076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0" name="Google Shape;850;p21"/>
          <p:cNvSpPr txBox="1">
            <a:spLocks noGrp="1"/>
          </p:cNvSpPr>
          <p:nvPr>
            <p:ph type="subTitle" idx="3"/>
          </p:nvPr>
        </p:nvSpPr>
        <p:spPr>
          <a:xfrm>
            <a:off x="1290763" y="2921675"/>
            <a:ext cx="2907600" cy="9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21"/>
          <p:cNvSpPr txBox="1">
            <a:spLocks noGrp="1"/>
          </p:cNvSpPr>
          <p:nvPr>
            <p:ph type="subTitle" idx="4"/>
          </p:nvPr>
        </p:nvSpPr>
        <p:spPr>
          <a:xfrm>
            <a:off x="4945638" y="2921675"/>
            <a:ext cx="2907600" cy="9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2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853" name="Google Shape;853;p2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1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1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6" r:id="rId8"/>
    <p:sldLayoutId id="2147483667" r:id="rId9"/>
    <p:sldLayoutId id="2147483674" r:id="rId10"/>
    <p:sldLayoutId id="214748367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3"/>
          <p:cNvSpPr txBox="1">
            <a:spLocks noGrp="1"/>
          </p:cNvSpPr>
          <p:nvPr>
            <p:ph type="ctrTitle"/>
          </p:nvPr>
        </p:nvSpPr>
        <p:spPr>
          <a:xfrm>
            <a:off x="1685354" y="1793552"/>
            <a:ext cx="6100536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</a:t>
            </a:r>
            <a:b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 VỚI TIẾT HỌC HÔM NAY!</a:t>
            </a:r>
            <a:endParaRPr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432171" y="193966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7082095" y="3274228"/>
            <a:ext cx="2065973" cy="189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33"/>
          <p:cNvSpPr txBox="1"/>
          <p:nvPr/>
        </p:nvSpPr>
        <p:spPr>
          <a:xfrm>
            <a:off x="6452550" y="928238"/>
            <a:ext cx="2382900" cy="198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36334" y="4695371"/>
            <a:ext cx="274009" cy="2612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72492" y="593726"/>
            <a:ext cx="878292" cy="207749"/>
          </a:xfrm>
          <a:prstGeom prst="rect">
            <a:avLst/>
          </a:prstGeom>
        </p:spPr>
      </p:pic>
      <p:pic>
        <p:nvPicPr>
          <p:cNvPr id="34" name="Google Shape;1583;p46"/>
          <p:cNvPicPr preferRelativeResize="0"/>
          <p:nvPr/>
        </p:nvPicPr>
        <p:blipFill rotWithShape="1">
          <a:blip r:embed="rId5">
            <a:alphaModFix/>
          </a:blip>
          <a:srcRect t="11716" b="20519"/>
          <a:stretch/>
        </p:blipFill>
        <p:spPr>
          <a:xfrm>
            <a:off x="121489" y="4172478"/>
            <a:ext cx="1156899" cy="7841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699939" y="1004605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1 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tr42)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9939" y="1441367"/>
            <a:ext cx="74558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số dân (theo danso.org năm 2020) của mỗi nước dưới đây.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577" y="2181867"/>
            <a:ext cx="6226122" cy="21141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102040" y="3420800"/>
            <a:ext cx="875287" cy="15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20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36334" y="4695371"/>
            <a:ext cx="274009" cy="2612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1386" y="4676207"/>
            <a:ext cx="1031677" cy="266245"/>
          </a:xfrm>
          <a:prstGeom prst="rect">
            <a:avLst/>
          </a:prstGeom>
        </p:spPr>
      </p:pic>
      <p:pic>
        <p:nvPicPr>
          <p:cNvPr id="34" name="Google Shape;1583;p46"/>
          <p:cNvPicPr preferRelativeResize="0"/>
          <p:nvPr/>
        </p:nvPicPr>
        <p:blipFill rotWithShape="1">
          <a:blip r:embed="rId5">
            <a:alphaModFix/>
          </a:blip>
          <a:srcRect t="11716" b="20519"/>
          <a:stretch/>
        </p:blipFill>
        <p:spPr>
          <a:xfrm>
            <a:off x="126099" y="619410"/>
            <a:ext cx="1121456" cy="78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4037723" y="818535"/>
            <a:ext cx="1119474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Trả lời: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0876" y="1486084"/>
            <a:ext cx="81346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Nhật Bản: Một trăm hai mươi sáu triệu bốn trăm bảy mươi nghìn bốn trăm sáu mươi mốt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Việt Nam: Chín mươi bảy triệu ba trăm ba mươi tám nghìn năm trăm bảy mươi chín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In-đô-nê-xi-a: Hai trăm bảy mươi ba triệu năm trăm hai mươi ba nghìn sáu trăm mười lăm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88272" y="777779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2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tr42)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7361" y="696281"/>
            <a:ext cx="362791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Viết số thành tổng (theo mẫu)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50" y="1367963"/>
            <a:ext cx="5893981" cy="174584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15303" y="3169110"/>
            <a:ext cx="1119474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Trả lời: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22251" y="4387702"/>
            <a:ext cx="350875" cy="508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2251" y="3722255"/>
            <a:ext cx="797087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109 140 903: 100 000 000 + 9 000 000 + 100 000 + 40 000 + 900 + 3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3 045 302: 3 000 000 + 40 000 + 5 000 + 300 + 2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39" y="653953"/>
            <a:ext cx="774504" cy="1078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6995">
            <a:off x="8393691" y="3095163"/>
            <a:ext cx="436454" cy="553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60692" y="3352066"/>
            <a:ext cx="1005443" cy="14987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56382" y="850240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3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tr42)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8871" y="1335042"/>
            <a:ext cx="7470315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Mỗi chữ số được gạch chân dưới đây thuộc hàng nào, lớp nào?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63 7</a:t>
            </a:r>
            <a:r>
              <a:rPr lang="vi-VN" sz="2000" b="1" u="sng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0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2 910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000" b="1" u="sng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9 000 038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9 300 0</a:t>
            </a:r>
            <a:r>
              <a:rPr lang="vi-VN" sz="2000" b="1" u="sng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 b="1" u="sng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39 111 003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2081" y="1922242"/>
            <a:ext cx="5096267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Số 8 thuộc hàng chục nghìn, lớp nghìn</a:t>
            </a:r>
            <a:endParaRPr lang="en-US" sz="2000">
              <a:solidFill>
                <a:srgbClr val="FF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2081" y="2548142"/>
            <a:ext cx="480772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Số 3 thuộc hàng chục triệu, lớp triệu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42081" y="3155394"/>
            <a:ext cx="440857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 3 thuộc hàng chục, lớp đơn vị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42081" y="3760411"/>
            <a:ext cx="4833374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Số 2 thuộc hàng trăm triệu, lớp triệu </a:t>
            </a:r>
          </a:p>
        </p:txBody>
      </p:sp>
    </p:spTree>
    <p:extLst>
      <p:ext uri="{BB962C8B-B14F-4D97-AF65-F5344CB8AC3E}">
        <p14:creationId xmlns:p14="http://schemas.microsoft.com/office/powerpoint/2010/main" val="338586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7318" y="4259188"/>
            <a:ext cx="2049964" cy="5842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34463" y="2027597"/>
            <a:ext cx="4572000" cy="1515335"/>
            <a:chOff x="-316363" y="5694231"/>
            <a:chExt cx="9144000" cy="3030669"/>
          </a:xfrm>
          <a:solidFill>
            <a:srgbClr val="BFE8EF"/>
          </a:solidFill>
        </p:grpSpPr>
        <p:sp>
          <p:nvSpPr>
            <p:cNvPr id="13" name="Freeform 38"/>
            <p:cNvSpPr/>
            <p:nvPr/>
          </p:nvSpPr>
          <p:spPr>
            <a:xfrm>
              <a:off x="1996789" y="5694231"/>
              <a:ext cx="4517696" cy="3030669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316363" y="6212530"/>
              <a:ext cx="9144000" cy="18306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en-US" sz="1900">
                  <a:ea typeface="+mn-ea"/>
                </a:rPr>
                <a:t>Ôn tập kiến thức</a:t>
              </a:r>
            </a:p>
            <a:p>
              <a:pPr algn="ctr" defTabSz="457200">
                <a:lnSpc>
                  <a:spcPct val="150000"/>
                </a:lnSpc>
                <a:defRPr/>
              </a:pPr>
              <a:r>
                <a:rPr lang="en-US" sz="1900">
                  <a:ea typeface="+mn-ea"/>
                </a:rPr>
                <a:t> đã học.</a:t>
              </a:r>
              <a:endParaRPr lang="en-US" sz="1900" dirty="0">
                <a:ea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0294" y="2067491"/>
            <a:ext cx="4572000" cy="1515335"/>
            <a:chOff x="-328289" y="5694231"/>
            <a:chExt cx="9144000" cy="3030669"/>
          </a:xfrm>
          <a:solidFill>
            <a:srgbClr val="BFE8EF"/>
          </a:solidFill>
        </p:grpSpPr>
        <p:sp>
          <p:nvSpPr>
            <p:cNvPr id="18" name="Freeform 38"/>
            <p:cNvSpPr/>
            <p:nvPr/>
          </p:nvSpPr>
          <p:spPr>
            <a:xfrm>
              <a:off x="1996789" y="5694231"/>
              <a:ext cx="4521670" cy="3030669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328289" y="6240538"/>
              <a:ext cx="9144000" cy="18306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en-US" sz="1900">
                  <a:ea typeface="+mn-ea"/>
                </a:rPr>
                <a:t>Hoàn thành bài tập </a:t>
              </a:r>
            </a:p>
            <a:p>
              <a:pPr algn="ctr" defTabSz="457200">
                <a:lnSpc>
                  <a:spcPct val="150000"/>
                </a:lnSpc>
                <a:defRPr/>
              </a:pPr>
              <a:r>
                <a:rPr lang="en-US" sz="1900">
                  <a:ea typeface="+mn-ea"/>
                </a:rPr>
                <a:t>trong SBT.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65540" y="2086756"/>
            <a:ext cx="2286000" cy="1515335"/>
            <a:chOff x="1977487" y="5694231"/>
            <a:chExt cx="4571999" cy="3030669"/>
          </a:xfrm>
          <a:solidFill>
            <a:srgbClr val="BFE8EF"/>
          </a:solidFill>
        </p:grpSpPr>
        <p:sp>
          <p:nvSpPr>
            <p:cNvPr id="23" name="Freeform 38"/>
            <p:cNvSpPr/>
            <p:nvPr/>
          </p:nvSpPr>
          <p:spPr>
            <a:xfrm>
              <a:off x="1996789" y="5694231"/>
              <a:ext cx="4521669" cy="3030669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77487" y="5805546"/>
              <a:ext cx="4571999" cy="2816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defRPr/>
              </a:pPr>
              <a:r>
                <a:rPr lang="en-US" sz="1900" kern="12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và chuẩn bị trước </a:t>
              </a:r>
              <a:r>
                <a:rPr lang="en-US" sz="1900" b="1" kern="12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 2 – Luyện tập. </a:t>
              </a:r>
              <a:endParaRPr lang="en-US" sz="19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88781" y="921488"/>
            <a:ext cx="463826" cy="432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7101;p48"/>
          <p:cNvSpPr txBox="1">
            <a:spLocks/>
          </p:cNvSpPr>
          <p:nvPr/>
        </p:nvSpPr>
        <p:spPr>
          <a:xfrm>
            <a:off x="1915431" y="905722"/>
            <a:ext cx="53156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algn="ctr">
              <a:buClr>
                <a:srgbClr val="2270B6"/>
              </a:buClr>
              <a:defRPr/>
            </a:pPr>
            <a:r>
              <a:rPr lang="vi-VN" sz="3200" b="1">
                <a:solidFill>
                  <a:srgbClr val="FF5881"/>
                </a:solidFill>
                <a:latin typeface="Arial"/>
              </a:rPr>
              <a:t>HƯỚNG DẪN VỀ NHÀ</a:t>
            </a:r>
            <a:endParaRPr lang="vi-VN" sz="3200" b="1" dirty="0">
              <a:solidFill>
                <a:srgbClr val="FF588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36"/>
          <p:cNvSpPr txBox="1">
            <a:spLocks noGrp="1"/>
          </p:cNvSpPr>
          <p:nvPr>
            <p:ph type="title"/>
          </p:nvPr>
        </p:nvSpPr>
        <p:spPr>
          <a:xfrm>
            <a:off x="799680" y="1875895"/>
            <a:ext cx="7500139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3"/>
                </a:solidFill>
                <a:latin typeface="+mj-lt"/>
              </a:rPr>
              <a:t>BÀI 12: CÁC SỐ TRONG PHẠM VI LỚP TRIỆU</a:t>
            </a:r>
            <a:endParaRPr sz="40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415" y="3927944"/>
            <a:ext cx="1237388" cy="106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38539" y="278296"/>
            <a:ext cx="1399430" cy="12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554653" y="3077156"/>
            <a:ext cx="3990195" cy="7397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0152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 2: LUYỆN TẬP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152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782" y="161150"/>
            <a:ext cx="1459021" cy="9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39" y="615938"/>
            <a:ext cx="812050" cy="12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101;p48"/>
          <p:cNvSpPr txBox="1">
            <a:spLocks/>
          </p:cNvSpPr>
          <p:nvPr/>
        </p:nvSpPr>
        <p:spPr>
          <a:xfrm>
            <a:off x="2855679" y="587527"/>
            <a:ext cx="35778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2800"/>
              <a:buFont typeface="Rancher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5881"/>
                </a:solidFill>
                <a:effectLst/>
                <a:uLnTx/>
                <a:uFillTx/>
                <a:latin typeface="Arial"/>
                <a:cs typeface="Ranchers"/>
                <a:sym typeface="Ranchers"/>
              </a:rPr>
              <a:t>KHỞI ĐỘNG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5881"/>
              </a:solidFill>
              <a:effectLst/>
              <a:uLnTx/>
              <a:uFillTx/>
              <a:latin typeface="Arial"/>
              <a:cs typeface="Ranchers"/>
              <a:sym typeface="Rancher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2974" y="1118030"/>
            <a:ext cx="6975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Xác định hàng, lớp của từng chữ số: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234 068 100; 135 809 213; 956 192 374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490" y="4079019"/>
            <a:ext cx="954157" cy="882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81086" y="2276814"/>
          <a:ext cx="8595333" cy="2653564"/>
        </p:xfrm>
        <a:graphic>
          <a:graphicData uri="http://schemas.openxmlformats.org/drawingml/2006/table">
            <a:tbl>
              <a:tblPr firstRow="1" bandRow="1">
                <a:tableStyleId>{141014DA-D8E1-4862-B8B8-64587071ED91}</a:tableStyleId>
              </a:tblPr>
              <a:tblGrid>
                <a:gridCol w="1454265">
                  <a:extLst>
                    <a:ext uri="{9D8B030D-6E8A-4147-A177-3AD203B41FA5}">
                      <a16:colId xmlns:a16="http://schemas.microsoft.com/office/drawing/2014/main" val="838854382"/>
                    </a:ext>
                  </a:extLst>
                </a:gridCol>
                <a:gridCol w="843662">
                  <a:extLst>
                    <a:ext uri="{9D8B030D-6E8A-4147-A177-3AD203B41FA5}">
                      <a16:colId xmlns:a16="http://schemas.microsoft.com/office/drawing/2014/main" val="3491050254"/>
                    </a:ext>
                  </a:extLst>
                </a:gridCol>
                <a:gridCol w="826936">
                  <a:extLst>
                    <a:ext uri="{9D8B030D-6E8A-4147-A177-3AD203B41FA5}">
                      <a16:colId xmlns:a16="http://schemas.microsoft.com/office/drawing/2014/main" val="2731087140"/>
                    </a:ext>
                  </a:extLst>
                </a:gridCol>
                <a:gridCol w="763325">
                  <a:extLst>
                    <a:ext uri="{9D8B030D-6E8A-4147-A177-3AD203B41FA5}">
                      <a16:colId xmlns:a16="http://schemas.microsoft.com/office/drawing/2014/main" val="182799590"/>
                    </a:ext>
                  </a:extLst>
                </a:gridCol>
                <a:gridCol w="803082">
                  <a:extLst>
                    <a:ext uri="{9D8B030D-6E8A-4147-A177-3AD203B41FA5}">
                      <a16:colId xmlns:a16="http://schemas.microsoft.com/office/drawing/2014/main" val="2318689065"/>
                    </a:ext>
                  </a:extLst>
                </a:gridCol>
                <a:gridCol w="818984">
                  <a:extLst>
                    <a:ext uri="{9D8B030D-6E8A-4147-A177-3AD203B41FA5}">
                      <a16:colId xmlns:a16="http://schemas.microsoft.com/office/drawing/2014/main" val="3395738632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2437623494"/>
                    </a:ext>
                  </a:extLst>
                </a:gridCol>
                <a:gridCol w="739472">
                  <a:extLst>
                    <a:ext uri="{9D8B030D-6E8A-4147-A177-3AD203B41FA5}">
                      <a16:colId xmlns:a16="http://schemas.microsoft.com/office/drawing/2014/main" val="3524377917"/>
                    </a:ext>
                  </a:extLst>
                </a:gridCol>
                <a:gridCol w="785748">
                  <a:extLst>
                    <a:ext uri="{9D8B030D-6E8A-4147-A177-3AD203B41FA5}">
                      <a16:colId xmlns:a16="http://schemas.microsoft.com/office/drawing/2014/main" val="3564327286"/>
                    </a:ext>
                  </a:extLst>
                </a:gridCol>
                <a:gridCol w="804485">
                  <a:extLst>
                    <a:ext uri="{9D8B030D-6E8A-4147-A177-3AD203B41FA5}">
                      <a16:colId xmlns:a16="http://schemas.microsoft.com/office/drawing/2014/main" val="179208949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/>
                        <a:t>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/>
                        <a:t>Lớp</a:t>
                      </a:r>
                      <a:r>
                        <a:rPr lang="en-US" sz="1800" baseline="0"/>
                        <a:t> triệu</a:t>
                      </a:r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/>
                        <a:t>Lớp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/>
                        <a:t>Lớp</a:t>
                      </a:r>
                      <a:r>
                        <a:rPr lang="en-US" sz="1800" baseline="0"/>
                        <a:t> đơn vị</a:t>
                      </a:r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248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9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Hàng</a:t>
                      </a:r>
                      <a:r>
                        <a:rPr lang="en-US" sz="1800" baseline="0"/>
                        <a:t> trăm triệu</a:t>
                      </a:r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chục triệu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triệu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trăm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chục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trăm</a:t>
                      </a:r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960670"/>
                  </a:ext>
                </a:extLst>
              </a:tr>
              <a:tr h="460642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234 068 100</a:t>
                      </a:r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154774"/>
                  </a:ext>
                </a:extLst>
              </a:tr>
              <a:tr h="455562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135 809 213</a:t>
                      </a:r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312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956 192 374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544955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667" y="469904"/>
            <a:ext cx="1142504" cy="1439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7826" y="3603596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02810" y="3603596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00682" y="3603596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8554" y="3603596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96426" y="3598801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94298" y="3598801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49175" y="3598801"/>
            <a:ext cx="29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47047" y="3598801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4919" y="3598801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7826" y="4075128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02810" y="4075128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00682" y="4075128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98554" y="4075128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96426" y="4070333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94298" y="4070333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49175" y="4070333"/>
            <a:ext cx="29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47047" y="4070333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44919" y="4070333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87826" y="4541865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02810" y="4541865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00682" y="4541865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98554" y="4541865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96426" y="4537070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94298" y="4537070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49175" y="4537070"/>
            <a:ext cx="29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47047" y="4537070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44919" y="4537070"/>
            <a:ext cx="3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52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9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67" y="1625186"/>
            <a:ext cx="591864" cy="13665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73" y="1521819"/>
            <a:ext cx="3015626" cy="32067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9193" y="1116303"/>
            <a:ext cx="3897867" cy="1404259"/>
            <a:chOff x="937630" y="1140157"/>
            <a:chExt cx="3897867" cy="140425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937630" y="1140157"/>
              <a:ext cx="3897867" cy="1404259"/>
            </a:xfrm>
            <a:prstGeom prst="wedgeRoundRectCallout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50112" y="1545673"/>
              <a:ext cx="2872902" cy="661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LUYỆN TẬP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2" name="Google Shape;1583;p46"/>
          <p:cNvPicPr preferRelativeResize="0"/>
          <p:nvPr/>
        </p:nvPicPr>
        <p:blipFill rotWithShape="1">
          <a:blip r:embed="rId5">
            <a:alphaModFix/>
          </a:blip>
          <a:srcRect t="11716" b="20519"/>
          <a:stretch/>
        </p:blipFill>
        <p:spPr>
          <a:xfrm>
            <a:off x="1832298" y="3530378"/>
            <a:ext cx="1674227" cy="1126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6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36334" y="4695371"/>
            <a:ext cx="274009" cy="2612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72492" y="593726"/>
            <a:ext cx="878292" cy="207749"/>
          </a:xfrm>
          <a:prstGeom prst="rect">
            <a:avLst/>
          </a:prstGeom>
        </p:spPr>
      </p:pic>
      <p:pic>
        <p:nvPicPr>
          <p:cNvPr id="34" name="Google Shape;1583;p46"/>
          <p:cNvPicPr preferRelativeResize="0"/>
          <p:nvPr/>
        </p:nvPicPr>
        <p:blipFill rotWithShape="1">
          <a:blip r:embed="rId5">
            <a:alphaModFix/>
          </a:blip>
          <a:srcRect t="11716" b="20519"/>
          <a:stretch/>
        </p:blipFill>
        <p:spPr>
          <a:xfrm>
            <a:off x="77983" y="3964917"/>
            <a:ext cx="1516702" cy="104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638193" y="1057361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1 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tr42)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38192" y="1502876"/>
            <a:ext cx="3882794" cy="2811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 14 021 0983 có: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Chữ số 4 thuộc lớp triệu.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Chữ số 0 ở hàng chục nghìn.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c) Chữ số 9 thuộc lớp đơn vị.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d) Chữ số 3 thuộc lớp nghìn.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943014" y="3439336"/>
            <a:ext cx="875287" cy="15033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1365" y="988111"/>
            <a:ext cx="8963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Đ, S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53092" y="2186609"/>
            <a:ext cx="429371" cy="381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53091" y="2717557"/>
            <a:ext cx="429371" cy="381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53091" y="3248505"/>
            <a:ext cx="429371" cy="381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53090" y="3779453"/>
            <a:ext cx="429371" cy="381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353090" y="2195753"/>
            <a:ext cx="429371" cy="381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3090" y="2726701"/>
            <a:ext cx="429371" cy="381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60870" y="3257649"/>
            <a:ext cx="429371" cy="381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60870" y="3788597"/>
            <a:ext cx="429371" cy="381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24965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  <p:bldP spid="3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40104" y="867365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2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tr43)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5446" y="787482"/>
            <a:ext cx="641522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4055" y="4244578"/>
            <a:ext cx="350875" cy="508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57" y="614872"/>
            <a:ext cx="690290" cy="961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6995">
            <a:off x="8305298" y="993837"/>
            <a:ext cx="436454" cy="55314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85947" y="3465229"/>
            <a:ext cx="954157" cy="882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238538" y="1663024"/>
          <a:ext cx="8677338" cy="3207284"/>
        </p:xfrm>
        <a:graphic>
          <a:graphicData uri="http://schemas.openxmlformats.org/drawingml/2006/table">
            <a:tbl>
              <a:tblPr firstRow="1" bandRow="1">
                <a:tableStyleId>{141014DA-D8E1-4862-B8B8-64587071ED91}</a:tableStyleId>
              </a:tblPr>
              <a:tblGrid>
                <a:gridCol w="1598212">
                  <a:extLst>
                    <a:ext uri="{9D8B030D-6E8A-4147-A177-3AD203B41FA5}">
                      <a16:colId xmlns:a16="http://schemas.microsoft.com/office/drawing/2014/main" val="838854382"/>
                    </a:ext>
                  </a:extLst>
                </a:gridCol>
                <a:gridCol w="781720">
                  <a:extLst>
                    <a:ext uri="{9D8B030D-6E8A-4147-A177-3AD203B41FA5}">
                      <a16:colId xmlns:a16="http://schemas.microsoft.com/office/drawing/2014/main" val="3491050254"/>
                    </a:ext>
                  </a:extLst>
                </a:gridCol>
                <a:gridCol w="826936">
                  <a:extLst>
                    <a:ext uri="{9D8B030D-6E8A-4147-A177-3AD203B41FA5}">
                      <a16:colId xmlns:a16="http://schemas.microsoft.com/office/drawing/2014/main" val="2731087140"/>
                    </a:ext>
                  </a:extLst>
                </a:gridCol>
                <a:gridCol w="763325">
                  <a:extLst>
                    <a:ext uri="{9D8B030D-6E8A-4147-A177-3AD203B41FA5}">
                      <a16:colId xmlns:a16="http://schemas.microsoft.com/office/drawing/2014/main" val="182799590"/>
                    </a:ext>
                  </a:extLst>
                </a:gridCol>
                <a:gridCol w="803082">
                  <a:extLst>
                    <a:ext uri="{9D8B030D-6E8A-4147-A177-3AD203B41FA5}">
                      <a16:colId xmlns:a16="http://schemas.microsoft.com/office/drawing/2014/main" val="2318689065"/>
                    </a:ext>
                  </a:extLst>
                </a:gridCol>
                <a:gridCol w="818984">
                  <a:extLst>
                    <a:ext uri="{9D8B030D-6E8A-4147-A177-3AD203B41FA5}">
                      <a16:colId xmlns:a16="http://schemas.microsoft.com/office/drawing/2014/main" val="3395738632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2437623494"/>
                    </a:ext>
                  </a:extLst>
                </a:gridCol>
                <a:gridCol w="739472">
                  <a:extLst>
                    <a:ext uri="{9D8B030D-6E8A-4147-A177-3AD203B41FA5}">
                      <a16:colId xmlns:a16="http://schemas.microsoft.com/office/drawing/2014/main" val="3524377917"/>
                    </a:ext>
                  </a:extLst>
                </a:gridCol>
                <a:gridCol w="785748">
                  <a:extLst>
                    <a:ext uri="{9D8B030D-6E8A-4147-A177-3AD203B41FA5}">
                      <a16:colId xmlns:a16="http://schemas.microsoft.com/office/drawing/2014/main" val="3564327286"/>
                    </a:ext>
                  </a:extLst>
                </a:gridCol>
                <a:gridCol w="804485">
                  <a:extLst>
                    <a:ext uri="{9D8B030D-6E8A-4147-A177-3AD203B41FA5}">
                      <a16:colId xmlns:a16="http://schemas.microsoft.com/office/drawing/2014/main" val="179208949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Lớp</a:t>
                      </a:r>
                      <a:r>
                        <a:rPr lang="en-US" sz="1800" baseline="0">
                          <a:latin typeface="+mn-lt"/>
                        </a:rPr>
                        <a:t> triệu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Lớp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Lớp</a:t>
                      </a:r>
                      <a:r>
                        <a:rPr lang="en-US" sz="1800" baseline="0">
                          <a:latin typeface="+mn-lt"/>
                        </a:rPr>
                        <a:t> đơn vị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248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9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Hàng</a:t>
                      </a:r>
                      <a:r>
                        <a:rPr lang="en-US" sz="1800" baseline="0">
                          <a:latin typeface="+mn-lt"/>
                        </a:rPr>
                        <a:t> trăm triệu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Hàng chục triệu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Hàng triệu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Hàng trăm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Hàng chục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Hàng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Hàng trăm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Hàng 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Hàng 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960670"/>
                  </a:ext>
                </a:extLst>
              </a:tr>
              <a:tr h="460642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154774"/>
                  </a:ext>
                </a:extLst>
              </a:tr>
              <a:tr h="455562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1 999 371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312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28 111 031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3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544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6624167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3648090" y="3445436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445962" y="3445436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43834" y="3440641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041706" y="3440641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780681" y="3440641"/>
            <a:ext cx="290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78553" y="3440641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376425" y="3440641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66120" y="3912173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48090" y="3912173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445962" y="3912173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243834" y="3907378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041706" y="3907378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80681" y="3907378"/>
            <a:ext cx="290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78553" y="3907378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376425" y="3907378"/>
            <a:ext cx="341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391" y="2987075"/>
            <a:ext cx="153334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200 198 261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2391" y="4450694"/>
            <a:ext cx="153334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714 000 106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4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3" grpId="0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7324446" y="1654220"/>
            <a:ext cx="1234902" cy="13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39" y="615938"/>
            <a:ext cx="812050" cy="12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101;p48"/>
          <p:cNvSpPr txBox="1">
            <a:spLocks/>
          </p:cNvSpPr>
          <p:nvPr/>
        </p:nvSpPr>
        <p:spPr>
          <a:xfrm>
            <a:off x="2855679" y="659086"/>
            <a:ext cx="35778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algn="ctr">
              <a:buClr>
                <a:srgbClr val="2270B6"/>
              </a:buClr>
              <a:defRPr/>
            </a:pPr>
            <a:r>
              <a:rPr lang="en-US" sz="3200" b="1">
                <a:solidFill>
                  <a:srgbClr val="FF5881"/>
                </a:solidFill>
                <a:latin typeface="Arial"/>
              </a:rPr>
              <a:t>KHỞI ĐỘNG</a:t>
            </a:r>
            <a:endParaRPr lang="en-US" sz="3200" b="1" dirty="0">
              <a:solidFill>
                <a:srgbClr val="FF5881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7369" y="1815831"/>
            <a:ext cx="4572000" cy="16255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Hoa Kỳ: 336 592 240 người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Hàn Quốc: 51 343 257 người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Nga: 145 677 146 người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7369" y="1313595"/>
            <a:ext cx="5226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 biết dân số của ba quốc gia dưới đây là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7369" y="3620215"/>
            <a:ext cx="743049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“Số dân của Hoa Kỳ có chữ số hàng trăm triệu là chữ số nào?”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“Số dân của Nga có chữ số hàng chục triệu là chữ số nào?”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39" y="3864330"/>
            <a:ext cx="349050" cy="61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60692" y="3352066"/>
            <a:ext cx="1005443" cy="14987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80236" y="670486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3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tr43)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319" y="1110062"/>
            <a:ext cx="7845417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 cắt hai mảnh giấy đã ghi hai số thành 4 mảnh nhỏ như hình sau.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1318" y="2780208"/>
            <a:ext cx="7663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Ghép các mảnh giấy nhỏ và cho biết số ghi trên mỗi mảnh giấy ban đầu là số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6109" y="1702490"/>
            <a:ext cx="4272546" cy="994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5092" y="4209637"/>
            <a:ext cx="5097870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số ban đầu là: 17 483 226; 75 175 000.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93551" y="3604468"/>
            <a:ext cx="1119474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Trả lời: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3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04" y="591737"/>
            <a:ext cx="370791" cy="51333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1860320" y="671283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tr43)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1626" y="610047"/>
            <a:ext cx="2422458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 ô chữ dưới đây: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05390" y="1173247"/>
          <a:ext cx="8399336" cy="1091508"/>
        </p:xfrm>
        <a:graphic>
          <a:graphicData uri="http://schemas.openxmlformats.org/drawingml/2006/table">
            <a:tbl>
              <a:tblPr firstRow="1" bandRow="1">
                <a:tableStyleId>{141014DA-D8E1-4862-B8B8-64587071ED91}</a:tableStyleId>
              </a:tblPr>
              <a:tblGrid>
                <a:gridCol w="1599380">
                  <a:extLst>
                    <a:ext uri="{9D8B030D-6E8A-4147-A177-3AD203B41FA5}">
                      <a16:colId xmlns:a16="http://schemas.microsoft.com/office/drawing/2014/main" val="1473032007"/>
                    </a:ext>
                  </a:extLst>
                </a:gridCol>
                <a:gridCol w="1699989">
                  <a:extLst>
                    <a:ext uri="{9D8B030D-6E8A-4147-A177-3AD203B41FA5}">
                      <a16:colId xmlns:a16="http://schemas.microsoft.com/office/drawing/2014/main" val="363663082"/>
                    </a:ext>
                  </a:extLst>
                </a:gridCol>
                <a:gridCol w="1699989">
                  <a:extLst>
                    <a:ext uri="{9D8B030D-6E8A-4147-A177-3AD203B41FA5}">
                      <a16:colId xmlns:a16="http://schemas.microsoft.com/office/drawing/2014/main" val="3714909527"/>
                    </a:ext>
                  </a:extLst>
                </a:gridCol>
                <a:gridCol w="1699989">
                  <a:extLst>
                    <a:ext uri="{9D8B030D-6E8A-4147-A177-3AD203B41FA5}">
                      <a16:colId xmlns:a16="http://schemas.microsoft.com/office/drawing/2014/main" val="3193150319"/>
                    </a:ext>
                  </a:extLst>
                </a:gridCol>
                <a:gridCol w="1699989">
                  <a:extLst>
                    <a:ext uri="{9D8B030D-6E8A-4147-A177-3AD203B41FA5}">
                      <a16:colId xmlns:a16="http://schemas.microsoft.com/office/drawing/2014/main" val="4011221115"/>
                    </a:ext>
                  </a:extLst>
                </a:gridCol>
              </a:tblGrid>
              <a:tr h="545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980 000 000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1 000 000 000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2</a:t>
                      </a:r>
                      <a:r>
                        <a:rPr lang="en-US" sz="1900" baseline="0">
                          <a:effectLst/>
                          <a:latin typeface="+mj-lt"/>
                        </a:rPr>
                        <a:t> </a:t>
                      </a:r>
                      <a:r>
                        <a:rPr lang="en-US" sz="1900">
                          <a:effectLst/>
                          <a:latin typeface="+mj-lt"/>
                        </a:rPr>
                        <a:t>152 000</a:t>
                      </a:r>
                      <a:endParaRPr lang="en-US" sz="1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999 999</a:t>
                      </a:r>
                      <a:endParaRPr lang="en-US" sz="1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968 000 000</a:t>
                      </a:r>
                      <a:endParaRPr lang="en-US" sz="1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808715"/>
                  </a:ext>
                </a:extLst>
              </a:tr>
              <a:tr h="545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?</a:t>
                      </a:r>
                      <a:endParaRPr lang="en-US" sz="1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?</a:t>
                      </a:r>
                      <a:endParaRPr lang="en-US" sz="1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?</a:t>
                      </a:r>
                      <a:endParaRPr lang="en-US" sz="1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165128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216901" y="3910351"/>
            <a:ext cx="1039405" cy="9956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1211" y="2252019"/>
            <a:ext cx="5906881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rằng: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A: 900 000 000 + 60 000 000 + 8 000 000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C: Chín trăm tám mươi triệu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L: 2 000 000 + 100 000 + 50 000 + 2 000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O: Số liền trước của số 1 000 000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Ổ: Số liền sau của số 999 999 999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997" y="2482606"/>
            <a:ext cx="970582" cy="117499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392959" y="4184403"/>
            <a:ext cx="1359155" cy="577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1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  <a:sym typeface="Arial"/>
              </a:rPr>
              <a:t>CỔ LOA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17220" y="2671524"/>
            <a:ext cx="1822935" cy="476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 968 000 000 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75938" y="1753039"/>
            <a:ext cx="360997" cy="47673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31182" y="1737422"/>
            <a:ext cx="373820" cy="47673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47881" y="1746566"/>
            <a:ext cx="333745" cy="47673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06308" y="1759143"/>
            <a:ext cx="373820" cy="47673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Ổ</a:t>
            </a:r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795329">
            <a:off x="6885686" y="4315118"/>
            <a:ext cx="311718" cy="352225"/>
          </a:xfrm>
          <a:prstGeom prst="rect">
            <a:avLst/>
          </a:prstGeom>
        </p:spPr>
      </p:pic>
      <p:pic>
        <p:nvPicPr>
          <p:cNvPr id="30" name="Google Shape;1277;p35"/>
          <p:cNvPicPr preferRelativeResize="0"/>
          <p:nvPr/>
        </p:nvPicPr>
        <p:blipFill rotWithShape="1">
          <a:blip r:embed="rId7">
            <a:alphaModFix/>
          </a:blip>
          <a:srcRect l="21938" t="18565" r="21938" b="18565"/>
          <a:stretch/>
        </p:blipFill>
        <p:spPr>
          <a:xfrm rot="611685">
            <a:off x="8183599" y="3218695"/>
            <a:ext cx="667576" cy="79398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3534699" y="3111017"/>
            <a:ext cx="1816523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 980 000 000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54353" y="3539243"/>
            <a:ext cx="1483098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 2 152 000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43725" y="3980649"/>
            <a:ext cx="1340432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 999 999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56879" y="4420753"/>
            <a:ext cx="2087431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 1 000 000 000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65130" y="1760926"/>
            <a:ext cx="360996" cy="47673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443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20" grpId="0"/>
      <p:bldP spid="21" grpId="0" animBg="1"/>
      <p:bldP spid="22" grpId="0"/>
      <p:bldP spid="23" grpId="0" animBg="1"/>
      <p:bldP spid="25" grpId="0" animBg="1"/>
      <p:bldP spid="26" grpId="0" animBg="1"/>
      <p:bldP spid="28" grpId="0" animBg="1"/>
      <p:bldP spid="24" grpId="0"/>
      <p:bldP spid="31" grpId="0"/>
      <p:bldP spid="32" grpId="0"/>
      <p:bldP spid="33" grpId="0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8872" y="0"/>
            <a:ext cx="3116559" cy="476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0" cap="none" spc="0" normalizeH="0" baseline="0" noProof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Video về Thành Cổ Loa: </a:t>
            </a:r>
          </a:p>
        </p:txBody>
      </p:sp>
      <p:pic>
        <p:nvPicPr>
          <p:cNvPr id="16" name="yt1s.com - Ký Ức Hà Nội 13 Thành Cổ Loa  Truyền Thuyết Và Hiện Thự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" y="548640"/>
            <a:ext cx="8924544" cy="44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7318" y="4259188"/>
            <a:ext cx="2049964" cy="5842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34463" y="2027597"/>
            <a:ext cx="4572000" cy="1515335"/>
            <a:chOff x="-316363" y="5694231"/>
            <a:chExt cx="9144000" cy="3030669"/>
          </a:xfrm>
          <a:solidFill>
            <a:srgbClr val="BFE8EF"/>
          </a:solidFill>
        </p:grpSpPr>
        <p:sp>
          <p:nvSpPr>
            <p:cNvPr id="13" name="Freeform 38"/>
            <p:cNvSpPr/>
            <p:nvPr/>
          </p:nvSpPr>
          <p:spPr>
            <a:xfrm>
              <a:off x="1996789" y="5694231"/>
              <a:ext cx="4517696" cy="3030669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316363" y="6212530"/>
              <a:ext cx="9144000" cy="18306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Ôn tập kiến thức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đã học.</a:t>
              </a: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0294" y="2067491"/>
            <a:ext cx="4572000" cy="1515335"/>
            <a:chOff x="-328289" y="5694231"/>
            <a:chExt cx="9144000" cy="3030669"/>
          </a:xfrm>
          <a:solidFill>
            <a:srgbClr val="BFE8EF"/>
          </a:solidFill>
        </p:grpSpPr>
        <p:sp>
          <p:nvSpPr>
            <p:cNvPr id="18" name="Freeform 38"/>
            <p:cNvSpPr/>
            <p:nvPr/>
          </p:nvSpPr>
          <p:spPr>
            <a:xfrm>
              <a:off x="1996789" y="5694231"/>
              <a:ext cx="4521670" cy="3030669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328289" y="6240538"/>
              <a:ext cx="9144000" cy="18306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Hoàn thành bài tập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trong SBT.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65540" y="2086756"/>
            <a:ext cx="2286000" cy="1515335"/>
            <a:chOff x="1977487" y="5694231"/>
            <a:chExt cx="4571999" cy="3030669"/>
          </a:xfrm>
          <a:solidFill>
            <a:srgbClr val="BFE8EF"/>
          </a:solidFill>
        </p:grpSpPr>
        <p:sp>
          <p:nvSpPr>
            <p:cNvPr id="23" name="Freeform 38"/>
            <p:cNvSpPr/>
            <p:nvPr/>
          </p:nvSpPr>
          <p:spPr>
            <a:xfrm>
              <a:off x="1996789" y="5694231"/>
              <a:ext cx="4521669" cy="3030669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77487" y="5805546"/>
              <a:ext cx="4571999" cy="2816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Đọc và chuẩn bị trước </a:t>
              </a: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Tiết 3 – Luyện tập. 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88781" y="921488"/>
            <a:ext cx="463826" cy="432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Google Shape;7101;p48"/>
          <p:cNvSpPr txBox="1">
            <a:spLocks/>
          </p:cNvSpPr>
          <p:nvPr/>
        </p:nvSpPr>
        <p:spPr>
          <a:xfrm>
            <a:off x="1915431" y="905722"/>
            <a:ext cx="53156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2800"/>
              <a:buFont typeface="Rancher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5881"/>
                </a:solidFill>
                <a:effectLst/>
                <a:uLnTx/>
                <a:uFillTx/>
                <a:latin typeface="Arial"/>
                <a:cs typeface="Ranchers"/>
                <a:sym typeface="Ranchers"/>
              </a:rPr>
              <a:t>HƯỚNG DẪN VỀ NHÀ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5881"/>
              </a:solidFill>
              <a:effectLst/>
              <a:uLnTx/>
              <a:uFillTx/>
              <a:latin typeface="Arial"/>
              <a:cs typeface="Ranchers"/>
              <a:sym typeface="Ranchers"/>
            </a:endParaRPr>
          </a:p>
        </p:txBody>
      </p:sp>
    </p:spTree>
    <p:extLst>
      <p:ext uri="{BB962C8B-B14F-4D97-AF65-F5344CB8AC3E}">
        <p14:creationId xmlns:p14="http://schemas.microsoft.com/office/powerpoint/2010/main" val="30619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36"/>
          <p:cNvSpPr txBox="1">
            <a:spLocks noGrp="1"/>
          </p:cNvSpPr>
          <p:nvPr>
            <p:ph type="title"/>
          </p:nvPr>
        </p:nvSpPr>
        <p:spPr>
          <a:xfrm>
            <a:off x="799680" y="1875895"/>
            <a:ext cx="7500139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3"/>
                </a:solidFill>
                <a:latin typeface="+mj-lt"/>
              </a:rPr>
              <a:t>BÀI 12: CÁC SỐ TRONG PHẠM VI LỚP TRIỆU</a:t>
            </a:r>
            <a:endParaRPr sz="40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415" y="3927944"/>
            <a:ext cx="1237388" cy="106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38539" y="278296"/>
            <a:ext cx="1399430" cy="12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554653" y="3077156"/>
            <a:ext cx="3990195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0152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 3: LUYỆN TẬP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152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782" y="161150"/>
            <a:ext cx="1459021" cy="9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39" y="615938"/>
            <a:ext cx="812050" cy="12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101;p48"/>
          <p:cNvSpPr txBox="1">
            <a:spLocks/>
          </p:cNvSpPr>
          <p:nvPr/>
        </p:nvSpPr>
        <p:spPr>
          <a:xfrm>
            <a:off x="2855679" y="587527"/>
            <a:ext cx="35778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2800"/>
              <a:buFont typeface="Rancher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5881"/>
                </a:solidFill>
                <a:effectLst/>
                <a:uLnTx/>
                <a:uFillTx/>
                <a:latin typeface="Arial"/>
                <a:cs typeface="Ranchers"/>
                <a:sym typeface="Ranchers"/>
              </a:rPr>
              <a:t>KHỞI ĐỘNG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5881"/>
              </a:solidFill>
              <a:effectLst/>
              <a:uLnTx/>
              <a:uFillTx/>
              <a:latin typeface="Arial"/>
              <a:cs typeface="Ranchers"/>
              <a:sym typeface="Rancher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7922" y="1093925"/>
            <a:ext cx="31926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các số sau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490" y="4079019"/>
            <a:ext cx="954157" cy="882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541" y="1262485"/>
            <a:ext cx="8350573" cy="311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3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trăm linh hai triệu bốn trăm nghìn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3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Bốn trăm linh sáu triệu hai trăm nghìn không trăm linh chín.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3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 mươi hai triệu không trăm linh tám nghìn không trăm chín mươi.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5450" y="2357883"/>
            <a:ext cx="1971923" cy="405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102 400 000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355450" y="3433604"/>
            <a:ext cx="1971923" cy="4055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406 200 009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72370" y="4438584"/>
            <a:ext cx="1971923" cy="4055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52 008 090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471" y="655531"/>
            <a:ext cx="1399672" cy="16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3" grpId="0"/>
      <p:bldP spid="5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67" y="1625186"/>
            <a:ext cx="591864" cy="13665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73" y="1521819"/>
            <a:ext cx="3015626" cy="32067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9193" y="1116303"/>
            <a:ext cx="3897867" cy="1404259"/>
            <a:chOff x="937630" y="1140157"/>
            <a:chExt cx="3897867" cy="140425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937630" y="1140157"/>
              <a:ext cx="3897867" cy="1404259"/>
            </a:xfrm>
            <a:prstGeom prst="wedgeRoundRectCallout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50112" y="1545673"/>
              <a:ext cx="2872902" cy="661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LUYỆN TẬP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2" name="Google Shape;1583;p46"/>
          <p:cNvPicPr preferRelativeResize="0"/>
          <p:nvPr/>
        </p:nvPicPr>
        <p:blipFill rotWithShape="1">
          <a:blip r:embed="rId5">
            <a:alphaModFix/>
          </a:blip>
          <a:srcRect t="11716" b="20519"/>
          <a:stretch/>
        </p:blipFill>
        <p:spPr>
          <a:xfrm>
            <a:off x="1832298" y="3530378"/>
            <a:ext cx="1674227" cy="1126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3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36334" y="4695371"/>
            <a:ext cx="274009" cy="2612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4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28966" y="4044012"/>
            <a:ext cx="1329398" cy="8986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270568" y="662976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1 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tr44)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46383" y="3393506"/>
            <a:ext cx="875287" cy="15033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0646" y="593726"/>
            <a:ext cx="782587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 ?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61" y="1179528"/>
            <a:ext cx="6148848" cy="3629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08656" y="2509779"/>
            <a:ext cx="1409360" cy="4767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46 014 951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44362" y="4325413"/>
            <a:ext cx="1273105" cy="4767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1 000 431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40528" y="4324716"/>
            <a:ext cx="1545616" cy="4767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302 444 203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43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10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80935" y="716316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2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tr44)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6995">
            <a:off x="8192815" y="755415"/>
            <a:ext cx="568840" cy="7209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80935" y="1123472"/>
            <a:ext cx="8035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 chữ số được gạch chân dưới đây thuộc hàng nào, lớp nào?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361" y="4227707"/>
            <a:ext cx="1426541" cy="77655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00050" y="1815939"/>
            <a:ext cx="1497734" cy="4156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13 341 </a:t>
            </a:r>
            <a:r>
              <a:rPr kumimoji="0" lang="en-US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24445" y="1830815"/>
            <a:ext cx="1845425" cy="4156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24 294 185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16307" y="1814396"/>
            <a:ext cx="1845425" cy="415637"/>
          </a:xfrm>
          <a:prstGeom prst="rect">
            <a:avLst/>
          </a:prstGeom>
          <a:solidFill>
            <a:srgbClr val="FDE3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2 000 0</a:t>
            </a:r>
            <a:r>
              <a:rPr kumimoji="0" lang="en-US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4" name="Down Arrow 33"/>
          <p:cNvSpPr/>
          <p:nvPr/>
        </p:nvSpPr>
        <p:spPr>
          <a:xfrm>
            <a:off x="1249164" y="2546940"/>
            <a:ext cx="199505" cy="25769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3247404" y="2546940"/>
            <a:ext cx="199505" cy="25769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5539019" y="2546940"/>
            <a:ext cx="199505" cy="257694"/>
          </a:xfrm>
          <a:prstGeom prst="downArrow">
            <a:avLst/>
          </a:prstGeom>
          <a:solidFill>
            <a:srgbClr val="FDE3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0174" y="2868242"/>
            <a:ext cx="153112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àng trăm, lớp đơn vị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94551" y="2892095"/>
            <a:ext cx="2193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 trăm triệu, lớp triệu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62070" y="2938262"/>
            <a:ext cx="155340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kumimoji="0" lang="vi-VN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àng chục, lớp đơn vị </a:t>
            </a:r>
            <a:endParaRPr kumimoji="0" lang="en-US" sz="19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08169" y="1814395"/>
            <a:ext cx="1845425" cy="415637"/>
          </a:xfrm>
          <a:prstGeom prst="rect">
            <a:avLst/>
          </a:prstGeom>
          <a:solidFill>
            <a:srgbClr val="9DF79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540 </a:t>
            </a:r>
            <a:r>
              <a:rPr kumimoji="0" lang="en-US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31 007</a:t>
            </a:r>
          </a:p>
        </p:txBody>
      </p:sp>
      <p:sp>
        <p:nvSpPr>
          <p:cNvPr id="44" name="Down Arrow 43"/>
          <p:cNvSpPr/>
          <p:nvPr/>
        </p:nvSpPr>
        <p:spPr>
          <a:xfrm>
            <a:off x="7631129" y="2546940"/>
            <a:ext cx="199505" cy="257694"/>
          </a:xfrm>
          <a:prstGeom prst="downArrow">
            <a:avLst/>
          </a:prstGeom>
          <a:solidFill>
            <a:srgbClr val="9DF79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798024" y="2938262"/>
            <a:ext cx="218107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 trăm nghìn, lớp nghìn</a:t>
            </a:r>
          </a:p>
        </p:txBody>
      </p:sp>
    </p:spTree>
    <p:extLst>
      <p:ext uri="{BB962C8B-B14F-4D97-AF65-F5344CB8AC3E}">
        <p14:creationId xmlns:p14="http://schemas.microsoft.com/office/powerpoint/2010/main" val="6167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41" grpId="0"/>
      <p:bldP spid="42" grpId="0"/>
      <p:bldP spid="43" grpId="0" animBg="1"/>
      <p:bldP spid="44" grpId="0" animBg="1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12052" y="3041965"/>
            <a:ext cx="1005443" cy="14987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29732" y="757950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3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tr44)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183" y="1234747"/>
            <a:ext cx="795664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 nào dưới đây là mật khẩu mở khóa két sắt? Biết rằng mật khẩu không chứa chữ số 0 ở lớp triệu và chữ số hàng trăm nghìn khác 3.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85503" y="688700"/>
            <a:ext cx="27174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câu trả lời đúng.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5698" y="2238804"/>
            <a:ext cx="4572000" cy="24590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190 968 028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1 000 000 000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276 389 000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537 991 833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83" y="2193407"/>
            <a:ext cx="1958050" cy="258549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08598" y="4190337"/>
            <a:ext cx="2226365" cy="588561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1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" grpId="0"/>
      <p:bldP spid="7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39" y="615938"/>
            <a:ext cx="812050" cy="12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92115" y="3856679"/>
            <a:ext cx="743049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Số dân của Hoa Kỳ có chữ số hàng trăm triệu là chữ số 3.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Số dân của Nga có chữ số hàng chục triệu là chữ số 4.</a:t>
            </a:r>
          </a:p>
        </p:txBody>
      </p:sp>
      <p:sp>
        <p:nvSpPr>
          <p:cNvPr id="2" name="Rectangle 1"/>
          <p:cNvSpPr/>
          <p:nvPr/>
        </p:nvSpPr>
        <p:spPr>
          <a:xfrm>
            <a:off x="4084842" y="3343781"/>
            <a:ext cx="1119474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buClrTx/>
            </a:pPr>
            <a:r>
              <a:rPr lang="en-US" sz="2000" b="1" u="sng" kern="12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 lời:</a:t>
            </a:r>
            <a:r>
              <a:rPr lang="en-US" sz="2000" kern="12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kern="1200" dirty="0">
              <a:solidFill>
                <a:srgbClr val="1F497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Google Shape;1277;p35"/>
          <p:cNvPicPr preferRelativeResize="0"/>
          <p:nvPr/>
        </p:nvPicPr>
        <p:blipFill rotWithShape="1">
          <a:blip r:embed="rId4">
            <a:alphaModFix/>
          </a:blip>
          <a:srcRect l="21938" t="18565" r="21938" b="18565"/>
          <a:stretch/>
        </p:blipFill>
        <p:spPr>
          <a:xfrm rot="611685">
            <a:off x="7324446" y="1654220"/>
            <a:ext cx="1234902" cy="13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101;p48"/>
          <p:cNvSpPr txBox="1">
            <a:spLocks/>
          </p:cNvSpPr>
          <p:nvPr/>
        </p:nvSpPr>
        <p:spPr>
          <a:xfrm>
            <a:off x="2855679" y="659086"/>
            <a:ext cx="35778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algn="ctr">
              <a:buClr>
                <a:srgbClr val="2270B6"/>
              </a:buClr>
              <a:defRPr/>
            </a:pPr>
            <a:r>
              <a:rPr lang="en-US" sz="3200" b="1">
                <a:solidFill>
                  <a:srgbClr val="FF5881"/>
                </a:solidFill>
                <a:latin typeface="Arial"/>
              </a:rPr>
              <a:t>KHỞI ĐỘNG</a:t>
            </a:r>
            <a:endParaRPr lang="en-US" sz="3200" b="1" dirty="0">
              <a:solidFill>
                <a:srgbClr val="FF5881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07369" y="1815831"/>
            <a:ext cx="4572000" cy="16255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Hoa Kỳ: 336 592 240 người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Hàn Quốc: 51 343 257 người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Nga: 145 677 146 người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07369" y="1313595"/>
            <a:ext cx="5226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 biết dân số của ba quốc gia dưới đây là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39" y="3840777"/>
            <a:ext cx="786921" cy="111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462809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46219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34" y="647791"/>
            <a:ext cx="370791" cy="51333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3011602" y="696708"/>
            <a:ext cx="3056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err="1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(SGK </a:t>
            </a: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– tr44)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4FBED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997" y="2434900"/>
            <a:ext cx="970582" cy="1174994"/>
          </a:xfrm>
          <a:prstGeom prst="rect">
            <a:avLst/>
          </a:prstGeom>
        </p:spPr>
      </p:pic>
      <p:pic>
        <p:nvPicPr>
          <p:cNvPr id="30" name="Google Shape;1277;p35"/>
          <p:cNvPicPr preferRelativeResize="0"/>
          <p:nvPr/>
        </p:nvPicPr>
        <p:blipFill rotWithShape="1">
          <a:blip r:embed="rId5">
            <a:alphaModFix/>
          </a:blip>
          <a:srcRect l="21938" t="18565" r="21938" b="18565"/>
          <a:stretch/>
        </p:blipFill>
        <p:spPr>
          <a:xfrm rot="611685">
            <a:off x="7743804" y="3699157"/>
            <a:ext cx="106675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29085" y="1072451"/>
            <a:ext cx="840649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Rô-bốt dùng các mảnh ghép dưới đây để ghép được một số có chín chữ số. Hỏi mảnh ghép nào gồm các chữ số ở lớp triệu, ở lớp nghìn, ở lớp đơn vị?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1" y="2057035"/>
            <a:ext cx="3944061" cy="835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7874" y="3062152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 tìm được: 304 028 102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chữ số ở lớp triệu: 3, 0, 4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chữ số ở lớp nghìn: 0, 2, 8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chữ số ở lớp đơn vị: 1, 0,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085" y="2791981"/>
            <a:ext cx="1075294" cy="476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Trả lời: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7318" y="4259188"/>
            <a:ext cx="2049964" cy="5842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50365" y="2027597"/>
            <a:ext cx="4572000" cy="1854610"/>
            <a:chOff x="-348167" y="5694231"/>
            <a:chExt cx="9144000" cy="3030669"/>
          </a:xfrm>
          <a:solidFill>
            <a:srgbClr val="BFE8EF"/>
          </a:solidFill>
        </p:grpSpPr>
        <p:sp>
          <p:nvSpPr>
            <p:cNvPr id="13" name="Freeform 38"/>
            <p:cNvSpPr/>
            <p:nvPr/>
          </p:nvSpPr>
          <p:spPr>
            <a:xfrm>
              <a:off x="1996789" y="5694231"/>
              <a:ext cx="4517696" cy="3030669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348167" y="6420418"/>
              <a:ext cx="9144000" cy="18306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Ôn tập kiến thức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đã học.</a:t>
              </a: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03152" y="2067491"/>
            <a:ext cx="4572000" cy="1814716"/>
            <a:chOff x="-282573" y="5694231"/>
            <a:chExt cx="9144000" cy="3629431"/>
          </a:xfrm>
          <a:solidFill>
            <a:srgbClr val="BFE8EF"/>
          </a:solidFill>
        </p:grpSpPr>
        <p:sp>
          <p:nvSpPr>
            <p:cNvPr id="18" name="Freeform 38"/>
            <p:cNvSpPr/>
            <p:nvPr/>
          </p:nvSpPr>
          <p:spPr>
            <a:xfrm>
              <a:off x="1996789" y="5694231"/>
              <a:ext cx="4521670" cy="3629431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282573" y="6519121"/>
              <a:ext cx="9144000" cy="18306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Hoàn thành bài tập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trong SBT.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6524" y="2035548"/>
            <a:ext cx="2303600" cy="1846659"/>
            <a:chOff x="1911259" y="5591815"/>
            <a:chExt cx="4607199" cy="3693317"/>
          </a:xfrm>
          <a:solidFill>
            <a:srgbClr val="BFE8EF"/>
          </a:solidFill>
        </p:grpSpPr>
        <p:sp>
          <p:nvSpPr>
            <p:cNvPr id="23" name="Freeform 38"/>
            <p:cNvSpPr/>
            <p:nvPr/>
          </p:nvSpPr>
          <p:spPr>
            <a:xfrm>
              <a:off x="1996789" y="5694231"/>
              <a:ext cx="4521669" cy="3590901"/>
            </a:xfrm>
            <a:custGeom>
              <a:avLst/>
              <a:gdLst/>
              <a:ahLst/>
              <a:cxnLst/>
              <a:rect l="l" t="t" r="r" b="b"/>
              <a:pathLst>
                <a:path w="1773390" h="1123768">
                  <a:moveTo>
                    <a:pt x="52313" y="0"/>
                  </a:moveTo>
                  <a:lnTo>
                    <a:pt x="1721077" y="0"/>
                  </a:lnTo>
                  <a:cubicBezTo>
                    <a:pt x="1749968" y="0"/>
                    <a:pt x="1773390" y="23421"/>
                    <a:pt x="1773390" y="52313"/>
                  </a:cubicBezTo>
                  <a:lnTo>
                    <a:pt x="1773390" y="1071455"/>
                  </a:lnTo>
                  <a:cubicBezTo>
                    <a:pt x="1773390" y="1100346"/>
                    <a:pt x="1749968" y="1123768"/>
                    <a:pt x="1721077" y="1123768"/>
                  </a:cubicBezTo>
                  <a:lnTo>
                    <a:pt x="52313" y="1123768"/>
                  </a:lnTo>
                  <a:cubicBezTo>
                    <a:pt x="23421" y="1123768"/>
                    <a:pt x="0" y="1100346"/>
                    <a:pt x="0" y="1071455"/>
                  </a:cubicBezTo>
                  <a:lnTo>
                    <a:pt x="0" y="52313"/>
                  </a:lnTo>
                  <a:cubicBezTo>
                    <a:pt x="0" y="23421"/>
                    <a:pt x="23421" y="0"/>
                    <a:pt x="52313" y="0"/>
                  </a:cubicBezTo>
                  <a:close/>
                </a:path>
              </a:pathLst>
            </a:custGeom>
            <a:grpFill/>
            <a:ln w="38100">
              <a:solidFill>
                <a:srgbClr val="763F45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11259" y="5591815"/>
              <a:ext cx="4571999" cy="3693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Đọc và chuẩn bị trước </a:t>
              </a: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Bài 13 – Làm tròn số đến hàng trăm nghìn.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88781" y="921488"/>
            <a:ext cx="463826" cy="432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Google Shape;7101;p48"/>
          <p:cNvSpPr txBox="1">
            <a:spLocks/>
          </p:cNvSpPr>
          <p:nvPr/>
        </p:nvSpPr>
        <p:spPr>
          <a:xfrm>
            <a:off x="1915431" y="905722"/>
            <a:ext cx="53156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2800"/>
              <a:buFont typeface="Rancher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5881"/>
                </a:solidFill>
                <a:effectLst/>
                <a:uLnTx/>
                <a:uFillTx/>
                <a:latin typeface="Arial"/>
                <a:cs typeface="Ranchers"/>
                <a:sym typeface="Ranchers"/>
              </a:rPr>
              <a:t>HƯỚNG DẪN VỀ NHÀ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5881"/>
              </a:solidFill>
              <a:effectLst/>
              <a:uLnTx/>
              <a:uFillTx/>
              <a:latin typeface="Arial"/>
              <a:cs typeface="Ranchers"/>
              <a:sym typeface="Ranchers"/>
            </a:endParaRPr>
          </a:p>
        </p:txBody>
      </p:sp>
    </p:spTree>
    <p:extLst>
      <p:ext uri="{BB962C8B-B14F-4D97-AF65-F5344CB8AC3E}">
        <p14:creationId xmlns:p14="http://schemas.microsoft.com/office/powerpoint/2010/main" val="38096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126" y="3348149"/>
            <a:ext cx="1740298" cy="17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90025" y="278575"/>
            <a:ext cx="1839877" cy="1618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09770" y="1596816"/>
            <a:ext cx="564051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F193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HẸN GẶP LẠI CÁC EM Ở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27741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36"/>
          <p:cNvSpPr txBox="1">
            <a:spLocks noGrp="1"/>
          </p:cNvSpPr>
          <p:nvPr>
            <p:ph type="title"/>
          </p:nvPr>
        </p:nvSpPr>
        <p:spPr>
          <a:xfrm>
            <a:off x="799682" y="1653259"/>
            <a:ext cx="7500139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3"/>
                </a:solidFill>
                <a:latin typeface="+mj-lt"/>
              </a:rPr>
              <a:t>BÀI 12: CÁC SỐ TRONG PHẠM VI LỚP TRIỆU</a:t>
            </a:r>
            <a:endParaRPr sz="40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415" y="3927944"/>
            <a:ext cx="1237388" cy="106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38539" y="278296"/>
            <a:ext cx="1399430" cy="12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121843" y="2854519"/>
            <a:ext cx="4855816" cy="1478418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50000"/>
              </a:lnSpc>
              <a:buClrTx/>
              <a:defRPr/>
            </a:pPr>
            <a:r>
              <a:rPr lang="en-US" sz="3200" b="1">
                <a:solidFill>
                  <a:srgbClr val="F01526"/>
                </a:solidFill>
              </a:rPr>
              <a:t>TIẾT 1: CÁC SỐ TRONG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3200" b="1">
                <a:solidFill>
                  <a:srgbClr val="F01526"/>
                </a:solidFill>
              </a:rPr>
              <a:t> PHẠM VI LỚP TRIỆU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rgbClr val="F01526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782" y="161150"/>
            <a:ext cx="1459021" cy="938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67" y="1625186"/>
            <a:ext cx="591864" cy="13665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73" y="1521819"/>
            <a:ext cx="3015626" cy="32067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9193" y="1116303"/>
            <a:ext cx="3897867" cy="1404259"/>
            <a:chOff x="937630" y="1140157"/>
            <a:chExt cx="3897867" cy="140425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937630" y="1140157"/>
              <a:ext cx="3897867" cy="1404259"/>
            </a:xfrm>
            <a:prstGeom prst="wedgeRoundRectCallout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49310" y="1536404"/>
              <a:ext cx="2874505" cy="661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3700" b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KHÁM PHÁ </a:t>
              </a:r>
              <a:endParaRPr lang="en-US" sz="37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Google Shape;1583;p46"/>
          <p:cNvPicPr preferRelativeResize="0"/>
          <p:nvPr/>
        </p:nvPicPr>
        <p:blipFill rotWithShape="1">
          <a:blip r:embed="rId5">
            <a:alphaModFix/>
          </a:blip>
          <a:srcRect t="11716" b="20519"/>
          <a:stretch/>
        </p:blipFill>
        <p:spPr>
          <a:xfrm>
            <a:off x="1832298" y="3530378"/>
            <a:ext cx="1674227" cy="1126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3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ách vẽ con dơi đẹp cho bé [Mẫu hình vẽ dơi đẹp nhất đơn giản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2094" flipH="1">
            <a:off x="7813600" y="130318"/>
            <a:ext cx="1093933" cy="9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84265" y="125592"/>
            <a:ext cx="623526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nl-NL" sz="2000">
                <a:ea typeface="Calibri" panose="020F0502020204030204" pitchFamily="34" charset="0"/>
              </a:rPr>
              <a:t>Quan sát hình minh hoạ</a:t>
            </a:r>
            <a:endParaRPr lang="nl-NL" sz="2000" dirty="0"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87" y="725951"/>
            <a:ext cx="4944595" cy="3106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9987" y="3936487"/>
            <a:ext cx="8257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 hãy cho biết Trái Đất cách Mặt Trời khoảng bao nhiêu ki-lô-mét?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72" y="3600532"/>
            <a:ext cx="751975" cy="88995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07336" y="4546874"/>
            <a:ext cx="4948392" cy="400110"/>
            <a:chOff x="2215287" y="4586629"/>
            <a:chExt cx="4948392" cy="400110"/>
          </a:xfrm>
        </p:grpSpPr>
        <p:sp>
          <p:nvSpPr>
            <p:cNvPr id="49" name="Right Arrow 48"/>
            <p:cNvSpPr/>
            <p:nvPr/>
          </p:nvSpPr>
          <p:spPr>
            <a:xfrm>
              <a:off x="2215287" y="4688150"/>
              <a:ext cx="252248" cy="1970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11443" y="4586629"/>
              <a:ext cx="46522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latin typeface="+mj-lt"/>
                  <a:ea typeface="Times New Roman" panose="02020603050405020304" pitchFamily="18" charset="0"/>
                </a:rPr>
                <a:t>Trái Đất cách Mặt Trời 149 597 876 km</a:t>
              </a:r>
              <a:endParaRPr lang="en-US" sz="2000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ách vẽ con dơi đẹp cho bé [Mẫu hình vẽ dơi đẹp nhất đơn giản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2094" flipH="1">
            <a:off x="8597625" y="176511"/>
            <a:ext cx="495072" cy="4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8325" y="3954094"/>
            <a:ext cx="8257364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Vậy lớp triệu bao gồm những hàng nào?”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2659" y="4580755"/>
            <a:ext cx="8043150" cy="400110"/>
            <a:chOff x="2215287" y="4586629"/>
            <a:chExt cx="8043150" cy="400110"/>
          </a:xfrm>
        </p:grpSpPr>
        <p:sp>
          <p:nvSpPr>
            <p:cNvPr id="49" name="Right Arrow 48"/>
            <p:cNvSpPr/>
            <p:nvPr/>
          </p:nvSpPr>
          <p:spPr>
            <a:xfrm>
              <a:off x="2215287" y="4688150"/>
              <a:ext cx="252248" cy="197069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90953" y="4586629"/>
              <a:ext cx="7667484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/>
              <a:r>
                <a:rPr lang="en-US" sz="2000" b="1">
                  <a:ea typeface="Times New Roman" panose="02020603050405020304" pitchFamily="18" charset="0"/>
                </a:rPr>
                <a:t>Lớp triệu </a:t>
              </a:r>
              <a:r>
                <a:rPr lang="en-US" sz="2000">
                  <a:ea typeface="Times New Roman" panose="02020603050405020304" pitchFamily="18" charset="0"/>
                </a:rPr>
                <a:t>bao gồm hàng trăm triệu, hàng chục triệu và hàng triệu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949440" y="604299"/>
            <a:ext cx="1558456" cy="1105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483850"/>
              </p:ext>
            </p:extLst>
          </p:nvPr>
        </p:nvGraphicFramePr>
        <p:xfrm>
          <a:off x="602659" y="224295"/>
          <a:ext cx="7946001" cy="1722120"/>
        </p:xfrm>
        <a:graphic>
          <a:graphicData uri="http://schemas.openxmlformats.org/drawingml/2006/table">
            <a:tbl>
              <a:tblPr firstRow="1" bandRow="1">
                <a:tableStyleId>{141014DA-D8E1-4862-B8B8-64587071ED91}</a:tableStyleId>
              </a:tblPr>
              <a:tblGrid>
                <a:gridCol w="882889">
                  <a:extLst>
                    <a:ext uri="{9D8B030D-6E8A-4147-A177-3AD203B41FA5}">
                      <a16:colId xmlns:a16="http://schemas.microsoft.com/office/drawing/2014/main" val="3491050254"/>
                    </a:ext>
                  </a:extLst>
                </a:gridCol>
                <a:gridCol w="882889">
                  <a:extLst>
                    <a:ext uri="{9D8B030D-6E8A-4147-A177-3AD203B41FA5}">
                      <a16:colId xmlns:a16="http://schemas.microsoft.com/office/drawing/2014/main" val="2731087140"/>
                    </a:ext>
                  </a:extLst>
                </a:gridCol>
                <a:gridCol w="882889">
                  <a:extLst>
                    <a:ext uri="{9D8B030D-6E8A-4147-A177-3AD203B41FA5}">
                      <a16:colId xmlns:a16="http://schemas.microsoft.com/office/drawing/2014/main" val="182799590"/>
                    </a:ext>
                  </a:extLst>
                </a:gridCol>
                <a:gridCol w="882889">
                  <a:extLst>
                    <a:ext uri="{9D8B030D-6E8A-4147-A177-3AD203B41FA5}">
                      <a16:colId xmlns:a16="http://schemas.microsoft.com/office/drawing/2014/main" val="2318689065"/>
                    </a:ext>
                  </a:extLst>
                </a:gridCol>
                <a:gridCol w="882889">
                  <a:extLst>
                    <a:ext uri="{9D8B030D-6E8A-4147-A177-3AD203B41FA5}">
                      <a16:colId xmlns:a16="http://schemas.microsoft.com/office/drawing/2014/main" val="3395738632"/>
                    </a:ext>
                  </a:extLst>
                </a:gridCol>
                <a:gridCol w="882889">
                  <a:extLst>
                    <a:ext uri="{9D8B030D-6E8A-4147-A177-3AD203B41FA5}">
                      <a16:colId xmlns:a16="http://schemas.microsoft.com/office/drawing/2014/main" val="2437623494"/>
                    </a:ext>
                  </a:extLst>
                </a:gridCol>
                <a:gridCol w="882889">
                  <a:extLst>
                    <a:ext uri="{9D8B030D-6E8A-4147-A177-3AD203B41FA5}">
                      <a16:colId xmlns:a16="http://schemas.microsoft.com/office/drawing/2014/main" val="3524377917"/>
                    </a:ext>
                  </a:extLst>
                </a:gridCol>
                <a:gridCol w="882889">
                  <a:extLst>
                    <a:ext uri="{9D8B030D-6E8A-4147-A177-3AD203B41FA5}">
                      <a16:colId xmlns:a16="http://schemas.microsoft.com/office/drawing/2014/main" val="3564327286"/>
                    </a:ext>
                  </a:extLst>
                </a:gridCol>
                <a:gridCol w="882889">
                  <a:extLst>
                    <a:ext uri="{9D8B030D-6E8A-4147-A177-3AD203B41FA5}">
                      <a16:colId xmlns:a16="http://schemas.microsoft.com/office/drawing/2014/main" val="179208949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900"/>
                        <a:t>Lớp</a:t>
                      </a:r>
                      <a:r>
                        <a:rPr lang="en-US" sz="1900" baseline="0"/>
                        <a:t> triệu</a:t>
                      </a:r>
                      <a:endParaRPr lang="en-US" sz="19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900"/>
                        <a:t>Lớp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900"/>
                        <a:t>Lớp</a:t>
                      </a:r>
                      <a:r>
                        <a:rPr lang="en-US" sz="1900" baseline="0"/>
                        <a:t> đơn vị</a:t>
                      </a:r>
                      <a:endParaRPr lang="en-US" sz="19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24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Hàng</a:t>
                      </a:r>
                      <a:r>
                        <a:rPr lang="en-US" sz="1900" baseline="0"/>
                        <a:t> trăm triệu</a:t>
                      </a:r>
                      <a:endParaRPr lang="en-US" sz="19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chục triệu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triệu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trăm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chục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trăm</a:t>
                      </a:r>
                      <a:endParaRPr lang="en-US" sz="1900"/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Hàng 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960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15477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32766" y="2070780"/>
            <a:ext cx="1183498" cy="604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2659" y="1997333"/>
            <a:ext cx="8010939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 149 597 876 gồm: 1 trăm triệu, 4 chục triệu, 9 triệu, 5 trăm nghìn, 9 chục nghìn, 7 nghìn, 8 trăm, 7 chục và 6 đơn vị.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Đọc là: Một trăm bốn mươi chín triệu năm trăm chín mươi bảy nghìn tám trăm bảy mươi sáu.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18" y="3824429"/>
            <a:ext cx="532730" cy="553214"/>
          </a:xfrm>
          <a:prstGeom prst="rect">
            <a:avLst/>
          </a:prstGeom>
        </p:spPr>
      </p:pic>
      <p:sp>
        <p:nvSpPr>
          <p:cNvPr id="21" name="Google Shape;4623;p49"/>
          <p:cNvSpPr/>
          <p:nvPr/>
        </p:nvSpPr>
        <p:spPr>
          <a:xfrm rot="18369522">
            <a:off x="8599868" y="3446483"/>
            <a:ext cx="1088265" cy="9404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4623;p49"/>
          <p:cNvSpPr/>
          <p:nvPr/>
        </p:nvSpPr>
        <p:spPr>
          <a:xfrm rot="18369522">
            <a:off x="-544132" y="615129"/>
            <a:ext cx="1088265" cy="9404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4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97" y="3166683"/>
            <a:ext cx="591864" cy="13665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93697" y="877289"/>
            <a:ext cx="280717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Quan sát tia số sau: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04376" y="1735312"/>
            <a:ext cx="6366017" cy="751798"/>
            <a:chOff x="1010340" y="1516232"/>
            <a:chExt cx="6366017" cy="751798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1455615" y="1599721"/>
              <a:ext cx="5391752" cy="14608"/>
            </a:xfrm>
            <a:prstGeom prst="straightConnector1">
              <a:avLst/>
            </a:prstGeom>
            <a:noFill/>
            <a:ln w="19050" cap="flat" cmpd="sng" algn="ctr">
              <a:solidFill>
                <a:srgbClr val="287C48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>
              <a:off x="1910175" y="1530408"/>
              <a:ext cx="0" cy="166978"/>
            </a:xfrm>
            <a:prstGeom prst="line">
              <a:avLst/>
            </a:prstGeom>
            <a:noFill/>
            <a:ln w="19050" cap="flat" cmpd="sng" algn="ctr">
              <a:solidFill>
                <a:srgbClr val="287C4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>
              <a:off x="3379005" y="1530408"/>
              <a:ext cx="0" cy="166978"/>
            </a:xfrm>
            <a:prstGeom prst="line">
              <a:avLst/>
            </a:prstGeom>
            <a:noFill/>
            <a:ln w="19050" cap="flat" cmpd="sng" algn="ctr">
              <a:solidFill>
                <a:srgbClr val="287C4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4777203" y="1530408"/>
              <a:ext cx="0" cy="166978"/>
            </a:xfrm>
            <a:prstGeom prst="line">
              <a:avLst/>
            </a:prstGeom>
            <a:noFill/>
            <a:ln w="19050" cap="flat" cmpd="sng" algn="ctr">
              <a:solidFill>
                <a:srgbClr val="287C4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6210825" y="1516232"/>
              <a:ext cx="0" cy="166978"/>
            </a:xfrm>
            <a:prstGeom prst="line">
              <a:avLst/>
            </a:prstGeom>
            <a:noFill/>
            <a:ln w="19050" cap="flat" cmpd="sng" algn="ctr">
              <a:solidFill>
                <a:srgbClr val="287C48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2" name="Rectangle 21"/>
            <p:cNvSpPr/>
            <p:nvPr/>
          </p:nvSpPr>
          <p:spPr>
            <a:xfrm>
              <a:off x="1010340" y="1737115"/>
              <a:ext cx="1545616" cy="530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287C48">
                      <a:lumMod val="75000"/>
                    </a:srgbClr>
                  </a:solidFill>
                  <a:effectLst/>
                  <a:uLnTx/>
                  <a:uFillTx/>
                  <a:ea typeface="+mn-ea"/>
                </a:rPr>
                <a:t>999</a:t>
              </a:r>
              <a:r>
                <a:rPr kumimoji="0" lang="en-US" sz="1900" b="0" i="0" u="none" strike="noStrike" kern="0" cap="none" spc="0" normalizeH="0" noProof="0">
                  <a:ln>
                    <a:noFill/>
                  </a:ln>
                  <a:solidFill>
                    <a:srgbClr val="287C48">
                      <a:lumMod val="75000"/>
                    </a:srgbClr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287C48">
                      <a:lumMod val="75000"/>
                    </a:srgbClr>
                  </a:solidFill>
                  <a:effectLst/>
                  <a:uLnTx/>
                  <a:uFillTx/>
                  <a:ea typeface="+mn-ea"/>
                </a:rPr>
                <a:t>999 997</a:t>
              </a: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287C48">
                    <a:lumMod val="75000"/>
                  </a:srgbClr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43017" y="1720310"/>
              <a:ext cx="1545616" cy="530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287C48">
                      <a:lumMod val="75000"/>
                    </a:srgbClr>
                  </a:solidFill>
                  <a:effectLst/>
                  <a:uLnTx/>
                  <a:uFillTx/>
                  <a:ea typeface="+mn-ea"/>
                </a:rPr>
                <a:t>999 999 998</a:t>
              </a: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287C48">
                    <a:lumMod val="75000"/>
                  </a:srgbClr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88633" y="1711478"/>
              <a:ext cx="1545615" cy="530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287C48">
                      <a:lumMod val="75000"/>
                    </a:srgbClr>
                  </a:solidFill>
                  <a:effectLst/>
                  <a:uLnTx/>
                  <a:uFillTx/>
                  <a:ea typeface="+mn-ea"/>
                </a:rPr>
                <a:t>999 999 999</a:t>
              </a: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287C48">
                    <a:lumMod val="75000"/>
                  </a:srgbClr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27160" y="1718565"/>
              <a:ext cx="1749197" cy="530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287C48">
                      <a:lumMod val="75000"/>
                    </a:srgbClr>
                  </a:solidFill>
                  <a:effectLst/>
                  <a:uLnTx/>
                  <a:uFillTx/>
                  <a:ea typeface="+mn-ea"/>
                </a:rPr>
                <a:t>1 000 000 000</a:t>
              </a: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287C48">
                    <a:lumMod val="75000"/>
                  </a:srgbClr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090226" y="2722644"/>
            <a:ext cx="6710601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ea typeface="Times New Roman" panose="02020603050405020304" pitchFamily="18" charset="0"/>
                <a:cs typeface="Times New Roman" panose="02020603050405020304" pitchFamily="18" charset="0"/>
              </a:rPr>
              <a:t>Số đứng sau số 999 999 999 là số 1 000 000 000 và được đọc là Một tỉ.</a:t>
            </a:r>
            <a:endParaRPr lang="en-US" sz="20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375" y="3477030"/>
            <a:ext cx="1033986" cy="1357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67" y="1625186"/>
            <a:ext cx="591864" cy="13665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73" y="1521819"/>
            <a:ext cx="3015626" cy="32067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9193" y="1116303"/>
            <a:ext cx="3897867" cy="1404259"/>
            <a:chOff x="937630" y="1140157"/>
            <a:chExt cx="3897867" cy="140425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937630" y="1140157"/>
              <a:ext cx="3897867" cy="1404259"/>
            </a:xfrm>
            <a:prstGeom prst="wedgeRoundRectCallout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50112" y="1545673"/>
              <a:ext cx="2872902" cy="661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3700" b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 TẬP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2" name="Google Shape;1583;p46"/>
          <p:cNvPicPr preferRelativeResize="0"/>
          <p:nvPr/>
        </p:nvPicPr>
        <p:blipFill rotWithShape="1">
          <a:blip r:embed="rId5">
            <a:alphaModFix/>
          </a:blip>
          <a:srcRect t="11716" b="20519"/>
          <a:stretch/>
        </p:blipFill>
        <p:spPr>
          <a:xfrm>
            <a:off x="1832298" y="3530378"/>
            <a:ext cx="1674227" cy="1126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9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theme/theme1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1442</Words>
  <Application>Microsoft Office PowerPoint</Application>
  <PresentationFormat>On-screen Show (16:9)</PresentationFormat>
  <Paragraphs>299</Paragraphs>
  <Slides>32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Montserrat</vt:lpstr>
      <vt:lpstr>Ranchers</vt:lpstr>
      <vt:lpstr>Times New Roman</vt:lpstr>
      <vt:lpstr>Calibri</vt:lpstr>
      <vt:lpstr>Bellota Text</vt:lpstr>
      <vt:lpstr>Bebas Neue</vt:lpstr>
      <vt:lpstr>Grammar Subject for Elementary - 4th Grade: Ordering Adjectives by Slidesgo</vt:lpstr>
      <vt:lpstr>CHÀO MỪNG CÁC EM  ĐẾN VỚI TIẾT HỌC HÔM NAY!</vt:lpstr>
      <vt:lpstr>PowerPoint Presentation</vt:lpstr>
      <vt:lpstr>PowerPoint Presentation</vt:lpstr>
      <vt:lpstr>BÀI 12: CÁC SỐ TRONG PHẠM VI LỚP TRIỆU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12: CÁC SỐ TRONG PHẠM VI LỚP TRIỆU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12: CÁC SỐ TRONG PHẠM VI LỚP TRIỆU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Mr CHU HONG VINH</dc:creator>
  <cp:lastModifiedBy>FPT SHOP</cp:lastModifiedBy>
  <cp:revision>96</cp:revision>
  <dcterms:modified xsi:type="dcterms:W3CDTF">2025-10-15T14:15:22Z</dcterms:modified>
</cp:coreProperties>
</file>