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61" r:id="rId3"/>
    <p:sldId id="262" r:id="rId4"/>
    <p:sldId id="263" r:id="rId5"/>
    <p:sldId id="264" r:id="rId6"/>
    <p:sldId id="256" r:id="rId7"/>
    <p:sldId id="258" r:id="rId8"/>
    <p:sldId id="260" r:id="rId9"/>
    <p:sldId id="265" r:id="rId10"/>
    <p:sldId id="269" r:id="rId11"/>
    <p:sldId id="266" r:id="rId12"/>
    <p:sldId id="267" r:id="rId13"/>
    <p:sldId id="268" r:id="rId14"/>
    <p:sldId id="270" r:id="rId15"/>
    <p:sldId id="271" r:id="rId16"/>
    <p:sldId id="272" r:id="rId17"/>
    <p:sldId id="273" r:id="rId18"/>
    <p:sldId id="274" r:id="rId19"/>
    <p:sldId id="275" r:id="rId20"/>
    <p:sldId id="277" r:id="rId21"/>
    <p:sldId id="276" r:id="rId22"/>
    <p:sldId id="259" r:id="rId23"/>
    <p:sldId id="278" r:id="rId24"/>
  </p:sldIdLst>
  <p:sldSz cx="18288000" cy="10287000"/>
  <p:notesSz cx="6858000" cy="9144000"/>
  <p:embeddedFontLst>
    <p:embeddedFont>
      <p:font typeface="Amasis MT Pro Black" panose="02040A04050005020304" pitchFamily="18" charset="0"/>
      <p:bold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DAA"/>
    <a:srgbClr val="C4E2F8"/>
    <a:srgbClr val="E7EEC2"/>
    <a:srgbClr val="C5E9FF"/>
    <a:srgbClr val="FDF6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7" d="100"/>
          <a:sy n="57" d="100"/>
        </p:scale>
        <p:origin x="26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6.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gif"/><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a:off x="16377275" y="3132438"/>
            <a:ext cx="1245931" cy="1168060"/>
          </a:xfrm>
          <a:custGeom>
            <a:avLst/>
            <a:gdLst/>
            <a:ahLst/>
            <a:cxnLst/>
            <a:rect l="l" t="t" r="r" b="b"/>
            <a:pathLst>
              <a:path w="1245931" h="1168060">
                <a:moveTo>
                  <a:pt x="0" y="0"/>
                </a:moveTo>
                <a:lnTo>
                  <a:pt x="1245931" y="0"/>
                </a:lnTo>
                <a:lnTo>
                  <a:pt x="1245931" y="1168060"/>
                </a:lnTo>
                <a:lnTo>
                  <a:pt x="0" y="1168060"/>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652744" y="1756748"/>
            <a:ext cx="3362889" cy="1167840"/>
          </a:xfrm>
          <a:custGeom>
            <a:avLst/>
            <a:gdLst/>
            <a:ahLst/>
            <a:cxnLst/>
            <a:rect l="l" t="t" r="r" b="b"/>
            <a:pathLst>
              <a:path w="3362889" h="1167840">
                <a:moveTo>
                  <a:pt x="0" y="0"/>
                </a:moveTo>
                <a:lnTo>
                  <a:pt x="3362888" y="0"/>
                </a:lnTo>
                <a:lnTo>
                  <a:pt x="3362888" y="1167839"/>
                </a:lnTo>
                <a:lnTo>
                  <a:pt x="0" y="1167839"/>
                </a:lnTo>
                <a:lnTo>
                  <a:pt x="0" y="0"/>
                </a:lnTo>
                <a:close/>
              </a:path>
            </a:pathLst>
          </a:custGeom>
          <a:blipFill>
            <a:blip r:embed="rId5">
              <a:alphaModFix amt="5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4926331" y="3423065"/>
            <a:ext cx="1689753" cy="586805"/>
          </a:xfrm>
          <a:custGeom>
            <a:avLst/>
            <a:gdLst/>
            <a:ahLst/>
            <a:cxnLst/>
            <a:rect l="l" t="t" r="r" b="b"/>
            <a:pathLst>
              <a:path w="1689753" h="586805">
                <a:moveTo>
                  <a:pt x="0" y="0"/>
                </a:moveTo>
                <a:lnTo>
                  <a:pt x="1689753" y="0"/>
                </a:lnTo>
                <a:lnTo>
                  <a:pt x="1689753" y="586806"/>
                </a:lnTo>
                <a:lnTo>
                  <a:pt x="0" y="586806"/>
                </a:lnTo>
                <a:lnTo>
                  <a:pt x="0" y="0"/>
                </a:lnTo>
                <a:close/>
              </a:path>
            </a:pathLst>
          </a:custGeom>
          <a:blipFill>
            <a:blip r:embed="rId5">
              <a:alphaModFix amt="5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491055" y="8282312"/>
            <a:ext cx="821092" cy="844311"/>
          </a:xfrm>
          <a:custGeom>
            <a:avLst/>
            <a:gdLst/>
            <a:ahLst/>
            <a:cxnLst/>
            <a:rect l="l" t="t" r="r" b="b"/>
            <a:pathLst>
              <a:path w="821092" h="844311">
                <a:moveTo>
                  <a:pt x="0" y="0"/>
                </a:moveTo>
                <a:lnTo>
                  <a:pt x="821092" y="0"/>
                </a:lnTo>
                <a:lnTo>
                  <a:pt x="821092" y="844311"/>
                </a:lnTo>
                <a:lnTo>
                  <a:pt x="0" y="8443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2529920" y="8704468"/>
            <a:ext cx="821092" cy="844311"/>
          </a:xfrm>
          <a:custGeom>
            <a:avLst/>
            <a:gdLst/>
            <a:ahLst/>
            <a:cxnLst/>
            <a:rect l="l" t="t" r="r" b="b"/>
            <a:pathLst>
              <a:path w="821092" h="844311">
                <a:moveTo>
                  <a:pt x="0" y="0"/>
                </a:moveTo>
                <a:lnTo>
                  <a:pt x="821092" y="0"/>
                </a:lnTo>
                <a:lnTo>
                  <a:pt x="821092" y="844310"/>
                </a:lnTo>
                <a:lnTo>
                  <a:pt x="0" y="8443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556044" y="8282312"/>
            <a:ext cx="577050" cy="961751"/>
          </a:xfrm>
          <a:custGeom>
            <a:avLst/>
            <a:gdLst/>
            <a:ahLst/>
            <a:cxnLst/>
            <a:rect l="l" t="t" r="r" b="b"/>
            <a:pathLst>
              <a:path w="577050" h="961751">
                <a:moveTo>
                  <a:pt x="0" y="0"/>
                </a:moveTo>
                <a:lnTo>
                  <a:pt x="577050" y="0"/>
                </a:lnTo>
                <a:lnTo>
                  <a:pt x="577050" y="961751"/>
                </a:lnTo>
                <a:lnTo>
                  <a:pt x="0" y="9617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0C729F4E-AC21-1CE3-6F18-B99A41971EC5}"/>
              </a:ext>
            </a:extLst>
          </p:cNvPr>
          <p:cNvSpPr txBox="1"/>
          <p:nvPr/>
        </p:nvSpPr>
        <p:spPr>
          <a:xfrm>
            <a:off x="1469372" y="1573369"/>
            <a:ext cx="15349255" cy="4873001"/>
          </a:xfrm>
          <a:prstGeom prst="rect">
            <a:avLst/>
          </a:prstGeom>
          <a:noFill/>
        </p:spPr>
        <p:txBody>
          <a:bodyPr wrap="square" rtlCol="0">
            <a:spAutoFit/>
          </a:bodyPr>
          <a:lstStyle/>
          <a:p>
            <a:pPr algn="ctr">
              <a:lnSpc>
                <a:spcPct val="150000"/>
              </a:lnSpc>
            </a:pPr>
            <a:r>
              <a:rPr lang="en-US" sz="7200" b="1">
                <a:solidFill>
                  <a:srgbClr val="002060"/>
                </a:solidFill>
                <a:latin typeface="Arial" panose="020B0604020202020204" pitchFamily="34" charset="0"/>
                <a:cs typeface="Arial" panose="020B0604020202020204" pitchFamily="34" charset="0"/>
              </a:rPr>
              <a:t>XIN CHÀO CÁC EM!</a:t>
            </a:r>
          </a:p>
          <a:p>
            <a:pPr algn="ctr">
              <a:lnSpc>
                <a:spcPct val="150000"/>
              </a:lnSpc>
            </a:pPr>
            <a:r>
              <a:rPr lang="en-US" sz="7200" b="1">
                <a:solidFill>
                  <a:srgbClr val="002060"/>
                </a:solidFill>
                <a:latin typeface="Arial" panose="020B0604020202020204" pitchFamily="34" charset="0"/>
                <a:cs typeface="Arial" panose="020B0604020202020204" pitchFamily="34" charset="0"/>
              </a:rPr>
              <a:t>CHÀO MỪNG CÁC EM ĐẾN VỚI BÀI HỌC NGÀY HÔM NAY!</a:t>
            </a:r>
          </a:p>
        </p:txBody>
      </p:sp>
    </p:spTree>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839DDB-8E03-FB38-3754-6E10AACFB351}"/>
              </a:ext>
            </a:extLst>
          </p:cNvPr>
          <p:cNvSpPr txBox="1"/>
          <p:nvPr/>
        </p:nvSpPr>
        <p:spPr>
          <a:xfrm>
            <a:off x="4800600" y="419100"/>
            <a:ext cx="86868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MỘT SỐ TỪ MỚI</a:t>
            </a:r>
          </a:p>
        </p:txBody>
      </p:sp>
      <p:cxnSp>
        <p:nvCxnSpPr>
          <p:cNvPr id="6" name="Straight Connector 5">
            <a:extLst>
              <a:ext uri="{FF2B5EF4-FFF2-40B4-BE49-F238E27FC236}">
                <a16:creationId xmlns:a16="http://schemas.microsoft.com/office/drawing/2014/main" id="{DAD0A447-F728-4737-02B8-541676577022}"/>
              </a:ext>
            </a:extLst>
          </p:cNvPr>
          <p:cNvCxnSpPr>
            <a:cxnSpLocks/>
          </p:cNvCxnSpPr>
          <p:nvPr/>
        </p:nvCxnSpPr>
        <p:spPr>
          <a:xfrm>
            <a:off x="5943600" y="2095500"/>
            <a:ext cx="0" cy="624840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4523B97-3F76-885C-302C-EEC77D790769}"/>
              </a:ext>
            </a:extLst>
          </p:cNvPr>
          <p:cNvCxnSpPr>
            <a:cxnSpLocks/>
          </p:cNvCxnSpPr>
          <p:nvPr/>
        </p:nvCxnSpPr>
        <p:spPr>
          <a:xfrm>
            <a:off x="1752600" y="2781300"/>
            <a:ext cx="15440025"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14F37DB-8C55-D39E-9E93-F83FE24B91CE}"/>
              </a:ext>
            </a:extLst>
          </p:cNvPr>
          <p:cNvSpPr txBox="1"/>
          <p:nvPr/>
        </p:nvSpPr>
        <p:spPr>
          <a:xfrm>
            <a:off x="2019300" y="1878315"/>
            <a:ext cx="3505200" cy="784830"/>
          </a:xfrm>
          <a:prstGeom prst="rect">
            <a:avLst/>
          </a:prstGeom>
          <a:noFill/>
        </p:spPr>
        <p:txBody>
          <a:bodyPr wrap="square" rtlCol="0">
            <a:spAutoFit/>
          </a:bodyPr>
          <a:lstStyle/>
          <a:p>
            <a:pPr algn="ctr"/>
            <a:r>
              <a:rPr lang="en-US" sz="4500" b="1" i="1">
                <a:latin typeface="Arial" panose="020B0604020202020204" pitchFamily="34" charset="0"/>
                <a:cs typeface="Arial" panose="020B0604020202020204" pitchFamily="34" charset="0"/>
              </a:rPr>
              <a:t>Từ mới </a:t>
            </a:r>
          </a:p>
        </p:txBody>
      </p:sp>
      <p:sp>
        <p:nvSpPr>
          <p:cNvPr id="33" name="TextBox 32">
            <a:extLst>
              <a:ext uri="{FF2B5EF4-FFF2-40B4-BE49-F238E27FC236}">
                <a16:creationId xmlns:a16="http://schemas.microsoft.com/office/drawing/2014/main" id="{4F3D4F14-B0B4-2147-0CC6-C3B00602439D}"/>
              </a:ext>
            </a:extLst>
          </p:cNvPr>
          <p:cNvSpPr txBox="1"/>
          <p:nvPr/>
        </p:nvSpPr>
        <p:spPr>
          <a:xfrm>
            <a:off x="8001000" y="1878315"/>
            <a:ext cx="5767387" cy="784830"/>
          </a:xfrm>
          <a:prstGeom prst="rect">
            <a:avLst/>
          </a:prstGeom>
          <a:noFill/>
        </p:spPr>
        <p:txBody>
          <a:bodyPr wrap="square" rtlCol="0">
            <a:spAutoFit/>
          </a:bodyPr>
          <a:lstStyle/>
          <a:p>
            <a:pPr algn="ctr"/>
            <a:r>
              <a:rPr lang="en-US" sz="4500" b="1" i="1">
                <a:latin typeface="Arial" panose="020B0604020202020204" pitchFamily="34" charset="0"/>
                <a:cs typeface="Arial" panose="020B0604020202020204" pitchFamily="34" charset="0"/>
              </a:rPr>
              <a:t>Nghĩa của từ </a:t>
            </a:r>
          </a:p>
        </p:txBody>
      </p:sp>
      <p:sp>
        <p:nvSpPr>
          <p:cNvPr id="34" name="TextBox 33">
            <a:extLst>
              <a:ext uri="{FF2B5EF4-FFF2-40B4-BE49-F238E27FC236}">
                <a16:creationId xmlns:a16="http://schemas.microsoft.com/office/drawing/2014/main" id="{836FFCBA-2EC3-8DEB-E348-FB4A67F9A1EF}"/>
              </a:ext>
            </a:extLst>
          </p:cNvPr>
          <p:cNvSpPr txBox="1"/>
          <p:nvPr/>
        </p:nvSpPr>
        <p:spPr>
          <a:xfrm>
            <a:off x="2133600" y="3998349"/>
            <a:ext cx="3276600" cy="707886"/>
          </a:xfrm>
          <a:prstGeom prst="rect">
            <a:avLst/>
          </a:prstGeom>
          <a:noFill/>
        </p:spPr>
        <p:txBody>
          <a:bodyPr wrap="square" rtlCol="0">
            <a:spAutoFit/>
          </a:bodyPr>
          <a:lstStyle/>
          <a:p>
            <a:r>
              <a:rPr lang="en-US" sz="4000" b="1" i="1">
                <a:latin typeface="Arial" panose="020B0604020202020204" pitchFamily="34" charset="0"/>
                <a:cs typeface="Arial" panose="020B0604020202020204" pitchFamily="34" charset="0"/>
              </a:rPr>
              <a:t>(1) </a:t>
            </a:r>
            <a:r>
              <a:rPr lang="en-US" sz="4000">
                <a:latin typeface="Arial" panose="020B0604020202020204" pitchFamily="34" charset="0"/>
                <a:cs typeface="Arial" panose="020B0604020202020204" pitchFamily="34" charset="0"/>
              </a:rPr>
              <a:t>Xào xạc</a:t>
            </a:r>
          </a:p>
        </p:txBody>
      </p:sp>
      <p:sp>
        <p:nvSpPr>
          <p:cNvPr id="35" name="TextBox 34">
            <a:extLst>
              <a:ext uri="{FF2B5EF4-FFF2-40B4-BE49-F238E27FC236}">
                <a16:creationId xmlns:a16="http://schemas.microsoft.com/office/drawing/2014/main" id="{A8425F2E-6DE1-7950-C0B6-80BFDD346EDC}"/>
              </a:ext>
            </a:extLst>
          </p:cNvPr>
          <p:cNvSpPr txBox="1"/>
          <p:nvPr/>
        </p:nvSpPr>
        <p:spPr>
          <a:xfrm>
            <a:off x="6477001" y="3439830"/>
            <a:ext cx="10639424" cy="182492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Từ mô phỏng tiếng như tiếng lá cây lay động, va chạm nhẹ vào nhau. </a:t>
            </a:r>
          </a:p>
        </p:txBody>
      </p:sp>
      <p:sp>
        <p:nvSpPr>
          <p:cNvPr id="38" name="TextBox 37">
            <a:extLst>
              <a:ext uri="{FF2B5EF4-FFF2-40B4-BE49-F238E27FC236}">
                <a16:creationId xmlns:a16="http://schemas.microsoft.com/office/drawing/2014/main" id="{EFF9310A-3BCF-EDAF-E39D-6070C9AB0104}"/>
              </a:ext>
            </a:extLst>
          </p:cNvPr>
          <p:cNvSpPr txBox="1"/>
          <p:nvPr/>
        </p:nvSpPr>
        <p:spPr>
          <a:xfrm>
            <a:off x="890587" y="5586035"/>
            <a:ext cx="4843463" cy="1824923"/>
          </a:xfrm>
          <a:prstGeom prst="rect">
            <a:avLst/>
          </a:prstGeom>
          <a:noFill/>
        </p:spPr>
        <p:txBody>
          <a:bodyPr wrap="square" rtlCol="0">
            <a:spAutoFit/>
          </a:bodyPr>
          <a:lstStyle/>
          <a:p>
            <a:pPr algn="ctr">
              <a:lnSpc>
                <a:spcPct val="150000"/>
              </a:lnSpc>
            </a:pPr>
            <a:r>
              <a:rPr lang="en-US" sz="4000" b="1" i="1">
                <a:latin typeface="Arial" panose="020B0604020202020204" pitchFamily="34" charset="0"/>
                <a:cs typeface="Arial" panose="020B0604020202020204" pitchFamily="34" charset="0"/>
              </a:rPr>
              <a:t>(2) </a:t>
            </a:r>
            <a:r>
              <a:rPr lang="en-US" sz="4000">
                <a:latin typeface="Arial" panose="020B0604020202020204" pitchFamily="34" charset="0"/>
                <a:cs typeface="Arial" panose="020B0604020202020204" pitchFamily="34" charset="0"/>
              </a:rPr>
              <a:t>Lã chã</a:t>
            </a:r>
          </a:p>
          <a:p>
            <a:pPr algn="ctr">
              <a:lnSpc>
                <a:spcPct val="150000"/>
              </a:lnSpc>
            </a:pPr>
            <a:r>
              <a:rPr lang="en-US" sz="4000">
                <a:latin typeface="Arial" panose="020B0604020202020204" pitchFamily="34" charset="0"/>
                <a:cs typeface="Arial" panose="020B0604020202020204" pitchFamily="34" charset="0"/>
              </a:rPr>
              <a:t>(nước măt, mồ hôi) </a:t>
            </a:r>
          </a:p>
        </p:txBody>
      </p:sp>
      <p:sp>
        <p:nvSpPr>
          <p:cNvPr id="39" name="TextBox 38">
            <a:extLst>
              <a:ext uri="{FF2B5EF4-FFF2-40B4-BE49-F238E27FC236}">
                <a16:creationId xmlns:a16="http://schemas.microsoft.com/office/drawing/2014/main" id="{97C09FB8-494D-089F-836F-9B990F3A0A14}"/>
              </a:ext>
            </a:extLst>
          </p:cNvPr>
          <p:cNvSpPr txBox="1"/>
          <p:nvPr/>
        </p:nvSpPr>
        <p:spPr>
          <a:xfrm>
            <a:off x="6477001" y="6047699"/>
            <a:ext cx="11039475" cy="90159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Nhỏ xuống thành giọt, nối tiếp nhau không dứt.</a:t>
            </a:r>
          </a:p>
        </p:txBody>
      </p:sp>
      <p:sp>
        <p:nvSpPr>
          <p:cNvPr id="40" name="Freeform 5">
            <a:extLst>
              <a:ext uri="{FF2B5EF4-FFF2-40B4-BE49-F238E27FC236}">
                <a16:creationId xmlns:a16="http://schemas.microsoft.com/office/drawing/2014/main" id="{BDF33DB0-73B1-178E-9FAE-C8197505B57B}"/>
              </a:ext>
            </a:extLst>
          </p:cNvPr>
          <p:cNvSpPr/>
          <p:nvPr/>
        </p:nvSpPr>
        <p:spPr>
          <a:xfrm>
            <a:off x="11001039" y="7693625"/>
            <a:ext cx="2286000" cy="2438399"/>
          </a:xfrm>
          <a:custGeom>
            <a:avLst/>
            <a:gdLst/>
            <a:ahLst/>
            <a:cxnLst/>
            <a:rect l="l" t="t" r="r" b="b"/>
            <a:pathLst>
              <a:path w="7118604" h="8229600">
                <a:moveTo>
                  <a:pt x="0" y="0"/>
                </a:moveTo>
                <a:lnTo>
                  <a:pt x="7118604" y="0"/>
                </a:lnTo>
                <a:lnTo>
                  <a:pt x="7118604" y="8229600"/>
                </a:lnTo>
                <a:lnTo>
                  <a:pt x="0" y="8229600"/>
                </a:lnTo>
                <a:lnTo>
                  <a:pt x="0" y="0"/>
                </a:lnTo>
                <a:close/>
              </a:path>
            </a:pathLst>
          </a:custGeom>
          <a:blipFill>
            <a:blip r:embed="rId2"/>
            <a:stretch>
              <a:fillRect/>
            </a:stretch>
          </a:blipFill>
        </p:spPr>
        <p:txBody>
          <a:bodyPr/>
          <a:lstStyle/>
          <a:p>
            <a:endParaRPr lang="en-US"/>
          </a:p>
        </p:txBody>
      </p:sp>
      <p:sp>
        <p:nvSpPr>
          <p:cNvPr id="41" name="Freeform 7">
            <a:extLst>
              <a:ext uri="{FF2B5EF4-FFF2-40B4-BE49-F238E27FC236}">
                <a16:creationId xmlns:a16="http://schemas.microsoft.com/office/drawing/2014/main" id="{BD98573A-E7CA-B997-F0CF-583A23011CAD}"/>
              </a:ext>
            </a:extLst>
          </p:cNvPr>
          <p:cNvSpPr/>
          <p:nvPr/>
        </p:nvSpPr>
        <p:spPr>
          <a:xfrm>
            <a:off x="14497050" y="7756563"/>
            <a:ext cx="2714625" cy="2399786"/>
          </a:xfrm>
          <a:custGeom>
            <a:avLst/>
            <a:gdLst/>
            <a:ahLst/>
            <a:cxnLst/>
            <a:rect l="l" t="t" r="r" b="b"/>
            <a:pathLst>
              <a:path w="4207720" h="4114800">
                <a:moveTo>
                  <a:pt x="0" y="0"/>
                </a:moveTo>
                <a:lnTo>
                  <a:pt x="4207720" y="0"/>
                </a:lnTo>
                <a:lnTo>
                  <a:pt x="420772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47922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arn(inVertical)">
                                      <p:cBhvr>
                                        <p:cTn id="18" dur="500"/>
                                        <p:tgtEl>
                                          <p:spTgt spid="33"/>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down)">
                                      <p:cBhvr>
                                        <p:cTn id="26" dur="500"/>
                                        <p:tgtEl>
                                          <p:spTgt spid="34"/>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down)">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barn(inVertical)">
                                      <p:cBhvr>
                                        <p:cTn id="34" dur="500"/>
                                        <p:tgtEl>
                                          <p:spTgt spid="3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barn(inVertical)">
                                      <p:cBhvr>
                                        <p:cTn id="3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2" grpId="0"/>
      <p:bldP spid="33" grpId="0"/>
      <p:bldP spid="34" grpId="0"/>
      <p:bldP spid="35" grpId="0"/>
      <p:bldP spid="38"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9538C0-FF1F-3128-03A0-5256C3FB0F56}"/>
              </a:ext>
            </a:extLst>
          </p:cNvPr>
          <p:cNvSpPr txBox="1"/>
          <p:nvPr/>
        </p:nvSpPr>
        <p:spPr>
          <a:xfrm>
            <a:off x="4152900" y="647700"/>
            <a:ext cx="9982200" cy="861774"/>
          </a:xfrm>
          <a:prstGeom prst="rect">
            <a:avLst/>
          </a:prstGeom>
          <a:noFill/>
        </p:spPr>
        <p:txBody>
          <a:bodyPr wrap="square" rtlCol="0">
            <a:spAutoFit/>
          </a:bodyPr>
          <a:lstStyle/>
          <a:p>
            <a:pPr algn="ctr"/>
            <a:r>
              <a:rPr lang="en-US" sz="5000" b="1">
                <a:solidFill>
                  <a:schemeClr val="accent4">
                    <a:lumMod val="75000"/>
                  </a:schemeClr>
                </a:solidFill>
                <a:latin typeface="Arial" panose="020B0604020202020204" pitchFamily="34" charset="0"/>
                <a:cs typeface="Arial" panose="020B0604020202020204" pitchFamily="34" charset="0"/>
              </a:rPr>
              <a:t>CÁCH CHIA ĐOẠN </a:t>
            </a:r>
          </a:p>
        </p:txBody>
      </p:sp>
      <p:sp>
        <p:nvSpPr>
          <p:cNvPr id="3" name="Rectangle: Rounded Corners 2">
            <a:extLst>
              <a:ext uri="{FF2B5EF4-FFF2-40B4-BE49-F238E27FC236}">
                <a16:creationId xmlns:a16="http://schemas.microsoft.com/office/drawing/2014/main" id="{7ACB9E83-6B78-A33D-4C13-3CF35B34109D}"/>
              </a:ext>
            </a:extLst>
          </p:cNvPr>
          <p:cNvSpPr/>
          <p:nvPr/>
        </p:nvSpPr>
        <p:spPr>
          <a:xfrm>
            <a:off x="800100" y="2781300"/>
            <a:ext cx="5257800" cy="56388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Đoạn 1. </a:t>
            </a:r>
          </a:p>
          <a:p>
            <a:pPr algn="ctr">
              <a:lnSpc>
                <a:spcPct val="150000"/>
              </a:lnSpc>
            </a:pPr>
            <a:r>
              <a:rPr lang="vi-VN" sz="4000">
                <a:solidFill>
                  <a:schemeClr val="tx1"/>
                </a:solidFill>
                <a:effectLst/>
                <a:latin typeface="Arial" panose="020B0604020202020204" pitchFamily="34" charset="0"/>
                <a:ea typeface="Calibri" panose="020F0502020204030204" pitchFamily="34" charset="0"/>
                <a:cs typeface="Arial" panose="020B0604020202020204" pitchFamily="34" charset="0"/>
              </a:rPr>
              <a:t>Từ đầu đến để dở dang bài văn</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613A34F3-02BC-8708-3CAD-EAAC54D035A6}"/>
              </a:ext>
            </a:extLst>
          </p:cNvPr>
          <p:cNvSpPr/>
          <p:nvPr/>
        </p:nvSpPr>
        <p:spPr>
          <a:xfrm>
            <a:off x="6515100" y="2781300"/>
            <a:ext cx="5257800" cy="56388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Đoạn 2. </a:t>
            </a:r>
          </a:p>
          <a:p>
            <a:pPr algn="ctr">
              <a:lnSpc>
                <a:spcPct val="150000"/>
              </a:lnSpc>
            </a:pPr>
            <a:r>
              <a:rPr lang="vi-VN" sz="4000">
                <a:solidFill>
                  <a:schemeClr val="tx1"/>
                </a:solidFill>
                <a:effectLst/>
                <a:latin typeface="Arial" panose="020B0604020202020204" pitchFamily="34" charset="0"/>
                <a:ea typeface="Calibri" panose="020F0502020204030204" pitchFamily="34" charset="0"/>
                <a:cs typeface="Arial" panose="020B0604020202020204" pitchFamily="34" charset="0"/>
              </a:rPr>
              <a:t>Tiếp theo đến bông hồng thả sức đẹp.</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C8D83C6D-D1CB-12E9-2CCB-522ED8AA50F4}"/>
              </a:ext>
            </a:extLst>
          </p:cNvPr>
          <p:cNvSpPr/>
          <p:nvPr/>
        </p:nvSpPr>
        <p:spPr>
          <a:xfrm>
            <a:off x="12344400" y="2781300"/>
            <a:ext cx="5257800" cy="56388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Đoạn 3. </a:t>
            </a:r>
          </a:p>
          <a:p>
            <a:pPr algn="ctr">
              <a:lnSpc>
                <a:spcPct val="150000"/>
              </a:lnSpc>
            </a:pPr>
            <a:r>
              <a:rPr lang="en-US" sz="4000">
                <a:solidFill>
                  <a:schemeClr val="tx1"/>
                </a:solidFill>
                <a:latin typeface="Arial" panose="020B0604020202020204" pitchFamily="34" charset="0"/>
                <a:ea typeface="Calibri" panose="020F0502020204030204" pitchFamily="34" charset="0"/>
                <a:cs typeface="Arial" panose="020B0604020202020204" pitchFamily="34" charset="0"/>
              </a:rPr>
              <a:t>Đoạn còn lại </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A9DAC9B-F24B-0629-A533-F359FD220A06}"/>
              </a:ext>
            </a:extLst>
          </p:cNvPr>
          <p:cNvSpPr/>
          <p:nvPr/>
        </p:nvSpPr>
        <p:spPr>
          <a:xfrm>
            <a:off x="-685800" y="9258300"/>
            <a:ext cx="20116800" cy="30480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32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876ED94-171B-2289-AA57-D34292DCC70D}"/>
              </a:ext>
            </a:extLst>
          </p:cNvPr>
          <p:cNvSpPr/>
          <p:nvPr/>
        </p:nvSpPr>
        <p:spPr>
          <a:xfrm>
            <a:off x="-2514600" y="7162800"/>
            <a:ext cx="22174200" cy="6248400"/>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BC70685A-94E0-824C-9283-34F199FDD2B1}"/>
              </a:ext>
            </a:extLst>
          </p:cNvPr>
          <p:cNvGrpSpPr/>
          <p:nvPr/>
        </p:nvGrpSpPr>
        <p:grpSpPr>
          <a:xfrm rot="21061214">
            <a:off x="3371081" y="6463755"/>
            <a:ext cx="9566700" cy="5867400"/>
            <a:chOff x="6816300" y="1652587"/>
            <a:chExt cx="7655250" cy="7529513"/>
          </a:xfrm>
        </p:grpSpPr>
        <p:cxnSp>
          <p:nvCxnSpPr>
            <p:cNvPr id="7" name="Straight Connector 6">
              <a:extLst>
                <a:ext uri="{FF2B5EF4-FFF2-40B4-BE49-F238E27FC236}">
                  <a16:creationId xmlns:a16="http://schemas.microsoft.com/office/drawing/2014/main" id="{CEC433A1-786C-6EFB-7087-280EB799E30A}"/>
                </a:ext>
              </a:extLst>
            </p:cNvPr>
            <p:cNvCxnSpPr>
              <a:cxnSpLocks/>
            </p:cNvCxnSpPr>
            <p:nvPr/>
          </p:nvCxnSpPr>
          <p:spPr>
            <a:xfrm flipH="1">
              <a:off x="8763000" y="3124200"/>
              <a:ext cx="3238500" cy="32385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FDCA91C-D425-C32B-8C3B-ABB9E444B47F}"/>
                </a:ext>
              </a:extLst>
            </p:cNvPr>
            <p:cNvCxnSpPr>
              <a:cxnSpLocks/>
            </p:cNvCxnSpPr>
            <p:nvPr/>
          </p:nvCxnSpPr>
          <p:spPr>
            <a:xfrm flipH="1">
              <a:off x="9875100" y="3967162"/>
              <a:ext cx="3238500" cy="32385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10853C6-4F0F-3E26-8A93-FEB19D1E350C}"/>
                </a:ext>
              </a:extLst>
            </p:cNvPr>
            <p:cNvCxnSpPr>
              <a:cxnSpLocks/>
            </p:cNvCxnSpPr>
            <p:nvPr/>
          </p:nvCxnSpPr>
          <p:spPr>
            <a:xfrm flipH="1">
              <a:off x="10938300" y="4810124"/>
              <a:ext cx="3238500" cy="32385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89661FC-E371-8A0F-412F-BBB04497DA06}"/>
                </a:ext>
              </a:extLst>
            </p:cNvPr>
            <p:cNvCxnSpPr>
              <a:cxnSpLocks/>
            </p:cNvCxnSpPr>
            <p:nvPr/>
          </p:nvCxnSpPr>
          <p:spPr>
            <a:xfrm flipH="1">
              <a:off x="6816300" y="2976562"/>
              <a:ext cx="3238500" cy="32385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7D9A5B6-689D-CAE9-9985-A8B187B202AD}"/>
                </a:ext>
              </a:extLst>
            </p:cNvPr>
            <p:cNvCxnSpPr>
              <a:cxnSpLocks/>
            </p:cNvCxnSpPr>
            <p:nvPr/>
          </p:nvCxnSpPr>
          <p:spPr>
            <a:xfrm>
              <a:off x="10110900" y="1652587"/>
              <a:ext cx="4360650" cy="55626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C09A9D-BF17-A18C-8A64-BA792B4DC1AD}"/>
                </a:ext>
              </a:extLst>
            </p:cNvPr>
            <p:cNvCxnSpPr>
              <a:cxnSpLocks/>
            </p:cNvCxnSpPr>
            <p:nvPr/>
          </p:nvCxnSpPr>
          <p:spPr>
            <a:xfrm>
              <a:off x="8929800" y="2628900"/>
              <a:ext cx="4360650" cy="55626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1B70777-688F-FE1B-01C5-5D96C88DB7CA}"/>
                </a:ext>
              </a:extLst>
            </p:cNvPr>
            <p:cNvCxnSpPr>
              <a:cxnSpLocks/>
            </p:cNvCxnSpPr>
            <p:nvPr/>
          </p:nvCxnSpPr>
          <p:spPr>
            <a:xfrm>
              <a:off x="7286100" y="3619500"/>
              <a:ext cx="4360650" cy="55626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 name="Freeform 4">
            <a:extLst>
              <a:ext uri="{FF2B5EF4-FFF2-40B4-BE49-F238E27FC236}">
                <a16:creationId xmlns:a16="http://schemas.microsoft.com/office/drawing/2014/main" id="{F2CE42B2-E838-3FD0-F430-55498C08D70E}"/>
              </a:ext>
            </a:extLst>
          </p:cNvPr>
          <p:cNvSpPr/>
          <p:nvPr/>
        </p:nvSpPr>
        <p:spPr>
          <a:xfrm>
            <a:off x="415636" y="5763157"/>
            <a:ext cx="6925862" cy="4523843"/>
          </a:xfrm>
          <a:custGeom>
            <a:avLst/>
            <a:gdLst/>
            <a:ahLst/>
            <a:cxnLst/>
            <a:rect l="l" t="t" r="r" b="b"/>
            <a:pathLst>
              <a:path w="12960000" h="8229600">
                <a:moveTo>
                  <a:pt x="0" y="0"/>
                </a:moveTo>
                <a:lnTo>
                  <a:pt x="12960000" y="0"/>
                </a:lnTo>
                <a:lnTo>
                  <a:pt x="12960000" y="8229600"/>
                </a:lnTo>
                <a:lnTo>
                  <a:pt x="0" y="8229600"/>
                </a:lnTo>
                <a:lnTo>
                  <a:pt x="0" y="0"/>
                </a:lnTo>
                <a:close/>
              </a:path>
            </a:pathLst>
          </a:custGeom>
          <a:blipFill>
            <a:blip r:embed="rId2"/>
            <a:stretch>
              <a:fillRect/>
            </a:stretch>
          </a:blipFill>
        </p:spPr>
        <p:txBody>
          <a:bodyPr/>
          <a:lstStyle/>
          <a:p>
            <a:endParaRPr lang="en-US"/>
          </a:p>
        </p:txBody>
      </p:sp>
      <p:sp>
        <p:nvSpPr>
          <p:cNvPr id="19" name="Freeform 9">
            <a:extLst>
              <a:ext uri="{FF2B5EF4-FFF2-40B4-BE49-F238E27FC236}">
                <a16:creationId xmlns:a16="http://schemas.microsoft.com/office/drawing/2014/main" id="{C2B57244-A732-1868-D7A3-DBEA9446D47C}"/>
              </a:ext>
            </a:extLst>
          </p:cNvPr>
          <p:cNvSpPr/>
          <p:nvPr/>
        </p:nvSpPr>
        <p:spPr>
          <a:xfrm>
            <a:off x="-152400" y="-266700"/>
            <a:ext cx="3131342" cy="3131342"/>
          </a:xfrm>
          <a:custGeom>
            <a:avLst/>
            <a:gdLst/>
            <a:ahLst/>
            <a:cxnLst/>
            <a:rect l="l" t="t" r="r" b="b"/>
            <a:pathLst>
              <a:path w="3131342" h="3131342">
                <a:moveTo>
                  <a:pt x="0" y="0"/>
                </a:moveTo>
                <a:lnTo>
                  <a:pt x="3131342" y="0"/>
                </a:lnTo>
                <a:lnTo>
                  <a:pt x="3131342" y="3131342"/>
                </a:lnTo>
                <a:lnTo>
                  <a:pt x="0" y="3131342"/>
                </a:lnTo>
                <a:lnTo>
                  <a:pt x="0" y="0"/>
                </a:lnTo>
                <a:close/>
              </a:path>
            </a:pathLst>
          </a:custGeom>
          <a:blipFill>
            <a:blip r:embed="rId3">
              <a:alphaModFix amt="70000"/>
            </a:blip>
            <a:stretch>
              <a:fillRect/>
            </a:stretch>
          </a:blipFill>
        </p:spPr>
        <p:txBody>
          <a:bodyPr/>
          <a:lstStyle/>
          <a:p>
            <a:endParaRPr lang="en-US"/>
          </a:p>
        </p:txBody>
      </p:sp>
      <p:sp>
        <p:nvSpPr>
          <p:cNvPr id="21" name="Rectangle: Rounded Corners 20">
            <a:extLst>
              <a:ext uri="{FF2B5EF4-FFF2-40B4-BE49-F238E27FC236}">
                <a16:creationId xmlns:a16="http://schemas.microsoft.com/office/drawing/2014/main" id="{60329950-AAE5-8AAA-82BF-47E5339AED5E}"/>
              </a:ext>
            </a:extLst>
          </p:cNvPr>
          <p:cNvSpPr/>
          <p:nvPr/>
        </p:nvSpPr>
        <p:spPr>
          <a:xfrm>
            <a:off x="5529935" y="1221221"/>
            <a:ext cx="11664054" cy="4608642"/>
          </a:xfrm>
          <a:custGeom>
            <a:avLst/>
            <a:gdLst>
              <a:gd name="connsiteX0" fmla="*/ 0 w 11664054"/>
              <a:gd name="connsiteY0" fmla="*/ 768122 h 4608642"/>
              <a:gd name="connsiteX1" fmla="*/ 768122 w 11664054"/>
              <a:gd name="connsiteY1" fmla="*/ 0 h 4608642"/>
              <a:gd name="connsiteX2" fmla="*/ 10895932 w 11664054"/>
              <a:gd name="connsiteY2" fmla="*/ 0 h 4608642"/>
              <a:gd name="connsiteX3" fmla="*/ 11664054 w 11664054"/>
              <a:gd name="connsiteY3" fmla="*/ 768122 h 4608642"/>
              <a:gd name="connsiteX4" fmla="*/ 11664054 w 11664054"/>
              <a:gd name="connsiteY4" fmla="*/ 3840520 h 4608642"/>
              <a:gd name="connsiteX5" fmla="*/ 10895932 w 11664054"/>
              <a:gd name="connsiteY5" fmla="*/ 4608642 h 4608642"/>
              <a:gd name="connsiteX6" fmla="*/ 768122 w 11664054"/>
              <a:gd name="connsiteY6" fmla="*/ 4608642 h 4608642"/>
              <a:gd name="connsiteX7" fmla="*/ 0 w 11664054"/>
              <a:gd name="connsiteY7" fmla="*/ 3840520 h 4608642"/>
              <a:gd name="connsiteX8" fmla="*/ 0 w 11664054"/>
              <a:gd name="connsiteY8" fmla="*/ 768122 h 460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4054" h="4608642" fill="none" extrusionOk="0">
                <a:moveTo>
                  <a:pt x="0" y="768122"/>
                </a:moveTo>
                <a:cubicBezTo>
                  <a:pt x="32182" y="356700"/>
                  <a:pt x="280481" y="45836"/>
                  <a:pt x="768122" y="0"/>
                </a:cubicBezTo>
                <a:cubicBezTo>
                  <a:pt x="2483637" y="1172"/>
                  <a:pt x="6552807" y="33713"/>
                  <a:pt x="10895932" y="0"/>
                </a:cubicBezTo>
                <a:cubicBezTo>
                  <a:pt x="11370161" y="-67899"/>
                  <a:pt x="11596814" y="320632"/>
                  <a:pt x="11664054" y="768122"/>
                </a:cubicBezTo>
                <a:cubicBezTo>
                  <a:pt x="11708603" y="2183603"/>
                  <a:pt x="11652961" y="3030552"/>
                  <a:pt x="11664054" y="3840520"/>
                </a:cubicBezTo>
                <a:cubicBezTo>
                  <a:pt x="11717530" y="4319811"/>
                  <a:pt x="11281824" y="4554898"/>
                  <a:pt x="10895932" y="4608642"/>
                </a:cubicBezTo>
                <a:cubicBezTo>
                  <a:pt x="6921875" y="4710860"/>
                  <a:pt x="2323050" y="4469154"/>
                  <a:pt x="768122" y="4608642"/>
                </a:cubicBezTo>
                <a:cubicBezTo>
                  <a:pt x="277776" y="4584635"/>
                  <a:pt x="-42587" y="4269406"/>
                  <a:pt x="0" y="3840520"/>
                </a:cubicBezTo>
                <a:cubicBezTo>
                  <a:pt x="66964" y="3415536"/>
                  <a:pt x="-31194" y="1643501"/>
                  <a:pt x="0" y="768122"/>
                </a:cubicBezTo>
                <a:close/>
              </a:path>
              <a:path w="11664054" h="4608642" stroke="0" extrusionOk="0">
                <a:moveTo>
                  <a:pt x="0" y="768122"/>
                </a:moveTo>
                <a:cubicBezTo>
                  <a:pt x="7753" y="353866"/>
                  <a:pt x="348095" y="16056"/>
                  <a:pt x="768122" y="0"/>
                </a:cubicBezTo>
                <a:cubicBezTo>
                  <a:pt x="5813703" y="23403"/>
                  <a:pt x="6255234" y="25448"/>
                  <a:pt x="10895932" y="0"/>
                </a:cubicBezTo>
                <a:cubicBezTo>
                  <a:pt x="11329957" y="-10615"/>
                  <a:pt x="11632688" y="326260"/>
                  <a:pt x="11664054" y="768122"/>
                </a:cubicBezTo>
                <a:cubicBezTo>
                  <a:pt x="11656388" y="1543832"/>
                  <a:pt x="11612821" y="2537778"/>
                  <a:pt x="11664054" y="3840520"/>
                </a:cubicBezTo>
                <a:cubicBezTo>
                  <a:pt x="11692890" y="4265407"/>
                  <a:pt x="11299368" y="4589764"/>
                  <a:pt x="10895932" y="4608642"/>
                </a:cubicBezTo>
                <a:cubicBezTo>
                  <a:pt x="7498101" y="4565752"/>
                  <a:pt x="3602684" y="4697892"/>
                  <a:pt x="768122" y="4608642"/>
                </a:cubicBezTo>
                <a:cubicBezTo>
                  <a:pt x="357771" y="4560004"/>
                  <a:pt x="-17800" y="4248335"/>
                  <a:pt x="0" y="3840520"/>
                </a:cubicBezTo>
                <a:cubicBezTo>
                  <a:pt x="-135410" y="2391906"/>
                  <a:pt x="-20857" y="1885765"/>
                  <a:pt x="0" y="768122"/>
                </a:cubicBezTo>
                <a:close/>
              </a:path>
            </a:pathLst>
          </a:custGeom>
          <a:solidFill>
            <a:srgbClr val="FDF6F1"/>
          </a:solidFill>
          <a:ln>
            <a:solidFill>
              <a:schemeClr val="accent6">
                <a:lumMod val="60000"/>
                <a:lumOff val="40000"/>
              </a:schemeClr>
            </a:solidFill>
            <a:extLst>
              <a:ext uri="{C807C97D-BFC1-408E-A445-0C87EB9F89A2}">
                <ask:lineSketchStyleProps xmlns:ask="http://schemas.microsoft.com/office/drawing/2018/sketchyshapes" sd="903767606">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7000" b="1">
                <a:solidFill>
                  <a:srgbClr val="002060"/>
                </a:solidFill>
                <a:latin typeface="Arial" panose="020B0604020202020204" pitchFamily="34" charset="0"/>
                <a:cs typeface="Arial" panose="020B0604020202020204" pitchFamily="34" charset="0"/>
              </a:rPr>
              <a:t>PHẦN 2. </a:t>
            </a:r>
          </a:p>
          <a:p>
            <a:pPr algn="ctr">
              <a:lnSpc>
                <a:spcPct val="150000"/>
              </a:lnSpc>
            </a:pPr>
            <a:r>
              <a:rPr lang="en-US" sz="7000" b="1">
                <a:solidFill>
                  <a:srgbClr val="002060"/>
                </a:solidFill>
                <a:latin typeface="Arial" panose="020B0604020202020204" pitchFamily="34" charset="0"/>
                <a:cs typeface="Arial" panose="020B0604020202020204" pitchFamily="34" charset="0"/>
              </a:rPr>
              <a:t>TRẢ LỜI CÂU HỎI </a:t>
            </a:r>
          </a:p>
        </p:txBody>
      </p:sp>
    </p:spTree>
    <p:extLst>
      <p:ext uri="{BB962C8B-B14F-4D97-AF65-F5344CB8AC3E}">
        <p14:creationId xmlns:p14="http://schemas.microsoft.com/office/powerpoint/2010/main" val="41213846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4E2F8"/>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CEF55B36-4456-C62B-93F4-0AA03D227E75}"/>
              </a:ext>
            </a:extLst>
          </p:cNvPr>
          <p:cNvSpPr/>
          <p:nvPr/>
        </p:nvSpPr>
        <p:spPr>
          <a:xfrm>
            <a:off x="571500" y="800100"/>
            <a:ext cx="17145000" cy="886258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AE5283C-8E51-2B1B-FFCE-CA4C6283F823}"/>
              </a:ext>
            </a:extLst>
          </p:cNvPr>
          <p:cNvSpPr txBox="1"/>
          <p:nvPr/>
        </p:nvSpPr>
        <p:spPr>
          <a:xfrm>
            <a:off x="6781800" y="928926"/>
            <a:ext cx="4724400" cy="861774"/>
          </a:xfrm>
          <a:prstGeom prst="rect">
            <a:avLst/>
          </a:prstGeom>
          <a:noFill/>
        </p:spPr>
        <p:txBody>
          <a:bodyPr wrap="square" rtlCol="0">
            <a:spAutoFit/>
          </a:bodyPr>
          <a:lstStyle/>
          <a:p>
            <a:pPr algn="ctr"/>
            <a:r>
              <a:rPr lang="en-US" sz="5000" b="1">
                <a:solidFill>
                  <a:schemeClr val="accent2">
                    <a:lumMod val="75000"/>
                  </a:schemeClr>
                </a:solidFill>
                <a:latin typeface="Arial" panose="020B0604020202020204" pitchFamily="34" charset="0"/>
                <a:cs typeface="Arial" panose="020B0604020202020204" pitchFamily="34" charset="0"/>
              </a:rPr>
              <a:t>CÂU HỎI </a:t>
            </a:r>
          </a:p>
        </p:txBody>
      </p:sp>
      <p:sp>
        <p:nvSpPr>
          <p:cNvPr id="7" name="TextBox 6">
            <a:extLst>
              <a:ext uri="{FF2B5EF4-FFF2-40B4-BE49-F238E27FC236}">
                <a16:creationId xmlns:a16="http://schemas.microsoft.com/office/drawing/2014/main" id="{4FD170D1-B18D-81A6-DA97-E4A9E1063765}"/>
              </a:ext>
            </a:extLst>
          </p:cNvPr>
          <p:cNvSpPr txBox="1"/>
          <p:nvPr/>
        </p:nvSpPr>
        <p:spPr>
          <a:xfrm>
            <a:off x="914400" y="1790700"/>
            <a:ext cx="16459200" cy="7364901"/>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Câu 1. </a:t>
            </a:r>
            <a:r>
              <a:rPr lang="en-US" sz="4000">
                <a:latin typeface="Arial" panose="020B0604020202020204" pitchFamily="34" charset="0"/>
                <a:cs typeface="Arial" panose="020B0604020202020204" pitchFamily="34" charset="0"/>
              </a:rPr>
              <a:t>Mục đích về quê của bạn nhỏ là gì?</a:t>
            </a:r>
          </a:p>
          <a:p>
            <a:pPr algn="just">
              <a:lnSpc>
                <a:spcPct val="150000"/>
              </a:lnSpc>
            </a:pPr>
            <a:r>
              <a:rPr lang="en-US" sz="4000" b="1">
                <a:latin typeface="Arial" panose="020B0604020202020204" pitchFamily="34" charset="0"/>
                <a:cs typeface="Arial" panose="020B0604020202020204" pitchFamily="34" charset="0"/>
              </a:rPr>
              <a:t>Câu 2. </a:t>
            </a:r>
            <a:r>
              <a:rPr lang="en-US" sz="4000">
                <a:latin typeface="Arial" panose="020B0604020202020204" pitchFamily="34" charset="0"/>
                <a:cs typeface="Arial" panose="020B0604020202020204" pitchFamily="34" charset="0"/>
              </a:rPr>
              <a:t>Khi ở quê, bạn nhỏ đã làm gì để tả được cây hoa theo yêu cầu?</a:t>
            </a:r>
          </a:p>
          <a:p>
            <a:pPr algn="just">
              <a:lnSpc>
                <a:spcPct val="150000"/>
              </a:lnSpc>
            </a:pPr>
            <a:r>
              <a:rPr lang="en-US" sz="4000" b="1">
                <a:latin typeface="Arial" panose="020B0604020202020204" pitchFamily="34" charset="0"/>
                <a:cs typeface="Arial" panose="020B0604020202020204" pitchFamily="34" charset="0"/>
              </a:rPr>
              <a:t>Câu 3. </a:t>
            </a:r>
            <a:r>
              <a:rPr lang="en-US" sz="4000">
                <a:latin typeface="Arial" panose="020B0604020202020204" pitchFamily="34" charset="0"/>
                <a:cs typeface="Arial" panose="020B0604020202020204" pitchFamily="34" charset="0"/>
              </a:rPr>
              <a:t>Những câu văn nào là kết quả của sự quan sát kết hợp với trí tưởng tượng phong phú của bạn nhỏ?</a:t>
            </a:r>
          </a:p>
          <a:p>
            <a:pPr algn="just">
              <a:lnSpc>
                <a:spcPct val="150000"/>
              </a:lnSpc>
            </a:pPr>
            <a:r>
              <a:rPr lang="en-US" sz="4000" b="1">
                <a:latin typeface="Arial" panose="020B0604020202020204" pitchFamily="34" charset="0"/>
                <a:cs typeface="Arial" panose="020B0604020202020204" pitchFamily="34" charset="0"/>
              </a:rPr>
              <a:t>Câu 4. </a:t>
            </a:r>
            <a:r>
              <a:rPr lang="en-US" sz="4000">
                <a:latin typeface="Arial" panose="020B0604020202020204" pitchFamily="34" charset="0"/>
                <a:cs typeface="Arial" panose="020B0604020202020204" pitchFamily="34" charset="0"/>
              </a:rPr>
              <a:t>Em thích câu văn nào nhất trong bài văn của bạn nhỏ? Theo em, bài văn của bạn nên viết thêm những ý nào? </a:t>
            </a:r>
          </a:p>
          <a:p>
            <a:pPr algn="just">
              <a:lnSpc>
                <a:spcPct val="150000"/>
              </a:lnSpc>
            </a:pPr>
            <a:r>
              <a:rPr lang="en-US" sz="4000" b="1">
                <a:latin typeface="Arial" panose="020B0604020202020204" pitchFamily="34" charset="0"/>
                <a:cs typeface="Arial" panose="020B0604020202020204" pitchFamily="34" charset="0"/>
              </a:rPr>
              <a:t>Câu 5. </a:t>
            </a:r>
            <a:r>
              <a:rPr lang="en-US" sz="4000">
                <a:latin typeface="Arial" panose="020B0604020202020204" pitchFamily="34" charset="0"/>
                <a:cs typeface="Arial" panose="020B0604020202020204" pitchFamily="34" charset="0"/>
              </a:rPr>
              <a:t>Em học được điều gì về cách viết văn miêu tả sau khi đọc câu chuyện trên? </a:t>
            </a:r>
          </a:p>
        </p:txBody>
      </p:sp>
    </p:spTree>
    <p:extLst>
      <p:ext uri="{BB962C8B-B14F-4D97-AF65-F5344CB8AC3E}">
        <p14:creationId xmlns:p14="http://schemas.microsoft.com/office/powerpoint/2010/main" val="99978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DAFBCF7-330A-294E-402E-6CA964FCC548}"/>
              </a:ext>
            </a:extLst>
          </p:cNvPr>
          <p:cNvGrpSpPr/>
          <p:nvPr/>
        </p:nvGrpSpPr>
        <p:grpSpPr>
          <a:xfrm>
            <a:off x="723900" y="571500"/>
            <a:ext cx="16840200" cy="2362200"/>
            <a:chOff x="838200" y="647700"/>
            <a:chExt cx="16840200" cy="2362200"/>
          </a:xfrm>
        </p:grpSpPr>
        <p:sp>
          <p:nvSpPr>
            <p:cNvPr id="2" name="Rectangle: Rounded Corners 1">
              <a:extLst>
                <a:ext uri="{FF2B5EF4-FFF2-40B4-BE49-F238E27FC236}">
                  <a16:creationId xmlns:a16="http://schemas.microsoft.com/office/drawing/2014/main" id="{28A8091D-0C38-4EA2-51E2-F13F5F38CBB0}"/>
                </a:ext>
              </a:extLst>
            </p:cNvPr>
            <p:cNvSpPr/>
            <p:nvPr/>
          </p:nvSpPr>
          <p:spPr>
            <a:xfrm>
              <a:off x="838200" y="647700"/>
              <a:ext cx="16611600" cy="213360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9D79C1B5-C84D-CA25-8723-7A0652D88B52}"/>
                </a:ext>
              </a:extLst>
            </p:cNvPr>
            <p:cNvSpPr/>
            <p:nvPr/>
          </p:nvSpPr>
          <p:spPr>
            <a:xfrm>
              <a:off x="1066800" y="876300"/>
              <a:ext cx="16611600" cy="2133600"/>
            </a:xfrm>
            <a:prstGeom prst="roundRect">
              <a:avLst/>
            </a:prstGeom>
            <a:solidFill>
              <a:schemeClr val="bg1"/>
            </a:solidFill>
            <a:ln w="38100">
              <a:solidFill>
                <a:schemeClr val="accent4">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466F0BF-770E-1C25-37DE-A6F444C3983F}"/>
                </a:ext>
              </a:extLst>
            </p:cNvPr>
            <p:cNvSpPr txBox="1"/>
            <p:nvPr/>
          </p:nvSpPr>
          <p:spPr>
            <a:xfrm>
              <a:off x="3505200" y="1618431"/>
              <a:ext cx="12877800" cy="784830"/>
            </a:xfrm>
            <a:prstGeom prst="rect">
              <a:avLst/>
            </a:prstGeom>
            <a:noFill/>
          </p:spPr>
          <p:txBody>
            <a:bodyPr wrap="square">
              <a:spAutoFit/>
            </a:bodyPr>
            <a:lstStyle/>
            <a:p>
              <a:r>
                <a:rPr lang="en-US" sz="4500" b="1">
                  <a:solidFill>
                    <a:srgbClr val="C00000"/>
                  </a:solidFill>
                  <a:latin typeface="Arial" panose="020B0604020202020204" pitchFamily="34" charset="0"/>
                  <a:cs typeface="Arial" panose="020B0604020202020204" pitchFamily="34" charset="0"/>
                </a:rPr>
                <a:t>Câu 1. </a:t>
              </a:r>
              <a:r>
                <a:rPr lang="en-US" sz="4500">
                  <a:latin typeface="Arial" panose="020B0604020202020204" pitchFamily="34" charset="0"/>
                  <a:cs typeface="Arial" panose="020B0604020202020204" pitchFamily="34" charset="0"/>
                </a:rPr>
                <a:t>Mục đích về quê của bạn nhỏ là gì?</a:t>
              </a:r>
            </a:p>
          </p:txBody>
        </p:sp>
      </p:grpSp>
      <p:sp>
        <p:nvSpPr>
          <p:cNvPr id="7" name="Freeform 4">
            <a:extLst>
              <a:ext uri="{FF2B5EF4-FFF2-40B4-BE49-F238E27FC236}">
                <a16:creationId xmlns:a16="http://schemas.microsoft.com/office/drawing/2014/main" id="{E0BA435F-F861-25F1-EDB5-FA072CED4436}"/>
              </a:ext>
            </a:extLst>
          </p:cNvPr>
          <p:cNvSpPr/>
          <p:nvPr/>
        </p:nvSpPr>
        <p:spPr>
          <a:xfrm>
            <a:off x="304800" y="4152900"/>
            <a:ext cx="4724400" cy="5824537"/>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1AADBD22-C286-DDDE-CB66-8C976F239240}"/>
              </a:ext>
            </a:extLst>
          </p:cNvPr>
          <p:cNvSpPr txBox="1"/>
          <p:nvPr/>
        </p:nvSpPr>
        <p:spPr>
          <a:xfrm>
            <a:off x="6096000" y="3656781"/>
            <a:ext cx="11010900" cy="5174237"/>
          </a:xfrm>
          <a:prstGeom prst="rect">
            <a:avLst/>
          </a:prstGeom>
          <a:noFill/>
        </p:spPr>
        <p:txBody>
          <a:bodyPr wrap="square">
            <a:spAutoFit/>
          </a:bodyPr>
          <a:lstStyle/>
          <a:p>
            <a:pPr algn="just">
              <a:lnSpc>
                <a:spcPct val="150000"/>
              </a:lnSpc>
            </a:pPr>
            <a:r>
              <a:rPr lang="en-US" sz="4500" b="1" i="1" u="sng">
                <a:solidFill>
                  <a:srgbClr val="C00000"/>
                </a:solidFill>
                <a:latin typeface="Arial" panose="020B0604020202020204" pitchFamily="34" charset="0"/>
                <a:cs typeface="Arial" panose="020B0604020202020204" pitchFamily="34" charset="0"/>
              </a:rPr>
              <a:t>Trả lời: </a:t>
            </a:r>
          </a:p>
          <a:p>
            <a:pPr algn="just">
              <a:lnSpc>
                <a:spcPct val="150000"/>
              </a:lnSpc>
            </a:pPr>
            <a:r>
              <a:rPr lang="vi-VN" sz="4500"/>
              <a:t>Mục đích về quê của bạn nhỏ là để tận mắt quan sát cây hoa hồng với mong muốn tìm được nhiều ý cho bài văn “Tả cây hoa nhà em”.</a:t>
            </a:r>
            <a:endParaRPr lang="en-US" sz="4500"/>
          </a:p>
        </p:txBody>
      </p:sp>
    </p:spTree>
    <p:extLst>
      <p:ext uri="{BB962C8B-B14F-4D97-AF65-F5344CB8AC3E}">
        <p14:creationId xmlns:p14="http://schemas.microsoft.com/office/powerpoint/2010/main" val="36310102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DAFBCF7-330A-294E-402E-6CA964FCC548}"/>
              </a:ext>
            </a:extLst>
          </p:cNvPr>
          <p:cNvGrpSpPr/>
          <p:nvPr/>
        </p:nvGrpSpPr>
        <p:grpSpPr>
          <a:xfrm>
            <a:off x="723900" y="571500"/>
            <a:ext cx="16840200" cy="2362200"/>
            <a:chOff x="838200" y="647700"/>
            <a:chExt cx="16840200" cy="2362200"/>
          </a:xfrm>
        </p:grpSpPr>
        <p:sp>
          <p:nvSpPr>
            <p:cNvPr id="2" name="Rectangle: Rounded Corners 1">
              <a:extLst>
                <a:ext uri="{FF2B5EF4-FFF2-40B4-BE49-F238E27FC236}">
                  <a16:creationId xmlns:a16="http://schemas.microsoft.com/office/drawing/2014/main" id="{28A8091D-0C38-4EA2-51E2-F13F5F38CBB0}"/>
                </a:ext>
              </a:extLst>
            </p:cNvPr>
            <p:cNvSpPr/>
            <p:nvPr/>
          </p:nvSpPr>
          <p:spPr>
            <a:xfrm>
              <a:off x="838200" y="647700"/>
              <a:ext cx="16611600" cy="213360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9D79C1B5-C84D-CA25-8723-7A0652D88B52}"/>
                </a:ext>
              </a:extLst>
            </p:cNvPr>
            <p:cNvSpPr/>
            <p:nvPr/>
          </p:nvSpPr>
          <p:spPr>
            <a:xfrm>
              <a:off x="1066800" y="876300"/>
              <a:ext cx="16611600" cy="2133600"/>
            </a:xfrm>
            <a:prstGeom prst="roundRect">
              <a:avLst/>
            </a:prstGeom>
            <a:solidFill>
              <a:schemeClr val="bg1"/>
            </a:solidFill>
            <a:ln w="38100">
              <a:solidFill>
                <a:schemeClr val="accent4">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466F0BF-770E-1C25-37DE-A6F444C3983F}"/>
                </a:ext>
              </a:extLst>
            </p:cNvPr>
            <p:cNvSpPr txBox="1"/>
            <p:nvPr/>
          </p:nvSpPr>
          <p:spPr>
            <a:xfrm>
              <a:off x="1390650" y="922372"/>
              <a:ext cx="15963900" cy="2041456"/>
            </a:xfrm>
            <a:prstGeom prst="rect">
              <a:avLst/>
            </a:prstGeom>
            <a:noFill/>
          </p:spPr>
          <p:txBody>
            <a:bodyPr wrap="square">
              <a:spAutoFit/>
            </a:bodyPr>
            <a:lstStyle/>
            <a:p>
              <a:pPr>
                <a:lnSpc>
                  <a:spcPct val="150000"/>
                </a:lnSpc>
              </a:pPr>
              <a:r>
                <a:rPr lang="en-US" sz="4500" b="1">
                  <a:solidFill>
                    <a:srgbClr val="C00000"/>
                  </a:solidFill>
                  <a:latin typeface="Arial" panose="020B0604020202020204" pitchFamily="34" charset="0"/>
                  <a:cs typeface="Arial" panose="020B0604020202020204" pitchFamily="34" charset="0"/>
                </a:rPr>
                <a:t>Câu 2. </a:t>
              </a:r>
              <a:r>
                <a:rPr lang="vi-VN" sz="4500">
                  <a:latin typeface="Arial" panose="020B0604020202020204" pitchFamily="34" charset="0"/>
                  <a:cs typeface="Arial" panose="020B0604020202020204" pitchFamily="34" charset="0"/>
                </a:rPr>
                <a:t>Khi ở quê, bạn nhỏ đã làm gì để tả được cây hoa theo yêu cầu?</a:t>
              </a:r>
            </a:p>
          </p:txBody>
        </p:sp>
      </p:grpSp>
      <p:sp>
        <p:nvSpPr>
          <p:cNvPr id="8" name="Freeform 4">
            <a:extLst>
              <a:ext uri="{FF2B5EF4-FFF2-40B4-BE49-F238E27FC236}">
                <a16:creationId xmlns:a16="http://schemas.microsoft.com/office/drawing/2014/main" id="{5376155B-49DC-BB58-8140-61E6E9B41061}"/>
              </a:ext>
            </a:extLst>
          </p:cNvPr>
          <p:cNvSpPr/>
          <p:nvPr/>
        </p:nvSpPr>
        <p:spPr>
          <a:xfrm rot="4388070">
            <a:off x="13889671" y="3917904"/>
            <a:ext cx="6243957" cy="2451195"/>
          </a:xfrm>
          <a:custGeom>
            <a:avLst/>
            <a:gdLst/>
            <a:ahLst/>
            <a:cxnLst/>
            <a:rect l="l" t="t" r="r" b="b"/>
            <a:pathLst>
              <a:path w="16230600" h="5498116">
                <a:moveTo>
                  <a:pt x="0" y="0"/>
                </a:moveTo>
                <a:lnTo>
                  <a:pt x="16230600" y="0"/>
                </a:lnTo>
                <a:lnTo>
                  <a:pt x="16230600" y="5498115"/>
                </a:lnTo>
                <a:lnTo>
                  <a:pt x="0" y="5498115"/>
                </a:lnTo>
                <a:lnTo>
                  <a:pt x="0" y="0"/>
                </a:lnTo>
                <a:close/>
              </a:path>
            </a:pathLst>
          </a:custGeom>
          <a:blipFill>
            <a:blip r:embed="rId2"/>
            <a:stretch>
              <a:fillRect/>
            </a:stretch>
          </a:blipFill>
        </p:spPr>
        <p:txBody>
          <a:bodyPr/>
          <a:lstStyle/>
          <a:p>
            <a:endParaRPr lang="en-US"/>
          </a:p>
        </p:txBody>
      </p:sp>
      <p:sp>
        <p:nvSpPr>
          <p:cNvPr id="9" name="TextBox 8">
            <a:extLst>
              <a:ext uri="{FF2B5EF4-FFF2-40B4-BE49-F238E27FC236}">
                <a16:creationId xmlns:a16="http://schemas.microsoft.com/office/drawing/2014/main" id="{1AADBD22-C286-DDDE-CB66-8C976F239240}"/>
              </a:ext>
            </a:extLst>
          </p:cNvPr>
          <p:cNvSpPr txBox="1"/>
          <p:nvPr/>
        </p:nvSpPr>
        <p:spPr>
          <a:xfrm>
            <a:off x="952500" y="3543300"/>
            <a:ext cx="13449300" cy="5518242"/>
          </a:xfrm>
          <a:prstGeom prst="rect">
            <a:avLst/>
          </a:prstGeom>
          <a:noFill/>
        </p:spPr>
        <p:txBody>
          <a:bodyPr wrap="square">
            <a:spAutoFit/>
          </a:bodyPr>
          <a:lstStyle/>
          <a:p>
            <a:pPr algn="just">
              <a:lnSpc>
                <a:spcPct val="150000"/>
              </a:lnSpc>
            </a:pPr>
            <a:r>
              <a:rPr lang="en-US" sz="4000" b="1" i="1" u="sng">
                <a:solidFill>
                  <a:srgbClr val="C00000"/>
                </a:solidFill>
                <a:latin typeface="Arial" panose="020B0604020202020204" pitchFamily="34" charset="0"/>
                <a:cs typeface="Arial" panose="020B0604020202020204" pitchFamily="34" charset="0"/>
              </a:rPr>
              <a:t>Trả lời: </a:t>
            </a:r>
          </a:p>
          <a:p>
            <a:pPr marL="685800" indent="-685800" algn="just">
              <a:lnSpc>
                <a:spcPct val="150000"/>
              </a:lnSpc>
              <a:buFont typeface="Wingdings" panose="05000000000000000000" pitchFamily="2" charset="2"/>
              <a:buChar char="§"/>
            </a:pPr>
            <a:r>
              <a:rPr lang="vi-VN" sz="4000"/>
              <a:t>Khi ở quê, để tìm được nhiều ý cho bài văn của mình, bạn nhỏ đã dậy thật sớm để quan sát cây hoa hồng. </a:t>
            </a:r>
            <a:endParaRPr lang="en-US" sz="4000"/>
          </a:p>
          <a:p>
            <a:pPr marL="685800" indent="-685800" algn="just">
              <a:lnSpc>
                <a:spcPct val="150000"/>
              </a:lnSpc>
              <a:buFont typeface="Wingdings" panose="05000000000000000000" pitchFamily="2" charset="2"/>
              <a:buChar char="§"/>
            </a:pPr>
            <a:r>
              <a:rPr lang="vi-VN" sz="4000"/>
              <a:t>Quan sát rất kĩ các bộ phận của cây thân, cành, lá, hoa, hương sắc... </a:t>
            </a:r>
            <a:endParaRPr lang="en-US" sz="4000"/>
          </a:p>
          <a:p>
            <a:pPr marL="685800" indent="-685800" algn="just">
              <a:lnSpc>
                <a:spcPct val="150000"/>
              </a:lnSpc>
              <a:buFont typeface="Wingdings" panose="05000000000000000000" pitchFamily="2" charset="2"/>
              <a:buChar char="§"/>
            </a:pPr>
            <a:r>
              <a:rPr lang="vi-VN" sz="4000"/>
              <a:t>Bạn còn tưới nước cho cây theo đúng gợi ý của đề bài</a:t>
            </a:r>
            <a:r>
              <a:rPr lang="en-US" sz="4000">
                <a:latin typeface="Arial" panose="020B0604020202020204" pitchFamily="34" charset="0"/>
                <a:cs typeface="Arial" panose="020B0604020202020204" pitchFamily="34" charset="0"/>
              </a:rPr>
              <a:t>.</a:t>
            </a:r>
          </a:p>
        </p:txBody>
      </p:sp>
      <p:sp>
        <p:nvSpPr>
          <p:cNvPr id="4" name="Freeform 5">
            <a:extLst>
              <a:ext uri="{FF2B5EF4-FFF2-40B4-BE49-F238E27FC236}">
                <a16:creationId xmlns:a16="http://schemas.microsoft.com/office/drawing/2014/main" id="{637B3BBC-8369-AAC6-543D-D569EC8B02BB}"/>
              </a:ext>
            </a:extLst>
          </p:cNvPr>
          <p:cNvSpPr/>
          <p:nvPr/>
        </p:nvSpPr>
        <p:spPr>
          <a:xfrm>
            <a:off x="13030200" y="6591300"/>
            <a:ext cx="5410200" cy="3790950"/>
          </a:xfrm>
          <a:custGeom>
            <a:avLst/>
            <a:gdLst/>
            <a:ahLst/>
            <a:cxnLst/>
            <a:rect l="l" t="t" r="r" b="b"/>
            <a:pathLst>
              <a:path w="10074491" h="8229600">
                <a:moveTo>
                  <a:pt x="0" y="0"/>
                </a:moveTo>
                <a:lnTo>
                  <a:pt x="10074491" y="0"/>
                </a:lnTo>
                <a:lnTo>
                  <a:pt x="10074491"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413737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DAFBCF7-330A-294E-402E-6CA964FCC548}"/>
              </a:ext>
            </a:extLst>
          </p:cNvPr>
          <p:cNvGrpSpPr/>
          <p:nvPr/>
        </p:nvGrpSpPr>
        <p:grpSpPr>
          <a:xfrm>
            <a:off x="723900" y="571500"/>
            <a:ext cx="16840200" cy="2362200"/>
            <a:chOff x="838200" y="647700"/>
            <a:chExt cx="16840200" cy="2362200"/>
          </a:xfrm>
        </p:grpSpPr>
        <p:sp>
          <p:nvSpPr>
            <p:cNvPr id="2" name="Rectangle: Rounded Corners 1">
              <a:extLst>
                <a:ext uri="{FF2B5EF4-FFF2-40B4-BE49-F238E27FC236}">
                  <a16:creationId xmlns:a16="http://schemas.microsoft.com/office/drawing/2014/main" id="{28A8091D-0C38-4EA2-51E2-F13F5F38CBB0}"/>
                </a:ext>
              </a:extLst>
            </p:cNvPr>
            <p:cNvSpPr/>
            <p:nvPr/>
          </p:nvSpPr>
          <p:spPr>
            <a:xfrm>
              <a:off x="838200" y="647700"/>
              <a:ext cx="16611600" cy="213360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9D79C1B5-C84D-CA25-8723-7A0652D88B52}"/>
                </a:ext>
              </a:extLst>
            </p:cNvPr>
            <p:cNvSpPr/>
            <p:nvPr/>
          </p:nvSpPr>
          <p:spPr>
            <a:xfrm>
              <a:off x="1066800" y="876300"/>
              <a:ext cx="16611600" cy="2133600"/>
            </a:xfrm>
            <a:prstGeom prst="roundRect">
              <a:avLst/>
            </a:prstGeom>
            <a:solidFill>
              <a:schemeClr val="bg1"/>
            </a:solidFill>
            <a:ln w="38100">
              <a:solidFill>
                <a:schemeClr val="accent4">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466F0BF-770E-1C25-37DE-A6F444C3983F}"/>
                </a:ext>
              </a:extLst>
            </p:cNvPr>
            <p:cNvSpPr txBox="1"/>
            <p:nvPr/>
          </p:nvSpPr>
          <p:spPr>
            <a:xfrm>
              <a:off x="1390650" y="922372"/>
              <a:ext cx="15963900" cy="2041456"/>
            </a:xfrm>
            <a:prstGeom prst="rect">
              <a:avLst/>
            </a:prstGeom>
            <a:noFill/>
          </p:spPr>
          <p:txBody>
            <a:bodyPr wrap="square">
              <a:spAutoFit/>
            </a:bodyPr>
            <a:lstStyle/>
            <a:p>
              <a:pPr algn="just">
                <a:lnSpc>
                  <a:spcPct val="150000"/>
                </a:lnSpc>
              </a:pPr>
              <a:r>
                <a:rPr lang="en-US" sz="4500" b="1">
                  <a:solidFill>
                    <a:srgbClr val="C00000"/>
                  </a:solidFill>
                  <a:latin typeface="Arial" panose="020B0604020202020204" pitchFamily="34" charset="0"/>
                  <a:cs typeface="Arial" panose="020B0604020202020204" pitchFamily="34" charset="0"/>
                </a:rPr>
                <a:t>Câu 3. </a:t>
              </a:r>
              <a:r>
                <a:rPr lang="vi-VN" sz="4500">
                  <a:latin typeface="Arial" panose="020B0604020202020204" pitchFamily="34" charset="0"/>
                  <a:cs typeface="Arial" panose="020B0604020202020204" pitchFamily="34" charset="0"/>
                </a:rPr>
                <a:t>Những câu văn nào là kết quả của sự quan sát kết hợp với trí tưởng tượng phong phú của bạn nhỏ?</a:t>
              </a:r>
            </a:p>
          </p:txBody>
        </p:sp>
      </p:grpSp>
      <p:sp>
        <p:nvSpPr>
          <p:cNvPr id="9" name="TextBox 8">
            <a:extLst>
              <a:ext uri="{FF2B5EF4-FFF2-40B4-BE49-F238E27FC236}">
                <a16:creationId xmlns:a16="http://schemas.microsoft.com/office/drawing/2014/main" id="{1AADBD22-C286-DDDE-CB66-8C976F239240}"/>
              </a:ext>
            </a:extLst>
          </p:cNvPr>
          <p:cNvSpPr txBox="1"/>
          <p:nvPr/>
        </p:nvSpPr>
        <p:spPr>
          <a:xfrm>
            <a:off x="838200" y="3318577"/>
            <a:ext cx="16611600" cy="1824923"/>
          </a:xfrm>
          <a:prstGeom prst="rect">
            <a:avLst/>
          </a:prstGeom>
          <a:noFill/>
        </p:spPr>
        <p:txBody>
          <a:bodyPr wrap="square">
            <a:spAutoFit/>
          </a:bodyPr>
          <a:lstStyle/>
          <a:p>
            <a:pPr algn="just">
              <a:lnSpc>
                <a:spcPct val="150000"/>
              </a:lnSpc>
            </a:pPr>
            <a:r>
              <a:rPr lang="en-US" sz="4000" b="1" i="1" u="sng">
                <a:solidFill>
                  <a:srgbClr val="C00000"/>
                </a:solidFill>
                <a:latin typeface="Arial" panose="020B0604020202020204" pitchFamily="34" charset="0"/>
                <a:cs typeface="Arial" panose="020B0604020202020204" pitchFamily="34" charset="0"/>
              </a:rPr>
              <a:t>Trả lời:</a:t>
            </a:r>
            <a:r>
              <a:rPr lang="en-US" sz="4000" b="1" i="1">
                <a:solidFill>
                  <a:srgbClr val="C00000"/>
                </a:solidFill>
                <a:latin typeface="Arial" panose="020B0604020202020204" pitchFamily="34" charset="0"/>
                <a:cs typeface="Arial" panose="020B0604020202020204" pitchFamily="34" charset="0"/>
              </a:rPr>
              <a:t>  </a:t>
            </a:r>
            <a:r>
              <a:rPr lang="vi-VN" sz="4000"/>
              <a:t>Những câu văn là kết quả của sự quan sát kết hợp với trí tưởng tượng phong phủ của bạn nhỏ</a:t>
            </a:r>
            <a:r>
              <a:rPr lang="en-US" sz="4000">
                <a:latin typeface="Arial" panose="020B0604020202020204" pitchFamily="34" charset="0"/>
                <a:cs typeface="Arial" panose="020B0604020202020204" pitchFamily="34" charset="0"/>
              </a:rPr>
              <a:t>.</a:t>
            </a:r>
          </a:p>
        </p:txBody>
      </p:sp>
      <p:grpSp>
        <p:nvGrpSpPr>
          <p:cNvPr id="13" name="Group 12">
            <a:extLst>
              <a:ext uri="{FF2B5EF4-FFF2-40B4-BE49-F238E27FC236}">
                <a16:creationId xmlns:a16="http://schemas.microsoft.com/office/drawing/2014/main" id="{C12874BD-3B1C-C41F-DD46-05437B8B6364}"/>
              </a:ext>
            </a:extLst>
          </p:cNvPr>
          <p:cNvGrpSpPr/>
          <p:nvPr/>
        </p:nvGrpSpPr>
        <p:grpSpPr>
          <a:xfrm>
            <a:off x="423864" y="5529263"/>
            <a:ext cx="8534400" cy="4105275"/>
            <a:chOff x="838200" y="5600700"/>
            <a:chExt cx="8534400" cy="4105275"/>
          </a:xfrm>
        </p:grpSpPr>
        <p:sp>
          <p:nvSpPr>
            <p:cNvPr id="7" name="Rectangle 6">
              <a:extLst>
                <a:ext uri="{FF2B5EF4-FFF2-40B4-BE49-F238E27FC236}">
                  <a16:creationId xmlns:a16="http://schemas.microsoft.com/office/drawing/2014/main" id="{17D0C3DF-810B-C8BE-628F-FCBF3535FADF}"/>
                </a:ext>
              </a:extLst>
            </p:cNvPr>
            <p:cNvSpPr/>
            <p:nvPr/>
          </p:nvSpPr>
          <p:spPr>
            <a:xfrm>
              <a:off x="838200" y="5600700"/>
              <a:ext cx="8305800" cy="3840128"/>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8B45242-5171-67A7-618B-9DF8A7480D72}"/>
                </a:ext>
              </a:extLst>
            </p:cNvPr>
            <p:cNvSpPr/>
            <p:nvPr/>
          </p:nvSpPr>
          <p:spPr>
            <a:xfrm>
              <a:off x="1066800" y="5865847"/>
              <a:ext cx="8305800" cy="3840128"/>
            </a:xfrm>
            <a:prstGeom prst="rect">
              <a:avLst/>
            </a:prstGeom>
            <a:solidFill>
              <a:schemeClr val="bg1"/>
            </a:solidFill>
            <a:ln w="38100">
              <a:solidFill>
                <a:schemeClr val="accent3">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9A44F3B-6FCF-40D4-5605-74D573411FC4}"/>
                </a:ext>
              </a:extLst>
            </p:cNvPr>
            <p:cNvSpPr txBox="1"/>
            <p:nvPr/>
          </p:nvSpPr>
          <p:spPr>
            <a:xfrm>
              <a:off x="1409700" y="6032642"/>
              <a:ext cx="7620000" cy="3506537"/>
            </a:xfrm>
            <a:prstGeom prst="rect">
              <a:avLst/>
            </a:prstGeom>
            <a:noFill/>
          </p:spPr>
          <p:txBody>
            <a:bodyPr wrap="square">
              <a:spAutoFit/>
            </a:bodyPr>
            <a:lstStyle/>
            <a:p>
              <a:pPr algn="just">
                <a:lnSpc>
                  <a:spcPct val="150000"/>
                </a:lnSpc>
              </a:pPr>
              <a:r>
                <a:rPr lang="vi-VN" sz="3800"/>
                <a:t>Sương như những hòn bi ve tí xíu tụt từ lá xanh xuống bông đỏ, đi tìm mùi thơm ngào ngạt núp đầu giữa những cánh hoa...</a:t>
              </a:r>
              <a:endParaRPr lang="en-US" sz="3800"/>
            </a:p>
          </p:txBody>
        </p:sp>
      </p:grpSp>
      <p:grpSp>
        <p:nvGrpSpPr>
          <p:cNvPr id="14" name="Group 13">
            <a:extLst>
              <a:ext uri="{FF2B5EF4-FFF2-40B4-BE49-F238E27FC236}">
                <a16:creationId xmlns:a16="http://schemas.microsoft.com/office/drawing/2014/main" id="{D10E29F8-5A9B-9E0F-9829-2B2BDCBFBB5D}"/>
              </a:ext>
            </a:extLst>
          </p:cNvPr>
          <p:cNvGrpSpPr/>
          <p:nvPr/>
        </p:nvGrpSpPr>
        <p:grpSpPr>
          <a:xfrm>
            <a:off x="9324976" y="5529263"/>
            <a:ext cx="8534400" cy="4105275"/>
            <a:chOff x="838200" y="5600700"/>
            <a:chExt cx="8534400" cy="4105275"/>
          </a:xfrm>
        </p:grpSpPr>
        <p:sp>
          <p:nvSpPr>
            <p:cNvPr id="15" name="Rectangle 14">
              <a:extLst>
                <a:ext uri="{FF2B5EF4-FFF2-40B4-BE49-F238E27FC236}">
                  <a16:creationId xmlns:a16="http://schemas.microsoft.com/office/drawing/2014/main" id="{9BD628D0-1D77-3838-FB2B-78A16668BE23}"/>
                </a:ext>
              </a:extLst>
            </p:cNvPr>
            <p:cNvSpPr/>
            <p:nvPr/>
          </p:nvSpPr>
          <p:spPr>
            <a:xfrm>
              <a:off x="838200" y="5600700"/>
              <a:ext cx="8305800" cy="3840128"/>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BFA3D5A-114F-C7DE-3BD0-E1AA14ED150D}"/>
                </a:ext>
              </a:extLst>
            </p:cNvPr>
            <p:cNvSpPr/>
            <p:nvPr/>
          </p:nvSpPr>
          <p:spPr>
            <a:xfrm>
              <a:off x="1066800" y="5865847"/>
              <a:ext cx="8305800" cy="3840128"/>
            </a:xfrm>
            <a:prstGeom prst="rect">
              <a:avLst/>
            </a:prstGeom>
            <a:solidFill>
              <a:schemeClr val="bg1"/>
            </a:solidFill>
            <a:ln w="38100">
              <a:solidFill>
                <a:schemeClr val="accent3">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99F512A-681E-2F9E-2BF5-285B42C31B2B}"/>
                </a:ext>
              </a:extLst>
            </p:cNvPr>
            <p:cNvSpPr txBox="1"/>
            <p:nvPr/>
          </p:nvSpPr>
          <p:spPr>
            <a:xfrm>
              <a:off x="1409700" y="6032642"/>
              <a:ext cx="7620000" cy="3506537"/>
            </a:xfrm>
            <a:prstGeom prst="rect">
              <a:avLst/>
            </a:prstGeom>
            <a:noFill/>
          </p:spPr>
          <p:txBody>
            <a:bodyPr wrap="square">
              <a:spAutoFit/>
            </a:bodyPr>
            <a:lstStyle/>
            <a:p>
              <a:pPr algn="just">
                <a:lnSpc>
                  <a:spcPct val="150000"/>
                </a:lnSpc>
              </a:pPr>
              <a:r>
                <a:rPr lang="vi-VN" sz="3800"/>
                <a:t>Từ tay tôi, cái bình tưới như chú voi con dễ thương đung đưa vòi, rắc lên cây hoa hồng một cơn mưa rào nhỏ....</a:t>
              </a:r>
              <a:endParaRPr lang="en-US" sz="3800"/>
            </a:p>
          </p:txBody>
        </p:sp>
      </p:grpSp>
    </p:spTree>
    <p:extLst>
      <p:ext uri="{BB962C8B-B14F-4D97-AF65-F5344CB8AC3E}">
        <p14:creationId xmlns:p14="http://schemas.microsoft.com/office/powerpoint/2010/main" val="3711037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DAFBCF7-330A-294E-402E-6CA964FCC548}"/>
              </a:ext>
            </a:extLst>
          </p:cNvPr>
          <p:cNvGrpSpPr/>
          <p:nvPr/>
        </p:nvGrpSpPr>
        <p:grpSpPr>
          <a:xfrm>
            <a:off x="723900" y="571500"/>
            <a:ext cx="16840200" cy="2362200"/>
            <a:chOff x="838200" y="647700"/>
            <a:chExt cx="16840200" cy="2362200"/>
          </a:xfrm>
        </p:grpSpPr>
        <p:sp>
          <p:nvSpPr>
            <p:cNvPr id="2" name="Rectangle: Rounded Corners 1">
              <a:extLst>
                <a:ext uri="{FF2B5EF4-FFF2-40B4-BE49-F238E27FC236}">
                  <a16:creationId xmlns:a16="http://schemas.microsoft.com/office/drawing/2014/main" id="{28A8091D-0C38-4EA2-51E2-F13F5F38CBB0}"/>
                </a:ext>
              </a:extLst>
            </p:cNvPr>
            <p:cNvSpPr/>
            <p:nvPr/>
          </p:nvSpPr>
          <p:spPr>
            <a:xfrm>
              <a:off x="838200" y="647700"/>
              <a:ext cx="16611600" cy="213360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9D79C1B5-C84D-CA25-8723-7A0652D88B52}"/>
                </a:ext>
              </a:extLst>
            </p:cNvPr>
            <p:cNvSpPr/>
            <p:nvPr/>
          </p:nvSpPr>
          <p:spPr>
            <a:xfrm>
              <a:off x="1066800" y="876300"/>
              <a:ext cx="16611600" cy="2133600"/>
            </a:xfrm>
            <a:prstGeom prst="roundRect">
              <a:avLst/>
            </a:prstGeom>
            <a:solidFill>
              <a:schemeClr val="bg1"/>
            </a:solidFill>
            <a:ln w="38100">
              <a:solidFill>
                <a:schemeClr val="accent4">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466F0BF-770E-1C25-37DE-A6F444C3983F}"/>
                </a:ext>
              </a:extLst>
            </p:cNvPr>
            <p:cNvSpPr txBox="1"/>
            <p:nvPr/>
          </p:nvSpPr>
          <p:spPr>
            <a:xfrm>
              <a:off x="1390650" y="922372"/>
              <a:ext cx="15963900" cy="2041456"/>
            </a:xfrm>
            <a:prstGeom prst="rect">
              <a:avLst/>
            </a:prstGeom>
            <a:noFill/>
          </p:spPr>
          <p:txBody>
            <a:bodyPr wrap="square">
              <a:spAutoFit/>
            </a:bodyPr>
            <a:lstStyle/>
            <a:p>
              <a:pPr algn="just">
                <a:lnSpc>
                  <a:spcPct val="150000"/>
                </a:lnSpc>
              </a:pPr>
              <a:r>
                <a:rPr lang="en-US" sz="4500" b="1">
                  <a:solidFill>
                    <a:srgbClr val="C00000"/>
                  </a:solidFill>
                  <a:latin typeface="Arial" panose="020B0604020202020204" pitchFamily="34" charset="0"/>
                  <a:cs typeface="Arial" panose="020B0604020202020204" pitchFamily="34" charset="0"/>
                </a:rPr>
                <a:t>Câu 4. </a:t>
              </a:r>
              <a:r>
                <a:rPr lang="vi-VN" sz="4500">
                  <a:latin typeface="Arial" panose="020B0604020202020204" pitchFamily="34" charset="0"/>
                  <a:cs typeface="Arial" panose="020B0604020202020204" pitchFamily="34" charset="0"/>
                </a:rPr>
                <a:t>Em thích câu văn nào nhất trong bài văn của bạn nhỏ? Theo em, bài văn của bạn nên viết th</a:t>
              </a:r>
              <a:r>
                <a:rPr lang="en-US" sz="4500">
                  <a:latin typeface="Arial" panose="020B0604020202020204" pitchFamily="34" charset="0"/>
                  <a:cs typeface="Arial" panose="020B0604020202020204" pitchFamily="34" charset="0"/>
                </a:rPr>
                <a:t>ê</a:t>
              </a:r>
              <a:r>
                <a:rPr lang="vi-VN" sz="4500">
                  <a:latin typeface="Arial" panose="020B0604020202020204" pitchFamily="34" charset="0"/>
                  <a:cs typeface="Arial" panose="020B0604020202020204" pitchFamily="34" charset="0"/>
                </a:rPr>
                <a:t>m những ý nào? </a:t>
              </a:r>
            </a:p>
          </p:txBody>
        </p:sp>
      </p:grpSp>
      <p:sp>
        <p:nvSpPr>
          <p:cNvPr id="9" name="TextBox 8">
            <a:extLst>
              <a:ext uri="{FF2B5EF4-FFF2-40B4-BE49-F238E27FC236}">
                <a16:creationId xmlns:a16="http://schemas.microsoft.com/office/drawing/2014/main" id="{1AADBD22-C286-DDDE-CB66-8C976F239240}"/>
              </a:ext>
            </a:extLst>
          </p:cNvPr>
          <p:cNvSpPr txBox="1"/>
          <p:nvPr/>
        </p:nvSpPr>
        <p:spPr>
          <a:xfrm>
            <a:off x="838200" y="3318577"/>
            <a:ext cx="16611600" cy="901593"/>
          </a:xfrm>
          <a:prstGeom prst="rect">
            <a:avLst/>
          </a:prstGeom>
          <a:noFill/>
        </p:spPr>
        <p:txBody>
          <a:bodyPr wrap="square">
            <a:spAutoFit/>
          </a:bodyPr>
          <a:lstStyle/>
          <a:p>
            <a:pPr algn="just">
              <a:lnSpc>
                <a:spcPct val="150000"/>
              </a:lnSpc>
            </a:pPr>
            <a:r>
              <a:rPr lang="en-US" sz="4000" b="1" i="1" u="sng">
                <a:solidFill>
                  <a:srgbClr val="C00000"/>
                </a:solidFill>
                <a:latin typeface="Arial" panose="020B0604020202020204" pitchFamily="34" charset="0"/>
                <a:cs typeface="Arial" panose="020B0604020202020204" pitchFamily="34" charset="0"/>
              </a:rPr>
              <a:t>Gợi ý trả lời câu hỏi: </a:t>
            </a:r>
            <a:endParaRPr lang="en-US" sz="4000">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835555B1-D696-A099-1B6E-8133686D5AF6}"/>
              </a:ext>
            </a:extLst>
          </p:cNvPr>
          <p:cNvGrpSpPr/>
          <p:nvPr/>
        </p:nvGrpSpPr>
        <p:grpSpPr>
          <a:xfrm>
            <a:off x="752475" y="4605047"/>
            <a:ext cx="16783050" cy="2286000"/>
            <a:chOff x="933450" y="4660426"/>
            <a:chExt cx="16783050" cy="2286000"/>
          </a:xfrm>
        </p:grpSpPr>
        <p:sp>
          <p:nvSpPr>
            <p:cNvPr id="4" name="Rectangle 3">
              <a:extLst>
                <a:ext uri="{FF2B5EF4-FFF2-40B4-BE49-F238E27FC236}">
                  <a16:creationId xmlns:a16="http://schemas.microsoft.com/office/drawing/2014/main" id="{87E59D28-8F46-2799-8356-1533E37D56CF}"/>
                </a:ext>
              </a:extLst>
            </p:cNvPr>
            <p:cNvSpPr/>
            <p:nvPr/>
          </p:nvSpPr>
          <p:spPr>
            <a:xfrm>
              <a:off x="933450" y="4660426"/>
              <a:ext cx="16630650" cy="21336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EA4E1D5-B518-2314-A78C-D9008F653BAF}"/>
                </a:ext>
              </a:extLst>
            </p:cNvPr>
            <p:cNvSpPr/>
            <p:nvPr/>
          </p:nvSpPr>
          <p:spPr>
            <a:xfrm>
              <a:off x="1085850" y="4812826"/>
              <a:ext cx="16630650" cy="2133600"/>
            </a:xfrm>
            <a:prstGeom prst="rect">
              <a:avLst/>
            </a:prstGeom>
            <a:solidFill>
              <a:schemeClr val="bg1"/>
            </a:solidFill>
            <a:ln>
              <a:solidFill>
                <a:schemeClr val="accent2">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25B6B2F-C018-4D24-4949-EAA4BB58D0B3}"/>
                </a:ext>
              </a:extLst>
            </p:cNvPr>
            <p:cNvSpPr txBox="1"/>
            <p:nvPr/>
          </p:nvSpPr>
          <p:spPr>
            <a:xfrm>
              <a:off x="1119187" y="4959823"/>
              <a:ext cx="16597313" cy="1752211"/>
            </a:xfrm>
            <a:prstGeom prst="rect">
              <a:avLst/>
            </a:prstGeom>
            <a:noFill/>
          </p:spPr>
          <p:txBody>
            <a:bodyPr wrap="square">
              <a:spAutoFit/>
            </a:bodyPr>
            <a:lstStyle/>
            <a:p>
              <a:pPr algn="just">
                <a:lnSpc>
                  <a:spcPct val="150000"/>
                </a:lnSpc>
              </a:pPr>
              <a:r>
                <a:rPr lang="vi-VN" sz="3800" b="1"/>
                <a:t>Bước 1: </a:t>
              </a:r>
              <a:r>
                <a:rPr lang="vi-VN" sz="3800"/>
                <a:t>Đọc kĩ lại bài văn (đoạn in nghiêng trong câu chuyện), chọn câu văn minh yêu thích, có thể nêu lí do vì sao mình yêu thích câu văn đó.</a:t>
              </a:r>
              <a:endParaRPr lang="en-US" sz="3800"/>
            </a:p>
          </p:txBody>
        </p:sp>
      </p:grpSp>
      <p:grpSp>
        <p:nvGrpSpPr>
          <p:cNvPr id="20" name="Group 19">
            <a:extLst>
              <a:ext uri="{FF2B5EF4-FFF2-40B4-BE49-F238E27FC236}">
                <a16:creationId xmlns:a16="http://schemas.microsoft.com/office/drawing/2014/main" id="{AE1E842D-321B-8F49-4CD6-BAE9D3597338}"/>
              </a:ext>
            </a:extLst>
          </p:cNvPr>
          <p:cNvGrpSpPr/>
          <p:nvPr/>
        </p:nvGrpSpPr>
        <p:grpSpPr>
          <a:xfrm>
            <a:off x="752475" y="7275924"/>
            <a:ext cx="16783050" cy="2286000"/>
            <a:chOff x="933450" y="4660426"/>
            <a:chExt cx="16783050" cy="2286000"/>
          </a:xfrm>
        </p:grpSpPr>
        <p:sp>
          <p:nvSpPr>
            <p:cNvPr id="21" name="Rectangle 20">
              <a:extLst>
                <a:ext uri="{FF2B5EF4-FFF2-40B4-BE49-F238E27FC236}">
                  <a16:creationId xmlns:a16="http://schemas.microsoft.com/office/drawing/2014/main" id="{599E4120-A733-2426-18F0-11340B2A57C3}"/>
                </a:ext>
              </a:extLst>
            </p:cNvPr>
            <p:cNvSpPr/>
            <p:nvPr/>
          </p:nvSpPr>
          <p:spPr>
            <a:xfrm>
              <a:off x="933450" y="4660426"/>
              <a:ext cx="16630650" cy="21336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0904313-D9DB-CD8B-0FA0-1C79D205B1E8}"/>
                </a:ext>
              </a:extLst>
            </p:cNvPr>
            <p:cNvSpPr/>
            <p:nvPr/>
          </p:nvSpPr>
          <p:spPr>
            <a:xfrm>
              <a:off x="1085850" y="4812826"/>
              <a:ext cx="16630650" cy="2133600"/>
            </a:xfrm>
            <a:prstGeom prst="rect">
              <a:avLst/>
            </a:prstGeom>
            <a:solidFill>
              <a:schemeClr val="bg1"/>
            </a:solidFill>
            <a:ln>
              <a:solidFill>
                <a:schemeClr val="accent2">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BE6B8AA-D9C1-06D1-BA0C-4C2A03235CAD}"/>
                </a:ext>
              </a:extLst>
            </p:cNvPr>
            <p:cNvSpPr txBox="1"/>
            <p:nvPr/>
          </p:nvSpPr>
          <p:spPr>
            <a:xfrm>
              <a:off x="1119187" y="4959823"/>
              <a:ext cx="16597313" cy="1752211"/>
            </a:xfrm>
            <a:prstGeom prst="rect">
              <a:avLst/>
            </a:prstGeom>
            <a:noFill/>
          </p:spPr>
          <p:txBody>
            <a:bodyPr wrap="square">
              <a:spAutoFit/>
            </a:bodyPr>
            <a:lstStyle/>
            <a:p>
              <a:pPr algn="just">
                <a:lnSpc>
                  <a:spcPct val="150000"/>
                </a:lnSpc>
              </a:pPr>
              <a:r>
                <a:rPr lang="vi-VN" sz="3800" b="1"/>
                <a:t>Bước </a:t>
              </a:r>
              <a:r>
                <a:rPr lang="en-US" sz="3800" b="1">
                  <a:latin typeface="Arial" panose="020B0604020202020204" pitchFamily="34" charset="0"/>
                  <a:cs typeface="Arial" panose="020B0604020202020204" pitchFamily="34" charset="0"/>
                </a:rPr>
                <a:t>2</a:t>
              </a:r>
              <a:r>
                <a:rPr lang="vi-VN" sz="3800" b="1"/>
                <a:t>: </a:t>
              </a:r>
              <a:r>
                <a:rPr lang="vi-VN" sz="3800"/>
                <a:t>Suy nghĩ để bổ sung ý cho bài văn của bạn nhỏ. Có thể viết câu văn em muốn thêm vào bài văn tả cây hoa hồng của bạn.</a:t>
              </a:r>
              <a:endParaRPr lang="en-US" sz="3800"/>
            </a:p>
          </p:txBody>
        </p:sp>
      </p:grpSp>
    </p:spTree>
    <p:extLst>
      <p:ext uri="{BB962C8B-B14F-4D97-AF65-F5344CB8AC3E}">
        <p14:creationId xmlns:p14="http://schemas.microsoft.com/office/powerpoint/2010/main" val="63840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DAFBCF7-330A-294E-402E-6CA964FCC548}"/>
              </a:ext>
            </a:extLst>
          </p:cNvPr>
          <p:cNvGrpSpPr/>
          <p:nvPr/>
        </p:nvGrpSpPr>
        <p:grpSpPr>
          <a:xfrm>
            <a:off x="723900" y="571500"/>
            <a:ext cx="16840200" cy="2362200"/>
            <a:chOff x="838200" y="647700"/>
            <a:chExt cx="16840200" cy="2362200"/>
          </a:xfrm>
        </p:grpSpPr>
        <p:sp>
          <p:nvSpPr>
            <p:cNvPr id="2" name="Rectangle: Rounded Corners 1">
              <a:extLst>
                <a:ext uri="{FF2B5EF4-FFF2-40B4-BE49-F238E27FC236}">
                  <a16:creationId xmlns:a16="http://schemas.microsoft.com/office/drawing/2014/main" id="{28A8091D-0C38-4EA2-51E2-F13F5F38CBB0}"/>
                </a:ext>
              </a:extLst>
            </p:cNvPr>
            <p:cNvSpPr/>
            <p:nvPr/>
          </p:nvSpPr>
          <p:spPr>
            <a:xfrm>
              <a:off x="838200" y="647700"/>
              <a:ext cx="16611600" cy="213360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9D79C1B5-C84D-CA25-8723-7A0652D88B52}"/>
                </a:ext>
              </a:extLst>
            </p:cNvPr>
            <p:cNvSpPr/>
            <p:nvPr/>
          </p:nvSpPr>
          <p:spPr>
            <a:xfrm>
              <a:off x="1066800" y="876300"/>
              <a:ext cx="16611600" cy="2133600"/>
            </a:xfrm>
            <a:prstGeom prst="roundRect">
              <a:avLst/>
            </a:prstGeom>
            <a:solidFill>
              <a:schemeClr val="bg1"/>
            </a:solidFill>
            <a:ln w="38100">
              <a:solidFill>
                <a:schemeClr val="accent4">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466F0BF-770E-1C25-37DE-A6F444C3983F}"/>
                </a:ext>
              </a:extLst>
            </p:cNvPr>
            <p:cNvSpPr txBox="1"/>
            <p:nvPr/>
          </p:nvSpPr>
          <p:spPr>
            <a:xfrm>
              <a:off x="1390650" y="922372"/>
              <a:ext cx="15963900" cy="2041456"/>
            </a:xfrm>
            <a:prstGeom prst="rect">
              <a:avLst/>
            </a:prstGeom>
            <a:noFill/>
          </p:spPr>
          <p:txBody>
            <a:bodyPr wrap="square">
              <a:spAutoFit/>
            </a:bodyPr>
            <a:lstStyle/>
            <a:p>
              <a:pPr algn="just">
                <a:lnSpc>
                  <a:spcPct val="150000"/>
                </a:lnSpc>
              </a:pPr>
              <a:r>
                <a:rPr lang="en-US" sz="4500" b="1">
                  <a:solidFill>
                    <a:srgbClr val="C00000"/>
                  </a:solidFill>
                  <a:latin typeface="Arial" panose="020B0604020202020204" pitchFamily="34" charset="0"/>
                  <a:cs typeface="Arial" panose="020B0604020202020204" pitchFamily="34" charset="0"/>
                </a:rPr>
                <a:t>Câu 4. </a:t>
              </a:r>
              <a:r>
                <a:rPr lang="vi-VN" sz="4500">
                  <a:latin typeface="Arial" panose="020B0604020202020204" pitchFamily="34" charset="0"/>
                  <a:cs typeface="Arial" panose="020B0604020202020204" pitchFamily="34" charset="0"/>
                </a:rPr>
                <a:t>Em thích câu văn nào nhất trong bài văn của bạn nhỏ? Theo em, bài văn của bạn nên viết th</a:t>
              </a:r>
              <a:r>
                <a:rPr lang="en-US" sz="4500">
                  <a:latin typeface="Arial" panose="020B0604020202020204" pitchFamily="34" charset="0"/>
                  <a:cs typeface="Arial" panose="020B0604020202020204" pitchFamily="34" charset="0"/>
                </a:rPr>
                <a:t>ê</a:t>
              </a:r>
              <a:r>
                <a:rPr lang="vi-VN" sz="4500">
                  <a:latin typeface="Arial" panose="020B0604020202020204" pitchFamily="34" charset="0"/>
                  <a:cs typeface="Arial" panose="020B0604020202020204" pitchFamily="34" charset="0"/>
                </a:rPr>
                <a:t>m những ý nào? </a:t>
              </a:r>
            </a:p>
          </p:txBody>
        </p:sp>
      </p:grpSp>
      <p:sp>
        <p:nvSpPr>
          <p:cNvPr id="7" name="TextBox 6">
            <a:extLst>
              <a:ext uri="{FF2B5EF4-FFF2-40B4-BE49-F238E27FC236}">
                <a16:creationId xmlns:a16="http://schemas.microsoft.com/office/drawing/2014/main" id="{CC0610D7-BA40-AD48-5237-0E36E331AC24}"/>
              </a:ext>
            </a:extLst>
          </p:cNvPr>
          <p:cNvSpPr txBox="1"/>
          <p:nvPr/>
        </p:nvSpPr>
        <p:spPr>
          <a:xfrm>
            <a:off x="952500" y="3771900"/>
            <a:ext cx="10382250" cy="5518242"/>
          </a:xfrm>
          <a:prstGeom prst="rect">
            <a:avLst/>
          </a:prstGeom>
          <a:noFill/>
        </p:spPr>
        <p:txBody>
          <a:bodyPr wrap="square" rtlCol="0">
            <a:spAutoFit/>
          </a:bodyPr>
          <a:lstStyle/>
          <a:p>
            <a:pPr algn="just">
              <a:lnSpc>
                <a:spcPct val="150000"/>
              </a:lnSpc>
            </a:pPr>
            <a:r>
              <a:rPr lang="en-US" sz="4000" b="1">
                <a:solidFill>
                  <a:srgbClr val="002060"/>
                </a:solidFill>
                <a:latin typeface="Arial" panose="020B0604020202020204" pitchFamily="34" charset="0"/>
                <a:cs typeface="Arial" panose="020B0604020202020204" pitchFamily="34" charset="0"/>
              </a:rPr>
              <a:t>CÂU TRẢ LỜI MẪU:</a:t>
            </a:r>
          </a:p>
          <a:p>
            <a:pPr algn="just">
              <a:lnSpc>
                <a:spcPct val="150000"/>
              </a:lnSpc>
            </a:pPr>
            <a:r>
              <a:rPr lang="en-US" sz="400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Bài văn yêu cầu“Tả cây hoa nhà em”, có lẽ ngoài việc tả cây, cảnh, lá, hoa, hương hoa, bạn ấy nên tả những nụ hồng, bởi vì bên cạnh mỗi bông hồng đã nở, thường có nhiều nụ hồng,...).</a:t>
            </a:r>
            <a:endParaRPr lang="en-US" sz="4000">
              <a:latin typeface="Arial" panose="020B0604020202020204" pitchFamily="34" charset="0"/>
              <a:cs typeface="Arial" panose="020B0604020202020204" pitchFamily="34" charset="0"/>
            </a:endParaRPr>
          </a:p>
        </p:txBody>
      </p:sp>
      <p:sp>
        <p:nvSpPr>
          <p:cNvPr id="10" name="Freeform 2">
            <a:extLst>
              <a:ext uri="{FF2B5EF4-FFF2-40B4-BE49-F238E27FC236}">
                <a16:creationId xmlns:a16="http://schemas.microsoft.com/office/drawing/2014/main" id="{6DFC18D8-8CBC-64FD-702D-B6DD9D5A5E08}"/>
              </a:ext>
            </a:extLst>
          </p:cNvPr>
          <p:cNvSpPr/>
          <p:nvPr/>
        </p:nvSpPr>
        <p:spPr>
          <a:xfrm>
            <a:off x="12039600" y="4843462"/>
            <a:ext cx="6550925" cy="5486400"/>
          </a:xfrm>
          <a:custGeom>
            <a:avLst/>
            <a:gdLst/>
            <a:ahLst/>
            <a:cxnLst/>
            <a:rect l="l" t="t" r="r" b="b"/>
            <a:pathLst>
              <a:path w="9826388" h="8229600">
                <a:moveTo>
                  <a:pt x="0" y="0"/>
                </a:moveTo>
                <a:lnTo>
                  <a:pt x="9826388" y="0"/>
                </a:lnTo>
                <a:lnTo>
                  <a:pt x="9826388" y="8229600"/>
                </a:lnTo>
                <a:lnTo>
                  <a:pt x="0" y="822960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22090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DAFBCF7-330A-294E-402E-6CA964FCC548}"/>
              </a:ext>
            </a:extLst>
          </p:cNvPr>
          <p:cNvGrpSpPr/>
          <p:nvPr/>
        </p:nvGrpSpPr>
        <p:grpSpPr>
          <a:xfrm>
            <a:off x="723900" y="571500"/>
            <a:ext cx="16840200" cy="2362200"/>
            <a:chOff x="838200" y="647700"/>
            <a:chExt cx="16840200" cy="2362200"/>
          </a:xfrm>
        </p:grpSpPr>
        <p:sp>
          <p:nvSpPr>
            <p:cNvPr id="2" name="Rectangle: Rounded Corners 1">
              <a:extLst>
                <a:ext uri="{FF2B5EF4-FFF2-40B4-BE49-F238E27FC236}">
                  <a16:creationId xmlns:a16="http://schemas.microsoft.com/office/drawing/2014/main" id="{28A8091D-0C38-4EA2-51E2-F13F5F38CBB0}"/>
                </a:ext>
              </a:extLst>
            </p:cNvPr>
            <p:cNvSpPr/>
            <p:nvPr/>
          </p:nvSpPr>
          <p:spPr>
            <a:xfrm>
              <a:off x="838200" y="647700"/>
              <a:ext cx="16611600" cy="213360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9D79C1B5-C84D-CA25-8723-7A0652D88B52}"/>
                </a:ext>
              </a:extLst>
            </p:cNvPr>
            <p:cNvSpPr/>
            <p:nvPr/>
          </p:nvSpPr>
          <p:spPr>
            <a:xfrm>
              <a:off x="1066800" y="876300"/>
              <a:ext cx="16611600" cy="2133600"/>
            </a:xfrm>
            <a:prstGeom prst="roundRect">
              <a:avLst/>
            </a:prstGeom>
            <a:solidFill>
              <a:schemeClr val="bg1"/>
            </a:solidFill>
            <a:ln w="38100">
              <a:solidFill>
                <a:schemeClr val="accent4">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466F0BF-770E-1C25-37DE-A6F444C3983F}"/>
                </a:ext>
              </a:extLst>
            </p:cNvPr>
            <p:cNvSpPr txBox="1"/>
            <p:nvPr/>
          </p:nvSpPr>
          <p:spPr>
            <a:xfrm>
              <a:off x="1390650" y="922372"/>
              <a:ext cx="15963900" cy="2041456"/>
            </a:xfrm>
            <a:prstGeom prst="rect">
              <a:avLst/>
            </a:prstGeom>
            <a:noFill/>
          </p:spPr>
          <p:txBody>
            <a:bodyPr wrap="square">
              <a:spAutoFit/>
            </a:bodyPr>
            <a:lstStyle/>
            <a:p>
              <a:pPr algn="just">
                <a:lnSpc>
                  <a:spcPct val="150000"/>
                </a:lnSpc>
              </a:pPr>
              <a:r>
                <a:rPr lang="en-US" sz="4500" b="1">
                  <a:solidFill>
                    <a:srgbClr val="C00000"/>
                  </a:solidFill>
                  <a:latin typeface="Arial" panose="020B0604020202020204" pitchFamily="34" charset="0"/>
                  <a:cs typeface="Arial" panose="020B0604020202020204" pitchFamily="34" charset="0"/>
                </a:rPr>
                <a:t>Câu 5. </a:t>
              </a:r>
              <a:r>
                <a:rPr lang="vi-VN" sz="4500">
                  <a:latin typeface="Arial" panose="020B0604020202020204" pitchFamily="34" charset="0"/>
                  <a:cs typeface="Arial" panose="020B0604020202020204" pitchFamily="34" charset="0"/>
                </a:rPr>
                <a:t>Em học được điều gì về cách viết văn miêu tả sau khi đọc câu chuyện trên? </a:t>
              </a:r>
            </a:p>
          </p:txBody>
        </p:sp>
      </p:grpSp>
      <p:sp>
        <p:nvSpPr>
          <p:cNvPr id="4" name="Freeform 3">
            <a:extLst>
              <a:ext uri="{FF2B5EF4-FFF2-40B4-BE49-F238E27FC236}">
                <a16:creationId xmlns:a16="http://schemas.microsoft.com/office/drawing/2014/main" id="{3FB3CCA6-9754-A262-E9A8-32454765B106}"/>
              </a:ext>
            </a:extLst>
          </p:cNvPr>
          <p:cNvSpPr/>
          <p:nvPr/>
        </p:nvSpPr>
        <p:spPr>
          <a:xfrm>
            <a:off x="11658600" y="4648200"/>
            <a:ext cx="4913423" cy="5634037"/>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Speech Bubble: Oval 7">
            <a:extLst>
              <a:ext uri="{FF2B5EF4-FFF2-40B4-BE49-F238E27FC236}">
                <a16:creationId xmlns:a16="http://schemas.microsoft.com/office/drawing/2014/main" id="{8E367EF1-416E-B995-17EB-352952581205}"/>
              </a:ext>
            </a:extLst>
          </p:cNvPr>
          <p:cNvSpPr/>
          <p:nvPr/>
        </p:nvSpPr>
        <p:spPr>
          <a:xfrm>
            <a:off x="1981200" y="3695700"/>
            <a:ext cx="9372600" cy="5410200"/>
          </a:xfrm>
          <a:prstGeom prst="wedgeEllipseCallout">
            <a:avLst>
              <a:gd name="adj1" fmla="val 51987"/>
              <a:gd name="adj2" fmla="val 26306"/>
            </a:avLst>
          </a:prstGeom>
          <a:solidFill>
            <a:srgbClr val="FEEDA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GỢI Ý</a:t>
            </a:r>
          </a:p>
          <a:p>
            <a:pPr algn="ctr">
              <a:lnSpc>
                <a:spcPct val="150000"/>
              </a:lnSpc>
            </a:pPr>
            <a:r>
              <a:rPr lang="en-US" sz="4000">
                <a:solidFill>
                  <a:schemeClr val="tx1"/>
                </a:solidFill>
                <a:latin typeface="Arial" panose="020B0604020202020204" pitchFamily="34" charset="0"/>
                <a:cs typeface="Arial" panose="020B0604020202020204" pitchFamily="34" charset="0"/>
              </a:rPr>
              <a:t>Các em đọc kĩ bài đọc rồi rút ra bài học mình đã  học  được sau khi đọc văn bản. </a:t>
            </a:r>
          </a:p>
        </p:txBody>
      </p:sp>
    </p:spTree>
    <p:extLst>
      <p:ext uri="{BB962C8B-B14F-4D97-AF65-F5344CB8AC3E}">
        <p14:creationId xmlns:p14="http://schemas.microsoft.com/office/powerpoint/2010/main" val="85017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607392-1CCE-9AD6-06AE-C74F22089471}"/>
              </a:ext>
            </a:extLst>
          </p:cNvPr>
          <p:cNvSpPr txBox="1"/>
          <p:nvPr/>
        </p:nvSpPr>
        <p:spPr>
          <a:xfrm>
            <a:off x="5676900" y="342900"/>
            <a:ext cx="6934200" cy="1015663"/>
          </a:xfrm>
          <a:prstGeom prst="rect">
            <a:avLst/>
          </a:prstGeom>
          <a:noFill/>
        </p:spPr>
        <p:txBody>
          <a:bodyPr wrap="square" rtlCol="0">
            <a:spAutoFit/>
          </a:bodyPr>
          <a:lstStyle/>
          <a:p>
            <a:pPr algn="ctr"/>
            <a:r>
              <a:rPr lang="en-US" sz="6000" b="1">
                <a:solidFill>
                  <a:schemeClr val="accent5">
                    <a:lumMod val="75000"/>
                  </a:schemeClr>
                </a:solidFill>
                <a:latin typeface="Arial" panose="020B0604020202020204" pitchFamily="34" charset="0"/>
                <a:cs typeface="Arial" panose="020B0604020202020204" pitchFamily="34" charset="0"/>
              </a:rPr>
              <a:t>ÔN BÀI CŨ </a:t>
            </a:r>
          </a:p>
        </p:txBody>
      </p:sp>
      <p:pic>
        <p:nvPicPr>
          <p:cNvPr id="4" name="Picture 3">
            <a:extLst>
              <a:ext uri="{FF2B5EF4-FFF2-40B4-BE49-F238E27FC236}">
                <a16:creationId xmlns:a16="http://schemas.microsoft.com/office/drawing/2014/main" id="{BBB18E4F-9E4C-86EA-3F73-141320B1B3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0" y="2231886"/>
            <a:ext cx="8763000" cy="8064639"/>
          </a:xfrm>
          <a:prstGeom prst="rect">
            <a:avLst/>
          </a:prstGeom>
          <a:effectLst>
            <a:softEdge rad="317500"/>
          </a:effectLst>
        </p:spPr>
      </p:pic>
      <p:sp>
        <p:nvSpPr>
          <p:cNvPr id="5" name="TextBox 4">
            <a:extLst>
              <a:ext uri="{FF2B5EF4-FFF2-40B4-BE49-F238E27FC236}">
                <a16:creationId xmlns:a16="http://schemas.microsoft.com/office/drawing/2014/main" id="{5C1319C0-A415-6D0A-E4D1-AEFD0976F7B1}"/>
              </a:ext>
            </a:extLst>
          </p:cNvPr>
          <p:cNvSpPr txBox="1"/>
          <p:nvPr/>
        </p:nvSpPr>
        <p:spPr>
          <a:xfrm>
            <a:off x="2362200" y="1839471"/>
            <a:ext cx="13563600" cy="784830"/>
          </a:xfrm>
          <a:prstGeom prst="rect">
            <a:avLst/>
          </a:prstGeom>
          <a:noFill/>
        </p:spPr>
        <p:txBody>
          <a:bodyPr wrap="square" rtlCol="0">
            <a:spAutoFit/>
          </a:bodyPr>
          <a:lstStyle/>
          <a:p>
            <a:r>
              <a:rPr lang="en-US" sz="4500">
                <a:latin typeface="Arial" panose="020B0604020202020204" pitchFamily="34" charset="0"/>
                <a:cs typeface="Arial" panose="020B0604020202020204" pitchFamily="34" charset="0"/>
              </a:rPr>
              <a:t>Đọc bài </a:t>
            </a:r>
            <a:r>
              <a:rPr lang="en-US" sz="4500" b="1" i="1">
                <a:latin typeface="Arial" panose="020B0604020202020204" pitchFamily="34" charset="0"/>
                <a:cs typeface="Arial" panose="020B0604020202020204" pitchFamily="34" charset="0"/>
              </a:rPr>
              <a:t>Tiếng nói của cây cỏ </a:t>
            </a:r>
            <a:r>
              <a:rPr lang="en-US" sz="4500">
                <a:latin typeface="Arial" panose="020B0604020202020204" pitchFamily="34" charset="0"/>
                <a:cs typeface="Arial" panose="020B0604020202020204" pitchFamily="34" charset="0"/>
              </a:rPr>
              <a:t>và trả lời câu hỏi </a:t>
            </a:r>
          </a:p>
        </p:txBody>
      </p:sp>
      <p:sp>
        <p:nvSpPr>
          <p:cNvPr id="6" name="Speech Bubble: Rectangle with Corners Rounded 5">
            <a:extLst>
              <a:ext uri="{FF2B5EF4-FFF2-40B4-BE49-F238E27FC236}">
                <a16:creationId xmlns:a16="http://schemas.microsoft.com/office/drawing/2014/main" id="{77984795-D8DE-47CB-6660-9722684A07B6}"/>
              </a:ext>
            </a:extLst>
          </p:cNvPr>
          <p:cNvSpPr/>
          <p:nvPr/>
        </p:nvSpPr>
        <p:spPr>
          <a:xfrm>
            <a:off x="609600" y="3390900"/>
            <a:ext cx="8381999" cy="5185580"/>
          </a:xfrm>
          <a:prstGeom prst="wedgeRoundRectCallout">
            <a:avLst>
              <a:gd name="adj1" fmla="val 56670"/>
              <a:gd name="adj2" fmla="val 31066"/>
              <a:gd name="adj3" fmla="val 16667"/>
            </a:avLst>
          </a:prstGeom>
          <a:gradFill>
            <a:gsLst>
              <a:gs pos="0">
                <a:schemeClr val="bg1"/>
              </a:gs>
              <a:gs pos="100000">
                <a:srgbClr val="C5E9FF"/>
              </a:gs>
            </a:gsLst>
            <a:lin ang="5400000" scaled="1"/>
          </a:gra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Trong câu chuyện, Ta-nhi-a đã suy đoán nguyên nhân biến đổi của cây hồng và cây huệ là gì?</a:t>
            </a:r>
          </a:p>
        </p:txBody>
      </p:sp>
    </p:spTree>
    <p:extLst>
      <p:ext uri="{BB962C8B-B14F-4D97-AF65-F5344CB8AC3E}">
        <p14:creationId xmlns:p14="http://schemas.microsoft.com/office/powerpoint/2010/main" val="2731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876ED94-171B-2289-AA57-D34292DCC70D}"/>
              </a:ext>
            </a:extLst>
          </p:cNvPr>
          <p:cNvSpPr/>
          <p:nvPr/>
        </p:nvSpPr>
        <p:spPr>
          <a:xfrm>
            <a:off x="-2514600" y="7162800"/>
            <a:ext cx="22174200" cy="6248400"/>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BC70685A-94E0-824C-9283-34F199FDD2B1}"/>
              </a:ext>
            </a:extLst>
          </p:cNvPr>
          <p:cNvGrpSpPr/>
          <p:nvPr/>
        </p:nvGrpSpPr>
        <p:grpSpPr>
          <a:xfrm rot="21061214">
            <a:off x="3371081" y="6463755"/>
            <a:ext cx="9566700" cy="5867400"/>
            <a:chOff x="6816300" y="1652587"/>
            <a:chExt cx="7655250" cy="7529513"/>
          </a:xfrm>
        </p:grpSpPr>
        <p:cxnSp>
          <p:nvCxnSpPr>
            <p:cNvPr id="7" name="Straight Connector 6">
              <a:extLst>
                <a:ext uri="{FF2B5EF4-FFF2-40B4-BE49-F238E27FC236}">
                  <a16:creationId xmlns:a16="http://schemas.microsoft.com/office/drawing/2014/main" id="{CEC433A1-786C-6EFB-7087-280EB799E30A}"/>
                </a:ext>
              </a:extLst>
            </p:cNvPr>
            <p:cNvCxnSpPr>
              <a:cxnSpLocks/>
            </p:cNvCxnSpPr>
            <p:nvPr/>
          </p:nvCxnSpPr>
          <p:spPr>
            <a:xfrm flipH="1">
              <a:off x="8763000" y="3124200"/>
              <a:ext cx="3238500" cy="32385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FDCA91C-D425-C32B-8C3B-ABB9E444B47F}"/>
                </a:ext>
              </a:extLst>
            </p:cNvPr>
            <p:cNvCxnSpPr>
              <a:cxnSpLocks/>
            </p:cNvCxnSpPr>
            <p:nvPr/>
          </p:nvCxnSpPr>
          <p:spPr>
            <a:xfrm flipH="1">
              <a:off x="9875100" y="3967162"/>
              <a:ext cx="3238500" cy="32385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10853C6-4F0F-3E26-8A93-FEB19D1E350C}"/>
                </a:ext>
              </a:extLst>
            </p:cNvPr>
            <p:cNvCxnSpPr>
              <a:cxnSpLocks/>
            </p:cNvCxnSpPr>
            <p:nvPr/>
          </p:nvCxnSpPr>
          <p:spPr>
            <a:xfrm flipH="1">
              <a:off x="10938300" y="4810124"/>
              <a:ext cx="3238500" cy="32385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89661FC-E371-8A0F-412F-BBB04497DA06}"/>
                </a:ext>
              </a:extLst>
            </p:cNvPr>
            <p:cNvCxnSpPr>
              <a:cxnSpLocks/>
            </p:cNvCxnSpPr>
            <p:nvPr/>
          </p:nvCxnSpPr>
          <p:spPr>
            <a:xfrm flipH="1">
              <a:off x="6816300" y="2976562"/>
              <a:ext cx="3238500" cy="32385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7D9A5B6-689D-CAE9-9985-A8B187B202AD}"/>
                </a:ext>
              </a:extLst>
            </p:cNvPr>
            <p:cNvCxnSpPr>
              <a:cxnSpLocks/>
            </p:cNvCxnSpPr>
            <p:nvPr/>
          </p:nvCxnSpPr>
          <p:spPr>
            <a:xfrm>
              <a:off x="10110900" y="1652587"/>
              <a:ext cx="4360650" cy="55626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C09A9D-BF17-A18C-8A64-BA792B4DC1AD}"/>
                </a:ext>
              </a:extLst>
            </p:cNvPr>
            <p:cNvCxnSpPr>
              <a:cxnSpLocks/>
            </p:cNvCxnSpPr>
            <p:nvPr/>
          </p:nvCxnSpPr>
          <p:spPr>
            <a:xfrm>
              <a:off x="8929800" y="2628900"/>
              <a:ext cx="4360650" cy="55626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1B70777-688F-FE1B-01C5-5D96C88DB7CA}"/>
                </a:ext>
              </a:extLst>
            </p:cNvPr>
            <p:cNvCxnSpPr>
              <a:cxnSpLocks/>
            </p:cNvCxnSpPr>
            <p:nvPr/>
          </p:nvCxnSpPr>
          <p:spPr>
            <a:xfrm>
              <a:off x="7286100" y="3619500"/>
              <a:ext cx="4360650" cy="55626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 name="Freeform 4">
            <a:extLst>
              <a:ext uri="{FF2B5EF4-FFF2-40B4-BE49-F238E27FC236}">
                <a16:creationId xmlns:a16="http://schemas.microsoft.com/office/drawing/2014/main" id="{F2CE42B2-E838-3FD0-F430-55498C08D70E}"/>
              </a:ext>
            </a:extLst>
          </p:cNvPr>
          <p:cNvSpPr/>
          <p:nvPr/>
        </p:nvSpPr>
        <p:spPr>
          <a:xfrm>
            <a:off x="415636" y="5763157"/>
            <a:ext cx="6925862" cy="4523843"/>
          </a:xfrm>
          <a:custGeom>
            <a:avLst/>
            <a:gdLst/>
            <a:ahLst/>
            <a:cxnLst/>
            <a:rect l="l" t="t" r="r" b="b"/>
            <a:pathLst>
              <a:path w="12960000" h="8229600">
                <a:moveTo>
                  <a:pt x="0" y="0"/>
                </a:moveTo>
                <a:lnTo>
                  <a:pt x="12960000" y="0"/>
                </a:lnTo>
                <a:lnTo>
                  <a:pt x="12960000" y="8229600"/>
                </a:lnTo>
                <a:lnTo>
                  <a:pt x="0" y="8229600"/>
                </a:lnTo>
                <a:lnTo>
                  <a:pt x="0" y="0"/>
                </a:lnTo>
                <a:close/>
              </a:path>
            </a:pathLst>
          </a:custGeom>
          <a:blipFill>
            <a:blip r:embed="rId2"/>
            <a:stretch>
              <a:fillRect/>
            </a:stretch>
          </a:blipFill>
        </p:spPr>
        <p:txBody>
          <a:bodyPr/>
          <a:lstStyle/>
          <a:p>
            <a:endParaRPr lang="en-US"/>
          </a:p>
        </p:txBody>
      </p:sp>
      <p:sp>
        <p:nvSpPr>
          <p:cNvPr id="19" name="Freeform 9">
            <a:extLst>
              <a:ext uri="{FF2B5EF4-FFF2-40B4-BE49-F238E27FC236}">
                <a16:creationId xmlns:a16="http://schemas.microsoft.com/office/drawing/2014/main" id="{C2B57244-A732-1868-D7A3-DBEA9446D47C}"/>
              </a:ext>
            </a:extLst>
          </p:cNvPr>
          <p:cNvSpPr/>
          <p:nvPr/>
        </p:nvSpPr>
        <p:spPr>
          <a:xfrm>
            <a:off x="-152400" y="-266700"/>
            <a:ext cx="3131342" cy="3131342"/>
          </a:xfrm>
          <a:custGeom>
            <a:avLst/>
            <a:gdLst/>
            <a:ahLst/>
            <a:cxnLst/>
            <a:rect l="l" t="t" r="r" b="b"/>
            <a:pathLst>
              <a:path w="3131342" h="3131342">
                <a:moveTo>
                  <a:pt x="0" y="0"/>
                </a:moveTo>
                <a:lnTo>
                  <a:pt x="3131342" y="0"/>
                </a:lnTo>
                <a:lnTo>
                  <a:pt x="3131342" y="3131342"/>
                </a:lnTo>
                <a:lnTo>
                  <a:pt x="0" y="3131342"/>
                </a:lnTo>
                <a:lnTo>
                  <a:pt x="0" y="0"/>
                </a:lnTo>
                <a:close/>
              </a:path>
            </a:pathLst>
          </a:custGeom>
          <a:blipFill>
            <a:blip r:embed="rId3">
              <a:alphaModFix amt="70000"/>
            </a:blip>
            <a:stretch>
              <a:fillRect/>
            </a:stretch>
          </a:blipFill>
        </p:spPr>
        <p:txBody>
          <a:bodyPr/>
          <a:lstStyle/>
          <a:p>
            <a:endParaRPr lang="en-US"/>
          </a:p>
        </p:txBody>
      </p:sp>
      <p:sp>
        <p:nvSpPr>
          <p:cNvPr id="21" name="Rectangle: Rounded Corners 20">
            <a:extLst>
              <a:ext uri="{FF2B5EF4-FFF2-40B4-BE49-F238E27FC236}">
                <a16:creationId xmlns:a16="http://schemas.microsoft.com/office/drawing/2014/main" id="{60329950-AAE5-8AAA-82BF-47E5339AED5E}"/>
              </a:ext>
            </a:extLst>
          </p:cNvPr>
          <p:cNvSpPr/>
          <p:nvPr/>
        </p:nvSpPr>
        <p:spPr>
          <a:xfrm>
            <a:off x="5529935" y="1221221"/>
            <a:ext cx="11664054" cy="4608642"/>
          </a:xfrm>
          <a:custGeom>
            <a:avLst/>
            <a:gdLst>
              <a:gd name="connsiteX0" fmla="*/ 0 w 11664054"/>
              <a:gd name="connsiteY0" fmla="*/ 768122 h 4608642"/>
              <a:gd name="connsiteX1" fmla="*/ 768122 w 11664054"/>
              <a:gd name="connsiteY1" fmla="*/ 0 h 4608642"/>
              <a:gd name="connsiteX2" fmla="*/ 10895932 w 11664054"/>
              <a:gd name="connsiteY2" fmla="*/ 0 h 4608642"/>
              <a:gd name="connsiteX3" fmla="*/ 11664054 w 11664054"/>
              <a:gd name="connsiteY3" fmla="*/ 768122 h 4608642"/>
              <a:gd name="connsiteX4" fmla="*/ 11664054 w 11664054"/>
              <a:gd name="connsiteY4" fmla="*/ 3840520 h 4608642"/>
              <a:gd name="connsiteX5" fmla="*/ 10895932 w 11664054"/>
              <a:gd name="connsiteY5" fmla="*/ 4608642 h 4608642"/>
              <a:gd name="connsiteX6" fmla="*/ 768122 w 11664054"/>
              <a:gd name="connsiteY6" fmla="*/ 4608642 h 4608642"/>
              <a:gd name="connsiteX7" fmla="*/ 0 w 11664054"/>
              <a:gd name="connsiteY7" fmla="*/ 3840520 h 4608642"/>
              <a:gd name="connsiteX8" fmla="*/ 0 w 11664054"/>
              <a:gd name="connsiteY8" fmla="*/ 768122 h 460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4054" h="4608642" fill="none" extrusionOk="0">
                <a:moveTo>
                  <a:pt x="0" y="768122"/>
                </a:moveTo>
                <a:cubicBezTo>
                  <a:pt x="32182" y="356700"/>
                  <a:pt x="280481" y="45836"/>
                  <a:pt x="768122" y="0"/>
                </a:cubicBezTo>
                <a:cubicBezTo>
                  <a:pt x="2483637" y="1172"/>
                  <a:pt x="6552807" y="33713"/>
                  <a:pt x="10895932" y="0"/>
                </a:cubicBezTo>
                <a:cubicBezTo>
                  <a:pt x="11370161" y="-67899"/>
                  <a:pt x="11596814" y="320632"/>
                  <a:pt x="11664054" y="768122"/>
                </a:cubicBezTo>
                <a:cubicBezTo>
                  <a:pt x="11708603" y="2183603"/>
                  <a:pt x="11652961" y="3030552"/>
                  <a:pt x="11664054" y="3840520"/>
                </a:cubicBezTo>
                <a:cubicBezTo>
                  <a:pt x="11717530" y="4319811"/>
                  <a:pt x="11281824" y="4554898"/>
                  <a:pt x="10895932" y="4608642"/>
                </a:cubicBezTo>
                <a:cubicBezTo>
                  <a:pt x="6921875" y="4710860"/>
                  <a:pt x="2323050" y="4469154"/>
                  <a:pt x="768122" y="4608642"/>
                </a:cubicBezTo>
                <a:cubicBezTo>
                  <a:pt x="277776" y="4584635"/>
                  <a:pt x="-42587" y="4269406"/>
                  <a:pt x="0" y="3840520"/>
                </a:cubicBezTo>
                <a:cubicBezTo>
                  <a:pt x="66964" y="3415536"/>
                  <a:pt x="-31194" y="1643501"/>
                  <a:pt x="0" y="768122"/>
                </a:cubicBezTo>
                <a:close/>
              </a:path>
              <a:path w="11664054" h="4608642" stroke="0" extrusionOk="0">
                <a:moveTo>
                  <a:pt x="0" y="768122"/>
                </a:moveTo>
                <a:cubicBezTo>
                  <a:pt x="7753" y="353866"/>
                  <a:pt x="348095" y="16056"/>
                  <a:pt x="768122" y="0"/>
                </a:cubicBezTo>
                <a:cubicBezTo>
                  <a:pt x="5813703" y="23403"/>
                  <a:pt x="6255234" y="25448"/>
                  <a:pt x="10895932" y="0"/>
                </a:cubicBezTo>
                <a:cubicBezTo>
                  <a:pt x="11329957" y="-10615"/>
                  <a:pt x="11632688" y="326260"/>
                  <a:pt x="11664054" y="768122"/>
                </a:cubicBezTo>
                <a:cubicBezTo>
                  <a:pt x="11656388" y="1543832"/>
                  <a:pt x="11612821" y="2537778"/>
                  <a:pt x="11664054" y="3840520"/>
                </a:cubicBezTo>
                <a:cubicBezTo>
                  <a:pt x="11692890" y="4265407"/>
                  <a:pt x="11299368" y="4589764"/>
                  <a:pt x="10895932" y="4608642"/>
                </a:cubicBezTo>
                <a:cubicBezTo>
                  <a:pt x="7498101" y="4565752"/>
                  <a:pt x="3602684" y="4697892"/>
                  <a:pt x="768122" y="4608642"/>
                </a:cubicBezTo>
                <a:cubicBezTo>
                  <a:pt x="357771" y="4560004"/>
                  <a:pt x="-17800" y="4248335"/>
                  <a:pt x="0" y="3840520"/>
                </a:cubicBezTo>
                <a:cubicBezTo>
                  <a:pt x="-135410" y="2391906"/>
                  <a:pt x="-20857" y="1885765"/>
                  <a:pt x="0" y="768122"/>
                </a:cubicBezTo>
                <a:close/>
              </a:path>
            </a:pathLst>
          </a:custGeom>
          <a:solidFill>
            <a:srgbClr val="FDF6F1"/>
          </a:solidFill>
          <a:ln>
            <a:solidFill>
              <a:schemeClr val="accent6">
                <a:lumMod val="60000"/>
                <a:lumOff val="40000"/>
              </a:schemeClr>
            </a:solidFill>
            <a:extLst>
              <a:ext uri="{C807C97D-BFC1-408E-A445-0C87EB9F89A2}">
                <ask:lineSketchStyleProps xmlns:ask="http://schemas.microsoft.com/office/drawing/2018/sketchyshapes" sd="903767606">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7000" b="1">
                <a:solidFill>
                  <a:srgbClr val="002060"/>
                </a:solidFill>
                <a:latin typeface="Arial" panose="020B0604020202020204" pitchFamily="34" charset="0"/>
                <a:cs typeface="Arial" panose="020B0604020202020204" pitchFamily="34" charset="0"/>
              </a:rPr>
              <a:t>PHẦN 3. </a:t>
            </a:r>
          </a:p>
          <a:p>
            <a:pPr algn="ctr">
              <a:lnSpc>
                <a:spcPct val="150000"/>
              </a:lnSpc>
            </a:pPr>
            <a:r>
              <a:rPr lang="en-US" sz="7000" b="1">
                <a:solidFill>
                  <a:srgbClr val="002060"/>
                </a:solidFill>
                <a:latin typeface="Arial" panose="020B0604020202020204" pitchFamily="34" charset="0"/>
                <a:cs typeface="Arial" panose="020B0604020202020204" pitchFamily="34" charset="0"/>
              </a:rPr>
              <a:t>LUYỆN ĐỌC LẠI </a:t>
            </a:r>
          </a:p>
        </p:txBody>
      </p:sp>
    </p:spTree>
    <p:extLst>
      <p:ext uri="{BB962C8B-B14F-4D97-AF65-F5344CB8AC3E}">
        <p14:creationId xmlns:p14="http://schemas.microsoft.com/office/powerpoint/2010/main" val="1912896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C5A091-DCD0-69EF-4F1D-169A6B44D522}"/>
              </a:ext>
            </a:extLst>
          </p:cNvPr>
          <p:cNvSpPr txBox="1"/>
          <p:nvPr/>
        </p:nvSpPr>
        <p:spPr>
          <a:xfrm>
            <a:off x="5524500" y="647700"/>
            <a:ext cx="7239000" cy="861774"/>
          </a:xfrm>
          <a:prstGeom prst="rect">
            <a:avLst/>
          </a:prstGeom>
          <a:noFill/>
        </p:spPr>
        <p:txBody>
          <a:bodyPr wrap="square" rtlCol="0">
            <a:spAutoFit/>
          </a:bodyPr>
          <a:lstStyle/>
          <a:p>
            <a:pPr algn="ctr"/>
            <a:r>
              <a:rPr lang="en-US" sz="5000" b="1">
                <a:solidFill>
                  <a:srgbClr val="7030A0"/>
                </a:solidFill>
                <a:latin typeface="Arial" panose="020B0604020202020204" pitchFamily="34" charset="0"/>
                <a:cs typeface="Arial" panose="020B0604020202020204" pitchFamily="34" charset="0"/>
              </a:rPr>
              <a:t>LÀM VIỆC NHÓM </a:t>
            </a:r>
          </a:p>
        </p:txBody>
      </p:sp>
      <p:sp>
        <p:nvSpPr>
          <p:cNvPr id="3" name="Freeform 2">
            <a:extLst>
              <a:ext uri="{FF2B5EF4-FFF2-40B4-BE49-F238E27FC236}">
                <a16:creationId xmlns:a16="http://schemas.microsoft.com/office/drawing/2014/main" id="{76E4DB1F-F483-B10C-F7EC-0876BAE0ADC3}"/>
              </a:ext>
            </a:extLst>
          </p:cNvPr>
          <p:cNvSpPr/>
          <p:nvPr/>
        </p:nvSpPr>
        <p:spPr>
          <a:xfrm>
            <a:off x="76200" y="3450861"/>
            <a:ext cx="7239000" cy="6839262"/>
          </a:xfrm>
          <a:custGeom>
            <a:avLst/>
            <a:gdLst/>
            <a:ahLst/>
            <a:cxnLst/>
            <a:rect l="l" t="t" r="r" b="b"/>
            <a:pathLst>
              <a:path w="9826388" h="8229600">
                <a:moveTo>
                  <a:pt x="0" y="0"/>
                </a:moveTo>
                <a:lnTo>
                  <a:pt x="9826388" y="0"/>
                </a:lnTo>
                <a:lnTo>
                  <a:pt x="9826388" y="8229600"/>
                </a:lnTo>
                <a:lnTo>
                  <a:pt x="0" y="8229600"/>
                </a:lnTo>
                <a:lnTo>
                  <a:pt x="0" y="0"/>
                </a:lnTo>
                <a:close/>
              </a:path>
            </a:pathLst>
          </a:custGeom>
          <a:blipFill>
            <a:blip r:embed="rId2"/>
            <a:stretch>
              <a:fillRect/>
            </a:stretch>
          </a:blipFill>
        </p:spPr>
        <p:txBody>
          <a:bodyPr/>
          <a:lstStyle/>
          <a:p>
            <a:endParaRPr lang="en-US"/>
          </a:p>
        </p:txBody>
      </p:sp>
      <p:sp>
        <p:nvSpPr>
          <p:cNvPr id="4" name="TextBox 3">
            <a:extLst>
              <a:ext uri="{FF2B5EF4-FFF2-40B4-BE49-F238E27FC236}">
                <a16:creationId xmlns:a16="http://schemas.microsoft.com/office/drawing/2014/main" id="{5D08B1F3-8329-0E7D-AB24-2D3FD1A50188}"/>
              </a:ext>
            </a:extLst>
          </p:cNvPr>
          <p:cNvSpPr txBox="1"/>
          <p:nvPr/>
        </p:nvSpPr>
        <p:spPr>
          <a:xfrm>
            <a:off x="7848600" y="2781300"/>
            <a:ext cx="9829800" cy="551824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Luyện đọc nối tiếp văn bản. </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Chú ý các từ ngữ dễ phát âm sai; đọc nhấn giọng ở các từ ngữ miêu tả cảm xúc của nhân vật. </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Cùng chỉnh sửa lỗi khi đọc bài để đọc tiến bộ hơn. </a:t>
            </a:r>
          </a:p>
        </p:txBody>
      </p:sp>
    </p:spTree>
    <p:extLst>
      <p:ext uri="{BB962C8B-B14F-4D97-AF65-F5344CB8AC3E}">
        <p14:creationId xmlns:p14="http://schemas.microsoft.com/office/powerpoint/2010/main" val="203765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24" t="8964" r="1185" b="8111"/>
          <a:stretch>
            <a:fillRect/>
          </a:stretch>
        </p:blipFill>
        <p:spPr>
          <a:xfrm>
            <a:off x="0" y="0"/>
            <a:ext cx="18288000" cy="10287000"/>
          </a:xfrm>
          <a:prstGeom prst="rect">
            <a:avLst/>
          </a:prstGeom>
        </p:spPr>
      </p:pic>
      <p:sp>
        <p:nvSpPr>
          <p:cNvPr id="3" name="Freeform 3"/>
          <p:cNvSpPr/>
          <p:nvPr/>
        </p:nvSpPr>
        <p:spPr>
          <a:xfrm flipV="1">
            <a:off x="-87450" y="0"/>
            <a:ext cx="18462900" cy="7618976"/>
          </a:xfrm>
          <a:custGeom>
            <a:avLst/>
            <a:gdLst/>
            <a:ahLst/>
            <a:cxnLst/>
            <a:rect l="l" t="t" r="r" b="b"/>
            <a:pathLst>
              <a:path w="18462900" h="7618976">
                <a:moveTo>
                  <a:pt x="0" y="7618976"/>
                </a:moveTo>
                <a:lnTo>
                  <a:pt x="18462900" y="7618976"/>
                </a:lnTo>
                <a:lnTo>
                  <a:pt x="18462900" y="0"/>
                </a:lnTo>
                <a:lnTo>
                  <a:pt x="0" y="0"/>
                </a:lnTo>
                <a:lnTo>
                  <a:pt x="0" y="7618976"/>
                </a:lnTo>
                <a:close/>
              </a:path>
            </a:pathLst>
          </a:custGeom>
          <a:blipFill>
            <a:blip r:embed="rId3"/>
            <a:stretch>
              <a:fillRect b="-21163"/>
            </a:stretch>
          </a:blipFill>
        </p:spPr>
        <p:txBody>
          <a:bodyPr/>
          <a:lstStyle/>
          <a:p>
            <a:endParaRPr lang="en-US"/>
          </a:p>
        </p:txBody>
      </p:sp>
      <p:sp>
        <p:nvSpPr>
          <p:cNvPr id="5" name="Freeform 5"/>
          <p:cNvSpPr/>
          <p:nvPr/>
        </p:nvSpPr>
        <p:spPr>
          <a:xfrm>
            <a:off x="-351290" y="8457485"/>
            <a:ext cx="8689053" cy="2443796"/>
          </a:xfrm>
          <a:custGeom>
            <a:avLst/>
            <a:gdLst/>
            <a:ahLst/>
            <a:cxnLst/>
            <a:rect l="l" t="t" r="r" b="b"/>
            <a:pathLst>
              <a:path w="8689053" h="2443796">
                <a:moveTo>
                  <a:pt x="0" y="0"/>
                </a:moveTo>
                <a:lnTo>
                  <a:pt x="8689053" y="0"/>
                </a:lnTo>
                <a:lnTo>
                  <a:pt x="8689053" y="2443796"/>
                </a:lnTo>
                <a:lnTo>
                  <a:pt x="0" y="2443796"/>
                </a:lnTo>
                <a:lnTo>
                  <a:pt x="0" y="0"/>
                </a:lnTo>
                <a:close/>
              </a:path>
            </a:pathLst>
          </a:custGeom>
          <a:blipFill>
            <a:blip r:embed="rId4"/>
            <a:stretch>
              <a:fillRect/>
            </a:stretch>
          </a:blipFill>
        </p:spPr>
        <p:txBody>
          <a:bodyPr/>
          <a:lstStyle/>
          <a:p>
            <a:endParaRPr lang="en-US"/>
          </a:p>
        </p:txBody>
      </p:sp>
      <p:sp>
        <p:nvSpPr>
          <p:cNvPr id="6" name="Freeform 6"/>
          <p:cNvSpPr/>
          <p:nvPr/>
        </p:nvSpPr>
        <p:spPr>
          <a:xfrm>
            <a:off x="7860259" y="8457485"/>
            <a:ext cx="8689053" cy="2443796"/>
          </a:xfrm>
          <a:custGeom>
            <a:avLst/>
            <a:gdLst/>
            <a:ahLst/>
            <a:cxnLst/>
            <a:rect l="l" t="t" r="r" b="b"/>
            <a:pathLst>
              <a:path w="8689053" h="2443796">
                <a:moveTo>
                  <a:pt x="0" y="0"/>
                </a:moveTo>
                <a:lnTo>
                  <a:pt x="8689053" y="0"/>
                </a:lnTo>
                <a:lnTo>
                  <a:pt x="8689053" y="2443796"/>
                </a:lnTo>
                <a:lnTo>
                  <a:pt x="0" y="2443796"/>
                </a:lnTo>
                <a:lnTo>
                  <a:pt x="0" y="0"/>
                </a:lnTo>
                <a:close/>
              </a:path>
            </a:pathLst>
          </a:custGeom>
          <a:blipFill>
            <a:blip r:embed="rId4"/>
            <a:stretch>
              <a:fillRect/>
            </a:stretch>
          </a:blipFill>
        </p:spPr>
        <p:txBody>
          <a:bodyPr/>
          <a:lstStyle/>
          <a:p>
            <a:endParaRPr lang="en-US"/>
          </a:p>
        </p:txBody>
      </p:sp>
      <p:sp>
        <p:nvSpPr>
          <p:cNvPr id="7" name="Freeform 7"/>
          <p:cNvSpPr/>
          <p:nvPr/>
        </p:nvSpPr>
        <p:spPr>
          <a:xfrm>
            <a:off x="15354213" y="8457485"/>
            <a:ext cx="8689053" cy="2443796"/>
          </a:xfrm>
          <a:custGeom>
            <a:avLst/>
            <a:gdLst/>
            <a:ahLst/>
            <a:cxnLst/>
            <a:rect l="l" t="t" r="r" b="b"/>
            <a:pathLst>
              <a:path w="8689053" h="2443796">
                <a:moveTo>
                  <a:pt x="0" y="0"/>
                </a:moveTo>
                <a:lnTo>
                  <a:pt x="8689053" y="0"/>
                </a:lnTo>
                <a:lnTo>
                  <a:pt x="8689053" y="2443796"/>
                </a:lnTo>
                <a:lnTo>
                  <a:pt x="0" y="2443796"/>
                </a:lnTo>
                <a:lnTo>
                  <a:pt x="0" y="0"/>
                </a:lnTo>
                <a:close/>
              </a:path>
            </a:pathLst>
          </a:custGeom>
          <a:blipFill>
            <a:blip r:embed="rId4"/>
            <a:stretch>
              <a:fillRect/>
            </a:stretch>
          </a:blipFill>
        </p:spPr>
        <p:txBody>
          <a:bodyPr/>
          <a:lstStyle/>
          <a:p>
            <a:endParaRPr lang="en-US"/>
          </a:p>
        </p:txBody>
      </p:sp>
      <p:sp>
        <p:nvSpPr>
          <p:cNvPr id="11" name="Rectangle: Rounded Corners 10">
            <a:extLst>
              <a:ext uri="{FF2B5EF4-FFF2-40B4-BE49-F238E27FC236}">
                <a16:creationId xmlns:a16="http://schemas.microsoft.com/office/drawing/2014/main" id="{15019F3C-56D2-26B3-6CF9-7D42900DA4F8}"/>
              </a:ext>
            </a:extLst>
          </p:cNvPr>
          <p:cNvSpPr/>
          <p:nvPr/>
        </p:nvSpPr>
        <p:spPr>
          <a:xfrm>
            <a:off x="1594751" y="1254979"/>
            <a:ext cx="14401800" cy="7084099"/>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8"/>
          <p:cNvSpPr/>
          <p:nvPr/>
        </p:nvSpPr>
        <p:spPr>
          <a:xfrm rot="-1329874">
            <a:off x="15138968" y="558688"/>
            <a:ext cx="2014017" cy="2383452"/>
          </a:xfrm>
          <a:custGeom>
            <a:avLst/>
            <a:gdLst/>
            <a:ahLst/>
            <a:cxnLst/>
            <a:rect l="l" t="t" r="r" b="b"/>
            <a:pathLst>
              <a:path w="2014017" h="2383452">
                <a:moveTo>
                  <a:pt x="0" y="0"/>
                </a:moveTo>
                <a:lnTo>
                  <a:pt x="2014017" y="0"/>
                </a:lnTo>
                <a:lnTo>
                  <a:pt x="2014017" y="2383452"/>
                </a:lnTo>
                <a:lnTo>
                  <a:pt x="0" y="2383452"/>
                </a:lnTo>
                <a:lnTo>
                  <a:pt x="0" y="0"/>
                </a:lnTo>
                <a:close/>
              </a:path>
            </a:pathLst>
          </a:custGeom>
          <a:blipFill>
            <a:blip r:embed="rId5"/>
            <a:stretch>
              <a:fillRect/>
            </a:stretch>
          </a:blipFill>
        </p:spPr>
        <p:txBody>
          <a:bodyPr/>
          <a:lstStyle/>
          <a:p>
            <a:endParaRPr lang="en-US"/>
          </a:p>
        </p:txBody>
      </p:sp>
      <p:sp>
        <p:nvSpPr>
          <p:cNvPr id="9" name="Freeform 9"/>
          <p:cNvSpPr/>
          <p:nvPr/>
        </p:nvSpPr>
        <p:spPr>
          <a:xfrm>
            <a:off x="-351290" y="-536971"/>
            <a:ext cx="3131342" cy="3131342"/>
          </a:xfrm>
          <a:custGeom>
            <a:avLst/>
            <a:gdLst/>
            <a:ahLst/>
            <a:cxnLst/>
            <a:rect l="l" t="t" r="r" b="b"/>
            <a:pathLst>
              <a:path w="3131342" h="3131342">
                <a:moveTo>
                  <a:pt x="0" y="0"/>
                </a:moveTo>
                <a:lnTo>
                  <a:pt x="3131342" y="0"/>
                </a:lnTo>
                <a:lnTo>
                  <a:pt x="3131342" y="3131342"/>
                </a:lnTo>
                <a:lnTo>
                  <a:pt x="0" y="3131342"/>
                </a:lnTo>
                <a:lnTo>
                  <a:pt x="0" y="0"/>
                </a:lnTo>
                <a:close/>
              </a:path>
            </a:pathLst>
          </a:custGeom>
          <a:blipFill>
            <a:blip r:embed="rId6">
              <a:alphaModFix amt="70000"/>
            </a:blip>
            <a:stretch>
              <a:fillRect/>
            </a:stretch>
          </a:blipFill>
        </p:spPr>
        <p:txBody>
          <a:bodyPr/>
          <a:lstStyle/>
          <a:p>
            <a:endParaRPr lang="en-US"/>
          </a:p>
        </p:txBody>
      </p:sp>
      <p:sp>
        <p:nvSpPr>
          <p:cNvPr id="12" name="TextBox 11">
            <a:extLst>
              <a:ext uri="{FF2B5EF4-FFF2-40B4-BE49-F238E27FC236}">
                <a16:creationId xmlns:a16="http://schemas.microsoft.com/office/drawing/2014/main" id="{689C631D-A046-98E8-2361-BC2569B7B558}"/>
              </a:ext>
            </a:extLst>
          </p:cNvPr>
          <p:cNvSpPr txBox="1"/>
          <p:nvPr/>
        </p:nvSpPr>
        <p:spPr>
          <a:xfrm>
            <a:off x="4162585" y="1578708"/>
            <a:ext cx="9266131"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HƯỚNG DẪN VỀ NHÀ </a:t>
            </a:r>
          </a:p>
        </p:txBody>
      </p:sp>
      <p:sp>
        <p:nvSpPr>
          <p:cNvPr id="13" name="TextBox 12">
            <a:extLst>
              <a:ext uri="{FF2B5EF4-FFF2-40B4-BE49-F238E27FC236}">
                <a16:creationId xmlns:a16="http://schemas.microsoft.com/office/drawing/2014/main" id="{5A5069EA-46CF-7390-3AC9-33A658D69520}"/>
              </a:ext>
            </a:extLst>
          </p:cNvPr>
          <p:cNvSpPr txBox="1"/>
          <p:nvPr/>
        </p:nvSpPr>
        <p:spPr>
          <a:xfrm>
            <a:off x="2983441" y="2929019"/>
            <a:ext cx="11576951" cy="459491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Ôn tập lại nội dung bài học ngày hôm nay. </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Luyện đọc lại văn bản và hiểu được ý nghĩa của bài. </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Chuẩn bị cho bài học mới, </a:t>
            </a:r>
            <a:r>
              <a:rPr lang="en-US" sz="4000" b="1" i="1">
                <a:latin typeface="Arial" panose="020B0604020202020204" pitchFamily="34" charset="0"/>
                <a:cs typeface="Arial" panose="020B0604020202020204" pitchFamily="34" charset="0"/>
              </a:rPr>
              <a:t>Tiết 2. Luyện từ và câu – Luyện tập về động từ.</a:t>
            </a:r>
          </a:p>
        </p:txBody>
      </p:sp>
    </p:spTree>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a:off x="16377275" y="3132438"/>
            <a:ext cx="1245931" cy="1168060"/>
          </a:xfrm>
          <a:custGeom>
            <a:avLst/>
            <a:gdLst/>
            <a:ahLst/>
            <a:cxnLst/>
            <a:rect l="l" t="t" r="r" b="b"/>
            <a:pathLst>
              <a:path w="1245931" h="1168060">
                <a:moveTo>
                  <a:pt x="0" y="0"/>
                </a:moveTo>
                <a:lnTo>
                  <a:pt x="1245931" y="0"/>
                </a:lnTo>
                <a:lnTo>
                  <a:pt x="1245931" y="1168060"/>
                </a:lnTo>
                <a:lnTo>
                  <a:pt x="0" y="1168060"/>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652744" y="1756748"/>
            <a:ext cx="3362889" cy="1167840"/>
          </a:xfrm>
          <a:custGeom>
            <a:avLst/>
            <a:gdLst/>
            <a:ahLst/>
            <a:cxnLst/>
            <a:rect l="l" t="t" r="r" b="b"/>
            <a:pathLst>
              <a:path w="3362889" h="1167840">
                <a:moveTo>
                  <a:pt x="0" y="0"/>
                </a:moveTo>
                <a:lnTo>
                  <a:pt x="3362888" y="0"/>
                </a:lnTo>
                <a:lnTo>
                  <a:pt x="3362888" y="1167839"/>
                </a:lnTo>
                <a:lnTo>
                  <a:pt x="0" y="1167839"/>
                </a:lnTo>
                <a:lnTo>
                  <a:pt x="0" y="0"/>
                </a:lnTo>
                <a:close/>
              </a:path>
            </a:pathLst>
          </a:custGeom>
          <a:blipFill>
            <a:blip r:embed="rId5">
              <a:alphaModFix amt="5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4926331" y="3423065"/>
            <a:ext cx="1689753" cy="586805"/>
          </a:xfrm>
          <a:custGeom>
            <a:avLst/>
            <a:gdLst/>
            <a:ahLst/>
            <a:cxnLst/>
            <a:rect l="l" t="t" r="r" b="b"/>
            <a:pathLst>
              <a:path w="1689753" h="586805">
                <a:moveTo>
                  <a:pt x="0" y="0"/>
                </a:moveTo>
                <a:lnTo>
                  <a:pt x="1689753" y="0"/>
                </a:lnTo>
                <a:lnTo>
                  <a:pt x="1689753" y="586806"/>
                </a:lnTo>
                <a:lnTo>
                  <a:pt x="0" y="586806"/>
                </a:lnTo>
                <a:lnTo>
                  <a:pt x="0" y="0"/>
                </a:lnTo>
                <a:close/>
              </a:path>
            </a:pathLst>
          </a:custGeom>
          <a:blipFill>
            <a:blip r:embed="rId5">
              <a:alphaModFix amt="5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491055" y="8282312"/>
            <a:ext cx="821092" cy="844311"/>
          </a:xfrm>
          <a:custGeom>
            <a:avLst/>
            <a:gdLst/>
            <a:ahLst/>
            <a:cxnLst/>
            <a:rect l="l" t="t" r="r" b="b"/>
            <a:pathLst>
              <a:path w="821092" h="844311">
                <a:moveTo>
                  <a:pt x="0" y="0"/>
                </a:moveTo>
                <a:lnTo>
                  <a:pt x="821092" y="0"/>
                </a:lnTo>
                <a:lnTo>
                  <a:pt x="821092" y="844311"/>
                </a:lnTo>
                <a:lnTo>
                  <a:pt x="0" y="8443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2529920" y="8704468"/>
            <a:ext cx="821092" cy="844311"/>
          </a:xfrm>
          <a:custGeom>
            <a:avLst/>
            <a:gdLst/>
            <a:ahLst/>
            <a:cxnLst/>
            <a:rect l="l" t="t" r="r" b="b"/>
            <a:pathLst>
              <a:path w="821092" h="844311">
                <a:moveTo>
                  <a:pt x="0" y="0"/>
                </a:moveTo>
                <a:lnTo>
                  <a:pt x="821092" y="0"/>
                </a:lnTo>
                <a:lnTo>
                  <a:pt x="821092" y="844310"/>
                </a:lnTo>
                <a:lnTo>
                  <a:pt x="0" y="8443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556044" y="8282312"/>
            <a:ext cx="577050" cy="961751"/>
          </a:xfrm>
          <a:custGeom>
            <a:avLst/>
            <a:gdLst/>
            <a:ahLst/>
            <a:cxnLst/>
            <a:rect l="l" t="t" r="r" b="b"/>
            <a:pathLst>
              <a:path w="577050" h="961751">
                <a:moveTo>
                  <a:pt x="0" y="0"/>
                </a:moveTo>
                <a:lnTo>
                  <a:pt x="577050" y="0"/>
                </a:lnTo>
                <a:lnTo>
                  <a:pt x="577050" y="961751"/>
                </a:lnTo>
                <a:lnTo>
                  <a:pt x="0" y="9617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0C729F4E-AC21-1CE3-6F18-B99A41971EC5}"/>
              </a:ext>
            </a:extLst>
          </p:cNvPr>
          <p:cNvSpPr txBox="1"/>
          <p:nvPr/>
        </p:nvSpPr>
        <p:spPr>
          <a:xfrm>
            <a:off x="1469372" y="1573369"/>
            <a:ext cx="15349255" cy="4873001"/>
          </a:xfrm>
          <a:prstGeom prst="rect">
            <a:avLst/>
          </a:prstGeom>
          <a:noFill/>
        </p:spPr>
        <p:txBody>
          <a:bodyPr wrap="square" rtlCol="0">
            <a:spAutoFit/>
          </a:bodyPr>
          <a:lstStyle/>
          <a:p>
            <a:pPr algn="ctr">
              <a:lnSpc>
                <a:spcPct val="150000"/>
              </a:lnSpc>
            </a:pPr>
            <a:r>
              <a:rPr lang="en-US" sz="7200" b="1">
                <a:solidFill>
                  <a:srgbClr val="002060"/>
                </a:solidFill>
                <a:latin typeface="Arial" panose="020B0604020202020204" pitchFamily="34" charset="0"/>
                <a:cs typeface="Arial" panose="020B0604020202020204" pitchFamily="34" charset="0"/>
              </a:rPr>
              <a:t>TẠM BIỆT CÁC EM!</a:t>
            </a:r>
          </a:p>
          <a:p>
            <a:pPr algn="ctr">
              <a:lnSpc>
                <a:spcPct val="150000"/>
              </a:lnSpc>
            </a:pPr>
            <a:r>
              <a:rPr lang="en-US" sz="7200" b="1">
                <a:solidFill>
                  <a:srgbClr val="002060"/>
                </a:solidFill>
                <a:latin typeface="Arial" panose="020B0604020202020204" pitchFamily="34" charset="0"/>
                <a:cs typeface="Arial" panose="020B0604020202020204" pitchFamily="34" charset="0"/>
              </a:rPr>
              <a:t>CẢM ƠN CÁC EM ĐÃ CHÚ Ý </a:t>
            </a:r>
          </a:p>
          <a:p>
            <a:pPr algn="ctr">
              <a:lnSpc>
                <a:spcPct val="150000"/>
              </a:lnSpc>
            </a:pPr>
            <a:r>
              <a:rPr lang="en-US" sz="7200" b="1">
                <a:solidFill>
                  <a:srgbClr val="002060"/>
                </a:solidFill>
                <a:latin typeface="Arial" panose="020B0604020202020204" pitchFamily="34" charset="0"/>
                <a:cs typeface="Arial" panose="020B0604020202020204" pitchFamily="34" charset="0"/>
              </a:rPr>
              <a:t>LẮNG NGHE BÀI GIẢNG!</a:t>
            </a:r>
          </a:p>
        </p:txBody>
      </p:sp>
    </p:spTree>
    <p:extLst>
      <p:ext uri="{BB962C8B-B14F-4D97-AF65-F5344CB8AC3E}">
        <p14:creationId xmlns:p14="http://schemas.microsoft.com/office/powerpoint/2010/main" val="3217731743"/>
      </p:ext>
    </p:extLst>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B275689-4EEB-C25D-135C-280F855CBEB4}"/>
              </a:ext>
            </a:extLst>
          </p:cNvPr>
          <p:cNvPicPr>
            <a:picLocks noChangeAspect="1"/>
          </p:cNvPicPr>
          <p:nvPr/>
        </p:nvPicPr>
        <p:blipFill>
          <a:blip r:embed="rId2"/>
          <a:stretch>
            <a:fillRect/>
          </a:stretch>
        </p:blipFill>
        <p:spPr>
          <a:xfrm>
            <a:off x="342942" y="1101042"/>
            <a:ext cx="5512168" cy="7349557"/>
          </a:xfrm>
          <a:prstGeom prst="rect">
            <a:avLst/>
          </a:prstGeom>
          <a:effectLst>
            <a:softEdge rad="317500"/>
          </a:effectLst>
        </p:spPr>
      </p:pic>
      <p:sp>
        <p:nvSpPr>
          <p:cNvPr id="2" name="Freeform 5">
            <a:extLst>
              <a:ext uri="{FF2B5EF4-FFF2-40B4-BE49-F238E27FC236}">
                <a16:creationId xmlns:a16="http://schemas.microsoft.com/office/drawing/2014/main" id="{DE2BFAF0-5F35-D4E0-ECF4-5AC36E9539A8}"/>
              </a:ext>
            </a:extLst>
          </p:cNvPr>
          <p:cNvSpPr/>
          <p:nvPr/>
        </p:nvSpPr>
        <p:spPr>
          <a:xfrm>
            <a:off x="-351290" y="8457485"/>
            <a:ext cx="8689053" cy="2443796"/>
          </a:xfrm>
          <a:custGeom>
            <a:avLst/>
            <a:gdLst/>
            <a:ahLst/>
            <a:cxnLst/>
            <a:rect l="l" t="t" r="r" b="b"/>
            <a:pathLst>
              <a:path w="8689053" h="2443796">
                <a:moveTo>
                  <a:pt x="0" y="0"/>
                </a:moveTo>
                <a:lnTo>
                  <a:pt x="8689053" y="0"/>
                </a:lnTo>
                <a:lnTo>
                  <a:pt x="8689053" y="2443796"/>
                </a:lnTo>
                <a:lnTo>
                  <a:pt x="0" y="2443796"/>
                </a:lnTo>
                <a:lnTo>
                  <a:pt x="0" y="0"/>
                </a:lnTo>
                <a:close/>
              </a:path>
            </a:pathLst>
          </a:custGeom>
          <a:blipFill>
            <a:blip r:embed="rId3"/>
            <a:stretch>
              <a:fillRect/>
            </a:stretch>
          </a:blipFill>
        </p:spPr>
        <p:txBody>
          <a:bodyPr/>
          <a:lstStyle/>
          <a:p>
            <a:endParaRPr lang="en-US"/>
          </a:p>
        </p:txBody>
      </p:sp>
      <p:sp>
        <p:nvSpPr>
          <p:cNvPr id="3" name="Freeform 6">
            <a:extLst>
              <a:ext uri="{FF2B5EF4-FFF2-40B4-BE49-F238E27FC236}">
                <a16:creationId xmlns:a16="http://schemas.microsoft.com/office/drawing/2014/main" id="{3E3033D9-9614-A2B0-5FFF-475B9C76CC8A}"/>
              </a:ext>
            </a:extLst>
          </p:cNvPr>
          <p:cNvSpPr/>
          <p:nvPr/>
        </p:nvSpPr>
        <p:spPr>
          <a:xfrm>
            <a:off x="7860259" y="8457485"/>
            <a:ext cx="8689053" cy="2443796"/>
          </a:xfrm>
          <a:custGeom>
            <a:avLst/>
            <a:gdLst/>
            <a:ahLst/>
            <a:cxnLst/>
            <a:rect l="l" t="t" r="r" b="b"/>
            <a:pathLst>
              <a:path w="8689053" h="2443796">
                <a:moveTo>
                  <a:pt x="0" y="0"/>
                </a:moveTo>
                <a:lnTo>
                  <a:pt x="8689053" y="0"/>
                </a:lnTo>
                <a:lnTo>
                  <a:pt x="8689053" y="2443796"/>
                </a:lnTo>
                <a:lnTo>
                  <a:pt x="0" y="2443796"/>
                </a:lnTo>
                <a:lnTo>
                  <a:pt x="0" y="0"/>
                </a:lnTo>
                <a:close/>
              </a:path>
            </a:pathLst>
          </a:custGeom>
          <a:blipFill>
            <a:blip r:embed="rId3"/>
            <a:stretch>
              <a:fillRect/>
            </a:stretch>
          </a:blipFill>
        </p:spPr>
        <p:txBody>
          <a:bodyPr/>
          <a:lstStyle/>
          <a:p>
            <a:endParaRPr lang="en-US"/>
          </a:p>
        </p:txBody>
      </p:sp>
      <p:sp>
        <p:nvSpPr>
          <p:cNvPr id="4" name="Freeform 6">
            <a:extLst>
              <a:ext uri="{FF2B5EF4-FFF2-40B4-BE49-F238E27FC236}">
                <a16:creationId xmlns:a16="http://schemas.microsoft.com/office/drawing/2014/main" id="{07E70702-C766-B926-6998-1F29F4EE8430}"/>
              </a:ext>
            </a:extLst>
          </p:cNvPr>
          <p:cNvSpPr/>
          <p:nvPr/>
        </p:nvSpPr>
        <p:spPr>
          <a:xfrm>
            <a:off x="13943473" y="8343900"/>
            <a:ext cx="8689053" cy="2443796"/>
          </a:xfrm>
          <a:custGeom>
            <a:avLst/>
            <a:gdLst/>
            <a:ahLst/>
            <a:cxnLst/>
            <a:rect l="l" t="t" r="r" b="b"/>
            <a:pathLst>
              <a:path w="8689053" h="2443796">
                <a:moveTo>
                  <a:pt x="0" y="0"/>
                </a:moveTo>
                <a:lnTo>
                  <a:pt x="8689053" y="0"/>
                </a:lnTo>
                <a:lnTo>
                  <a:pt x="8689053" y="2443796"/>
                </a:lnTo>
                <a:lnTo>
                  <a:pt x="0" y="2443796"/>
                </a:lnTo>
                <a:lnTo>
                  <a:pt x="0" y="0"/>
                </a:lnTo>
                <a:close/>
              </a:path>
            </a:pathLst>
          </a:custGeom>
          <a:blipFill>
            <a:blip r:embed="rId3"/>
            <a:stretch>
              <a:fillRect/>
            </a:stretch>
          </a:blipFill>
        </p:spPr>
        <p:txBody>
          <a:bodyPr/>
          <a:lstStyle/>
          <a:p>
            <a:endParaRPr lang="en-US"/>
          </a:p>
        </p:txBody>
      </p:sp>
      <p:sp>
        <p:nvSpPr>
          <p:cNvPr id="5" name="TextBox 4">
            <a:extLst>
              <a:ext uri="{FF2B5EF4-FFF2-40B4-BE49-F238E27FC236}">
                <a16:creationId xmlns:a16="http://schemas.microsoft.com/office/drawing/2014/main" id="{88390D2B-ED0B-5FCB-1E93-69A3A09A948F}"/>
              </a:ext>
            </a:extLst>
          </p:cNvPr>
          <p:cNvSpPr txBox="1"/>
          <p:nvPr/>
        </p:nvSpPr>
        <p:spPr>
          <a:xfrm>
            <a:off x="4000500" y="571500"/>
            <a:ext cx="102870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TRẢ LỜI CÂU HỎI </a:t>
            </a:r>
          </a:p>
        </p:txBody>
      </p:sp>
      <p:grpSp>
        <p:nvGrpSpPr>
          <p:cNvPr id="9" name="Group 8">
            <a:extLst>
              <a:ext uri="{FF2B5EF4-FFF2-40B4-BE49-F238E27FC236}">
                <a16:creationId xmlns:a16="http://schemas.microsoft.com/office/drawing/2014/main" id="{7FE021E1-CE4D-BCF3-2D0B-ABA474511EEB}"/>
              </a:ext>
            </a:extLst>
          </p:cNvPr>
          <p:cNvGrpSpPr/>
          <p:nvPr/>
        </p:nvGrpSpPr>
        <p:grpSpPr>
          <a:xfrm>
            <a:off x="6172200" y="2628900"/>
            <a:ext cx="11468100" cy="4633627"/>
            <a:chOff x="952500" y="1897260"/>
            <a:chExt cx="16535400" cy="2078276"/>
          </a:xfrm>
        </p:grpSpPr>
        <p:sp>
          <p:nvSpPr>
            <p:cNvPr id="6" name="Rectangle 5">
              <a:extLst>
                <a:ext uri="{FF2B5EF4-FFF2-40B4-BE49-F238E27FC236}">
                  <a16:creationId xmlns:a16="http://schemas.microsoft.com/office/drawing/2014/main" id="{0282A744-F164-2DAA-0200-35C6EB48CF80}"/>
                </a:ext>
              </a:extLst>
            </p:cNvPr>
            <p:cNvSpPr/>
            <p:nvPr/>
          </p:nvSpPr>
          <p:spPr>
            <a:xfrm>
              <a:off x="952500" y="1897260"/>
              <a:ext cx="16383000" cy="1925876"/>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B33843A-19AC-31B7-0E55-0599E45A7B1E}"/>
                </a:ext>
              </a:extLst>
            </p:cNvPr>
            <p:cNvSpPr/>
            <p:nvPr/>
          </p:nvSpPr>
          <p:spPr>
            <a:xfrm>
              <a:off x="1104900" y="2049660"/>
              <a:ext cx="16383000" cy="1925876"/>
            </a:xfrm>
            <a:prstGeom prst="rect">
              <a:avLst/>
            </a:prstGeom>
            <a:solidFill>
              <a:schemeClr val="bg1"/>
            </a:solidFill>
            <a:ln>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961DF8E-78EA-96B9-0754-A4D15B8E87B1}"/>
                </a:ext>
              </a:extLst>
            </p:cNvPr>
            <p:cNvSpPr txBox="1"/>
            <p:nvPr/>
          </p:nvSpPr>
          <p:spPr>
            <a:xfrm>
              <a:off x="1562100" y="1990040"/>
              <a:ext cx="15468601" cy="1854852"/>
            </a:xfrm>
            <a:prstGeom prst="rect">
              <a:avLst/>
            </a:prstGeom>
            <a:noFill/>
          </p:spPr>
          <p:txBody>
            <a:bodyPr wrap="square" rtlCol="0">
              <a:spAutoFit/>
            </a:bodyPr>
            <a:lstStyle/>
            <a:p>
              <a:pPr algn="just">
                <a:lnSpc>
                  <a:spcPct val="150000"/>
                </a:lnSpc>
              </a:pPr>
              <a:r>
                <a:rPr lang="vi-VN" sz="4500" kern="0">
                  <a:effectLst/>
                  <a:ea typeface="Calibri" panose="020F0502020204030204" pitchFamily="34" charset="0"/>
                  <a:cs typeface="Times New Roman" panose="02020603050405020304" pitchFamily="18" charset="0"/>
                </a:rPr>
                <a:t>Ta-nhi-a cho rằng: Có lẽ là do chỗ ở mới của chúng thoảng hơn, không bị rễ của cây khác tranh chất màu dưới đất nên chủng mới thay đổi như vậy.....</a:t>
              </a:r>
              <a:endParaRPr lang="en-US" sz="4500"/>
            </a:p>
          </p:txBody>
        </p:sp>
      </p:grpSp>
    </p:spTree>
    <p:extLst>
      <p:ext uri="{BB962C8B-B14F-4D97-AF65-F5344CB8AC3E}">
        <p14:creationId xmlns:p14="http://schemas.microsoft.com/office/powerpoint/2010/main" val="55285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CA4CCF-07A5-366D-9683-9C4E462D64F3}"/>
              </a:ext>
            </a:extLst>
          </p:cNvPr>
          <p:cNvSpPr txBox="1"/>
          <p:nvPr/>
        </p:nvSpPr>
        <p:spPr>
          <a:xfrm>
            <a:off x="5905500" y="419100"/>
            <a:ext cx="6477000" cy="1015663"/>
          </a:xfrm>
          <a:prstGeom prst="rect">
            <a:avLst/>
          </a:prstGeom>
          <a:noFill/>
        </p:spPr>
        <p:txBody>
          <a:bodyPr wrap="square" rtlCol="0">
            <a:spAutoFit/>
          </a:bodyPr>
          <a:lstStyle/>
          <a:p>
            <a:pPr algn="ctr"/>
            <a:r>
              <a:rPr lang="en-US" sz="6000" b="1">
                <a:solidFill>
                  <a:schemeClr val="accent4">
                    <a:lumMod val="75000"/>
                  </a:schemeClr>
                </a:solidFill>
                <a:latin typeface="Arial" panose="020B0604020202020204" pitchFamily="34" charset="0"/>
                <a:cs typeface="Arial" panose="020B0604020202020204" pitchFamily="34" charset="0"/>
              </a:rPr>
              <a:t>KHỞI ĐỘNG </a:t>
            </a:r>
          </a:p>
        </p:txBody>
      </p:sp>
      <p:grpSp>
        <p:nvGrpSpPr>
          <p:cNvPr id="5" name="Group 4">
            <a:extLst>
              <a:ext uri="{FF2B5EF4-FFF2-40B4-BE49-F238E27FC236}">
                <a16:creationId xmlns:a16="http://schemas.microsoft.com/office/drawing/2014/main" id="{0B28FD53-07DE-986A-A34A-129469C71317}"/>
              </a:ext>
            </a:extLst>
          </p:cNvPr>
          <p:cNvGrpSpPr/>
          <p:nvPr/>
        </p:nvGrpSpPr>
        <p:grpSpPr>
          <a:xfrm>
            <a:off x="504825" y="1714500"/>
            <a:ext cx="9372600" cy="4499948"/>
            <a:chOff x="762000" y="2019300"/>
            <a:chExt cx="9372600" cy="4499948"/>
          </a:xfrm>
        </p:grpSpPr>
        <p:sp>
          <p:nvSpPr>
            <p:cNvPr id="4" name="TextBox 3">
              <a:extLst>
                <a:ext uri="{FF2B5EF4-FFF2-40B4-BE49-F238E27FC236}">
                  <a16:creationId xmlns:a16="http://schemas.microsoft.com/office/drawing/2014/main" id="{8FCC46EA-FF18-5233-292D-2C7E6DBB92DE}"/>
                </a:ext>
              </a:extLst>
            </p:cNvPr>
            <p:cNvSpPr txBox="1"/>
            <p:nvPr/>
          </p:nvSpPr>
          <p:spPr>
            <a:xfrm>
              <a:off x="762000" y="2400300"/>
              <a:ext cx="9144000" cy="4118948"/>
            </a:xfrm>
            <a:prstGeom prst="rect">
              <a:avLst/>
            </a:prstGeom>
            <a:solidFill>
              <a:srgbClr val="FEEDAA"/>
            </a:solidFill>
          </p:spPr>
          <p:txBody>
            <a:bodyPr wrap="square">
              <a:spAutoFit/>
            </a:bodyPr>
            <a:lstStyle/>
            <a:p>
              <a:pPr algn="ctr">
                <a:lnSpc>
                  <a:spcPct val="150000"/>
                </a:lnSpc>
              </a:pPr>
              <a:r>
                <a:rPr lang="en-US" sz="4500" b="1">
                  <a:solidFill>
                    <a:srgbClr val="002060"/>
                  </a:solidFill>
                  <a:latin typeface="Arial" panose="020B0604020202020204" pitchFamily="34" charset="0"/>
                  <a:cs typeface="Arial" panose="020B0604020202020204" pitchFamily="34" charset="0"/>
                </a:rPr>
                <a:t>THẢO LUẬN NHÓM </a:t>
              </a:r>
            </a:p>
            <a:p>
              <a:pPr algn="just">
                <a:lnSpc>
                  <a:spcPct val="150000"/>
                </a:lnSpc>
              </a:pPr>
              <a:r>
                <a:rPr lang="en-US" sz="4500">
                  <a:latin typeface="Arial" panose="020B0604020202020204" pitchFamily="34" charset="0"/>
                  <a:cs typeface="Arial" panose="020B0604020202020204" pitchFamily="34" charset="0"/>
                </a:rPr>
                <a:t>Khi muốn miêu tả một sự vật, làm thế nào để tả đúng đặc điểm của sự vật đó? </a:t>
              </a:r>
            </a:p>
          </p:txBody>
        </p:sp>
        <p:pic>
          <p:nvPicPr>
            <p:cNvPr id="1026" name="Picture 2" descr="Pin ">
              <a:extLst>
                <a:ext uri="{FF2B5EF4-FFF2-40B4-BE49-F238E27FC236}">
                  <a16:creationId xmlns:a16="http://schemas.microsoft.com/office/drawing/2014/main" id="{4849691A-D77F-699C-5374-05FD5BBAEF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0" y="2019300"/>
              <a:ext cx="990600" cy="99060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C2C0A984-27CA-26AA-6A39-9D4C1DA7938F}"/>
              </a:ext>
            </a:extLst>
          </p:cNvPr>
          <p:cNvSpPr txBox="1"/>
          <p:nvPr/>
        </p:nvSpPr>
        <p:spPr>
          <a:xfrm>
            <a:off x="9877425" y="3455327"/>
            <a:ext cx="7724775" cy="5518242"/>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Khi muốn miêu tả một sự vật (đồ vật, con vật, cây cối,...), cần quan sát kĩ sự vật đó bằng nhiều giác quan.</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Cần quan sát sự vật ở nhiều thời điểm khác nhau. </a:t>
            </a:r>
          </a:p>
        </p:txBody>
      </p:sp>
      <p:sp>
        <p:nvSpPr>
          <p:cNvPr id="9" name="Freeform 2">
            <a:extLst>
              <a:ext uri="{FF2B5EF4-FFF2-40B4-BE49-F238E27FC236}">
                <a16:creationId xmlns:a16="http://schemas.microsoft.com/office/drawing/2014/main" id="{DBAC63F8-3B32-34C7-CE40-16268422D64B}"/>
              </a:ext>
            </a:extLst>
          </p:cNvPr>
          <p:cNvSpPr/>
          <p:nvPr/>
        </p:nvSpPr>
        <p:spPr>
          <a:xfrm>
            <a:off x="2638425" y="6410730"/>
            <a:ext cx="4876800" cy="3934439"/>
          </a:xfrm>
          <a:custGeom>
            <a:avLst/>
            <a:gdLst/>
            <a:ahLst/>
            <a:cxnLst/>
            <a:rect l="l" t="t" r="r" b="b"/>
            <a:pathLst>
              <a:path w="9826388" h="8229600">
                <a:moveTo>
                  <a:pt x="0" y="0"/>
                </a:moveTo>
                <a:lnTo>
                  <a:pt x="9826388" y="0"/>
                </a:lnTo>
                <a:lnTo>
                  <a:pt x="9826388"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449185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DF43AA-8927-6F08-634E-016FCC7BB0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04" y="2705100"/>
            <a:ext cx="18503407" cy="7886262"/>
          </a:xfrm>
          <a:prstGeom prst="rect">
            <a:avLst/>
          </a:prstGeom>
        </p:spPr>
      </p:pic>
      <p:sp>
        <p:nvSpPr>
          <p:cNvPr id="4" name="TextBox 3">
            <a:extLst>
              <a:ext uri="{FF2B5EF4-FFF2-40B4-BE49-F238E27FC236}">
                <a16:creationId xmlns:a16="http://schemas.microsoft.com/office/drawing/2014/main" id="{09E6F352-EB5B-17C9-0481-F498C1557D47}"/>
              </a:ext>
            </a:extLst>
          </p:cNvPr>
          <p:cNvSpPr txBox="1"/>
          <p:nvPr/>
        </p:nvSpPr>
        <p:spPr>
          <a:xfrm>
            <a:off x="4876799" y="521136"/>
            <a:ext cx="8534400" cy="861774"/>
          </a:xfrm>
          <a:prstGeom prst="rect">
            <a:avLst/>
          </a:prstGeom>
          <a:noFill/>
        </p:spPr>
        <p:txBody>
          <a:bodyPr wrap="square" rtlCol="0">
            <a:spAutoFit/>
          </a:bodyPr>
          <a:lstStyle/>
          <a:p>
            <a:pPr algn="ctr"/>
            <a:r>
              <a:rPr lang="en-US" sz="5000" b="1">
                <a:solidFill>
                  <a:schemeClr val="accent4">
                    <a:lumMod val="75000"/>
                  </a:schemeClr>
                </a:solidFill>
                <a:latin typeface="Arial" panose="020B0604020202020204" pitchFamily="34" charset="0"/>
                <a:cs typeface="Arial" panose="020B0604020202020204" pitchFamily="34" charset="0"/>
              </a:rPr>
              <a:t>QUAN SÁT HÌNH ẢNH </a:t>
            </a:r>
          </a:p>
        </p:txBody>
      </p:sp>
      <p:sp>
        <p:nvSpPr>
          <p:cNvPr id="5" name="Rectangle 4">
            <a:extLst>
              <a:ext uri="{FF2B5EF4-FFF2-40B4-BE49-F238E27FC236}">
                <a16:creationId xmlns:a16="http://schemas.microsoft.com/office/drawing/2014/main" id="{F48E5C43-CAD6-871B-EAC2-303C66BE55E2}"/>
              </a:ext>
            </a:extLst>
          </p:cNvPr>
          <p:cNvSpPr/>
          <p:nvPr/>
        </p:nvSpPr>
        <p:spPr>
          <a:xfrm>
            <a:off x="6858000" y="1382910"/>
            <a:ext cx="9329737" cy="3657600"/>
          </a:xfrm>
          <a:prstGeom prst="rect">
            <a:avLst/>
          </a:prstGeom>
          <a:gradFill>
            <a:gsLst>
              <a:gs pos="0">
                <a:schemeClr val="accent1">
                  <a:lumMod val="5000"/>
                  <a:lumOff val="95000"/>
                </a:schemeClr>
              </a:gs>
              <a:gs pos="100000">
                <a:srgbClr val="E7EEC2">
                  <a:lumMod val="89000"/>
                  <a:lumOff val="11000"/>
                  <a:alpha val="75000"/>
                </a:srgbClr>
              </a:gs>
            </a:gsLst>
            <a:lin ang="5400000" scaled="1"/>
          </a:gra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a:solidFill>
                  <a:sysClr val="windowText" lastClr="000000"/>
                </a:solidFill>
                <a:latin typeface="Arial" panose="020B0604020202020204" pitchFamily="34" charset="0"/>
                <a:cs typeface="Arial" panose="020B0604020202020204" pitchFamily="34" charset="0"/>
              </a:rPr>
              <a:t>Hôm nay chúng ta sẽ tìm hiểu về bài đọc </a:t>
            </a:r>
            <a:r>
              <a:rPr lang="en-US" sz="4500" b="1" i="1">
                <a:solidFill>
                  <a:sysClr val="windowText" lastClr="000000"/>
                </a:solidFill>
                <a:latin typeface="Arial" panose="020B0604020202020204" pitchFamily="34" charset="0"/>
                <a:cs typeface="Arial" panose="020B0604020202020204" pitchFamily="34" charset="0"/>
              </a:rPr>
              <a:t>Tập làm văn</a:t>
            </a:r>
            <a:r>
              <a:rPr lang="en-US" sz="4500">
                <a:solidFill>
                  <a:sysClr val="windowText" lastClr="0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081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EEDD"/>
        </a:solidFill>
        <a:effectLst/>
      </p:bgPr>
    </p:bg>
    <p:spTree>
      <p:nvGrpSpPr>
        <p:cNvPr id="1" name=""/>
        <p:cNvGrpSpPr/>
        <p:nvPr/>
      </p:nvGrpSpPr>
      <p:grpSpPr>
        <a:xfrm>
          <a:off x="0" y="0"/>
          <a:ext cx="0" cy="0"/>
          <a:chOff x="0" y="0"/>
          <a:chExt cx="0" cy="0"/>
        </a:xfrm>
      </p:grpSpPr>
      <p:sp>
        <p:nvSpPr>
          <p:cNvPr id="2" name="Freeform 2"/>
          <p:cNvSpPr/>
          <p:nvPr/>
        </p:nvSpPr>
        <p:spPr>
          <a:xfrm rot="-4700804">
            <a:off x="-3432027" y="-1257733"/>
            <a:ext cx="11316805" cy="10781829"/>
          </a:xfrm>
          <a:custGeom>
            <a:avLst/>
            <a:gdLst/>
            <a:ahLst/>
            <a:cxnLst/>
            <a:rect l="l" t="t" r="r" b="b"/>
            <a:pathLst>
              <a:path w="11316805" h="10781829">
                <a:moveTo>
                  <a:pt x="0" y="0"/>
                </a:moveTo>
                <a:lnTo>
                  <a:pt x="11316805" y="0"/>
                </a:lnTo>
                <a:lnTo>
                  <a:pt x="11316805" y="10781829"/>
                </a:lnTo>
                <a:lnTo>
                  <a:pt x="0" y="10781829"/>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419598">
            <a:off x="5505980" y="4854957"/>
            <a:ext cx="9243659" cy="8806686"/>
          </a:xfrm>
          <a:custGeom>
            <a:avLst/>
            <a:gdLst/>
            <a:ahLst/>
            <a:cxnLst/>
            <a:rect l="l" t="t" r="r" b="b"/>
            <a:pathLst>
              <a:path w="9243659" h="8806686">
                <a:moveTo>
                  <a:pt x="0" y="0"/>
                </a:moveTo>
                <a:lnTo>
                  <a:pt x="9243660" y="0"/>
                </a:lnTo>
                <a:lnTo>
                  <a:pt x="9243660" y="8806686"/>
                </a:lnTo>
                <a:lnTo>
                  <a:pt x="0" y="8806686"/>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6177337">
            <a:off x="12719810" y="-2950682"/>
            <a:ext cx="8046015" cy="7665658"/>
          </a:xfrm>
          <a:custGeom>
            <a:avLst/>
            <a:gdLst/>
            <a:ahLst/>
            <a:cxnLst/>
            <a:rect l="l" t="t" r="r" b="b"/>
            <a:pathLst>
              <a:path w="8046015" h="7665658">
                <a:moveTo>
                  <a:pt x="0" y="0"/>
                </a:moveTo>
                <a:lnTo>
                  <a:pt x="8046015" y="0"/>
                </a:lnTo>
                <a:lnTo>
                  <a:pt x="8046015" y="7665658"/>
                </a:lnTo>
                <a:lnTo>
                  <a:pt x="0" y="7665658"/>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858531" y="-1321555"/>
            <a:ext cx="10261900" cy="12085411"/>
          </a:xfrm>
          <a:custGeom>
            <a:avLst/>
            <a:gdLst/>
            <a:ahLst/>
            <a:cxnLst/>
            <a:rect l="l" t="t" r="r" b="b"/>
            <a:pathLst>
              <a:path w="10261900" h="12085411">
                <a:moveTo>
                  <a:pt x="0" y="0"/>
                </a:moveTo>
                <a:lnTo>
                  <a:pt x="10261900" y="0"/>
                </a:lnTo>
                <a:lnTo>
                  <a:pt x="10261900" y="12085411"/>
                </a:lnTo>
                <a:lnTo>
                  <a:pt x="0" y="12085411"/>
                </a:lnTo>
                <a:lnTo>
                  <a:pt x="0" y="0"/>
                </a:lnTo>
                <a:close/>
              </a:path>
            </a:pathLst>
          </a:custGeom>
          <a:blipFill>
            <a:blip r:embed="rId4"/>
            <a:stretch>
              <a:fillRect/>
            </a:stretch>
          </a:blipFill>
        </p:spPr>
        <p:txBody>
          <a:bodyPr/>
          <a:lstStyle/>
          <a:p>
            <a:endParaRPr lang="en-US"/>
          </a:p>
        </p:txBody>
      </p:sp>
      <p:sp>
        <p:nvSpPr>
          <p:cNvPr id="6" name="TextBox 5">
            <a:extLst>
              <a:ext uri="{FF2B5EF4-FFF2-40B4-BE49-F238E27FC236}">
                <a16:creationId xmlns:a16="http://schemas.microsoft.com/office/drawing/2014/main" id="{6FE759C7-9346-6D17-27DF-10D2080AC8B6}"/>
              </a:ext>
            </a:extLst>
          </p:cNvPr>
          <p:cNvSpPr txBox="1"/>
          <p:nvPr/>
        </p:nvSpPr>
        <p:spPr>
          <a:xfrm>
            <a:off x="4829302" y="1483256"/>
            <a:ext cx="13487400" cy="3774110"/>
          </a:xfrm>
          <a:prstGeom prst="rect">
            <a:avLst/>
          </a:prstGeom>
          <a:noFill/>
        </p:spPr>
        <p:txBody>
          <a:bodyPr wrap="square" rtlCol="0">
            <a:spAutoFit/>
          </a:bodyPr>
          <a:lstStyle/>
          <a:p>
            <a:pPr algn="ctr">
              <a:lnSpc>
                <a:spcPct val="150000"/>
              </a:lnSpc>
            </a:pPr>
            <a:r>
              <a:rPr lang="en-US" sz="8500" b="1">
                <a:solidFill>
                  <a:srgbClr val="002060"/>
                </a:solidFill>
                <a:latin typeface="Arial" panose="020B0604020202020204" pitchFamily="34" charset="0"/>
                <a:cs typeface="Arial" panose="020B0604020202020204" pitchFamily="34" charset="0"/>
              </a:rPr>
              <a:t>BÀI 11. </a:t>
            </a:r>
          </a:p>
          <a:p>
            <a:pPr algn="ctr">
              <a:lnSpc>
                <a:spcPct val="150000"/>
              </a:lnSpc>
            </a:pPr>
            <a:r>
              <a:rPr lang="en-US" sz="8500" b="1">
                <a:solidFill>
                  <a:srgbClr val="002060"/>
                </a:solidFill>
                <a:latin typeface="Arial" panose="020B0604020202020204" pitchFamily="34" charset="0"/>
                <a:cs typeface="Arial" panose="020B0604020202020204" pitchFamily="34" charset="0"/>
              </a:rPr>
              <a:t>TẬP LÀM VĂN </a:t>
            </a:r>
          </a:p>
        </p:txBody>
      </p:sp>
      <p:sp>
        <p:nvSpPr>
          <p:cNvPr id="7" name="TextBox 6">
            <a:extLst>
              <a:ext uri="{FF2B5EF4-FFF2-40B4-BE49-F238E27FC236}">
                <a16:creationId xmlns:a16="http://schemas.microsoft.com/office/drawing/2014/main" id="{CA27B211-4346-C95D-6CF2-4963F35C22B3}"/>
              </a:ext>
            </a:extLst>
          </p:cNvPr>
          <p:cNvSpPr txBox="1"/>
          <p:nvPr/>
        </p:nvSpPr>
        <p:spPr>
          <a:xfrm>
            <a:off x="7115302" y="5944092"/>
            <a:ext cx="8915400" cy="1200329"/>
          </a:xfrm>
          <a:prstGeom prst="rect">
            <a:avLst/>
          </a:prstGeom>
          <a:noFill/>
        </p:spPr>
        <p:txBody>
          <a:bodyPr wrap="square" rtlCol="0">
            <a:spAutoFit/>
          </a:bodyPr>
          <a:lstStyle/>
          <a:p>
            <a:pPr algn="ctr"/>
            <a:r>
              <a:rPr lang="en-US" sz="7000" b="1">
                <a:solidFill>
                  <a:schemeClr val="accent6">
                    <a:lumMod val="50000"/>
                  </a:schemeClr>
                </a:solidFill>
                <a:latin typeface="Arial" panose="020B0604020202020204" pitchFamily="34" charset="0"/>
                <a:cs typeface="Arial" panose="020B0604020202020204" pitchFamily="34" charset="0"/>
              </a:rPr>
              <a:t>(TIẾT 1. ĐỌC)  </a:t>
            </a:r>
          </a:p>
        </p:txBody>
      </p:sp>
      <p:pic>
        <p:nvPicPr>
          <p:cNvPr id="8" name="Picture 2">
            <a:extLst>
              <a:ext uri="{FF2B5EF4-FFF2-40B4-BE49-F238E27FC236}">
                <a16:creationId xmlns:a16="http://schemas.microsoft.com/office/drawing/2014/main" id="{9E65E72E-A386-D05E-F616-28A2A4067DDC}"/>
              </a:ext>
            </a:extLst>
          </p:cNvPr>
          <p:cNvPicPr>
            <a:picLocks noChangeAspect="1"/>
          </p:cNvPicPr>
          <p:nvPr/>
        </p:nvPicPr>
        <p:blipFill>
          <a:blip r:embed="rId5"/>
          <a:srcRect/>
          <a:stretch>
            <a:fillRect/>
          </a:stretch>
        </p:blipFill>
        <p:spPr>
          <a:xfrm>
            <a:off x="14160621" y="7126308"/>
            <a:ext cx="3861740" cy="3031466"/>
          </a:xfrm>
          <a:prstGeom prst="rect">
            <a:avLst/>
          </a:prstGeom>
        </p:spPr>
      </p:pic>
    </p:spTree>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4897" t="1099" r="9058"/>
          <a:stretch>
            <a:fillRect/>
          </a:stretch>
        </p:blipFill>
        <p:spPr>
          <a:xfrm>
            <a:off x="0" y="0"/>
            <a:ext cx="18288000" cy="10287000"/>
          </a:xfrm>
          <a:prstGeom prst="rect">
            <a:avLst/>
          </a:prstGeom>
        </p:spPr>
      </p:pic>
      <p:grpSp>
        <p:nvGrpSpPr>
          <p:cNvPr id="3" name="Group 3"/>
          <p:cNvGrpSpPr/>
          <p:nvPr/>
        </p:nvGrpSpPr>
        <p:grpSpPr>
          <a:xfrm>
            <a:off x="0" y="13336"/>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FFFFFF">
                <a:alpha val="34902"/>
              </a:srgbClr>
            </a:solidFill>
          </p:spPr>
          <p:txBody>
            <a:bodyPr/>
            <a:lstStyle/>
            <a:p>
              <a:endParaRPr lang="en-US"/>
            </a:p>
          </p:txBody>
        </p:sp>
        <p:sp>
          <p:nvSpPr>
            <p:cNvPr id="5" name="TextBox 5"/>
            <p:cNvSpPr txBox="1"/>
            <p:nvPr/>
          </p:nvSpPr>
          <p:spPr>
            <a:xfrm>
              <a:off x="0" y="-257175"/>
              <a:ext cx="812800" cy="1069975"/>
            </a:xfrm>
            <a:prstGeom prst="rect">
              <a:avLst/>
            </a:prstGeom>
          </p:spPr>
          <p:txBody>
            <a:bodyPr lIns="50800" tIns="50800" rIns="50800" bIns="50800" rtlCol="0" anchor="ctr"/>
            <a:lstStyle/>
            <a:p>
              <a:pPr algn="ctr">
                <a:lnSpc>
                  <a:spcPts val="5250"/>
                </a:lnSpc>
              </a:pPr>
              <a:endParaRPr/>
            </a:p>
          </p:txBody>
        </p:sp>
      </p:grpSp>
      <p:sp>
        <p:nvSpPr>
          <p:cNvPr id="27" name="Rectangle: Rounded Corners 26">
            <a:extLst>
              <a:ext uri="{FF2B5EF4-FFF2-40B4-BE49-F238E27FC236}">
                <a16:creationId xmlns:a16="http://schemas.microsoft.com/office/drawing/2014/main" id="{BD26BCCF-5EDA-53F7-12C0-03C891879FA7}"/>
              </a:ext>
            </a:extLst>
          </p:cNvPr>
          <p:cNvSpPr/>
          <p:nvPr/>
        </p:nvSpPr>
        <p:spPr>
          <a:xfrm>
            <a:off x="5638800" y="432436"/>
            <a:ext cx="11811000" cy="9448800"/>
          </a:xfrm>
          <a:prstGeom prst="roundRect">
            <a:avLst/>
          </a:prstGeom>
          <a:gradFill>
            <a:gsLst>
              <a:gs pos="0">
                <a:schemeClr val="bg1"/>
              </a:gs>
              <a:gs pos="79000">
                <a:srgbClr val="C4E2F8">
                  <a:alpha val="62000"/>
                  <a:lumMod val="9000"/>
                  <a:lumOff val="91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D148D68-8C1D-5330-49E4-564BE3450832}"/>
              </a:ext>
            </a:extLst>
          </p:cNvPr>
          <p:cNvSpPr txBox="1"/>
          <p:nvPr/>
        </p:nvSpPr>
        <p:spPr>
          <a:xfrm>
            <a:off x="6819900" y="1257300"/>
            <a:ext cx="9448800" cy="1015663"/>
          </a:xfrm>
          <a:prstGeom prst="rect">
            <a:avLst/>
          </a:prstGeom>
          <a:noFill/>
        </p:spPr>
        <p:txBody>
          <a:bodyPr wrap="square" rtlCol="0">
            <a:spAutoFit/>
          </a:bodyPr>
          <a:lstStyle/>
          <a:p>
            <a:pPr algn="ctr"/>
            <a:r>
              <a:rPr lang="en-US" sz="6000" b="1">
                <a:solidFill>
                  <a:srgbClr val="002060"/>
                </a:solidFill>
                <a:latin typeface="Arial" panose="020B0604020202020204" pitchFamily="34" charset="0"/>
                <a:cs typeface="Arial" panose="020B0604020202020204" pitchFamily="34" charset="0"/>
              </a:rPr>
              <a:t>NỘI DUNG BÀI HỌC </a:t>
            </a:r>
          </a:p>
        </p:txBody>
      </p:sp>
      <p:grpSp>
        <p:nvGrpSpPr>
          <p:cNvPr id="31" name="Group 30">
            <a:extLst>
              <a:ext uri="{FF2B5EF4-FFF2-40B4-BE49-F238E27FC236}">
                <a16:creationId xmlns:a16="http://schemas.microsoft.com/office/drawing/2014/main" id="{B5B0461E-254D-3E35-8DBA-BB3F69AB9916}"/>
              </a:ext>
            </a:extLst>
          </p:cNvPr>
          <p:cNvGrpSpPr/>
          <p:nvPr/>
        </p:nvGrpSpPr>
        <p:grpSpPr>
          <a:xfrm>
            <a:off x="6600823" y="2857500"/>
            <a:ext cx="8172450" cy="1092607"/>
            <a:chOff x="6610350" y="3120671"/>
            <a:chExt cx="8172450" cy="1092607"/>
          </a:xfrm>
        </p:grpSpPr>
        <p:sp>
          <p:nvSpPr>
            <p:cNvPr id="29" name="TextBox 28">
              <a:extLst>
                <a:ext uri="{FF2B5EF4-FFF2-40B4-BE49-F238E27FC236}">
                  <a16:creationId xmlns:a16="http://schemas.microsoft.com/office/drawing/2014/main" id="{4D8B8165-76D6-22D4-6577-1AA05E7697AE}"/>
                </a:ext>
              </a:extLst>
            </p:cNvPr>
            <p:cNvSpPr txBox="1"/>
            <p:nvPr/>
          </p:nvSpPr>
          <p:spPr>
            <a:xfrm>
              <a:off x="6610350" y="3120671"/>
              <a:ext cx="2057400" cy="1092607"/>
            </a:xfrm>
            <a:prstGeom prst="rect">
              <a:avLst/>
            </a:prstGeom>
            <a:noFill/>
          </p:spPr>
          <p:txBody>
            <a:bodyPr wrap="square" rtlCol="0">
              <a:spAutoFit/>
            </a:bodyPr>
            <a:lstStyle/>
            <a:p>
              <a:r>
                <a:rPr lang="en-US" sz="6500">
                  <a:latin typeface="Amasis MT Pro Black" panose="02040A04050005020304" pitchFamily="18" charset="0"/>
                  <a:cs typeface="Arial" panose="020B0604020202020204" pitchFamily="34" charset="0"/>
                </a:rPr>
                <a:t>01</a:t>
              </a:r>
            </a:p>
          </p:txBody>
        </p:sp>
        <p:sp>
          <p:nvSpPr>
            <p:cNvPr id="30" name="TextBox 29">
              <a:extLst>
                <a:ext uri="{FF2B5EF4-FFF2-40B4-BE49-F238E27FC236}">
                  <a16:creationId xmlns:a16="http://schemas.microsoft.com/office/drawing/2014/main" id="{F491C8B0-E2EB-29F1-757E-5FEDF5AE2759}"/>
                </a:ext>
              </a:extLst>
            </p:cNvPr>
            <p:cNvSpPr txBox="1"/>
            <p:nvPr/>
          </p:nvSpPr>
          <p:spPr>
            <a:xfrm>
              <a:off x="8915400" y="3236088"/>
              <a:ext cx="5867400" cy="861774"/>
            </a:xfrm>
            <a:prstGeom prst="rect">
              <a:avLst/>
            </a:prstGeom>
            <a:noFill/>
          </p:spPr>
          <p:txBody>
            <a:bodyPr wrap="square" rtlCol="0">
              <a:spAutoFit/>
            </a:bodyPr>
            <a:lstStyle/>
            <a:p>
              <a:r>
                <a:rPr lang="en-US" sz="5000">
                  <a:latin typeface="Arial" panose="020B0604020202020204" pitchFamily="34" charset="0"/>
                  <a:cs typeface="Arial" panose="020B0604020202020204" pitchFamily="34" charset="0"/>
                </a:rPr>
                <a:t>Đọc văn bản </a:t>
              </a:r>
            </a:p>
          </p:txBody>
        </p:sp>
      </p:grpSp>
      <p:grpSp>
        <p:nvGrpSpPr>
          <p:cNvPr id="32" name="Group 31">
            <a:extLst>
              <a:ext uri="{FF2B5EF4-FFF2-40B4-BE49-F238E27FC236}">
                <a16:creationId xmlns:a16="http://schemas.microsoft.com/office/drawing/2014/main" id="{FCECD3D2-333D-6292-E281-A28DED425542}"/>
              </a:ext>
            </a:extLst>
          </p:cNvPr>
          <p:cNvGrpSpPr/>
          <p:nvPr/>
        </p:nvGrpSpPr>
        <p:grpSpPr>
          <a:xfrm>
            <a:off x="8229600" y="5142815"/>
            <a:ext cx="8172450" cy="1092607"/>
            <a:chOff x="6610350" y="3120671"/>
            <a:chExt cx="8172450" cy="1092607"/>
          </a:xfrm>
        </p:grpSpPr>
        <p:sp>
          <p:nvSpPr>
            <p:cNvPr id="33" name="TextBox 32">
              <a:extLst>
                <a:ext uri="{FF2B5EF4-FFF2-40B4-BE49-F238E27FC236}">
                  <a16:creationId xmlns:a16="http://schemas.microsoft.com/office/drawing/2014/main" id="{C97A7F38-406C-DB51-B3D9-8B3BD2F924FA}"/>
                </a:ext>
              </a:extLst>
            </p:cNvPr>
            <p:cNvSpPr txBox="1"/>
            <p:nvPr/>
          </p:nvSpPr>
          <p:spPr>
            <a:xfrm>
              <a:off x="6610350" y="3120671"/>
              <a:ext cx="2057400" cy="1092607"/>
            </a:xfrm>
            <a:prstGeom prst="rect">
              <a:avLst/>
            </a:prstGeom>
            <a:noFill/>
          </p:spPr>
          <p:txBody>
            <a:bodyPr wrap="square" rtlCol="0">
              <a:spAutoFit/>
            </a:bodyPr>
            <a:lstStyle/>
            <a:p>
              <a:r>
                <a:rPr lang="en-US" sz="6500">
                  <a:latin typeface="Amasis MT Pro Black" panose="02040A04050005020304" pitchFamily="18" charset="0"/>
                  <a:cs typeface="Arial" panose="020B0604020202020204" pitchFamily="34" charset="0"/>
                </a:rPr>
                <a:t>02</a:t>
              </a:r>
            </a:p>
          </p:txBody>
        </p:sp>
        <p:sp>
          <p:nvSpPr>
            <p:cNvPr id="34" name="TextBox 33">
              <a:extLst>
                <a:ext uri="{FF2B5EF4-FFF2-40B4-BE49-F238E27FC236}">
                  <a16:creationId xmlns:a16="http://schemas.microsoft.com/office/drawing/2014/main" id="{9E7A2047-D9C8-2E41-00BB-1D20CAFA5A40}"/>
                </a:ext>
              </a:extLst>
            </p:cNvPr>
            <p:cNvSpPr txBox="1"/>
            <p:nvPr/>
          </p:nvSpPr>
          <p:spPr>
            <a:xfrm>
              <a:off x="8915400" y="3236088"/>
              <a:ext cx="5867400" cy="861774"/>
            </a:xfrm>
            <a:prstGeom prst="rect">
              <a:avLst/>
            </a:prstGeom>
            <a:noFill/>
          </p:spPr>
          <p:txBody>
            <a:bodyPr wrap="square" rtlCol="0">
              <a:spAutoFit/>
            </a:bodyPr>
            <a:lstStyle/>
            <a:p>
              <a:r>
                <a:rPr lang="en-US" sz="5000">
                  <a:latin typeface="Arial" panose="020B0604020202020204" pitchFamily="34" charset="0"/>
                  <a:cs typeface="Arial" panose="020B0604020202020204" pitchFamily="34" charset="0"/>
                </a:rPr>
                <a:t>Trả lời câu hỏi</a:t>
              </a:r>
            </a:p>
          </p:txBody>
        </p:sp>
      </p:grpSp>
      <p:grpSp>
        <p:nvGrpSpPr>
          <p:cNvPr id="35" name="Group 34">
            <a:extLst>
              <a:ext uri="{FF2B5EF4-FFF2-40B4-BE49-F238E27FC236}">
                <a16:creationId xmlns:a16="http://schemas.microsoft.com/office/drawing/2014/main" id="{15586B26-00AC-9A8A-8EED-5BCE71FC752B}"/>
              </a:ext>
            </a:extLst>
          </p:cNvPr>
          <p:cNvGrpSpPr/>
          <p:nvPr/>
        </p:nvGrpSpPr>
        <p:grpSpPr>
          <a:xfrm>
            <a:off x="9982200" y="7567880"/>
            <a:ext cx="8172450" cy="1092607"/>
            <a:chOff x="6610350" y="3120671"/>
            <a:chExt cx="8172450" cy="1092607"/>
          </a:xfrm>
        </p:grpSpPr>
        <p:sp>
          <p:nvSpPr>
            <p:cNvPr id="36" name="TextBox 35">
              <a:extLst>
                <a:ext uri="{FF2B5EF4-FFF2-40B4-BE49-F238E27FC236}">
                  <a16:creationId xmlns:a16="http://schemas.microsoft.com/office/drawing/2014/main" id="{E3691C32-8162-BD7D-CD7A-BD2B22188529}"/>
                </a:ext>
              </a:extLst>
            </p:cNvPr>
            <p:cNvSpPr txBox="1"/>
            <p:nvPr/>
          </p:nvSpPr>
          <p:spPr>
            <a:xfrm>
              <a:off x="6610350" y="3120671"/>
              <a:ext cx="2057400" cy="1092607"/>
            </a:xfrm>
            <a:prstGeom prst="rect">
              <a:avLst/>
            </a:prstGeom>
            <a:noFill/>
          </p:spPr>
          <p:txBody>
            <a:bodyPr wrap="square" rtlCol="0">
              <a:spAutoFit/>
            </a:bodyPr>
            <a:lstStyle/>
            <a:p>
              <a:r>
                <a:rPr lang="en-US" sz="6500">
                  <a:latin typeface="Amasis MT Pro Black" panose="02040A04050005020304" pitchFamily="18" charset="0"/>
                  <a:cs typeface="Arial" panose="020B0604020202020204" pitchFamily="34" charset="0"/>
                </a:rPr>
                <a:t>03</a:t>
              </a:r>
            </a:p>
          </p:txBody>
        </p:sp>
        <p:sp>
          <p:nvSpPr>
            <p:cNvPr id="37" name="TextBox 36">
              <a:extLst>
                <a:ext uri="{FF2B5EF4-FFF2-40B4-BE49-F238E27FC236}">
                  <a16:creationId xmlns:a16="http://schemas.microsoft.com/office/drawing/2014/main" id="{1360FD19-DCB9-F8F6-C65C-CCDA4255596F}"/>
                </a:ext>
              </a:extLst>
            </p:cNvPr>
            <p:cNvSpPr txBox="1"/>
            <p:nvPr/>
          </p:nvSpPr>
          <p:spPr>
            <a:xfrm>
              <a:off x="8915400" y="3236088"/>
              <a:ext cx="5867400" cy="861774"/>
            </a:xfrm>
            <a:prstGeom prst="rect">
              <a:avLst/>
            </a:prstGeom>
            <a:noFill/>
          </p:spPr>
          <p:txBody>
            <a:bodyPr wrap="square" rtlCol="0">
              <a:spAutoFit/>
            </a:bodyPr>
            <a:lstStyle/>
            <a:p>
              <a:r>
                <a:rPr lang="en-US" sz="5000">
                  <a:latin typeface="Arial" panose="020B0604020202020204" pitchFamily="34" charset="0"/>
                  <a:cs typeface="Arial" panose="020B0604020202020204" pitchFamily="34" charset="0"/>
                </a:rPr>
                <a:t>Luyện đọc lại</a:t>
              </a:r>
            </a:p>
          </p:txBody>
        </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876ED94-171B-2289-AA57-D34292DCC70D}"/>
              </a:ext>
            </a:extLst>
          </p:cNvPr>
          <p:cNvSpPr/>
          <p:nvPr/>
        </p:nvSpPr>
        <p:spPr>
          <a:xfrm>
            <a:off x="-2514600" y="7162800"/>
            <a:ext cx="22174200" cy="6248400"/>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BC70685A-94E0-824C-9283-34F199FDD2B1}"/>
              </a:ext>
            </a:extLst>
          </p:cNvPr>
          <p:cNvGrpSpPr/>
          <p:nvPr/>
        </p:nvGrpSpPr>
        <p:grpSpPr>
          <a:xfrm rot="21061214">
            <a:off x="3371081" y="6463755"/>
            <a:ext cx="9566700" cy="5867400"/>
            <a:chOff x="6816300" y="1652587"/>
            <a:chExt cx="7655250" cy="7529513"/>
          </a:xfrm>
        </p:grpSpPr>
        <p:cxnSp>
          <p:nvCxnSpPr>
            <p:cNvPr id="7" name="Straight Connector 6">
              <a:extLst>
                <a:ext uri="{FF2B5EF4-FFF2-40B4-BE49-F238E27FC236}">
                  <a16:creationId xmlns:a16="http://schemas.microsoft.com/office/drawing/2014/main" id="{CEC433A1-786C-6EFB-7087-280EB799E30A}"/>
                </a:ext>
              </a:extLst>
            </p:cNvPr>
            <p:cNvCxnSpPr>
              <a:cxnSpLocks/>
            </p:cNvCxnSpPr>
            <p:nvPr/>
          </p:nvCxnSpPr>
          <p:spPr>
            <a:xfrm flipH="1">
              <a:off x="8763000" y="3124200"/>
              <a:ext cx="3238500" cy="32385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FDCA91C-D425-C32B-8C3B-ABB9E444B47F}"/>
                </a:ext>
              </a:extLst>
            </p:cNvPr>
            <p:cNvCxnSpPr>
              <a:cxnSpLocks/>
            </p:cNvCxnSpPr>
            <p:nvPr/>
          </p:nvCxnSpPr>
          <p:spPr>
            <a:xfrm flipH="1">
              <a:off x="9875100" y="3967162"/>
              <a:ext cx="3238500" cy="32385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10853C6-4F0F-3E26-8A93-FEB19D1E350C}"/>
                </a:ext>
              </a:extLst>
            </p:cNvPr>
            <p:cNvCxnSpPr>
              <a:cxnSpLocks/>
            </p:cNvCxnSpPr>
            <p:nvPr/>
          </p:nvCxnSpPr>
          <p:spPr>
            <a:xfrm flipH="1">
              <a:off x="10938300" y="4810124"/>
              <a:ext cx="3238500" cy="32385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89661FC-E371-8A0F-412F-BBB04497DA06}"/>
                </a:ext>
              </a:extLst>
            </p:cNvPr>
            <p:cNvCxnSpPr>
              <a:cxnSpLocks/>
            </p:cNvCxnSpPr>
            <p:nvPr/>
          </p:nvCxnSpPr>
          <p:spPr>
            <a:xfrm flipH="1">
              <a:off x="6816300" y="2976562"/>
              <a:ext cx="3238500" cy="32385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7D9A5B6-689D-CAE9-9985-A8B187B202AD}"/>
                </a:ext>
              </a:extLst>
            </p:cNvPr>
            <p:cNvCxnSpPr>
              <a:cxnSpLocks/>
            </p:cNvCxnSpPr>
            <p:nvPr/>
          </p:nvCxnSpPr>
          <p:spPr>
            <a:xfrm>
              <a:off x="10110900" y="1652587"/>
              <a:ext cx="4360650" cy="55626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C09A9D-BF17-A18C-8A64-BA792B4DC1AD}"/>
                </a:ext>
              </a:extLst>
            </p:cNvPr>
            <p:cNvCxnSpPr>
              <a:cxnSpLocks/>
            </p:cNvCxnSpPr>
            <p:nvPr/>
          </p:nvCxnSpPr>
          <p:spPr>
            <a:xfrm>
              <a:off x="8929800" y="2628900"/>
              <a:ext cx="4360650" cy="55626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1B70777-688F-FE1B-01C5-5D96C88DB7CA}"/>
                </a:ext>
              </a:extLst>
            </p:cNvPr>
            <p:cNvCxnSpPr>
              <a:cxnSpLocks/>
            </p:cNvCxnSpPr>
            <p:nvPr/>
          </p:nvCxnSpPr>
          <p:spPr>
            <a:xfrm>
              <a:off x="7286100" y="3619500"/>
              <a:ext cx="4360650" cy="55626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 name="Freeform 4">
            <a:extLst>
              <a:ext uri="{FF2B5EF4-FFF2-40B4-BE49-F238E27FC236}">
                <a16:creationId xmlns:a16="http://schemas.microsoft.com/office/drawing/2014/main" id="{F2CE42B2-E838-3FD0-F430-55498C08D70E}"/>
              </a:ext>
            </a:extLst>
          </p:cNvPr>
          <p:cNvSpPr/>
          <p:nvPr/>
        </p:nvSpPr>
        <p:spPr>
          <a:xfrm>
            <a:off x="415636" y="5763157"/>
            <a:ext cx="6925862" cy="4523843"/>
          </a:xfrm>
          <a:custGeom>
            <a:avLst/>
            <a:gdLst/>
            <a:ahLst/>
            <a:cxnLst/>
            <a:rect l="l" t="t" r="r" b="b"/>
            <a:pathLst>
              <a:path w="12960000" h="8229600">
                <a:moveTo>
                  <a:pt x="0" y="0"/>
                </a:moveTo>
                <a:lnTo>
                  <a:pt x="12960000" y="0"/>
                </a:lnTo>
                <a:lnTo>
                  <a:pt x="12960000" y="8229600"/>
                </a:lnTo>
                <a:lnTo>
                  <a:pt x="0" y="8229600"/>
                </a:lnTo>
                <a:lnTo>
                  <a:pt x="0" y="0"/>
                </a:lnTo>
                <a:close/>
              </a:path>
            </a:pathLst>
          </a:custGeom>
          <a:blipFill>
            <a:blip r:embed="rId2"/>
            <a:stretch>
              <a:fillRect/>
            </a:stretch>
          </a:blipFill>
        </p:spPr>
        <p:txBody>
          <a:bodyPr/>
          <a:lstStyle/>
          <a:p>
            <a:endParaRPr lang="en-US"/>
          </a:p>
        </p:txBody>
      </p:sp>
      <p:sp>
        <p:nvSpPr>
          <p:cNvPr id="19" name="Freeform 9">
            <a:extLst>
              <a:ext uri="{FF2B5EF4-FFF2-40B4-BE49-F238E27FC236}">
                <a16:creationId xmlns:a16="http://schemas.microsoft.com/office/drawing/2014/main" id="{C2B57244-A732-1868-D7A3-DBEA9446D47C}"/>
              </a:ext>
            </a:extLst>
          </p:cNvPr>
          <p:cNvSpPr/>
          <p:nvPr/>
        </p:nvSpPr>
        <p:spPr>
          <a:xfrm>
            <a:off x="-152400" y="-266700"/>
            <a:ext cx="3131342" cy="3131342"/>
          </a:xfrm>
          <a:custGeom>
            <a:avLst/>
            <a:gdLst/>
            <a:ahLst/>
            <a:cxnLst/>
            <a:rect l="l" t="t" r="r" b="b"/>
            <a:pathLst>
              <a:path w="3131342" h="3131342">
                <a:moveTo>
                  <a:pt x="0" y="0"/>
                </a:moveTo>
                <a:lnTo>
                  <a:pt x="3131342" y="0"/>
                </a:lnTo>
                <a:lnTo>
                  <a:pt x="3131342" y="3131342"/>
                </a:lnTo>
                <a:lnTo>
                  <a:pt x="0" y="3131342"/>
                </a:lnTo>
                <a:lnTo>
                  <a:pt x="0" y="0"/>
                </a:lnTo>
                <a:close/>
              </a:path>
            </a:pathLst>
          </a:custGeom>
          <a:blipFill>
            <a:blip r:embed="rId3">
              <a:alphaModFix amt="70000"/>
            </a:blip>
            <a:stretch>
              <a:fillRect/>
            </a:stretch>
          </a:blipFill>
        </p:spPr>
        <p:txBody>
          <a:bodyPr/>
          <a:lstStyle/>
          <a:p>
            <a:endParaRPr lang="en-US"/>
          </a:p>
        </p:txBody>
      </p:sp>
      <p:sp>
        <p:nvSpPr>
          <p:cNvPr id="21" name="Rectangle: Rounded Corners 20">
            <a:extLst>
              <a:ext uri="{FF2B5EF4-FFF2-40B4-BE49-F238E27FC236}">
                <a16:creationId xmlns:a16="http://schemas.microsoft.com/office/drawing/2014/main" id="{60329950-AAE5-8AAA-82BF-47E5339AED5E}"/>
              </a:ext>
            </a:extLst>
          </p:cNvPr>
          <p:cNvSpPr/>
          <p:nvPr/>
        </p:nvSpPr>
        <p:spPr>
          <a:xfrm>
            <a:off x="5529935" y="1221221"/>
            <a:ext cx="11664054" cy="4608642"/>
          </a:xfrm>
          <a:custGeom>
            <a:avLst/>
            <a:gdLst>
              <a:gd name="connsiteX0" fmla="*/ 0 w 11664054"/>
              <a:gd name="connsiteY0" fmla="*/ 768122 h 4608642"/>
              <a:gd name="connsiteX1" fmla="*/ 768122 w 11664054"/>
              <a:gd name="connsiteY1" fmla="*/ 0 h 4608642"/>
              <a:gd name="connsiteX2" fmla="*/ 10895932 w 11664054"/>
              <a:gd name="connsiteY2" fmla="*/ 0 h 4608642"/>
              <a:gd name="connsiteX3" fmla="*/ 11664054 w 11664054"/>
              <a:gd name="connsiteY3" fmla="*/ 768122 h 4608642"/>
              <a:gd name="connsiteX4" fmla="*/ 11664054 w 11664054"/>
              <a:gd name="connsiteY4" fmla="*/ 3840520 h 4608642"/>
              <a:gd name="connsiteX5" fmla="*/ 10895932 w 11664054"/>
              <a:gd name="connsiteY5" fmla="*/ 4608642 h 4608642"/>
              <a:gd name="connsiteX6" fmla="*/ 768122 w 11664054"/>
              <a:gd name="connsiteY6" fmla="*/ 4608642 h 4608642"/>
              <a:gd name="connsiteX7" fmla="*/ 0 w 11664054"/>
              <a:gd name="connsiteY7" fmla="*/ 3840520 h 4608642"/>
              <a:gd name="connsiteX8" fmla="*/ 0 w 11664054"/>
              <a:gd name="connsiteY8" fmla="*/ 768122 h 460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4054" h="4608642" fill="none" extrusionOk="0">
                <a:moveTo>
                  <a:pt x="0" y="768122"/>
                </a:moveTo>
                <a:cubicBezTo>
                  <a:pt x="32182" y="356700"/>
                  <a:pt x="280481" y="45836"/>
                  <a:pt x="768122" y="0"/>
                </a:cubicBezTo>
                <a:cubicBezTo>
                  <a:pt x="2483637" y="1172"/>
                  <a:pt x="6552807" y="33713"/>
                  <a:pt x="10895932" y="0"/>
                </a:cubicBezTo>
                <a:cubicBezTo>
                  <a:pt x="11370161" y="-67899"/>
                  <a:pt x="11596814" y="320632"/>
                  <a:pt x="11664054" y="768122"/>
                </a:cubicBezTo>
                <a:cubicBezTo>
                  <a:pt x="11708603" y="2183603"/>
                  <a:pt x="11652961" y="3030552"/>
                  <a:pt x="11664054" y="3840520"/>
                </a:cubicBezTo>
                <a:cubicBezTo>
                  <a:pt x="11717530" y="4319811"/>
                  <a:pt x="11281824" y="4554898"/>
                  <a:pt x="10895932" y="4608642"/>
                </a:cubicBezTo>
                <a:cubicBezTo>
                  <a:pt x="6921875" y="4710860"/>
                  <a:pt x="2323050" y="4469154"/>
                  <a:pt x="768122" y="4608642"/>
                </a:cubicBezTo>
                <a:cubicBezTo>
                  <a:pt x="277776" y="4584635"/>
                  <a:pt x="-42587" y="4269406"/>
                  <a:pt x="0" y="3840520"/>
                </a:cubicBezTo>
                <a:cubicBezTo>
                  <a:pt x="66964" y="3415536"/>
                  <a:pt x="-31194" y="1643501"/>
                  <a:pt x="0" y="768122"/>
                </a:cubicBezTo>
                <a:close/>
              </a:path>
              <a:path w="11664054" h="4608642" stroke="0" extrusionOk="0">
                <a:moveTo>
                  <a:pt x="0" y="768122"/>
                </a:moveTo>
                <a:cubicBezTo>
                  <a:pt x="7753" y="353866"/>
                  <a:pt x="348095" y="16056"/>
                  <a:pt x="768122" y="0"/>
                </a:cubicBezTo>
                <a:cubicBezTo>
                  <a:pt x="5813703" y="23403"/>
                  <a:pt x="6255234" y="25448"/>
                  <a:pt x="10895932" y="0"/>
                </a:cubicBezTo>
                <a:cubicBezTo>
                  <a:pt x="11329957" y="-10615"/>
                  <a:pt x="11632688" y="326260"/>
                  <a:pt x="11664054" y="768122"/>
                </a:cubicBezTo>
                <a:cubicBezTo>
                  <a:pt x="11656388" y="1543832"/>
                  <a:pt x="11612821" y="2537778"/>
                  <a:pt x="11664054" y="3840520"/>
                </a:cubicBezTo>
                <a:cubicBezTo>
                  <a:pt x="11692890" y="4265407"/>
                  <a:pt x="11299368" y="4589764"/>
                  <a:pt x="10895932" y="4608642"/>
                </a:cubicBezTo>
                <a:cubicBezTo>
                  <a:pt x="7498101" y="4565752"/>
                  <a:pt x="3602684" y="4697892"/>
                  <a:pt x="768122" y="4608642"/>
                </a:cubicBezTo>
                <a:cubicBezTo>
                  <a:pt x="357771" y="4560004"/>
                  <a:pt x="-17800" y="4248335"/>
                  <a:pt x="0" y="3840520"/>
                </a:cubicBezTo>
                <a:cubicBezTo>
                  <a:pt x="-135410" y="2391906"/>
                  <a:pt x="-20857" y="1885765"/>
                  <a:pt x="0" y="768122"/>
                </a:cubicBezTo>
                <a:close/>
              </a:path>
            </a:pathLst>
          </a:custGeom>
          <a:solidFill>
            <a:srgbClr val="FDF6F1"/>
          </a:solidFill>
          <a:ln>
            <a:solidFill>
              <a:schemeClr val="accent6">
                <a:lumMod val="60000"/>
                <a:lumOff val="40000"/>
              </a:schemeClr>
            </a:solidFill>
            <a:extLst>
              <a:ext uri="{C807C97D-BFC1-408E-A445-0C87EB9F89A2}">
                <ask:lineSketchStyleProps xmlns:ask="http://schemas.microsoft.com/office/drawing/2018/sketchyshapes" sd="903767606">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7000" b="1">
                <a:solidFill>
                  <a:srgbClr val="002060"/>
                </a:solidFill>
                <a:latin typeface="Arial" panose="020B0604020202020204" pitchFamily="34" charset="0"/>
                <a:cs typeface="Arial" panose="020B0604020202020204" pitchFamily="34" charset="0"/>
              </a:rPr>
              <a:t>PHẦN 1. </a:t>
            </a:r>
          </a:p>
          <a:p>
            <a:pPr algn="ctr">
              <a:lnSpc>
                <a:spcPct val="150000"/>
              </a:lnSpc>
            </a:pPr>
            <a:r>
              <a:rPr lang="en-US" sz="7000" b="1">
                <a:solidFill>
                  <a:srgbClr val="002060"/>
                </a:solidFill>
                <a:latin typeface="Arial" panose="020B0604020202020204" pitchFamily="34" charset="0"/>
                <a:cs typeface="Arial" panose="020B0604020202020204" pitchFamily="34" charset="0"/>
              </a:rPr>
              <a:t>ĐỌC VĂN BẢN </a:t>
            </a:r>
          </a:p>
        </p:txBody>
      </p:sp>
    </p:spTree>
    <p:extLst>
      <p:ext uri="{BB962C8B-B14F-4D97-AF65-F5344CB8AC3E}">
        <p14:creationId xmlns:p14="http://schemas.microsoft.com/office/powerpoint/2010/main" val="3968689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839DDB-8E03-FB38-3754-6E10AACFB351}"/>
              </a:ext>
            </a:extLst>
          </p:cNvPr>
          <p:cNvSpPr txBox="1"/>
          <p:nvPr/>
        </p:nvSpPr>
        <p:spPr>
          <a:xfrm>
            <a:off x="4800600" y="419100"/>
            <a:ext cx="86868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GIỌNG ĐỌC TRONG BÀI </a:t>
            </a:r>
          </a:p>
        </p:txBody>
      </p:sp>
      <p:sp>
        <p:nvSpPr>
          <p:cNvPr id="4" name="TextBox 3">
            <a:extLst>
              <a:ext uri="{FF2B5EF4-FFF2-40B4-BE49-F238E27FC236}">
                <a16:creationId xmlns:a16="http://schemas.microsoft.com/office/drawing/2014/main" id="{81FC30C8-7F55-9120-D73F-A0DDC1009B34}"/>
              </a:ext>
            </a:extLst>
          </p:cNvPr>
          <p:cNvSpPr txBox="1"/>
          <p:nvPr/>
        </p:nvSpPr>
        <p:spPr>
          <a:xfrm>
            <a:off x="1219200" y="1638300"/>
            <a:ext cx="15849600" cy="3080202"/>
          </a:xfrm>
          <a:prstGeom prst="rect">
            <a:avLst/>
          </a:prstGeom>
          <a:noFill/>
        </p:spPr>
        <p:txBody>
          <a:bodyPr wrap="square">
            <a:spAutoFit/>
          </a:bodyPr>
          <a:lstStyle/>
          <a:p>
            <a:pPr marL="685800" indent="-685800" algn="just">
              <a:lnSpc>
                <a:spcPct val="150000"/>
              </a:lnSpc>
              <a:buFont typeface="Wingdings" panose="05000000000000000000" pitchFamily="2" charset="2"/>
              <a:buChar char="§"/>
            </a:pPr>
            <a:r>
              <a:rPr lang="en-US" sz="4500">
                <a:latin typeface="Arial" panose="020B0604020202020204" pitchFamily="34" charset="0"/>
                <a:cs typeface="Arial" panose="020B0604020202020204" pitchFamily="34" charset="0"/>
              </a:rPr>
              <a:t>Đọc diễn cảm, nhấn giọng ở những từ ngữ thể hiện dòng suy nghĩ, cảm xúc của nhân vật.</a:t>
            </a:r>
          </a:p>
          <a:p>
            <a:pPr marL="685800" indent="-685800" algn="just">
              <a:lnSpc>
                <a:spcPct val="150000"/>
              </a:lnSpc>
              <a:buFont typeface="Wingdings" panose="05000000000000000000" pitchFamily="2" charset="2"/>
              <a:buChar char="§"/>
            </a:pPr>
            <a:r>
              <a:rPr lang="en-US" sz="4500">
                <a:latin typeface="Arial" panose="020B0604020202020204" pitchFamily="34" charset="0"/>
                <a:cs typeface="Arial" panose="020B0604020202020204" pitchFamily="34" charset="0"/>
              </a:rPr>
              <a:t>Đọc đúng các từ ngữ chứa tiếng dễ phát âm sai: </a:t>
            </a:r>
          </a:p>
        </p:txBody>
      </p:sp>
      <p:grpSp>
        <p:nvGrpSpPr>
          <p:cNvPr id="8" name="Group 7">
            <a:extLst>
              <a:ext uri="{FF2B5EF4-FFF2-40B4-BE49-F238E27FC236}">
                <a16:creationId xmlns:a16="http://schemas.microsoft.com/office/drawing/2014/main" id="{468D7375-9C71-AA9A-718F-FCD68E60C190}"/>
              </a:ext>
            </a:extLst>
          </p:cNvPr>
          <p:cNvGrpSpPr/>
          <p:nvPr/>
        </p:nvGrpSpPr>
        <p:grpSpPr>
          <a:xfrm>
            <a:off x="620316" y="5267325"/>
            <a:ext cx="3581400" cy="2209800"/>
            <a:chOff x="1088232" y="5676900"/>
            <a:chExt cx="3581400" cy="2209800"/>
          </a:xfrm>
        </p:grpSpPr>
        <p:sp>
          <p:nvSpPr>
            <p:cNvPr id="5" name="Freeform 2">
              <a:extLst>
                <a:ext uri="{FF2B5EF4-FFF2-40B4-BE49-F238E27FC236}">
                  <a16:creationId xmlns:a16="http://schemas.microsoft.com/office/drawing/2014/main" id="{125756FA-1CE9-ED60-9A9F-F8646891ED5A}"/>
                </a:ext>
              </a:extLst>
            </p:cNvPr>
            <p:cNvSpPr/>
            <p:nvPr/>
          </p:nvSpPr>
          <p:spPr>
            <a:xfrm>
              <a:off x="1185863" y="5676900"/>
              <a:ext cx="3386138" cy="2209800"/>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64CAB8A2-E496-82C9-9D64-3D8AF696CB89}"/>
                </a:ext>
              </a:extLst>
            </p:cNvPr>
            <p:cNvSpPr txBox="1"/>
            <p:nvPr/>
          </p:nvSpPr>
          <p:spPr>
            <a:xfrm>
              <a:off x="1088232" y="6427857"/>
              <a:ext cx="3581400" cy="707886"/>
            </a:xfrm>
            <a:prstGeom prst="rect">
              <a:avLst/>
            </a:prstGeom>
            <a:noFill/>
          </p:spPr>
          <p:txBody>
            <a:bodyPr wrap="square">
              <a:spAutoFit/>
            </a:bodyPr>
            <a:lstStyle/>
            <a:p>
              <a:pPr algn="ctr"/>
              <a:r>
                <a:rPr lang="en-US" sz="4000">
                  <a:latin typeface="Arial" panose="020B0604020202020204" pitchFamily="34" charset="0"/>
                  <a:cs typeface="Arial" panose="020B0604020202020204" pitchFamily="34" charset="0"/>
                </a:rPr>
                <a:t>gặp lại</a:t>
              </a:r>
            </a:p>
          </p:txBody>
        </p:sp>
      </p:grpSp>
      <p:grpSp>
        <p:nvGrpSpPr>
          <p:cNvPr id="9" name="Group 8">
            <a:extLst>
              <a:ext uri="{FF2B5EF4-FFF2-40B4-BE49-F238E27FC236}">
                <a16:creationId xmlns:a16="http://schemas.microsoft.com/office/drawing/2014/main" id="{D632941B-7AB6-5C24-6C8D-A6C71EFE8DF4}"/>
              </a:ext>
            </a:extLst>
          </p:cNvPr>
          <p:cNvGrpSpPr/>
          <p:nvPr/>
        </p:nvGrpSpPr>
        <p:grpSpPr>
          <a:xfrm>
            <a:off x="4932462" y="5267325"/>
            <a:ext cx="3581400" cy="2209800"/>
            <a:chOff x="1088232" y="5676900"/>
            <a:chExt cx="3581400" cy="2209800"/>
          </a:xfrm>
        </p:grpSpPr>
        <p:sp>
          <p:nvSpPr>
            <p:cNvPr id="10" name="Freeform 2">
              <a:extLst>
                <a:ext uri="{FF2B5EF4-FFF2-40B4-BE49-F238E27FC236}">
                  <a16:creationId xmlns:a16="http://schemas.microsoft.com/office/drawing/2014/main" id="{B8DD34B1-E2E1-90C4-F6A5-7858CDF7D38D}"/>
                </a:ext>
              </a:extLst>
            </p:cNvPr>
            <p:cNvSpPr/>
            <p:nvPr/>
          </p:nvSpPr>
          <p:spPr>
            <a:xfrm>
              <a:off x="1185863" y="5676900"/>
              <a:ext cx="3386138" cy="2209800"/>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C793EE1D-CDB9-9781-72BE-2AF4AD719809}"/>
                </a:ext>
              </a:extLst>
            </p:cNvPr>
            <p:cNvSpPr txBox="1"/>
            <p:nvPr/>
          </p:nvSpPr>
          <p:spPr>
            <a:xfrm>
              <a:off x="1088232" y="6427857"/>
              <a:ext cx="3581400" cy="707886"/>
            </a:xfrm>
            <a:prstGeom prst="rect">
              <a:avLst/>
            </a:prstGeom>
            <a:noFill/>
          </p:spPr>
          <p:txBody>
            <a:bodyPr wrap="square">
              <a:spAutoFit/>
            </a:bodyPr>
            <a:lstStyle/>
            <a:p>
              <a:pPr algn="ctr"/>
              <a:r>
                <a:rPr lang="en-US" sz="4000">
                  <a:latin typeface="Arial" panose="020B0604020202020204" pitchFamily="34" charset="0"/>
                  <a:cs typeface="Arial" panose="020B0604020202020204" pitchFamily="34" charset="0"/>
                </a:rPr>
                <a:t>bụi dạ lí</a:t>
              </a:r>
            </a:p>
          </p:txBody>
        </p:sp>
      </p:grpSp>
      <p:grpSp>
        <p:nvGrpSpPr>
          <p:cNvPr id="12" name="Group 11">
            <a:extLst>
              <a:ext uri="{FF2B5EF4-FFF2-40B4-BE49-F238E27FC236}">
                <a16:creationId xmlns:a16="http://schemas.microsoft.com/office/drawing/2014/main" id="{47D781FB-0209-3C8D-37FE-8DABC7F7E3C3}"/>
              </a:ext>
            </a:extLst>
          </p:cNvPr>
          <p:cNvGrpSpPr/>
          <p:nvPr/>
        </p:nvGrpSpPr>
        <p:grpSpPr>
          <a:xfrm>
            <a:off x="9439869" y="5267325"/>
            <a:ext cx="3581400" cy="2209800"/>
            <a:chOff x="1088232" y="5676900"/>
            <a:chExt cx="3581400" cy="2209800"/>
          </a:xfrm>
        </p:grpSpPr>
        <p:sp>
          <p:nvSpPr>
            <p:cNvPr id="13" name="Freeform 2">
              <a:extLst>
                <a:ext uri="{FF2B5EF4-FFF2-40B4-BE49-F238E27FC236}">
                  <a16:creationId xmlns:a16="http://schemas.microsoft.com/office/drawing/2014/main" id="{F6F78B4C-594C-05D5-EDF9-278976C66AE0}"/>
                </a:ext>
              </a:extLst>
            </p:cNvPr>
            <p:cNvSpPr/>
            <p:nvPr/>
          </p:nvSpPr>
          <p:spPr>
            <a:xfrm>
              <a:off x="1185863" y="5676900"/>
              <a:ext cx="3386138" cy="2209800"/>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F008757E-09A3-53E6-9B87-3E123ED28268}"/>
                </a:ext>
              </a:extLst>
            </p:cNvPr>
            <p:cNvSpPr txBox="1"/>
            <p:nvPr/>
          </p:nvSpPr>
          <p:spPr>
            <a:xfrm>
              <a:off x="1088232" y="6427857"/>
              <a:ext cx="3581400" cy="707886"/>
            </a:xfrm>
            <a:prstGeom prst="rect">
              <a:avLst/>
            </a:prstGeom>
            <a:noFill/>
          </p:spPr>
          <p:txBody>
            <a:bodyPr wrap="square">
              <a:spAutoFit/>
            </a:bodyPr>
            <a:lstStyle/>
            <a:p>
              <a:pPr algn="ctr"/>
              <a:r>
                <a:rPr lang="en-US" sz="4000">
                  <a:latin typeface="Arial" panose="020B0604020202020204" pitchFamily="34" charset="0"/>
                  <a:cs typeface="Arial" panose="020B0604020202020204" pitchFamily="34" charset="0"/>
                </a:rPr>
                <a:t>sương lã chã</a:t>
              </a:r>
            </a:p>
          </p:txBody>
        </p:sp>
      </p:grpSp>
      <p:grpSp>
        <p:nvGrpSpPr>
          <p:cNvPr id="15" name="Group 14">
            <a:extLst>
              <a:ext uri="{FF2B5EF4-FFF2-40B4-BE49-F238E27FC236}">
                <a16:creationId xmlns:a16="http://schemas.microsoft.com/office/drawing/2014/main" id="{3BE394AF-1A10-E027-AF3A-9B99B5FF8F09}"/>
              </a:ext>
            </a:extLst>
          </p:cNvPr>
          <p:cNvGrpSpPr/>
          <p:nvPr/>
        </p:nvGrpSpPr>
        <p:grpSpPr>
          <a:xfrm>
            <a:off x="13988653" y="5267325"/>
            <a:ext cx="3581400" cy="2209800"/>
            <a:chOff x="1088232" y="5676900"/>
            <a:chExt cx="3581400" cy="2209800"/>
          </a:xfrm>
        </p:grpSpPr>
        <p:sp>
          <p:nvSpPr>
            <p:cNvPr id="16" name="Freeform 2">
              <a:extLst>
                <a:ext uri="{FF2B5EF4-FFF2-40B4-BE49-F238E27FC236}">
                  <a16:creationId xmlns:a16="http://schemas.microsoft.com/office/drawing/2014/main" id="{ADCA51B9-6BD3-937D-2BBA-0DE09CBE1880}"/>
                </a:ext>
              </a:extLst>
            </p:cNvPr>
            <p:cNvSpPr/>
            <p:nvPr/>
          </p:nvSpPr>
          <p:spPr>
            <a:xfrm>
              <a:off x="1185863" y="5676900"/>
              <a:ext cx="3386138" cy="2209800"/>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1B7131CB-4334-EFFF-F2D3-2041E54399C1}"/>
                </a:ext>
              </a:extLst>
            </p:cNvPr>
            <p:cNvSpPr txBox="1"/>
            <p:nvPr/>
          </p:nvSpPr>
          <p:spPr>
            <a:xfrm>
              <a:off x="1088232" y="6427857"/>
              <a:ext cx="3581400" cy="707886"/>
            </a:xfrm>
            <a:prstGeom prst="rect">
              <a:avLst/>
            </a:prstGeom>
            <a:noFill/>
          </p:spPr>
          <p:txBody>
            <a:bodyPr wrap="square">
              <a:spAutoFit/>
            </a:bodyPr>
            <a:lstStyle/>
            <a:p>
              <a:pPr algn="ctr"/>
              <a:r>
                <a:rPr lang="en-US" sz="4000">
                  <a:latin typeface="Arial" panose="020B0604020202020204" pitchFamily="34" charset="0"/>
                  <a:cs typeface="Arial" panose="020B0604020202020204" pitchFamily="34" charset="0"/>
                </a:rPr>
                <a:t>Ốc luộc</a:t>
              </a:r>
            </a:p>
          </p:txBody>
        </p:sp>
      </p:grpSp>
      <p:grpSp>
        <p:nvGrpSpPr>
          <p:cNvPr id="18" name="Group 17">
            <a:extLst>
              <a:ext uri="{FF2B5EF4-FFF2-40B4-BE49-F238E27FC236}">
                <a16:creationId xmlns:a16="http://schemas.microsoft.com/office/drawing/2014/main" id="{E57A1C43-7066-5C92-3CD0-5EC12222094D}"/>
              </a:ext>
            </a:extLst>
          </p:cNvPr>
          <p:cNvGrpSpPr/>
          <p:nvPr/>
        </p:nvGrpSpPr>
        <p:grpSpPr>
          <a:xfrm>
            <a:off x="2659709" y="7477125"/>
            <a:ext cx="3581400" cy="2209800"/>
            <a:chOff x="1088232" y="5676900"/>
            <a:chExt cx="3581400" cy="2209800"/>
          </a:xfrm>
        </p:grpSpPr>
        <p:sp>
          <p:nvSpPr>
            <p:cNvPr id="19" name="Freeform 2">
              <a:extLst>
                <a:ext uri="{FF2B5EF4-FFF2-40B4-BE49-F238E27FC236}">
                  <a16:creationId xmlns:a16="http://schemas.microsoft.com/office/drawing/2014/main" id="{CBE911BB-0564-B579-B386-060B60E5ABD0}"/>
                </a:ext>
              </a:extLst>
            </p:cNvPr>
            <p:cNvSpPr/>
            <p:nvPr/>
          </p:nvSpPr>
          <p:spPr>
            <a:xfrm>
              <a:off x="1185863" y="5676900"/>
              <a:ext cx="3386138" cy="2209800"/>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B258FB64-2BA0-66D0-1EEA-0E6F08F8D2B4}"/>
                </a:ext>
              </a:extLst>
            </p:cNvPr>
            <p:cNvSpPr txBox="1"/>
            <p:nvPr/>
          </p:nvSpPr>
          <p:spPr>
            <a:xfrm>
              <a:off x="1088232" y="6427857"/>
              <a:ext cx="3581400" cy="707886"/>
            </a:xfrm>
            <a:prstGeom prst="rect">
              <a:avLst/>
            </a:prstGeom>
            <a:noFill/>
          </p:spPr>
          <p:txBody>
            <a:bodyPr wrap="square">
              <a:spAutoFit/>
            </a:bodyPr>
            <a:lstStyle/>
            <a:p>
              <a:pPr algn="ctr"/>
              <a:r>
                <a:rPr lang="en-US" sz="4000">
                  <a:latin typeface="Arial" panose="020B0604020202020204" pitchFamily="34" charset="0"/>
                  <a:cs typeface="Arial" panose="020B0604020202020204" pitchFamily="34" charset="0"/>
                </a:rPr>
                <a:t>kết luận </a:t>
              </a:r>
            </a:p>
          </p:txBody>
        </p:sp>
      </p:grpSp>
      <p:grpSp>
        <p:nvGrpSpPr>
          <p:cNvPr id="21" name="Group 20">
            <a:extLst>
              <a:ext uri="{FF2B5EF4-FFF2-40B4-BE49-F238E27FC236}">
                <a16:creationId xmlns:a16="http://schemas.microsoft.com/office/drawing/2014/main" id="{8A5071DD-E954-90FE-0939-96728DE26F25}"/>
              </a:ext>
            </a:extLst>
          </p:cNvPr>
          <p:cNvGrpSpPr/>
          <p:nvPr/>
        </p:nvGrpSpPr>
        <p:grpSpPr>
          <a:xfrm>
            <a:off x="6965457" y="7477125"/>
            <a:ext cx="3581400" cy="2209800"/>
            <a:chOff x="1088232" y="5676900"/>
            <a:chExt cx="3581400" cy="2209800"/>
          </a:xfrm>
        </p:grpSpPr>
        <p:sp>
          <p:nvSpPr>
            <p:cNvPr id="22" name="Freeform 2">
              <a:extLst>
                <a:ext uri="{FF2B5EF4-FFF2-40B4-BE49-F238E27FC236}">
                  <a16:creationId xmlns:a16="http://schemas.microsoft.com/office/drawing/2014/main" id="{B5F5857D-575F-D02F-CCCC-5E36A7EE4BD0}"/>
                </a:ext>
              </a:extLst>
            </p:cNvPr>
            <p:cNvSpPr/>
            <p:nvPr/>
          </p:nvSpPr>
          <p:spPr>
            <a:xfrm>
              <a:off x="1185863" y="5676900"/>
              <a:ext cx="3386138" cy="2209800"/>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E717290A-0409-D7F4-7E29-4D0E0E277593}"/>
                </a:ext>
              </a:extLst>
            </p:cNvPr>
            <p:cNvSpPr txBox="1"/>
            <p:nvPr/>
          </p:nvSpPr>
          <p:spPr>
            <a:xfrm>
              <a:off x="1088232" y="6427857"/>
              <a:ext cx="3581400" cy="707886"/>
            </a:xfrm>
            <a:prstGeom prst="rect">
              <a:avLst/>
            </a:prstGeom>
            <a:noFill/>
          </p:spPr>
          <p:txBody>
            <a:bodyPr wrap="square">
              <a:spAutoFit/>
            </a:bodyPr>
            <a:lstStyle/>
            <a:p>
              <a:pPr algn="ctr"/>
              <a:r>
                <a:rPr lang="en-US" sz="4000">
                  <a:latin typeface="Arial" panose="020B0604020202020204" pitchFamily="34" charset="0"/>
                  <a:cs typeface="Arial" panose="020B0604020202020204" pitchFamily="34" charset="0"/>
                </a:rPr>
                <a:t>kết luận</a:t>
              </a:r>
            </a:p>
          </p:txBody>
        </p:sp>
      </p:grpSp>
      <p:grpSp>
        <p:nvGrpSpPr>
          <p:cNvPr id="24" name="Group 23">
            <a:extLst>
              <a:ext uri="{FF2B5EF4-FFF2-40B4-BE49-F238E27FC236}">
                <a16:creationId xmlns:a16="http://schemas.microsoft.com/office/drawing/2014/main" id="{A143DA70-16CF-8534-BD25-8A5CCE31B794}"/>
              </a:ext>
            </a:extLst>
          </p:cNvPr>
          <p:cNvGrpSpPr/>
          <p:nvPr/>
        </p:nvGrpSpPr>
        <p:grpSpPr>
          <a:xfrm>
            <a:off x="11763077" y="7477125"/>
            <a:ext cx="3581400" cy="2209800"/>
            <a:chOff x="1088232" y="5676900"/>
            <a:chExt cx="3581400" cy="2209800"/>
          </a:xfrm>
        </p:grpSpPr>
        <p:sp>
          <p:nvSpPr>
            <p:cNvPr id="25" name="Freeform 2">
              <a:extLst>
                <a:ext uri="{FF2B5EF4-FFF2-40B4-BE49-F238E27FC236}">
                  <a16:creationId xmlns:a16="http://schemas.microsoft.com/office/drawing/2014/main" id="{F7ED3961-DEB0-D458-8947-F029363169FE}"/>
                </a:ext>
              </a:extLst>
            </p:cNvPr>
            <p:cNvSpPr/>
            <p:nvPr/>
          </p:nvSpPr>
          <p:spPr>
            <a:xfrm>
              <a:off x="1185863" y="5676900"/>
              <a:ext cx="3386138" cy="2209800"/>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TextBox 25">
              <a:extLst>
                <a:ext uri="{FF2B5EF4-FFF2-40B4-BE49-F238E27FC236}">
                  <a16:creationId xmlns:a16="http://schemas.microsoft.com/office/drawing/2014/main" id="{417BF1A4-8F3E-1BF1-E996-2A3EE4724202}"/>
                </a:ext>
              </a:extLst>
            </p:cNvPr>
            <p:cNvSpPr txBox="1"/>
            <p:nvPr/>
          </p:nvSpPr>
          <p:spPr>
            <a:xfrm>
              <a:off x="1088232" y="6427857"/>
              <a:ext cx="3581400" cy="707886"/>
            </a:xfrm>
            <a:prstGeom prst="rect">
              <a:avLst/>
            </a:prstGeom>
            <a:noFill/>
          </p:spPr>
          <p:txBody>
            <a:bodyPr wrap="square">
              <a:spAutoFit/>
            </a:bodyPr>
            <a:lstStyle/>
            <a:p>
              <a:pPr algn="ctr"/>
              <a:r>
                <a:rPr lang="en-US" sz="4000">
                  <a:latin typeface="Arial" panose="020B0604020202020204" pitchFamily="34" charset="0"/>
                  <a:cs typeface="Arial" panose="020B0604020202020204" pitchFamily="34" charset="0"/>
                </a:rPr>
                <a:t>múc nước </a:t>
              </a:r>
            </a:p>
          </p:txBody>
        </p:sp>
      </p:grpSp>
    </p:spTree>
    <p:extLst>
      <p:ext uri="{BB962C8B-B14F-4D97-AF65-F5344CB8AC3E}">
        <p14:creationId xmlns:p14="http://schemas.microsoft.com/office/powerpoint/2010/main" val="162184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par>
                                <p:cTn id="30" presetID="16" presetClass="entr" presetSubtype="2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par>
                                <p:cTn id="33" presetID="16" presetClass="entr" presetSubtype="21"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TotalTime>
  <Words>1078</Words>
  <Application>Microsoft Office PowerPoint</Application>
  <PresentationFormat>Custom</PresentationFormat>
  <Paragraphs>94</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Amasis MT Pro Black</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Cream Brown Illustrated Tree and Sky Desktop Wallpaper</dc:title>
  <dc:creator>FPT SHOP</dc:creator>
  <cp:lastModifiedBy>FPT SHOP</cp:lastModifiedBy>
  <cp:revision>4</cp:revision>
  <dcterms:created xsi:type="dcterms:W3CDTF">2006-08-16T00:00:00Z</dcterms:created>
  <dcterms:modified xsi:type="dcterms:W3CDTF">2025-10-15T14:00:51Z</dcterms:modified>
  <dc:identifier>DAFo-bh8VWY</dc:identifier>
</cp:coreProperties>
</file>