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 id="261" r:id="rId5"/>
    <p:sldId id="267" r:id="rId6"/>
    <p:sldId id="268" r:id="rId7"/>
    <p:sldId id="270" r:id="rId8"/>
    <p:sldId id="269" r:id="rId9"/>
    <p:sldId id="272" r:id="rId10"/>
    <p:sldId id="271" r:id="rId11"/>
    <p:sldId id="264" r:id="rId12"/>
    <p:sldId id="275" r:id="rId13"/>
  </p:sldIdLst>
  <p:sldSz cx="18288000" cy="10287000"/>
  <p:notesSz cx="6858000" cy="9144000"/>
  <p:embeddedFontLst>
    <p:embeddedFont>
      <p:font typeface="Amasis MT Pro Black" panose="02040A04050005020304" pitchFamily="18"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9C8560-0A38-4DE2-AB92-4A544B2074D8}">
          <p14:sldIdLst>
            <p14:sldId id="257"/>
            <p14:sldId id="256"/>
            <p14:sldId id="258"/>
            <p14:sldId id="261"/>
            <p14:sldId id="267"/>
            <p14:sldId id="268"/>
            <p14:sldId id="270"/>
            <p14:sldId id="269"/>
            <p14:sldId id="272"/>
            <p14:sldId id="271"/>
            <p14:sldId id="26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E2"/>
    <a:srgbClr val="3C5721"/>
    <a:srgbClr val="21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svg"/><Relationship Id="rId18" Type="http://schemas.openxmlformats.org/officeDocument/2006/relationships/image" Target="../media/image21.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1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image" Target="../media/image20.svg"/><Relationship Id="rId10" Type="http://schemas.openxmlformats.org/officeDocument/2006/relationships/image" Target="../media/image17.png"/><Relationship Id="rId19" Type="http://schemas.openxmlformats.org/officeDocument/2006/relationships/image" Target="../media/image22.svg"/><Relationship Id="rId4" Type="http://schemas.openxmlformats.org/officeDocument/2006/relationships/image" Target="../media/image13.png"/><Relationship Id="rId9" Type="http://schemas.openxmlformats.org/officeDocument/2006/relationships/image" Target="../media/image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9.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18.svg"/><Relationship Id="rId1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4.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9.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18.svg"/><Relationship Id="rId1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4.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9.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18.svg"/><Relationship Id="rId1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14.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34641" y="1120387"/>
            <a:ext cx="13818717" cy="6756337"/>
            <a:chOff x="0" y="0"/>
            <a:chExt cx="2379118" cy="1997987"/>
          </a:xfrm>
        </p:grpSpPr>
        <p:sp>
          <p:nvSpPr>
            <p:cNvPr id="6" name="Freeform 6"/>
            <p:cNvSpPr/>
            <p:nvPr/>
          </p:nvSpPr>
          <p:spPr>
            <a:xfrm>
              <a:off x="0" y="0"/>
              <a:ext cx="2379119" cy="1997987"/>
            </a:xfrm>
            <a:custGeom>
              <a:avLst/>
              <a:gdLst/>
              <a:ahLst/>
              <a:cxnLst/>
              <a:rect l="l" t="t" r="r" b="b"/>
              <a:pathLst>
                <a:path w="2379119" h="1997987">
                  <a:moveTo>
                    <a:pt x="25712" y="0"/>
                  </a:moveTo>
                  <a:lnTo>
                    <a:pt x="2353407" y="0"/>
                  </a:lnTo>
                  <a:cubicBezTo>
                    <a:pt x="2367607" y="0"/>
                    <a:pt x="2379119" y="11511"/>
                    <a:pt x="2379119" y="25712"/>
                  </a:cubicBezTo>
                  <a:lnTo>
                    <a:pt x="2379119" y="1972276"/>
                  </a:lnTo>
                  <a:cubicBezTo>
                    <a:pt x="2379119" y="1986476"/>
                    <a:pt x="2367607" y="1997987"/>
                    <a:pt x="2353407" y="1997987"/>
                  </a:cubicBezTo>
                  <a:lnTo>
                    <a:pt x="25712" y="1997987"/>
                  </a:lnTo>
                  <a:cubicBezTo>
                    <a:pt x="11511" y="1997987"/>
                    <a:pt x="0" y="1986476"/>
                    <a:pt x="0" y="1972276"/>
                  </a:cubicBezTo>
                  <a:lnTo>
                    <a:pt x="0" y="25712"/>
                  </a:lnTo>
                  <a:cubicBezTo>
                    <a:pt x="0" y="11511"/>
                    <a:pt x="11511" y="0"/>
                    <a:pt x="25712" y="0"/>
                  </a:cubicBezTo>
                  <a:close/>
                </a:path>
              </a:pathLst>
            </a:custGeom>
            <a:solidFill>
              <a:srgbClr val="FEFFF6"/>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8" name="Freeform 98"/>
          <p:cNvSpPr/>
          <p:nvPr/>
        </p:nvSpPr>
        <p:spPr>
          <a:xfrm>
            <a:off x="16376745" y="2635237"/>
            <a:ext cx="4610765" cy="2950889"/>
          </a:xfrm>
          <a:custGeom>
            <a:avLst/>
            <a:gdLst/>
            <a:ahLst/>
            <a:cxnLst/>
            <a:rect l="l" t="t" r="r" b="b"/>
            <a:pathLst>
              <a:path w="4610765" h="2950889">
                <a:moveTo>
                  <a:pt x="0" y="0"/>
                </a:moveTo>
                <a:lnTo>
                  <a:pt x="4610765" y="0"/>
                </a:lnTo>
                <a:lnTo>
                  <a:pt x="4610765" y="2950889"/>
                </a:lnTo>
                <a:lnTo>
                  <a:pt x="0" y="2950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1" name="Freeform 101"/>
          <p:cNvSpPr/>
          <p:nvPr/>
        </p:nvSpPr>
        <p:spPr>
          <a:xfrm flipH="1">
            <a:off x="-1144758" y="7256206"/>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2" name="Freeform 102"/>
          <p:cNvSpPr/>
          <p:nvPr/>
        </p:nvSpPr>
        <p:spPr>
          <a:xfrm flipH="1">
            <a:off x="6129484" y="8282181"/>
            <a:ext cx="5063320" cy="2338333"/>
          </a:xfrm>
          <a:custGeom>
            <a:avLst/>
            <a:gdLst/>
            <a:ahLst/>
            <a:cxnLst/>
            <a:rect l="l" t="t" r="r" b="b"/>
            <a:pathLst>
              <a:path w="5063320" h="2338333">
                <a:moveTo>
                  <a:pt x="5063321" y="0"/>
                </a:moveTo>
                <a:lnTo>
                  <a:pt x="0" y="0"/>
                </a:lnTo>
                <a:lnTo>
                  <a:pt x="0" y="2338333"/>
                </a:lnTo>
                <a:lnTo>
                  <a:pt x="5063321" y="2338333"/>
                </a:lnTo>
                <a:lnTo>
                  <a:pt x="506332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3" name="Freeform 103"/>
          <p:cNvSpPr/>
          <p:nvPr/>
        </p:nvSpPr>
        <p:spPr>
          <a:xfrm>
            <a:off x="629693" y="7691842"/>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4" name="Freeform 104"/>
          <p:cNvSpPr/>
          <p:nvPr/>
        </p:nvSpPr>
        <p:spPr>
          <a:xfrm>
            <a:off x="-1810435" y="1624118"/>
            <a:ext cx="4491310" cy="2874438"/>
          </a:xfrm>
          <a:custGeom>
            <a:avLst/>
            <a:gdLst/>
            <a:ahLst/>
            <a:cxnLst/>
            <a:rect l="l" t="t" r="r" b="b"/>
            <a:pathLst>
              <a:path w="4491310" h="2874438">
                <a:moveTo>
                  <a:pt x="0" y="0"/>
                </a:moveTo>
                <a:lnTo>
                  <a:pt x="4491310" y="0"/>
                </a:lnTo>
                <a:lnTo>
                  <a:pt x="4491310" y="2874438"/>
                </a:lnTo>
                <a:lnTo>
                  <a:pt x="0" y="2874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5" name="Freeform 105"/>
          <p:cNvSpPr/>
          <p:nvPr/>
        </p:nvSpPr>
        <p:spPr>
          <a:xfrm rot="-690260" flipH="1">
            <a:off x="-166129" y="5663122"/>
            <a:ext cx="1710330" cy="1209670"/>
          </a:xfrm>
          <a:custGeom>
            <a:avLst/>
            <a:gdLst/>
            <a:ahLst/>
            <a:cxnLst/>
            <a:rect l="l" t="t" r="r" b="b"/>
            <a:pathLst>
              <a:path w="1710330" h="1209670">
                <a:moveTo>
                  <a:pt x="1710330" y="0"/>
                </a:moveTo>
                <a:lnTo>
                  <a:pt x="0" y="0"/>
                </a:lnTo>
                <a:lnTo>
                  <a:pt x="0" y="1209670"/>
                </a:lnTo>
                <a:lnTo>
                  <a:pt x="1710330" y="1209670"/>
                </a:lnTo>
                <a:lnTo>
                  <a:pt x="171033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6" name="Freeform 106"/>
          <p:cNvSpPr/>
          <p:nvPr/>
        </p:nvSpPr>
        <p:spPr>
          <a:xfrm>
            <a:off x="16376745" y="1302904"/>
            <a:ext cx="1611079" cy="1161991"/>
          </a:xfrm>
          <a:custGeom>
            <a:avLst/>
            <a:gdLst/>
            <a:ahLst/>
            <a:cxnLst/>
            <a:rect l="l" t="t" r="r" b="b"/>
            <a:pathLst>
              <a:path w="1611079" h="1161991">
                <a:moveTo>
                  <a:pt x="0" y="0"/>
                </a:moveTo>
                <a:lnTo>
                  <a:pt x="1611079" y="0"/>
                </a:lnTo>
                <a:lnTo>
                  <a:pt x="1611079" y="1161991"/>
                </a:lnTo>
                <a:lnTo>
                  <a:pt x="0" y="11619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7" name="Freeform 101">
            <a:extLst>
              <a:ext uri="{FF2B5EF4-FFF2-40B4-BE49-F238E27FC236}">
                <a16:creationId xmlns:a16="http://schemas.microsoft.com/office/drawing/2014/main" id="{FB4C5261-6560-6D26-F95C-6E917AEFAA0B}"/>
              </a:ext>
            </a:extLst>
          </p:cNvPr>
          <p:cNvSpPr/>
          <p:nvPr/>
        </p:nvSpPr>
        <p:spPr>
          <a:xfrm flipH="1">
            <a:off x="11366928" y="7227631"/>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8" name="Freeform 103">
            <a:extLst>
              <a:ext uri="{FF2B5EF4-FFF2-40B4-BE49-F238E27FC236}">
                <a16:creationId xmlns:a16="http://schemas.microsoft.com/office/drawing/2014/main" id="{AEDF9A58-C011-105A-6549-4EFBAB30E971}"/>
              </a:ext>
            </a:extLst>
          </p:cNvPr>
          <p:cNvSpPr/>
          <p:nvPr/>
        </p:nvSpPr>
        <p:spPr>
          <a:xfrm>
            <a:off x="13258800" y="7498122"/>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9" name="TextBox 108">
            <a:extLst>
              <a:ext uri="{FF2B5EF4-FFF2-40B4-BE49-F238E27FC236}">
                <a16:creationId xmlns:a16="http://schemas.microsoft.com/office/drawing/2014/main" id="{E002A976-C5FA-0541-DE61-B1A535F27D04}"/>
              </a:ext>
            </a:extLst>
          </p:cNvPr>
          <p:cNvSpPr txBox="1"/>
          <p:nvPr/>
        </p:nvSpPr>
        <p:spPr>
          <a:xfrm>
            <a:off x="3004256" y="2595902"/>
            <a:ext cx="12444602" cy="3557512"/>
          </a:xfrm>
          <a:prstGeom prst="rect">
            <a:avLst/>
          </a:prstGeom>
          <a:noFill/>
        </p:spPr>
        <p:txBody>
          <a:bodyPr wrap="square" rtlCol="0">
            <a:spAutoFit/>
          </a:bodyPr>
          <a:lstStyle/>
          <a:p>
            <a:pPr algn="ctr">
              <a:lnSpc>
                <a:spcPct val="150000"/>
              </a:lnSpc>
            </a:pPr>
            <a:r>
              <a:rPr lang="en-US" sz="8000" b="1">
                <a:latin typeface="Arial" panose="020B0604020202020204" pitchFamily="34" charset="0"/>
                <a:cs typeface="Arial" panose="020B0604020202020204" pitchFamily="34" charset="0"/>
              </a:rPr>
              <a:t>CHÀO MỪNG CÁC EM ĐẾN VỚI BÀI HỌC MỚI!</a:t>
            </a: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9D2E7A-5810-2162-7369-B1186BD3B3F7}"/>
              </a:ext>
            </a:extLst>
          </p:cNvPr>
          <p:cNvSpPr txBox="1"/>
          <p:nvPr/>
        </p:nvSpPr>
        <p:spPr>
          <a:xfrm>
            <a:off x="723900" y="647700"/>
            <a:ext cx="168402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3. </a:t>
            </a:r>
            <a:r>
              <a:rPr lang="en-US" sz="4500">
                <a:latin typeface="Arial" panose="020B0604020202020204" pitchFamily="34" charset="0"/>
                <a:cs typeface="Arial" panose="020B0604020202020204" pitchFamily="34" charset="0"/>
              </a:rPr>
              <a:t>Ghi lại các động từ chỉ hoạt động di chuyển tìm được ở bài tập 2 và đặt câu với các từ đó. </a:t>
            </a:r>
          </a:p>
        </p:txBody>
      </p:sp>
      <p:sp>
        <p:nvSpPr>
          <p:cNvPr id="10" name="TextBox 9">
            <a:extLst>
              <a:ext uri="{FF2B5EF4-FFF2-40B4-BE49-F238E27FC236}">
                <a16:creationId xmlns:a16="http://schemas.microsoft.com/office/drawing/2014/main" id="{0082A166-7AAD-D744-712F-219641D3AC93}"/>
              </a:ext>
            </a:extLst>
          </p:cNvPr>
          <p:cNvSpPr txBox="1"/>
          <p:nvPr/>
        </p:nvSpPr>
        <p:spPr>
          <a:xfrm>
            <a:off x="152400" y="3181385"/>
            <a:ext cx="98679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a:solidFill>
                  <a:srgbClr val="002060"/>
                </a:solidFill>
                <a:latin typeface="Arial" panose="020B0604020202020204" pitchFamily="34" charset="0"/>
                <a:cs typeface="Arial" panose="020B0604020202020204" pitchFamily="34" charset="0"/>
              </a:rPr>
              <a:t>Một số động từ tìm được ở bài tập 2</a:t>
            </a:r>
          </a:p>
        </p:txBody>
      </p:sp>
      <p:graphicFrame>
        <p:nvGraphicFramePr>
          <p:cNvPr id="11" name="Table 10">
            <a:extLst>
              <a:ext uri="{FF2B5EF4-FFF2-40B4-BE49-F238E27FC236}">
                <a16:creationId xmlns:a16="http://schemas.microsoft.com/office/drawing/2014/main" id="{1605290C-4CC4-8A04-EF1D-0F3A5F141137}"/>
              </a:ext>
            </a:extLst>
          </p:cNvPr>
          <p:cNvGraphicFramePr>
            <a:graphicFrameLocks noGrp="1"/>
          </p:cNvGraphicFramePr>
          <p:nvPr>
            <p:extLst>
              <p:ext uri="{D42A27DB-BD31-4B8C-83A1-F6EECF244321}">
                <p14:modId xmlns:p14="http://schemas.microsoft.com/office/powerpoint/2010/main" val="3994276773"/>
              </p:ext>
            </p:extLst>
          </p:nvPr>
        </p:nvGraphicFramePr>
        <p:xfrm>
          <a:off x="571500" y="4381500"/>
          <a:ext cx="9448800" cy="5257800"/>
        </p:xfrm>
        <a:graphic>
          <a:graphicData uri="http://schemas.openxmlformats.org/drawingml/2006/table">
            <a:tbl>
              <a:tblPr firstRow="1" firstCol="1" bandRow="1"/>
              <a:tblGrid>
                <a:gridCol w="1539461">
                  <a:extLst>
                    <a:ext uri="{9D8B030D-6E8A-4147-A177-3AD203B41FA5}">
                      <a16:colId xmlns:a16="http://schemas.microsoft.com/office/drawing/2014/main" val="3437690403"/>
                    </a:ext>
                  </a:extLst>
                </a:gridCol>
                <a:gridCol w="7909339">
                  <a:extLst>
                    <a:ext uri="{9D8B030D-6E8A-4147-A177-3AD203B41FA5}">
                      <a16:colId xmlns:a16="http://schemas.microsoft.com/office/drawing/2014/main" val="3729967912"/>
                    </a:ext>
                  </a:extLst>
                </a:gridCol>
              </a:tblGrid>
              <a:tr h="876300">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Tranh</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Các động từ</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12434389"/>
                  </a:ext>
                </a:extLst>
              </a:tr>
              <a:tr h="876300">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1</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100"/>
                        </a:spcBef>
                        <a:spcAft>
                          <a:spcPts val="100"/>
                        </a:spcAft>
                      </a:pPr>
                      <a:r>
                        <a:rPr lang="vi-VN" sz="3500" kern="100">
                          <a:solidFill>
                            <a:srgbClr val="000000"/>
                          </a:solidFill>
                          <a:effectLst/>
                          <a:latin typeface="+mn-lt"/>
                          <a:ea typeface="Calibri" panose="020F0502020204030204" pitchFamily="34" charset="0"/>
                          <a:cs typeface="Times New Roman" panose="02020603050405020304" pitchFamily="18" charset="0"/>
                        </a:rPr>
                        <a:t>- đi, leo (núi), trèo (đèo), vượt (dốc),...</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456957530"/>
                  </a:ext>
                </a:extLst>
              </a:tr>
              <a:tr h="876300">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2</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100"/>
                        </a:spcBef>
                        <a:spcAft>
                          <a:spcPts val="100"/>
                        </a:spcAft>
                      </a:pPr>
                      <a:r>
                        <a:rPr lang="vi-VN" sz="3500" kern="100">
                          <a:solidFill>
                            <a:srgbClr val="000000"/>
                          </a:solidFill>
                          <a:effectLst/>
                          <a:latin typeface="+mn-lt"/>
                          <a:ea typeface="Calibri" panose="020F0502020204030204" pitchFamily="34" charset="0"/>
                          <a:cs typeface="Times New Roman" panose="02020603050405020304" pitchFamily="18" charset="0"/>
                        </a:rPr>
                        <a:t>- cắm (lều, trại ), dựng (lều vải),..</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2192336838"/>
                  </a:ext>
                </a:extLst>
              </a:tr>
              <a:tr h="876300">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3</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100"/>
                        </a:spcBef>
                        <a:spcAft>
                          <a:spcPts val="100"/>
                        </a:spcAft>
                      </a:pPr>
                      <a:r>
                        <a:rPr lang="vi-VN" sz="3500" kern="100">
                          <a:solidFill>
                            <a:srgbClr val="000000"/>
                          </a:solidFill>
                          <a:effectLst/>
                          <a:latin typeface="+mn-lt"/>
                          <a:ea typeface="Calibri" panose="020F0502020204030204" pitchFamily="34" charset="0"/>
                          <a:cs typeface="Times New Roman" panose="02020603050405020304" pitchFamily="18" charset="0"/>
                        </a:rPr>
                        <a:t>- câu (cá), giật (cần câu)....</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927715859"/>
                  </a:ext>
                </a:extLst>
              </a:tr>
              <a:tr h="876300">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4</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100"/>
                        </a:spcBef>
                        <a:spcAft>
                          <a:spcPts val="100"/>
                        </a:spcAft>
                      </a:pPr>
                      <a:r>
                        <a:rPr lang="vi-VN" sz="3500" kern="100">
                          <a:solidFill>
                            <a:srgbClr val="000000"/>
                          </a:solidFill>
                          <a:effectLst/>
                          <a:latin typeface="+mn-lt"/>
                          <a:ea typeface="Calibri" panose="020F0502020204030204" pitchFamily="34" charset="0"/>
                          <a:cs typeface="Times New Roman" panose="02020603050405020304" pitchFamily="18" charset="0"/>
                        </a:rPr>
                        <a:t>- bay, lượn, dang (cánh), vỗ (cánh),...</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3497412344"/>
                  </a:ext>
                </a:extLst>
              </a:tr>
              <a:tr h="876300">
                <a:tc>
                  <a:txBody>
                    <a:bodyPr/>
                    <a:lstStyle/>
                    <a:p>
                      <a:pPr marL="0" marR="0" algn="ctr">
                        <a:lnSpc>
                          <a:spcPct val="150000"/>
                        </a:lnSpc>
                        <a:spcBef>
                          <a:spcPts val="100"/>
                        </a:spcBef>
                        <a:spcAft>
                          <a:spcPts val="100"/>
                        </a:spcAft>
                      </a:pPr>
                      <a:r>
                        <a:rPr lang="vi-VN" sz="3500" b="1" kern="100">
                          <a:solidFill>
                            <a:srgbClr val="000000"/>
                          </a:solidFill>
                          <a:effectLst/>
                          <a:latin typeface="+mn-lt"/>
                          <a:ea typeface="DengXian Light" panose="02010600030101010101" pitchFamily="2" charset="-122"/>
                          <a:cs typeface="Times New Roman" panose="02020603050405020304" pitchFamily="18" charset="0"/>
                        </a:rPr>
                        <a:t>5</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100"/>
                        </a:spcBef>
                        <a:spcAft>
                          <a:spcPts val="100"/>
                        </a:spcAft>
                      </a:pPr>
                      <a:r>
                        <a:rPr lang="vi-VN" sz="3500" kern="100">
                          <a:solidFill>
                            <a:srgbClr val="000000"/>
                          </a:solidFill>
                          <a:effectLst/>
                          <a:latin typeface="+mn-lt"/>
                          <a:ea typeface="Calibri" panose="020F0502020204030204" pitchFamily="34" charset="0"/>
                          <a:cs typeface="Times New Roman" panose="02020603050405020304" pitchFamily="18" charset="0"/>
                        </a:rPr>
                        <a:t>- bơi, lặn, khám phá (đại dương)....</a:t>
                      </a:r>
                      <a:endParaRPr lang="en-US" sz="3500" kern="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3484806845"/>
                  </a:ext>
                </a:extLst>
              </a:tr>
            </a:tbl>
          </a:graphicData>
        </a:graphic>
      </p:graphicFrame>
      <p:sp>
        <p:nvSpPr>
          <p:cNvPr id="12" name="TextBox 11">
            <a:extLst>
              <a:ext uri="{FF2B5EF4-FFF2-40B4-BE49-F238E27FC236}">
                <a16:creationId xmlns:a16="http://schemas.microsoft.com/office/drawing/2014/main" id="{B781934C-61CD-3B15-7279-604C38AE62B5}"/>
              </a:ext>
            </a:extLst>
          </p:cNvPr>
          <p:cNvSpPr txBox="1"/>
          <p:nvPr/>
        </p:nvSpPr>
        <p:spPr>
          <a:xfrm>
            <a:off x="10048875" y="5269514"/>
            <a:ext cx="7810500" cy="436978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è"/>
            </a:pPr>
            <a:r>
              <a:rPr lang="en-US" sz="3800">
                <a:latin typeface="Arial" panose="020B0604020202020204" pitchFamily="34" charset="0"/>
                <a:cs typeface="Arial" panose="020B0604020202020204" pitchFamily="34" charset="0"/>
                <a:sym typeface="Wingdings" panose="05000000000000000000" pitchFamily="2" charset="2"/>
              </a:rPr>
              <a:t>Vận động viên đang leo núi….</a:t>
            </a:r>
          </a:p>
          <a:p>
            <a:pPr marL="571500" indent="-571500" algn="just">
              <a:lnSpc>
                <a:spcPct val="150000"/>
              </a:lnSpc>
              <a:buFont typeface="Wingdings" panose="05000000000000000000" pitchFamily="2" charset="2"/>
              <a:buChar char="è"/>
            </a:pPr>
            <a:r>
              <a:rPr lang="en-US" sz="3800">
                <a:latin typeface="Arial" panose="020B0604020202020204" pitchFamily="34" charset="0"/>
                <a:cs typeface="Arial" panose="020B0604020202020204" pitchFamily="34" charset="0"/>
                <a:sym typeface="Wingdings" panose="05000000000000000000" pitchFamily="2" charset="2"/>
              </a:rPr>
              <a:t>Minh đang cắm trại…</a:t>
            </a:r>
          </a:p>
          <a:p>
            <a:pPr marL="571500" indent="-571500" algn="just">
              <a:lnSpc>
                <a:spcPct val="150000"/>
              </a:lnSpc>
              <a:buFont typeface="Wingdings" panose="05000000000000000000" pitchFamily="2" charset="2"/>
              <a:buChar char="è"/>
            </a:pPr>
            <a:r>
              <a:rPr lang="en-US" sz="3800">
                <a:latin typeface="Arial" panose="020B0604020202020204" pitchFamily="34" charset="0"/>
                <a:cs typeface="Arial" panose="020B0604020202020204" pitchFamily="34" charset="0"/>
                <a:sym typeface="Wingdings" panose="05000000000000000000" pitchFamily="2" charset="2"/>
              </a:rPr>
              <a:t>Bạn em đang câu cá…</a:t>
            </a:r>
          </a:p>
          <a:p>
            <a:pPr marL="571500" indent="-571500" algn="just">
              <a:lnSpc>
                <a:spcPct val="150000"/>
              </a:lnSpc>
              <a:buFont typeface="Wingdings" panose="05000000000000000000" pitchFamily="2" charset="2"/>
              <a:buChar char="è"/>
            </a:pPr>
            <a:r>
              <a:rPr lang="en-US" sz="3800">
                <a:latin typeface="Arial" panose="020B0604020202020204" pitchFamily="34" charset="0"/>
                <a:cs typeface="Arial" panose="020B0604020202020204" pitchFamily="34" charset="0"/>
                <a:sym typeface="Wingdings" panose="05000000000000000000" pitchFamily="2" charset="2"/>
              </a:rPr>
              <a:t>Chú chim đang vỗ cánh…</a:t>
            </a:r>
          </a:p>
          <a:p>
            <a:pPr marL="571500" indent="-571500" algn="just">
              <a:lnSpc>
                <a:spcPct val="150000"/>
              </a:lnSpc>
              <a:buFont typeface="Wingdings" panose="05000000000000000000" pitchFamily="2" charset="2"/>
              <a:buChar char="è"/>
            </a:pPr>
            <a:r>
              <a:rPr lang="en-US" sz="3800">
                <a:latin typeface="Arial" panose="020B0604020202020204" pitchFamily="34" charset="0"/>
                <a:cs typeface="Arial" panose="020B0604020202020204" pitchFamily="34" charset="0"/>
                <a:sym typeface="Wingdings" panose="05000000000000000000" pitchFamily="2" charset="2"/>
              </a:rPr>
              <a:t>…..</a:t>
            </a:r>
            <a:endParaRPr lang="en-US" sz="3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8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452093" y="1072958"/>
            <a:ext cx="13540506" cy="7058311"/>
            <a:chOff x="0" y="0"/>
            <a:chExt cx="2571739" cy="1371800"/>
          </a:xfrm>
        </p:grpSpPr>
        <p:sp>
          <p:nvSpPr>
            <p:cNvPr id="6" name="Freeform 6"/>
            <p:cNvSpPr/>
            <p:nvPr/>
          </p:nvSpPr>
          <p:spPr>
            <a:xfrm>
              <a:off x="0" y="0"/>
              <a:ext cx="2571739" cy="1371800"/>
            </a:xfrm>
            <a:custGeom>
              <a:avLst/>
              <a:gdLst/>
              <a:ahLst/>
              <a:cxnLst/>
              <a:rect l="l" t="t" r="r" b="b"/>
              <a:pathLst>
                <a:path w="2571739" h="1371800">
                  <a:moveTo>
                    <a:pt x="23786" y="0"/>
                  </a:moveTo>
                  <a:lnTo>
                    <a:pt x="2547953" y="0"/>
                  </a:lnTo>
                  <a:cubicBezTo>
                    <a:pt x="2554262" y="0"/>
                    <a:pt x="2560312" y="2506"/>
                    <a:pt x="2564773" y="6967"/>
                  </a:cubicBezTo>
                  <a:cubicBezTo>
                    <a:pt x="2569233" y="11427"/>
                    <a:pt x="2571739" y="17477"/>
                    <a:pt x="2571739" y="23786"/>
                  </a:cubicBezTo>
                  <a:lnTo>
                    <a:pt x="2571739" y="1348014"/>
                  </a:lnTo>
                  <a:cubicBezTo>
                    <a:pt x="2571739" y="1361151"/>
                    <a:pt x="2561090" y="1371800"/>
                    <a:pt x="2547953" y="1371800"/>
                  </a:cubicBezTo>
                  <a:lnTo>
                    <a:pt x="23786" y="1371800"/>
                  </a:lnTo>
                  <a:cubicBezTo>
                    <a:pt x="17477" y="1371800"/>
                    <a:pt x="11427" y="1369294"/>
                    <a:pt x="6967" y="1364833"/>
                  </a:cubicBezTo>
                  <a:cubicBezTo>
                    <a:pt x="2506" y="1360373"/>
                    <a:pt x="0" y="1354323"/>
                    <a:pt x="0" y="1348014"/>
                  </a:cubicBezTo>
                  <a:lnTo>
                    <a:pt x="0" y="23786"/>
                  </a:lnTo>
                  <a:cubicBezTo>
                    <a:pt x="0" y="17477"/>
                    <a:pt x="2506" y="11427"/>
                    <a:pt x="6967" y="6967"/>
                  </a:cubicBezTo>
                  <a:cubicBezTo>
                    <a:pt x="11427" y="2506"/>
                    <a:pt x="17477" y="0"/>
                    <a:pt x="23786" y="0"/>
                  </a:cubicBezTo>
                  <a:close/>
                </a:path>
              </a:pathLst>
            </a:custGeom>
            <a:solidFill>
              <a:srgbClr val="FEFFF6"/>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711861" y="1368745"/>
            <a:ext cx="3698356" cy="7745247"/>
          </a:xfrm>
          <a:custGeom>
            <a:avLst/>
            <a:gdLst/>
            <a:ahLst/>
            <a:cxnLst/>
            <a:rect l="l" t="t" r="r" b="b"/>
            <a:pathLst>
              <a:path w="3698356" h="7745247">
                <a:moveTo>
                  <a:pt x="0" y="0"/>
                </a:moveTo>
                <a:lnTo>
                  <a:pt x="3698355" y="0"/>
                </a:lnTo>
                <a:lnTo>
                  <a:pt x="3698355" y="7745248"/>
                </a:lnTo>
                <a:lnTo>
                  <a:pt x="0" y="77452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3060665" y="7883107"/>
            <a:ext cx="6727749" cy="3106997"/>
          </a:xfrm>
          <a:custGeom>
            <a:avLst/>
            <a:gdLst/>
            <a:ahLst/>
            <a:cxnLst/>
            <a:rect l="l" t="t" r="r" b="b"/>
            <a:pathLst>
              <a:path w="6727749" h="3106997">
                <a:moveTo>
                  <a:pt x="0" y="0"/>
                </a:moveTo>
                <a:lnTo>
                  <a:pt x="6727748" y="0"/>
                </a:lnTo>
                <a:lnTo>
                  <a:pt x="6727748" y="3106997"/>
                </a:lnTo>
                <a:lnTo>
                  <a:pt x="0" y="3106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1483970" y="7883107"/>
            <a:ext cx="6528680" cy="3015063"/>
          </a:xfrm>
          <a:custGeom>
            <a:avLst/>
            <a:gdLst/>
            <a:ahLst/>
            <a:cxnLst/>
            <a:rect l="l" t="t" r="r" b="b"/>
            <a:pathLst>
              <a:path w="6528680" h="3015063">
                <a:moveTo>
                  <a:pt x="6528680" y="0"/>
                </a:moveTo>
                <a:lnTo>
                  <a:pt x="0" y="0"/>
                </a:lnTo>
                <a:lnTo>
                  <a:pt x="0" y="3015063"/>
                </a:lnTo>
                <a:lnTo>
                  <a:pt x="6528680" y="3015063"/>
                </a:lnTo>
                <a:lnTo>
                  <a:pt x="652868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4304526" y="7883107"/>
            <a:ext cx="3658531" cy="2858227"/>
          </a:xfrm>
          <a:custGeom>
            <a:avLst/>
            <a:gdLst/>
            <a:ahLst/>
            <a:cxnLst/>
            <a:rect l="l" t="t" r="r" b="b"/>
            <a:pathLst>
              <a:path w="3658531" h="2858227">
                <a:moveTo>
                  <a:pt x="0" y="0"/>
                </a:moveTo>
                <a:lnTo>
                  <a:pt x="3658531" y="0"/>
                </a:lnTo>
                <a:lnTo>
                  <a:pt x="3658531" y="2858227"/>
                </a:lnTo>
                <a:lnTo>
                  <a:pt x="0" y="28582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rot="62221" flipH="1">
            <a:off x="1877072" y="4022453"/>
            <a:ext cx="1565131" cy="1106975"/>
          </a:xfrm>
          <a:custGeom>
            <a:avLst/>
            <a:gdLst/>
            <a:ahLst/>
            <a:cxnLst/>
            <a:rect l="l" t="t" r="r" b="b"/>
            <a:pathLst>
              <a:path w="1565131" h="1106975">
                <a:moveTo>
                  <a:pt x="1565131" y="0"/>
                </a:moveTo>
                <a:lnTo>
                  <a:pt x="0" y="0"/>
                </a:lnTo>
                <a:lnTo>
                  <a:pt x="0" y="1106974"/>
                </a:lnTo>
                <a:lnTo>
                  <a:pt x="1565131" y="1106974"/>
                </a:lnTo>
                <a:lnTo>
                  <a:pt x="156513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TextBox 21"/>
          <p:cNvSpPr txBox="1"/>
          <p:nvPr/>
        </p:nvSpPr>
        <p:spPr>
          <a:xfrm>
            <a:off x="5443964" y="1673430"/>
            <a:ext cx="9556763" cy="1040798"/>
          </a:xfrm>
          <a:prstGeom prst="rect">
            <a:avLst/>
          </a:prstGeom>
        </p:spPr>
        <p:txBody>
          <a:bodyPr lIns="0" tIns="0" rIns="0" bIns="0" rtlCol="0" anchor="t">
            <a:spAutoFit/>
          </a:bodyPr>
          <a:lstStyle/>
          <a:p>
            <a:pPr marL="0" lvl="0" indent="0" algn="ctr">
              <a:lnSpc>
                <a:spcPts val="9000"/>
              </a:lnSpc>
              <a:spcBef>
                <a:spcPct val="0"/>
              </a:spcBef>
            </a:pPr>
            <a:r>
              <a:rPr lang="en-US" sz="6000" b="1" u="none" strike="noStrike">
                <a:solidFill>
                  <a:srgbClr val="724E39"/>
                </a:solidFill>
                <a:latin typeface="Arial" panose="020B0604020202020204" pitchFamily="34" charset="0"/>
                <a:cs typeface="Arial" panose="020B0604020202020204" pitchFamily="34" charset="0"/>
              </a:rPr>
              <a:t>HƯỚNG DẪN VỀ NHÀ </a:t>
            </a:r>
          </a:p>
        </p:txBody>
      </p:sp>
      <p:sp>
        <p:nvSpPr>
          <p:cNvPr id="22" name="TextBox 21">
            <a:extLst>
              <a:ext uri="{FF2B5EF4-FFF2-40B4-BE49-F238E27FC236}">
                <a16:creationId xmlns:a16="http://schemas.microsoft.com/office/drawing/2014/main" id="{48D274E3-E66F-8E64-042D-BB0DDBADD449}"/>
              </a:ext>
            </a:extLst>
          </p:cNvPr>
          <p:cNvSpPr txBox="1"/>
          <p:nvPr/>
        </p:nvSpPr>
        <p:spPr>
          <a:xfrm>
            <a:off x="4371976" y="3314700"/>
            <a:ext cx="11887200" cy="367158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Hoàn thành các nhiệm vụ được giao về nhà.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Chuẩn bị cho bài học mới, </a:t>
            </a:r>
            <a:r>
              <a:rPr lang="en-US" sz="4000" b="1" i="1">
                <a:latin typeface="Arial" panose="020B0604020202020204" pitchFamily="34" charset="0"/>
                <a:cs typeface="Arial" panose="020B0604020202020204" pitchFamily="34" charset="0"/>
              </a:rPr>
              <a:t>Tiết 3. Viết – Viết bài văn thuật lại một sự việc.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74521" y="1120387"/>
            <a:ext cx="15138958" cy="6756337"/>
            <a:chOff x="0" y="0"/>
            <a:chExt cx="2379118" cy="1997987"/>
          </a:xfrm>
        </p:grpSpPr>
        <p:sp>
          <p:nvSpPr>
            <p:cNvPr id="6" name="Freeform 6"/>
            <p:cNvSpPr/>
            <p:nvPr/>
          </p:nvSpPr>
          <p:spPr>
            <a:xfrm>
              <a:off x="0" y="0"/>
              <a:ext cx="2379119" cy="1997987"/>
            </a:xfrm>
            <a:custGeom>
              <a:avLst/>
              <a:gdLst/>
              <a:ahLst/>
              <a:cxnLst/>
              <a:rect l="l" t="t" r="r" b="b"/>
              <a:pathLst>
                <a:path w="2379119" h="1997987">
                  <a:moveTo>
                    <a:pt x="25712" y="0"/>
                  </a:moveTo>
                  <a:lnTo>
                    <a:pt x="2353407" y="0"/>
                  </a:lnTo>
                  <a:cubicBezTo>
                    <a:pt x="2367607" y="0"/>
                    <a:pt x="2379119" y="11511"/>
                    <a:pt x="2379119" y="25712"/>
                  </a:cubicBezTo>
                  <a:lnTo>
                    <a:pt x="2379119" y="1972276"/>
                  </a:lnTo>
                  <a:cubicBezTo>
                    <a:pt x="2379119" y="1986476"/>
                    <a:pt x="2367607" y="1997987"/>
                    <a:pt x="2353407" y="1997987"/>
                  </a:cubicBezTo>
                  <a:lnTo>
                    <a:pt x="25712" y="1997987"/>
                  </a:lnTo>
                  <a:cubicBezTo>
                    <a:pt x="11511" y="1997987"/>
                    <a:pt x="0" y="1986476"/>
                    <a:pt x="0" y="1972276"/>
                  </a:cubicBezTo>
                  <a:lnTo>
                    <a:pt x="0" y="25712"/>
                  </a:lnTo>
                  <a:cubicBezTo>
                    <a:pt x="0" y="11511"/>
                    <a:pt x="11511" y="0"/>
                    <a:pt x="25712" y="0"/>
                  </a:cubicBezTo>
                  <a:close/>
                </a:path>
              </a:pathLst>
            </a:custGeom>
            <a:solidFill>
              <a:srgbClr val="FEFFF6"/>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8" name="Freeform 98"/>
          <p:cNvSpPr/>
          <p:nvPr/>
        </p:nvSpPr>
        <p:spPr>
          <a:xfrm>
            <a:off x="16376745" y="2635237"/>
            <a:ext cx="4610765" cy="2950889"/>
          </a:xfrm>
          <a:custGeom>
            <a:avLst/>
            <a:gdLst/>
            <a:ahLst/>
            <a:cxnLst/>
            <a:rect l="l" t="t" r="r" b="b"/>
            <a:pathLst>
              <a:path w="4610765" h="2950889">
                <a:moveTo>
                  <a:pt x="0" y="0"/>
                </a:moveTo>
                <a:lnTo>
                  <a:pt x="4610765" y="0"/>
                </a:lnTo>
                <a:lnTo>
                  <a:pt x="4610765" y="2950889"/>
                </a:lnTo>
                <a:lnTo>
                  <a:pt x="0" y="2950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1" name="Freeform 101"/>
          <p:cNvSpPr/>
          <p:nvPr/>
        </p:nvSpPr>
        <p:spPr>
          <a:xfrm flipH="1">
            <a:off x="-1144758" y="7256206"/>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2" name="Freeform 102"/>
          <p:cNvSpPr/>
          <p:nvPr/>
        </p:nvSpPr>
        <p:spPr>
          <a:xfrm flipH="1">
            <a:off x="6129484" y="8282181"/>
            <a:ext cx="5063320" cy="2338333"/>
          </a:xfrm>
          <a:custGeom>
            <a:avLst/>
            <a:gdLst/>
            <a:ahLst/>
            <a:cxnLst/>
            <a:rect l="l" t="t" r="r" b="b"/>
            <a:pathLst>
              <a:path w="5063320" h="2338333">
                <a:moveTo>
                  <a:pt x="5063321" y="0"/>
                </a:moveTo>
                <a:lnTo>
                  <a:pt x="0" y="0"/>
                </a:lnTo>
                <a:lnTo>
                  <a:pt x="0" y="2338333"/>
                </a:lnTo>
                <a:lnTo>
                  <a:pt x="5063321" y="2338333"/>
                </a:lnTo>
                <a:lnTo>
                  <a:pt x="506332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3" name="Freeform 103"/>
          <p:cNvSpPr/>
          <p:nvPr/>
        </p:nvSpPr>
        <p:spPr>
          <a:xfrm>
            <a:off x="629693" y="7691842"/>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4" name="Freeform 104"/>
          <p:cNvSpPr/>
          <p:nvPr/>
        </p:nvSpPr>
        <p:spPr>
          <a:xfrm>
            <a:off x="-1810435" y="1624118"/>
            <a:ext cx="4491310" cy="2874438"/>
          </a:xfrm>
          <a:custGeom>
            <a:avLst/>
            <a:gdLst/>
            <a:ahLst/>
            <a:cxnLst/>
            <a:rect l="l" t="t" r="r" b="b"/>
            <a:pathLst>
              <a:path w="4491310" h="2874438">
                <a:moveTo>
                  <a:pt x="0" y="0"/>
                </a:moveTo>
                <a:lnTo>
                  <a:pt x="4491310" y="0"/>
                </a:lnTo>
                <a:lnTo>
                  <a:pt x="4491310" y="2874438"/>
                </a:lnTo>
                <a:lnTo>
                  <a:pt x="0" y="28744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5" name="Freeform 105"/>
          <p:cNvSpPr/>
          <p:nvPr/>
        </p:nvSpPr>
        <p:spPr>
          <a:xfrm rot="-690260" flipH="1">
            <a:off x="-166129" y="5663122"/>
            <a:ext cx="1710330" cy="1209670"/>
          </a:xfrm>
          <a:custGeom>
            <a:avLst/>
            <a:gdLst/>
            <a:ahLst/>
            <a:cxnLst/>
            <a:rect l="l" t="t" r="r" b="b"/>
            <a:pathLst>
              <a:path w="1710330" h="1209670">
                <a:moveTo>
                  <a:pt x="1710330" y="0"/>
                </a:moveTo>
                <a:lnTo>
                  <a:pt x="0" y="0"/>
                </a:lnTo>
                <a:lnTo>
                  <a:pt x="0" y="1209670"/>
                </a:lnTo>
                <a:lnTo>
                  <a:pt x="1710330" y="1209670"/>
                </a:lnTo>
                <a:lnTo>
                  <a:pt x="171033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6" name="Freeform 106"/>
          <p:cNvSpPr/>
          <p:nvPr/>
        </p:nvSpPr>
        <p:spPr>
          <a:xfrm>
            <a:off x="16376745" y="1302904"/>
            <a:ext cx="1611079" cy="1161991"/>
          </a:xfrm>
          <a:custGeom>
            <a:avLst/>
            <a:gdLst/>
            <a:ahLst/>
            <a:cxnLst/>
            <a:rect l="l" t="t" r="r" b="b"/>
            <a:pathLst>
              <a:path w="1611079" h="1161991">
                <a:moveTo>
                  <a:pt x="0" y="0"/>
                </a:moveTo>
                <a:lnTo>
                  <a:pt x="1611079" y="0"/>
                </a:lnTo>
                <a:lnTo>
                  <a:pt x="1611079" y="1161991"/>
                </a:lnTo>
                <a:lnTo>
                  <a:pt x="0" y="11619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7" name="Freeform 101">
            <a:extLst>
              <a:ext uri="{FF2B5EF4-FFF2-40B4-BE49-F238E27FC236}">
                <a16:creationId xmlns:a16="http://schemas.microsoft.com/office/drawing/2014/main" id="{FB4C5261-6560-6D26-F95C-6E917AEFAA0B}"/>
              </a:ext>
            </a:extLst>
          </p:cNvPr>
          <p:cNvSpPr/>
          <p:nvPr/>
        </p:nvSpPr>
        <p:spPr>
          <a:xfrm flipH="1">
            <a:off x="11366928" y="7227631"/>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8" name="Freeform 103">
            <a:extLst>
              <a:ext uri="{FF2B5EF4-FFF2-40B4-BE49-F238E27FC236}">
                <a16:creationId xmlns:a16="http://schemas.microsoft.com/office/drawing/2014/main" id="{AEDF9A58-C011-105A-6549-4EFBAB30E971}"/>
              </a:ext>
            </a:extLst>
          </p:cNvPr>
          <p:cNvSpPr/>
          <p:nvPr/>
        </p:nvSpPr>
        <p:spPr>
          <a:xfrm>
            <a:off x="13258800" y="7498122"/>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9" name="TextBox 108">
            <a:extLst>
              <a:ext uri="{FF2B5EF4-FFF2-40B4-BE49-F238E27FC236}">
                <a16:creationId xmlns:a16="http://schemas.microsoft.com/office/drawing/2014/main" id="{E002A976-C5FA-0541-DE61-B1A535F27D04}"/>
              </a:ext>
            </a:extLst>
          </p:cNvPr>
          <p:cNvSpPr txBox="1"/>
          <p:nvPr/>
        </p:nvSpPr>
        <p:spPr>
          <a:xfrm>
            <a:off x="2033072" y="2710445"/>
            <a:ext cx="14232530" cy="3557512"/>
          </a:xfrm>
          <a:prstGeom prst="rect">
            <a:avLst/>
          </a:prstGeom>
          <a:noFill/>
        </p:spPr>
        <p:txBody>
          <a:bodyPr wrap="square" rtlCol="0">
            <a:spAutoFit/>
          </a:bodyPr>
          <a:lstStyle/>
          <a:p>
            <a:pPr algn="ctr">
              <a:lnSpc>
                <a:spcPct val="150000"/>
              </a:lnSpc>
            </a:pPr>
            <a:r>
              <a:rPr lang="en-US" sz="8000" b="1">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378423753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116221" y="759985"/>
            <a:ext cx="14181179" cy="7735168"/>
          </a:xfrm>
          <a:custGeom>
            <a:avLst/>
            <a:gdLst/>
            <a:ahLst/>
            <a:cxnLst/>
            <a:rect l="l" t="t" r="r" b="b"/>
            <a:pathLst>
              <a:path w="12584755" h="7735168">
                <a:moveTo>
                  <a:pt x="0" y="0"/>
                </a:moveTo>
                <a:lnTo>
                  <a:pt x="12584755" y="0"/>
                </a:lnTo>
                <a:lnTo>
                  <a:pt x="12584755" y="7735168"/>
                </a:lnTo>
                <a:lnTo>
                  <a:pt x="0" y="77351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558009" y="5851869"/>
            <a:ext cx="2354584" cy="3842793"/>
          </a:xfrm>
          <a:custGeom>
            <a:avLst/>
            <a:gdLst/>
            <a:ahLst/>
            <a:cxnLst/>
            <a:rect l="l" t="t" r="r" b="b"/>
            <a:pathLst>
              <a:path w="2354584" h="3842793">
                <a:moveTo>
                  <a:pt x="0" y="0"/>
                </a:moveTo>
                <a:lnTo>
                  <a:pt x="2354584" y="0"/>
                </a:lnTo>
                <a:lnTo>
                  <a:pt x="2354584" y="3842792"/>
                </a:lnTo>
                <a:lnTo>
                  <a:pt x="0" y="38427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2335554" y="7214698"/>
            <a:ext cx="1882483" cy="3072302"/>
          </a:xfrm>
          <a:custGeom>
            <a:avLst/>
            <a:gdLst/>
            <a:ahLst/>
            <a:cxnLst/>
            <a:rect l="l" t="t" r="r" b="b"/>
            <a:pathLst>
              <a:path w="1882483" h="3072302">
                <a:moveTo>
                  <a:pt x="0" y="0"/>
                </a:moveTo>
                <a:lnTo>
                  <a:pt x="1882483" y="0"/>
                </a:lnTo>
                <a:lnTo>
                  <a:pt x="1882483" y="3072302"/>
                </a:lnTo>
                <a:lnTo>
                  <a:pt x="0" y="30723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724230" y="7638019"/>
            <a:ext cx="7315200" cy="3378292"/>
          </a:xfrm>
          <a:custGeom>
            <a:avLst/>
            <a:gdLst/>
            <a:ahLst/>
            <a:cxnLst/>
            <a:rect l="l" t="t" r="r" b="b"/>
            <a:pathLst>
              <a:path w="7315200" h="3378292">
                <a:moveTo>
                  <a:pt x="0" y="0"/>
                </a:moveTo>
                <a:lnTo>
                  <a:pt x="7315200" y="0"/>
                </a:lnTo>
                <a:lnTo>
                  <a:pt x="7315200" y="3378293"/>
                </a:lnTo>
                <a:lnTo>
                  <a:pt x="0" y="3378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081" y="1030476"/>
            <a:ext cx="3698356" cy="7745247"/>
          </a:xfrm>
          <a:custGeom>
            <a:avLst/>
            <a:gdLst/>
            <a:ahLst/>
            <a:cxnLst/>
            <a:rect l="l" t="t" r="r" b="b"/>
            <a:pathLst>
              <a:path w="3698356" h="7745247">
                <a:moveTo>
                  <a:pt x="0" y="0"/>
                </a:moveTo>
                <a:lnTo>
                  <a:pt x="3698356" y="0"/>
                </a:lnTo>
                <a:lnTo>
                  <a:pt x="3698356" y="7745247"/>
                </a:lnTo>
                <a:lnTo>
                  <a:pt x="0" y="7745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H="1">
            <a:off x="-1483970" y="7883107"/>
            <a:ext cx="6528680" cy="3015063"/>
          </a:xfrm>
          <a:custGeom>
            <a:avLst/>
            <a:gdLst/>
            <a:ahLst/>
            <a:cxnLst/>
            <a:rect l="l" t="t" r="r" b="b"/>
            <a:pathLst>
              <a:path w="6528680" h="3015063">
                <a:moveTo>
                  <a:pt x="6528680" y="0"/>
                </a:moveTo>
                <a:lnTo>
                  <a:pt x="0" y="0"/>
                </a:lnTo>
                <a:lnTo>
                  <a:pt x="0" y="3015063"/>
                </a:lnTo>
                <a:lnTo>
                  <a:pt x="6528680" y="3015063"/>
                </a:lnTo>
                <a:lnTo>
                  <a:pt x="652868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4076702" y="7638019"/>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Box 12"/>
          <p:cNvSpPr txBox="1"/>
          <p:nvPr/>
        </p:nvSpPr>
        <p:spPr>
          <a:xfrm>
            <a:off x="4605283" y="2378742"/>
            <a:ext cx="11776547" cy="1456681"/>
          </a:xfrm>
          <a:prstGeom prst="rect">
            <a:avLst/>
          </a:prstGeom>
        </p:spPr>
        <p:txBody>
          <a:bodyPr wrap="square" lIns="0" tIns="0" rIns="0" bIns="0" rtlCol="0" anchor="t">
            <a:spAutoFit/>
          </a:bodyPr>
          <a:lstStyle/>
          <a:p>
            <a:pPr algn="ctr">
              <a:lnSpc>
                <a:spcPct val="150000"/>
              </a:lnSpc>
              <a:spcBef>
                <a:spcPct val="0"/>
              </a:spcBef>
            </a:pPr>
            <a:r>
              <a:rPr lang="en-US" sz="7200" b="1">
                <a:solidFill>
                  <a:srgbClr val="31313D"/>
                </a:solidFill>
                <a:latin typeface="Arial" panose="020B0604020202020204" pitchFamily="34" charset="0"/>
                <a:cs typeface="Arial" panose="020B0604020202020204" pitchFamily="34" charset="0"/>
              </a:rPr>
              <a:t>TIẾT 2. LUYỆN TỪ VÀ CÂU </a:t>
            </a:r>
          </a:p>
        </p:txBody>
      </p:sp>
      <p:sp>
        <p:nvSpPr>
          <p:cNvPr id="13" name="TextBox 13"/>
          <p:cNvSpPr txBox="1"/>
          <p:nvPr/>
        </p:nvSpPr>
        <p:spPr>
          <a:xfrm>
            <a:off x="3762325" y="4299758"/>
            <a:ext cx="13325039" cy="1676228"/>
          </a:xfrm>
          <a:prstGeom prst="rect">
            <a:avLst/>
          </a:prstGeom>
        </p:spPr>
        <p:txBody>
          <a:bodyPr wrap="square" lIns="0" tIns="0" rIns="0" bIns="0" rtlCol="0" anchor="t">
            <a:spAutoFit/>
          </a:bodyPr>
          <a:lstStyle/>
          <a:p>
            <a:pPr algn="ctr">
              <a:lnSpc>
                <a:spcPts val="14998"/>
              </a:lnSpc>
            </a:pPr>
            <a:r>
              <a:rPr lang="en-US" sz="8000" b="1">
                <a:solidFill>
                  <a:srgbClr val="C00000"/>
                </a:solidFill>
                <a:latin typeface="Arial" panose="020B0604020202020204" pitchFamily="34" charset="0"/>
                <a:cs typeface="Arial" panose="020B0604020202020204" pitchFamily="34" charset="0"/>
              </a:rPr>
              <a:t>LUYỆN TẬP VỀ ĐỘNG TỪ </a:t>
            </a:r>
          </a:p>
        </p:txBody>
      </p:sp>
      <p:sp>
        <p:nvSpPr>
          <p:cNvPr id="15" name="Freeform 15"/>
          <p:cNvSpPr/>
          <p:nvPr/>
        </p:nvSpPr>
        <p:spPr>
          <a:xfrm>
            <a:off x="4282560" y="7237158"/>
            <a:ext cx="799130" cy="1149827"/>
          </a:xfrm>
          <a:custGeom>
            <a:avLst/>
            <a:gdLst/>
            <a:ahLst/>
            <a:cxnLst/>
            <a:rect l="l" t="t" r="r" b="b"/>
            <a:pathLst>
              <a:path w="799130" h="1149827">
                <a:moveTo>
                  <a:pt x="0" y="0"/>
                </a:moveTo>
                <a:lnTo>
                  <a:pt x="799129" y="0"/>
                </a:lnTo>
                <a:lnTo>
                  <a:pt x="799129" y="1149827"/>
                </a:lnTo>
                <a:lnTo>
                  <a:pt x="0" y="11498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5563770" y="852800"/>
            <a:ext cx="488010" cy="702172"/>
          </a:xfrm>
          <a:custGeom>
            <a:avLst/>
            <a:gdLst/>
            <a:ahLst/>
            <a:cxnLst/>
            <a:rect l="l" t="t" r="r" b="b"/>
            <a:pathLst>
              <a:path w="488010" h="702172">
                <a:moveTo>
                  <a:pt x="0" y="0"/>
                </a:moveTo>
                <a:lnTo>
                  <a:pt x="488009" y="0"/>
                </a:lnTo>
                <a:lnTo>
                  <a:pt x="488009" y="702172"/>
                </a:lnTo>
                <a:lnTo>
                  <a:pt x="0" y="7021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7"/>
          <p:cNvSpPr/>
          <p:nvPr/>
        </p:nvSpPr>
        <p:spPr>
          <a:xfrm rot="-1417339">
            <a:off x="15846134" y="1060708"/>
            <a:ext cx="1663845" cy="1176792"/>
          </a:xfrm>
          <a:custGeom>
            <a:avLst/>
            <a:gdLst/>
            <a:ahLst/>
            <a:cxnLst/>
            <a:rect l="l" t="t" r="r" b="b"/>
            <a:pathLst>
              <a:path w="1663845" h="1176792">
                <a:moveTo>
                  <a:pt x="0" y="0"/>
                </a:moveTo>
                <a:lnTo>
                  <a:pt x="1663845" y="0"/>
                </a:lnTo>
                <a:lnTo>
                  <a:pt x="1663845" y="1176792"/>
                </a:lnTo>
                <a:lnTo>
                  <a:pt x="0" y="11767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2" name="Freeform 22"/>
          <p:cNvSpPr/>
          <p:nvPr/>
        </p:nvSpPr>
        <p:spPr>
          <a:xfrm flipH="1">
            <a:off x="2561363" y="9007335"/>
            <a:ext cx="1109716" cy="1605376"/>
          </a:xfrm>
          <a:custGeom>
            <a:avLst/>
            <a:gdLst/>
            <a:ahLst/>
            <a:cxnLst/>
            <a:rect l="l" t="t" r="r" b="b"/>
            <a:pathLst>
              <a:path w="1109716" h="1605376">
                <a:moveTo>
                  <a:pt x="1109716" y="0"/>
                </a:moveTo>
                <a:lnTo>
                  <a:pt x="0" y="0"/>
                </a:lnTo>
                <a:lnTo>
                  <a:pt x="0" y="1605376"/>
                </a:lnTo>
                <a:lnTo>
                  <a:pt x="1109716" y="1605376"/>
                </a:lnTo>
                <a:lnTo>
                  <a:pt x="110971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9EC311D2-B313-5A6C-C790-4CF3495DB52E}"/>
              </a:ext>
            </a:extLst>
          </p:cNvPr>
          <p:cNvSpPr/>
          <p:nvPr/>
        </p:nvSpPr>
        <p:spPr>
          <a:xfrm>
            <a:off x="4590669" y="680360"/>
            <a:ext cx="12200579" cy="8081717"/>
          </a:xfrm>
          <a:prstGeom prst="roundRect">
            <a:avLst/>
          </a:prstGeom>
          <a:solidFill>
            <a:schemeClr val="bg1"/>
          </a:solidFill>
          <a:ln>
            <a:solidFill>
              <a:srgbClr val="3C57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00413" y="9668339"/>
            <a:ext cx="21288827" cy="1048476"/>
            <a:chOff x="0" y="0"/>
            <a:chExt cx="5606934" cy="276142"/>
          </a:xfrm>
        </p:grpSpPr>
        <p:sp>
          <p:nvSpPr>
            <p:cNvPr id="6" name="Freeform 6"/>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2724230" y="7638019"/>
            <a:ext cx="7315200" cy="3378292"/>
          </a:xfrm>
          <a:custGeom>
            <a:avLst/>
            <a:gdLst/>
            <a:ahLst/>
            <a:cxnLst/>
            <a:rect l="l" t="t" r="r" b="b"/>
            <a:pathLst>
              <a:path w="7315200" h="3378292">
                <a:moveTo>
                  <a:pt x="0" y="0"/>
                </a:moveTo>
                <a:lnTo>
                  <a:pt x="7315200" y="0"/>
                </a:lnTo>
                <a:lnTo>
                  <a:pt x="7315200" y="3378293"/>
                </a:lnTo>
                <a:lnTo>
                  <a:pt x="0" y="33782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400768" y="1944981"/>
            <a:ext cx="3229375" cy="6763089"/>
          </a:xfrm>
          <a:custGeom>
            <a:avLst/>
            <a:gdLst/>
            <a:ahLst/>
            <a:cxnLst/>
            <a:rect l="l" t="t" r="r" b="b"/>
            <a:pathLst>
              <a:path w="3229375" h="6763089">
                <a:moveTo>
                  <a:pt x="0" y="0"/>
                </a:moveTo>
                <a:lnTo>
                  <a:pt x="3229375" y="0"/>
                </a:lnTo>
                <a:lnTo>
                  <a:pt x="3229375" y="6763089"/>
                </a:lnTo>
                <a:lnTo>
                  <a:pt x="0" y="67630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flipH="1">
            <a:off x="-1170538" y="7855816"/>
            <a:ext cx="6371986" cy="2942699"/>
          </a:xfrm>
          <a:custGeom>
            <a:avLst/>
            <a:gdLst/>
            <a:ahLst/>
            <a:cxnLst/>
            <a:rect l="l" t="t" r="r" b="b"/>
            <a:pathLst>
              <a:path w="6371986" h="2942699">
                <a:moveTo>
                  <a:pt x="6371986" y="0"/>
                </a:moveTo>
                <a:lnTo>
                  <a:pt x="0" y="0"/>
                </a:lnTo>
                <a:lnTo>
                  <a:pt x="0" y="2942699"/>
                </a:lnTo>
                <a:lnTo>
                  <a:pt x="6371986" y="2942699"/>
                </a:lnTo>
                <a:lnTo>
                  <a:pt x="63719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4076702" y="7638019"/>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3202837" y="7790494"/>
            <a:ext cx="2460577" cy="2935612"/>
          </a:xfrm>
          <a:custGeom>
            <a:avLst/>
            <a:gdLst/>
            <a:ahLst/>
            <a:cxnLst/>
            <a:rect l="l" t="t" r="r" b="b"/>
            <a:pathLst>
              <a:path w="2460577" h="2935612">
                <a:moveTo>
                  <a:pt x="0" y="0"/>
                </a:moveTo>
                <a:lnTo>
                  <a:pt x="2460577" y="0"/>
                </a:lnTo>
                <a:lnTo>
                  <a:pt x="2460577" y="2935612"/>
                </a:lnTo>
                <a:lnTo>
                  <a:pt x="0" y="29356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rot="62221">
            <a:off x="16300410" y="6069371"/>
            <a:ext cx="1565131" cy="1106975"/>
          </a:xfrm>
          <a:custGeom>
            <a:avLst/>
            <a:gdLst/>
            <a:ahLst/>
            <a:cxnLst/>
            <a:rect l="l" t="t" r="r" b="b"/>
            <a:pathLst>
              <a:path w="1565131" h="1106975">
                <a:moveTo>
                  <a:pt x="0" y="0"/>
                </a:moveTo>
                <a:lnTo>
                  <a:pt x="1565132" y="0"/>
                </a:lnTo>
                <a:lnTo>
                  <a:pt x="1565132" y="1106975"/>
                </a:lnTo>
                <a:lnTo>
                  <a:pt x="0" y="11069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flipH="1">
            <a:off x="2565349" y="3212410"/>
            <a:ext cx="1779558" cy="1283506"/>
          </a:xfrm>
          <a:custGeom>
            <a:avLst/>
            <a:gdLst/>
            <a:ahLst/>
            <a:cxnLst/>
            <a:rect l="l" t="t" r="r" b="b"/>
            <a:pathLst>
              <a:path w="1779558" h="1283506">
                <a:moveTo>
                  <a:pt x="1779558" y="0"/>
                </a:moveTo>
                <a:lnTo>
                  <a:pt x="0" y="0"/>
                </a:lnTo>
                <a:lnTo>
                  <a:pt x="0" y="1283506"/>
                </a:lnTo>
                <a:lnTo>
                  <a:pt x="1779558" y="1283506"/>
                </a:lnTo>
                <a:lnTo>
                  <a:pt x="1779558"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9"/>
          <p:cNvSpPr txBox="1"/>
          <p:nvPr/>
        </p:nvSpPr>
        <p:spPr>
          <a:xfrm>
            <a:off x="6311905" y="1004524"/>
            <a:ext cx="8758106" cy="1040798"/>
          </a:xfrm>
          <a:prstGeom prst="rect">
            <a:avLst/>
          </a:prstGeom>
        </p:spPr>
        <p:txBody>
          <a:bodyPr lIns="0" tIns="0" rIns="0" bIns="0" rtlCol="0" anchor="t">
            <a:spAutoFit/>
          </a:bodyPr>
          <a:lstStyle/>
          <a:p>
            <a:pPr algn="ctr">
              <a:lnSpc>
                <a:spcPts val="9000"/>
              </a:lnSpc>
            </a:pPr>
            <a:r>
              <a:rPr lang="en-US" sz="6000" b="1">
                <a:solidFill>
                  <a:srgbClr val="724E39"/>
                </a:solidFill>
                <a:latin typeface="Arial" panose="020B0604020202020204" pitchFamily="34" charset="0"/>
                <a:cs typeface="Arial" panose="020B0604020202020204" pitchFamily="34" charset="0"/>
              </a:rPr>
              <a:t>NỘI DUNG BÀI HỌC </a:t>
            </a:r>
          </a:p>
        </p:txBody>
      </p:sp>
      <p:grpSp>
        <p:nvGrpSpPr>
          <p:cNvPr id="27" name="Group 26">
            <a:extLst>
              <a:ext uri="{FF2B5EF4-FFF2-40B4-BE49-F238E27FC236}">
                <a16:creationId xmlns:a16="http://schemas.microsoft.com/office/drawing/2014/main" id="{F63D1056-9528-C6BF-EA84-AD72E682C31E}"/>
              </a:ext>
            </a:extLst>
          </p:cNvPr>
          <p:cNvGrpSpPr/>
          <p:nvPr/>
        </p:nvGrpSpPr>
        <p:grpSpPr>
          <a:xfrm>
            <a:off x="5888591" y="6367125"/>
            <a:ext cx="9441403" cy="1015663"/>
            <a:chOff x="5663414" y="2628900"/>
            <a:chExt cx="9441403" cy="1015663"/>
          </a:xfrm>
        </p:grpSpPr>
        <p:sp>
          <p:nvSpPr>
            <p:cNvPr id="25" name="TextBox 24">
              <a:extLst>
                <a:ext uri="{FF2B5EF4-FFF2-40B4-BE49-F238E27FC236}">
                  <a16:creationId xmlns:a16="http://schemas.microsoft.com/office/drawing/2014/main" id="{DBC73D06-B044-D85F-557C-FF87F05DBECA}"/>
                </a:ext>
              </a:extLst>
            </p:cNvPr>
            <p:cNvSpPr txBox="1"/>
            <p:nvPr/>
          </p:nvSpPr>
          <p:spPr>
            <a:xfrm>
              <a:off x="5663414" y="2628900"/>
              <a:ext cx="1118386" cy="1015663"/>
            </a:xfrm>
            <a:prstGeom prst="rect">
              <a:avLst/>
            </a:prstGeom>
            <a:noFill/>
          </p:spPr>
          <p:txBody>
            <a:bodyPr wrap="square" rtlCol="0">
              <a:spAutoFit/>
            </a:bodyPr>
            <a:lstStyle/>
            <a:p>
              <a:r>
                <a:rPr lang="en-US" sz="6000">
                  <a:latin typeface="Amasis MT Pro Black" panose="02040A04050005020304" pitchFamily="18" charset="0"/>
                  <a:cs typeface="Arial" panose="020B0604020202020204" pitchFamily="34" charset="0"/>
                </a:rPr>
                <a:t>03</a:t>
              </a:r>
            </a:p>
          </p:txBody>
        </p:sp>
        <p:sp>
          <p:nvSpPr>
            <p:cNvPr id="26" name="TextBox 25">
              <a:extLst>
                <a:ext uri="{FF2B5EF4-FFF2-40B4-BE49-F238E27FC236}">
                  <a16:creationId xmlns:a16="http://schemas.microsoft.com/office/drawing/2014/main" id="{BFB1D843-3F69-6895-113F-3005382CAAA8}"/>
                </a:ext>
              </a:extLst>
            </p:cNvPr>
            <p:cNvSpPr txBox="1"/>
            <p:nvPr/>
          </p:nvSpPr>
          <p:spPr>
            <a:xfrm>
              <a:off x="7218622" y="2744316"/>
              <a:ext cx="7886195"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Đặt câu với từ chỉ hoạt động </a:t>
              </a:r>
            </a:p>
          </p:txBody>
        </p:sp>
      </p:grpSp>
      <p:grpSp>
        <p:nvGrpSpPr>
          <p:cNvPr id="28" name="Group 27">
            <a:extLst>
              <a:ext uri="{FF2B5EF4-FFF2-40B4-BE49-F238E27FC236}">
                <a16:creationId xmlns:a16="http://schemas.microsoft.com/office/drawing/2014/main" id="{D237AC17-55CA-4741-97FB-7D3F5E1D4866}"/>
              </a:ext>
            </a:extLst>
          </p:cNvPr>
          <p:cNvGrpSpPr/>
          <p:nvPr/>
        </p:nvGrpSpPr>
        <p:grpSpPr>
          <a:xfrm>
            <a:off x="5888590" y="4007033"/>
            <a:ext cx="10189609" cy="2041456"/>
            <a:chOff x="5663414" y="2174249"/>
            <a:chExt cx="10189609" cy="2041456"/>
          </a:xfrm>
        </p:grpSpPr>
        <p:sp>
          <p:nvSpPr>
            <p:cNvPr id="29" name="TextBox 28">
              <a:extLst>
                <a:ext uri="{FF2B5EF4-FFF2-40B4-BE49-F238E27FC236}">
                  <a16:creationId xmlns:a16="http://schemas.microsoft.com/office/drawing/2014/main" id="{4894506B-10ED-89A7-9CF4-2B528CF18D39}"/>
                </a:ext>
              </a:extLst>
            </p:cNvPr>
            <p:cNvSpPr txBox="1"/>
            <p:nvPr/>
          </p:nvSpPr>
          <p:spPr>
            <a:xfrm>
              <a:off x="5663414" y="2628900"/>
              <a:ext cx="1118386" cy="1015663"/>
            </a:xfrm>
            <a:prstGeom prst="rect">
              <a:avLst/>
            </a:prstGeom>
            <a:noFill/>
          </p:spPr>
          <p:txBody>
            <a:bodyPr wrap="square" rtlCol="0">
              <a:spAutoFit/>
            </a:bodyPr>
            <a:lstStyle/>
            <a:p>
              <a:r>
                <a:rPr lang="en-US" sz="6000">
                  <a:latin typeface="Amasis MT Pro Black" panose="02040A04050005020304" pitchFamily="18" charset="0"/>
                  <a:cs typeface="Arial" panose="020B0604020202020204" pitchFamily="34" charset="0"/>
                </a:rPr>
                <a:t>02</a:t>
              </a:r>
            </a:p>
          </p:txBody>
        </p:sp>
        <p:sp>
          <p:nvSpPr>
            <p:cNvPr id="30" name="TextBox 29">
              <a:extLst>
                <a:ext uri="{FF2B5EF4-FFF2-40B4-BE49-F238E27FC236}">
                  <a16:creationId xmlns:a16="http://schemas.microsoft.com/office/drawing/2014/main" id="{49C1C119-5321-90A6-5A19-AB0FE95102AB}"/>
                </a:ext>
              </a:extLst>
            </p:cNvPr>
            <p:cNvSpPr txBox="1"/>
            <p:nvPr/>
          </p:nvSpPr>
          <p:spPr>
            <a:xfrm>
              <a:off x="7218622" y="2174249"/>
              <a:ext cx="8634401" cy="2041456"/>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Tìm các động từ phù hợp với hoạt động </a:t>
              </a:r>
            </a:p>
          </p:txBody>
        </p:sp>
      </p:grpSp>
      <p:grpSp>
        <p:nvGrpSpPr>
          <p:cNvPr id="31" name="Group 30">
            <a:extLst>
              <a:ext uri="{FF2B5EF4-FFF2-40B4-BE49-F238E27FC236}">
                <a16:creationId xmlns:a16="http://schemas.microsoft.com/office/drawing/2014/main" id="{094F027D-1521-F7E7-9085-5D1AAFA50625}"/>
              </a:ext>
            </a:extLst>
          </p:cNvPr>
          <p:cNvGrpSpPr/>
          <p:nvPr/>
        </p:nvGrpSpPr>
        <p:grpSpPr>
          <a:xfrm>
            <a:off x="5888590" y="2672735"/>
            <a:ext cx="8032209" cy="1015663"/>
            <a:chOff x="5663414" y="2628900"/>
            <a:chExt cx="8032209" cy="1015663"/>
          </a:xfrm>
        </p:grpSpPr>
        <p:sp>
          <p:nvSpPr>
            <p:cNvPr id="32" name="TextBox 31">
              <a:extLst>
                <a:ext uri="{FF2B5EF4-FFF2-40B4-BE49-F238E27FC236}">
                  <a16:creationId xmlns:a16="http://schemas.microsoft.com/office/drawing/2014/main" id="{D4244B3D-8D7D-3856-3B69-78665DF9FCFA}"/>
                </a:ext>
              </a:extLst>
            </p:cNvPr>
            <p:cNvSpPr txBox="1"/>
            <p:nvPr/>
          </p:nvSpPr>
          <p:spPr>
            <a:xfrm>
              <a:off x="5663414" y="2628900"/>
              <a:ext cx="1118386" cy="1015663"/>
            </a:xfrm>
            <a:prstGeom prst="rect">
              <a:avLst/>
            </a:prstGeom>
            <a:noFill/>
          </p:spPr>
          <p:txBody>
            <a:bodyPr wrap="square" rtlCol="0">
              <a:spAutoFit/>
            </a:bodyPr>
            <a:lstStyle/>
            <a:p>
              <a:r>
                <a:rPr lang="en-US" sz="6000">
                  <a:latin typeface="Amasis MT Pro Black" panose="02040A04050005020304" pitchFamily="18" charset="0"/>
                  <a:cs typeface="Arial" panose="020B0604020202020204" pitchFamily="34" charset="0"/>
                </a:rPr>
                <a:t>01</a:t>
              </a:r>
            </a:p>
          </p:txBody>
        </p:sp>
        <p:sp>
          <p:nvSpPr>
            <p:cNvPr id="33" name="TextBox 32">
              <a:extLst>
                <a:ext uri="{FF2B5EF4-FFF2-40B4-BE49-F238E27FC236}">
                  <a16:creationId xmlns:a16="http://schemas.microsoft.com/office/drawing/2014/main" id="{5B9C1DD7-E41A-C7CD-FD81-3C49DA10436F}"/>
                </a:ext>
              </a:extLst>
            </p:cNvPr>
            <p:cNvSpPr txBox="1"/>
            <p:nvPr/>
          </p:nvSpPr>
          <p:spPr>
            <a:xfrm>
              <a:off x="7218623" y="2744316"/>
              <a:ext cx="64770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Tìm động từ thích hợp </a:t>
              </a: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684875" y="7338523"/>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492059" y="2399826"/>
            <a:ext cx="3229375" cy="6763089"/>
          </a:xfrm>
          <a:custGeom>
            <a:avLst/>
            <a:gdLst/>
            <a:ahLst/>
            <a:cxnLst/>
            <a:rect l="l" t="t" r="r" b="b"/>
            <a:pathLst>
              <a:path w="3229375" h="6763089">
                <a:moveTo>
                  <a:pt x="0" y="0"/>
                </a:moveTo>
                <a:lnTo>
                  <a:pt x="3229375" y="0"/>
                </a:lnTo>
                <a:lnTo>
                  <a:pt x="3229375" y="6763089"/>
                </a:lnTo>
                <a:lnTo>
                  <a:pt x="0" y="67630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56508" y="1049837"/>
            <a:ext cx="14815571" cy="7735168"/>
          </a:xfrm>
          <a:custGeom>
            <a:avLst/>
            <a:gdLst/>
            <a:ahLst/>
            <a:cxnLst/>
            <a:rect l="l" t="t" r="r" b="b"/>
            <a:pathLst>
              <a:path w="12584755" h="7735168">
                <a:moveTo>
                  <a:pt x="0" y="0"/>
                </a:moveTo>
                <a:lnTo>
                  <a:pt x="12584755" y="0"/>
                </a:lnTo>
                <a:lnTo>
                  <a:pt x="12584755" y="7735168"/>
                </a:lnTo>
                <a:lnTo>
                  <a:pt x="0" y="77351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3226077" y="6486557"/>
            <a:ext cx="2265982" cy="3698190"/>
          </a:xfrm>
          <a:custGeom>
            <a:avLst/>
            <a:gdLst/>
            <a:ahLst/>
            <a:cxnLst/>
            <a:rect l="l" t="t" r="r" b="b"/>
            <a:pathLst>
              <a:path w="2265982" h="3698190">
                <a:moveTo>
                  <a:pt x="0" y="0"/>
                </a:moveTo>
                <a:lnTo>
                  <a:pt x="2265982" y="0"/>
                </a:lnTo>
                <a:lnTo>
                  <a:pt x="2265982" y="3698190"/>
                </a:lnTo>
                <a:lnTo>
                  <a:pt x="0" y="3698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flipH="1">
            <a:off x="14229817" y="8335652"/>
            <a:ext cx="5156062" cy="2381163"/>
          </a:xfrm>
          <a:custGeom>
            <a:avLst/>
            <a:gdLst/>
            <a:ahLst/>
            <a:cxnLst/>
            <a:rect l="l" t="t" r="r" b="b"/>
            <a:pathLst>
              <a:path w="5156062" h="2381163">
                <a:moveTo>
                  <a:pt x="5156062" y="0"/>
                </a:moveTo>
                <a:lnTo>
                  <a:pt x="0" y="0"/>
                </a:lnTo>
                <a:lnTo>
                  <a:pt x="0" y="2381163"/>
                </a:lnTo>
                <a:lnTo>
                  <a:pt x="5156062" y="2381163"/>
                </a:lnTo>
                <a:lnTo>
                  <a:pt x="51560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33312" y="7773265"/>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flipH="1">
            <a:off x="172549" y="4017395"/>
            <a:ext cx="1779558" cy="1283506"/>
          </a:xfrm>
          <a:custGeom>
            <a:avLst/>
            <a:gdLst/>
            <a:ahLst/>
            <a:cxnLst/>
            <a:rect l="l" t="t" r="r" b="b"/>
            <a:pathLst>
              <a:path w="1779558" h="1283506">
                <a:moveTo>
                  <a:pt x="1779559" y="0"/>
                </a:moveTo>
                <a:lnTo>
                  <a:pt x="0" y="0"/>
                </a:lnTo>
                <a:lnTo>
                  <a:pt x="0" y="1283506"/>
                </a:lnTo>
                <a:lnTo>
                  <a:pt x="1779559" y="1283506"/>
                </a:lnTo>
                <a:lnTo>
                  <a:pt x="177955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1347737">
            <a:off x="15389514" y="4768899"/>
            <a:ext cx="1565131" cy="1106975"/>
          </a:xfrm>
          <a:custGeom>
            <a:avLst/>
            <a:gdLst/>
            <a:ahLst/>
            <a:cxnLst/>
            <a:rect l="l" t="t" r="r" b="b"/>
            <a:pathLst>
              <a:path w="1565131" h="1106975">
                <a:moveTo>
                  <a:pt x="0" y="0"/>
                </a:moveTo>
                <a:lnTo>
                  <a:pt x="1565131" y="0"/>
                </a:lnTo>
                <a:lnTo>
                  <a:pt x="1565131" y="1106974"/>
                </a:lnTo>
                <a:lnTo>
                  <a:pt x="0" y="11069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5630325" y="609264"/>
            <a:ext cx="488010" cy="702172"/>
          </a:xfrm>
          <a:custGeom>
            <a:avLst/>
            <a:gdLst/>
            <a:ahLst/>
            <a:cxnLst/>
            <a:rect l="l" t="t" r="r" b="b"/>
            <a:pathLst>
              <a:path w="488010" h="702172">
                <a:moveTo>
                  <a:pt x="0" y="0"/>
                </a:moveTo>
                <a:lnTo>
                  <a:pt x="488009" y="0"/>
                </a:lnTo>
                <a:lnTo>
                  <a:pt x="488009" y="702172"/>
                </a:lnTo>
                <a:lnTo>
                  <a:pt x="0" y="70217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15392400" y="1896923"/>
            <a:ext cx="612335" cy="881058"/>
          </a:xfrm>
          <a:custGeom>
            <a:avLst/>
            <a:gdLst/>
            <a:ahLst/>
            <a:cxnLst/>
            <a:rect l="l" t="t" r="r" b="b"/>
            <a:pathLst>
              <a:path w="612335" h="881058">
                <a:moveTo>
                  <a:pt x="0" y="0"/>
                </a:moveTo>
                <a:lnTo>
                  <a:pt x="612336" y="0"/>
                </a:lnTo>
                <a:lnTo>
                  <a:pt x="612336" y="881058"/>
                </a:lnTo>
                <a:lnTo>
                  <a:pt x="0" y="8810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8" name="Freeform 18"/>
          <p:cNvSpPr/>
          <p:nvPr/>
        </p:nvSpPr>
        <p:spPr>
          <a:xfrm>
            <a:off x="2596712" y="6238607"/>
            <a:ext cx="515674" cy="741976"/>
          </a:xfrm>
          <a:custGeom>
            <a:avLst/>
            <a:gdLst/>
            <a:ahLst/>
            <a:cxnLst/>
            <a:rect l="l" t="t" r="r" b="b"/>
            <a:pathLst>
              <a:path w="515674" h="741976">
                <a:moveTo>
                  <a:pt x="0" y="0"/>
                </a:moveTo>
                <a:lnTo>
                  <a:pt x="515674" y="0"/>
                </a:lnTo>
                <a:lnTo>
                  <a:pt x="515674" y="741976"/>
                </a:lnTo>
                <a:lnTo>
                  <a:pt x="0" y="7419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9" name="TextBox 19"/>
          <p:cNvSpPr txBox="1"/>
          <p:nvPr/>
        </p:nvSpPr>
        <p:spPr>
          <a:xfrm>
            <a:off x="3168121" y="2644123"/>
            <a:ext cx="11317444" cy="3219407"/>
          </a:xfrm>
          <a:prstGeom prst="rect">
            <a:avLst/>
          </a:prstGeom>
        </p:spPr>
        <p:txBody>
          <a:bodyPr wrap="square" lIns="0" tIns="0" rIns="0" bIns="0" rtlCol="0" anchor="t">
            <a:spAutoFit/>
          </a:bodyPr>
          <a:lstStyle/>
          <a:p>
            <a:pPr algn="ctr">
              <a:lnSpc>
                <a:spcPts val="13499"/>
              </a:lnSpc>
            </a:pPr>
            <a:r>
              <a:rPr lang="en-US" sz="6500" b="1">
                <a:solidFill>
                  <a:srgbClr val="724E39"/>
                </a:solidFill>
                <a:latin typeface="Arial" panose="020B0604020202020204" pitchFamily="34" charset="0"/>
                <a:cs typeface="Arial" panose="020B0604020202020204" pitchFamily="34" charset="0"/>
              </a:rPr>
              <a:t>PHẦN 1.</a:t>
            </a:r>
          </a:p>
          <a:p>
            <a:pPr algn="ctr">
              <a:lnSpc>
                <a:spcPts val="13499"/>
              </a:lnSpc>
            </a:pPr>
            <a:r>
              <a:rPr lang="en-US" sz="6500" b="1">
                <a:solidFill>
                  <a:srgbClr val="724E39"/>
                </a:solidFill>
                <a:latin typeface="Arial" panose="020B0604020202020204" pitchFamily="34" charset="0"/>
                <a:cs typeface="Arial" panose="020B0604020202020204" pitchFamily="34" charset="0"/>
              </a:rPr>
              <a:t>TÌM ĐỘNG TỪ THÍCH HỢP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D4649A-6EBF-6355-085E-A10F587E4D98}"/>
              </a:ext>
            </a:extLst>
          </p:cNvPr>
          <p:cNvSpPr txBox="1"/>
          <p:nvPr/>
        </p:nvSpPr>
        <p:spPr>
          <a:xfrm>
            <a:off x="952500" y="342900"/>
            <a:ext cx="163830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1. </a:t>
            </a:r>
            <a:r>
              <a:rPr lang="en-US" sz="4500">
                <a:latin typeface="Arial" panose="020B0604020202020204" pitchFamily="34" charset="0"/>
                <a:cs typeface="Arial" panose="020B0604020202020204" pitchFamily="34" charset="0"/>
              </a:rPr>
              <a:t>Tìm động từ trong ngoặc đơn thay cho bông hoa trong mỗi đoạn văn dưới đây: </a:t>
            </a:r>
          </a:p>
        </p:txBody>
      </p:sp>
      <p:sp>
        <p:nvSpPr>
          <p:cNvPr id="7" name="TextBox 6">
            <a:extLst>
              <a:ext uri="{FF2B5EF4-FFF2-40B4-BE49-F238E27FC236}">
                <a16:creationId xmlns:a16="http://schemas.microsoft.com/office/drawing/2014/main" id="{E18C401B-B163-D58A-6649-651A4E307230}"/>
              </a:ext>
            </a:extLst>
          </p:cNvPr>
          <p:cNvSpPr txBox="1"/>
          <p:nvPr/>
        </p:nvSpPr>
        <p:spPr>
          <a:xfrm>
            <a:off x="476250" y="2721664"/>
            <a:ext cx="17335500" cy="5518242"/>
          </a:xfrm>
          <a:prstGeom prst="rect">
            <a:avLst/>
          </a:prstGeom>
          <a:noFill/>
        </p:spPr>
        <p:txBody>
          <a:bodyPr wrap="square" rtlCol="0">
            <a:spAutoFit/>
          </a:bodyPr>
          <a:lstStyle/>
          <a:p>
            <a:pPr marL="342900" indent="-342900" algn="just">
              <a:lnSpc>
                <a:spcPct val="150000"/>
              </a:lnSpc>
              <a:buAutoNum type="alphaLcPeriod"/>
            </a:pPr>
            <a:r>
              <a:rPr lang="en-US" sz="4000">
                <a:latin typeface="Arial" panose="020B0604020202020204" pitchFamily="34" charset="0"/>
                <a:cs typeface="Arial" panose="020B0604020202020204" pitchFamily="34" charset="0"/>
              </a:rPr>
              <a:t>Rừng núi còn chìm đắm trong màn đêm. Bỗng một con gà trống        cánh phành phạch và cất tiếng         lanh lảnh ở đầu bản. Mấy con gà rừng trên núi cũng thức dậy          gáy te te. Trên mấy cây cao cạnh nhà, ve đua nhau   </a:t>
            </a:r>
            <a:r>
              <a:rPr lang="en-US" sz="4000">
                <a:solidFill>
                  <a:schemeClr val="bg1"/>
                </a:solidFill>
                <a:latin typeface="Arial" panose="020B0604020202020204" pitchFamily="34" charset="0"/>
                <a:cs typeface="Arial" panose="020B0604020202020204" pitchFamily="34" charset="0"/>
              </a:rPr>
              <a:t>ra</a:t>
            </a:r>
            <a:r>
              <a:rPr lang="en-US" sz="4000">
                <a:latin typeface="Arial" panose="020B0604020202020204" pitchFamily="34" charset="0"/>
                <a:cs typeface="Arial" panose="020B0604020202020204" pitchFamily="34" charset="0"/>
              </a:rPr>
              <a:t>      ra rả. Ngoài suối, tiếng chim cuốc            vào đều đều…..Bản làng đã thức giấc. </a:t>
            </a:r>
          </a:p>
          <a:p>
            <a:pPr algn="r">
              <a:lnSpc>
                <a:spcPct val="150000"/>
              </a:lnSpc>
            </a:pPr>
            <a:r>
              <a:rPr lang="en-US" sz="4000">
                <a:latin typeface="Arial" panose="020B0604020202020204" pitchFamily="34" charset="0"/>
                <a:cs typeface="Arial" panose="020B0604020202020204" pitchFamily="34" charset="0"/>
              </a:rPr>
              <a:t>(</a:t>
            </a:r>
            <a:r>
              <a:rPr lang="en-US" sz="4000" i="1">
                <a:latin typeface="Arial" panose="020B0604020202020204" pitchFamily="34" charset="0"/>
                <a:cs typeface="Arial" panose="020B0604020202020204" pitchFamily="34" charset="0"/>
              </a:rPr>
              <a:t>theo</a:t>
            </a:r>
            <a:r>
              <a:rPr lang="en-US" sz="4000">
                <a:latin typeface="Arial" panose="020B0604020202020204" pitchFamily="34" charset="0"/>
                <a:cs typeface="Arial" panose="020B0604020202020204" pitchFamily="34" charset="0"/>
              </a:rPr>
              <a:t> Hoàng Hữu Bội) </a:t>
            </a:r>
          </a:p>
        </p:txBody>
      </p:sp>
      <p:pic>
        <p:nvPicPr>
          <p:cNvPr id="9" name="Graphic 8" descr="Flower without stem with solid fill">
            <a:extLst>
              <a:ext uri="{FF2B5EF4-FFF2-40B4-BE49-F238E27FC236}">
                <a16:creationId xmlns:a16="http://schemas.microsoft.com/office/drawing/2014/main" id="{F2547215-196E-AB5E-4B9F-9E0D9A6198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63850" y="2737585"/>
            <a:ext cx="914400" cy="914400"/>
          </a:xfrm>
          <a:prstGeom prst="rect">
            <a:avLst/>
          </a:prstGeom>
        </p:spPr>
      </p:pic>
      <p:pic>
        <p:nvPicPr>
          <p:cNvPr id="10" name="Graphic 9" descr="Flower without stem with solid fill">
            <a:extLst>
              <a:ext uri="{FF2B5EF4-FFF2-40B4-BE49-F238E27FC236}">
                <a16:creationId xmlns:a16="http://schemas.microsoft.com/office/drawing/2014/main" id="{E14E5E04-215D-D5E5-6D44-A749DE544F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650" y="3651985"/>
            <a:ext cx="914400" cy="914400"/>
          </a:xfrm>
          <a:prstGeom prst="rect">
            <a:avLst/>
          </a:prstGeom>
        </p:spPr>
      </p:pic>
      <p:pic>
        <p:nvPicPr>
          <p:cNvPr id="11" name="Graphic 10" descr="Flower without stem with solid fill">
            <a:extLst>
              <a:ext uri="{FF2B5EF4-FFF2-40B4-BE49-F238E27FC236}">
                <a16:creationId xmlns:a16="http://schemas.microsoft.com/office/drawing/2014/main" id="{BD3DCE9C-21CA-A1D5-31B0-83E46FB8A5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0650" y="4631403"/>
            <a:ext cx="914400" cy="914400"/>
          </a:xfrm>
          <a:prstGeom prst="rect">
            <a:avLst/>
          </a:prstGeom>
        </p:spPr>
      </p:pic>
      <p:pic>
        <p:nvPicPr>
          <p:cNvPr id="12" name="Graphic 11" descr="Flower without stem with solid fill">
            <a:extLst>
              <a:ext uri="{FF2B5EF4-FFF2-40B4-BE49-F238E27FC236}">
                <a16:creationId xmlns:a16="http://schemas.microsoft.com/office/drawing/2014/main" id="{F4E2F429-F007-1FAC-7CDF-CE9E0AA27C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1250" y="5545803"/>
            <a:ext cx="914400" cy="914400"/>
          </a:xfrm>
          <a:prstGeom prst="rect">
            <a:avLst/>
          </a:prstGeom>
        </p:spPr>
      </p:pic>
      <p:pic>
        <p:nvPicPr>
          <p:cNvPr id="13" name="Graphic 12" descr="Flower without stem with solid fill">
            <a:extLst>
              <a:ext uri="{FF2B5EF4-FFF2-40B4-BE49-F238E27FC236}">
                <a16:creationId xmlns:a16="http://schemas.microsoft.com/office/drawing/2014/main" id="{DD31B927-5AC0-0AF2-314E-EA8F5795BA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87200" y="5582721"/>
            <a:ext cx="914400" cy="914400"/>
          </a:xfrm>
          <a:prstGeom prst="rect">
            <a:avLst/>
          </a:prstGeom>
        </p:spPr>
      </p:pic>
      <p:sp>
        <p:nvSpPr>
          <p:cNvPr id="16" name="Rectangle: Rounded Corners 15">
            <a:extLst>
              <a:ext uri="{FF2B5EF4-FFF2-40B4-BE49-F238E27FC236}">
                <a16:creationId xmlns:a16="http://schemas.microsoft.com/office/drawing/2014/main" id="{843AB3D1-DFFC-BB48-4D00-7AC68E8FA230}"/>
              </a:ext>
            </a:extLst>
          </p:cNvPr>
          <p:cNvSpPr/>
          <p:nvPr/>
        </p:nvSpPr>
        <p:spPr>
          <a:xfrm>
            <a:off x="5447108" y="8466229"/>
            <a:ext cx="1277542"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gáy </a:t>
            </a:r>
          </a:p>
        </p:txBody>
      </p:sp>
      <p:sp>
        <p:nvSpPr>
          <p:cNvPr id="17" name="Rectangle: Rounded Corners 16">
            <a:extLst>
              <a:ext uri="{FF2B5EF4-FFF2-40B4-BE49-F238E27FC236}">
                <a16:creationId xmlns:a16="http://schemas.microsoft.com/office/drawing/2014/main" id="{87E0C7B6-1A7C-A57D-169A-B4792F458837}"/>
              </a:ext>
            </a:extLst>
          </p:cNvPr>
          <p:cNvSpPr/>
          <p:nvPr/>
        </p:nvSpPr>
        <p:spPr>
          <a:xfrm>
            <a:off x="7736680" y="8466229"/>
            <a:ext cx="1171573"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kêu </a:t>
            </a:r>
          </a:p>
        </p:txBody>
      </p:sp>
      <p:sp>
        <p:nvSpPr>
          <p:cNvPr id="18" name="Rectangle: Rounded Corners 17">
            <a:extLst>
              <a:ext uri="{FF2B5EF4-FFF2-40B4-BE49-F238E27FC236}">
                <a16:creationId xmlns:a16="http://schemas.microsoft.com/office/drawing/2014/main" id="{3DAB6962-24C2-B87C-4B6E-8752765026DB}"/>
              </a:ext>
            </a:extLst>
          </p:cNvPr>
          <p:cNvSpPr/>
          <p:nvPr/>
        </p:nvSpPr>
        <p:spPr>
          <a:xfrm>
            <a:off x="9703597" y="8466229"/>
            <a:ext cx="1371600"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vọng </a:t>
            </a:r>
          </a:p>
        </p:txBody>
      </p:sp>
      <p:sp>
        <p:nvSpPr>
          <p:cNvPr id="19" name="Rectangle: Rounded Corners 18">
            <a:extLst>
              <a:ext uri="{FF2B5EF4-FFF2-40B4-BE49-F238E27FC236}">
                <a16:creationId xmlns:a16="http://schemas.microsoft.com/office/drawing/2014/main" id="{63F75832-10B2-8D79-10E1-460C6FB56DAE}"/>
              </a:ext>
            </a:extLst>
          </p:cNvPr>
          <p:cNvSpPr/>
          <p:nvPr/>
        </p:nvSpPr>
        <p:spPr>
          <a:xfrm>
            <a:off x="11887200" y="8466229"/>
            <a:ext cx="1143000"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vỗ </a:t>
            </a:r>
          </a:p>
        </p:txBody>
      </p:sp>
      <p:sp>
        <p:nvSpPr>
          <p:cNvPr id="20" name="Rectangle: Rounded Corners 19">
            <a:extLst>
              <a:ext uri="{FF2B5EF4-FFF2-40B4-BE49-F238E27FC236}">
                <a16:creationId xmlns:a16="http://schemas.microsoft.com/office/drawing/2014/main" id="{54662025-4B2A-66A5-13AF-058248569F84}"/>
              </a:ext>
            </a:extLst>
          </p:cNvPr>
          <p:cNvSpPr/>
          <p:nvPr/>
        </p:nvSpPr>
        <p:spPr>
          <a:xfrm>
            <a:off x="3663551" y="8466229"/>
            <a:ext cx="1277542"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gáy </a:t>
            </a:r>
          </a:p>
        </p:txBody>
      </p:sp>
    </p:spTree>
    <p:extLst>
      <p:ext uri="{BB962C8B-B14F-4D97-AF65-F5344CB8AC3E}">
        <p14:creationId xmlns:p14="http://schemas.microsoft.com/office/powerpoint/2010/main" val="3420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1.11022E-16 -1.48148E-6 L 0.19375 -0.53642 " pathEditMode="relative" rAng="0" ptsTypes="AA">
                                      <p:cBhvr>
                                        <p:cTn id="45" dur="500" fill="hold"/>
                                        <p:tgtEl>
                                          <p:spTgt spid="19"/>
                                        </p:tgtEl>
                                        <p:attrNameLst>
                                          <p:attrName>ppt_x</p:attrName>
                                          <p:attrName>ppt_y</p:attrName>
                                        </p:attrNameLst>
                                      </p:cBhvr>
                                      <p:rCtr x="9687" y="-26821"/>
                                    </p:animMotion>
                                  </p:childTnLst>
                                </p:cTn>
                              </p:par>
                              <p:par>
                                <p:cTn id="46" presetID="1" presetClass="exit" presetSubtype="0" fill="hold"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30556E-6 -1.48148E-6 L 0.06406 -0.44537 " pathEditMode="relative" rAng="0" ptsTypes="AA">
                                      <p:cBhvr>
                                        <p:cTn id="51" dur="500" fill="hold"/>
                                        <p:tgtEl>
                                          <p:spTgt spid="16"/>
                                        </p:tgtEl>
                                        <p:attrNameLst>
                                          <p:attrName>ppt_x</p:attrName>
                                          <p:attrName>ppt_y</p:attrName>
                                        </p:attrNameLst>
                                      </p:cBhvr>
                                      <p:rCtr x="3203" y="-22269"/>
                                    </p:animMotion>
                                  </p:childTnLst>
                                </p:cTn>
                              </p:par>
                              <p:par>
                                <p:cTn id="52" presetID="1" presetClass="exit" presetSubtype="0" fill="hold"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2" nodeType="clickEffect">
                                  <p:stCondLst>
                                    <p:cond delay="0"/>
                                  </p:stCondLst>
                                  <p:childTnLst>
                                    <p:animMotion origin="layout" path="M -3.05556E-6 -1.48148E-6 L 0.09028 -0.35648 " pathEditMode="relative" rAng="0" ptsTypes="AA">
                                      <p:cBhvr>
                                        <p:cTn id="57" dur="500" fill="hold"/>
                                        <p:tgtEl>
                                          <p:spTgt spid="20"/>
                                        </p:tgtEl>
                                        <p:attrNameLst>
                                          <p:attrName>ppt_x</p:attrName>
                                          <p:attrName>ppt_y</p:attrName>
                                        </p:attrNameLst>
                                      </p:cBhvr>
                                      <p:rCtr x="4514" y="-17824"/>
                                    </p:animMotion>
                                  </p:childTnLst>
                                </p:cTn>
                              </p:par>
                              <p:par>
                                <p:cTn id="58" presetID="1" presetClass="exit" presetSubtype="0" fill="hold"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4.72222E-6 -1.48148E-6 L -0.2967 -0.26759 " pathEditMode="relative" rAng="0" ptsTypes="AA">
                                      <p:cBhvr>
                                        <p:cTn id="63" dur="500" fill="hold"/>
                                        <p:tgtEl>
                                          <p:spTgt spid="17"/>
                                        </p:tgtEl>
                                        <p:attrNameLst>
                                          <p:attrName>ppt_x</p:attrName>
                                          <p:attrName>ppt_y</p:attrName>
                                        </p:attrNameLst>
                                      </p:cBhvr>
                                      <p:rCtr x="-14835" y="-13380"/>
                                    </p:animMotion>
                                  </p:childTnLst>
                                </p:cTn>
                              </p:par>
                              <p:par>
                                <p:cTn id="64" presetID="1" presetClass="exit" presetSubtype="0" fill="hold" nodeType="withEffect">
                                  <p:stCondLst>
                                    <p:cond delay="0"/>
                                  </p:stCondLst>
                                  <p:childTnLst>
                                    <p:set>
                                      <p:cBhvr>
                                        <p:cTn id="65" dur="1" fill="hold">
                                          <p:stCondLst>
                                            <p:cond delay="0"/>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2.36111E-6 -1.48148E-6 L 0.10686 -0.26759 " pathEditMode="relative" rAng="0" ptsTypes="AA">
                                      <p:cBhvr>
                                        <p:cTn id="69" dur="500" fill="hold"/>
                                        <p:tgtEl>
                                          <p:spTgt spid="18"/>
                                        </p:tgtEl>
                                        <p:attrNameLst>
                                          <p:attrName>ppt_x</p:attrName>
                                          <p:attrName>ppt_y</p:attrName>
                                        </p:attrNameLst>
                                      </p:cBhvr>
                                      <p:rCtr x="5339" y="-13380"/>
                                    </p:animMotion>
                                  </p:childTnLst>
                                </p:cTn>
                              </p:par>
                              <p:par>
                                <p:cTn id="70" presetID="1" presetClass="exit" presetSubtype="0" fill="hold" nodeType="withEffect">
                                  <p:stCondLst>
                                    <p:cond delay="0"/>
                                  </p:stCondLst>
                                  <p:childTnLst>
                                    <p:set>
                                      <p:cBhvr>
                                        <p:cTn id="7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D4649A-6EBF-6355-085E-A10F587E4D98}"/>
              </a:ext>
            </a:extLst>
          </p:cNvPr>
          <p:cNvSpPr txBox="1"/>
          <p:nvPr/>
        </p:nvSpPr>
        <p:spPr>
          <a:xfrm>
            <a:off x="952500" y="342900"/>
            <a:ext cx="163830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1. </a:t>
            </a:r>
            <a:r>
              <a:rPr lang="en-US" sz="4500">
                <a:latin typeface="Arial" panose="020B0604020202020204" pitchFamily="34" charset="0"/>
                <a:cs typeface="Arial" panose="020B0604020202020204" pitchFamily="34" charset="0"/>
              </a:rPr>
              <a:t>Tìm động từ trong ngoặc đơn thay cho bông hoa trong mỗi đoạn văn dưới đây: </a:t>
            </a:r>
          </a:p>
        </p:txBody>
      </p:sp>
      <p:sp>
        <p:nvSpPr>
          <p:cNvPr id="7" name="TextBox 6">
            <a:extLst>
              <a:ext uri="{FF2B5EF4-FFF2-40B4-BE49-F238E27FC236}">
                <a16:creationId xmlns:a16="http://schemas.microsoft.com/office/drawing/2014/main" id="{E18C401B-B163-D58A-6649-651A4E307230}"/>
              </a:ext>
            </a:extLst>
          </p:cNvPr>
          <p:cNvSpPr txBox="1"/>
          <p:nvPr/>
        </p:nvSpPr>
        <p:spPr>
          <a:xfrm>
            <a:off x="476250" y="2721664"/>
            <a:ext cx="17335500" cy="5518242"/>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b. Buổi trưa, nương rẫy im vắng. Mặt trời đứng thẳng trên đỉnh đầu. Không một con chim          , không một con thú           Đàn khướu làm tổ trong bụi nứa vừa            véo von, giờ đã im bặt. Buổi trưa dần qua. Trời bớt oi ả. Gió rừng lại nổi. Bầy khướu           lách tách trên cành         sâu. Tiếng lá xào xạc trong gió.</a:t>
            </a:r>
          </a:p>
          <a:p>
            <a:pPr algn="r">
              <a:lnSpc>
                <a:spcPct val="150000"/>
              </a:lnSpc>
            </a:pPr>
            <a:r>
              <a:rPr lang="en-US" sz="4000">
                <a:latin typeface="Arial" panose="020B0604020202020204" pitchFamily="34" charset="0"/>
                <a:cs typeface="Arial" panose="020B0604020202020204" pitchFamily="34" charset="0"/>
              </a:rPr>
              <a:t>(</a:t>
            </a:r>
            <a:r>
              <a:rPr lang="en-US" sz="4000" i="1">
                <a:latin typeface="Arial" panose="020B0604020202020204" pitchFamily="34" charset="0"/>
                <a:cs typeface="Arial" panose="020B0604020202020204" pitchFamily="34" charset="0"/>
              </a:rPr>
              <a:t>theo</a:t>
            </a:r>
            <a:r>
              <a:rPr lang="en-US" sz="4000">
                <a:latin typeface="Arial" panose="020B0604020202020204" pitchFamily="34" charset="0"/>
                <a:cs typeface="Arial" panose="020B0604020202020204" pitchFamily="34" charset="0"/>
              </a:rPr>
              <a:t> Vũ Hùng) </a:t>
            </a:r>
          </a:p>
        </p:txBody>
      </p:sp>
      <p:pic>
        <p:nvPicPr>
          <p:cNvPr id="10" name="Graphic 9" descr="Flower without stem with solid fill">
            <a:extLst>
              <a:ext uri="{FF2B5EF4-FFF2-40B4-BE49-F238E27FC236}">
                <a16:creationId xmlns:a16="http://schemas.microsoft.com/office/drawing/2014/main" id="{E14E5E04-215D-D5E5-6D44-A749DE544F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2400" y="3714288"/>
            <a:ext cx="914400" cy="914400"/>
          </a:xfrm>
          <a:prstGeom prst="rect">
            <a:avLst/>
          </a:prstGeom>
        </p:spPr>
      </p:pic>
      <p:pic>
        <p:nvPicPr>
          <p:cNvPr id="13" name="Graphic 12" descr="Flower without stem with solid fill">
            <a:extLst>
              <a:ext uri="{FF2B5EF4-FFF2-40B4-BE49-F238E27FC236}">
                <a16:creationId xmlns:a16="http://schemas.microsoft.com/office/drawing/2014/main" id="{DD31B927-5AC0-0AF2-314E-EA8F5795BA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1995" y="3714288"/>
            <a:ext cx="914400" cy="914400"/>
          </a:xfrm>
          <a:prstGeom prst="rect">
            <a:avLst/>
          </a:prstGeom>
        </p:spPr>
      </p:pic>
      <p:sp>
        <p:nvSpPr>
          <p:cNvPr id="16" name="Rectangle: Rounded Corners 15">
            <a:extLst>
              <a:ext uri="{FF2B5EF4-FFF2-40B4-BE49-F238E27FC236}">
                <a16:creationId xmlns:a16="http://schemas.microsoft.com/office/drawing/2014/main" id="{843AB3D1-DFFC-BB48-4D00-7AC68E8FA230}"/>
              </a:ext>
            </a:extLst>
          </p:cNvPr>
          <p:cNvSpPr/>
          <p:nvPr/>
        </p:nvSpPr>
        <p:spPr>
          <a:xfrm>
            <a:off x="4883046" y="8560123"/>
            <a:ext cx="1328737"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nhảy </a:t>
            </a:r>
          </a:p>
        </p:txBody>
      </p:sp>
      <p:sp>
        <p:nvSpPr>
          <p:cNvPr id="17" name="Rectangle: Rounded Corners 16">
            <a:extLst>
              <a:ext uri="{FF2B5EF4-FFF2-40B4-BE49-F238E27FC236}">
                <a16:creationId xmlns:a16="http://schemas.microsoft.com/office/drawing/2014/main" id="{87E0C7B6-1A7C-A57D-169A-B4792F458837}"/>
              </a:ext>
            </a:extLst>
          </p:cNvPr>
          <p:cNvSpPr/>
          <p:nvPr/>
        </p:nvSpPr>
        <p:spPr>
          <a:xfrm>
            <a:off x="6972592" y="8560123"/>
            <a:ext cx="1328737"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tìm  </a:t>
            </a:r>
          </a:p>
        </p:txBody>
      </p:sp>
      <p:sp>
        <p:nvSpPr>
          <p:cNvPr id="18" name="Rectangle: Rounded Corners 17">
            <a:extLst>
              <a:ext uri="{FF2B5EF4-FFF2-40B4-BE49-F238E27FC236}">
                <a16:creationId xmlns:a16="http://schemas.microsoft.com/office/drawing/2014/main" id="{3DAB6962-24C2-B87C-4B6E-8752765026DB}"/>
              </a:ext>
            </a:extLst>
          </p:cNvPr>
          <p:cNvSpPr/>
          <p:nvPr/>
        </p:nvSpPr>
        <p:spPr>
          <a:xfrm>
            <a:off x="9033565" y="8560123"/>
            <a:ext cx="1328737"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kêu </a:t>
            </a:r>
          </a:p>
        </p:txBody>
      </p:sp>
      <p:sp>
        <p:nvSpPr>
          <p:cNvPr id="19" name="Rectangle: Rounded Corners 18">
            <a:extLst>
              <a:ext uri="{FF2B5EF4-FFF2-40B4-BE49-F238E27FC236}">
                <a16:creationId xmlns:a16="http://schemas.microsoft.com/office/drawing/2014/main" id="{63F75832-10B2-8D79-10E1-460C6FB56DAE}"/>
              </a:ext>
            </a:extLst>
          </p:cNvPr>
          <p:cNvSpPr/>
          <p:nvPr/>
        </p:nvSpPr>
        <p:spPr>
          <a:xfrm>
            <a:off x="11094538" y="8560123"/>
            <a:ext cx="1328737"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hót </a:t>
            </a:r>
          </a:p>
        </p:txBody>
      </p:sp>
      <p:pic>
        <p:nvPicPr>
          <p:cNvPr id="8" name="Graphic 7" descr="Flower without stem with solid fill">
            <a:extLst>
              <a:ext uri="{FF2B5EF4-FFF2-40B4-BE49-F238E27FC236}">
                <a16:creationId xmlns:a16="http://schemas.microsoft.com/office/drawing/2014/main" id="{7AB2BAC5-3BC1-5756-B753-5D1894D7F3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5600" y="4566385"/>
            <a:ext cx="914400" cy="914400"/>
          </a:xfrm>
          <a:prstGeom prst="rect">
            <a:avLst/>
          </a:prstGeom>
        </p:spPr>
      </p:pic>
      <p:pic>
        <p:nvPicPr>
          <p:cNvPr id="14" name="Graphic 13" descr="Flower without stem with solid fill">
            <a:extLst>
              <a:ext uri="{FF2B5EF4-FFF2-40B4-BE49-F238E27FC236}">
                <a16:creationId xmlns:a16="http://schemas.microsoft.com/office/drawing/2014/main" id="{17F0142B-C856-365D-E2DD-D3F1F0D56B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8645" y="5600700"/>
            <a:ext cx="914400" cy="914400"/>
          </a:xfrm>
          <a:prstGeom prst="rect">
            <a:avLst/>
          </a:prstGeom>
        </p:spPr>
      </p:pic>
      <p:pic>
        <p:nvPicPr>
          <p:cNvPr id="15" name="Graphic 14" descr="Flower without stem with solid fill">
            <a:extLst>
              <a:ext uri="{FF2B5EF4-FFF2-40B4-BE49-F238E27FC236}">
                <a16:creationId xmlns:a16="http://schemas.microsoft.com/office/drawing/2014/main" id="{909A5FFC-8C8F-EB9E-37CA-F936CB6450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23275" y="5603823"/>
            <a:ext cx="914400" cy="914400"/>
          </a:xfrm>
          <a:prstGeom prst="rect">
            <a:avLst/>
          </a:prstGeom>
        </p:spPr>
      </p:pic>
      <p:sp>
        <p:nvSpPr>
          <p:cNvPr id="20" name="Rectangle: Rounded Corners 19">
            <a:extLst>
              <a:ext uri="{FF2B5EF4-FFF2-40B4-BE49-F238E27FC236}">
                <a16:creationId xmlns:a16="http://schemas.microsoft.com/office/drawing/2014/main" id="{7ADC6D27-8322-432F-ECFD-321CA094B422}"/>
              </a:ext>
            </a:extLst>
          </p:cNvPr>
          <p:cNvSpPr/>
          <p:nvPr/>
        </p:nvSpPr>
        <p:spPr>
          <a:xfrm>
            <a:off x="13155511" y="8543700"/>
            <a:ext cx="1328737" cy="688830"/>
          </a:xfrm>
          <a:prstGeom prst="roundRect">
            <a:avLst/>
          </a:prstGeom>
          <a:solidFill>
            <a:srgbClr val="F7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hót </a:t>
            </a:r>
          </a:p>
        </p:txBody>
      </p:sp>
    </p:spTree>
    <p:extLst>
      <p:ext uri="{BB962C8B-B14F-4D97-AF65-F5344CB8AC3E}">
        <p14:creationId xmlns:p14="http://schemas.microsoft.com/office/powerpoint/2010/main" val="7606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1.25E-6 3.58025E-6 L -0.39462 -0.45448 " pathEditMode="relative" rAng="0" ptsTypes="AA">
                                      <p:cBhvr>
                                        <p:cTn id="41" dur="500" fill="hold"/>
                                        <p:tgtEl>
                                          <p:spTgt spid="19"/>
                                        </p:tgtEl>
                                        <p:attrNameLst>
                                          <p:attrName>ppt_x</p:attrName>
                                          <p:attrName>ppt_y</p:attrName>
                                        </p:attrNameLst>
                                      </p:cBhvr>
                                      <p:rCtr x="-19731" y="-22731"/>
                                    </p:animMotion>
                                  </p:childTnLst>
                                </p:cTn>
                              </p:par>
                              <p:par>
                                <p:cTn id="42" presetID="1" presetClass="exit" presetSubtype="0" fill="hold"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1.66667E-6 3.58025E-6 L 0.05 -0.46189 " pathEditMode="relative" rAng="0" ptsTypes="AA">
                                      <p:cBhvr>
                                        <p:cTn id="47" dur="500" fill="hold"/>
                                        <p:tgtEl>
                                          <p:spTgt spid="18"/>
                                        </p:tgtEl>
                                        <p:attrNameLst>
                                          <p:attrName>ppt_x</p:attrName>
                                          <p:attrName>ppt_y</p:attrName>
                                        </p:attrNameLst>
                                      </p:cBhvr>
                                      <p:rCtr x="2500" y="-23102"/>
                                    </p:animMotion>
                                  </p:childTnLst>
                                </p:cTn>
                              </p:par>
                              <p:par>
                                <p:cTn id="48" presetID="1" presetClass="exit" presetSubtype="0" fill="hold"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2.36111E-6 -3.20988E-6 L -0.57231 -0.37885 " pathEditMode="relative" rAng="0" ptsTypes="AA">
                                      <p:cBhvr>
                                        <p:cTn id="53" dur="500" fill="hold"/>
                                        <p:tgtEl>
                                          <p:spTgt spid="20"/>
                                        </p:tgtEl>
                                        <p:attrNameLst>
                                          <p:attrName>ppt_x</p:attrName>
                                          <p:attrName>ppt_y</p:attrName>
                                        </p:attrNameLst>
                                      </p:cBhvr>
                                      <p:rCtr x="-28620" y="-18951"/>
                                    </p:animMotion>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1.38889E-6 3.58025E-6 L 0.07265 -0.2767 " pathEditMode="relative" rAng="0" ptsTypes="AA">
                                      <p:cBhvr>
                                        <p:cTn id="61" dur="500" fill="hold"/>
                                        <p:tgtEl>
                                          <p:spTgt spid="16"/>
                                        </p:tgtEl>
                                        <p:attrNameLst>
                                          <p:attrName>ppt_x</p:attrName>
                                          <p:attrName>ppt_y</p:attrName>
                                        </p:attrNameLst>
                                      </p:cBhvr>
                                      <p:rCtr x="3628" y="-13843"/>
                                    </p:animMotion>
                                  </p:childTnLst>
                                </p:cTn>
                              </p:par>
                              <p:par>
                                <p:cTn id="62" presetID="1" presetClass="exit" presetSubtype="0" fill="hold" nodeType="withEffect">
                                  <p:stCondLst>
                                    <p:cond delay="0"/>
                                  </p:stCondLst>
                                  <p:childTnLst>
                                    <p:set>
                                      <p:cBhvr>
                                        <p:cTn id="63" dur="1" fill="hold">
                                          <p:stCondLst>
                                            <p:cond delay="0"/>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4.72222E-6 3.58025E-6 L 0.2974 -0.2767 " pathEditMode="relative" rAng="0" ptsTypes="AA">
                                      <p:cBhvr>
                                        <p:cTn id="67" dur="500" fill="hold"/>
                                        <p:tgtEl>
                                          <p:spTgt spid="17"/>
                                        </p:tgtEl>
                                        <p:attrNameLst>
                                          <p:attrName>ppt_x</p:attrName>
                                          <p:attrName>ppt_y</p:attrName>
                                        </p:attrNameLst>
                                      </p:cBhvr>
                                      <p:rCtr x="14870" y="-13843"/>
                                    </p:animMotion>
                                  </p:childTnLst>
                                </p:cTn>
                              </p:par>
                              <p:par>
                                <p:cTn id="68" presetID="1" presetClass="exit" presetSubtype="0" fill="hold" nodeType="withEffect">
                                  <p:stCondLst>
                                    <p:cond delay="0"/>
                                  </p:stCondLst>
                                  <p:childTnLst>
                                    <p:set>
                                      <p:cBhvr>
                                        <p:cTn id="6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684875" y="7338523"/>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492059" y="2399826"/>
            <a:ext cx="3229375" cy="6763089"/>
          </a:xfrm>
          <a:custGeom>
            <a:avLst/>
            <a:gdLst/>
            <a:ahLst/>
            <a:cxnLst/>
            <a:rect l="l" t="t" r="r" b="b"/>
            <a:pathLst>
              <a:path w="3229375" h="6763089">
                <a:moveTo>
                  <a:pt x="0" y="0"/>
                </a:moveTo>
                <a:lnTo>
                  <a:pt x="3229375" y="0"/>
                </a:lnTo>
                <a:lnTo>
                  <a:pt x="3229375" y="6763089"/>
                </a:lnTo>
                <a:lnTo>
                  <a:pt x="0" y="67630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56508" y="1049837"/>
            <a:ext cx="14815571" cy="7735168"/>
          </a:xfrm>
          <a:custGeom>
            <a:avLst/>
            <a:gdLst/>
            <a:ahLst/>
            <a:cxnLst/>
            <a:rect l="l" t="t" r="r" b="b"/>
            <a:pathLst>
              <a:path w="12584755" h="7735168">
                <a:moveTo>
                  <a:pt x="0" y="0"/>
                </a:moveTo>
                <a:lnTo>
                  <a:pt x="12584755" y="0"/>
                </a:lnTo>
                <a:lnTo>
                  <a:pt x="12584755" y="7735168"/>
                </a:lnTo>
                <a:lnTo>
                  <a:pt x="0" y="77351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3226077" y="6486557"/>
            <a:ext cx="2265982" cy="3698190"/>
          </a:xfrm>
          <a:custGeom>
            <a:avLst/>
            <a:gdLst/>
            <a:ahLst/>
            <a:cxnLst/>
            <a:rect l="l" t="t" r="r" b="b"/>
            <a:pathLst>
              <a:path w="2265982" h="3698190">
                <a:moveTo>
                  <a:pt x="0" y="0"/>
                </a:moveTo>
                <a:lnTo>
                  <a:pt x="2265982" y="0"/>
                </a:lnTo>
                <a:lnTo>
                  <a:pt x="2265982" y="3698190"/>
                </a:lnTo>
                <a:lnTo>
                  <a:pt x="0" y="3698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flipH="1">
            <a:off x="14229817" y="8335652"/>
            <a:ext cx="5156062" cy="2381163"/>
          </a:xfrm>
          <a:custGeom>
            <a:avLst/>
            <a:gdLst/>
            <a:ahLst/>
            <a:cxnLst/>
            <a:rect l="l" t="t" r="r" b="b"/>
            <a:pathLst>
              <a:path w="5156062" h="2381163">
                <a:moveTo>
                  <a:pt x="5156062" y="0"/>
                </a:moveTo>
                <a:lnTo>
                  <a:pt x="0" y="0"/>
                </a:lnTo>
                <a:lnTo>
                  <a:pt x="0" y="2381163"/>
                </a:lnTo>
                <a:lnTo>
                  <a:pt x="5156062" y="2381163"/>
                </a:lnTo>
                <a:lnTo>
                  <a:pt x="51560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33312" y="7773265"/>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flipH="1">
            <a:off x="172549" y="4017395"/>
            <a:ext cx="1779558" cy="1283506"/>
          </a:xfrm>
          <a:custGeom>
            <a:avLst/>
            <a:gdLst/>
            <a:ahLst/>
            <a:cxnLst/>
            <a:rect l="l" t="t" r="r" b="b"/>
            <a:pathLst>
              <a:path w="1779558" h="1283506">
                <a:moveTo>
                  <a:pt x="1779559" y="0"/>
                </a:moveTo>
                <a:lnTo>
                  <a:pt x="0" y="0"/>
                </a:lnTo>
                <a:lnTo>
                  <a:pt x="0" y="1283506"/>
                </a:lnTo>
                <a:lnTo>
                  <a:pt x="1779559" y="1283506"/>
                </a:lnTo>
                <a:lnTo>
                  <a:pt x="177955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1347737">
            <a:off x="15389514" y="4768899"/>
            <a:ext cx="1565131" cy="1106975"/>
          </a:xfrm>
          <a:custGeom>
            <a:avLst/>
            <a:gdLst/>
            <a:ahLst/>
            <a:cxnLst/>
            <a:rect l="l" t="t" r="r" b="b"/>
            <a:pathLst>
              <a:path w="1565131" h="1106975">
                <a:moveTo>
                  <a:pt x="0" y="0"/>
                </a:moveTo>
                <a:lnTo>
                  <a:pt x="1565131" y="0"/>
                </a:lnTo>
                <a:lnTo>
                  <a:pt x="1565131" y="1106974"/>
                </a:lnTo>
                <a:lnTo>
                  <a:pt x="0" y="11069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5630325" y="609264"/>
            <a:ext cx="488010" cy="702172"/>
          </a:xfrm>
          <a:custGeom>
            <a:avLst/>
            <a:gdLst/>
            <a:ahLst/>
            <a:cxnLst/>
            <a:rect l="l" t="t" r="r" b="b"/>
            <a:pathLst>
              <a:path w="488010" h="702172">
                <a:moveTo>
                  <a:pt x="0" y="0"/>
                </a:moveTo>
                <a:lnTo>
                  <a:pt x="488009" y="0"/>
                </a:lnTo>
                <a:lnTo>
                  <a:pt x="488009" y="702172"/>
                </a:lnTo>
                <a:lnTo>
                  <a:pt x="0" y="70217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15392400" y="1896923"/>
            <a:ext cx="612335" cy="881058"/>
          </a:xfrm>
          <a:custGeom>
            <a:avLst/>
            <a:gdLst/>
            <a:ahLst/>
            <a:cxnLst/>
            <a:rect l="l" t="t" r="r" b="b"/>
            <a:pathLst>
              <a:path w="612335" h="881058">
                <a:moveTo>
                  <a:pt x="0" y="0"/>
                </a:moveTo>
                <a:lnTo>
                  <a:pt x="612336" y="0"/>
                </a:lnTo>
                <a:lnTo>
                  <a:pt x="612336" y="881058"/>
                </a:lnTo>
                <a:lnTo>
                  <a:pt x="0" y="8810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8" name="Freeform 18"/>
          <p:cNvSpPr/>
          <p:nvPr/>
        </p:nvSpPr>
        <p:spPr>
          <a:xfrm>
            <a:off x="2596712" y="6238607"/>
            <a:ext cx="515674" cy="741976"/>
          </a:xfrm>
          <a:custGeom>
            <a:avLst/>
            <a:gdLst/>
            <a:ahLst/>
            <a:cxnLst/>
            <a:rect l="l" t="t" r="r" b="b"/>
            <a:pathLst>
              <a:path w="515674" h="741976">
                <a:moveTo>
                  <a:pt x="0" y="0"/>
                </a:moveTo>
                <a:lnTo>
                  <a:pt x="515674" y="0"/>
                </a:lnTo>
                <a:lnTo>
                  <a:pt x="515674" y="741976"/>
                </a:lnTo>
                <a:lnTo>
                  <a:pt x="0" y="7419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9" name="TextBox 19"/>
          <p:cNvSpPr txBox="1"/>
          <p:nvPr/>
        </p:nvSpPr>
        <p:spPr>
          <a:xfrm>
            <a:off x="3168121" y="2343073"/>
            <a:ext cx="11317444" cy="4950651"/>
          </a:xfrm>
          <a:prstGeom prst="rect">
            <a:avLst/>
          </a:prstGeom>
        </p:spPr>
        <p:txBody>
          <a:bodyPr wrap="square" lIns="0" tIns="0" rIns="0" bIns="0" rtlCol="0" anchor="t">
            <a:spAutoFit/>
          </a:bodyPr>
          <a:lstStyle/>
          <a:p>
            <a:pPr algn="ctr">
              <a:lnSpc>
                <a:spcPts val="13499"/>
              </a:lnSpc>
            </a:pPr>
            <a:r>
              <a:rPr lang="en-US" sz="6500" b="1">
                <a:solidFill>
                  <a:srgbClr val="724E39"/>
                </a:solidFill>
                <a:latin typeface="Arial" panose="020B0604020202020204" pitchFamily="34" charset="0"/>
                <a:cs typeface="Arial" panose="020B0604020202020204" pitchFamily="34" charset="0"/>
              </a:rPr>
              <a:t>PHẦN 2.</a:t>
            </a:r>
          </a:p>
          <a:p>
            <a:pPr algn="ctr">
              <a:lnSpc>
                <a:spcPts val="13499"/>
              </a:lnSpc>
            </a:pPr>
            <a:r>
              <a:rPr lang="en-US" sz="6500" b="1">
                <a:solidFill>
                  <a:srgbClr val="724E39"/>
                </a:solidFill>
                <a:latin typeface="Arial" panose="020B0604020202020204" pitchFamily="34" charset="0"/>
                <a:cs typeface="Arial" panose="020B0604020202020204" pitchFamily="34" charset="0"/>
              </a:rPr>
              <a:t>TÌM ĐỘNG TỪ PHÙ HỢP VỚI HOẠT ĐỘNG </a:t>
            </a:r>
          </a:p>
        </p:txBody>
      </p:sp>
    </p:spTree>
    <p:extLst>
      <p:ext uri="{BB962C8B-B14F-4D97-AF65-F5344CB8AC3E}">
        <p14:creationId xmlns:p14="http://schemas.microsoft.com/office/powerpoint/2010/main" val="2365582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DACE5A-CCE0-1207-79B4-E1AC783AB2F2}"/>
              </a:ext>
            </a:extLst>
          </p:cNvPr>
          <p:cNvSpPr txBox="1"/>
          <p:nvPr/>
        </p:nvSpPr>
        <p:spPr>
          <a:xfrm>
            <a:off x="381000" y="527188"/>
            <a:ext cx="170688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2. </a:t>
            </a:r>
            <a:r>
              <a:rPr lang="en-US" sz="4500">
                <a:latin typeface="Arial" panose="020B0604020202020204" pitchFamily="34" charset="0"/>
                <a:cs typeface="Arial" panose="020B0604020202020204" pitchFamily="34" charset="0"/>
              </a:rPr>
              <a:t>Nhìn tranh, tìm động từ phù hợp với hoạt động được thể hiện trong tranh.  </a:t>
            </a:r>
          </a:p>
        </p:txBody>
      </p:sp>
      <p:grpSp>
        <p:nvGrpSpPr>
          <p:cNvPr id="17" name="Group 16">
            <a:extLst>
              <a:ext uri="{FF2B5EF4-FFF2-40B4-BE49-F238E27FC236}">
                <a16:creationId xmlns:a16="http://schemas.microsoft.com/office/drawing/2014/main" id="{35174B8B-C83D-7E93-97B6-6E677946E8E6}"/>
              </a:ext>
            </a:extLst>
          </p:cNvPr>
          <p:cNvGrpSpPr/>
          <p:nvPr/>
        </p:nvGrpSpPr>
        <p:grpSpPr>
          <a:xfrm>
            <a:off x="0" y="3238500"/>
            <a:ext cx="18211800" cy="4953000"/>
            <a:chOff x="0" y="3238500"/>
            <a:chExt cx="18211800" cy="4953000"/>
          </a:xfrm>
        </p:grpSpPr>
        <p:pic>
          <p:nvPicPr>
            <p:cNvPr id="8" name="Picture 7">
              <a:extLst>
                <a:ext uri="{FF2B5EF4-FFF2-40B4-BE49-F238E27FC236}">
                  <a16:creationId xmlns:a16="http://schemas.microsoft.com/office/drawing/2014/main" id="{9BC5B890-9257-4404-7D6C-E819CCC70152}"/>
                </a:ext>
              </a:extLst>
            </p:cNvPr>
            <p:cNvPicPr>
              <a:picLocks noChangeAspect="1"/>
            </p:cNvPicPr>
            <p:nvPr/>
          </p:nvPicPr>
          <p:blipFill rotWithShape="1">
            <a:blip r:embed="rId2">
              <a:extLst>
                <a:ext uri="{28A0092B-C50C-407E-A947-70E740481C1C}">
                  <a14:useLocalDpi xmlns:a14="http://schemas.microsoft.com/office/drawing/2010/main" val="0"/>
                </a:ext>
              </a:extLst>
            </a:blip>
            <a:srcRect l="795" t="6446" r="1628" b="5504"/>
            <a:stretch/>
          </p:blipFill>
          <p:spPr>
            <a:xfrm>
              <a:off x="0" y="3238500"/>
              <a:ext cx="18211800" cy="4556056"/>
            </a:xfrm>
            <a:prstGeom prst="rect">
              <a:avLst/>
            </a:prstGeom>
          </p:spPr>
        </p:pic>
        <p:sp>
          <p:nvSpPr>
            <p:cNvPr id="12" name="Oval 11">
              <a:extLst>
                <a:ext uri="{FF2B5EF4-FFF2-40B4-BE49-F238E27FC236}">
                  <a16:creationId xmlns:a16="http://schemas.microsoft.com/office/drawing/2014/main" id="{5CCAB6DC-2FCA-2C2F-AFEC-F867B5446632}"/>
                </a:ext>
              </a:extLst>
            </p:cNvPr>
            <p:cNvSpPr/>
            <p:nvPr/>
          </p:nvSpPr>
          <p:spPr>
            <a:xfrm>
              <a:off x="1447800" y="7337356"/>
              <a:ext cx="838200" cy="854144"/>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E8CAD0A3-9316-9508-6CD2-CCABDD17AFB6}"/>
                </a:ext>
              </a:extLst>
            </p:cNvPr>
            <p:cNvSpPr/>
            <p:nvPr/>
          </p:nvSpPr>
          <p:spPr>
            <a:xfrm>
              <a:off x="4953000" y="7337356"/>
              <a:ext cx="838200" cy="854144"/>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2</a:t>
              </a:r>
            </a:p>
          </p:txBody>
        </p:sp>
        <p:sp>
          <p:nvSpPr>
            <p:cNvPr id="14" name="Oval 13">
              <a:extLst>
                <a:ext uri="{FF2B5EF4-FFF2-40B4-BE49-F238E27FC236}">
                  <a16:creationId xmlns:a16="http://schemas.microsoft.com/office/drawing/2014/main" id="{DC2F1511-20DA-94B2-03B7-E2EE8EACBBE4}"/>
                </a:ext>
              </a:extLst>
            </p:cNvPr>
            <p:cNvSpPr/>
            <p:nvPr/>
          </p:nvSpPr>
          <p:spPr>
            <a:xfrm>
              <a:off x="8496300" y="7337356"/>
              <a:ext cx="838200" cy="854144"/>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3</a:t>
              </a:r>
            </a:p>
          </p:txBody>
        </p:sp>
        <p:sp>
          <p:nvSpPr>
            <p:cNvPr id="15" name="Oval 14">
              <a:extLst>
                <a:ext uri="{FF2B5EF4-FFF2-40B4-BE49-F238E27FC236}">
                  <a16:creationId xmlns:a16="http://schemas.microsoft.com/office/drawing/2014/main" id="{5057FE30-CE13-F6B9-9037-3F101A76F328}"/>
                </a:ext>
              </a:extLst>
            </p:cNvPr>
            <p:cNvSpPr/>
            <p:nvPr/>
          </p:nvSpPr>
          <p:spPr>
            <a:xfrm>
              <a:off x="12077702" y="7337356"/>
              <a:ext cx="838200" cy="854144"/>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4</a:t>
              </a:r>
            </a:p>
          </p:txBody>
        </p:sp>
        <p:sp>
          <p:nvSpPr>
            <p:cNvPr id="16" name="Oval 15">
              <a:extLst>
                <a:ext uri="{FF2B5EF4-FFF2-40B4-BE49-F238E27FC236}">
                  <a16:creationId xmlns:a16="http://schemas.microsoft.com/office/drawing/2014/main" id="{2FEC4BB6-FB73-7F0C-F9CC-671E97F3EAB0}"/>
                </a:ext>
              </a:extLst>
            </p:cNvPr>
            <p:cNvSpPr/>
            <p:nvPr/>
          </p:nvSpPr>
          <p:spPr>
            <a:xfrm>
              <a:off x="15849600" y="7337356"/>
              <a:ext cx="838200" cy="854144"/>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5</a:t>
              </a:r>
            </a:p>
          </p:txBody>
        </p:sp>
      </p:grpSp>
      <p:sp>
        <p:nvSpPr>
          <p:cNvPr id="18" name="Rectangle: Rounded Corners 17">
            <a:extLst>
              <a:ext uri="{FF2B5EF4-FFF2-40B4-BE49-F238E27FC236}">
                <a16:creationId xmlns:a16="http://schemas.microsoft.com/office/drawing/2014/main" id="{1096EE30-C187-D3A8-102D-C1118034E4A4}"/>
              </a:ext>
            </a:extLst>
          </p:cNvPr>
          <p:cNvSpPr/>
          <p:nvPr/>
        </p:nvSpPr>
        <p:spPr>
          <a:xfrm>
            <a:off x="609600" y="8845412"/>
            <a:ext cx="2514600" cy="914400"/>
          </a:xfrm>
          <a:prstGeom prst="roundRect">
            <a:avLst/>
          </a:prstGeom>
          <a:solidFill>
            <a:srgbClr val="F7D1E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trèo, leo  </a:t>
            </a:r>
          </a:p>
        </p:txBody>
      </p:sp>
      <p:sp>
        <p:nvSpPr>
          <p:cNvPr id="19" name="Rectangle: Rounded Corners 18">
            <a:extLst>
              <a:ext uri="{FF2B5EF4-FFF2-40B4-BE49-F238E27FC236}">
                <a16:creationId xmlns:a16="http://schemas.microsoft.com/office/drawing/2014/main" id="{BFFE253F-70F3-C1F5-1DE0-E76A60B166CD}"/>
              </a:ext>
            </a:extLst>
          </p:cNvPr>
          <p:cNvSpPr/>
          <p:nvPr/>
        </p:nvSpPr>
        <p:spPr>
          <a:xfrm>
            <a:off x="4000500" y="8845412"/>
            <a:ext cx="2743200" cy="914400"/>
          </a:xfrm>
          <a:prstGeom prst="roundRect">
            <a:avLst/>
          </a:prstGeom>
          <a:solidFill>
            <a:srgbClr val="F7D1E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dựng, cắm</a:t>
            </a:r>
          </a:p>
        </p:txBody>
      </p:sp>
      <p:sp>
        <p:nvSpPr>
          <p:cNvPr id="20" name="Rectangle: Rounded Corners 19">
            <a:extLst>
              <a:ext uri="{FF2B5EF4-FFF2-40B4-BE49-F238E27FC236}">
                <a16:creationId xmlns:a16="http://schemas.microsoft.com/office/drawing/2014/main" id="{CED92024-B168-32B4-258D-2C7907E96FFC}"/>
              </a:ext>
            </a:extLst>
          </p:cNvPr>
          <p:cNvSpPr/>
          <p:nvPr/>
        </p:nvSpPr>
        <p:spPr>
          <a:xfrm>
            <a:off x="7658100" y="8873987"/>
            <a:ext cx="2514600" cy="914400"/>
          </a:xfrm>
          <a:prstGeom prst="roundRect">
            <a:avLst/>
          </a:prstGeom>
          <a:solidFill>
            <a:srgbClr val="F7D1E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câu</a:t>
            </a:r>
          </a:p>
        </p:txBody>
      </p:sp>
      <p:sp>
        <p:nvSpPr>
          <p:cNvPr id="21" name="Rectangle: Rounded Corners 20">
            <a:extLst>
              <a:ext uri="{FF2B5EF4-FFF2-40B4-BE49-F238E27FC236}">
                <a16:creationId xmlns:a16="http://schemas.microsoft.com/office/drawing/2014/main" id="{7CF687F9-5273-B29B-F118-F6A1C9C5247B}"/>
              </a:ext>
            </a:extLst>
          </p:cNvPr>
          <p:cNvSpPr/>
          <p:nvPr/>
        </p:nvSpPr>
        <p:spPr>
          <a:xfrm>
            <a:off x="11277600" y="8873987"/>
            <a:ext cx="2514600" cy="914400"/>
          </a:xfrm>
          <a:prstGeom prst="roundRect">
            <a:avLst/>
          </a:prstGeom>
          <a:solidFill>
            <a:srgbClr val="F7D1E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bay, lượn</a:t>
            </a:r>
          </a:p>
        </p:txBody>
      </p:sp>
      <p:sp>
        <p:nvSpPr>
          <p:cNvPr id="22" name="Rectangle: Rounded Corners 21">
            <a:extLst>
              <a:ext uri="{FF2B5EF4-FFF2-40B4-BE49-F238E27FC236}">
                <a16:creationId xmlns:a16="http://schemas.microsoft.com/office/drawing/2014/main" id="{85C130DD-0F55-D409-01EB-EB819A002B00}"/>
              </a:ext>
            </a:extLst>
          </p:cNvPr>
          <p:cNvSpPr/>
          <p:nvPr/>
        </p:nvSpPr>
        <p:spPr>
          <a:xfrm>
            <a:off x="15011400" y="8845412"/>
            <a:ext cx="2514600" cy="914400"/>
          </a:xfrm>
          <a:prstGeom prst="roundRect">
            <a:avLst/>
          </a:prstGeom>
          <a:solidFill>
            <a:srgbClr val="F7D1E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lặn, bơi</a:t>
            </a:r>
          </a:p>
        </p:txBody>
      </p:sp>
    </p:spTree>
    <p:extLst>
      <p:ext uri="{BB962C8B-B14F-4D97-AF65-F5344CB8AC3E}">
        <p14:creationId xmlns:p14="http://schemas.microsoft.com/office/powerpoint/2010/main" val="3239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6DB"/>
        </a:solidFill>
        <a:effectLst/>
      </p:bgPr>
    </p:bg>
    <p:spTree>
      <p:nvGrpSpPr>
        <p:cNvPr id="1" name=""/>
        <p:cNvGrpSpPr/>
        <p:nvPr/>
      </p:nvGrpSpPr>
      <p:grpSpPr>
        <a:xfrm>
          <a:off x="0" y="0"/>
          <a:ext cx="0" cy="0"/>
          <a:chOff x="0" y="0"/>
          <a:chExt cx="0" cy="0"/>
        </a:xfrm>
      </p:grpSpPr>
      <p:grpSp>
        <p:nvGrpSpPr>
          <p:cNvPr id="2" name="Group 2"/>
          <p:cNvGrpSpPr/>
          <p:nvPr/>
        </p:nvGrpSpPr>
        <p:grpSpPr>
          <a:xfrm>
            <a:off x="-1500413" y="9668339"/>
            <a:ext cx="21288827" cy="1048476"/>
            <a:chOff x="0" y="0"/>
            <a:chExt cx="5606934" cy="276142"/>
          </a:xfrm>
        </p:grpSpPr>
        <p:sp>
          <p:nvSpPr>
            <p:cNvPr id="3" name="Freeform 3"/>
            <p:cNvSpPr/>
            <p:nvPr/>
          </p:nvSpPr>
          <p:spPr>
            <a:xfrm>
              <a:off x="0" y="0"/>
              <a:ext cx="5606934" cy="276142"/>
            </a:xfrm>
            <a:custGeom>
              <a:avLst/>
              <a:gdLst/>
              <a:ahLst/>
              <a:cxnLst/>
              <a:rect l="l" t="t" r="r" b="b"/>
              <a:pathLst>
                <a:path w="5606934" h="276142">
                  <a:moveTo>
                    <a:pt x="0" y="0"/>
                  </a:moveTo>
                  <a:lnTo>
                    <a:pt x="5606934" y="0"/>
                  </a:lnTo>
                  <a:lnTo>
                    <a:pt x="5606934" y="276142"/>
                  </a:lnTo>
                  <a:lnTo>
                    <a:pt x="0" y="276142"/>
                  </a:lnTo>
                  <a:close/>
                </a:path>
              </a:pathLst>
            </a:custGeom>
            <a:solidFill>
              <a:srgbClr val="2B391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684875" y="7338523"/>
            <a:ext cx="7315200" cy="3378292"/>
          </a:xfrm>
          <a:custGeom>
            <a:avLst/>
            <a:gdLst/>
            <a:ahLst/>
            <a:cxnLst/>
            <a:rect l="l" t="t" r="r" b="b"/>
            <a:pathLst>
              <a:path w="7315200" h="3378292">
                <a:moveTo>
                  <a:pt x="7315200" y="0"/>
                </a:moveTo>
                <a:lnTo>
                  <a:pt x="0" y="0"/>
                </a:lnTo>
                <a:lnTo>
                  <a:pt x="0" y="3378292"/>
                </a:lnTo>
                <a:lnTo>
                  <a:pt x="7315200" y="3378292"/>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492059" y="2399826"/>
            <a:ext cx="3229375" cy="6763089"/>
          </a:xfrm>
          <a:custGeom>
            <a:avLst/>
            <a:gdLst/>
            <a:ahLst/>
            <a:cxnLst/>
            <a:rect l="l" t="t" r="r" b="b"/>
            <a:pathLst>
              <a:path w="3229375" h="6763089">
                <a:moveTo>
                  <a:pt x="0" y="0"/>
                </a:moveTo>
                <a:lnTo>
                  <a:pt x="3229375" y="0"/>
                </a:lnTo>
                <a:lnTo>
                  <a:pt x="3229375" y="6763089"/>
                </a:lnTo>
                <a:lnTo>
                  <a:pt x="0" y="67630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56508" y="1049837"/>
            <a:ext cx="14815571" cy="7735168"/>
          </a:xfrm>
          <a:custGeom>
            <a:avLst/>
            <a:gdLst/>
            <a:ahLst/>
            <a:cxnLst/>
            <a:rect l="l" t="t" r="r" b="b"/>
            <a:pathLst>
              <a:path w="12584755" h="7735168">
                <a:moveTo>
                  <a:pt x="0" y="0"/>
                </a:moveTo>
                <a:lnTo>
                  <a:pt x="12584755" y="0"/>
                </a:lnTo>
                <a:lnTo>
                  <a:pt x="12584755" y="7735168"/>
                </a:lnTo>
                <a:lnTo>
                  <a:pt x="0" y="77351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3226077" y="6486557"/>
            <a:ext cx="2265982" cy="3698190"/>
          </a:xfrm>
          <a:custGeom>
            <a:avLst/>
            <a:gdLst/>
            <a:ahLst/>
            <a:cxnLst/>
            <a:rect l="l" t="t" r="r" b="b"/>
            <a:pathLst>
              <a:path w="2265982" h="3698190">
                <a:moveTo>
                  <a:pt x="0" y="0"/>
                </a:moveTo>
                <a:lnTo>
                  <a:pt x="2265982" y="0"/>
                </a:lnTo>
                <a:lnTo>
                  <a:pt x="2265982" y="3698190"/>
                </a:lnTo>
                <a:lnTo>
                  <a:pt x="0" y="36981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flipH="1">
            <a:off x="14229817" y="8335652"/>
            <a:ext cx="5156062" cy="2381163"/>
          </a:xfrm>
          <a:custGeom>
            <a:avLst/>
            <a:gdLst/>
            <a:ahLst/>
            <a:cxnLst/>
            <a:rect l="l" t="t" r="r" b="b"/>
            <a:pathLst>
              <a:path w="5156062" h="2381163">
                <a:moveTo>
                  <a:pt x="5156062" y="0"/>
                </a:moveTo>
                <a:lnTo>
                  <a:pt x="0" y="0"/>
                </a:lnTo>
                <a:lnTo>
                  <a:pt x="0" y="2381163"/>
                </a:lnTo>
                <a:lnTo>
                  <a:pt x="5156062" y="2381163"/>
                </a:lnTo>
                <a:lnTo>
                  <a:pt x="51560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233312" y="7773265"/>
            <a:ext cx="3977985" cy="3107801"/>
          </a:xfrm>
          <a:custGeom>
            <a:avLst/>
            <a:gdLst/>
            <a:ahLst/>
            <a:cxnLst/>
            <a:rect l="l" t="t" r="r" b="b"/>
            <a:pathLst>
              <a:path w="3977985" h="3107801">
                <a:moveTo>
                  <a:pt x="0" y="0"/>
                </a:moveTo>
                <a:lnTo>
                  <a:pt x="3977986" y="0"/>
                </a:lnTo>
                <a:lnTo>
                  <a:pt x="3977986" y="3107801"/>
                </a:lnTo>
                <a:lnTo>
                  <a:pt x="0" y="31078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flipH="1">
            <a:off x="172549" y="4017395"/>
            <a:ext cx="1779558" cy="1283506"/>
          </a:xfrm>
          <a:custGeom>
            <a:avLst/>
            <a:gdLst/>
            <a:ahLst/>
            <a:cxnLst/>
            <a:rect l="l" t="t" r="r" b="b"/>
            <a:pathLst>
              <a:path w="1779558" h="1283506">
                <a:moveTo>
                  <a:pt x="1779559" y="0"/>
                </a:moveTo>
                <a:lnTo>
                  <a:pt x="0" y="0"/>
                </a:lnTo>
                <a:lnTo>
                  <a:pt x="0" y="1283506"/>
                </a:lnTo>
                <a:lnTo>
                  <a:pt x="1779559" y="1283506"/>
                </a:lnTo>
                <a:lnTo>
                  <a:pt x="177955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rot="1347737">
            <a:off x="15389514" y="4768899"/>
            <a:ext cx="1565131" cy="1106975"/>
          </a:xfrm>
          <a:custGeom>
            <a:avLst/>
            <a:gdLst/>
            <a:ahLst/>
            <a:cxnLst/>
            <a:rect l="l" t="t" r="r" b="b"/>
            <a:pathLst>
              <a:path w="1565131" h="1106975">
                <a:moveTo>
                  <a:pt x="0" y="0"/>
                </a:moveTo>
                <a:lnTo>
                  <a:pt x="1565131" y="0"/>
                </a:lnTo>
                <a:lnTo>
                  <a:pt x="1565131" y="1106974"/>
                </a:lnTo>
                <a:lnTo>
                  <a:pt x="0" y="11069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5630325" y="609264"/>
            <a:ext cx="488010" cy="702172"/>
          </a:xfrm>
          <a:custGeom>
            <a:avLst/>
            <a:gdLst/>
            <a:ahLst/>
            <a:cxnLst/>
            <a:rect l="l" t="t" r="r" b="b"/>
            <a:pathLst>
              <a:path w="488010" h="702172">
                <a:moveTo>
                  <a:pt x="0" y="0"/>
                </a:moveTo>
                <a:lnTo>
                  <a:pt x="488009" y="0"/>
                </a:lnTo>
                <a:lnTo>
                  <a:pt x="488009" y="702172"/>
                </a:lnTo>
                <a:lnTo>
                  <a:pt x="0" y="70217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15392400" y="1896923"/>
            <a:ext cx="612335" cy="881058"/>
          </a:xfrm>
          <a:custGeom>
            <a:avLst/>
            <a:gdLst/>
            <a:ahLst/>
            <a:cxnLst/>
            <a:rect l="l" t="t" r="r" b="b"/>
            <a:pathLst>
              <a:path w="612335" h="881058">
                <a:moveTo>
                  <a:pt x="0" y="0"/>
                </a:moveTo>
                <a:lnTo>
                  <a:pt x="612336" y="0"/>
                </a:lnTo>
                <a:lnTo>
                  <a:pt x="612336" y="881058"/>
                </a:lnTo>
                <a:lnTo>
                  <a:pt x="0" y="8810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8" name="Freeform 18"/>
          <p:cNvSpPr/>
          <p:nvPr/>
        </p:nvSpPr>
        <p:spPr>
          <a:xfrm>
            <a:off x="2596712" y="6238607"/>
            <a:ext cx="515674" cy="741976"/>
          </a:xfrm>
          <a:custGeom>
            <a:avLst/>
            <a:gdLst/>
            <a:ahLst/>
            <a:cxnLst/>
            <a:rect l="l" t="t" r="r" b="b"/>
            <a:pathLst>
              <a:path w="515674" h="741976">
                <a:moveTo>
                  <a:pt x="0" y="0"/>
                </a:moveTo>
                <a:lnTo>
                  <a:pt x="515674" y="0"/>
                </a:lnTo>
                <a:lnTo>
                  <a:pt x="515674" y="741976"/>
                </a:lnTo>
                <a:lnTo>
                  <a:pt x="0" y="7419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9" name="TextBox 19"/>
          <p:cNvSpPr txBox="1"/>
          <p:nvPr/>
        </p:nvSpPr>
        <p:spPr>
          <a:xfrm>
            <a:off x="3168121" y="3046863"/>
            <a:ext cx="11317444" cy="3219407"/>
          </a:xfrm>
          <a:prstGeom prst="rect">
            <a:avLst/>
          </a:prstGeom>
        </p:spPr>
        <p:txBody>
          <a:bodyPr wrap="square" lIns="0" tIns="0" rIns="0" bIns="0" rtlCol="0" anchor="t">
            <a:spAutoFit/>
          </a:bodyPr>
          <a:lstStyle/>
          <a:p>
            <a:pPr algn="ctr">
              <a:lnSpc>
                <a:spcPts val="13499"/>
              </a:lnSpc>
            </a:pPr>
            <a:r>
              <a:rPr lang="en-US" sz="6500" b="1">
                <a:solidFill>
                  <a:srgbClr val="724E39"/>
                </a:solidFill>
                <a:latin typeface="Arial" panose="020B0604020202020204" pitchFamily="34" charset="0"/>
                <a:cs typeface="Arial" panose="020B0604020202020204" pitchFamily="34" charset="0"/>
              </a:rPr>
              <a:t>PHẦN 2. ĐẶT CÂU </a:t>
            </a:r>
          </a:p>
          <a:p>
            <a:pPr algn="ctr">
              <a:lnSpc>
                <a:spcPts val="13499"/>
              </a:lnSpc>
            </a:pPr>
            <a:r>
              <a:rPr lang="en-US" sz="6500" b="1">
                <a:solidFill>
                  <a:srgbClr val="724E39"/>
                </a:solidFill>
                <a:latin typeface="Arial" panose="020B0604020202020204" pitchFamily="34" charset="0"/>
                <a:cs typeface="Arial" panose="020B0604020202020204" pitchFamily="34" charset="0"/>
              </a:rPr>
              <a:t>VỚI TỪ CHỈ HOẠT ĐỘNG </a:t>
            </a:r>
          </a:p>
        </p:txBody>
      </p:sp>
    </p:spTree>
    <p:extLst>
      <p:ext uri="{BB962C8B-B14F-4D97-AF65-F5344CB8AC3E}">
        <p14:creationId xmlns:p14="http://schemas.microsoft.com/office/powerpoint/2010/main" val="2269610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514</Words>
  <Application>Microsoft Office PowerPoint</Application>
  <PresentationFormat>Custom</PresentationFormat>
  <Paragraphs>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Amasis MT Pro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Playful Illustrative Bingo Game Fun Presentation</dc:title>
  <dc:creator>FPT SHOP</dc:creator>
  <cp:lastModifiedBy>FPT SHOP</cp:lastModifiedBy>
  <cp:revision>4</cp:revision>
  <dcterms:created xsi:type="dcterms:W3CDTF">2006-08-16T00:00:00Z</dcterms:created>
  <dcterms:modified xsi:type="dcterms:W3CDTF">2025-10-15T14:02:52Z</dcterms:modified>
  <dc:identifier>DAFpPK_qASA</dc:identifier>
</cp:coreProperties>
</file>