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0" r:id="rId4"/>
    <p:sldId id="264" r:id="rId5"/>
    <p:sldId id="269" r:id="rId6"/>
    <p:sldId id="270" r:id="rId7"/>
    <p:sldId id="272" r:id="rId8"/>
    <p:sldId id="273" r:id="rId9"/>
    <p:sldId id="271" r:id="rId10"/>
    <p:sldId id="274" r:id="rId11"/>
    <p:sldId id="275" r:id="rId12"/>
    <p:sldId id="277" r:id="rId13"/>
    <p:sldId id="276" r:id="rId14"/>
    <p:sldId id="278" r:id="rId15"/>
    <p:sldId id="288" r:id="rId16"/>
    <p:sldId id="289" r:id="rId17"/>
  </p:sldIdLst>
  <p:sldSz cx="18288000" cy="10287000"/>
  <p:notesSz cx="6858000" cy="9144000"/>
  <p:embeddedFontLst>
    <p:embeddedFont>
      <p:font typeface="Amasis MT Pro Black" panose="02040A04050005020304" pitchFamily="18" charset="0"/>
      <p:bold r:id="rId18"/>
      <p:boldItalic r:id="rId19"/>
    </p:embeddedFont>
    <p:embeddedFont>
      <p:font typeface="Lazydog"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6A512C-DF5A-4DE6-83D1-57F49E368263}">
          <p14:sldIdLst>
            <p14:sldId id="256"/>
            <p14:sldId id="267"/>
            <p14:sldId id="260"/>
            <p14:sldId id="264"/>
            <p14:sldId id="269"/>
            <p14:sldId id="270"/>
            <p14:sldId id="272"/>
            <p14:sldId id="273"/>
            <p14:sldId id="271"/>
            <p14:sldId id="274"/>
            <p14:sldId id="275"/>
            <p14:sldId id="277"/>
            <p14:sldId id="276"/>
            <p14:sldId id="278"/>
            <p14:sldId id="288"/>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C2"/>
    <a:srgbClr val="D86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8" d="100"/>
          <a:sy n="58" d="100"/>
        </p:scale>
        <p:origin x="12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1.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28.png"/><Relationship Id="rId1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2.svg"/><Relationship Id="rId12"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1.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28.pn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3884781" y="4515725"/>
            <a:ext cx="10289752" cy="18516686"/>
            <a:chOff x="0" y="0"/>
            <a:chExt cx="13719669" cy="24688915"/>
          </a:xfrm>
        </p:grpSpPr>
        <p:sp>
          <p:nvSpPr>
            <p:cNvPr id="4" name="AutoShape 4"/>
            <p:cNvSpPr/>
            <p:nvPr/>
          </p:nvSpPr>
          <p:spPr>
            <a:xfrm>
              <a:off x="310810" y="0"/>
              <a:ext cx="13408859" cy="24544023"/>
            </a:xfrm>
            <a:prstGeom prst="rect">
              <a:avLst/>
            </a:prstGeom>
            <a:solidFill>
              <a:srgbClr val="FDFCF5"/>
            </a:solidFill>
          </p:spPr>
          <p:txBody>
            <a:bodyPr/>
            <a:lstStyle/>
            <a:p>
              <a:endParaRPr lang="en-US"/>
            </a:p>
          </p:txBody>
        </p:sp>
        <p:sp>
          <p:nvSpPr>
            <p:cNvPr id="5" name="Freeform 5"/>
            <p:cNvSpPr/>
            <p:nvPr/>
          </p:nvSpPr>
          <p:spPr>
            <a:xfrm rot="5400000">
              <a:off x="-5335427" y="5633819"/>
              <a:ext cx="24390522" cy="13719669"/>
            </a:xfrm>
            <a:custGeom>
              <a:avLst/>
              <a:gdLst/>
              <a:ahLst/>
              <a:cxnLst/>
              <a:rect l="l" t="t" r="r" b="b"/>
              <a:pathLst>
                <a:path w="24390522" h="13719669">
                  <a:moveTo>
                    <a:pt x="0" y="0"/>
                  </a:moveTo>
                  <a:lnTo>
                    <a:pt x="24390522" y="0"/>
                  </a:lnTo>
                  <a:lnTo>
                    <a:pt x="24390522" y="13719669"/>
                  </a:lnTo>
                  <a:lnTo>
                    <a:pt x="0" y="1371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p:cNvGrpSpPr/>
          <p:nvPr/>
        </p:nvGrpSpPr>
        <p:grpSpPr>
          <a:xfrm>
            <a:off x="2454051" y="1646011"/>
            <a:ext cx="13335036" cy="6569714"/>
            <a:chOff x="38309" y="244362"/>
            <a:chExt cx="17780048" cy="3025870"/>
          </a:xfrm>
        </p:grpSpPr>
        <p:grpSp>
          <p:nvGrpSpPr>
            <p:cNvPr id="7" name="Group 7"/>
            <p:cNvGrpSpPr/>
            <p:nvPr/>
          </p:nvGrpSpPr>
          <p:grpSpPr>
            <a:xfrm rot="-94728">
              <a:off x="38309" y="244362"/>
              <a:ext cx="17780048" cy="3025870"/>
              <a:chOff x="0" y="0"/>
              <a:chExt cx="4258718" cy="724764"/>
            </a:xfrm>
          </p:grpSpPr>
          <p:sp>
            <p:nvSpPr>
              <p:cNvPr id="8" name="Freeform 8"/>
              <p:cNvSpPr/>
              <p:nvPr/>
            </p:nvSpPr>
            <p:spPr>
              <a:xfrm>
                <a:off x="0" y="0"/>
                <a:ext cx="4258718" cy="724763"/>
              </a:xfrm>
              <a:custGeom>
                <a:avLst/>
                <a:gdLst/>
                <a:ahLst/>
                <a:cxnLst/>
                <a:rect l="l" t="t" r="r" b="b"/>
                <a:pathLst>
                  <a:path w="4258718" h="724763">
                    <a:moveTo>
                      <a:pt x="0" y="0"/>
                    </a:moveTo>
                    <a:lnTo>
                      <a:pt x="4258718" y="0"/>
                    </a:lnTo>
                    <a:lnTo>
                      <a:pt x="4258718" y="724763"/>
                    </a:lnTo>
                    <a:lnTo>
                      <a:pt x="0" y="724763"/>
                    </a:lnTo>
                    <a:close/>
                  </a:path>
                </a:pathLst>
              </a:custGeom>
              <a:solidFill>
                <a:srgbClr val="97A571"/>
              </a:solidFill>
            </p:spPr>
            <p:txBody>
              <a:bodyPr/>
              <a:lstStyle/>
              <a:p>
                <a:endParaRPr lang="en-US"/>
              </a:p>
            </p:txBody>
          </p:sp>
        </p:grpSp>
        <p:sp>
          <p:nvSpPr>
            <p:cNvPr id="9" name="TextBox 9"/>
            <p:cNvSpPr txBox="1"/>
            <p:nvPr/>
          </p:nvSpPr>
          <p:spPr>
            <a:xfrm rot="21505272">
              <a:off x="311896" y="917671"/>
              <a:ext cx="17286167" cy="1496257"/>
            </a:xfrm>
            <a:prstGeom prst="rect">
              <a:avLst/>
            </a:prstGeom>
          </p:spPr>
          <p:txBody>
            <a:bodyPr lIns="0" tIns="0" rIns="0" bIns="0" rtlCol="0" anchor="t">
              <a:spAutoFit/>
            </a:bodyPr>
            <a:lstStyle/>
            <a:p>
              <a:pPr marL="0" lvl="0" indent="0" algn="ctr">
                <a:lnSpc>
                  <a:spcPct val="150000"/>
                </a:lnSpc>
                <a:spcBef>
                  <a:spcPct val="0"/>
                </a:spcBef>
              </a:pPr>
              <a:r>
                <a:rPr lang="en-US" sz="7500" b="1" u="none">
                  <a:solidFill>
                    <a:srgbClr val="FDFCF5"/>
                  </a:solidFill>
                  <a:latin typeface="Arial" panose="020B0604020202020204" pitchFamily="34" charset="0"/>
                  <a:cs typeface="Arial" panose="020B0604020202020204" pitchFamily="34" charset="0"/>
                </a:rPr>
                <a:t>CHÀO MỪNG CÁC EM </a:t>
              </a:r>
            </a:p>
            <a:p>
              <a:pPr marL="0" lvl="0" indent="0" algn="ctr">
                <a:lnSpc>
                  <a:spcPct val="150000"/>
                </a:lnSpc>
                <a:spcBef>
                  <a:spcPct val="0"/>
                </a:spcBef>
              </a:pPr>
              <a:r>
                <a:rPr lang="en-US" sz="7500" b="1" u="none">
                  <a:solidFill>
                    <a:srgbClr val="FDFCF5"/>
                  </a:solidFill>
                  <a:latin typeface="Arial" panose="020B0604020202020204" pitchFamily="34" charset="0"/>
                  <a:cs typeface="Arial" panose="020B0604020202020204" pitchFamily="34" charset="0"/>
                </a:rPr>
                <a:t>ĐẾN VỚI BÀI HỌC MỚI!</a:t>
              </a:r>
            </a:p>
          </p:txBody>
        </p:sp>
      </p:grpSp>
      <p:grpSp>
        <p:nvGrpSpPr>
          <p:cNvPr id="10" name="Group 10"/>
          <p:cNvGrpSpPr/>
          <p:nvPr/>
        </p:nvGrpSpPr>
        <p:grpSpPr>
          <a:xfrm>
            <a:off x="4142715" y="7278778"/>
            <a:ext cx="1359020" cy="1413977"/>
            <a:chOff x="0" y="-9525"/>
            <a:chExt cx="1812026" cy="1885303"/>
          </a:xfrm>
        </p:grpSpPr>
        <p:grpSp>
          <p:nvGrpSpPr>
            <p:cNvPr id="11" name="Group 11"/>
            <p:cNvGrpSpPr/>
            <p:nvPr/>
          </p:nvGrpSpPr>
          <p:grpSpPr>
            <a:xfrm>
              <a:off x="0" y="22225"/>
              <a:ext cx="1812026" cy="181202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13" name="Group 13"/>
            <p:cNvGrpSpPr/>
            <p:nvPr/>
          </p:nvGrpSpPr>
          <p:grpSpPr>
            <a:xfrm>
              <a:off x="0" y="22225"/>
              <a:ext cx="1812026" cy="181202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15" name="TextBox 15"/>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u="none">
                <a:solidFill>
                  <a:srgbClr val="404040"/>
                </a:solidFill>
                <a:latin typeface="Lazydog"/>
              </a:endParaRPr>
            </a:p>
          </p:txBody>
        </p:sp>
      </p:grpSp>
      <p:grpSp>
        <p:nvGrpSpPr>
          <p:cNvPr id="16" name="Group 16"/>
          <p:cNvGrpSpPr/>
          <p:nvPr/>
        </p:nvGrpSpPr>
        <p:grpSpPr>
          <a:xfrm>
            <a:off x="7260262" y="7278778"/>
            <a:ext cx="1359020" cy="1451035"/>
            <a:chOff x="0" y="-9525"/>
            <a:chExt cx="1812026" cy="1934713"/>
          </a:xfrm>
        </p:grpSpPr>
        <p:grpSp>
          <p:nvGrpSpPr>
            <p:cNvPr id="17" name="Group 17"/>
            <p:cNvGrpSpPr/>
            <p:nvPr/>
          </p:nvGrpSpPr>
          <p:grpSpPr>
            <a:xfrm>
              <a:off x="0" y="113162"/>
              <a:ext cx="1812026" cy="1812026"/>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19" name="Group 19"/>
            <p:cNvGrpSpPr/>
            <p:nvPr/>
          </p:nvGrpSpPr>
          <p:grpSpPr>
            <a:xfrm>
              <a:off x="0" y="113162"/>
              <a:ext cx="1812026" cy="1812026"/>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21" name="TextBox 21"/>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22" name="Group 22"/>
          <p:cNvGrpSpPr/>
          <p:nvPr/>
        </p:nvGrpSpPr>
        <p:grpSpPr>
          <a:xfrm>
            <a:off x="8799986" y="7518969"/>
            <a:ext cx="1359020" cy="1413977"/>
            <a:chOff x="0" y="-9525"/>
            <a:chExt cx="1812026" cy="1885303"/>
          </a:xfrm>
        </p:grpSpPr>
        <p:grpSp>
          <p:nvGrpSpPr>
            <p:cNvPr id="23" name="Group 23"/>
            <p:cNvGrpSpPr/>
            <p:nvPr/>
          </p:nvGrpSpPr>
          <p:grpSpPr>
            <a:xfrm>
              <a:off x="0" y="22225"/>
              <a:ext cx="1812026" cy="1812026"/>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25" name="Group 25"/>
            <p:cNvGrpSpPr/>
            <p:nvPr/>
          </p:nvGrpSpPr>
          <p:grpSpPr>
            <a:xfrm>
              <a:off x="0" y="22225"/>
              <a:ext cx="1812026" cy="1812026"/>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sp>
          <p:nvSpPr>
            <p:cNvPr id="27" name="TextBox 27"/>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28" name="Group 28"/>
          <p:cNvGrpSpPr/>
          <p:nvPr/>
        </p:nvGrpSpPr>
        <p:grpSpPr>
          <a:xfrm>
            <a:off x="10339710" y="7278779"/>
            <a:ext cx="1359020" cy="1428264"/>
            <a:chOff x="0" y="0"/>
            <a:chExt cx="1812026" cy="1904352"/>
          </a:xfrm>
        </p:grpSpPr>
        <p:grpSp>
          <p:nvGrpSpPr>
            <p:cNvPr id="29" name="Group 29"/>
            <p:cNvGrpSpPr/>
            <p:nvPr/>
          </p:nvGrpSpPr>
          <p:grpSpPr>
            <a:xfrm>
              <a:off x="0" y="0"/>
              <a:ext cx="1812026" cy="181202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31" name="Group 31"/>
            <p:cNvGrpSpPr/>
            <p:nvPr/>
          </p:nvGrpSpPr>
          <p:grpSpPr>
            <a:xfrm>
              <a:off x="0" y="0"/>
              <a:ext cx="1812026" cy="1812026"/>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33" name="TextBox 33"/>
            <p:cNvSpPr txBox="1"/>
            <p:nvPr/>
          </p:nvSpPr>
          <p:spPr>
            <a:xfrm>
              <a:off x="0" y="19049"/>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34" name="Group 34"/>
          <p:cNvGrpSpPr/>
          <p:nvPr/>
        </p:nvGrpSpPr>
        <p:grpSpPr>
          <a:xfrm>
            <a:off x="11879433" y="7518969"/>
            <a:ext cx="1359020" cy="1413977"/>
            <a:chOff x="0" y="-9525"/>
            <a:chExt cx="1812026" cy="1885303"/>
          </a:xfrm>
        </p:grpSpPr>
        <p:grpSp>
          <p:nvGrpSpPr>
            <p:cNvPr id="35" name="Group 35"/>
            <p:cNvGrpSpPr/>
            <p:nvPr/>
          </p:nvGrpSpPr>
          <p:grpSpPr>
            <a:xfrm>
              <a:off x="0" y="22225"/>
              <a:ext cx="1812026" cy="1812026"/>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37" name="Group 37"/>
            <p:cNvGrpSpPr/>
            <p:nvPr/>
          </p:nvGrpSpPr>
          <p:grpSpPr>
            <a:xfrm>
              <a:off x="0" y="22225"/>
              <a:ext cx="1812026" cy="1812026"/>
              <a:chOff x="0" y="0"/>
              <a:chExt cx="6350000" cy="6350000"/>
            </a:xfrm>
          </p:grpSpPr>
          <p:sp>
            <p:nvSpPr>
              <p:cNvPr id="38"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sp>
          <p:nvSpPr>
            <p:cNvPr id="39" name="TextBox 39"/>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40" name="Group 40"/>
          <p:cNvGrpSpPr/>
          <p:nvPr/>
        </p:nvGrpSpPr>
        <p:grpSpPr>
          <a:xfrm>
            <a:off x="13419157" y="7208194"/>
            <a:ext cx="1359020" cy="1521619"/>
            <a:chOff x="0" y="-9525"/>
            <a:chExt cx="1812026" cy="2028825"/>
          </a:xfrm>
        </p:grpSpPr>
        <p:grpSp>
          <p:nvGrpSpPr>
            <p:cNvPr id="41" name="Group 41"/>
            <p:cNvGrpSpPr/>
            <p:nvPr/>
          </p:nvGrpSpPr>
          <p:grpSpPr>
            <a:xfrm>
              <a:off x="0" y="207274"/>
              <a:ext cx="1812026" cy="1812026"/>
              <a:chOff x="0" y="0"/>
              <a:chExt cx="6350000" cy="6350000"/>
            </a:xfrm>
          </p:grpSpPr>
          <p:sp>
            <p:nvSpPr>
              <p:cNvPr id="42"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43" name="Group 43"/>
            <p:cNvGrpSpPr/>
            <p:nvPr/>
          </p:nvGrpSpPr>
          <p:grpSpPr>
            <a:xfrm>
              <a:off x="0" y="207274"/>
              <a:ext cx="1812026" cy="1812026"/>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45" name="TextBox 45"/>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46" name="Group 46"/>
          <p:cNvGrpSpPr/>
          <p:nvPr/>
        </p:nvGrpSpPr>
        <p:grpSpPr>
          <a:xfrm>
            <a:off x="5682439" y="7518969"/>
            <a:ext cx="1359020" cy="1451035"/>
            <a:chOff x="0" y="-9525"/>
            <a:chExt cx="1812026" cy="1934713"/>
          </a:xfrm>
        </p:grpSpPr>
        <p:grpSp>
          <p:nvGrpSpPr>
            <p:cNvPr id="47" name="Group 47"/>
            <p:cNvGrpSpPr/>
            <p:nvPr/>
          </p:nvGrpSpPr>
          <p:grpSpPr>
            <a:xfrm>
              <a:off x="0" y="113162"/>
              <a:ext cx="1812026" cy="1812026"/>
              <a:chOff x="0" y="0"/>
              <a:chExt cx="6350000" cy="6350000"/>
            </a:xfrm>
          </p:grpSpPr>
          <p:sp>
            <p:nvSpPr>
              <p:cNvPr id="48"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49" name="Group 49"/>
            <p:cNvGrpSpPr/>
            <p:nvPr/>
          </p:nvGrpSpPr>
          <p:grpSpPr>
            <a:xfrm>
              <a:off x="0" y="113162"/>
              <a:ext cx="1812026" cy="1812026"/>
              <a:chOff x="0" y="0"/>
              <a:chExt cx="6350000" cy="6350000"/>
            </a:xfrm>
          </p:grpSpPr>
          <p:sp>
            <p:nvSpPr>
              <p:cNvPr id="50" name="Freeform 5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sp>
          <p:nvSpPr>
            <p:cNvPr id="51" name="TextBox 51"/>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sp>
        <p:nvSpPr>
          <p:cNvPr id="53" name="Freeform 53"/>
          <p:cNvSpPr/>
          <p:nvPr/>
        </p:nvSpPr>
        <p:spPr>
          <a:xfrm rot="1245335">
            <a:off x="15998445" y="4574675"/>
            <a:ext cx="1487180" cy="3170345"/>
          </a:xfrm>
          <a:custGeom>
            <a:avLst/>
            <a:gdLst/>
            <a:ahLst/>
            <a:cxnLst/>
            <a:rect l="l" t="t" r="r" b="b"/>
            <a:pathLst>
              <a:path w="1487180" h="3170345">
                <a:moveTo>
                  <a:pt x="0" y="0"/>
                </a:moveTo>
                <a:lnTo>
                  <a:pt x="1487180" y="0"/>
                </a:lnTo>
                <a:lnTo>
                  <a:pt x="1487180" y="3170345"/>
                </a:lnTo>
                <a:lnTo>
                  <a:pt x="0" y="31703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4" name="Freeform 54"/>
          <p:cNvSpPr/>
          <p:nvPr/>
        </p:nvSpPr>
        <p:spPr>
          <a:xfrm rot="-1783584">
            <a:off x="1170102" y="1433867"/>
            <a:ext cx="1339647" cy="1581129"/>
          </a:xfrm>
          <a:custGeom>
            <a:avLst/>
            <a:gdLst/>
            <a:ahLst/>
            <a:cxnLst/>
            <a:rect l="l" t="t" r="r" b="b"/>
            <a:pathLst>
              <a:path w="1339647" h="1581129">
                <a:moveTo>
                  <a:pt x="0" y="0"/>
                </a:moveTo>
                <a:lnTo>
                  <a:pt x="1339647" y="0"/>
                </a:lnTo>
                <a:lnTo>
                  <a:pt x="1339647" y="1581129"/>
                </a:lnTo>
                <a:lnTo>
                  <a:pt x="0" y="15811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5" name="Freeform 55"/>
          <p:cNvSpPr/>
          <p:nvPr/>
        </p:nvSpPr>
        <p:spPr>
          <a:xfrm rot="-8529351">
            <a:off x="16027501" y="1005054"/>
            <a:ext cx="2178536" cy="1014009"/>
          </a:xfrm>
          <a:custGeom>
            <a:avLst/>
            <a:gdLst/>
            <a:ahLst/>
            <a:cxnLst/>
            <a:rect l="l" t="t" r="r" b="b"/>
            <a:pathLst>
              <a:path w="2178536" h="1014009">
                <a:moveTo>
                  <a:pt x="0" y="0"/>
                </a:moveTo>
                <a:lnTo>
                  <a:pt x="2178536" y="0"/>
                </a:lnTo>
                <a:lnTo>
                  <a:pt x="2178536" y="1014009"/>
                </a:lnTo>
                <a:lnTo>
                  <a:pt x="0" y="1014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6" name="Freeform 56"/>
          <p:cNvSpPr/>
          <p:nvPr/>
        </p:nvSpPr>
        <p:spPr>
          <a:xfrm rot="2405824">
            <a:off x="898006" y="6093752"/>
            <a:ext cx="2178536" cy="1014009"/>
          </a:xfrm>
          <a:custGeom>
            <a:avLst/>
            <a:gdLst/>
            <a:ahLst/>
            <a:cxnLst/>
            <a:rect l="l" t="t" r="r" b="b"/>
            <a:pathLst>
              <a:path w="2178536" h="1014009">
                <a:moveTo>
                  <a:pt x="0" y="0"/>
                </a:moveTo>
                <a:lnTo>
                  <a:pt x="2178536" y="0"/>
                </a:lnTo>
                <a:lnTo>
                  <a:pt x="2178536" y="1014009"/>
                </a:lnTo>
                <a:lnTo>
                  <a:pt x="0" y="1014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57" name="Group 57"/>
          <p:cNvGrpSpPr>
            <a:grpSpLocks noChangeAspect="1"/>
          </p:cNvGrpSpPr>
          <p:nvPr/>
        </p:nvGrpSpPr>
        <p:grpSpPr>
          <a:xfrm rot="779473">
            <a:off x="4068335" y="269079"/>
            <a:ext cx="874973" cy="757727"/>
            <a:chOff x="0" y="0"/>
            <a:chExt cx="6350000" cy="5499100"/>
          </a:xfrm>
        </p:grpSpPr>
        <p:sp>
          <p:nvSpPr>
            <p:cNvPr id="58" name="Freeform 5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9DA6A"/>
            </a:solidFill>
          </p:spPr>
          <p:txBody>
            <a:bodyPr/>
            <a:lstStyle/>
            <a:p>
              <a:endParaRPr lang="en-US"/>
            </a:p>
          </p:txBody>
        </p:sp>
      </p:grpSp>
      <p:grpSp>
        <p:nvGrpSpPr>
          <p:cNvPr id="59" name="Group 59"/>
          <p:cNvGrpSpPr>
            <a:grpSpLocks noChangeAspect="1"/>
          </p:cNvGrpSpPr>
          <p:nvPr/>
        </p:nvGrpSpPr>
        <p:grpSpPr>
          <a:xfrm rot="-1177462">
            <a:off x="13861875" y="401565"/>
            <a:ext cx="911144" cy="789051"/>
            <a:chOff x="0" y="0"/>
            <a:chExt cx="6350000" cy="5499100"/>
          </a:xfrm>
        </p:grpSpPr>
        <p:sp>
          <p:nvSpPr>
            <p:cNvPr id="60" name="Freeform 6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93BCCB"/>
            </a:solidFill>
          </p:spPr>
          <p:txBody>
            <a:bodyPr/>
            <a:lstStyle/>
            <a:p>
              <a:endParaRPr lang="en-US"/>
            </a:p>
          </p:txBody>
        </p:sp>
      </p:grpSp>
      <p:grpSp>
        <p:nvGrpSpPr>
          <p:cNvPr id="61" name="Group 61"/>
          <p:cNvGrpSpPr/>
          <p:nvPr/>
        </p:nvGrpSpPr>
        <p:grpSpPr>
          <a:xfrm>
            <a:off x="11832607" y="168453"/>
            <a:ext cx="1165445" cy="1165445"/>
            <a:chOff x="0" y="0"/>
            <a:chExt cx="6350000" cy="6350000"/>
          </a:xfrm>
        </p:grpSpPr>
        <p:sp>
          <p:nvSpPr>
            <p:cNvPr id="62" name="Freeform 6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5C37"/>
            </a:solidFill>
          </p:spPr>
          <p:txBody>
            <a:bodyPr/>
            <a:lstStyle/>
            <a:p>
              <a:endParaRPr lang="en-US"/>
            </a:p>
          </p:txBody>
        </p:sp>
      </p:grpSp>
      <p:sp>
        <p:nvSpPr>
          <p:cNvPr id="63" name="Freeform 63"/>
          <p:cNvSpPr/>
          <p:nvPr/>
        </p:nvSpPr>
        <p:spPr>
          <a:xfrm rot="305650">
            <a:off x="7424362" y="943054"/>
            <a:ext cx="3434382" cy="1138009"/>
          </a:xfrm>
          <a:custGeom>
            <a:avLst/>
            <a:gdLst/>
            <a:ahLst/>
            <a:cxnLst/>
            <a:rect l="l" t="t" r="r" b="b"/>
            <a:pathLst>
              <a:path w="2612405" h="873968">
                <a:moveTo>
                  <a:pt x="0" y="0"/>
                </a:moveTo>
                <a:lnTo>
                  <a:pt x="2612404" y="0"/>
                </a:lnTo>
                <a:lnTo>
                  <a:pt x="2612404" y="873968"/>
                </a:lnTo>
                <a:lnTo>
                  <a:pt x="0" y="8739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06C889C-6655-D0F9-1932-9259966E6FF3}"/>
              </a:ext>
            </a:extLst>
          </p:cNvPr>
          <p:cNvGrpSpPr/>
          <p:nvPr/>
        </p:nvGrpSpPr>
        <p:grpSpPr>
          <a:xfrm>
            <a:off x="114682" y="331240"/>
            <a:ext cx="8648701" cy="7848600"/>
            <a:chOff x="603614" y="5607468"/>
            <a:chExt cx="8648701" cy="7848600"/>
          </a:xfrm>
        </p:grpSpPr>
        <p:sp>
          <p:nvSpPr>
            <p:cNvPr id="31" name="Rectangle: Rounded Corners 30">
              <a:extLst>
                <a:ext uri="{FF2B5EF4-FFF2-40B4-BE49-F238E27FC236}">
                  <a16:creationId xmlns:a16="http://schemas.microsoft.com/office/drawing/2014/main" id="{63691241-1C71-EFF9-FB9F-D20ABCCDC7BB}"/>
                </a:ext>
              </a:extLst>
            </p:cNvPr>
            <p:cNvSpPr/>
            <p:nvPr/>
          </p:nvSpPr>
          <p:spPr>
            <a:xfrm>
              <a:off x="1166810" y="6348306"/>
              <a:ext cx="8085505" cy="7107762"/>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5A87315-5E0B-3983-E362-807B3FEA5708}"/>
                </a:ext>
              </a:extLst>
            </p:cNvPr>
            <p:cNvSpPr txBox="1"/>
            <p:nvPr/>
          </p:nvSpPr>
          <p:spPr>
            <a:xfrm>
              <a:off x="1262062" y="7177570"/>
              <a:ext cx="7609253" cy="5647893"/>
            </a:xfrm>
            <a:prstGeom prst="rect">
              <a:avLst/>
            </a:prstGeom>
            <a:noFill/>
          </p:spPr>
          <p:txBody>
            <a:bodyPr wrap="square" rtlCol="0">
              <a:spAutoFit/>
            </a:bodyPr>
            <a:lstStyle/>
            <a:p>
              <a:pPr algn="just">
                <a:lnSpc>
                  <a:spcPct val="150000"/>
                </a:lnSpc>
              </a:pPr>
              <a:r>
                <a:rPr lang="en-US" sz="3500" i="1">
                  <a:latin typeface="Arial" panose="020B0604020202020204" pitchFamily="34" charset="0"/>
                  <a:cs typeface="Arial" panose="020B0604020202020204" pitchFamily="34" charset="0"/>
                </a:rPr>
                <a:t>Bối cảnh: </a:t>
              </a:r>
              <a:r>
                <a:rPr lang="vi-VN" sz="3500">
                  <a:latin typeface="Arial" panose="020B0604020202020204" pitchFamily="34" charset="0"/>
                  <a:cs typeface="Arial" panose="020B0604020202020204" pitchFamily="34" charset="0"/>
                </a:rPr>
                <a:t>Khi Lọ Lem đi dự vũ hội. </a:t>
              </a:r>
            </a:p>
            <a:p>
              <a:pPr algn="just">
                <a:lnSpc>
                  <a:spcPct val="150000"/>
                </a:lnSpc>
              </a:pPr>
              <a:r>
                <a:rPr lang="en-US" sz="3500" i="1">
                  <a:latin typeface="Arial" panose="020B0604020202020204" pitchFamily="34" charset="0"/>
                  <a:cs typeface="Arial" panose="020B0604020202020204" pitchFamily="34" charset="0"/>
                </a:rPr>
                <a:t>Diễn biến: </a:t>
              </a:r>
            </a:p>
            <a:p>
              <a:pPr marL="457200" indent="-457200" algn="just">
                <a:lnSpc>
                  <a:spcPct val="150000"/>
                </a:lnSpc>
                <a:buFont typeface="Wingdings" panose="05000000000000000000" pitchFamily="2" charset="2"/>
                <a:buChar char="§"/>
              </a:pPr>
              <a:r>
                <a:rPr lang="vi-VN" sz="3500">
                  <a:solidFill>
                    <a:srgbClr val="C00000"/>
                  </a:solidFill>
                  <a:latin typeface="Arial" panose="020B0604020202020204" pitchFamily="34" charset="0"/>
                  <a:cs typeface="Arial" panose="020B0604020202020204" pitchFamily="34" charset="0"/>
                </a:rPr>
                <a:t>Hoàng tử chỉ khiêu vũ với một mình Lọ Lem vì Lọ Lem xinh đẹp.</a:t>
              </a:r>
            </a:p>
            <a:p>
              <a:pPr marL="457200" indent="-457200" algn="just">
                <a:lnSpc>
                  <a:spcPct val="150000"/>
                </a:lnSpc>
                <a:buFont typeface="Wingdings" panose="05000000000000000000" pitchFamily="2" charset="2"/>
                <a:buChar char="§"/>
              </a:pPr>
              <a:r>
                <a:rPr lang="vi-VN" sz="3500">
                  <a:solidFill>
                    <a:srgbClr val="C00000"/>
                  </a:solidFill>
                  <a:latin typeface="Arial" panose="020B0604020202020204" pitchFamily="34" charset="0"/>
                  <a:cs typeface="Arial" panose="020B0604020202020204" pitchFamily="34" charset="0"/>
                </a:rPr>
                <a:t>Đến 12 giờ đêm, vì vội về, Lọ Lem đánh rơi một chiếc giày.</a:t>
              </a:r>
            </a:p>
            <a:p>
              <a:pPr algn="just">
                <a:lnSpc>
                  <a:spcPct val="150000"/>
                </a:lnSpc>
              </a:pPr>
              <a:endParaRPr lang="en-US" sz="3500">
                <a:solidFill>
                  <a:srgbClr val="C00000"/>
                </a:solidFill>
                <a:latin typeface="Arial" panose="020B0604020202020204" pitchFamily="34" charset="0"/>
                <a:cs typeface="Arial" panose="020B0604020202020204" pitchFamily="34" charset="0"/>
              </a:endParaRPr>
            </a:p>
          </p:txBody>
        </p:sp>
        <p:sp>
          <p:nvSpPr>
            <p:cNvPr id="33" name="Freeform 2">
              <a:extLst>
                <a:ext uri="{FF2B5EF4-FFF2-40B4-BE49-F238E27FC236}">
                  <a16:creationId xmlns:a16="http://schemas.microsoft.com/office/drawing/2014/main" id="{04E2870A-805B-1198-F020-49E26C7E7AFD}"/>
                </a:ext>
              </a:extLst>
            </p:cNvPr>
            <p:cNvSpPr/>
            <p:nvPr/>
          </p:nvSpPr>
          <p:spPr>
            <a:xfrm>
              <a:off x="603614" y="5607468"/>
              <a:ext cx="2971800" cy="1431603"/>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C8A44DC9-C5F7-2DB1-AC28-CB78E17C06FC}"/>
                </a:ext>
              </a:extLst>
            </p:cNvPr>
            <p:cNvSpPr txBox="1"/>
            <p:nvPr/>
          </p:nvSpPr>
          <p:spPr>
            <a:xfrm>
              <a:off x="990600" y="6071308"/>
              <a:ext cx="2300287"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Sự việc 5 </a:t>
              </a:r>
            </a:p>
          </p:txBody>
        </p:sp>
      </p:grpSp>
      <p:pic>
        <p:nvPicPr>
          <p:cNvPr id="40" name="Picture 3">
            <a:extLst>
              <a:ext uri="{FF2B5EF4-FFF2-40B4-BE49-F238E27FC236}">
                <a16:creationId xmlns:a16="http://schemas.microsoft.com/office/drawing/2014/main" id="{E4D1E960-1B2F-A95F-5218-F090E80F8F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82" y="8115300"/>
            <a:ext cx="19891563" cy="2469110"/>
          </a:xfrm>
          <a:prstGeom prst="rect">
            <a:avLst/>
          </a:prstGeom>
        </p:spPr>
      </p:pic>
      <p:grpSp>
        <p:nvGrpSpPr>
          <p:cNvPr id="2" name="Group 1">
            <a:extLst>
              <a:ext uri="{FF2B5EF4-FFF2-40B4-BE49-F238E27FC236}">
                <a16:creationId xmlns:a16="http://schemas.microsoft.com/office/drawing/2014/main" id="{91CE9ABB-544E-5BC7-2B1A-BE37B05DA061}"/>
              </a:ext>
            </a:extLst>
          </p:cNvPr>
          <p:cNvGrpSpPr/>
          <p:nvPr/>
        </p:nvGrpSpPr>
        <p:grpSpPr>
          <a:xfrm>
            <a:off x="8653464" y="266700"/>
            <a:ext cx="9410698" cy="8664120"/>
            <a:chOff x="603614" y="5607468"/>
            <a:chExt cx="9410698" cy="8664120"/>
          </a:xfrm>
        </p:grpSpPr>
        <p:sp>
          <p:nvSpPr>
            <p:cNvPr id="3" name="Rectangle: Rounded Corners 2">
              <a:extLst>
                <a:ext uri="{FF2B5EF4-FFF2-40B4-BE49-F238E27FC236}">
                  <a16:creationId xmlns:a16="http://schemas.microsoft.com/office/drawing/2014/main" id="{6939BCFC-88FA-65AD-A1BD-A12E97BD98CD}"/>
                </a:ext>
              </a:extLst>
            </p:cNvPr>
            <p:cNvSpPr/>
            <p:nvPr/>
          </p:nvSpPr>
          <p:spPr>
            <a:xfrm>
              <a:off x="1262061" y="6348305"/>
              <a:ext cx="8752251" cy="726371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B503AC-1EEA-A59C-390B-C4B2BE064B4B}"/>
                </a:ext>
              </a:extLst>
            </p:cNvPr>
            <p:cNvSpPr txBox="1"/>
            <p:nvPr/>
          </p:nvSpPr>
          <p:spPr>
            <a:xfrm>
              <a:off x="1629996" y="7007868"/>
              <a:ext cx="8085505" cy="7263720"/>
            </a:xfrm>
            <a:prstGeom prst="rect">
              <a:avLst/>
            </a:prstGeom>
            <a:noFill/>
          </p:spPr>
          <p:txBody>
            <a:bodyPr wrap="square" rtlCol="0">
              <a:spAutoFit/>
            </a:bodyPr>
            <a:lstStyle/>
            <a:p>
              <a:pPr algn="just">
                <a:lnSpc>
                  <a:spcPct val="150000"/>
                </a:lnSpc>
              </a:pPr>
              <a:r>
                <a:rPr lang="en-US" sz="3500" i="1">
                  <a:latin typeface="Arial" panose="020B0604020202020204" pitchFamily="34" charset="0"/>
                  <a:cs typeface="Arial" panose="020B0604020202020204" pitchFamily="34" charset="0"/>
                </a:rPr>
                <a:t>Bối cảnh: </a:t>
              </a:r>
              <a:r>
                <a:rPr lang="vi-VN" sz="3500">
                  <a:latin typeface="Arial" panose="020B0604020202020204" pitchFamily="34" charset="0"/>
                  <a:cs typeface="Arial" panose="020B0604020202020204" pitchFamily="34" charset="0"/>
                </a:rPr>
                <a:t>Khi hoàng tử sai người đi tìm chủ nhân của chiếc giày</a:t>
              </a:r>
            </a:p>
            <a:p>
              <a:pPr algn="just">
                <a:lnSpc>
                  <a:spcPct val="150000"/>
                </a:lnSpc>
              </a:pPr>
              <a:r>
                <a:rPr lang="en-US" sz="3500" i="1">
                  <a:latin typeface="Arial" panose="020B0604020202020204" pitchFamily="34" charset="0"/>
                  <a:cs typeface="Arial" panose="020B0604020202020204" pitchFamily="34" charset="0"/>
                </a:rPr>
                <a:t>Diễn biến: </a:t>
              </a:r>
            </a:p>
            <a:p>
              <a:pPr marL="457200" indent="-457200" algn="just">
                <a:lnSpc>
                  <a:spcPct val="150000"/>
                </a:lnSpc>
                <a:buFont typeface="Wingdings" panose="05000000000000000000" pitchFamily="2" charset="2"/>
                <a:buChar char="§"/>
              </a:pPr>
              <a:r>
                <a:rPr lang="vi-VN" sz="3500">
                  <a:solidFill>
                    <a:srgbClr val="C00000"/>
                  </a:solidFill>
                  <a:latin typeface="Arial" panose="020B0604020202020204" pitchFamily="34" charset="0"/>
                  <a:cs typeface="Arial" panose="020B0604020202020204" pitchFamily="34" charset="0"/>
                </a:rPr>
                <a:t>Hai cô chị con của người mẹ kế thử giày nhưng không vừa.</a:t>
              </a:r>
            </a:p>
            <a:p>
              <a:pPr marL="457200" indent="-457200" algn="just">
                <a:lnSpc>
                  <a:spcPct val="150000"/>
                </a:lnSpc>
                <a:buFont typeface="Wingdings" panose="05000000000000000000" pitchFamily="2" charset="2"/>
                <a:buChar char="§"/>
              </a:pPr>
              <a:r>
                <a:rPr lang="vi-VN" sz="3500">
                  <a:solidFill>
                    <a:srgbClr val="C00000"/>
                  </a:solidFill>
                  <a:latin typeface="Arial" panose="020B0604020202020204" pitchFamily="34" charset="0"/>
                  <a:cs typeface="Arial" panose="020B0604020202020204" pitchFamily="34" charset="0"/>
                </a:rPr>
                <a:t>Lọ Lem thử thì vừa như in.</a:t>
              </a:r>
            </a:p>
            <a:p>
              <a:pPr marL="457200" indent="-457200" algn="just">
                <a:lnSpc>
                  <a:spcPct val="150000"/>
                </a:lnSpc>
                <a:buFont typeface="Wingdings" panose="05000000000000000000" pitchFamily="2" charset="2"/>
                <a:buChar char="§"/>
              </a:pPr>
              <a:r>
                <a:rPr lang="en-US" sz="3500">
                  <a:solidFill>
                    <a:srgbClr val="C00000"/>
                  </a:solidFill>
                  <a:latin typeface="Arial" panose="020B0604020202020204" pitchFamily="34" charset="0"/>
                  <a:cs typeface="Arial" panose="020B0604020202020204" pitchFamily="34" charset="0"/>
                </a:rPr>
                <a:t>H</a:t>
              </a:r>
              <a:r>
                <a:rPr lang="vi-VN" sz="3500">
                  <a:solidFill>
                    <a:srgbClr val="C00000"/>
                  </a:solidFill>
                  <a:latin typeface="Arial" panose="020B0604020202020204" pitchFamily="34" charset="0"/>
                  <a:cs typeface="Arial" panose="020B0604020202020204" pitchFamily="34" charset="0"/>
                </a:rPr>
                <a:t>oàng tử đón Lọ Lem về cung,</a:t>
              </a:r>
              <a:r>
                <a:rPr lang="en-US" sz="3500">
                  <a:solidFill>
                    <a:srgbClr val="C00000"/>
                  </a:solidFill>
                  <a:latin typeface="Arial" panose="020B0604020202020204" pitchFamily="34" charset="0"/>
                  <a:cs typeface="Arial" panose="020B0604020202020204" pitchFamily="34" charset="0"/>
                </a:rPr>
                <a:t> </a:t>
              </a:r>
              <a:r>
                <a:rPr lang="vi-VN" sz="3500">
                  <a:solidFill>
                    <a:srgbClr val="C00000"/>
                  </a:solidFill>
                  <a:latin typeface="Arial" panose="020B0604020202020204" pitchFamily="34" charset="0"/>
                  <a:cs typeface="Arial" panose="020B0604020202020204" pitchFamily="34" charset="0"/>
                </a:rPr>
                <a:t>sống hạnh phúc suốt đời.</a:t>
              </a:r>
            </a:p>
            <a:p>
              <a:pPr algn="just">
                <a:lnSpc>
                  <a:spcPct val="150000"/>
                </a:lnSpc>
              </a:pPr>
              <a:endParaRPr lang="en-US" sz="3500">
                <a:solidFill>
                  <a:srgbClr val="C00000"/>
                </a:solidFill>
                <a:latin typeface="Arial" panose="020B0604020202020204" pitchFamily="34" charset="0"/>
                <a:cs typeface="Arial" panose="020B0604020202020204" pitchFamily="34" charset="0"/>
              </a:endParaRPr>
            </a:p>
          </p:txBody>
        </p:sp>
        <p:sp>
          <p:nvSpPr>
            <p:cNvPr id="5" name="Freeform 2">
              <a:extLst>
                <a:ext uri="{FF2B5EF4-FFF2-40B4-BE49-F238E27FC236}">
                  <a16:creationId xmlns:a16="http://schemas.microsoft.com/office/drawing/2014/main" id="{069973BB-FD60-8A2A-92AE-31FA4AE06715}"/>
                </a:ext>
              </a:extLst>
            </p:cNvPr>
            <p:cNvSpPr/>
            <p:nvPr/>
          </p:nvSpPr>
          <p:spPr>
            <a:xfrm>
              <a:off x="603614" y="5607468"/>
              <a:ext cx="2971800" cy="1431603"/>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896A53EA-3E1C-DC57-F914-76E61E76E91C}"/>
                </a:ext>
              </a:extLst>
            </p:cNvPr>
            <p:cNvSpPr txBox="1"/>
            <p:nvPr/>
          </p:nvSpPr>
          <p:spPr>
            <a:xfrm>
              <a:off x="990600" y="6071308"/>
              <a:ext cx="2300287"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Sự việc 6 </a:t>
              </a:r>
            </a:p>
          </p:txBody>
        </p:sp>
      </p:grpSp>
    </p:spTree>
    <p:extLst>
      <p:ext uri="{BB962C8B-B14F-4D97-AF65-F5344CB8AC3E}">
        <p14:creationId xmlns:p14="http://schemas.microsoft.com/office/powerpoint/2010/main" val="331403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1E9B44-2F17-BA5E-5208-48BC49CD2D14}"/>
              </a:ext>
            </a:extLst>
          </p:cNvPr>
          <p:cNvGrpSpPr/>
          <p:nvPr/>
        </p:nvGrpSpPr>
        <p:grpSpPr>
          <a:xfrm>
            <a:off x="533400" y="723900"/>
            <a:ext cx="17221200" cy="1600200"/>
            <a:chOff x="609600" y="1714500"/>
            <a:chExt cx="17221200" cy="2505208"/>
          </a:xfrm>
        </p:grpSpPr>
        <p:sp>
          <p:nvSpPr>
            <p:cNvPr id="3" name="Rectangle: Rounded Corners 2">
              <a:extLst>
                <a:ext uri="{FF2B5EF4-FFF2-40B4-BE49-F238E27FC236}">
                  <a16:creationId xmlns:a16="http://schemas.microsoft.com/office/drawing/2014/main" id="{115314BE-312E-5DC6-5949-C8D15A9B39CF}"/>
                </a:ext>
              </a:extLst>
            </p:cNvPr>
            <p:cNvSpPr/>
            <p:nvPr/>
          </p:nvSpPr>
          <p:spPr>
            <a:xfrm>
              <a:off x="609600" y="1714500"/>
              <a:ext cx="17068800" cy="2286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A017B67-E6E9-D424-F211-954D1FD62A02}"/>
                </a:ext>
              </a:extLst>
            </p:cNvPr>
            <p:cNvSpPr/>
            <p:nvPr/>
          </p:nvSpPr>
          <p:spPr>
            <a:xfrm>
              <a:off x="762000" y="1933708"/>
              <a:ext cx="17068800" cy="22860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ECE5A1D-F63D-7197-7BD7-CDC0C5876242}"/>
                </a:ext>
              </a:extLst>
            </p:cNvPr>
            <p:cNvSpPr txBox="1"/>
            <p:nvPr/>
          </p:nvSpPr>
          <p:spPr>
            <a:xfrm>
              <a:off x="1143000" y="2234762"/>
              <a:ext cx="16002000" cy="90159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b. T</a:t>
              </a:r>
              <a:r>
                <a:rPr lang="vi-VN" sz="4000">
                  <a:latin typeface="Arial" panose="020B0604020202020204" pitchFamily="34" charset="0"/>
                  <a:cs typeface="Arial" panose="020B0604020202020204" pitchFamily="34" charset="0"/>
                </a:rPr>
                <a:t>rong bài văn, câu chuyện được kể theo cách nào? </a:t>
              </a:r>
            </a:p>
          </p:txBody>
        </p:sp>
      </p:grpSp>
      <p:sp>
        <p:nvSpPr>
          <p:cNvPr id="6" name="TextBox 5">
            <a:extLst>
              <a:ext uri="{FF2B5EF4-FFF2-40B4-BE49-F238E27FC236}">
                <a16:creationId xmlns:a16="http://schemas.microsoft.com/office/drawing/2014/main" id="{5CF9822D-F2B7-A7C7-6D4F-E34AEFC4AA42}"/>
              </a:ext>
            </a:extLst>
          </p:cNvPr>
          <p:cNvSpPr txBox="1"/>
          <p:nvPr/>
        </p:nvSpPr>
        <p:spPr>
          <a:xfrm>
            <a:off x="533400" y="2565315"/>
            <a:ext cx="16154400" cy="901785"/>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sym typeface="Wingdings" panose="05000000000000000000" pitchFamily="2" charset="2"/>
              </a:rPr>
              <a:t> </a:t>
            </a:r>
            <a:r>
              <a:rPr lang="en-US" sz="4000" kern="0">
                <a:effectLst/>
                <a:latin typeface="Arial" panose="020B0604020202020204" pitchFamily="34" charset="0"/>
                <a:ea typeface="Calibri" panose="020F0502020204030204" pitchFamily="34" charset="0"/>
                <a:cs typeface="Arial" panose="020B0604020202020204" pitchFamily="34" charset="0"/>
              </a:rPr>
              <a:t>Câu chuyện được kể lại theo sự việc diễn ra trong câu chuyện.</a:t>
            </a:r>
            <a:endParaRPr lang="en-US" sz="400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88A8D48-D8EA-B66A-133D-A4E8661D84BB}"/>
              </a:ext>
            </a:extLst>
          </p:cNvPr>
          <p:cNvGrpSpPr/>
          <p:nvPr/>
        </p:nvGrpSpPr>
        <p:grpSpPr>
          <a:xfrm>
            <a:off x="533400" y="4000500"/>
            <a:ext cx="17221200" cy="1600200"/>
            <a:chOff x="609600" y="1714500"/>
            <a:chExt cx="17221200" cy="2505208"/>
          </a:xfrm>
        </p:grpSpPr>
        <p:sp>
          <p:nvSpPr>
            <p:cNvPr id="8" name="Rectangle: Rounded Corners 7">
              <a:extLst>
                <a:ext uri="{FF2B5EF4-FFF2-40B4-BE49-F238E27FC236}">
                  <a16:creationId xmlns:a16="http://schemas.microsoft.com/office/drawing/2014/main" id="{8F870F93-3BF9-E18B-58B5-DB42DD3FB81B}"/>
                </a:ext>
              </a:extLst>
            </p:cNvPr>
            <p:cNvSpPr/>
            <p:nvPr/>
          </p:nvSpPr>
          <p:spPr>
            <a:xfrm>
              <a:off x="609600" y="1714500"/>
              <a:ext cx="17068800" cy="2286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04929AD-70F4-A5B3-B15A-DC2072D5DC9E}"/>
                </a:ext>
              </a:extLst>
            </p:cNvPr>
            <p:cNvSpPr/>
            <p:nvPr/>
          </p:nvSpPr>
          <p:spPr>
            <a:xfrm>
              <a:off x="762000" y="1933708"/>
              <a:ext cx="17068800" cy="22860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B56BA8-E464-9FD5-50B0-9847F1A5A8AE}"/>
                </a:ext>
              </a:extLst>
            </p:cNvPr>
            <p:cNvSpPr txBox="1"/>
            <p:nvPr/>
          </p:nvSpPr>
          <p:spPr>
            <a:xfrm>
              <a:off x="1143000" y="2234762"/>
              <a:ext cx="16002000" cy="1411497"/>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c. </a:t>
              </a:r>
              <a:r>
                <a:rPr lang="vi-VN" sz="4000">
                  <a:latin typeface="Arial" panose="020B0604020202020204" pitchFamily="34" charset="0"/>
                  <a:cs typeface="Arial" panose="020B0604020202020204" pitchFamily="34" charset="0"/>
                </a:rPr>
                <a:t>Những từ ngữ được in đậm trong bài văn có tác dụng gì? </a:t>
              </a:r>
            </a:p>
          </p:txBody>
        </p:sp>
      </p:grpSp>
      <p:sp>
        <p:nvSpPr>
          <p:cNvPr id="11" name="TextBox 10">
            <a:extLst>
              <a:ext uri="{FF2B5EF4-FFF2-40B4-BE49-F238E27FC236}">
                <a16:creationId xmlns:a16="http://schemas.microsoft.com/office/drawing/2014/main" id="{6196AD2C-DE4E-0908-213C-6B9F25538F9A}"/>
              </a:ext>
            </a:extLst>
          </p:cNvPr>
          <p:cNvSpPr txBox="1"/>
          <p:nvPr/>
        </p:nvSpPr>
        <p:spPr>
          <a:xfrm>
            <a:off x="533400" y="6030687"/>
            <a:ext cx="17221200" cy="367158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è"/>
            </a:pPr>
            <a:r>
              <a:rPr lang="en-US" sz="4000" kern="0">
                <a:effectLst/>
                <a:latin typeface="Arial" panose="020B0604020202020204" pitchFamily="34" charset="0"/>
                <a:ea typeface="Calibri" panose="020F0502020204030204" pitchFamily="34" charset="0"/>
                <a:cs typeface="Arial" panose="020B0604020202020204" pitchFamily="34" charset="0"/>
              </a:rPr>
              <a:t>Những từ ngữ in đậm trong bài văn có tác dụng dẫn dắt, đánh dấu các sự việc theo trình tự diễn ra trong câu chuyện.</a:t>
            </a:r>
          </a:p>
          <a:p>
            <a:pPr marL="571500" indent="-571500" algn="just">
              <a:lnSpc>
                <a:spcPct val="150000"/>
              </a:lnSpc>
              <a:buFont typeface="Wingdings" panose="05000000000000000000" pitchFamily="2" charset="2"/>
              <a:buChar char="è"/>
            </a:pPr>
            <a:r>
              <a:rPr lang="en-US" sz="4000">
                <a:latin typeface="Arial" panose="020B0604020202020204" pitchFamily="34" charset="0"/>
                <a:cs typeface="Arial" panose="020B0604020202020204" pitchFamily="34" charset="0"/>
              </a:rPr>
              <a:t>K</a:t>
            </a:r>
            <a:r>
              <a:rPr lang="vi-VN" sz="4000">
                <a:latin typeface="Arial" panose="020B0604020202020204" pitchFamily="34" charset="0"/>
                <a:cs typeface="Arial" panose="020B0604020202020204" pitchFamily="34" charset="0"/>
              </a:rPr>
              <a:t>ết nối (liên kết) các sự việc, để câu chuyện được kể một cách logic, r</a:t>
            </a:r>
            <a:r>
              <a:rPr lang="en-US" sz="4000">
                <a:latin typeface="Arial" panose="020B0604020202020204" pitchFamily="34" charset="0"/>
                <a:cs typeface="Arial" panose="020B0604020202020204" pitchFamily="34" charset="0"/>
              </a:rPr>
              <a:t>à</a:t>
            </a:r>
            <a:r>
              <a:rPr lang="vi-VN" sz="4000">
                <a:latin typeface="Arial" panose="020B0604020202020204" pitchFamily="34" charset="0"/>
                <a:cs typeface="Arial" panose="020B0604020202020204" pitchFamily="34" charset="0"/>
              </a:rPr>
              <a:t>nh mạch.</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77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8343" b="28343"/>
          <a:stretch>
            <a:fillRect/>
          </a:stretch>
        </p:blipFill>
        <p:spPr>
          <a:xfrm>
            <a:off x="0" y="0"/>
            <a:ext cx="18288000" cy="10287000"/>
          </a:xfrm>
          <a:prstGeom prst="rect">
            <a:avLst/>
          </a:prstGeom>
        </p:spPr>
      </p:pic>
      <p:grpSp>
        <p:nvGrpSpPr>
          <p:cNvPr id="3" name="Group 3"/>
          <p:cNvGrpSpPr/>
          <p:nvPr/>
        </p:nvGrpSpPr>
        <p:grpSpPr>
          <a:xfrm rot="5400000">
            <a:off x="8530197" y="1376725"/>
            <a:ext cx="7307458" cy="13149969"/>
            <a:chOff x="0" y="0"/>
            <a:chExt cx="9743278" cy="17533292"/>
          </a:xfrm>
        </p:grpSpPr>
        <p:sp>
          <p:nvSpPr>
            <p:cNvPr id="4" name="AutoShape 4"/>
            <p:cNvSpPr/>
            <p:nvPr/>
          </p:nvSpPr>
          <p:spPr>
            <a:xfrm>
              <a:off x="220728" y="0"/>
              <a:ext cx="9522550" cy="17430394"/>
            </a:xfrm>
            <a:prstGeom prst="rect">
              <a:avLst/>
            </a:prstGeom>
            <a:solidFill>
              <a:srgbClr val="FDFCF5"/>
            </a:solidFill>
          </p:spPr>
          <p:txBody>
            <a:bodyPr/>
            <a:lstStyle/>
            <a:p>
              <a:endParaRPr lang="en-US"/>
            </a:p>
          </p:txBody>
        </p:sp>
        <p:sp>
          <p:nvSpPr>
            <p:cNvPr id="5" name="Freeform 5"/>
            <p:cNvSpPr/>
            <p:nvPr/>
          </p:nvSpPr>
          <p:spPr>
            <a:xfrm rot="5400000">
              <a:off x="-3789052" y="4000961"/>
              <a:ext cx="17321383" cy="9743278"/>
            </a:xfrm>
            <a:custGeom>
              <a:avLst/>
              <a:gdLst/>
              <a:ahLst/>
              <a:cxnLst/>
              <a:rect l="l" t="t" r="r" b="b"/>
              <a:pathLst>
                <a:path w="17321383" h="9743278">
                  <a:moveTo>
                    <a:pt x="0" y="0"/>
                  </a:moveTo>
                  <a:lnTo>
                    <a:pt x="17321382" y="0"/>
                  </a:lnTo>
                  <a:lnTo>
                    <a:pt x="17321382" y="9743278"/>
                  </a:lnTo>
                  <a:lnTo>
                    <a:pt x="0" y="9743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Freeform 6"/>
          <p:cNvSpPr/>
          <p:nvPr/>
        </p:nvSpPr>
        <p:spPr>
          <a:xfrm>
            <a:off x="2218343" y="1710019"/>
            <a:ext cx="13671875" cy="7690430"/>
          </a:xfrm>
          <a:custGeom>
            <a:avLst/>
            <a:gdLst/>
            <a:ahLst/>
            <a:cxnLst/>
            <a:rect l="l" t="t" r="r" b="b"/>
            <a:pathLst>
              <a:path w="13671875" h="7690430">
                <a:moveTo>
                  <a:pt x="0" y="0"/>
                </a:moveTo>
                <a:lnTo>
                  <a:pt x="13671875" y="0"/>
                </a:lnTo>
                <a:lnTo>
                  <a:pt x="13671875" y="7690430"/>
                </a:lnTo>
                <a:lnTo>
                  <a:pt x="0" y="76904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3291953">
            <a:off x="136046" y="9472195"/>
            <a:ext cx="1401585" cy="652374"/>
          </a:xfrm>
          <a:custGeom>
            <a:avLst/>
            <a:gdLst/>
            <a:ahLst/>
            <a:cxnLst/>
            <a:rect l="l" t="t" r="r" b="b"/>
            <a:pathLst>
              <a:path w="1401585" h="652374">
                <a:moveTo>
                  <a:pt x="0" y="0"/>
                </a:moveTo>
                <a:lnTo>
                  <a:pt x="1401585" y="0"/>
                </a:lnTo>
                <a:lnTo>
                  <a:pt x="1401585" y="652375"/>
                </a:lnTo>
                <a:lnTo>
                  <a:pt x="0" y="6523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8" name="Group 8"/>
          <p:cNvGrpSpPr/>
          <p:nvPr/>
        </p:nvGrpSpPr>
        <p:grpSpPr>
          <a:xfrm>
            <a:off x="1278916" y="7993263"/>
            <a:ext cx="1681277" cy="168127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grpSp>
        <p:nvGrpSpPr>
          <p:cNvPr id="10" name="Group 10"/>
          <p:cNvGrpSpPr>
            <a:grpSpLocks noChangeAspect="1"/>
          </p:cNvGrpSpPr>
          <p:nvPr/>
        </p:nvGrpSpPr>
        <p:grpSpPr>
          <a:xfrm rot="-2026165">
            <a:off x="2117472" y="9035786"/>
            <a:ext cx="882445" cy="764197"/>
            <a:chOff x="0" y="0"/>
            <a:chExt cx="6350000" cy="5499100"/>
          </a:xfrm>
        </p:grpSpPr>
        <p:sp>
          <p:nvSpPr>
            <p:cNvPr id="11" name="Freeform 1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9DA6A"/>
            </a:solidFill>
          </p:spPr>
          <p:txBody>
            <a:bodyPr/>
            <a:lstStyle/>
            <a:p>
              <a:endParaRPr lang="en-US"/>
            </a:p>
          </p:txBody>
        </p:sp>
      </p:grpSp>
      <p:sp>
        <p:nvSpPr>
          <p:cNvPr id="35" name="Freeform 35"/>
          <p:cNvSpPr/>
          <p:nvPr/>
        </p:nvSpPr>
        <p:spPr>
          <a:xfrm rot="-5090351">
            <a:off x="14388908" y="6755947"/>
            <a:ext cx="3341770" cy="1117974"/>
          </a:xfrm>
          <a:custGeom>
            <a:avLst/>
            <a:gdLst/>
            <a:ahLst/>
            <a:cxnLst/>
            <a:rect l="l" t="t" r="r" b="b"/>
            <a:pathLst>
              <a:path w="2735906" h="915285">
                <a:moveTo>
                  <a:pt x="0" y="0"/>
                </a:moveTo>
                <a:lnTo>
                  <a:pt x="2735906" y="0"/>
                </a:lnTo>
                <a:lnTo>
                  <a:pt x="2735906" y="915285"/>
                </a:lnTo>
                <a:lnTo>
                  <a:pt x="0" y="915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6" name="Freeform 36"/>
          <p:cNvSpPr/>
          <p:nvPr/>
        </p:nvSpPr>
        <p:spPr>
          <a:xfrm rot="-1338678">
            <a:off x="10424076" y="-502979"/>
            <a:ext cx="2287701" cy="1709537"/>
          </a:xfrm>
          <a:custGeom>
            <a:avLst/>
            <a:gdLst/>
            <a:ahLst/>
            <a:cxnLst/>
            <a:rect l="l" t="t" r="r" b="b"/>
            <a:pathLst>
              <a:path w="2287701" h="1709537">
                <a:moveTo>
                  <a:pt x="0" y="0"/>
                </a:moveTo>
                <a:lnTo>
                  <a:pt x="2287701" y="0"/>
                </a:lnTo>
                <a:lnTo>
                  <a:pt x="2287701" y="1709536"/>
                </a:lnTo>
                <a:lnTo>
                  <a:pt x="0" y="17095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Freeform 38"/>
          <p:cNvSpPr/>
          <p:nvPr/>
        </p:nvSpPr>
        <p:spPr>
          <a:xfrm>
            <a:off x="15291857" y="631707"/>
            <a:ext cx="2791963" cy="3114766"/>
          </a:xfrm>
          <a:custGeom>
            <a:avLst/>
            <a:gdLst/>
            <a:ahLst/>
            <a:cxnLst/>
            <a:rect l="l" t="t" r="r" b="b"/>
            <a:pathLst>
              <a:path w="2791963" h="3114766">
                <a:moveTo>
                  <a:pt x="0" y="0"/>
                </a:moveTo>
                <a:lnTo>
                  <a:pt x="2791963" y="0"/>
                </a:lnTo>
                <a:lnTo>
                  <a:pt x="2791963" y="3114766"/>
                </a:lnTo>
                <a:lnTo>
                  <a:pt x="0" y="31147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9" name="TextBox 38">
            <a:extLst>
              <a:ext uri="{FF2B5EF4-FFF2-40B4-BE49-F238E27FC236}">
                <a16:creationId xmlns:a16="http://schemas.microsoft.com/office/drawing/2014/main" id="{7D453576-6A3E-F8AA-DB19-1304245E2837}"/>
              </a:ext>
            </a:extLst>
          </p:cNvPr>
          <p:cNvSpPr txBox="1"/>
          <p:nvPr/>
        </p:nvSpPr>
        <p:spPr>
          <a:xfrm>
            <a:off x="3189762" y="2773396"/>
            <a:ext cx="11695173" cy="4740208"/>
          </a:xfrm>
          <a:prstGeom prst="rect">
            <a:avLst/>
          </a:prstGeom>
          <a:noFill/>
        </p:spPr>
        <p:txBody>
          <a:bodyPr wrap="square" rtlCol="0">
            <a:spAutoFit/>
          </a:bodyPr>
          <a:lstStyle/>
          <a:p>
            <a:pPr algn="ctr">
              <a:lnSpc>
                <a:spcPct val="150000"/>
              </a:lnSpc>
            </a:pPr>
            <a:r>
              <a:rPr lang="en-US" sz="7000" b="1">
                <a:solidFill>
                  <a:srgbClr val="002060"/>
                </a:solidFill>
                <a:latin typeface="Arial" panose="020B0604020202020204" pitchFamily="34" charset="0"/>
                <a:cs typeface="Arial" panose="020B0604020202020204" pitchFamily="34" charset="0"/>
              </a:rPr>
              <a:t>PHẦN 2. </a:t>
            </a:r>
          </a:p>
          <a:p>
            <a:pPr algn="ctr">
              <a:lnSpc>
                <a:spcPct val="150000"/>
              </a:lnSpc>
            </a:pPr>
            <a:r>
              <a:rPr lang="vi-VN" sz="7000" b="1">
                <a:solidFill>
                  <a:srgbClr val="002060"/>
                </a:solidFill>
                <a:latin typeface="Arial" panose="020B0604020202020204" pitchFamily="34" charset="0"/>
                <a:cs typeface="Arial" panose="020B0604020202020204" pitchFamily="34" charset="0"/>
              </a:rPr>
              <a:t>TRAO ĐỔI VỀ NHỮNG ĐIỂM LƯU Ý KHI VIẾT BÀI </a:t>
            </a:r>
          </a:p>
        </p:txBody>
      </p:sp>
    </p:spTree>
    <p:extLst>
      <p:ext uri="{BB962C8B-B14F-4D97-AF65-F5344CB8AC3E}">
        <p14:creationId xmlns:p14="http://schemas.microsoft.com/office/powerpoint/2010/main" val="2215248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88EA77-9995-085C-A28D-77D8E3B63961}"/>
              </a:ext>
            </a:extLst>
          </p:cNvPr>
          <p:cNvSpPr txBox="1"/>
          <p:nvPr/>
        </p:nvSpPr>
        <p:spPr>
          <a:xfrm>
            <a:off x="4267200" y="419100"/>
            <a:ext cx="9753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LÀM VIỆC NHÓM </a:t>
            </a:r>
          </a:p>
        </p:txBody>
      </p:sp>
      <p:sp>
        <p:nvSpPr>
          <p:cNvPr id="3" name="Freeform 2">
            <a:extLst>
              <a:ext uri="{FF2B5EF4-FFF2-40B4-BE49-F238E27FC236}">
                <a16:creationId xmlns:a16="http://schemas.microsoft.com/office/drawing/2014/main" id="{D7716CDB-66DC-33DA-6A6B-15FAA4376DEE}"/>
              </a:ext>
            </a:extLst>
          </p:cNvPr>
          <p:cNvSpPr/>
          <p:nvPr/>
        </p:nvSpPr>
        <p:spPr>
          <a:xfrm>
            <a:off x="190500" y="4576762"/>
            <a:ext cx="6629400" cy="57150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sp>
        <p:nvSpPr>
          <p:cNvPr id="8" name="Rectangle: Rounded Corners 7">
            <a:extLst>
              <a:ext uri="{FF2B5EF4-FFF2-40B4-BE49-F238E27FC236}">
                <a16:creationId xmlns:a16="http://schemas.microsoft.com/office/drawing/2014/main" id="{5867AC9D-9ACC-0AC1-64C7-107A9C6ACF47}"/>
              </a:ext>
            </a:extLst>
          </p:cNvPr>
          <p:cNvSpPr/>
          <p:nvPr/>
        </p:nvSpPr>
        <p:spPr>
          <a:xfrm>
            <a:off x="685800" y="1566384"/>
            <a:ext cx="16916400" cy="215770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Yêu cầu: </a:t>
            </a:r>
            <a:r>
              <a:rPr lang="en-US" sz="4000">
                <a:solidFill>
                  <a:schemeClr val="tx1"/>
                </a:solidFill>
                <a:latin typeface="Arial" panose="020B0604020202020204" pitchFamily="34" charset="0"/>
                <a:cs typeface="Arial" panose="020B0604020202020204" pitchFamily="34" charset="0"/>
              </a:rPr>
              <a:t>Trao đổi về những điểm cần lưu ý khi viết bài văn kể lại một câu chuyện. </a:t>
            </a:r>
          </a:p>
        </p:txBody>
      </p:sp>
      <p:grpSp>
        <p:nvGrpSpPr>
          <p:cNvPr id="10" name="Group 9">
            <a:extLst>
              <a:ext uri="{FF2B5EF4-FFF2-40B4-BE49-F238E27FC236}">
                <a16:creationId xmlns:a16="http://schemas.microsoft.com/office/drawing/2014/main" id="{47BDC65E-4313-30E8-FAB5-38AC5C2C98E4}"/>
              </a:ext>
            </a:extLst>
          </p:cNvPr>
          <p:cNvGrpSpPr/>
          <p:nvPr/>
        </p:nvGrpSpPr>
        <p:grpSpPr>
          <a:xfrm>
            <a:off x="7467600" y="4838700"/>
            <a:ext cx="9982200" cy="4017199"/>
            <a:chOff x="7315200" y="4381500"/>
            <a:chExt cx="9982200" cy="4017199"/>
          </a:xfrm>
        </p:grpSpPr>
        <p:sp>
          <p:nvSpPr>
            <p:cNvPr id="9" name="TextBox 8">
              <a:extLst>
                <a:ext uri="{FF2B5EF4-FFF2-40B4-BE49-F238E27FC236}">
                  <a16:creationId xmlns:a16="http://schemas.microsoft.com/office/drawing/2014/main" id="{8A2BAF40-14B7-07CC-10C6-0FBF24258FA3}"/>
                </a:ext>
              </a:extLst>
            </p:cNvPr>
            <p:cNvSpPr txBox="1"/>
            <p:nvPr/>
          </p:nvSpPr>
          <p:spPr>
            <a:xfrm>
              <a:off x="7315200" y="4727116"/>
              <a:ext cx="9829800" cy="3671583"/>
            </a:xfrm>
            <a:prstGeom prst="rect">
              <a:avLst/>
            </a:prstGeom>
            <a:solidFill>
              <a:schemeClr val="accent5">
                <a:lumMod val="20000"/>
                <a:lumOff val="80000"/>
              </a:schemeClr>
            </a:solid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GỢI Ý TRAO ĐỔI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Bố cục của bài văn.</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Trình tự của các sự việc.</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Từ ngữ dẫn dắt và kết nối các sự việc.  </a:t>
              </a:r>
            </a:p>
          </p:txBody>
        </p:sp>
        <p:pic>
          <p:nvPicPr>
            <p:cNvPr id="2050" name="Picture 2" descr="Pin ">
              <a:extLst>
                <a:ext uri="{FF2B5EF4-FFF2-40B4-BE49-F238E27FC236}">
                  <a16:creationId xmlns:a16="http://schemas.microsoft.com/office/drawing/2014/main" id="{5B425C65-F6DF-8FA0-0E28-5DB489A55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800" y="4381500"/>
              <a:ext cx="990600" cy="990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295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8CFA2-DA8C-41E4-9CA5-BECE7629D6CA}"/>
              </a:ext>
            </a:extLst>
          </p:cNvPr>
          <p:cNvSpPr txBox="1"/>
          <p:nvPr/>
        </p:nvSpPr>
        <p:spPr>
          <a:xfrm>
            <a:off x="4953000" y="419100"/>
            <a:ext cx="83820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KẾT LUẬN </a:t>
            </a:r>
          </a:p>
        </p:txBody>
      </p:sp>
      <p:grpSp>
        <p:nvGrpSpPr>
          <p:cNvPr id="7" name="Group 6">
            <a:extLst>
              <a:ext uri="{FF2B5EF4-FFF2-40B4-BE49-F238E27FC236}">
                <a16:creationId xmlns:a16="http://schemas.microsoft.com/office/drawing/2014/main" id="{EB110C9B-614A-BB92-8977-25CBBA7A70D5}"/>
              </a:ext>
            </a:extLst>
          </p:cNvPr>
          <p:cNvGrpSpPr/>
          <p:nvPr/>
        </p:nvGrpSpPr>
        <p:grpSpPr>
          <a:xfrm>
            <a:off x="438150" y="1562100"/>
            <a:ext cx="17411700" cy="1676400"/>
            <a:chOff x="514350" y="1638300"/>
            <a:chExt cx="17411700" cy="1676400"/>
          </a:xfrm>
        </p:grpSpPr>
        <p:sp>
          <p:nvSpPr>
            <p:cNvPr id="3" name="Rectangle 2">
              <a:extLst>
                <a:ext uri="{FF2B5EF4-FFF2-40B4-BE49-F238E27FC236}">
                  <a16:creationId xmlns:a16="http://schemas.microsoft.com/office/drawing/2014/main" id="{982FFFFA-A75E-B2AA-08A0-A037E7621FD9}"/>
                </a:ext>
              </a:extLst>
            </p:cNvPr>
            <p:cNvSpPr/>
            <p:nvPr/>
          </p:nvSpPr>
          <p:spPr>
            <a:xfrm>
              <a:off x="514350" y="1638300"/>
              <a:ext cx="17259300" cy="1524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A69836-04A4-1631-6355-F63BE94F30BE}"/>
                </a:ext>
              </a:extLst>
            </p:cNvPr>
            <p:cNvSpPr/>
            <p:nvPr/>
          </p:nvSpPr>
          <p:spPr>
            <a:xfrm>
              <a:off x="666750" y="1790700"/>
              <a:ext cx="17259300" cy="1524000"/>
            </a:xfrm>
            <a:prstGeom prst="rect">
              <a:avLst/>
            </a:prstGeom>
            <a:solidFill>
              <a:schemeClr val="bg1"/>
            </a:solidFill>
            <a:ln w="3810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E04A85-409D-303F-508D-355A8BA3E005}"/>
                </a:ext>
              </a:extLst>
            </p:cNvPr>
            <p:cNvSpPr txBox="1"/>
            <p:nvPr/>
          </p:nvSpPr>
          <p:spPr>
            <a:xfrm>
              <a:off x="2324100" y="2010647"/>
              <a:ext cx="13944600" cy="901593"/>
            </a:xfrm>
            <a:prstGeom prst="rect">
              <a:avLst/>
            </a:prstGeom>
            <a:noFill/>
          </p:spPr>
          <p:txBody>
            <a:bodyPr wrap="square">
              <a:spAutoFit/>
            </a:bodyPr>
            <a:lstStyle/>
            <a:p>
              <a:pPr algn="ctr">
                <a:lnSpc>
                  <a:spcPct val="150000"/>
                </a:lnSpc>
              </a:pPr>
              <a:r>
                <a:rPr lang="en-US" sz="4000">
                  <a:latin typeface="Arial" panose="020B0604020202020204" pitchFamily="34" charset="0"/>
                  <a:cs typeface="Arial" panose="020B0604020202020204" pitchFamily="34" charset="0"/>
                </a:rPr>
                <a:t>Bố cục của bài văn có ba phần (mở bài, thân bài, kết bài).</a:t>
              </a:r>
            </a:p>
          </p:txBody>
        </p:sp>
      </p:grpSp>
      <p:grpSp>
        <p:nvGrpSpPr>
          <p:cNvPr id="8" name="Group 7">
            <a:extLst>
              <a:ext uri="{FF2B5EF4-FFF2-40B4-BE49-F238E27FC236}">
                <a16:creationId xmlns:a16="http://schemas.microsoft.com/office/drawing/2014/main" id="{9C0049D1-89D6-B2B5-6846-0AF4EF64072C}"/>
              </a:ext>
            </a:extLst>
          </p:cNvPr>
          <p:cNvGrpSpPr/>
          <p:nvPr/>
        </p:nvGrpSpPr>
        <p:grpSpPr>
          <a:xfrm>
            <a:off x="430189" y="3775364"/>
            <a:ext cx="17411700" cy="1676400"/>
            <a:chOff x="514350" y="1638300"/>
            <a:chExt cx="17411700" cy="1676400"/>
          </a:xfrm>
        </p:grpSpPr>
        <p:sp>
          <p:nvSpPr>
            <p:cNvPr id="9" name="Rectangle 8">
              <a:extLst>
                <a:ext uri="{FF2B5EF4-FFF2-40B4-BE49-F238E27FC236}">
                  <a16:creationId xmlns:a16="http://schemas.microsoft.com/office/drawing/2014/main" id="{F658D767-1C83-6FC2-C95D-D3FCDDF5465C}"/>
                </a:ext>
              </a:extLst>
            </p:cNvPr>
            <p:cNvSpPr/>
            <p:nvPr/>
          </p:nvSpPr>
          <p:spPr>
            <a:xfrm>
              <a:off x="514350" y="1638300"/>
              <a:ext cx="17259300" cy="1524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7B1A05-E3C8-7FB1-F2A8-F6D0D3056F2B}"/>
                </a:ext>
              </a:extLst>
            </p:cNvPr>
            <p:cNvSpPr/>
            <p:nvPr/>
          </p:nvSpPr>
          <p:spPr>
            <a:xfrm>
              <a:off x="666750" y="1790700"/>
              <a:ext cx="17259300" cy="1524000"/>
            </a:xfrm>
            <a:prstGeom prst="rect">
              <a:avLst/>
            </a:prstGeom>
            <a:solidFill>
              <a:schemeClr val="bg1"/>
            </a:solidFill>
            <a:ln w="3810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5CACB4-7005-D89C-9FA9-84C12BCC3FBF}"/>
                </a:ext>
              </a:extLst>
            </p:cNvPr>
            <p:cNvSpPr txBox="1"/>
            <p:nvPr/>
          </p:nvSpPr>
          <p:spPr>
            <a:xfrm>
              <a:off x="2324100" y="2010647"/>
              <a:ext cx="13944600" cy="901593"/>
            </a:xfrm>
            <a:prstGeom prst="rect">
              <a:avLst/>
            </a:prstGeom>
            <a:noFill/>
          </p:spPr>
          <p:txBody>
            <a:bodyPr wrap="square">
              <a:spAutoFit/>
            </a:bodyPr>
            <a:lstStyle/>
            <a:p>
              <a:pPr algn="ctr">
                <a:lnSpc>
                  <a:spcPct val="150000"/>
                </a:lnSpc>
              </a:pPr>
              <a:r>
                <a:rPr lang="en-US" sz="4000">
                  <a:latin typeface="Arial" panose="020B0604020202020204" pitchFamily="34" charset="0"/>
                  <a:cs typeface="Arial" panose="020B0604020202020204" pitchFamily="34" charset="0"/>
                </a:rPr>
                <a:t>Trình tự của các sự việc theo thời gian.</a:t>
              </a:r>
            </a:p>
          </p:txBody>
        </p:sp>
      </p:grpSp>
      <p:grpSp>
        <p:nvGrpSpPr>
          <p:cNvPr id="12" name="Group 11">
            <a:extLst>
              <a:ext uri="{FF2B5EF4-FFF2-40B4-BE49-F238E27FC236}">
                <a16:creationId xmlns:a16="http://schemas.microsoft.com/office/drawing/2014/main" id="{D4192DAE-F9C6-DE4E-4592-E2909652C0A2}"/>
              </a:ext>
            </a:extLst>
          </p:cNvPr>
          <p:cNvGrpSpPr/>
          <p:nvPr/>
        </p:nvGrpSpPr>
        <p:grpSpPr>
          <a:xfrm>
            <a:off x="430189" y="6118850"/>
            <a:ext cx="17411700" cy="3429000"/>
            <a:chOff x="514350" y="1638300"/>
            <a:chExt cx="17411700" cy="1676400"/>
          </a:xfrm>
        </p:grpSpPr>
        <p:sp>
          <p:nvSpPr>
            <p:cNvPr id="13" name="Rectangle 12">
              <a:extLst>
                <a:ext uri="{FF2B5EF4-FFF2-40B4-BE49-F238E27FC236}">
                  <a16:creationId xmlns:a16="http://schemas.microsoft.com/office/drawing/2014/main" id="{85FBDE97-457C-1027-AD08-6D0B4DD3F6EA}"/>
                </a:ext>
              </a:extLst>
            </p:cNvPr>
            <p:cNvSpPr/>
            <p:nvPr/>
          </p:nvSpPr>
          <p:spPr>
            <a:xfrm>
              <a:off x="514350" y="1638300"/>
              <a:ext cx="17259300" cy="1524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4C2C69-521B-D7D5-600D-316434AAE861}"/>
                </a:ext>
              </a:extLst>
            </p:cNvPr>
            <p:cNvSpPr/>
            <p:nvPr/>
          </p:nvSpPr>
          <p:spPr>
            <a:xfrm>
              <a:off x="666750" y="1790700"/>
              <a:ext cx="17259300" cy="1524000"/>
            </a:xfrm>
            <a:prstGeom prst="rect">
              <a:avLst/>
            </a:prstGeom>
            <a:solidFill>
              <a:schemeClr val="bg1"/>
            </a:solidFill>
            <a:ln w="3810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90B0AD4-2957-84B8-2847-C52BB18EB9A4}"/>
                </a:ext>
              </a:extLst>
            </p:cNvPr>
            <p:cNvSpPr txBox="1"/>
            <p:nvPr/>
          </p:nvSpPr>
          <p:spPr>
            <a:xfrm>
              <a:off x="846161" y="1902069"/>
              <a:ext cx="16764000" cy="1343590"/>
            </a:xfrm>
            <a:prstGeom prst="rect">
              <a:avLst/>
            </a:prstGeom>
            <a:noFill/>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Từ ngữ dẫn dắt và kết nối các sự việc: Cần có những từ ngữ dẫn dắt, kết nối các sự việc trong câu chuyện, để câu chuyện được kể một cách logic, mạch lạc.</a:t>
              </a:r>
              <a:endParaRPr lang="en-US" sz="4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718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1"/>
        </a:solidFill>
        <a:effectLst/>
      </p:bgPr>
    </p:bg>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6026435-B3E6-8D79-FFA4-D03A5971ABF0}"/>
              </a:ext>
            </a:extLst>
          </p:cNvPr>
          <p:cNvSpPr/>
          <p:nvPr/>
        </p:nvSpPr>
        <p:spPr>
          <a:xfrm>
            <a:off x="-381000" y="8191500"/>
            <a:ext cx="13792200" cy="2743200"/>
          </a:xfrm>
          <a:custGeom>
            <a:avLst/>
            <a:gdLst/>
            <a:ahLst/>
            <a:cxnLst/>
            <a:rect l="l" t="t" r="r" b="b"/>
            <a:pathLst>
              <a:path w="16230600" h="3935920">
                <a:moveTo>
                  <a:pt x="0" y="0"/>
                </a:moveTo>
                <a:lnTo>
                  <a:pt x="16230600" y="0"/>
                </a:lnTo>
                <a:lnTo>
                  <a:pt x="16230600" y="3935920"/>
                </a:lnTo>
                <a:lnTo>
                  <a:pt x="0" y="393592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FCF2B6B8-3E15-F878-7707-4E05F078DBAA}"/>
              </a:ext>
            </a:extLst>
          </p:cNvPr>
          <p:cNvSpPr txBox="1"/>
          <p:nvPr/>
        </p:nvSpPr>
        <p:spPr>
          <a:xfrm>
            <a:off x="4457700" y="723900"/>
            <a:ext cx="9372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HƯỚNG DẪN VỀ NHÀ </a:t>
            </a:r>
          </a:p>
        </p:txBody>
      </p:sp>
      <p:sp>
        <p:nvSpPr>
          <p:cNvPr id="3" name="Freeform 5">
            <a:extLst>
              <a:ext uri="{FF2B5EF4-FFF2-40B4-BE49-F238E27FC236}">
                <a16:creationId xmlns:a16="http://schemas.microsoft.com/office/drawing/2014/main" id="{CF40440E-BECE-3D4B-95D9-72D7853EADD1}"/>
              </a:ext>
            </a:extLst>
          </p:cNvPr>
          <p:cNvSpPr/>
          <p:nvPr/>
        </p:nvSpPr>
        <p:spPr>
          <a:xfrm>
            <a:off x="13182600" y="4457700"/>
            <a:ext cx="5478494" cy="6272858"/>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2">
            <a:extLst>
              <a:ext uri="{FF2B5EF4-FFF2-40B4-BE49-F238E27FC236}">
                <a16:creationId xmlns:a16="http://schemas.microsoft.com/office/drawing/2014/main" id="{75508FD1-4E9A-F948-0838-1501F0BE255E}"/>
              </a:ext>
            </a:extLst>
          </p:cNvPr>
          <p:cNvSpPr/>
          <p:nvPr/>
        </p:nvSpPr>
        <p:spPr>
          <a:xfrm>
            <a:off x="-33338" y="114300"/>
            <a:ext cx="2708287" cy="2743200"/>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2">
            <a:extLst>
              <a:ext uri="{FF2B5EF4-FFF2-40B4-BE49-F238E27FC236}">
                <a16:creationId xmlns:a16="http://schemas.microsoft.com/office/drawing/2014/main" id="{263907BD-5E56-AA2F-F3B3-2368EF6D579A}"/>
              </a:ext>
            </a:extLst>
          </p:cNvPr>
          <p:cNvSpPr/>
          <p:nvPr/>
        </p:nvSpPr>
        <p:spPr>
          <a:xfrm>
            <a:off x="14478000" y="496998"/>
            <a:ext cx="6184711" cy="2485129"/>
          </a:xfrm>
          <a:custGeom>
            <a:avLst/>
            <a:gdLst/>
            <a:ahLst/>
            <a:cxnLst/>
            <a:rect l="l" t="t" r="r" b="b"/>
            <a:pathLst>
              <a:path w="2817588" h="1132158">
                <a:moveTo>
                  <a:pt x="0" y="0"/>
                </a:moveTo>
                <a:lnTo>
                  <a:pt x="2817589" y="0"/>
                </a:lnTo>
                <a:lnTo>
                  <a:pt x="2817589" y="1132159"/>
                </a:lnTo>
                <a:lnTo>
                  <a:pt x="0" y="11321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
            <a:extLst>
              <a:ext uri="{FF2B5EF4-FFF2-40B4-BE49-F238E27FC236}">
                <a16:creationId xmlns:a16="http://schemas.microsoft.com/office/drawing/2014/main" id="{C6F9F23A-C166-2EA4-88E7-ABAB142158E4}"/>
              </a:ext>
            </a:extLst>
          </p:cNvPr>
          <p:cNvSpPr/>
          <p:nvPr/>
        </p:nvSpPr>
        <p:spPr>
          <a:xfrm>
            <a:off x="-1692063" y="5295900"/>
            <a:ext cx="4367012" cy="1754745"/>
          </a:xfrm>
          <a:custGeom>
            <a:avLst/>
            <a:gdLst/>
            <a:ahLst/>
            <a:cxnLst/>
            <a:rect l="l" t="t" r="r" b="b"/>
            <a:pathLst>
              <a:path w="2817588" h="1132158">
                <a:moveTo>
                  <a:pt x="0" y="0"/>
                </a:moveTo>
                <a:lnTo>
                  <a:pt x="2817589" y="0"/>
                </a:lnTo>
                <a:lnTo>
                  <a:pt x="2817589" y="1132159"/>
                </a:lnTo>
                <a:lnTo>
                  <a:pt x="0" y="11321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4">
            <a:extLst>
              <a:ext uri="{FF2B5EF4-FFF2-40B4-BE49-F238E27FC236}">
                <a16:creationId xmlns:a16="http://schemas.microsoft.com/office/drawing/2014/main" id="{6C222447-81A7-1E2A-2FD8-CAAAE005E83C}"/>
              </a:ext>
            </a:extLst>
          </p:cNvPr>
          <p:cNvSpPr/>
          <p:nvPr/>
        </p:nvSpPr>
        <p:spPr>
          <a:xfrm rot="5400000" flipV="1">
            <a:off x="6447502" y="-1320916"/>
            <a:ext cx="5392996" cy="12573002"/>
          </a:xfrm>
          <a:custGeom>
            <a:avLst/>
            <a:gdLst/>
            <a:ahLst/>
            <a:cxnLst/>
            <a:rect l="l" t="t" r="r" b="b"/>
            <a:pathLst>
              <a:path w="4597800" h="7893220">
                <a:moveTo>
                  <a:pt x="0" y="7893220"/>
                </a:moveTo>
                <a:lnTo>
                  <a:pt x="4597800" y="7893220"/>
                </a:lnTo>
                <a:lnTo>
                  <a:pt x="4597800" y="0"/>
                </a:lnTo>
                <a:lnTo>
                  <a:pt x="0" y="0"/>
                </a:lnTo>
                <a:lnTo>
                  <a:pt x="0" y="789322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BCB774B-E8DE-9753-4702-07B96389254E}"/>
              </a:ext>
            </a:extLst>
          </p:cNvPr>
          <p:cNvSpPr txBox="1"/>
          <p:nvPr/>
        </p:nvSpPr>
        <p:spPr>
          <a:xfrm>
            <a:off x="3087108" y="3425484"/>
            <a:ext cx="12113784" cy="3080202"/>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4500">
                <a:solidFill>
                  <a:prstClr val="black"/>
                </a:solidFill>
                <a:latin typeface="Arial" panose="020B0604020202020204" pitchFamily="34" charset="0"/>
              </a:rPr>
              <a:t>Ôn tập lại nội dung bài học ngày hôm nay.</a:t>
            </a: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4500" u="none" strike="noStrike" kern="1200" cap="none" spc="0" normalizeH="0" baseline="0" noProof="0">
                <a:ln>
                  <a:noFill/>
                </a:ln>
                <a:solidFill>
                  <a:prstClr val="black"/>
                </a:solidFill>
                <a:effectLst/>
                <a:uLnTx/>
                <a:uFillTx/>
                <a:latin typeface="Arial" panose="020B0604020202020204" pitchFamily="34" charset="0"/>
                <a:ea typeface="+mn-ea"/>
                <a:cs typeface="+mn-cs"/>
              </a:rPr>
              <a:t>Hoàn thành các nhiệm vụ được giao về nhà. </a:t>
            </a: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4500">
                <a:solidFill>
                  <a:prstClr val="black"/>
                </a:solidFill>
                <a:latin typeface="Arial" panose="020B0604020202020204" pitchFamily="34" charset="0"/>
              </a:rPr>
              <a:t>Chuẩn bị cho bài học, </a:t>
            </a:r>
            <a:r>
              <a:rPr lang="en-US" sz="4500" b="1" i="1">
                <a:solidFill>
                  <a:prstClr val="black"/>
                </a:solidFill>
                <a:latin typeface="Arial" panose="020B0604020202020204" pitchFamily="34" charset="0"/>
              </a:rPr>
              <a:t>Tiết 4. Đọc mở rộng</a:t>
            </a:r>
            <a:endParaRPr kumimoji="0" lang="vi-VN" sz="4500" b="1" i="1"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201278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3884781" y="4515725"/>
            <a:ext cx="10289752" cy="18516686"/>
            <a:chOff x="0" y="0"/>
            <a:chExt cx="13719669" cy="24688915"/>
          </a:xfrm>
        </p:grpSpPr>
        <p:sp>
          <p:nvSpPr>
            <p:cNvPr id="4" name="AutoShape 4"/>
            <p:cNvSpPr/>
            <p:nvPr/>
          </p:nvSpPr>
          <p:spPr>
            <a:xfrm>
              <a:off x="310810" y="0"/>
              <a:ext cx="13408859" cy="24544023"/>
            </a:xfrm>
            <a:prstGeom prst="rect">
              <a:avLst/>
            </a:prstGeom>
            <a:solidFill>
              <a:srgbClr val="FDFCF5"/>
            </a:solidFill>
          </p:spPr>
          <p:txBody>
            <a:bodyPr/>
            <a:lstStyle/>
            <a:p>
              <a:endParaRPr lang="en-US"/>
            </a:p>
          </p:txBody>
        </p:sp>
        <p:sp>
          <p:nvSpPr>
            <p:cNvPr id="5" name="Freeform 5"/>
            <p:cNvSpPr/>
            <p:nvPr/>
          </p:nvSpPr>
          <p:spPr>
            <a:xfrm rot="5400000">
              <a:off x="-5335427" y="5633819"/>
              <a:ext cx="24390522" cy="13719669"/>
            </a:xfrm>
            <a:custGeom>
              <a:avLst/>
              <a:gdLst/>
              <a:ahLst/>
              <a:cxnLst/>
              <a:rect l="l" t="t" r="r" b="b"/>
              <a:pathLst>
                <a:path w="24390522" h="13719669">
                  <a:moveTo>
                    <a:pt x="0" y="0"/>
                  </a:moveTo>
                  <a:lnTo>
                    <a:pt x="24390522" y="0"/>
                  </a:lnTo>
                  <a:lnTo>
                    <a:pt x="24390522" y="13719669"/>
                  </a:lnTo>
                  <a:lnTo>
                    <a:pt x="0" y="1371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6" name="Group 6"/>
          <p:cNvGrpSpPr/>
          <p:nvPr/>
        </p:nvGrpSpPr>
        <p:grpSpPr>
          <a:xfrm>
            <a:off x="2454051" y="1646011"/>
            <a:ext cx="13335036" cy="6569714"/>
            <a:chOff x="38309" y="244362"/>
            <a:chExt cx="17780048" cy="3025870"/>
          </a:xfrm>
        </p:grpSpPr>
        <p:grpSp>
          <p:nvGrpSpPr>
            <p:cNvPr id="7" name="Group 7"/>
            <p:cNvGrpSpPr/>
            <p:nvPr/>
          </p:nvGrpSpPr>
          <p:grpSpPr>
            <a:xfrm rot="-94728">
              <a:off x="38309" y="244362"/>
              <a:ext cx="17780048" cy="3025870"/>
              <a:chOff x="0" y="0"/>
              <a:chExt cx="4258718" cy="724764"/>
            </a:xfrm>
          </p:grpSpPr>
          <p:sp>
            <p:nvSpPr>
              <p:cNvPr id="8" name="Freeform 8"/>
              <p:cNvSpPr/>
              <p:nvPr/>
            </p:nvSpPr>
            <p:spPr>
              <a:xfrm>
                <a:off x="0" y="0"/>
                <a:ext cx="4258718" cy="724763"/>
              </a:xfrm>
              <a:custGeom>
                <a:avLst/>
                <a:gdLst/>
                <a:ahLst/>
                <a:cxnLst/>
                <a:rect l="l" t="t" r="r" b="b"/>
                <a:pathLst>
                  <a:path w="4258718" h="724763">
                    <a:moveTo>
                      <a:pt x="0" y="0"/>
                    </a:moveTo>
                    <a:lnTo>
                      <a:pt x="4258718" y="0"/>
                    </a:lnTo>
                    <a:lnTo>
                      <a:pt x="4258718" y="724763"/>
                    </a:lnTo>
                    <a:lnTo>
                      <a:pt x="0" y="724763"/>
                    </a:lnTo>
                    <a:close/>
                  </a:path>
                </a:pathLst>
              </a:custGeom>
              <a:solidFill>
                <a:srgbClr val="97A571"/>
              </a:solidFill>
            </p:spPr>
            <p:txBody>
              <a:bodyPr/>
              <a:lstStyle/>
              <a:p>
                <a:endParaRPr lang="en-US"/>
              </a:p>
            </p:txBody>
          </p:sp>
        </p:grpSp>
        <p:sp>
          <p:nvSpPr>
            <p:cNvPr id="9" name="TextBox 9"/>
            <p:cNvSpPr txBox="1"/>
            <p:nvPr/>
          </p:nvSpPr>
          <p:spPr>
            <a:xfrm rot="21505272">
              <a:off x="311896" y="917670"/>
              <a:ext cx="17286167" cy="1496257"/>
            </a:xfrm>
            <a:prstGeom prst="rect">
              <a:avLst/>
            </a:prstGeom>
          </p:spPr>
          <p:txBody>
            <a:bodyPr lIns="0" tIns="0" rIns="0" bIns="0" rtlCol="0" anchor="t">
              <a:spAutoFit/>
            </a:bodyPr>
            <a:lstStyle/>
            <a:p>
              <a:pPr marL="0" lvl="0" indent="0" algn="ctr">
                <a:lnSpc>
                  <a:spcPct val="150000"/>
                </a:lnSpc>
                <a:spcBef>
                  <a:spcPct val="0"/>
                </a:spcBef>
              </a:pPr>
              <a:r>
                <a:rPr lang="en-US" sz="7500" b="1" u="none">
                  <a:solidFill>
                    <a:srgbClr val="FDFCF5"/>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7500" b="1" u="none">
                  <a:solidFill>
                    <a:srgbClr val="FDFCF5"/>
                  </a:solidFill>
                  <a:latin typeface="Arial" panose="020B0604020202020204" pitchFamily="34" charset="0"/>
                  <a:cs typeface="Arial" panose="020B0604020202020204" pitchFamily="34" charset="0"/>
                </a:rPr>
                <a:t>ĐÃ LẮNG NGHE!</a:t>
              </a:r>
            </a:p>
          </p:txBody>
        </p:sp>
      </p:grpSp>
      <p:grpSp>
        <p:nvGrpSpPr>
          <p:cNvPr id="10" name="Group 10"/>
          <p:cNvGrpSpPr/>
          <p:nvPr/>
        </p:nvGrpSpPr>
        <p:grpSpPr>
          <a:xfrm>
            <a:off x="4142715" y="7278778"/>
            <a:ext cx="1359020" cy="1413977"/>
            <a:chOff x="0" y="-9525"/>
            <a:chExt cx="1812026" cy="1885303"/>
          </a:xfrm>
        </p:grpSpPr>
        <p:grpSp>
          <p:nvGrpSpPr>
            <p:cNvPr id="11" name="Group 11"/>
            <p:cNvGrpSpPr/>
            <p:nvPr/>
          </p:nvGrpSpPr>
          <p:grpSpPr>
            <a:xfrm>
              <a:off x="0" y="22225"/>
              <a:ext cx="1812026" cy="181202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13" name="Group 13"/>
            <p:cNvGrpSpPr/>
            <p:nvPr/>
          </p:nvGrpSpPr>
          <p:grpSpPr>
            <a:xfrm>
              <a:off x="0" y="22225"/>
              <a:ext cx="1812026" cy="181202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15" name="TextBox 15"/>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u="none">
                <a:solidFill>
                  <a:srgbClr val="404040"/>
                </a:solidFill>
                <a:latin typeface="Lazydog"/>
              </a:endParaRPr>
            </a:p>
          </p:txBody>
        </p:sp>
      </p:grpSp>
      <p:grpSp>
        <p:nvGrpSpPr>
          <p:cNvPr id="16" name="Group 16"/>
          <p:cNvGrpSpPr/>
          <p:nvPr/>
        </p:nvGrpSpPr>
        <p:grpSpPr>
          <a:xfrm>
            <a:off x="7260262" y="7278778"/>
            <a:ext cx="1359020" cy="1451035"/>
            <a:chOff x="0" y="-9525"/>
            <a:chExt cx="1812026" cy="1934713"/>
          </a:xfrm>
        </p:grpSpPr>
        <p:grpSp>
          <p:nvGrpSpPr>
            <p:cNvPr id="17" name="Group 17"/>
            <p:cNvGrpSpPr/>
            <p:nvPr/>
          </p:nvGrpSpPr>
          <p:grpSpPr>
            <a:xfrm>
              <a:off x="0" y="113162"/>
              <a:ext cx="1812026" cy="1812026"/>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19" name="Group 19"/>
            <p:cNvGrpSpPr/>
            <p:nvPr/>
          </p:nvGrpSpPr>
          <p:grpSpPr>
            <a:xfrm>
              <a:off x="0" y="113162"/>
              <a:ext cx="1812026" cy="1812026"/>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21" name="TextBox 21"/>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22" name="Group 22"/>
          <p:cNvGrpSpPr/>
          <p:nvPr/>
        </p:nvGrpSpPr>
        <p:grpSpPr>
          <a:xfrm>
            <a:off x="8799986" y="7518969"/>
            <a:ext cx="1359020" cy="1413977"/>
            <a:chOff x="0" y="-9525"/>
            <a:chExt cx="1812026" cy="1885303"/>
          </a:xfrm>
        </p:grpSpPr>
        <p:grpSp>
          <p:nvGrpSpPr>
            <p:cNvPr id="23" name="Group 23"/>
            <p:cNvGrpSpPr/>
            <p:nvPr/>
          </p:nvGrpSpPr>
          <p:grpSpPr>
            <a:xfrm>
              <a:off x="0" y="22225"/>
              <a:ext cx="1812026" cy="1812026"/>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25" name="Group 25"/>
            <p:cNvGrpSpPr/>
            <p:nvPr/>
          </p:nvGrpSpPr>
          <p:grpSpPr>
            <a:xfrm>
              <a:off x="0" y="22225"/>
              <a:ext cx="1812026" cy="1812026"/>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sp>
          <p:nvSpPr>
            <p:cNvPr id="27" name="TextBox 27"/>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28" name="Group 28"/>
          <p:cNvGrpSpPr/>
          <p:nvPr/>
        </p:nvGrpSpPr>
        <p:grpSpPr>
          <a:xfrm>
            <a:off x="10339710" y="7278779"/>
            <a:ext cx="1359020" cy="1428264"/>
            <a:chOff x="0" y="0"/>
            <a:chExt cx="1812026" cy="1904352"/>
          </a:xfrm>
        </p:grpSpPr>
        <p:grpSp>
          <p:nvGrpSpPr>
            <p:cNvPr id="29" name="Group 29"/>
            <p:cNvGrpSpPr/>
            <p:nvPr/>
          </p:nvGrpSpPr>
          <p:grpSpPr>
            <a:xfrm>
              <a:off x="0" y="0"/>
              <a:ext cx="1812026" cy="1812026"/>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31" name="Group 31"/>
            <p:cNvGrpSpPr/>
            <p:nvPr/>
          </p:nvGrpSpPr>
          <p:grpSpPr>
            <a:xfrm>
              <a:off x="0" y="0"/>
              <a:ext cx="1812026" cy="1812026"/>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33" name="TextBox 33"/>
            <p:cNvSpPr txBox="1"/>
            <p:nvPr/>
          </p:nvSpPr>
          <p:spPr>
            <a:xfrm>
              <a:off x="0" y="19049"/>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34" name="Group 34"/>
          <p:cNvGrpSpPr/>
          <p:nvPr/>
        </p:nvGrpSpPr>
        <p:grpSpPr>
          <a:xfrm>
            <a:off x="11879433" y="7518969"/>
            <a:ext cx="1359020" cy="1413977"/>
            <a:chOff x="0" y="-9525"/>
            <a:chExt cx="1812026" cy="1885303"/>
          </a:xfrm>
        </p:grpSpPr>
        <p:grpSp>
          <p:nvGrpSpPr>
            <p:cNvPr id="35" name="Group 35"/>
            <p:cNvGrpSpPr/>
            <p:nvPr/>
          </p:nvGrpSpPr>
          <p:grpSpPr>
            <a:xfrm>
              <a:off x="0" y="22225"/>
              <a:ext cx="1812026" cy="1812026"/>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37" name="Group 37"/>
            <p:cNvGrpSpPr/>
            <p:nvPr/>
          </p:nvGrpSpPr>
          <p:grpSpPr>
            <a:xfrm>
              <a:off x="0" y="22225"/>
              <a:ext cx="1812026" cy="1812026"/>
              <a:chOff x="0" y="0"/>
              <a:chExt cx="6350000" cy="6350000"/>
            </a:xfrm>
          </p:grpSpPr>
          <p:sp>
            <p:nvSpPr>
              <p:cNvPr id="38"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sp>
          <p:nvSpPr>
            <p:cNvPr id="39" name="TextBox 39"/>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40" name="Group 40"/>
          <p:cNvGrpSpPr/>
          <p:nvPr/>
        </p:nvGrpSpPr>
        <p:grpSpPr>
          <a:xfrm>
            <a:off x="13419157" y="7208194"/>
            <a:ext cx="1359020" cy="1521619"/>
            <a:chOff x="0" y="-9525"/>
            <a:chExt cx="1812026" cy="2028825"/>
          </a:xfrm>
        </p:grpSpPr>
        <p:grpSp>
          <p:nvGrpSpPr>
            <p:cNvPr id="41" name="Group 41"/>
            <p:cNvGrpSpPr/>
            <p:nvPr/>
          </p:nvGrpSpPr>
          <p:grpSpPr>
            <a:xfrm>
              <a:off x="0" y="207274"/>
              <a:ext cx="1812026" cy="1812026"/>
              <a:chOff x="0" y="0"/>
              <a:chExt cx="6350000" cy="6350000"/>
            </a:xfrm>
          </p:grpSpPr>
          <p:sp>
            <p:nvSpPr>
              <p:cNvPr id="42"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43" name="Group 43"/>
            <p:cNvGrpSpPr/>
            <p:nvPr/>
          </p:nvGrpSpPr>
          <p:grpSpPr>
            <a:xfrm>
              <a:off x="0" y="207274"/>
              <a:ext cx="1812026" cy="1812026"/>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sp>
          <p:nvSpPr>
            <p:cNvPr id="45" name="TextBox 45"/>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grpSp>
        <p:nvGrpSpPr>
          <p:cNvPr id="46" name="Group 46"/>
          <p:cNvGrpSpPr/>
          <p:nvPr/>
        </p:nvGrpSpPr>
        <p:grpSpPr>
          <a:xfrm>
            <a:off x="5682439" y="7518969"/>
            <a:ext cx="1359020" cy="1451035"/>
            <a:chOff x="0" y="-9525"/>
            <a:chExt cx="1812026" cy="1934713"/>
          </a:xfrm>
        </p:grpSpPr>
        <p:grpSp>
          <p:nvGrpSpPr>
            <p:cNvPr id="47" name="Group 47"/>
            <p:cNvGrpSpPr/>
            <p:nvPr/>
          </p:nvGrpSpPr>
          <p:grpSpPr>
            <a:xfrm>
              <a:off x="0" y="113162"/>
              <a:ext cx="1812026" cy="1812026"/>
              <a:chOff x="0" y="0"/>
              <a:chExt cx="6350000" cy="6350000"/>
            </a:xfrm>
          </p:grpSpPr>
          <p:sp>
            <p:nvSpPr>
              <p:cNvPr id="48"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A6A"/>
              </a:solidFill>
            </p:spPr>
            <p:txBody>
              <a:bodyPr/>
              <a:lstStyle/>
              <a:p>
                <a:endParaRPr lang="en-US"/>
              </a:p>
            </p:txBody>
          </p:sp>
        </p:grpSp>
        <p:grpSp>
          <p:nvGrpSpPr>
            <p:cNvPr id="49" name="Group 49"/>
            <p:cNvGrpSpPr/>
            <p:nvPr/>
          </p:nvGrpSpPr>
          <p:grpSpPr>
            <a:xfrm>
              <a:off x="0" y="113162"/>
              <a:ext cx="1812026" cy="1812026"/>
              <a:chOff x="0" y="0"/>
              <a:chExt cx="6350000" cy="6350000"/>
            </a:xfrm>
          </p:grpSpPr>
          <p:sp>
            <p:nvSpPr>
              <p:cNvPr id="50" name="Freeform 5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sp>
          <p:nvSpPr>
            <p:cNvPr id="51" name="TextBox 51"/>
            <p:cNvSpPr txBox="1"/>
            <p:nvPr/>
          </p:nvSpPr>
          <p:spPr>
            <a:xfrm>
              <a:off x="0" y="-9525"/>
              <a:ext cx="1812026" cy="1885303"/>
            </a:xfrm>
            <a:prstGeom prst="rect">
              <a:avLst/>
            </a:prstGeom>
          </p:spPr>
          <p:txBody>
            <a:bodyPr lIns="0" tIns="0" rIns="0" bIns="0" rtlCol="0" anchor="t">
              <a:spAutoFit/>
            </a:bodyPr>
            <a:lstStyle/>
            <a:p>
              <a:pPr marL="0" lvl="0" indent="0" algn="ctr">
                <a:lnSpc>
                  <a:spcPts val="11999"/>
                </a:lnSpc>
                <a:spcBef>
                  <a:spcPct val="0"/>
                </a:spcBef>
              </a:pPr>
              <a:endParaRPr lang="en-US" sz="9999">
                <a:solidFill>
                  <a:srgbClr val="404040"/>
                </a:solidFill>
                <a:latin typeface="Lazydog"/>
              </a:endParaRPr>
            </a:p>
          </p:txBody>
        </p:sp>
      </p:grpSp>
      <p:sp>
        <p:nvSpPr>
          <p:cNvPr id="53" name="Freeform 53"/>
          <p:cNvSpPr/>
          <p:nvPr/>
        </p:nvSpPr>
        <p:spPr>
          <a:xfrm rot="1245335">
            <a:off x="15998445" y="4574675"/>
            <a:ext cx="1487180" cy="3170345"/>
          </a:xfrm>
          <a:custGeom>
            <a:avLst/>
            <a:gdLst/>
            <a:ahLst/>
            <a:cxnLst/>
            <a:rect l="l" t="t" r="r" b="b"/>
            <a:pathLst>
              <a:path w="1487180" h="3170345">
                <a:moveTo>
                  <a:pt x="0" y="0"/>
                </a:moveTo>
                <a:lnTo>
                  <a:pt x="1487180" y="0"/>
                </a:lnTo>
                <a:lnTo>
                  <a:pt x="1487180" y="3170345"/>
                </a:lnTo>
                <a:lnTo>
                  <a:pt x="0" y="31703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4" name="Freeform 54"/>
          <p:cNvSpPr/>
          <p:nvPr/>
        </p:nvSpPr>
        <p:spPr>
          <a:xfrm rot="-1783584">
            <a:off x="1170102" y="1433867"/>
            <a:ext cx="1339647" cy="1581129"/>
          </a:xfrm>
          <a:custGeom>
            <a:avLst/>
            <a:gdLst/>
            <a:ahLst/>
            <a:cxnLst/>
            <a:rect l="l" t="t" r="r" b="b"/>
            <a:pathLst>
              <a:path w="1339647" h="1581129">
                <a:moveTo>
                  <a:pt x="0" y="0"/>
                </a:moveTo>
                <a:lnTo>
                  <a:pt x="1339647" y="0"/>
                </a:lnTo>
                <a:lnTo>
                  <a:pt x="1339647" y="1581129"/>
                </a:lnTo>
                <a:lnTo>
                  <a:pt x="0" y="15811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5" name="Freeform 55"/>
          <p:cNvSpPr/>
          <p:nvPr/>
        </p:nvSpPr>
        <p:spPr>
          <a:xfrm rot="-8529351">
            <a:off x="16027501" y="1005054"/>
            <a:ext cx="2178536" cy="1014009"/>
          </a:xfrm>
          <a:custGeom>
            <a:avLst/>
            <a:gdLst/>
            <a:ahLst/>
            <a:cxnLst/>
            <a:rect l="l" t="t" r="r" b="b"/>
            <a:pathLst>
              <a:path w="2178536" h="1014009">
                <a:moveTo>
                  <a:pt x="0" y="0"/>
                </a:moveTo>
                <a:lnTo>
                  <a:pt x="2178536" y="0"/>
                </a:lnTo>
                <a:lnTo>
                  <a:pt x="2178536" y="1014009"/>
                </a:lnTo>
                <a:lnTo>
                  <a:pt x="0" y="1014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6" name="Freeform 56"/>
          <p:cNvSpPr/>
          <p:nvPr/>
        </p:nvSpPr>
        <p:spPr>
          <a:xfrm rot="2405824">
            <a:off x="898006" y="6093752"/>
            <a:ext cx="2178536" cy="1014009"/>
          </a:xfrm>
          <a:custGeom>
            <a:avLst/>
            <a:gdLst/>
            <a:ahLst/>
            <a:cxnLst/>
            <a:rect l="l" t="t" r="r" b="b"/>
            <a:pathLst>
              <a:path w="2178536" h="1014009">
                <a:moveTo>
                  <a:pt x="0" y="0"/>
                </a:moveTo>
                <a:lnTo>
                  <a:pt x="2178536" y="0"/>
                </a:lnTo>
                <a:lnTo>
                  <a:pt x="2178536" y="1014009"/>
                </a:lnTo>
                <a:lnTo>
                  <a:pt x="0" y="1014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57" name="Group 57"/>
          <p:cNvGrpSpPr>
            <a:grpSpLocks noChangeAspect="1"/>
          </p:cNvGrpSpPr>
          <p:nvPr/>
        </p:nvGrpSpPr>
        <p:grpSpPr>
          <a:xfrm rot="779473">
            <a:off x="4068335" y="269079"/>
            <a:ext cx="874973" cy="757727"/>
            <a:chOff x="0" y="0"/>
            <a:chExt cx="6350000" cy="5499100"/>
          </a:xfrm>
        </p:grpSpPr>
        <p:sp>
          <p:nvSpPr>
            <p:cNvPr id="58" name="Freeform 5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9DA6A"/>
            </a:solidFill>
          </p:spPr>
          <p:txBody>
            <a:bodyPr/>
            <a:lstStyle/>
            <a:p>
              <a:endParaRPr lang="en-US"/>
            </a:p>
          </p:txBody>
        </p:sp>
      </p:grpSp>
      <p:grpSp>
        <p:nvGrpSpPr>
          <p:cNvPr id="59" name="Group 59"/>
          <p:cNvGrpSpPr>
            <a:grpSpLocks noChangeAspect="1"/>
          </p:cNvGrpSpPr>
          <p:nvPr/>
        </p:nvGrpSpPr>
        <p:grpSpPr>
          <a:xfrm rot="-1177462">
            <a:off x="13861875" y="401565"/>
            <a:ext cx="911144" cy="789051"/>
            <a:chOff x="0" y="0"/>
            <a:chExt cx="6350000" cy="5499100"/>
          </a:xfrm>
        </p:grpSpPr>
        <p:sp>
          <p:nvSpPr>
            <p:cNvPr id="60" name="Freeform 6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93BCCB"/>
            </a:solidFill>
          </p:spPr>
          <p:txBody>
            <a:bodyPr/>
            <a:lstStyle/>
            <a:p>
              <a:endParaRPr lang="en-US"/>
            </a:p>
          </p:txBody>
        </p:sp>
      </p:grpSp>
      <p:grpSp>
        <p:nvGrpSpPr>
          <p:cNvPr id="61" name="Group 61"/>
          <p:cNvGrpSpPr/>
          <p:nvPr/>
        </p:nvGrpSpPr>
        <p:grpSpPr>
          <a:xfrm>
            <a:off x="11832607" y="168453"/>
            <a:ext cx="1165445" cy="1165445"/>
            <a:chOff x="0" y="0"/>
            <a:chExt cx="6350000" cy="6350000"/>
          </a:xfrm>
        </p:grpSpPr>
        <p:sp>
          <p:nvSpPr>
            <p:cNvPr id="62" name="Freeform 6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5C37"/>
            </a:solidFill>
          </p:spPr>
          <p:txBody>
            <a:bodyPr/>
            <a:lstStyle/>
            <a:p>
              <a:endParaRPr lang="en-US"/>
            </a:p>
          </p:txBody>
        </p:sp>
      </p:grpSp>
      <p:sp>
        <p:nvSpPr>
          <p:cNvPr id="63" name="Freeform 63"/>
          <p:cNvSpPr/>
          <p:nvPr/>
        </p:nvSpPr>
        <p:spPr>
          <a:xfrm rot="305650">
            <a:off x="7424362" y="943054"/>
            <a:ext cx="3434382" cy="1138009"/>
          </a:xfrm>
          <a:custGeom>
            <a:avLst/>
            <a:gdLst/>
            <a:ahLst/>
            <a:cxnLst/>
            <a:rect l="l" t="t" r="r" b="b"/>
            <a:pathLst>
              <a:path w="2612405" h="873968">
                <a:moveTo>
                  <a:pt x="0" y="0"/>
                </a:moveTo>
                <a:lnTo>
                  <a:pt x="2612404" y="0"/>
                </a:lnTo>
                <a:lnTo>
                  <a:pt x="2612404" y="873968"/>
                </a:lnTo>
                <a:lnTo>
                  <a:pt x="0" y="8739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2581176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A6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659935" y="-4360131"/>
            <a:ext cx="10614313" cy="19100743"/>
            <a:chOff x="0" y="0"/>
            <a:chExt cx="14152417" cy="25467657"/>
          </a:xfrm>
        </p:grpSpPr>
        <p:sp>
          <p:nvSpPr>
            <p:cNvPr id="3" name="AutoShape 3"/>
            <p:cNvSpPr/>
            <p:nvPr/>
          </p:nvSpPr>
          <p:spPr>
            <a:xfrm>
              <a:off x="320614" y="0"/>
              <a:ext cx="13831803" cy="25318195"/>
            </a:xfrm>
            <a:prstGeom prst="rect">
              <a:avLst/>
            </a:prstGeom>
            <a:solidFill>
              <a:srgbClr val="FDFCF5"/>
            </a:solidFill>
          </p:spPr>
          <p:txBody>
            <a:bodyPr/>
            <a:lstStyle/>
            <a:p>
              <a:endParaRPr lang="en-US"/>
            </a:p>
          </p:txBody>
        </p:sp>
        <p:sp>
          <p:nvSpPr>
            <p:cNvPr id="4" name="Freeform 4"/>
            <p:cNvSpPr/>
            <p:nvPr/>
          </p:nvSpPr>
          <p:spPr>
            <a:xfrm rot="5400000">
              <a:off x="-5503718" y="5811522"/>
              <a:ext cx="25159853" cy="14152417"/>
            </a:xfrm>
            <a:custGeom>
              <a:avLst/>
              <a:gdLst/>
              <a:ahLst/>
              <a:cxnLst/>
              <a:rect l="l" t="t" r="r" b="b"/>
              <a:pathLst>
                <a:path w="25159853" h="14152417">
                  <a:moveTo>
                    <a:pt x="0" y="0"/>
                  </a:moveTo>
                  <a:lnTo>
                    <a:pt x="25159853" y="0"/>
                  </a:lnTo>
                  <a:lnTo>
                    <a:pt x="25159853" y="14152417"/>
                  </a:lnTo>
                  <a:lnTo>
                    <a:pt x="0" y="14152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Freeform 5"/>
          <p:cNvSpPr/>
          <p:nvPr/>
        </p:nvSpPr>
        <p:spPr>
          <a:xfrm rot="-5400000">
            <a:off x="4152559" y="-1440316"/>
            <a:ext cx="11107742" cy="16644542"/>
          </a:xfrm>
          <a:custGeom>
            <a:avLst/>
            <a:gdLst/>
            <a:ahLst/>
            <a:cxnLst/>
            <a:rect l="l" t="t" r="r" b="b"/>
            <a:pathLst>
              <a:path w="11107742" h="15868202">
                <a:moveTo>
                  <a:pt x="0" y="0"/>
                </a:moveTo>
                <a:lnTo>
                  <a:pt x="11107742" y="0"/>
                </a:lnTo>
                <a:lnTo>
                  <a:pt x="11107742" y="15868203"/>
                </a:lnTo>
                <a:lnTo>
                  <a:pt x="0" y="158682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rot="-296783">
            <a:off x="304444" y="606837"/>
            <a:ext cx="6962806" cy="1114073"/>
            <a:chOff x="0" y="0"/>
            <a:chExt cx="9283741" cy="1485430"/>
          </a:xfrm>
        </p:grpSpPr>
        <p:sp>
          <p:nvSpPr>
            <p:cNvPr id="14" name="AutoShape 14"/>
            <p:cNvSpPr/>
            <p:nvPr/>
          </p:nvSpPr>
          <p:spPr>
            <a:xfrm>
              <a:off x="0" y="0"/>
              <a:ext cx="9283741" cy="1485430"/>
            </a:xfrm>
            <a:prstGeom prst="rect">
              <a:avLst/>
            </a:prstGeom>
            <a:solidFill>
              <a:srgbClr val="97A571"/>
            </a:solidFill>
          </p:spPr>
          <p:txBody>
            <a:bodyPr/>
            <a:lstStyle/>
            <a:p>
              <a:endParaRPr lang="en-US"/>
            </a:p>
          </p:txBody>
        </p:sp>
        <p:sp>
          <p:nvSpPr>
            <p:cNvPr id="15" name="TextBox 15"/>
            <p:cNvSpPr txBox="1"/>
            <p:nvPr/>
          </p:nvSpPr>
          <p:spPr>
            <a:xfrm>
              <a:off x="637271" y="72790"/>
              <a:ext cx="8009199" cy="1330325"/>
            </a:xfrm>
            <a:prstGeom prst="rect">
              <a:avLst/>
            </a:prstGeom>
          </p:spPr>
          <p:txBody>
            <a:bodyPr lIns="0" tIns="0" rIns="0" bIns="0" rtlCol="0" anchor="t">
              <a:spAutoFit/>
            </a:bodyPr>
            <a:lstStyle/>
            <a:p>
              <a:pPr marL="0" lvl="0" indent="0" algn="ctr">
                <a:lnSpc>
                  <a:spcPts val="7800"/>
                </a:lnSpc>
                <a:spcBef>
                  <a:spcPct val="0"/>
                </a:spcBef>
              </a:pPr>
              <a:endParaRPr lang="en-US" sz="6500" u="none">
                <a:solidFill>
                  <a:srgbClr val="FDFCF5"/>
                </a:solidFill>
                <a:latin typeface="Lazydog"/>
              </a:endParaRPr>
            </a:p>
          </p:txBody>
        </p:sp>
      </p:grpSp>
      <p:sp>
        <p:nvSpPr>
          <p:cNvPr id="16" name="Freeform 16"/>
          <p:cNvSpPr/>
          <p:nvPr/>
        </p:nvSpPr>
        <p:spPr>
          <a:xfrm rot="379000">
            <a:off x="8920110" y="713318"/>
            <a:ext cx="2612405" cy="873968"/>
          </a:xfrm>
          <a:custGeom>
            <a:avLst/>
            <a:gdLst/>
            <a:ahLst/>
            <a:cxnLst/>
            <a:rect l="l" t="t" r="r" b="b"/>
            <a:pathLst>
              <a:path w="2612405" h="873968">
                <a:moveTo>
                  <a:pt x="0" y="0"/>
                </a:moveTo>
                <a:lnTo>
                  <a:pt x="2612404" y="0"/>
                </a:lnTo>
                <a:lnTo>
                  <a:pt x="2612404" y="873968"/>
                </a:lnTo>
                <a:lnTo>
                  <a:pt x="0" y="873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5633559" y="54421"/>
            <a:ext cx="2227480" cy="3723752"/>
          </a:xfrm>
          <a:custGeom>
            <a:avLst/>
            <a:gdLst/>
            <a:ahLst/>
            <a:cxnLst/>
            <a:rect l="l" t="t" r="r" b="b"/>
            <a:pathLst>
              <a:path w="2227480" h="3723752">
                <a:moveTo>
                  <a:pt x="0" y="0"/>
                </a:moveTo>
                <a:lnTo>
                  <a:pt x="2227480" y="0"/>
                </a:lnTo>
                <a:lnTo>
                  <a:pt x="2227480" y="3723751"/>
                </a:lnTo>
                <a:lnTo>
                  <a:pt x="0" y="37237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rot="2018029">
            <a:off x="446364" y="5752764"/>
            <a:ext cx="1803613" cy="839500"/>
          </a:xfrm>
          <a:custGeom>
            <a:avLst/>
            <a:gdLst/>
            <a:ahLst/>
            <a:cxnLst/>
            <a:rect l="l" t="t" r="r" b="b"/>
            <a:pathLst>
              <a:path w="1803613" h="839500">
                <a:moveTo>
                  <a:pt x="0" y="0"/>
                </a:moveTo>
                <a:lnTo>
                  <a:pt x="1803613" y="0"/>
                </a:lnTo>
                <a:lnTo>
                  <a:pt x="1803613" y="839500"/>
                </a:lnTo>
                <a:lnTo>
                  <a:pt x="0" y="8395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12">
            <a:extLst>
              <a:ext uri="{FF2B5EF4-FFF2-40B4-BE49-F238E27FC236}">
                <a16:creationId xmlns:a16="http://schemas.microsoft.com/office/drawing/2014/main" id="{58637F80-0A81-0CDD-911B-1ECFBD4CB334}"/>
              </a:ext>
            </a:extLst>
          </p:cNvPr>
          <p:cNvSpPr/>
          <p:nvPr/>
        </p:nvSpPr>
        <p:spPr>
          <a:xfrm rot="-3925250">
            <a:off x="13965017" y="7927997"/>
            <a:ext cx="2578568" cy="2563482"/>
          </a:xfrm>
          <a:custGeom>
            <a:avLst/>
            <a:gdLst/>
            <a:ahLst/>
            <a:cxnLst/>
            <a:rect l="l" t="t" r="r" b="b"/>
            <a:pathLst>
              <a:path w="3234921" h="2687925">
                <a:moveTo>
                  <a:pt x="0" y="0"/>
                </a:moveTo>
                <a:lnTo>
                  <a:pt x="3234920" y="0"/>
                </a:lnTo>
                <a:lnTo>
                  <a:pt x="3234920" y="2687925"/>
                </a:lnTo>
                <a:lnTo>
                  <a:pt x="0" y="268792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aphicFrame>
        <p:nvGraphicFramePr>
          <p:cNvPr id="27" name="Table 26">
            <a:extLst>
              <a:ext uri="{FF2B5EF4-FFF2-40B4-BE49-F238E27FC236}">
                <a16:creationId xmlns:a16="http://schemas.microsoft.com/office/drawing/2014/main" id="{C4422DEA-548B-F6E4-98FA-CA71CD663C9D}"/>
              </a:ext>
            </a:extLst>
          </p:cNvPr>
          <p:cNvGraphicFramePr>
            <a:graphicFrameLocks noGrp="1"/>
          </p:cNvGraphicFramePr>
          <p:nvPr>
            <p:extLst>
              <p:ext uri="{D42A27DB-BD31-4B8C-83A1-F6EECF244321}">
                <p14:modId xmlns:p14="http://schemas.microsoft.com/office/powerpoint/2010/main" val="2917228105"/>
              </p:ext>
            </p:extLst>
          </p:nvPr>
        </p:nvGraphicFramePr>
        <p:xfrm>
          <a:off x="1527351" y="2882749"/>
          <a:ext cx="15697200" cy="5084128"/>
        </p:xfrm>
        <a:graphic>
          <a:graphicData uri="http://schemas.openxmlformats.org/drawingml/2006/table">
            <a:tbl>
              <a:tblPr firstRow="1" firstCol="1" bandRow="1"/>
              <a:tblGrid>
                <a:gridCol w="15697200">
                  <a:extLst>
                    <a:ext uri="{9D8B030D-6E8A-4147-A177-3AD203B41FA5}">
                      <a16:colId xmlns:a16="http://schemas.microsoft.com/office/drawing/2014/main" val="1068113260"/>
                    </a:ext>
                  </a:extLst>
                </a:gridCol>
              </a:tblGrid>
              <a:tr h="1156088">
                <a:tc>
                  <a:txBody>
                    <a:bodyPr/>
                    <a:lstStyle/>
                    <a:p>
                      <a:pPr marL="0" marR="0" algn="ctr">
                        <a:lnSpc>
                          <a:spcPct val="150000"/>
                        </a:lnSpc>
                        <a:spcBef>
                          <a:spcPts val="600"/>
                        </a:spcBef>
                        <a:spcAft>
                          <a:spcPts val="0"/>
                        </a:spcAft>
                      </a:pPr>
                      <a:r>
                        <a:rPr lang="en-US" sz="75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3: VIẾT </a:t>
                      </a:r>
                    </a:p>
                    <a:p>
                      <a:pPr marL="0" marR="0" algn="ctr">
                        <a:lnSpc>
                          <a:spcPct val="150000"/>
                        </a:lnSpc>
                        <a:spcBef>
                          <a:spcPts val="600"/>
                        </a:spcBef>
                        <a:spcAft>
                          <a:spcPts val="0"/>
                        </a:spcAft>
                      </a:pPr>
                      <a:r>
                        <a:rPr lang="en-US" sz="7500" b="1">
                          <a:solidFill>
                            <a:srgbClr val="000000"/>
                          </a:solidFill>
                          <a:effectLst/>
                          <a:latin typeface="Arial" panose="020B0604020202020204" pitchFamily="34" charset="0"/>
                          <a:ea typeface="Calibri" panose="020F0502020204030204" pitchFamily="34" charset="0"/>
                          <a:cs typeface="Arial" panose="020B0604020202020204" pitchFamily="34" charset="0"/>
                        </a:rPr>
                        <a:t>TÌM HIỂU CÁCH VIẾT BÀI VĂN </a:t>
                      </a:r>
                    </a:p>
                    <a:p>
                      <a:pPr marL="0" marR="0" algn="ctr">
                        <a:lnSpc>
                          <a:spcPct val="150000"/>
                        </a:lnSpc>
                        <a:spcBef>
                          <a:spcPts val="600"/>
                        </a:spcBef>
                        <a:spcAft>
                          <a:spcPts val="0"/>
                        </a:spcAft>
                      </a:pPr>
                      <a:r>
                        <a:rPr lang="en-US" sz="7500" b="1">
                          <a:solidFill>
                            <a:srgbClr val="000000"/>
                          </a:solidFill>
                          <a:effectLst/>
                          <a:latin typeface="Arial" panose="020B0604020202020204" pitchFamily="34" charset="0"/>
                          <a:ea typeface="Calibri" panose="020F0502020204030204" pitchFamily="34" charset="0"/>
                          <a:cs typeface="Arial" panose="020B0604020202020204" pitchFamily="34" charset="0"/>
                        </a:rPr>
                        <a:t>KỂ LẠI MỘT CÂU CHUYỆN</a:t>
                      </a:r>
                      <a:endParaRPr lang="en-US" sz="7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278899"/>
                  </a:ext>
                </a:extLst>
              </a:tr>
            </a:tbl>
          </a:graphicData>
        </a:graphic>
      </p:graphicFrame>
    </p:spTree>
    <p:extLst>
      <p:ext uri="{BB962C8B-B14F-4D97-AF65-F5344CB8AC3E}">
        <p14:creationId xmlns:p14="http://schemas.microsoft.com/office/powerpoint/2010/main" val="683577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1654101" y="949609"/>
            <a:ext cx="5605199" cy="755656"/>
          </a:xfrm>
          <a:prstGeom prst="rect">
            <a:avLst/>
          </a:prstGeom>
          <a:solidFill>
            <a:srgbClr val="FDFCF5"/>
          </a:solidFill>
        </p:spPr>
        <p:txBody>
          <a:bodyPr/>
          <a:lstStyle/>
          <a:p>
            <a:endParaRPr lang="en-US"/>
          </a:p>
        </p:txBody>
      </p:sp>
      <p:grpSp>
        <p:nvGrpSpPr>
          <p:cNvPr id="5" name="Group 5"/>
          <p:cNvGrpSpPr/>
          <p:nvPr/>
        </p:nvGrpSpPr>
        <p:grpSpPr>
          <a:xfrm rot="-5400000">
            <a:off x="3406659" y="-4209878"/>
            <a:ext cx="10614313" cy="19100743"/>
            <a:chOff x="0" y="0"/>
            <a:chExt cx="14152417" cy="25467657"/>
          </a:xfrm>
        </p:grpSpPr>
        <p:sp>
          <p:nvSpPr>
            <p:cNvPr id="6" name="AutoShape 6"/>
            <p:cNvSpPr/>
            <p:nvPr/>
          </p:nvSpPr>
          <p:spPr>
            <a:xfrm>
              <a:off x="320614" y="0"/>
              <a:ext cx="13831803" cy="25318195"/>
            </a:xfrm>
            <a:prstGeom prst="rect">
              <a:avLst/>
            </a:prstGeom>
            <a:solidFill>
              <a:srgbClr val="FDFCF5"/>
            </a:solidFill>
          </p:spPr>
          <p:txBody>
            <a:bodyPr/>
            <a:lstStyle/>
            <a:p>
              <a:endParaRPr lang="en-US"/>
            </a:p>
          </p:txBody>
        </p:sp>
        <p:sp>
          <p:nvSpPr>
            <p:cNvPr id="7" name="Freeform 7"/>
            <p:cNvSpPr/>
            <p:nvPr/>
          </p:nvSpPr>
          <p:spPr>
            <a:xfrm rot="5400000">
              <a:off x="-5503718" y="5811522"/>
              <a:ext cx="25159853" cy="14152417"/>
            </a:xfrm>
            <a:custGeom>
              <a:avLst/>
              <a:gdLst/>
              <a:ahLst/>
              <a:cxnLst/>
              <a:rect l="l" t="t" r="r" b="b"/>
              <a:pathLst>
                <a:path w="25159853" h="14152417">
                  <a:moveTo>
                    <a:pt x="0" y="0"/>
                  </a:moveTo>
                  <a:lnTo>
                    <a:pt x="25159853" y="0"/>
                  </a:lnTo>
                  <a:lnTo>
                    <a:pt x="25159853" y="14152417"/>
                  </a:lnTo>
                  <a:lnTo>
                    <a:pt x="0" y="14152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4" name="Rectangle: Rounded Corners 23">
            <a:extLst>
              <a:ext uri="{FF2B5EF4-FFF2-40B4-BE49-F238E27FC236}">
                <a16:creationId xmlns:a16="http://schemas.microsoft.com/office/drawing/2014/main" id="{D0773B70-19C3-2F7A-5F56-2C7DFEBA44CC}"/>
              </a:ext>
            </a:extLst>
          </p:cNvPr>
          <p:cNvSpPr/>
          <p:nvPr/>
        </p:nvSpPr>
        <p:spPr>
          <a:xfrm>
            <a:off x="1312183" y="1372163"/>
            <a:ext cx="15663633" cy="7696200"/>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4"/>
          <p:cNvSpPr/>
          <p:nvPr/>
        </p:nvSpPr>
        <p:spPr>
          <a:xfrm rot="19649310" flipH="1">
            <a:off x="399083" y="6330773"/>
            <a:ext cx="1724911" cy="3405759"/>
          </a:xfrm>
          <a:custGeom>
            <a:avLst/>
            <a:gdLst/>
            <a:ahLst/>
            <a:cxnLst/>
            <a:rect l="l" t="t" r="r" b="b"/>
            <a:pathLst>
              <a:path w="1638352" h="3492611">
                <a:moveTo>
                  <a:pt x="1638352" y="0"/>
                </a:moveTo>
                <a:lnTo>
                  <a:pt x="0" y="0"/>
                </a:lnTo>
                <a:lnTo>
                  <a:pt x="0" y="3492611"/>
                </a:lnTo>
                <a:lnTo>
                  <a:pt x="1638352" y="3492611"/>
                </a:lnTo>
                <a:lnTo>
                  <a:pt x="163835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291981B0-51DF-9EE4-0A7F-6F3F67426A82}"/>
              </a:ext>
            </a:extLst>
          </p:cNvPr>
          <p:cNvSpPr txBox="1"/>
          <p:nvPr/>
        </p:nvSpPr>
        <p:spPr>
          <a:xfrm>
            <a:off x="4724400" y="2029140"/>
            <a:ext cx="88392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NỘI DUNG BÀI HỌC </a:t>
            </a:r>
          </a:p>
        </p:txBody>
      </p:sp>
      <p:sp>
        <p:nvSpPr>
          <p:cNvPr id="26" name="Freeform 18">
            <a:extLst>
              <a:ext uri="{FF2B5EF4-FFF2-40B4-BE49-F238E27FC236}">
                <a16:creationId xmlns:a16="http://schemas.microsoft.com/office/drawing/2014/main" id="{E060CE7D-1524-9263-3A33-A0846D626AB4}"/>
              </a:ext>
            </a:extLst>
          </p:cNvPr>
          <p:cNvSpPr/>
          <p:nvPr/>
        </p:nvSpPr>
        <p:spPr>
          <a:xfrm rot="2018029">
            <a:off x="15977490" y="1527634"/>
            <a:ext cx="1803613" cy="839500"/>
          </a:xfrm>
          <a:custGeom>
            <a:avLst/>
            <a:gdLst/>
            <a:ahLst/>
            <a:cxnLst/>
            <a:rect l="l" t="t" r="r" b="b"/>
            <a:pathLst>
              <a:path w="1803613" h="839500">
                <a:moveTo>
                  <a:pt x="0" y="0"/>
                </a:moveTo>
                <a:lnTo>
                  <a:pt x="1803613" y="0"/>
                </a:lnTo>
                <a:lnTo>
                  <a:pt x="1803613" y="839500"/>
                </a:lnTo>
                <a:lnTo>
                  <a:pt x="0" y="839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9" name="Group 28">
            <a:extLst>
              <a:ext uri="{FF2B5EF4-FFF2-40B4-BE49-F238E27FC236}">
                <a16:creationId xmlns:a16="http://schemas.microsoft.com/office/drawing/2014/main" id="{EA958C22-D65F-7436-787B-ACE2CBC78CE4}"/>
              </a:ext>
            </a:extLst>
          </p:cNvPr>
          <p:cNvGrpSpPr/>
          <p:nvPr/>
        </p:nvGrpSpPr>
        <p:grpSpPr>
          <a:xfrm>
            <a:off x="3352800" y="3771900"/>
            <a:ext cx="9905999" cy="1015663"/>
            <a:chOff x="2362201" y="4381500"/>
            <a:chExt cx="9905999" cy="1015663"/>
          </a:xfrm>
        </p:grpSpPr>
        <p:sp>
          <p:nvSpPr>
            <p:cNvPr id="27" name="TextBox 26">
              <a:extLst>
                <a:ext uri="{FF2B5EF4-FFF2-40B4-BE49-F238E27FC236}">
                  <a16:creationId xmlns:a16="http://schemas.microsoft.com/office/drawing/2014/main" id="{D76236BF-84C6-05E5-751D-504018EC88DD}"/>
                </a:ext>
              </a:extLst>
            </p:cNvPr>
            <p:cNvSpPr txBox="1"/>
            <p:nvPr/>
          </p:nvSpPr>
          <p:spPr>
            <a:xfrm>
              <a:off x="2362201" y="4381500"/>
              <a:ext cx="1219200" cy="1015663"/>
            </a:xfrm>
            <a:prstGeom prst="rect">
              <a:avLst/>
            </a:prstGeom>
            <a:noFill/>
          </p:spPr>
          <p:txBody>
            <a:bodyPr wrap="square" rtlCol="0">
              <a:spAutoFit/>
            </a:bodyPr>
            <a:lstStyle/>
            <a:p>
              <a:r>
                <a:rPr lang="en-US" sz="6000">
                  <a:latin typeface="Amasis MT Pro Black" panose="02040A04050005020304" pitchFamily="18" charset="0"/>
                </a:rPr>
                <a:t>01</a:t>
              </a:r>
            </a:p>
          </p:txBody>
        </p:sp>
        <p:sp>
          <p:nvSpPr>
            <p:cNvPr id="28" name="TextBox 27">
              <a:extLst>
                <a:ext uri="{FF2B5EF4-FFF2-40B4-BE49-F238E27FC236}">
                  <a16:creationId xmlns:a16="http://schemas.microsoft.com/office/drawing/2014/main" id="{0EE204FB-018F-8C82-76BA-D028FCDA3108}"/>
                </a:ext>
              </a:extLst>
            </p:cNvPr>
            <p:cNvSpPr txBox="1"/>
            <p:nvPr/>
          </p:nvSpPr>
          <p:spPr>
            <a:xfrm>
              <a:off x="4343400" y="4457700"/>
              <a:ext cx="7924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Tìm hiểu bài văn mẫu </a:t>
              </a:r>
            </a:p>
          </p:txBody>
        </p:sp>
      </p:grpSp>
      <p:grpSp>
        <p:nvGrpSpPr>
          <p:cNvPr id="30" name="Group 29">
            <a:extLst>
              <a:ext uri="{FF2B5EF4-FFF2-40B4-BE49-F238E27FC236}">
                <a16:creationId xmlns:a16="http://schemas.microsoft.com/office/drawing/2014/main" id="{7D0D9580-C112-50B9-20B5-D7DDD7E4E8CB}"/>
              </a:ext>
            </a:extLst>
          </p:cNvPr>
          <p:cNvGrpSpPr/>
          <p:nvPr/>
        </p:nvGrpSpPr>
        <p:grpSpPr>
          <a:xfrm>
            <a:off x="3352800" y="5614424"/>
            <a:ext cx="11048999" cy="2258054"/>
            <a:chOff x="2362201" y="3792434"/>
            <a:chExt cx="11048999" cy="2258054"/>
          </a:xfrm>
        </p:grpSpPr>
        <p:sp>
          <p:nvSpPr>
            <p:cNvPr id="31" name="TextBox 30">
              <a:extLst>
                <a:ext uri="{FF2B5EF4-FFF2-40B4-BE49-F238E27FC236}">
                  <a16:creationId xmlns:a16="http://schemas.microsoft.com/office/drawing/2014/main" id="{C53D185A-8028-1FC2-2E21-AB0C46CA9D21}"/>
                </a:ext>
              </a:extLst>
            </p:cNvPr>
            <p:cNvSpPr txBox="1"/>
            <p:nvPr/>
          </p:nvSpPr>
          <p:spPr>
            <a:xfrm>
              <a:off x="2362201" y="4381500"/>
              <a:ext cx="1219200" cy="1015663"/>
            </a:xfrm>
            <a:prstGeom prst="rect">
              <a:avLst/>
            </a:prstGeom>
            <a:noFill/>
          </p:spPr>
          <p:txBody>
            <a:bodyPr wrap="square" rtlCol="0">
              <a:spAutoFit/>
            </a:bodyPr>
            <a:lstStyle/>
            <a:p>
              <a:r>
                <a:rPr lang="en-US" sz="6000">
                  <a:latin typeface="Amasis MT Pro Black" panose="02040A04050005020304" pitchFamily="18" charset="0"/>
                </a:rPr>
                <a:t>02</a:t>
              </a:r>
            </a:p>
          </p:txBody>
        </p:sp>
        <p:sp>
          <p:nvSpPr>
            <p:cNvPr id="32" name="TextBox 31">
              <a:extLst>
                <a:ext uri="{FF2B5EF4-FFF2-40B4-BE49-F238E27FC236}">
                  <a16:creationId xmlns:a16="http://schemas.microsoft.com/office/drawing/2014/main" id="{07D93BE1-A6AF-CED0-0919-B4903A6DF766}"/>
                </a:ext>
              </a:extLst>
            </p:cNvPr>
            <p:cNvSpPr txBox="1"/>
            <p:nvPr/>
          </p:nvSpPr>
          <p:spPr>
            <a:xfrm>
              <a:off x="4343399" y="3792434"/>
              <a:ext cx="9067801" cy="2258054"/>
            </a:xfrm>
            <a:prstGeom prst="rect">
              <a:avLst/>
            </a:prstGeom>
            <a:noFill/>
          </p:spPr>
          <p:txBody>
            <a:bodyPr wrap="square" rtlCol="0">
              <a:spAutoFit/>
            </a:bodyPr>
            <a:lstStyle/>
            <a:p>
              <a:pPr algn="just">
                <a:lnSpc>
                  <a:spcPct val="150000"/>
                </a:lnSpc>
              </a:pPr>
              <a:r>
                <a:rPr lang="en-US" sz="5000">
                  <a:latin typeface="Arial" panose="020B0604020202020204" pitchFamily="34" charset="0"/>
                  <a:cs typeface="Arial" panose="020B0604020202020204" pitchFamily="34" charset="0"/>
                </a:rPr>
                <a:t>Trao đổi về những điểm lưu ý khi viết bài </a:t>
              </a:r>
            </a:p>
          </p:txBody>
        </p:sp>
      </p:grpSp>
      <p:sp>
        <p:nvSpPr>
          <p:cNvPr id="33" name="Freeform 11">
            <a:extLst>
              <a:ext uri="{FF2B5EF4-FFF2-40B4-BE49-F238E27FC236}">
                <a16:creationId xmlns:a16="http://schemas.microsoft.com/office/drawing/2014/main" id="{55F01A6A-3B60-AA12-92B4-488BF7EDAE73}"/>
              </a:ext>
            </a:extLst>
          </p:cNvPr>
          <p:cNvSpPr/>
          <p:nvPr/>
        </p:nvSpPr>
        <p:spPr>
          <a:xfrm rot="-338924">
            <a:off x="15344269" y="7422160"/>
            <a:ext cx="2199117" cy="2235701"/>
          </a:xfrm>
          <a:custGeom>
            <a:avLst/>
            <a:gdLst/>
            <a:ahLst/>
            <a:cxnLst/>
            <a:rect l="l" t="t" r="r" b="b"/>
            <a:pathLst>
              <a:path w="2199117" h="2235701">
                <a:moveTo>
                  <a:pt x="0" y="0"/>
                </a:moveTo>
                <a:lnTo>
                  <a:pt x="2199117" y="0"/>
                </a:lnTo>
                <a:lnTo>
                  <a:pt x="2199117" y="2235701"/>
                </a:lnTo>
                <a:lnTo>
                  <a:pt x="0" y="22357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8343" b="28343"/>
          <a:stretch>
            <a:fillRect/>
          </a:stretch>
        </p:blipFill>
        <p:spPr>
          <a:xfrm>
            <a:off x="0" y="0"/>
            <a:ext cx="18288000" cy="10287000"/>
          </a:xfrm>
          <a:prstGeom prst="rect">
            <a:avLst/>
          </a:prstGeom>
        </p:spPr>
      </p:pic>
      <p:grpSp>
        <p:nvGrpSpPr>
          <p:cNvPr id="3" name="Group 3"/>
          <p:cNvGrpSpPr/>
          <p:nvPr/>
        </p:nvGrpSpPr>
        <p:grpSpPr>
          <a:xfrm rot="5400000">
            <a:off x="8530197" y="1376725"/>
            <a:ext cx="7307458" cy="13149969"/>
            <a:chOff x="0" y="0"/>
            <a:chExt cx="9743278" cy="17533292"/>
          </a:xfrm>
        </p:grpSpPr>
        <p:sp>
          <p:nvSpPr>
            <p:cNvPr id="4" name="AutoShape 4"/>
            <p:cNvSpPr/>
            <p:nvPr/>
          </p:nvSpPr>
          <p:spPr>
            <a:xfrm>
              <a:off x="220728" y="0"/>
              <a:ext cx="9522550" cy="17430394"/>
            </a:xfrm>
            <a:prstGeom prst="rect">
              <a:avLst/>
            </a:prstGeom>
            <a:solidFill>
              <a:srgbClr val="FDFCF5"/>
            </a:solidFill>
          </p:spPr>
          <p:txBody>
            <a:bodyPr/>
            <a:lstStyle/>
            <a:p>
              <a:endParaRPr lang="en-US"/>
            </a:p>
          </p:txBody>
        </p:sp>
        <p:sp>
          <p:nvSpPr>
            <p:cNvPr id="5" name="Freeform 5"/>
            <p:cNvSpPr/>
            <p:nvPr/>
          </p:nvSpPr>
          <p:spPr>
            <a:xfrm rot="5400000">
              <a:off x="-3789052" y="4000961"/>
              <a:ext cx="17321383" cy="9743278"/>
            </a:xfrm>
            <a:custGeom>
              <a:avLst/>
              <a:gdLst/>
              <a:ahLst/>
              <a:cxnLst/>
              <a:rect l="l" t="t" r="r" b="b"/>
              <a:pathLst>
                <a:path w="17321383" h="9743278">
                  <a:moveTo>
                    <a:pt x="0" y="0"/>
                  </a:moveTo>
                  <a:lnTo>
                    <a:pt x="17321382" y="0"/>
                  </a:lnTo>
                  <a:lnTo>
                    <a:pt x="17321382" y="9743278"/>
                  </a:lnTo>
                  <a:lnTo>
                    <a:pt x="0" y="9743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Freeform 6"/>
          <p:cNvSpPr/>
          <p:nvPr/>
        </p:nvSpPr>
        <p:spPr>
          <a:xfrm>
            <a:off x="2218343" y="1710019"/>
            <a:ext cx="13671875" cy="7690430"/>
          </a:xfrm>
          <a:custGeom>
            <a:avLst/>
            <a:gdLst/>
            <a:ahLst/>
            <a:cxnLst/>
            <a:rect l="l" t="t" r="r" b="b"/>
            <a:pathLst>
              <a:path w="13671875" h="7690430">
                <a:moveTo>
                  <a:pt x="0" y="0"/>
                </a:moveTo>
                <a:lnTo>
                  <a:pt x="13671875" y="0"/>
                </a:lnTo>
                <a:lnTo>
                  <a:pt x="13671875" y="7690430"/>
                </a:lnTo>
                <a:lnTo>
                  <a:pt x="0" y="76904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3291953">
            <a:off x="136046" y="9472195"/>
            <a:ext cx="1401585" cy="652374"/>
          </a:xfrm>
          <a:custGeom>
            <a:avLst/>
            <a:gdLst/>
            <a:ahLst/>
            <a:cxnLst/>
            <a:rect l="l" t="t" r="r" b="b"/>
            <a:pathLst>
              <a:path w="1401585" h="652374">
                <a:moveTo>
                  <a:pt x="0" y="0"/>
                </a:moveTo>
                <a:lnTo>
                  <a:pt x="1401585" y="0"/>
                </a:lnTo>
                <a:lnTo>
                  <a:pt x="1401585" y="652375"/>
                </a:lnTo>
                <a:lnTo>
                  <a:pt x="0" y="6523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8" name="Group 8"/>
          <p:cNvGrpSpPr/>
          <p:nvPr/>
        </p:nvGrpSpPr>
        <p:grpSpPr>
          <a:xfrm>
            <a:off x="1278916" y="7993263"/>
            <a:ext cx="1681277" cy="168127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ABBA3"/>
            </a:solidFill>
          </p:spPr>
          <p:txBody>
            <a:bodyPr/>
            <a:lstStyle/>
            <a:p>
              <a:endParaRPr lang="en-US"/>
            </a:p>
          </p:txBody>
        </p:sp>
      </p:grpSp>
      <p:grpSp>
        <p:nvGrpSpPr>
          <p:cNvPr id="10" name="Group 10"/>
          <p:cNvGrpSpPr>
            <a:grpSpLocks noChangeAspect="1"/>
          </p:cNvGrpSpPr>
          <p:nvPr/>
        </p:nvGrpSpPr>
        <p:grpSpPr>
          <a:xfrm rot="-2026165">
            <a:off x="2117472" y="9035786"/>
            <a:ext cx="882445" cy="764197"/>
            <a:chOff x="0" y="0"/>
            <a:chExt cx="6350000" cy="5499100"/>
          </a:xfrm>
        </p:grpSpPr>
        <p:sp>
          <p:nvSpPr>
            <p:cNvPr id="11" name="Freeform 1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9DA6A"/>
            </a:solidFill>
          </p:spPr>
          <p:txBody>
            <a:bodyPr/>
            <a:lstStyle/>
            <a:p>
              <a:endParaRPr lang="en-US"/>
            </a:p>
          </p:txBody>
        </p:sp>
      </p:grpSp>
      <p:sp>
        <p:nvSpPr>
          <p:cNvPr id="35" name="Freeform 35"/>
          <p:cNvSpPr/>
          <p:nvPr/>
        </p:nvSpPr>
        <p:spPr>
          <a:xfrm rot="-5090351">
            <a:off x="14388908" y="6755947"/>
            <a:ext cx="3341770" cy="1117974"/>
          </a:xfrm>
          <a:custGeom>
            <a:avLst/>
            <a:gdLst/>
            <a:ahLst/>
            <a:cxnLst/>
            <a:rect l="l" t="t" r="r" b="b"/>
            <a:pathLst>
              <a:path w="2735906" h="915285">
                <a:moveTo>
                  <a:pt x="0" y="0"/>
                </a:moveTo>
                <a:lnTo>
                  <a:pt x="2735906" y="0"/>
                </a:lnTo>
                <a:lnTo>
                  <a:pt x="2735906" y="915285"/>
                </a:lnTo>
                <a:lnTo>
                  <a:pt x="0" y="915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6" name="Freeform 36"/>
          <p:cNvSpPr/>
          <p:nvPr/>
        </p:nvSpPr>
        <p:spPr>
          <a:xfrm rot="-1338678">
            <a:off x="10424076" y="-502979"/>
            <a:ext cx="2287701" cy="1709537"/>
          </a:xfrm>
          <a:custGeom>
            <a:avLst/>
            <a:gdLst/>
            <a:ahLst/>
            <a:cxnLst/>
            <a:rect l="l" t="t" r="r" b="b"/>
            <a:pathLst>
              <a:path w="2287701" h="1709537">
                <a:moveTo>
                  <a:pt x="0" y="0"/>
                </a:moveTo>
                <a:lnTo>
                  <a:pt x="2287701" y="0"/>
                </a:lnTo>
                <a:lnTo>
                  <a:pt x="2287701" y="1709536"/>
                </a:lnTo>
                <a:lnTo>
                  <a:pt x="0" y="17095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Freeform 38"/>
          <p:cNvSpPr/>
          <p:nvPr/>
        </p:nvSpPr>
        <p:spPr>
          <a:xfrm>
            <a:off x="15291857" y="631707"/>
            <a:ext cx="2791963" cy="3114766"/>
          </a:xfrm>
          <a:custGeom>
            <a:avLst/>
            <a:gdLst/>
            <a:ahLst/>
            <a:cxnLst/>
            <a:rect l="l" t="t" r="r" b="b"/>
            <a:pathLst>
              <a:path w="2791963" h="3114766">
                <a:moveTo>
                  <a:pt x="0" y="0"/>
                </a:moveTo>
                <a:lnTo>
                  <a:pt x="2791963" y="0"/>
                </a:lnTo>
                <a:lnTo>
                  <a:pt x="2791963" y="3114766"/>
                </a:lnTo>
                <a:lnTo>
                  <a:pt x="0" y="31147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9" name="TextBox 38">
            <a:extLst>
              <a:ext uri="{FF2B5EF4-FFF2-40B4-BE49-F238E27FC236}">
                <a16:creationId xmlns:a16="http://schemas.microsoft.com/office/drawing/2014/main" id="{7D453576-6A3E-F8AA-DB19-1304245E2837}"/>
              </a:ext>
            </a:extLst>
          </p:cNvPr>
          <p:cNvSpPr txBox="1"/>
          <p:nvPr/>
        </p:nvSpPr>
        <p:spPr>
          <a:xfrm>
            <a:off x="3657600" y="3467100"/>
            <a:ext cx="10591800" cy="3124381"/>
          </a:xfrm>
          <a:prstGeom prst="rect">
            <a:avLst/>
          </a:prstGeom>
          <a:noFill/>
        </p:spPr>
        <p:txBody>
          <a:bodyPr wrap="square" rtlCol="0">
            <a:spAutoFit/>
          </a:bodyPr>
          <a:lstStyle/>
          <a:p>
            <a:pPr algn="ctr">
              <a:lnSpc>
                <a:spcPct val="150000"/>
              </a:lnSpc>
            </a:pPr>
            <a:r>
              <a:rPr lang="en-US" sz="7000" b="1">
                <a:solidFill>
                  <a:srgbClr val="002060"/>
                </a:solidFill>
                <a:latin typeface="Arial" panose="020B0604020202020204" pitchFamily="34" charset="0"/>
                <a:cs typeface="Arial" panose="020B0604020202020204" pitchFamily="34" charset="0"/>
              </a:rPr>
              <a:t>PHẦN 1. </a:t>
            </a:r>
          </a:p>
          <a:p>
            <a:pPr algn="ctr">
              <a:lnSpc>
                <a:spcPct val="150000"/>
              </a:lnSpc>
            </a:pPr>
            <a:r>
              <a:rPr lang="en-US" sz="7000" b="1">
                <a:solidFill>
                  <a:srgbClr val="002060"/>
                </a:solidFill>
                <a:latin typeface="Arial" panose="020B0604020202020204" pitchFamily="34" charset="0"/>
                <a:cs typeface="Arial" panose="020B0604020202020204" pitchFamily="34" charset="0"/>
              </a:rPr>
              <a:t>TÌM HIỂU BÀI VĂN MẪU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E65609-09AE-B9C2-4D3A-ADAD76BC4387}"/>
              </a:ext>
            </a:extLst>
          </p:cNvPr>
          <p:cNvSpPr txBox="1"/>
          <p:nvPr/>
        </p:nvSpPr>
        <p:spPr>
          <a:xfrm>
            <a:off x="3276600" y="562080"/>
            <a:ext cx="11734800" cy="861774"/>
          </a:xfrm>
          <a:prstGeom prst="rect">
            <a:avLst/>
          </a:prstGeom>
          <a:noFill/>
        </p:spPr>
        <p:txBody>
          <a:bodyPr wrap="square" rtlCol="0">
            <a:spAutoFit/>
          </a:bodyPr>
          <a:lstStyle/>
          <a:p>
            <a:pPr algn="ctr"/>
            <a:r>
              <a:rPr lang="en-US" sz="5000" b="1">
                <a:solidFill>
                  <a:schemeClr val="accent4">
                    <a:lumMod val="75000"/>
                  </a:schemeClr>
                </a:solidFill>
                <a:latin typeface="Arial" panose="020B0604020202020204" pitchFamily="34" charset="0"/>
                <a:cs typeface="Arial" panose="020B0604020202020204" pitchFamily="34" charset="0"/>
              </a:rPr>
              <a:t>ĐỌC BÀI VĂN VÀ TRẢ LỜI CÂU HỎI </a:t>
            </a:r>
          </a:p>
        </p:txBody>
      </p:sp>
      <p:sp>
        <p:nvSpPr>
          <p:cNvPr id="5" name="TextBox 4">
            <a:extLst>
              <a:ext uri="{FF2B5EF4-FFF2-40B4-BE49-F238E27FC236}">
                <a16:creationId xmlns:a16="http://schemas.microsoft.com/office/drawing/2014/main" id="{57CC8984-C35D-9BE0-FF9B-43B09C4A3D57}"/>
              </a:ext>
            </a:extLst>
          </p:cNvPr>
          <p:cNvSpPr txBox="1"/>
          <p:nvPr/>
        </p:nvSpPr>
        <p:spPr>
          <a:xfrm>
            <a:off x="1143000" y="1653898"/>
            <a:ext cx="16002000" cy="707886"/>
          </a:xfrm>
          <a:prstGeom prst="rect">
            <a:avLst/>
          </a:prstGeom>
          <a:noFill/>
        </p:spPr>
        <p:txBody>
          <a:bodyPr wrap="square" rtlCol="0">
            <a:spAutoFit/>
          </a:bodyPr>
          <a:lstStyle/>
          <a:p>
            <a:pPr algn="ctr"/>
            <a:r>
              <a:rPr lang="en-US" sz="4000">
                <a:solidFill>
                  <a:srgbClr val="C00000"/>
                </a:solidFill>
                <a:latin typeface="Arial" panose="020B0604020202020204" pitchFamily="34" charset="0"/>
                <a:cs typeface="Arial" panose="020B0604020202020204" pitchFamily="34" charset="0"/>
              </a:rPr>
              <a:t>Các em đọc bài văn mẫu trong SHS tr.52, 53 và thực hiện yêu cầu: </a:t>
            </a:r>
          </a:p>
        </p:txBody>
      </p:sp>
      <p:sp>
        <p:nvSpPr>
          <p:cNvPr id="6" name="TextBox 5">
            <a:extLst>
              <a:ext uri="{FF2B5EF4-FFF2-40B4-BE49-F238E27FC236}">
                <a16:creationId xmlns:a16="http://schemas.microsoft.com/office/drawing/2014/main" id="{3385E466-BA3E-6E0E-1FB2-9643F5D54AB5}"/>
              </a:ext>
            </a:extLst>
          </p:cNvPr>
          <p:cNvSpPr txBox="1"/>
          <p:nvPr/>
        </p:nvSpPr>
        <p:spPr>
          <a:xfrm>
            <a:off x="990600" y="2540824"/>
            <a:ext cx="16306800" cy="3224152"/>
          </a:xfrm>
          <a:prstGeom prst="rect">
            <a:avLst/>
          </a:prstGeom>
          <a:noFill/>
        </p:spPr>
        <p:txBody>
          <a:bodyPr wrap="square" rtlCol="0">
            <a:spAutoFit/>
          </a:bodyPr>
          <a:lstStyle/>
          <a:p>
            <a:pPr marL="342900" indent="-342900" algn="just">
              <a:lnSpc>
                <a:spcPct val="150000"/>
              </a:lnSpc>
              <a:buAutoNum type="alphaLcPeriod"/>
            </a:pPr>
            <a:r>
              <a:rPr lang="en-US" sz="3500">
                <a:latin typeface="Arial" panose="020B0604020202020204" pitchFamily="34" charset="0"/>
                <a:cs typeface="Arial" panose="020B0604020202020204" pitchFamily="34" charset="0"/>
              </a:rPr>
              <a:t>Tìm phần mở bài, thân bài, kết bài của bài văn trên và nêu nội dung chính của mỗi phần. </a:t>
            </a:r>
          </a:p>
          <a:p>
            <a:pPr marL="342900" indent="-342900" algn="just">
              <a:lnSpc>
                <a:spcPct val="150000"/>
              </a:lnSpc>
              <a:buAutoNum type="alphaLcPeriod"/>
            </a:pPr>
            <a:r>
              <a:rPr lang="en-US" sz="3500">
                <a:latin typeface="Arial" panose="020B0604020202020204" pitchFamily="34" charset="0"/>
                <a:cs typeface="Arial" panose="020B0604020202020204" pitchFamily="34" charset="0"/>
              </a:rPr>
              <a:t>Dựa vào câu chuyện được kể trong phần thân bài, nói tiếp diễn biến của các sự việc dưới đây: </a:t>
            </a:r>
          </a:p>
        </p:txBody>
      </p:sp>
      <p:grpSp>
        <p:nvGrpSpPr>
          <p:cNvPr id="11" name="Group 10">
            <a:extLst>
              <a:ext uri="{FF2B5EF4-FFF2-40B4-BE49-F238E27FC236}">
                <a16:creationId xmlns:a16="http://schemas.microsoft.com/office/drawing/2014/main" id="{C9C3C011-C3FE-9B92-E42E-4F20C29360F9}"/>
              </a:ext>
            </a:extLst>
          </p:cNvPr>
          <p:cNvGrpSpPr/>
          <p:nvPr/>
        </p:nvGrpSpPr>
        <p:grpSpPr>
          <a:xfrm>
            <a:off x="326843" y="5944016"/>
            <a:ext cx="6106748" cy="3936131"/>
            <a:chOff x="622664" y="5764976"/>
            <a:chExt cx="6106748" cy="3936131"/>
          </a:xfrm>
        </p:grpSpPr>
        <p:sp>
          <p:nvSpPr>
            <p:cNvPr id="7" name="Rectangle: Rounded Corners 6">
              <a:extLst>
                <a:ext uri="{FF2B5EF4-FFF2-40B4-BE49-F238E27FC236}">
                  <a16:creationId xmlns:a16="http://schemas.microsoft.com/office/drawing/2014/main" id="{6A5BF746-8FA5-B39D-0D14-8486A05FADCF}"/>
                </a:ext>
              </a:extLst>
            </p:cNvPr>
            <p:cNvSpPr/>
            <p:nvPr/>
          </p:nvSpPr>
          <p:spPr>
            <a:xfrm>
              <a:off x="1166812" y="6348307"/>
              <a:ext cx="5562600" cy="3352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95D369-F61B-EAF7-4A7F-96FF14EA968C}"/>
                </a:ext>
              </a:extLst>
            </p:cNvPr>
            <p:cNvSpPr txBox="1"/>
            <p:nvPr/>
          </p:nvSpPr>
          <p:spPr>
            <a:xfrm>
              <a:off x="1190624" y="6900572"/>
              <a:ext cx="5434012" cy="2776722"/>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Bối cảnh: </a:t>
              </a:r>
              <a:r>
                <a:rPr lang="en-US" sz="3000">
                  <a:latin typeface="Arial" panose="020B0604020202020204" pitchFamily="34" charset="0"/>
                  <a:cs typeface="Arial" panose="020B0604020202020204" pitchFamily="34" charset="0"/>
                </a:rPr>
                <a:t>Khi mẹ Lọ Lem mất. </a:t>
              </a:r>
            </a:p>
            <a:p>
              <a:pPr algn="just">
                <a:lnSpc>
                  <a:spcPct val="150000"/>
                </a:lnSpc>
              </a:pPr>
              <a:r>
                <a:rPr lang="en-US" sz="3000" i="1">
                  <a:latin typeface="Arial" panose="020B0604020202020204" pitchFamily="34" charset="0"/>
                  <a:cs typeface="Arial" panose="020B0604020202020204" pitchFamily="34" charset="0"/>
                </a:rPr>
                <a:t>Diễn biến: </a:t>
              </a:r>
              <a:r>
                <a:rPr lang="en-US" sz="3000">
                  <a:latin typeface="Arial" panose="020B0604020202020204" pitchFamily="34" charset="0"/>
                  <a:cs typeface="Arial" panose="020B0604020202020204" pitchFamily="34" charset="0"/>
                </a:rPr>
                <a:t>Bố Lọ Lem lấy vợ mới. Người vợ mới có hai cô con gái riêng. </a:t>
              </a:r>
            </a:p>
          </p:txBody>
        </p:sp>
        <p:sp>
          <p:nvSpPr>
            <p:cNvPr id="9" name="Freeform 2">
              <a:extLst>
                <a:ext uri="{FF2B5EF4-FFF2-40B4-BE49-F238E27FC236}">
                  <a16:creationId xmlns:a16="http://schemas.microsoft.com/office/drawing/2014/main" id="{98CE9A36-EC5F-9143-6AC1-8F4A07DB1CC9}"/>
                </a:ext>
              </a:extLst>
            </p:cNvPr>
            <p:cNvSpPr/>
            <p:nvPr/>
          </p:nvSpPr>
          <p:spPr>
            <a:xfrm>
              <a:off x="622664" y="5764976"/>
              <a:ext cx="2668223" cy="1135596"/>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D2F47EE8-D387-B9AA-95EA-CF5922C11869}"/>
                </a:ext>
              </a:extLst>
            </p:cNvPr>
            <p:cNvSpPr txBox="1"/>
            <p:nvPr/>
          </p:nvSpPr>
          <p:spPr>
            <a:xfrm>
              <a:off x="990600" y="6071308"/>
              <a:ext cx="1933577"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Sự việc 1 </a:t>
              </a:r>
            </a:p>
          </p:txBody>
        </p:sp>
      </p:grpSp>
      <p:grpSp>
        <p:nvGrpSpPr>
          <p:cNvPr id="12" name="Group 11">
            <a:extLst>
              <a:ext uri="{FF2B5EF4-FFF2-40B4-BE49-F238E27FC236}">
                <a16:creationId xmlns:a16="http://schemas.microsoft.com/office/drawing/2014/main" id="{9E8D727C-7849-C3D1-E774-F494B16DB92D}"/>
              </a:ext>
            </a:extLst>
          </p:cNvPr>
          <p:cNvGrpSpPr/>
          <p:nvPr/>
        </p:nvGrpSpPr>
        <p:grpSpPr>
          <a:xfrm>
            <a:off x="6528774" y="5944016"/>
            <a:ext cx="5635262" cy="3936131"/>
            <a:chOff x="622664" y="5764976"/>
            <a:chExt cx="5635262" cy="3936131"/>
          </a:xfrm>
        </p:grpSpPr>
        <p:sp>
          <p:nvSpPr>
            <p:cNvPr id="13" name="Rectangle: Rounded Corners 12">
              <a:extLst>
                <a:ext uri="{FF2B5EF4-FFF2-40B4-BE49-F238E27FC236}">
                  <a16:creationId xmlns:a16="http://schemas.microsoft.com/office/drawing/2014/main" id="{67A9F185-D46E-EA60-9846-18E48B7678AB}"/>
                </a:ext>
              </a:extLst>
            </p:cNvPr>
            <p:cNvSpPr/>
            <p:nvPr/>
          </p:nvSpPr>
          <p:spPr>
            <a:xfrm>
              <a:off x="1166812" y="6348307"/>
              <a:ext cx="5091114" cy="3352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A5EA8D-30F8-5D1D-6438-0E0B4E255BDE}"/>
                </a:ext>
              </a:extLst>
            </p:cNvPr>
            <p:cNvSpPr txBox="1"/>
            <p:nvPr/>
          </p:nvSpPr>
          <p:spPr>
            <a:xfrm>
              <a:off x="1190624" y="6900572"/>
              <a:ext cx="4789917" cy="2084225"/>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Bối cảnh: </a:t>
              </a:r>
              <a:r>
                <a:rPr lang="en-US" sz="3000">
                  <a:latin typeface="Arial" panose="020B0604020202020204" pitchFamily="34" charset="0"/>
                  <a:cs typeface="Arial" panose="020B0604020202020204" pitchFamily="34" charset="0"/>
                </a:rPr>
                <a:t>Khi bố Lọ Lem qua đời. </a:t>
              </a:r>
            </a:p>
            <a:p>
              <a:pPr algn="just">
                <a:lnSpc>
                  <a:spcPct val="150000"/>
                </a:lnSpc>
              </a:pPr>
              <a:r>
                <a:rPr lang="en-US" sz="3000" i="1">
                  <a:latin typeface="Arial" panose="020B0604020202020204" pitchFamily="34" charset="0"/>
                  <a:cs typeface="Arial" panose="020B0604020202020204" pitchFamily="34" charset="0"/>
                </a:rPr>
                <a:t>Diễn biến: ? </a:t>
              </a:r>
              <a:endParaRPr lang="en-US" sz="3000">
                <a:latin typeface="Arial" panose="020B0604020202020204" pitchFamily="34" charset="0"/>
                <a:cs typeface="Arial" panose="020B0604020202020204" pitchFamily="34" charset="0"/>
              </a:endParaRPr>
            </a:p>
          </p:txBody>
        </p:sp>
        <p:sp>
          <p:nvSpPr>
            <p:cNvPr id="15" name="Freeform 2">
              <a:extLst>
                <a:ext uri="{FF2B5EF4-FFF2-40B4-BE49-F238E27FC236}">
                  <a16:creationId xmlns:a16="http://schemas.microsoft.com/office/drawing/2014/main" id="{83B1649A-FE9B-C9D0-F2E6-6A16A9D2246B}"/>
                </a:ext>
              </a:extLst>
            </p:cNvPr>
            <p:cNvSpPr/>
            <p:nvPr/>
          </p:nvSpPr>
          <p:spPr>
            <a:xfrm>
              <a:off x="622664" y="5764976"/>
              <a:ext cx="2668223" cy="1135596"/>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641F6B05-600F-09EE-6710-CC298C32FDF3}"/>
                </a:ext>
              </a:extLst>
            </p:cNvPr>
            <p:cNvSpPr txBox="1"/>
            <p:nvPr/>
          </p:nvSpPr>
          <p:spPr>
            <a:xfrm>
              <a:off x="990600" y="6071308"/>
              <a:ext cx="1933577"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Sự việc 2 </a:t>
              </a:r>
            </a:p>
          </p:txBody>
        </p:sp>
      </p:grpSp>
      <p:grpSp>
        <p:nvGrpSpPr>
          <p:cNvPr id="17" name="Group 16">
            <a:extLst>
              <a:ext uri="{FF2B5EF4-FFF2-40B4-BE49-F238E27FC236}">
                <a16:creationId xmlns:a16="http://schemas.microsoft.com/office/drawing/2014/main" id="{177516AC-AB36-5183-71DE-6C5DD4B38748}"/>
              </a:ext>
            </a:extLst>
          </p:cNvPr>
          <p:cNvGrpSpPr/>
          <p:nvPr/>
        </p:nvGrpSpPr>
        <p:grpSpPr>
          <a:xfrm>
            <a:off x="12325895" y="5865730"/>
            <a:ext cx="5635262" cy="3936131"/>
            <a:chOff x="622664" y="5764976"/>
            <a:chExt cx="5635262" cy="3936131"/>
          </a:xfrm>
        </p:grpSpPr>
        <p:sp>
          <p:nvSpPr>
            <p:cNvPr id="18" name="Rectangle: Rounded Corners 17">
              <a:extLst>
                <a:ext uri="{FF2B5EF4-FFF2-40B4-BE49-F238E27FC236}">
                  <a16:creationId xmlns:a16="http://schemas.microsoft.com/office/drawing/2014/main" id="{A110A5A9-D4B2-9C36-180F-67ED6CE972EA}"/>
                </a:ext>
              </a:extLst>
            </p:cNvPr>
            <p:cNvSpPr/>
            <p:nvPr/>
          </p:nvSpPr>
          <p:spPr>
            <a:xfrm>
              <a:off x="1166812" y="6348307"/>
              <a:ext cx="5091114" cy="3352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79AC87-082F-E39F-E522-A0F004B3F810}"/>
                </a:ext>
              </a:extLst>
            </p:cNvPr>
            <p:cNvSpPr txBox="1"/>
            <p:nvPr/>
          </p:nvSpPr>
          <p:spPr>
            <a:xfrm>
              <a:off x="1190624" y="6900572"/>
              <a:ext cx="4883945" cy="2084225"/>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Bối cảnh: </a:t>
              </a:r>
              <a:r>
                <a:rPr lang="en-US" sz="3000">
                  <a:latin typeface="Arial" panose="020B0604020202020204" pitchFamily="34" charset="0"/>
                  <a:cs typeface="Arial" panose="020B0604020202020204" pitchFamily="34" charset="0"/>
                </a:rPr>
                <a:t>Khi vua tổ chức vũ hội. </a:t>
              </a:r>
            </a:p>
            <a:p>
              <a:pPr algn="just">
                <a:lnSpc>
                  <a:spcPct val="150000"/>
                </a:lnSpc>
              </a:pPr>
              <a:r>
                <a:rPr lang="en-US" sz="3000" i="1">
                  <a:latin typeface="Arial" panose="020B0604020202020204" pitchFamily="34" charset="0"/>
                  <a:cs typeface="Arial" panose="020B0604020202020204" pitchFamily="34" charset="0"/>
                </a:rPr>
                <a:t>Diễn biến: </a:t>
              </a:r>
              <a:r>
                <a:rPr lang="en-US" sz="3000">
                  <a:latin typeface="Arial" panose="020B0604020202020204" pitchFamily="34" charset="0"/>
                  <a:cs typeface="Arial" panose="020B0604020202020204" pitchFamily="34" charset="0"/>
                </a:rPr>
                <a:t>?</a:t>
              </a:r>
            </a:p>
          </p:txBody>
        </p:sp>
        <p:sp>
          <p:nvSpPr>
            <p:cNvPr id="20" name="Freeform 2">
              <a:extLst>
                <a:ext uri="{FF2B5EF4-FFF2-40B4-BE49-F238E27FC236}">
                  <a16:creationId xmlns:a16="http://schemas.microsoft.com/office/drawing/2014/main" id="{1767C84B-E829-66CA-F427-7E43D8E7A27D}"/>
                </a:ext>
              </a:extLst>
            </p:cNvPr>
            <p:cNvSpPr/>
            <p:nvPr/>
          </p:nvSpPr>
          <p:spPr>
            <a:xfrm>
              <a:off x="622664" y="5764976"/>
              <a:ext cx="2668223" cy="1135596"/>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52647072-5FDD-3705-52AA-45FAF64BC67E}"/>
                </a:ext>
              </a:extLst>
            </p:cNvPr>
            <p:cNvSpPr txBox="1"/>
            <p:nvPr/>
          </p:nvSpPr>
          <p:spPr>
            <a:xfrm>
              <a:off x="990600" y="6071308"/>
              <a:ext cx="1933577"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Sự việc 3 </a:t>
              </a:r>
            </a:p>
          </p:txBody>
        </p:sp>
      </p:grpSp>
    </p:spTree>
    <p:extLst>
      <p:ext uri="{BB962C8B-B14F-4D97-AF65-F5344CB8AC3E}">
        <p14:creationId xmlns:p14="http://schemas.microsoft.com/office/powerpoint/2010/main" val="40198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85E466-BA3E-6E0E-1FB2-9643F5D54AB5}"/>
              </a:ext>
            </a:extLst>
          </p:cNvPr>
          <p:cNvSpPr txBox="1"/>
          <p:nvPr/>
        </p:nvSpPr>
        <p:spPr>
          <a:xfrm>
            <a:off x="848948" y="4662111"/>
            <a:ext cx="16306800" cy="800412"/>
          </a:xfrm>
          <a:prstGeom prst="rect">
            <a:avLst/>
          </a:prstGeom>
          <a:noFill/>
        </p:spPr>
        <p:txBody>
          <a:bodyPr wrap="square" rtlCol="0">
            <a:spAutoFit/>
          </a:bodyPr>
          <a:lstStyle/>
          <a:p>
            <a:pPr marL="514350" indent="-514350" algn="just">
              <a:lnSpc>
                <a:spcPct val="150000"/>
              </a:lnSpc>
              <a:buFont typeface="+mj-lt"/>
              <a:buAutoNum type="alphaLcPeriod" startAt="3"/>
            </a:pPr>
            <a:r>
              <a:rPr lang="en-US" sz="3500">
                <a:latin typeface="Arial" panose="020B0604020202020204" pitchFamily="34" charset="0"/>
                <a:cs typeface="Arial" panose="020B0604020202020204" pitchFamily="34" charset="0"/>
              </a:rPr>
              <a:t>Trong bài văn, câu chuyện được kể theo cách nào? </a:t>
            </a:r>
          </a:p>
        </p:txBody>
      </p:sp>
      <p:grpSp>
        <p:nvGrpSpPr>
          <p:cNvPr id="11" name="Group 10">
            <a:extLst>
              <a:ext uri="{FF2B5EF4-FFF2-40B4-BE49-F238E27FC236}">
                <a16:creationId xmlns:a16="http://schemas.microsoft.com/office/drawing/2014/main" id="{C9C3C011-C3FE-9B92-E42E-4F20C29360F9}"/>
              </a:ext>
            </a:extLst>
          </p:cNvPr>
          <p:cNvGrpSpPr/>
          <p:nvPr/>
        </p:nvGrpSpPr>
        <p:grpSpPr>
          <a:xfrm>
            <a:off x="304800" y="419100"/>
            <a:ext cx="6106748" cy="3936131"/>
            <a:chOff x="622664" y="5764976"/>
            <a:chExt cx="6106748" cy="3936131"/>
          </a:xfrm>
        </p:grpSpPr>
        <p:sp>
          <p:nvSpPr>
            <p:cNvPr id="7" name="Rectangle: Rounded Corners 6">
              <a:extLst>
                <a:ext uri="{FF2B5EF4-FFF2-40B4-BE49-F238E27FC236}">
                  <a16:creationId xmlns:a16="http://schemas.microsoft.com/office/drawing/2014/main" id="{6A5BF746-8FA5-B39D-0D14-8486A05FADCF}"/>
                </a:ext>
              </a:extLst>
            </p:cNvPr>
            <p:cNvSpPr/>
            <p:nvPr/>
          </p:nvSpPr>
          <p:spPr>
            <a:xfrm>
              <a:off x="1166812" y="6348307"/>
              <a:ext cx="5562600" cy="3352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95D369-F61B-EAF7-4A7F-96FF14EA968C}"/>
                </a:ext>
              </a:extLst>
            </p:cNvPr>
            <p:cNvSpPr txBox="1"/>
            <p:nvPr/>
          </p:nvSpPr>
          <p:spPr>
            <a:xfrm>
              <a:off x="1190624" y="6900572"/>
              <a:ext cx="5434012" cy="2084225"/>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Bối cảnh: </a:t>
              </a:r>
              <a:r>
                <a:rPr lang="en-US" sz="3000">
                  <a:latin typeface="Arial" panose="020B0604020202020204" pitchFamily="34" charset="0"/>
                  <a:cs typeface="Arial" panose="020B0604020202020204" pitchFamily="34" charset="0"/>
                </a:rPr>
                <a:t>Khi Lọ Lem khóc vì không được đi dự vũ hội. </a:t>
              </a:r>
            </a:p>
            <a:p>
              <a:pPr algn="just">
                <a:lnSpc>
                  <a:spcPct val="150000"/>
                </a:lnSpc>
              </a:pPr>
              <a:r>
                <a:rPr lang="en-US" sz="3000" i="1">
                  <a:latin typeface="Arial" panose="020B0604020202020204" pitchFamily="34" charset="0"/>
                  <a:cs typeface="Arial" panose="020B0604020202020204" pitchFamily="34" charset="0"/>
                </a:rPr>
                <a:t>Diễn biến: </a:t>
              </a:r>
              <a:r>
                <a:rPr lang="en-US" sz="3000">
                  <a:latin typeface="Arial" panose="020B0604020202020204" pitchFamily="34" charset="0"/>
                  <a:cs typeface="Arial" panose="020B0604020202020204" pitchFamily="34" charset="0"/>
                </a:rPr>
                <a:t>?</a:t>
              </a:r>
            </a:p>
          </p:txBody>
        </p:sp>
        <p:sp>
          <p:nvSpPr>
            <p:cNvPr id="9" name="Freeform 2">
              <a:extLst>
                <a:ext uri="{FF2B5EF4-FFF2-40B4-BE49-F238E27FC236}">
                  <a16:creationId xmlns:a16="http://schemas.microsoft.com/office/drawing/2014/main" id="{98CE9A36-EC5F-9143-6AC1-8F4A07DB1CC9}"/>
                </a:ext>
              </a:extLst>
            </p:cNvPr>
            <p:cNvSpPr/>
            <p:nvPr/>
          </p:nvSpPr>
          <p:spPr>
            <a:xfrm>
              <a:off x="622664" y="5764976"/>
              <a:ext cx="2668223" cy="1135596"/>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D2F47EE8-D387-B9AA-95EA-CF5922C11869}"/>
                </a:ext>
              </a:extLst>
            </p:cNvPr>
            <p:cNvSpPr txBox="1"/>
            <p:nvPr/>
          </p:nvSpPr>
          <p:spPr>
            <a:xfrm>
              <a:off x="990600" y="6071308"/>
              <a:ext cx="1933577"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Sự việc 4 </a:t>
              </a:r>
            </a:p>
          </p:txBody>
        </p:sp>
      </p:grpSp>
      <p:grpSp>
        <p:nvGrpSpPr>
          <p:cNvPr id="12" name="Group 11">
            <a:extLst>
              <a:ext uri="{FF2B5EF4-FFF2-40B4-BE49-F238E27FC236}">
                <a16:creationId xmlns:a16="http://schemas.microsoft.com/office/drawing/2014/main" id="{9E8D727C-7849-C3D1-E774-F494B16DB92D}"/>
              </a:ext>
            </a:extLst>
          </p:cNvPr>
          <p:cNvGrpSpPr/>
          <p:nvPr/>
        </p:nvGrpSpPr>
        <p:grpSpPr>
          <a:xfrm>
            <a:off x="6506731" y="419100"/>
            <a:ext cx="5635262" cy="3936131"/>
            <a:chOff x="622664" y="5764976"/>
            <a:chExt cx="5635262" cy="3936131"/>
          </a:xfrm>
        </p:grpSpPr>
        <p:sp>
          <p:nvSpPr>
            <p:cNvPr id="13" name="Rectangle: Rounded Corners 12">
              <a:extLst>
                <a:ext uri="{FF2B5EF4-FFF2-40B4-BE49-F238E27FC236}">
                  <a16:creationId xmlns:a16="http://schemas.microsoft.com/office/drawing/2014/main" id="{67A9F185-D46E-EA60-9846-18E48B7678AB}"/>
                </a:ext>
              </a:extLst>
            </p:cNvPr>
            <p:cNvSpPr/>
            <p:nvPr/>
          </p:nvSpPr>
          <p:spPr>
            <a:xfrm>
              <a:off x="1166812" y="6348307"/>
              <a:ext cx="5091114" cy="3352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A5EA8D-30F8-5D1D-6438-0E0B4E255BDE}"/>
                </a:ext>
              </a:extLst>
            </p:cNvPr>
            <p:cNvSpPr txBox="1"/>
            <p:nvPr/>
          </p:nvSpPr>
          <p:spPr>
            <a:xfrm>
              <a:off x="1190624" y="6900572"/>
              <a:ext cx="4789917" cy="2084225"/>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Bối cảnh: </a:t>
              </a:r>
              <a:r>
                <a:rPr lang="en-US" sz="3000">
                  <a:latin typeface="Arial" panose="020B0604020202020204" pitchFamily="34" charset="0"/>
                  <a:cs typeface="Arial" panose="020B0604020202020204" pitchFamily="34" charset="0"/>
                </a:rPr>
                <a:t>Khi Lọ Lem đi dự vũ hội. </a:t>
              </a:r>
            </a:p>
            <a:p>
              <a:pPr algn="just">
                <a:lnSpc>
                  <a:spcPct val="150000"/>
                </a:lnSpc>
              </a:pPr>
              <a:r>
                <a:rPr lang="en-US" sz="3000" i="1">
                  <a:latin typeface="Arial" panose="020B0604020202020204" pitchFamily="34" charset="0"/>
                  <a:cs typeface="Arial" panose="020B0604020202020204" pitchFamily="34" charset="0"/>
                </a:rPr>
                <a:t>Diễn biến: ? </a:t>
              </a:r>
              <a:endParaRPr lang="en-US" sz="3000">
                <a:latin typeface="Arial" panose="020B0604020202020204" pitchFamily="34" charset="0"/>
                <a:cs typeface="Arial" panose="020B0604020202020204" pitchFamily="34" charset="0"/>
              </a:endParaRPr>
            </a:p>
          </p:txBody>
        </p:sp>
        <p:sp>
          <p:nvSpPr>
            <p:cNvPr id="15" name="Freeform 2">
              <a:extLst>
                <a:ext uri="{FF2B5EF4-FFF2-40B4-BE49-F238E27FC236}">
                  <a16:creationId xmlns:a16="http://schemas.microsoft.com/office/drawing/2014/main" id="{83B1649A-FE9B-C9D0-F2E6-6A16A9D2246B}"/>
                </a:ext>
              </a:extLst>
            </p:cNvPr>
            <p:cNvSpPr/>
            <p:nvPr/>
          </p:nvSpPr>
          <p:spPr>
            <a:xfrm>
              <a:off x="622664" y="5764976"/>
              <a:ext cx="2668223" cy="1135596"/>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641F6B05-600F-09EE-6710-CC298C32FDF3}"/>
                </a:ext>
              </a:extLst>
            </p:cNvPr>
            <p:cNvSpPr txBox="1"/>
            <p:nvPr/>
          </p:nvSpPr>
          <p:spPr>
            <a:xfrm>
              <a:off x="990600" y="6071308"/>
              <a:ext cx="1933577"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Sự việc 5 </a:t>
              </a:r>
            </a:p>
          </p:txBody>
        </p:sp>
      </p:grpSp>
      <p:grpSp>
        <p:nvGrpSpPr>
          <p:cNvPr id="17" name="Group 16">
            <a:extLst>
              <a:ext uri="{FF2B5EF4-FFF2-40B4-BE49-F238E27FC236}">
                <a16:creationId xmlns:a16="http://schemas.microsoft.com/office/drawing/2014/main" id="{177516AC-AB36-5183-71DE-6C5DD4B38748}"/>
              </a:ext>
            </a:extLst>
          </p:cNvPr>
          <p:cNvGrpSpPr/>
          <p:nvPr/>
        </p:nvGrpSpPr>
        <p:grpSpPr>
          <a:xfrm>
            <a:off x="12303852" y="340814"/>
            <a:ext cx="5635262" cy="3936131"/>
            <a:chOff x="622664" y="5764976"/>
            <a:chExt cx="5635262" cy="3936131"/>
          </a:xfrm>
        </p:grpSpPr>
        <p:sp>
          <p:nvSpPr>
            <p:cNvPr id="18" name="Rectangle: Rounded Corners 17">
              <a:extLst>
                <a:ext uri="{FF2B5EF4-FFF2-40B4-BE49-F238E27FC236}">
                  <a16:creationId xmlns:a16="http://schemas.microsoft.com/office/drawing/2014/main" id="{A110A5A9-D4B2-9C36-180F-67ED6CE972EA}"/>
                </a:ext>
              </a:extLst>
            </p:cNvPr>
            <p:cNvSpPr/>
            <p:nvPr/>
          </p:nvSpPr>
          <p:spPr>
            <a:xfrm>
              <a:off x="1166812" y="6348307"/>
              <a:ext cx="5091114" cy="3352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79AC87-082F-E39F-E522-A0F004B3F810}"/>
                </a:ext>
              </a:extLst>
            </p:cNvPr>
            <p:cNvSpPr txBox="1"/>
            <p:nvPr/>
          </p:nvSpPr>
          <p:spPr>
            <a:xfrm>
              <a:off x="1190624" y="6900572"/>
              <a:ext cx="4883945" cy="2776722"/>
            </a:xfrm>
            <a:prstGeom prst="rect">
              <a:avLst/>
            </a:prstGeom>
            <a:noFill/>
          </p:spPr>
          <p:txBody>
            <a:bodyPr wrap="square" rtlCol="0">
              <a:spAutoFit/>
            </a:bodyPr>
            <a:lstStyle/>
            <a:p>
              <a:pPr algn="just">
                <a:lnSpc>
                  <a:spcPct val="150000"/>
                </a:lnSpc>
              </a:pPr>
              <a:r>
                <a:rPr lang="en-US" sz="3000" i="1">
                  <a:latin typeface="Arial" panose="020B0604020202020204" pitchFamily="34" charset="0"/>
                  <a:cs typeface="Arial" panose="020B0604020202020204" pitchFamily="34" charset="0"/>
                </a:rPr>
                <a:t>Bối cảnh: </a:t>
              </a:r>
              <a:r>
                <a:rPr lang="en-US" sz="3000">
                  <a:latin typeface="Arial" panose="020B0604020202020204" pitchFamily="34" charset="0"/>
                  <a:cs typeface="Arial" panose="020B0604020202020204" pitchFamily="34" charset="0"/>
                </a:rPr>
                <a:t>Khi hoàng tử sai người đi tìm chủ nhân của chiếc giày</a:t>
              </a:r>
            </a:p>
            <a:p>
              <a:pPr algn="just">
                <a:lnSpc>
                  <a:spcPct val="150000"/>
                </a:lnSpc>
              </a:pPr>
              <a:r>
                <a:rPr lang="en-US" sz="3000" i="1">
                  <a:latin typeface="Arial" panose="020B0604020202020204" pitchFamily="34" charset="0"/>
                  <a:cs typeface="Arial" panose="020B0604020202020204" pitchFamily="34" charset="0"/>
                </a:rPr>
                <a:t>Diễn biến: </a:t>
              </a:r>
              <a:r>
                <a:rPr lang="en-US" sz="3000">
                  <a:latin typeface="Arial" panose="020B0604020202020204" pitchFamily="34" charset="0"/>
                  <a:cs typeface="Arial" panose="020B0604020202020204" pitchFamily="34" charset="0"/>
                </a:rPr>
                <a:t>?</a:t>
              </a:r>
            </a:p>
          </p:txBody>
        </p:sp>
        <p:sp>
          <p:nvSpPr>
            <p:cNvPr id="20" name="Freeform 2">
              <a:extLst>
                <a:ext uri="{FF2B5EF4-FFF2-40B4-BE49-F238E27FC236}">
                  <a16:creationId xmlns:a16="http://schemas.microsoft.com/office/drawing/2014/main" id="{1767C84B-E829-66CA-F427-7E43D8E7A27D}"/>
                </a:ext>
              </a:extLst>
            </p:cNvPr>
            <p:cNvSpPr/>
            <p:nvPr/>
          </p:nvSpPr>
          <p:spPr>
            <a:xfrm>
              <a:off x="622664" y="5764976"/>
              <a:ext cx="2668223" cy="1135596"/>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52647072-5FDD-3705-52AA-45FAF64BC67E}"/>
                </a:ext>
              </a:extLst>
            </p:cNvPr>
            <p:cNvSpPr txBox="1"/>
            <p:nvPr/>
          </p:nvSpPr>
          <p:spPr>
            <a:xfrm>
              <a:off x="990600" y="6071308"/>
              <a:ext cx="1933577"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Sự việc 6</a:t>
              </a:r>
            </a:p>
          </p:txBody>
        </p:sp>
      </p:grpSp>
      <p:grpSp>
        <p:nvGrpSpPr>
          <p:cNvPr id="29" name="Group 28">
            <a:extLst>
              <a:ext uri="{FF2B5EF4-FFF2-40B4-BE49-F238E27FC236}">
                <a16:creationId xmlns:a16="http://schemas.microsoft.com/office/drawing/2014/main" id="{E409B15D-86FD-E68E-5B79-F12177E0913F}"/>
              </a:ext>
            </a:extLst>
          </p:cNvPr>
          <p:cNvGrpSpPr/>
          <p:nvPr/>
        </p:nvGrpSpPr>
        <p:grpSpPr>
          <a:xfrm>
            <a:off x="447675" y="5769403"/>
            <a:ext cx="5403502" cy="2223710"/>
            <a:chOff x="1212700" y="6120190"/>
            <a:chExt cx="5403502" cy="2223710"/>
          </a:xfrm>
        </p:grpSpPr>
        <p:grpSp>
          <p:nvGrpSpPr>
            <p:cNvPr id="27" name="Group 26">
              <a:extLst>
                <a:ext uri="{FF2B5EF4-FFF2-40B4-BE49-F238E27FC236}">
                  <a16:creationId xmlns:a16="http://schemas.microsoft.com/office/drawing/2014/main" id="{101A21E3-8FC1-97EF-20BF-B3E97CDAB28F}"/>
                </a:ext>
              </a:extLst>
            </p:cNvPr>
            <p:cNvGrpSpPr/>
            <p:nvPr/>
          </p:nvGrpSpPr>
          <p:grpSpPr>
            <a:xfrm>
              <a:off x="1212700" y="6120190"/>
              <a:ext cx="5403502" cy="2223710"/>
              <a:chOff x="1212700" y="6120190"/>
              <a:chExt cx="5403502" cy="2118690"/>
            </a:xfrm>
          </p:grpSpPr>
          <p:sp>
            <p:nvSpPr>
              <p:cNvPr id="25" name="Rectangle 24">
                <a:extLst>
                  <a:ext uri="{FF2B5EF4-FFF2-40B4-BE49-F238E27FC236}">
                    <a16:creationId xmlns:a16="http://schemas.microsoft.com/office/drawing/2014/main" id="{F9933561-D38E-822A-6EF6-1C448BE73327}"/>
                  </a:ext>
                </a:extLst>
              </p:cNvPr>
              <p:cNvSpPr/>
              <p:nvPr/>
            </p:nvSpPr>
            <p:spPr>
              <a:xfrm>
                <a:off x="1322171" y="6258064"/>
                <a:ext cx="5294031" cy="1980816"/>
              </a:xfrm>
              <a:prstGeom prst="rect">
                <a:avLst/>
              </a:prstGeom>
              <a:solidFill>
                <a:srgbClr val="D86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E177A7C-15C0-2E33-70DA-1D408EFD530B}"/>
                  </a:ext>
                </a:extLst>
              </p:cNvPr>
              <p:cNvSpPr/>
              <p:nvPr/>
            </p:nvSpPr>
            <p:spPr>
              <a:xfrm>
                <a:off x="1212700" y="6120190"/>
                <a:ext cx="5294031" cy="1980816"/>
              </a:xfrm>
              <a:prstGeom prst="rect">
                <a:avLst/>
              </a:prstGeom>
              <a:solidFill>
                <a:srgbClr val="F3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B53883-8A01-D95A-6C9A-88B0BC1B5D4D}"/>
                </a:ext>
              </a:extLst>
            </p:cNvPr>
            <p:cNvSpPr txBox="1"/>
            <p:nvPr/>
          </p:nvSpPr>
          <p:spPr>
            <a:xfrm>
              <a:off x="1524000" y="6371389"/>
              <a:ext cx="4468378" cy="1478418"/>
            </a:xfrm>
            <a:prstGeom prst="rect">
              <a:avLst/>
            </a:prstGeom>
            <a:noFill/>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Theo sự việc diễn ra trong câu chuyện </a:t>
              </a:r>
            </a:p>
          </p:txBody>
        </p:sp>
      </p:grpSp>
      <p:grpSp>
        <p:nvGrpSpPr>
          <p:cNvPr id="30" name="Group 29">
            <a:extLst>
              <a:ext uri="{FF2B5EF4-FFF2-40B4-BE49-F238E27FC236}">
                <a16:creationId xmlns:a16="http://schemas.microsoft.com/office/drawing/2014/main" id="{D78A2F65-D4D3-0A1D-7A0D-6C9D06D6A655}"/>
              </a:ext>
            </a:extLst>
          </p:cNvPr>
          <p:cNvGrpSpPr/>
          <p:nvPr/>
        </p:nvGrpSpPr>
        <p:grpSpPr>
          <a:xfrm>
            <a:off x="6382973" y="5631323"/>
            <a:ext cx="5403502" cy="2329734"/>
            <a:chOff x="1212700" y="6014166"/>
            <a:chExt cx="5403502" cy="2329734"/>
          </a:xfrm>
        </p:grpSpPr>
        <p:grpSp>
          <p:nvGrpSpPr>
            <p:cNvPr id="31" name="Group 30">
              <a:extLst>
                <a:ext uri="{FF2B5EF4-FFF2-40B4-BE49-F238E27FC236}">
                  <a16:creationId xmlns:a16="http://schemas.microsoft.com/office/drawing/2014/main" id="{2034C683-2415-3BF8-CEFE-9430CE0862EC}"/>
                </a:ext>
              </a:extLst>
            </p:cNvPr>
            <p:cNvGrpSpPr/>
            <p:nvPr/>
          </p:nvGrpSpPr>
          <p:grpSpPr>
            <a:xfrm>
              <a:off x="1212700" y="6120190"/>
              <a:ext cx="5403502" cy="2223710"/>
              <a:chOff x="1212700" y="6120190"/>
              <a:chExt cx="5403502" cy="2118690"/>
            </a:xfrm>
          </p:grpSpPr>
          <p:sp>
            <p:nvSpPr>
              <p:cNvPr id="33" name="Rectangle 32">
                <a:extLst>
                  <a:ext uri="{FF2B5EF4-FFF2-40B4-BE49-F238E27FC236}">
                    <a16:creationId xmlns:a16="http://schemas.microsoft.com/office/drawing/2014/main" id="{36893C87-C996-EFD6-0C03-72E5393E907D}"/>
                  </a:ext>
                </a:extLst>
              </p:cNvPr>
              <p:cNvSpPr/>
              <p:nvPr/>
            </p:nvSpPr>
            <p:spPr>
              <a:xfrm>
                <a:off x="1322171" y="6258064"/>
                <a:ext cx="5294031" cy="1980816"/>
              </a:xfrm>
              <a:prstGeom prst="rect">
                <a:avLst/>
              </a:prstGeom>
              <a:solidFill>
                <a:srgbClr val="D86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E6AE141-1C2A-CA5C-7618-45FC9DBF8AE0}"/>
                  </a:ext>
                </a:extLst>
              </p:cNvPr>
              <p:cNvSpPr/>
              <p:nvPr/>
            </p:nvSpPr>
            <p:spPr>
              <a:xfrm>
                <a:off x="1212700" y="6120190"/>
                <a:ext cx="5294031" cy="1980816"/>
              </a:xfrm>
              <a:prstGeom prst="rect">
                <a:avLst/>
              </a:prstGeom>
              <a:solidFill>
                <a:srgbClr val="F3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64B045E3-4F60-3BC3-5FF1-84E0227F0806}"/>
                </a:ext>
              </a:extLst>
            </p:cNvPr>
            <p:cNvSpPr txBox="1"/>
            <p:nvPr/>
          </p:nvSpPr>
          <p:spPr>
            <a:xfrm>
              <a:off x="1472836" y="6014166"/>
              <a:ext cx="4982731" cy="2217082"/>
            </a:xfrm>
            <a:prstGeom prst="rect">
              <a:avLst/>
            </a:prstGeom>
            <a:noFill/>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Theo đặc điểm của nhân vật chính (ngoại hình, hành động, lời nói…</a:t>
              </a:r>
            </a:p>
          </p:txBody>
        </p:sp>
      </p:grpSp>
      <p:grpSp>
        <p:nvGrpSpPr>
          <p:cNvPr id="35" name="Group 34">
            <a:extLst>
              <a:ext uri="{FF2B5EF4-FFF2-40B4-BE49-F238E27FC236}">
                <a16:creationId xmlns:a16="http://schemas.microsoft.com/office/drawing/2014/main" id="{DE58D354-45A1-590E-ECA7-145C4FC360EC}"/>
              </a:ext>
            </a:extLst>
          </p:cNvPr>
          <p:cNvGrpSpPr/>
          <p:nvPr/>
        </p:nvGrpSpPr>
        <p:grpSpPr>
          <a:xfrm>
            <a:off x="12352255" y="5769403"/>
            <a:ext cx="5403502" cy="2223710"/>
            <a:chOff x="1212700" y="6120190"/>
            <a:chExt cx="5403502" cy="2223710"/>
          </a:xfrm>
        </p:grpSpPr>
        <p:grpSp>
          <p:nvGrpSpPr>
            <p:cNvPr id="36" name="Group 35">
              <a:extLst>
                <a:ext uri="{FF2B5EF4-FFF2-40B4-BE49-F238E27FC236}">
                  <a16:creationId xmlns:a16="http://schemas.microsoft.com/office/drawing/2014/main" id="{8B236C71-1C98-D6E2-B696-2D7BFEC88D08}"/>
                </a:ext>
              </a:extLst>
            </p:cNvPr>
            <p:cNvGrpSpPr/>
            <p:nvPr/>
          </p:nvGrpSpPr>
          <p:grpSpPr>
            <a:xfrm>
              <a:off x="1212700" y="6120190"/>
              <a:ext cx="5403502" cy="2223710"/>
              <a:chOff x="1212700" y="6120190"/>
              <a:chExt cx="5403502" cy="2118690"/>
            </a:xfrm>
          </p:grpSpPr>
          <p:sp>
            <p:nvSpPr>
              <p:cNvPr id="38" name="Rectangle 37">
                <a:extLst>
                  <a:ext uri="{FF2B5EF4-FFF2-40B4-BE49-F238E27FC236}">
                    <a16:creationId xmlns:a16="http://schemas.microsoft.com/office/drawing/2014/main" id="{A169B2FD-F0CE-D83E-0167-152D5DF24B80}"/>
                  </a:ext>
                </a:extLst>
              </p:cNvPr>
              <p:cNvSpPr/>
              <p:nvPr/>
            </p:nvSpPr>
            <p:spPr>
              <a:xfrm>
                <a:off x="1322171" y="6258064"/>
                <a:ext cx="5294031" cy="1980816"/>
              </a:xfrm>
              <a:prstGeom prst="rect">
                <a:avLst/>
              </a:prstGeom>
              <a:solidFill>
                <a:srgbClr val="D86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F87F9DE-56A0-A913-E18B-950AA6D2DD44}"/>
                  </a:ext>
                </a:extLst>
              </p:cNvPr>
              <p:cNvSpPr/>
              <p:nvPr/>
            </p:nvSpPr>
            <p:spPr>
              <a:xfrm>
                <a:off x="1212700" y="6120190"/>
                <a:ext cx="5294031" cy="1980816"/>
              </a:xfrm>
              <a:prstGeom prst="rect">
                <a:avLst/>
              </a:prstGeom>
              <a:solidFill>
                <a:srgbClr val="F3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6029D3FB-4751-27D3-1A18-7CC5275E328B}"/>
                </a:ext>
              </a:extLst>
            </p:cNvPr>
            <p:cNvSpPr txBox="1"/>
            <p:nvPr/>
          </p:nvSpPr>
          <p:spPr>
            <a:xfrm>
              <a:off x="1494133" y="6388426"/>
              <a:ext cx="4846420" cy="1478418"/>
            </a:xfrm>
            <a:prstGeom prst="rect">
              <a:avLst/>
            </a:prstGeom>
            <a:noFill/>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Tập trung vào một chi tiết mà người viết thích nhất</a:t>
              </a:r>
            </a:p>
          </p:txBody>
        </p:sp>
      </p:grpSp>
      <p:sp>
        <p:nvSpPr>
          <p:cNvPr id="40" name="TextBox 39">
            <a:extLst>
              <a:ext uri="{FF2B5EF4-FFF2-40B4-BE49-F238E27FC236}">
                <a16:creationId xmlns:a16="http://schemas.microsoft.com/office/drawing/2014/main" id="{F0EE362D-4D19-694B-EF30-7B0AA5D6D9AA}"/>
              </a:ext>
            </a:extLst>
          </p:cNvPr>
          <p:cNvSpPr txBox="1"/>
          <p:nvPr/>
        </p:nvSpPr>
        <p:spPr>
          <a:xfrm>
            <a:off x="848948" y="8288443"/>
            <a:ext cx="16306800" cy="800412"/>
          </a:xfrm>
          <a:prstGeom prst="rect">
            <a:avLst/>
          </a:prstGeom>
          <a:noFill/>
        </p:spPr>
        <p:txBody>
          <a:bodyPr wrap="square" rtlCol="0">
            <a:spAutoFit/>
          </a:bodyPr>
          <a:lstStyle/>
          <a:p>
            <a:pPr marL="514350" indent="-514350" algn="just">
              <a:lnSpc>
                <a:spcPct val="150000"/>
              </a:lnSpc>
              <a:buFont typeface="+mj-lt"/>
              <a:buAutoNum type="alphaLcPeriod" startAt="4"/>
            </a:pPr>
            <a:r>
              <a:rPr lang="en-US" sz="3500">
                <a:latin typeface="Arial" panose="020B0604020202020204" pitchFamily="34" charset="0"/>
                <a:cs typeface="Arial" panose="020B0604020202020204" pitchFamily="34" charset="0"/>
              </a:rPr>
              <a:t>Những từ ngữ được in đậm trong bài văn có tác dụng gì? </a:t>
            </a:r>
          </a:p>
        </p:txBody>
      </p:sp>
    </p:spTree>
    <p:extLst>
      <p:ext uri="{BB962C8B-B14F-4D97-AF65-F5344CB8AC3E}">
        <p14:creationId xmlns:p14="http://schemas.microsoft.com/office/powerpoint/2010/main" val="12738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E65609-09AE-B9C2-4D3A-ADAD76BC4387}"/>
              </a:ext>
            </a:extLst>
          </p:cNvPr>
          <p:cNvSpPr txBox="1"/>
          <p:nvPr/>
        </p:nvSpPr>
        <p:spPr>
          <a:xfrm>
            <a:off x="3276600" y="235725"/>
            <a:ext cx="11734800" cy="861774"/>
          </a:xfrm>
          <a:prstGeom prst="rect">
            <a:avLst/>
          </a:prstGeom>
          <a:noFill/>
        </p:spPr>
        <p:txBody>
          <a:bodyPr wrap="square" rtlCol="0">
            <a:spAutoFit/>
          </a:bodyPr>
          <a:lstStyle/>
          <a:p>
            <a:pPr algn="ctr"/>
            <a:r>
              <a:rPr lang="en-US" sz="5000" b="1">
                <a:solidFill>
                  <a:schemeClr val="accent4">
                    <a:lumMod val="75000"/>
                  </a:schemeClr>
                </a:solidFill>
                <a:latin typeface="Arial" panose="020B0604020202020204" pitchFamily="34" charset="0"/>
                <a:cs typeface="Arial" panose="020B0604020202020204" pitchFamily="34" charset="0"/>
              </a:rPr>
              <a:t>HƯỚNG DẪN TRẢ LỜI </a:t>
            </a:r>
          </a:p>
        </p:txBody>
      </p:sp>
      <p:grpSp>
        <p:nvGrpSpPr>
          <p:cNvPr id="22" name="Group 21">
            <a:extLst>
              <a:ext uri="{FF2B5EF4-FFF2-40B4-BE49-F238E27FC236}">
                <a16:creationId xmlns:a16="http://schemas.microsoft.com/office/drawing/2014/main" id="{7CA42B46-727B-65D1-1F14-08B6675E0CCF}"/>
              </a:ext>
            </a:extLst>
          </p:cNvPr>
          <p:cNvGrpSpPr/>
          <p:nvPr/>
        </p:nvGrpSpPr>
        <p:grpSpPr>
          <a:xfrm>
            <a:off x="533400" y="1429106"/>
            <a:ext cx="17221200" cy="2505208"/>
            <a:chOff x="609600" y="1714500"/>
            <a:chExt cx="17221200" cy="2505208"/>
          </a:xfrm>
        </p:grpSpPr>
        <p:sp>
          <p:nvSpPr>
            <p:cNvPr id="3" name="Rectangle: Rounded Corners 2">
              <a:extLst>
                <a:ext uri="{FF2B5EF4-FFF2-40B4-BE49-F238E27FC236}">
                  <a16:creationId xmlns:a16="http://schemas.microsoft.com/office/drawing/2014/main" id="{9F7A0783-807D-4620-3B38-A10062573811}"/>
                </a:ext>
              </a:extLst>
            </p:cNvPr>
            <p:cNvSpPr/>
            <p:nvPr/>
          </p:nvSpPr>
          <p:spPr>
            <a:xfrm>
              <a:off x="609600" y="1714500"/>
              <a:ext cx="17068800" cy="2286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2C26F82-9656-F47E-9636-0BF327643A80}"/>
                </a:ext>
              </a:extLst>
            </p:cNvPr>
            <p:cNvSpPr/>
            <p:nvPr/>
          </p:nvSpPr>
          <p:spPr>
            <a:xfrm>
              <a:off x="762000" y="1933708"/>
              <a:ext cx="17068800" cy="22860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85E466-BA3E-6E0E-1FB2-9643F5D54AB5}"/>
                </a:ext>
              </a:extLst>
            </p:cNvPr>
            <p:cNvSpPr txBox="1"/>
            <p:nvPr/>
          </p:nvSpPr>
          <p:spPr>
            <a:xfrm>
              <a:off x="1143000" y="2189864"/>
              <a:ext cx="16002000" cy="1824923"/>
            </a:xfrm>
            <a:prstGeom prst="rect">
              <a:avLst/>
            </a:prstGeom>
            <a:noFill/>
          </p:spPr>
          <p:txBody>
            <a:bodyPr wrap="square" rtlCol="0">
              <a:spAutoFit/>
            </a:bodyPr>
            <a:lstStyle/>
            <a:p>
              <a:pPr marL="342900" indent="-342900" algn="just">
                <a:lnSpc>
                  <a:spcPct val="150000"/>
                </a:lnSpc>
                <a:buAutoNum type="alphaLcPeriod"/>
              </a:pPr>
              <a:r>
                <a:rPr lang="en-US" sz="4000">
                  <a:latin typeface="Arial" panose="020B0604020202020204" pitchFamily="34" charset="0"/>
                  <a:cs typeface="Arial" panose="020B0604020202020204" pitchFamily="34" charset="0"/>
                </a:rPr>
                <a:t>Tìm phần mở bài, thân bài, kết bài của bài văn trên và nêu nội dung chính của mỗi phần. </a:t>
              </a:r>
            </a:p>
          </p:txBody>
        </p:sp>
      </p:grpSp>
      <p:sp>
        <p:nvSpPr>
          <p:cNvPr id="24" name="TextBox 23">
            <a:extLst>
              <a:ext uri="{FF2B5EF4-FFF2-40B4-BE49-F238E27FC236}">
                <a16:creationId xmlns:a16="http://schemas.microsoft.com/office/drawing/2014/main" id="{DA64B5EB-FFB9-3BB2-4794-1B466B87A755}"/>
              </a:ext>
            </a:extLst>
          </p:cNvPr>
          <p:cNvSpPr txBox="1"/>
          <p:nvPr/>
        </p:nvSpPr>
        <p:spPr>
          <a:xfrm>
            <a:off x="914400" y="4457700"/>
            <a:ext cx="16306800" cy="4839979"/>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vi-VN" sz="3500" b="1"/>
              <a:t>Mở bài: </a:t>
            </a:r>
            <a:r>
              <a:rPr lang="en-US" sz="3500">
                <a:latin typeface="Arial" panose="020B0604020202020204" pitchFamily="34" charset="0"/>
                <a:cs typeface="Arial" panose="020B0604020202020204" pitchFamily="34" charset="0"/>
              </a:rPr>
              <a:t>(</a:t>
            </a:r>
            <a:r>
              <a:rPr lang="en-US" sz="3500" i="1">
                <a:latin typeface="Arial" panose="020B0604020202020204" pitchFamily="34" charset="0"/>
                <a:cs typeface="Arial" panose="020B0604020202020204" pitchFamily="34" charset="0"/>
              </a:rPr>
              <a:t>Đoạn đầu tiên) </a:t>
            </a:r>
            <a:r>
              <a:rPr lang="vi-VN" sz="3500"/>
              <a:t>Giới thiệu về câu chuyện (tên câu chuyện, lí do viết câu chuyện hoặc nêu ấn tượng về câu chuyện,... ).</a:t>
            </a:r>
          </a:p>
          <a:p>
            <a:pPr marL="457200" indent="-457200" algn="just">
              <a:lnSpc>
                <a:spcPct val="150000"/>
              </a:lnSpc>
              <a:buFont typeface="Wingdings" panose="05000000000000000000" pitchFamily="2" charset="2"/>
              <a:buChar char="§"/>
            </a:pPr>
            <a:r>
              <a:rPr lang="vi-VN" sz="3500" b="1"/>
              <a:t>Thân bài: </a:t>
            </a:r>
            <a:r>
              <a:rPr lang="en-US" sz="3500" i="1">
                <a:latin typeface="Arial" panose="020B0604020202020204" pitchFamily="34" charset="0"/>
                <a:cs typeface="Arial" panose="020B0604020202020204" pitchFamily="34" charset="0"/>
              </a:rPr>
              <a:t>(3 đoạn tiếp theo) </a:t>
            </a:r>
            <a:r>
              <a:rPr lang="vi-VN" sz="3500"/>
              <a:t>Kể lại câu chuyện theo trình tự diễn ra các sự việc (chú ý bối cảnh và diễn biến của sự việc).</a:t>
            </a:r>
          </a:p>
          <a:p>
            <a:pPr marL="457200" indent="-457200" algn="just">
              <a:lnSpc>
                <a:spcPct val="150000"/>
              </a:lnSpc>
              <a:buFont typeface="Wingdings" panose="05000000000000000000" pitchFamily="2" charset="2"/>
              <a:buChar char="§"/>
            </a:pPr>
            <a:r>
              <a:rPr lang="vi-VN" sz="3500" b="1"/>
              <a:t>Kết bài: </a:t>
            </a:r>
            <a:r>
              <a:rPr lang="en-US" sz="3500" i="1">
                <a:latin typeface="Arial" panose="020B0604020202020204" pitchFamily="34" charset="0"/>
                <a:cs typeface="Arial" panose="020B0604020202020204" pitchFamily="34" charset="0"/>
              </a:rPr>
              <a:t>(Đoạn cuối) </a:t>
            </a:r>
            <a:r>
              <a:rPr lang="vi-VN" sz="3500"/>
              <a:t>Nêu suy nghĩ, cảm xúc về câu chuyện, mong muốn sau khi đọc câu chuyện hoặc bài học rút ra từ câu chuyện.</a:t>
            </a:r>
          </a:p>
        </p:txBody>
      </p:sp>
    </p:spTree>
    <p:extLst>
      <p:ext uri="{BB962C8B-B14F-4D97-AF65-F5344CB8AC3E}">
        <p14:creationId xmlns:p14="http://schemas.microsoft.com/office/powerpoint/2010/main" val="65687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CA42B46-727B-65D1-1F14-08B6675E0CCF}"/>
              </a:ext>
            </a:extLst>
          </p:cNvPr>
          <p:cNvGrpSpPr/>
          <p:nvPr/>
        </p:nvGrpSpPr>
        <p:grpSpPr>
          <a:xfrm>
            <a:off x="533400" y="342900"/>
            <a:ext cx="17221200" cy="2505208"/>
            <a:chOff x="609600" y="1714500"/>
            <a:chExt cx="17221200" cy="2505208"/>
          </a:xfrm>
        </p:grpSpPr>
        <p:sp>
          <p:nvSpPr>
            <p:cNvPr id="3" name="Rectangle: Rounded Corners 2">
              <a:extLst>
                <a:ext uri="{FF2B5EF4-FFF2-40B4-BE49-F238E27FC236}">
                  <a16:creationId xmlns:a16="http://schemas.microsoft.com/office/drawing/2014/main" id="{9F7A0783-807D-4620-3B38-A10062573811}"/>
                </a:ext>
              </a:extLst>
            </p:cNvPr>
            <p:cNvSpPr/>
            <p:nvPr/>
          </p:nvSpPr>
          <p:spPr>
            <a:xfrm>
              <a:off x="609600" y="1714500"/>
              <a:ext cx="17068800" cy="2286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2C26F82-9656-F47E-9636-0BF327643A80}"/>
                </a:ext>
              </a:extLst>
            </p:cNvPr>
            <p:cNvSpPr/>
            <p:nvPr/>
          </p:nvSpPr>
          <p:spPr>
            <a:xfrm>
              <a:off x="762000" y="1933708"/>
              <a:ext cx="17068800" cy="22860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85E466-BA3E-6E0E-1FB2-9643F5D54AB5}"/>
                </a:ext>
              </a:extLst>
            </p:cNvPr>
            <p:cNvSpPr txBox="1"/>
            <p:nvPr/>
          </p:nvSpPr>
          <p:spPr>
            <a:xfrm>
              <a:off x="1143000" y="2189864"/>
              <a:ext cx="16002000" cy="1824923"/>
            </a:xfrm>
            <a:prstGeom prst="rect">
              <a:avLst/>
            </a:prstGeom>
            <a:noFill/>
          </p:spPr>
          <p:txBody>
            <a:bodyPr wrap="square" rtlCol="0">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Dựa vào câu chuyện được kể trong phần thân bài, nói tiếp diễn biến của các sự việc dưới đây: </a:t>
              </a:r>
            </a:p>
          </p:txBody>
        </p:sp>
      </p:grpSp>
      <p:grpSp>
        <p:nvGrpSpPr>
          <p:cNvPr id="30" name="Group 29">
            <a:extLst>
              <a:ext uri="{FF2B5EF4-FFF2-40B4-BE49-F238E27FC236}">
                <a16:creationId xmlns:a16="http://schemas.microsoft.com/office/drawing/2014/main" id="{B06C889C-6655-D0F9-1932-9259966E6FF3}"/>
              </a:ext>
            </a:extLst>
          </p:cNvPr>
          <p:cNvGrpSpPr/>
          <p:nvPr/>
        </p:nvGrpSpPr>
        <p:grpSpPr>
          <a:xfrm>
            <a:off x="533400" y="3682334"/>
            <a:ext cx="6586540" cy="5108183"/>
            <a:chOff x="603614" y="5607468"/>
            <a:chExt cx="6586540" cy="5108183"/>
          </a:xfrm>
        </p:grpSpPr>
        <p:sp>
          <p:nvSpPr>
            <p:cNvPr id="31" name="Rectangle: Rounded Corners 30">
              <a:extLst>
                <a:ext uri="{FF2B5EF4-FFF2-40B4-BE49-F238E27FC236}">
                  <a16:creationId xmlns:a16="http://schemas.microsoft.com/office/drawing/2014/main" id="{63691241-1C71-EFF9-FB9F-D20ABCCDC7BB}"/>
                </a:ext>
              </a:extLst>
            </p:cNvPr>
            <p:cNvSpPr/>
            <p:nvPr/>
          </p:nvSpPr>
          <p:spPr>
            <a:xfrm>
              <a:off x="1166811" y="6348306"/>
              <a:ext cx="6023343" cy="436734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5A87315-5E0B-3983-E362-807B3FEA5708}"/>
                </a:ext>
              </a:extLst>
            </p:cNvPr>
            <p:cNvSpPr txBox="1"/>
            <p:nvPr/>
          </p:nvSpPr>
          <p:spPr>
            <a:xfrm>
              <a:off x="1262062" y="7177570"/>
              <a:ext cx="5832840" cy="3224152"/>
            </a:xfrm>
            <a:prstGeom prst="rect">
              <a:avLst/>
            </a:prstGeom>
            <a:noFill/>
          </p:spPr>
          <p:txBody>
            <a:bodyPr wrap="square" rtlCol="0">
              <a:spAutoFit/>
            </a:bodyPr>
            <a:lstStyle/>
            <a:p>
              <a:pPr algn="just">
                <a:lnSpc>
                  <a:spcPct val="150000"/>
                </a:lnSpc>
              </a:pPr>
              <a:r>
                <a:rPr lang="en-US" sz="3500" i="1">
                  <a:latin typeface="Arial" panose="020B0604020202020204" pitchFamily="34" charset="0"/>
                  <a:cs typeface="Arial" panose="020B0604020202020204" pitchFamily="34" charset="0"/>
                </a:rPr>
                <a:t>Bối cảnh: </a:t>
              </a:r>
              <a:r>
                <a:rPr lang="en-US" sz="3500">
                  <a:latin typeface="Arial" panose="020B0604020202020204" pitchFamily="34" charset="0"/>
                  <a:cs typeface="Arial" panose="020B0604020202020204" pitchFamily="34" charset="0"/>
                </a:rPr>
                <a:t>Khi bố Lọ Lem qua đời. </a:t>
              </a:r>
            </a:p>
            <a:p>
              <a:pPr algn="just">
                <a:lnSpc>
                  <a:spcPct val="150000"/>
                </a:lnSpc>
              </a:pPr>
              <a:r>
                <a:rPr lang="en-US" sz="3500" i="1">
                  <a:latin typeface="Arial" panose="020B0604020202020204" pitchFamily="34" charset="0"/>
                  <a:cs typeface="Arial" panose="020B0604020202020204" pitchFamily="34" charset="0"/>
                </a:rPr>
                <a:t>Diễn biến: </a:t>
              </a:r>
              <a:r>
                <a:rPr lang="en-US" sz="3500">
                  <a:solidFill>
                    <a:srgbClr val="C00000"/>
                  </a:solidFill>
                  <a:latin typeface="Arial" panose="020B0604020202020204" pitchFamily="34" charset="0"/>
                  <a:cs typeface="Arial" panose="020B0604020202020204" pitchFamily="34" charset="0"/>
                </a:rPr>
                <a:t>Lọ Lem sống rất khổ cực.</a:t>
              </a:r>
            </a:p>
          </p:txBody>
        </p:sp>
        <p:sp>
          <p:nvSpPr>
            <p:cNvPr id="33" name="Freeform 2">
              <a:extLst>
                <a:ext uri="{FF2B5EF4-FFF2-40B4-BE49-F238E27FC236}">
                  <a16:creationId xmlns:a16="http://schemas.microsoft.com/office/drawing/2014/main" id="{04E2870A-805B-1198-F020-49E26C7E7AFD}"/>
                </a:ext>
              </a:extLst>
            </p:cNvPr>
            <p:cNvSpPr/>
            <p:nvPr/>
          </p:nvSpPr>
          <p:spPr>
            <a:xfrm>
              <a:off x="603614" y="5607468"/>
              <a:ext cx="2971800" cy="1431603"/>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C8A44DC9-C5F7-2DB1-AC28-CB78E17C06FC}"/>
                </a:ext>
              </a:extLst>
            </p:cNvPr>
            <p:cNvSpPr txBox="1"/>
            <p:nvPr/>
          </p:nvSpPr>
          <p:spPr>
            <a:xfrm>
              <a:off x="990600" y="6071308"/>
              <a:ext cx="2300287"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Sự việc 2 </a:t>
              </a:r>
            </a:p>
          </p:txBody>
        </p:sp>
      </p:grpSp>
      <p:grpSp>
        <p:nvGrpSpPr>
          <p:cNvPr id="35" name="Group 34">
            <a:extLst>
              <a:ext uri="{FF2B5EF4-FFF2-40B4-BE49-F238E27FC236}">
                <a16:creationId xmlns:a16="http://schemas.microsoft.com/office/drawing/2014/main" id="{2FDED3C1-07C5-A302-C3FB-050D1EFD9178}"/>
              </a:ext>
            </a:extLst>
          </p:cNvPr>
          <p:cNvGrpSpPr/>
          <p:nvPr/>
        </p:nvGrpSpPr>
        <p:grpSpPr>
          <a:xfrm>
            <a:off x="7856903" y="3682334"/>
            <a:ext cx="9334500" cy="5108183"/>
            <a:chOff x="736964" y="5607468"/>
            <a:chExt cx="9334500" cy="5108183"/>
          </a:xfrm>
        </p:grpSpPr>
        <p:sp>
          <p:nvSpPr>
            <p:cNvPr id="36" name="Rectangle: Rounded Corners 35">
              <a:extLst>
                <a:ext uri="{FF2B5EF4-FFF2-40B4-BE49-F238E27FC236}">
                  <a16:creationId xmlns:a16="http://schemas.microsoft.com/office/drawing/2014/main" id="{B1D4806F-AF2A-B3D9-336D-8AD48104529A}"/>
                </a:ext>
              </a:extLst>
            </p:cNvPr>
            <p:cNvSpPr/>
            <p:nvPr/>
          </p:nvSpPr>
          <p:spPr>
            <a:xfrm>
              <a:off x="1166811" y="6348307"/>
              <a:ext cx="8904653" cy="436734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8816D42-7686-55F2-0FF9-B7B5378DCAAB}"/>
                </a:ext>
              </a:extLst>
            </p:cNvPr>
            <p:cNvSpPr txBox="1"/>
            <p:nvPr/>
          </p:nvSpPr>
          <p:spPr>
            <a:xfrm>
              <a:off x="1190624" y="6900572"/>
              <a:ext cx="8576040" cy="3224152"/>
            </a:xfrm>
            <a:prstGeom prst="rect">
              <a:avLst/>
            </a:prstGeom>
            <a:noFill/>
          </p:spPr>
          <p:txBody>
            <a:bodyPr wrap="square" rtlCol="0">
              <a:spAutoFit/>
            </a:bodyPr>
            <a:lstStyle/>
            <a:p>
              <a:pPr algn="just">
                <a:lnSpc>
                  <a:spcPct val="150000"/>
                </a:lnSpc>
              </a:pPr>
              <a:r>
                <a:rPr lang="en-US" sz="3500" i="1">
                  <a:latin typeface="Arial" panose="020B0604020202020204" pitchFamily="34" charset="0"/>
                  <a:cs typeface="Arial" panose="020B0604020202020204" pitchFamily="34" charset="0"/>
                </a:rPr>
                <a:t>Bối cảnh: </a:t>
              </a:r>
              <a:r>
                <a:rPr lang="en-US" sz="3500">
                  <a:latin typeface="Arial" panose="020B0604020202020204" pitchFamily="34" charset="0"/>
                  <a:cs typeface="Arial" panose="020B0604020202020204" pitchFamily="34" charset="0"/>
                </a:rPr>
                <a:t>Khi vua tổ chức vũ hội. </a:t>
              </a:r>
            </a:p>
            <a:p>
              <a:pPr algn="just">
                <a:lnSpc>
                  <a:spcPct val="150000"/>
                </a:lnSpc>
              </a:pPr>
              <a:r>
                <a:rPr lang="en-US" sz="3500" i="1">
                  <a:latin typeface="Arial" panose="020B0604020202020204" pitchFamily="34" charset="0"/>
                  <a:cs typeface="Arial" panose="020B0604020202020204" pitchFamily="34" charset="0"/>
                </a:rPr>
                <a:t>Diễn biến: </a:t>
              </a:r>
              <a:r>
                <a:rPr lang="en-US" sz="3500">
                  <a:solidFill>
                    <a:srgbClr val="C00000"/>
                  </a:solidFill>
                  <a:latin typeface="Arial" panose="020B0604020202020204" pitchFamily="34" charset="0"/>
                  <a:cs typeface="Arial" panose="020B0604020202020204" pitchFamily="34" charset="0"/>
                </a:rPr>
                <a:t>Mẹ kế và hai cô con gái đi dự hội, bắt Lọ Lem ở nhà nhặt đậu lẫn trong đống tro khiến Lọ Lem khóc nức nở.</a:t>
              </a:r>
            </a:p>
          </p:txBody>
        </p:sp>
        <p:sp>
          <p:nvSpPr>
            <p:cNvPr id="38" name="Freeform 2">
              <a:extLst>
                <a:ext uri="{FF2B5EF4-FFF2-40B4-BE49-F238E27FC236}">
                  <a16:creationId xmlns:a16="http://schemas.microsoft.com/office/drawing/2014/main" id="{28A64E3C-38FE-0D55-8DE8-E7755AE283B6}"/>
                </a:ext>
              </a:extLst>
            </p:cNvPr>
            <p:cNvSpPr/>
            <p:nvPr/>
          </p:nvSpPr>
          <p:spPr>
            <a:xfrm>
              <a:off x="736964" y="5607468"/>
              <a:ext cx="2971800" cy="129310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TextBox 38">
              <a:extLst>
                <a:ext uri="{FF2B5EF4-FFF2-40B4-BE49-F238E27FC236}">
                  <a16:creationId xmlns:a16="http://schemas.microsoft.com/office/drawing/2014/main" id="{C84439C0-5174-9CEC-75AF-909DBA24727C}"/>
                </a:ext>
              </a:extLst>
            </p:cNvPr>
            <p:cNvSpPr txBox="1"/>
            <p:nvPr/>
          </p:nvSpPr>
          <p:spPr>
            <a:xfrm>
              <a:off x="1060814" y="5938549"/>
              <a:ext cx="2324100"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Sự việc 3 </a:t>
              </a:r>
            </a:p>
          </p:txBody>
        </p:sp>
      </p:grpSp>
    </p:spTree>
    <p:extLst>
      <p:ext uri="{BB962C8B-B14F-4D97-AF65-F5344CB8AC3E}">
        <p14:creationId xmlns:p14="http://schemas.microsoft.com/office/powerpoint/2010/main" val="86282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06C889C-6655-D0F9-1932-9259966E6FF3}"/>
              </a:ext>
            </a:extLst>
          </p:cNvPr>
          <p:cNvGrpSpPr/>
          <p:nvPr/>
        </p:nvGrpSpPr>
        <p:grpSpPr>
          <a:xfrm>
            <a:off x="495299" y="266700"/>
            <a:ext cx="17297400" cy="7217995"/>
            <a:chOff x="603614" y="5607468"/>
            <a:chExt cx="17297400" cy="7217995"/>
          </a:xfrm>
        </p:grpSpPr>
        <p:sp>
          <p:nvSpPr>
            <p:cNvPr id="31" name="Rectangle: Rounded Corners 30">
              <a:extLst>
                <a:ext uri="{FF2B5EF4-FFF2-40B4-BE49-F238E27FC236}">
                  <a16:creationId xmlns:a16="http://schemas.microsoft.com/office/drawing/2014/main" id="{63691241-1C71-EFF9-FB9F-D20ABCCDC7BB}"/>
                </a:ext>
              </a:extLst>
            </p:cNvPr>
            <p:cNvSpPr/>
            <p:nvPr/>
          </p:nvSpPr>
          <p:spPr>
            <a:xfrm>
              <a:off x="1166810" y="6348306"/>
              <a:ext cx="16734204" cy="647715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5A87315-5E0B-3983-E362-807B3FEA5708}"/>
                </a:ext>
              </a:extLst>
            </p:cNvPr>
            <p:cNvSpPr txBox="1"/>
            <p:nvPr/>
          </p:nvSpPr>
          <p:spPr>
            <a:xfrm>
              <a:off x="1262062" y="7177570"/>
              <a:ext cx="16638952" cy="5647893"/>
            </a:xfrm>
            <a:prstGeom prst="rect">
              <a:avLst/>
            </a:prstGeom>
            <a:noFill/>
          </p:spPr>
          <p:txBody>
            <a:bodyPr wrap="square" rtlCol="0">
              <a:spAutoFit/>
            </a:bodyPr>
            <a:lstStyle/>
            <a:p>
              <a:pPr algn="just">
                <a:lnSpc>
                  <a:spcPct val="150000"/>
                </a:lnSpc>
              </a:pPr>
              <a:r>
                <a:rPr lang="en-US" sz="3500" i="1">
                  <a:latin typeface="Arial" panose="020B0604020202020204" pitchFamily="34" charset="0"/>
                  <a:cs typeface="Arial" panose="020B0604020202020204" pitchFamily="34" charset="0"/>
                </a:rPr>
                <a:t>Bối cảnh: </a:t>
              </a:r>
              <a:r>
                <a:rPr lang="vi-VN" sz="3500">
                  <a:latin typeface="Arial" panose="020B0604020202020204" pitchFamily="34" charset="0"/>
                  <a:cs typeface="Arial" panose="020B0604020202020204" pitchFamily="34" charset="0"/>
                </a:rPr>
                <a:t>Khi Lọ Lem khóc vì không được đi dự vũ hội. </a:t>
              </a:r>
            </a:p>
            <a:p>
              <a:pPr algn="just">
                <a:lnSpc>
                  <a:spcPct val="150000"/>
                </a:lnSpc>
              </a:pPr>
              <a:r>
                <a:rPr lang="en-US" sz="3500" i="1">
                  <a:latin typeface="Arial" panose="020B0604020202020204" pitchFamily="34" charset="0"/>
                  <a:cs typeface="Arial" panose="020B0604020202020204" pitchFamily="34" charset="0"/>
                </a:rPr>
                <a:t>Diễn biến: </a:t>
              </a:r>
            </a:p>
            <a:p>
              <a:pPr marL="457200" indent="-457200" algn="just">
                <a:lnSpc>
                  <a:spcPct val="150000"/>
                </a:lnSpc>
                <a:buFont typeface="Wingdings" panose="05000000000000000000" pitchFamily="2" charset="2"/>
                <a:buChar char="§"/>
              </a:pPr>
              <a:r>
                <a:rPr lang="vi-VN" sz="3500">
                  <a:solidFill>
                    <a:srgbClr val="C00000"/>
                  </a:solidFill>
                  <a:latin typeface="Arial" panose="020B0604020202020204" pitchFamily="34" charset="0"/>
                  <a:cs typeface="Arial" panose="020B0604020202020204" pitchFamily="34" charset="0"/>
                </a:rPr>
                <a:t>Bà tiên xuất hiện giúp cô nhặt đậu, hóa phép cho cô váy dạ hội cùng đôi giày thuỷ tinh tuyệt đẹp để Lọ Lem đi dự hội. Bà tiên còn biến quả bí ngô thành cỗ xe ngựa đưa Lọ Lem đi dự hội.</a:t>
              </a:r>
            </a:p>
            <a:p>
              <a:pPr marL="457200" indent="-457200" algn="just">
                <a:lnSpc>
                  <a:spcPct val="150000"/>
                </a:lnSpc>
                <a:buFont typeface="Wingdings" panose="05000000000000000000" pitchFamily="2" charset="2"/>
                <a:buChar char="§"/>
              </a:pPr>
              <a:r>
                <a:rPr lang="vi-VN" sz="3500">
                  <a:solidFill>
                    <a:srgbClr val="C00000"/>
                  </a:solidFill>
                  <a:latin typeface="Arial" panose="020B0604020202020204" pitchFamily="34" charset="0"/>
                  <a:cs typeface="Arial" panose="020B0604020202020204" pitchFamily="34" charset="0"/>
                </a:rPr>
                <a:t>Bà tiên dặn Lọ Lem về trước 12 giờ đêm vì phép thuật sẽ tan biến sau 12 giờ.</a:t>
              </a:r>
            </a:p>
            <a:p>
              <a:pPr algn="just">
                <a:lnSpc>
                  <a:spcPct val="150000"/>
                </a:lnSpc>
              </a:pPr>
              <a:endParaRPr lang="en-US" sz="3500">
                <a:solidFill>
                  <a:srgbClr val="C00000"/>
                </a:solidFill>
                <a:latin typeface="Arial" panose="020B0604020202020204" pitchFamily="34" charset="0"/>
                <a:cs typeface="Arial" panose="020B0604020202020204" pitchFamily="34" charset="0"/>
              </a:endParaRPr>
            </a:p>
          </p:txBody>
        </p:sp>
        <p:sp>
          <p:nvSpPr>
            <p:cNvPr id="33" name="Freeform 2">
              <a:extLst>
                <a:ext uri="{FF2B5EF4-FFF2-40B4-BE49-F238E27FC236}">
                  <a16:creationId xmlns:a16="http://schemas.microsoft.com/office/drawing/2014/main" id="{04E2870A-805B-1198-F020-49E26C7E7AFD}"/>
                </a:ext>
              </a:extLst>
            </p:cNvPr>
            <p:cNvSpPr/>
            <p:nvPr/>
          </p:nvSpPr>
          <p:spPr>
            <a:xfrm>
              <a:off x="603614" y="5607468"/>
              <a:ext cx="2971800" cy="1431603"/>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C8A44DC9-C5F7-2DB1-AC28-CB78E17C06FC}"/>
                </a:ext>
              </a:extLst>
            </p:cNvPr>
            <p:cNvSpPr txBox="1"/>
            <p:nvPr/>
          </p:nvSpPr>
          <p:spPr>
            <a:xfrm>
              <a:off x="990600" y="6071308"/>
              <a:ext cx="2300287"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Sự việc 4 </a:t>
              </a:r>
            </a:p>
          </p:txBody>
        </p:sp>
      </p:grpSp>
      <p:pic>
        <p:nvPicPr>
          <p:cNvPr id="40" name="Picture 3">
            <a:extLst>
              <a:ext uri="{FF2B5EF4-FFF2-40B4-BE49-F238E27FC236}">
                <a16:creationId xmlns:a16="http://schemas.microsoft.com/office/drawing/2014/main" id="{E4D1E960-1B2F-A95F-5218-F090E80F8F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82" y="8115300"/>
            <a:ext cx="19891563" cy="2469110"/>
          </a:xfrm>
          <a:prstGeom prst="rect">
            <a:avLst/>
          </a:prstGeom>
        </p:spPr>
      </p:pic>
    </p:spTree>
    <p:extLst>
      <p:ext uri="{BB962C8B-B14F-4D97-AF65-F5344CB8AC3E}">
        <p14:creationId xmlns:p14="http://schemas.microsoft.com/office/powerpoint/2010/main" val="28672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1009</Words>
  <Application>Microsoft Office PowerPoint</Application>
  <PresentationFormat>Custom</PresentationFormat>
  <Paragraphs>90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Lazydog</vt:lpstr>
      <vt:lpstr>Amasis MT Pro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Core Journal Work Daily Weekly Monthly Planner Planner Presentation</dc:title>
  <dc:creator>FPT SHOP</dc:creator>
  <cp:lastModifiedBy>FPT SHOP</cp:lastModifiedBy>
  <cp:revision>3</cp:revision>
  <dcterms:created xsi:type="dcterms:W3CDTF">2006-08-16T00:00:00Z</dcterms:created>
  <dcterms:modified xsi:type="dcterms:W3CDTF">2025-10-15T14:09:39Z</dcterms:modified>
  <dc:identifier>DAFpP6z-sDc</dc:identifier>
</cp:coreProperties>
</file>