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notesMasterIdLst>
    <p:notesMasterId r:id="rId13"/>
  </p:notesMasterIdLst>
  <p:sldSz cx="14630400" cy="8229600"/>
  <p:notesSz cx="8229600" cy="14630400"/>
  <p:embeddedFontLst>
    <p:embeddedFont>
      <p:font typeface="Brygada 1918 Semi Bold"/>
      <p:regular r:id="rId18"/>
    </p:embeddedFont>
    <p:embeddedFont>
      <p:font typeface="Brygada 1918 Semi Bold"/>
      <p:regular r:id="rId19"/>
    </p:embeddedFont>
    <p:embeddedFont>
      <p:font typeface="Brygada 1918 Semi Bold"/>
      <p:regular r:id="rId20"/>
    </p:embeddedFont>
    <p:embeddedFont>
      <p:font typeface="Brygada 1918 Semi Bold"/>
      <p:regular r:id="rId21"/>
    </p:embeddedFont>
    <p:embeddedFont>
      <p:font typeface="Brygada 1918"/>
      <p:regular r:id="rId22"/>
    </p:embeddedFont>
    <p:embeddedFont>
      <p:font typeface="Brygada 1918"/>
      <p:regular r:id="rId23"/>
    </p:embeddedFont>
    <p:embeddedFont>
      <p:font typeface="Brygada 1918"/>
      <p:regular r:id="rId24"/>
    </p:embeddedFont>
    <p:embeddedFont>
      <p:font typeface="Brygada 1918"/>
      <p:regular r:id="rId25"/>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8" Type="http://schemas.openxmlformats.org/officeDocument/2006/relationships/font" Target="fonts/font1.fntdata"/><Relationship Id="rId19" Type="http://schemas.openxmlformats.org/officeDocument/2006/relationships/font" Target="fonts/font2.fntdata"/><Relationship Id="rId20" Type="http://schemas.openxmlformats.org/officeDocument/2006/relationships/font" Target="fonts/font3.fntdata"/><Relationship Id="rId21" Type="http://schemas.openxmlformats.org/officeDocument/2006/relationships/font" Target="fonts/font4.fntdata"/><Relationship Id="rId22" Type="http://schemas.openxmlformats.org/officeDocument/2006/relationships/font" Target="fonts/font5.fntdata"/><Relationship Id="rId23" Type="http://schemas.openxmlformats.org/officeDocument/2006/relationships/font" Target="fonts/font6.fntdata"/><Relationship Id="rId24" Type="http://schemas.openxmlformats.org/officeDocument/2006/relationships/font" Target="fonts/font7.fntdata"/><Relationship Id="rId25"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2-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2691527"/>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Viết Đoạn Văn Về Ngôi Trường</a:t>
            </a:r>
            <a:endParaRPr lang="en-US" sz="4450" dirty="0"/>
          </a:p>
        </p:txBody>
      </p:sp>
      <p:sp>
        <p:nvSpPr>
          <p:cNvPr id="4" name="Text 1"/>
          <p:cNvSpPr/>
          <p:nvPr/>
        </p:nvSpPr>
        <p:spPr>
          <a:xfrm>
            <a:off x="793790" y="4449247"/>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Khám phá cách viết một đoạn văn hoàn chỉnh về ngôi trường của em hoặc ngôi trường mơ ước với 8-10 câu văn tự nhiên, sinh động và đầy cảm xúc.</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588651"/>
            <a:ext cx="7051238" cy="566976"/>
          </a:xfrm>
          <a:prstGeom prst="rect">
            <a:avLst/>
          </a:prstGeom>
          <a:noFill/>
          <a:ln/>
        </p:spPr>
        <p:txBody>
          <a:bodyPr wrap="none" lIns="0" tIns="0" rIns="0" bIns="0" rtlCol="0" anchor="t"/>
          <a:lstStyle/>
          <a:p>
            <a:pPr algn="l" indent="0" marL="0">
              <a:lnSpc>
                <a:spcPts val="4450"/>
              </a:lnSpc>
              <a:buNone/>
            </a:pPr>
            <a:r>
              <a:rPr lang="en-US" sz="3550" dirty="0">
                <a:solidFill>
                  <a:srgbClr val="403011"/>
                </a:solidFill>
                <a:latin typeface="Brygada 1918 Semi Bold" pitchFamily="34" charset="0"/>
                <a:ea typeface="Brygada 1918 Semi Bold" pitchFamily="34" charset="-122"/>
                <a:cs typeface="Brygada 1918 Semi Bold" pitchFamily="34" charset="-120"/>
              </a:rPr>
              <a:t>Ví Dụ Đoạn Văn Mẫu Hoàn Chỉnh</a:t>
            </a:r>
            <a:endParaRPr lang="en-US" sz="3550" dirty="0"/>
          </a:p>
        </p:txBody>
      </p:sp>
      <p:sp>
        <p:nvSpPr>
          <p:cNvPr id="3" name="Text 1"/>
          <p:cNvSpPr/>
          <p:nvPr/>
        </p:nvSpPr>
        <p:spPr>
          <a:xfrm>
            <a:off x="793790" y="2609255"/>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Đây là một đoạn văn hoàn chỉnh gồm 9 câu kết hợp hài hòa các gợi ý trên, tạo thành bài viết mạch lạc và đầy cảm xúc:</a:t>
            </a:r>
            <a:endParaRPr lang="en-US" sz="1750" dirty="0"/>
          </a:p>
        </p:txBody>
      </p:sp>
      <p:sp>
        <p:nvSpPr>
          <p:cNvPr id="4" name="Text 2"/>
          <p:cNvSpPr/>
          <p:nvPr/>
        </p:nvSpPr>
        <p:spPr>
          <a:xfrm>
            <a:off x="1133951" y="3482459"/>
            <a:ext cx="12702659" cy="2903220"/>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Ngôi trường của em nằm ở một khu phố yên tĩnh, được bao quanh bởi những cây xanh tươi tốt và hoa lá rực rỡ. Trường có sân chơi rộng rãi, nơi chúng em thường tụ tập chơi bóng đá, nhảy dây và các trò chơi vui nhộn khác. Các phòng học đều được trang bị bàn ghế mới, thư viện với hàng ngàn quyển sách quý giá, và phòng máy tính hiện đại. Thầy cô giáo rất thân thiện và tâm huyết, luôn sẵn sàng giúp chúng em khi gặp khó khăn trong học tập. Bạn bè trong lớp rất hòa đồng, vui vẻ, luôn giúp đỡ nhau cả trong học tập lẫn cuộc sống. Ngoài giờ học chính khóa, chúng em còn tham gia các câu lạc bộ như múa, hát, vẽ và các hoạt động thể thao đa dạng. Em rất yêu ngôi trường của mình vì ở đó em không chỉ học hỏi kiến thức mà còn có nhiều niềm vui và trải nghiệm thú vị. Em mong rằng trường sẽ có thêm thư viện hiện đại, phòng máy tính nâng cấp, và nhiều tiện ích khác để chúng em học tập tốt hơn.</a:t>
            </a:r>
            <a:endParaRPr lang="en-US" sz="1750" dirty="0"/>
          </a:p>
        </p:txBody>
      </p:sp>
      <p:sp>
        <p:nvSpPr>
          <p:cNvPr id="5" name="Shape 3"/>
          <p:cNvSpPr/>
          <p:nvPr/>
        </p:nvSpPr>
        <p:spPr>
          <a:xfrm>
            <a:off x="793790" y="3227308"/>
            <a:ext cx="30480" cy="3413522"/>
          </a:xfrm>
          <a:prstGeom prst="rect">
            <a:avLst/>
          </a:prstGeom>
          <a:solidFill>
            <a:srgbClr val="626C3B"/>
          </a:solid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1266468"/>
            <a:ext cx="6398181" cy="566976"/>
          </a:xfrm>
          <a:prstGeom prst="rect">
            <a:avLst/>
          </a:prstGeom>
          <a:noFill/>
          <a:ln/>
        </p:spPr>
        <p:txBody>
          <a:bodyPr wrap="none" lIns="0" tIns="0" rIns="0" bIns="0" rtlCol="0" anchor="t"/>
          <a:lstStyle/>
          <a:p>
            <a:pPr algn="l" indent="0" marL="0">
              <a:lnSpc>
                <a:spcPts val="4450"/>
              </a:lnSpc>
              <a:buNone/>
            </a:pPr>
            <a:r>
              <a:rPr lang="en-US" sz="3550" dirty="0">
                <a:solidFill>
                  <a:srgbClr val="403011"/>
                </a:solidFill>
                <a:latin typeface="Brygada 1918 Semi Bold" pitchFamily="34" charset="0"/>
                <a:ea typeface="Brygada 1918 Semi Bold" pitchFamily="34" charset="-122"/>
                <a:cs typeface="Brygada 1918 Semi Bold" pitchFamily="34" charset="-120"/>
              </a:rPr>
              <a:t>Lời Khuyên Khi Viết Đoạn Văn</a:t>
            </a:r>
            <a:endParaRPr lang="en-US" sz="3550" dirty="0"/>
          </a:p>
        </p:txBody>
      </p:sp>
      <p:sp>
        <p:nvSpPr>
          <p:cNvPr id="4" name="Shape 1"/>
          <p:cNvSpPr/>
          <p:nvPr/>
        </p:nvSpPr>
        <p:spPr>
          <a:xfrm>
            <a:off x="793790" y="2173605"/>
            <a:ext cx="510302" cy="510302"/>
          </a:xfrm>
          <a:prstGeom prst="roundRect">
            <a:avLst>
              <a:gd name="adj" fmla="val 66675"/>
            </a:avLst>
          </a:prstGeom>
          <a:solidFill>
            <a:srgbClr val="626C3B"/>
          </a:solidFill>
          <a:ln w="7620">
            <a:solidFill>
              <a:srgbClr val="7B8554"/>
            </a:solidFill>
            <a:prstDash val="solid"/>
          </a:ln>
        </p:spPr>
      </p:sp>
      <p:sp>
        <p:nvSpPr>
          <p:cNvPr id="5" name="Text 2"/>
          <p:cNvSpPr/>
          <p:nvPr/>
        </p:nvSpPr>
        <p:spPr>
          <a:xfrm>
            <a:off x="878860" y="2216110"/>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FFFFFF"/>
                </a:solidFill>
                <a:latin typeface="Brygada 1918 Semi Bold" pitchFamily="34" charset="0"/>
                <a:ea typeface="Brygada 1918 Semi Bold" pitchFamily="34" charset="-122"/>
                <a:cs typeface="Brygada 1918 Semi Bold" pitchFamily="34" charset="-120"/>
              </a:rPr>
              <a:t>1</a:t>
            </a:r>
            <a:endParaRPr lang="en-US" sz="2650" dirty="0"/>
          </a:p>
        </p:txBody>
      </p:sp>
      <p:sp>
        <p:nvSpPr>
          <p:cNvPr id="6" name="Text 3"/>
          <p:cNvSpPr/>
          <p:nvPr/>
        </p:nvSpPr>
        <p:spPr>
          <a:xfrm>
            <a:off x="1530906" y="2251472"/>
            <a:ext cx="4501991"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Dùng Câu Văn Ngắn Gọn, Rõ Ràng</a:t>
            </a:r>
            <a:endParaRPr lang="en-US" sz="2200" dirty="0"/>
          </a:p>
        </p:txBody>
      </p:sp>
      <p:sp>
        <p:nvSpPr>
          <p:cNvPr id="7" name="Text 4"/>
          <p:cNvSpPr/>
          <p:nvPr/>
        </p:nvSpPr>
        <p:spPr>
          <a:xfrm>
            <a:off x="1530906" y="2741890"/>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Tránh những câu dài ngoằn ngoèo. Mỗi câu nên có một ý chính rõ ràng để dễ hiểu.</a:t>
            </a:r>
            <a:endParaRPr lang="en-US" sz="1750" dirty="0"/>
          </a:p>
        </p:txBody>
      </p:sp>
      <p:sp>
        <p:nvSpPr>
          <p:cNvPr id="8" name="Shape 5"/>
          <p:cNvSpPr/>
          <p:nvPr/>
        </p:nvSpPr>
        <p:spPr>
          <a:xfrm>
            <a:off x="793790" y="3921323"/>
            <a:ext cx="510302" cy="510302"/>
          </a:xfrm>
          <a:prstGeom prst="roundRect">
            <a:avLst>
              <a:gd name="adj" fmla="val 66675"/>
            </a:avLst>
          </a:prstGeom>
          <a:solidFill>
            <a:srgbClr val="83792E"/>
          </a:solidFill>
          <a:ln w="7620">
            <a:solidFill>
              <a:srgbClr val="9C9247"/>
            </a:solidFill>
            <a:prstDash val="solid"/>
          </a:ln>
        </p:spPr>
      </p:sp>
      <p:sp>
        <p:nvSpPr>
          <p:cNvPr id="9" name="Text 6"/>
          <p:cNvSpPr/>
          <p:nvPr/>
        </p:nvSpPr>
        <p:spPr>
          <a:xfrm>
            <a:off x="878860" y="3963829"/>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FFFFFF"/>
                </a:solidFill>
                <a:latin typeface="Brygada 1918 Semi Bold" pitchFamily="34" charset="0"/>
                <a:ea typeface="Brygada 1918 Semi Bold" pitchFamily="34" charset="-122"/>
                <a:cs typeface="Brygada 1918 Semi Bold" pitchFamily="34" charset="-120"/>
              </a:rPr>
              <a:t>2</a:t>
            </a:r>
            <a:endParaRPr lang="en-US" sz="2650" dirty="0"/>
          </a:p>
        </p:txBody>
      </p:sp>
      <p:sp>
        <p:nvSpPr>
          <p:cNvPr id="10" name="Text 7"/>
          <p:cNvSpPr/>
          <p:nvPr/>
        </p:nvSpPr>
        <p:spPr>
          <a:xfrm>
            <a:off x="1530906" y="3999190"/>
            <a:ext cx="464248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Kết Hợp Từ Ngữ Miêu Tả Sinh Động</a:t>
            </a:r>
            <a:endParaRPr lang="en-US" sz="2200" dirty="0"/>
          </a:p>
        </p:txBody>
      </p:sp>
      <p:sp>
        <p:nvSpPr>
          <p:cNvPr id="11" name="Text 8"/>
          <p:cNvSpPr/>
          <p:nvPr/>
        </p:nvSpPr>
        <p:spPr>
          <a:xfrm>
            <a:off x="1530906" y="4489609"/>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Sử dụng những tính từ mô tả, động từ hành động để tạo hình ảnh cụ thể, sống động trong đầu độc giả.</a:t>
            </a:r>
            <a:endParaRPr lang="en-US" sz="1750" dirty="0"/>
          </a:p>
        </p:txBody>
      </p:sp>
      <p:sp>
        <p:nvSpPr>
          <p:cNvPr id="12" name="Shape 9"/>
          <p:cNvSpPr/>
          <p:nvPr/>
        </p:nvSpPr>
        <p:spPr>
          <a:xfrm>
            <a:off x="793790" y="5669042"/>
            <a:ext cx="510302" cy="510302"/>
          </a:xfrm>
          <a:prstGeom prst="roundRect">
            <a:avLst>
              <a:gd name="adj" fmla="val 66675"/>
            </a:avLst>
          </a:prstGeom>
          <a:solidFill>
            <a:srgbClr val="E8AF3B"/>
          </a:solidFill>
          <a:ln w="7620">
            <a:solidFill>
              <a:srgbClr val="CE9521"/>
            </a:solidFill>
            <a:prstDash val="solid"/>
          </a:ln>
        </p:spPr>
      </p:sp>
      <p:sp>
        <p:nvSpPr>
          <p:cNvPr id="13" name="Text 10"/>
          <p:cNvSpPr/>
          <p:nvPr/>
        </p:nvSpPr>
        <p:spPr>
          <a:xfrm>
            <a:off x="878860" y="5711547"/>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000000"/>
                </a:solidFill>
                <a:latin typeface="Brygada 1918 Semi Bold" pitchFamily="34" charset="0"/>
                <a:ea typeface="Brygada 1918 Semi Bold" pitchFamily="34" charset="-122"/>
                <a:cs typeface="Brygada 1918 Semi Bold" pitchFamily="34" charset="-120"/>
              </a:rPr>
              <a:t>3</a:t>
            </a:r>
            <a:endParaRPr lang="en-US" sz="2650" dirty="0"/>
          </a:p>
        </p:txBody>
      </p:sp>
      <p:sp>
        <p:nvSpPr>
          <p:cNvPr id="14" name="Text 11"/>
          <p:cNvSpPr/>
          <p:nvPr/>
        </p:nvSpPr>
        <p:spPr>
          <a:xfrm>
            <a:off x="1530906" y="5746909"/>
            <a:ext cx="5132427"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Viết Theo Cảm Xúc Thật Của Bản Thân</a:t>
            </a:r>
            <a:endParaRPr lang="en-US" sz="2200" dirty="0"/>
          </a:p>
        </p:txBody>
      </p:sp>
      <p:sp>
        <p:nvSpPr>
          <p:cNvPr id="15" name="Text 12"/>
          <p:cNvSpPr/>
          <p:nvPr/>
        </p:nvSpPr>
        <p:spPr>
          <a:xfrm>
            <a:off x="1530906" y="6237327"/>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Đoạn văn chân thực, gần gũi sẽ nhận được sự đồng cảm tốt hơn từ người đọc hoặc người chấm bài.</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3476863"/>
            <a:ext cx="5670590" cy="708779"/>
          </a:xfrm>
          <a:prstGeom prst="rect">
            <a:avLst/>
          </a:prstGeom>
          <a:noFill/>
          <a:ln/>
        </p:spPr>
        <p:txBody>
          <a:bodyPr wrap="none" lIns="0" tIns="0" rIns="0" bIns="0" rtlCol="0" anchor="t"/>
          <a:lstStyle/>
          <a:p>
            <a:pPr algn="l" indent="0" marL="0">
              <a:lnSpc>
                <a:spcPts val="5550"/>
              </a:lnSpc>
              <a:buNone/>
            </a:pPr>
            <a:endParaRPr lang="en-US" sz="4450" dirty="0"/>
          </a:p>
        </p:txBody>
      </p:sp>
      <p:sp>
        <p:nvSpPr>
          <p:cNvPr id="3" name="Text 1"/>
          <p:cNvSpPr/>
          <p:nvPr/>
        </p:nvSpPr>
        <p:spPr>
          <a:xfrm>
            <a:off x="793790" y="4412456"/>
            <a:ext cx="6244709" cy="362903"/>
          </a:xfrm>
          <a:prstGeom prst="rect">
            <a:avLst/>
          </a:prstGeom>
          <a:noFill/>
          <a:ln/>
        </p:spPr>
        <p:txBody>
          <a:bodyPr wrap="none" lIns="0" tIns="0" rIns="0" bIns="0" rtlCol="0" anchor="t"/>
          <a:lstStyle/>
          <a:p>
            <a:pPr algn="l" indent="0" marL="0">
              <a:lnSpc>
                <a:spcPts val="2850"/>
              </a:lnSpc>
              <a:buNone/>
            </a:pPr>
            <a:endParaRPr lang="en-US" sz="1750" dirty="0"/>
          </a:p>
        </p:txBody>
      </p:sp>
      <p:pic>
        <p:nvPicPr>
          <p:cNvPr id="4" name="Image 0" descr="preencoded.png">    </p:cNvPr>
          <p:cNvPicPr>
            <a:picLocks noChangeAspect="1"/>
          </p:cNvPicPr>
          <p:nvPr/>
        </p:nvPicPr>
        <p:blipFill>
          <a:blip r:embed="rId1"/>
          <a:stretch>
            <a:fillRect/>
          </a:stretch>
        </p:blipFill>
        <p:spPr>
          <a:xfrm>
            <a:off x="7599521" y="2980611"/>
            <a:ext cx="4082891" cy="22682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2305288"/>
            <a:ext cx="6631305" cy="566976"/>
          </a:xfrm>
          <a:prstGeom prst="rect">
            <a:avLst/>
          </a:prstGeom>
          <a:noFill/>
          <a:ln/>
        </p:spPr>
        <p:txBody>
          <a:bodyPr wrap="none" lIns="0" tIns="0" rIns="0" bIns="0" rtlCol="0" anchor="t"/>
          <a:lstStyle/>
          <a:p>
            <a:pPr algn="l" indent="0" marL="0">
              <a:lnSpc>
                <a:spcPts val="4450"/>
              </a:lnSpc>
              <a:buNone/>
            </a:pPr>
            <a:r>
              <a:rPr lang="en-US" sz="3550" dirty="0">
                <a:solidFill>
                  <a:srgbClr val="403011"/>
                </a:solidFill>
                <a:latin typeface="Brygada 1918 Semi Bold" pitchFamily="34" charset="0"/>
                <a:ea typeface="Brygada 1918 Semi Bold" pitchFamily="34" charset="-122"/>
                <a:cs typeface="Brygada 1918 Semi Bold" pitchFamily="34" charset="-120"/>
              </a:rPr>
              <a:t>Mở Bài: Giới Thiệu Ngôi Trường</a:t>
            </a:r>
            <a:endParaRPr lang="en-US" sz="3550" dirty="0"/>
          </a:p>
        </p:txBody>
      </p:sp>
      <p:sp>
        <p:nvSpPr>
          <p:cNvPr id="4" name="Text 1"/>
          <p:cNvSpPr/>
          <p:nvPr/>
        </p:nvSpPr>
        <p:spPr>
          <a:xfrm>
            <a:off x="793790" y="3212425"/>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Câu mở bài là nên đặt làm nền tảng cho toàn bộ đoạn văn. Bạn nên giới thiệu rõ vị trí, không khí, và ấn tượng ban đầu về ngôi trường.</a:t>
            </a:r>
            <a:endParaRPr lang="en-US" sz="1750" dirty="0"/>
          </a:p>
        </p:txBody>
      </p:sp>
      <p:sp>
        <p:nvSpPr>
          <p:cNvPr id="5" name="Shape 2"/>
          <p:cNvSpPr/>
          <p:nvPr/>
        </p:nvSpPr>
        <p:spPr>
          <a:xfrm>
            <a:off x="793790" y="4193381"/>
            <a:ext cx="7556421" cy="1730812"/>
          </a:xfrm>
          <a:prstGeom prst="roundRect">
            <a:avLst>
              <a:gd name="adj" fmla="val 19658"/>
            </a:avLst>
          </a:prstGeom>
          <a:solidFill>
            <a:srgbClr val="F6EBD4"/>
          </a:solidFill>
          <a:ln w="30480">
            <a:solidFill>
              <a:srgbClr val="626C3B"/>
            </a:solidFill>
            <a:prstDash val="solid"/>
          </a:ln>
        </p:spPr>
      </p:sp>
      <p:sp>
        <p:nvSpPr>
          <p:cNvPr id="6" name="Text 3"/>
          <p:cNvSpPr/>
          <p:nvPr/>
        </p:nvSpPr>
        <p:spPr>
          <a:xfrm>
            <a:off x="1051084" y="4450675"/>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Câu Mẫu</a:t>
            </a:r>
            <a:endParaRPr lang="en-US" sz="2200" dirty="0"/>
          </a:p>
        </p:txBody>
      </p:sp>
      <p:sp>
        <p:nvSpPr>
          <p:cNvPr id="7" name="Text 4"/>
          <p:cNvSpPr/>
          <p:nvPr/>
        </p:nvSpPr>
        <p:spPr>
          <a:xfrm>
            <a:off x="1051084" y="4941094"/>
            <a:ext cx="7041832"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"Ngôi trường của em nằm ở trung tâm thành phố, có nhiều cây xanh và không khí trong lành, là nơi em rất yêu thích."</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2021800"/>
            <a:ext cx="7556421" cy="1133951"/>
          </a:xfrm>
          <a:prstGeom prst="rect">
            <a:avLst/>
          </a:prstGeom>
          <a:noFill/>
          <a:ln/>
        </p:spPr>
        <p:txBody>
          <a:bodyPr wrap="square" lIns="0" tIns="0" rIns="0" bIns="0" rtlCol="0" anchor="t"/>
          <a:lstStyle/>
          <a:p>
            <a:pPr algn="l" indent="0" marL="0">
              <a:lnSpc>
                <a:spcPts val="4450"/>
              </a:lnSpc>
              <a:buNone/>
            </a:pPr>
            <a:r>
              <a:rPr lang="en-US" sz="3550" dirty="0">
                <a:solidFill>
                  <a:srgbClr val="403011"/>
                </a:solidFill>
                <a:latin typeface="Brygada 1918 Semi Bold" pitchFamily="34" charset="0"/>
                <a:ea typeface="Brygada 1918 Semi Bold" pitchFamily="34" charset="-122"/>
                <a:cs typeface="Brygada 1918 Semi Bold" pitchFamily="34" charset="-120"/>
              </a:rPr>
              <a:t>Thân Bài - Gợi Ý 1: Mô Tả Quy Mô và Cảnh Quan</a:t>
            </a:r>
            <a:endParaRPr lang="en-US" sz="3550" dirty="0"/>
          </a:p>
        </p:txBody>
      </p:sp>
      <p:sp>
        <p:nvSpPr>
          <p:cNvPr id="4" name="Text 1"/>
          <p:cNvSpPr/>
          <p:nvPr/>
        </p:nvSpPr>
        <p:spPr>
          <a:xfrm>
            <a:off x="6280190" y="3495913"/>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Phần này tập trung vào diện tích trường, độ rộng, bố trí không gian và những yếu tố tự nhiên làm nên vẻ đẹp của trường.</a:t>
            </a:r>
            <a:endParaRPr lang="en-US" sz="1750" dirty="0"/>
          </a:p>
        </p:txBody>
      </p:sp>
      <p:sp>
        <p:nvSpPr>
          <p:cNvPr id="5" name="Shape 2"/>
          <p:cNvSpPr/>
          <p:nvPr/>
        </p:nvSpPr>
        <p:spPr>
          <a:xfrm>
            <a:off x="6280190" y="4476869"/>
            <a:ext cx="7556421" cy="1730812"/>
          </a:xfrm>
          <a:prstGeom prst="roundRect">
            <a:avLst>
              <a:gd name="adj" fmla="val 19658"/>
            </a:avLst>
          </a:prstGeom>
          <a:solidFill>
            <a:srgbClr val="F6EBD4"/>
          </a:solidFill>
          <a:ln w="30480">
            <a:solidFill>
              <a:srgbClr val="626C3B"/>
            </a:solidFill>
            <a:prstDash val="solid"/>
          </a:ln>
        </p:spPr>
      </p:sp>
      <p:sp>
        <p:nvSpPr>
          <p:cNvPr id="6" name="Text 3"/>
          <p:cNvSpPr/>
          <p:nvPr/>
        </p:nvSpPr>
        <p:spPr>
          <a:xfrm>
            <a:off x="6537484" y="473416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Câu Mẫu</a:t>
            </a:r>
            <a:endParaRPr lang="en-US" sz="2200" dirty="0"/>
          </a:p>
        </p:txBody>
      </p:sp>
      <p:sp>
        <p:nvSpPr>
          <p:cNvPr id="7" name="Text 4"/>
          <p:cNvSpPr/>
          <p:nvPr/>
        </p:nvSpPr>
        <p:spPr>
          <a:xfrm>
            <a:off x="6537484" y="5224582"/>
            <a:ext cx="7041832"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"Trường em có sân chơi rộng rãi, nhiều cây xanh quanh quẩn, những bông hoa đủ màu sắc nở rực rỡ quanh các lối đi."</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1840349"/>
            <a:ext cx="7556421" cy="1133951"/>
          </a:xfrm>
          <a:prstGeom prst="rect">
            <a:avLst/>
          </a:prstGeom>
          <a:noFill/>
          <a:ln/>
        </p:spPr>
        <p:txBody>
          <a:bodyPr wrap="square" lIns="0" tIns="0" rIns="0" bIns="0" rtlCol="0" anchor="t"/>
          <a:lstStyle/>
          <a:p>
            <a:pPr algn="l" indent="0" marL="0">
              <a:lnSpc>
                <a:spcPts val="4450"/>
              </a:lnSpc>
              <a:buNone/>
            </a:pPr>
            <a:r>
              <a:rPr lang="en-US" sz="3550" dirty="0">
                <a:solidFill>
                  <a:srgbClr val="403011"/>
                </a:solidFill>
                <a:latin typeface="Brygada 1918 Semi Bold" pitchFamily="34" charset="0"/>
                <a:ea typeface="Brygada 1918 Semi Bold" pitchFamily="34" charset="-122"/>
                <a:cs typeface="Brygada 1918 Semi Bold" pitchFamily="34" charset="-120"/>
              </a:rPr>
              <a:t>Thân Bài - Gợi Ý 2: Mô Tả Cơ Sở Vật Chất</a:t>
            </a:r>
            <a:endParaRPr lang="en-US" sz="3550" dirty="0"/>
          </a:p>
        </p:txBody>
      </p:sp>
      <p:sp>
        <p:nvSpPr>
          <p:cNvPr id="4" name="Text 1"/>
          <p:cNvSpPr/>
          <p:nvPr/>
        </p:nvSpPr>
        <p:spPr>
          <a:xfrm>
            <a:off x="6280190" y="3314462"/>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Giới thiệu những trang thiết bị, phòng học, thư viện, phòng máy tính, sân thể thao và các tiện ích khác góp phần nâng cao chất lượng học tập.</a:t>
            </a:r>
            <a:endParaRPr lang="en-US" sz="1750" dirty="0"/>
          </a:p>
        </p:txBody>
      </p:sp>
      <p:sp>
        <p:nvSpPr>
          <p:cNvPr id="5" name="Shape 2"/>
          <p:cNvSpPr/>
          <p:nvPr/>
        </p:nvSpPr>
        <p:spPr>
          <a:xfrm>
            <a:off x="6280190" y="4295418"/>
            <a:ext cx="7556421" cy="2093714"/>
          </a:xfrm>
          <a:prstGeom prst="roundRect">
            <a:avLst>
              <a:gd name="adj" fmla="val 16251"/>
            </a:avLst>
          </a:prstGeom>
          <a:solidFill>
            <a:srgbClr val="F6EBD4"/>
          </a:solidFill>
          <a:ln w="30480">
            <a:solidFill>
              <a:srgbClr val="626C3B"/>
            </a:solidFill>
            <a:prstDash val="solid"/>
          </a:ln>
        </p:spPr>
      </p:sp>
      <p:sp>
        <p:nvSpPr>
          <p:cNvPr id="6" name="Text 3"/>
          <p:cNvSpPr/>
          <p:nvPr/>
        </p:nvSpPr>
        <p:spPr>
          <a:xfrm>
            <a:off x="6537484" y="455271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Câu Mẫu</a:t>
            </a:r>
            <a:endParaRPr lang="en-US" sz="2200" dirty="0"/>
          </a:p>
        </p:txBody>
      </p:sp>
      <p:sp>
        <p:nvSpPr>
          <p:cNvPr id="7" name="Text 4"/>
          <p:cNvSpPr/>
          <p:nvPr/>
        </p:nvSpPr>
        <p:spPr>
          <a:xfrm>
            <a:off x="6537484" y="5043130"/>
            <a:ext cx="7041832" cy="1088708"/>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"Phòng học của trường được trang bị bàn ghế mới, bảng trắng hiện đại, và có thư viện với hàng ngàn quyển sách hay cùng phòng máy tính trang bị những máy tính hiện đại nhất."</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976920"/>
          </a:xfrm>
          <a:prstGeom prst="rect">
            <a:avLst/>
          </a:prstGeom>
        </p:spPr>
      </p:pic>
      <p:sp>
        <p:nvSpPr>
          <p:cNvPr id="3" name="Text 0"/>
          <p:cNvSpPr/>
          <p:nvPr/>
        </p:nvSpPr>
        <p:spPr>
          <a:xfrm>
            <a:off x="793790" y="4085868"/>
            <a:ext cx="7869317" cy="566976"/>
          </a:xfrm>
          <a:prstGeom prst="rect">
            <a:avLst/>
          </a:prstGeom>
          <a:noFill/>
          <a:ln/>
        </p:spPr>
        <p:txBody>
          <a:bodyPr wrap="none" lIns="0" tIns="0" rIns="0" bIns="0" rtlCol="0" anchor="t"/>
          <a:lstStyle/>
          <a:p>
            <a:pPr algn="l" indent="0" marL="0">
              <a:lnSpc>
                <a:spcPts val="4450"/>
              </a:lnSpc>
              <a:buNone/>
            </a:pPr>
            <a:r>
              <a:rPr lang="en-US" sz="3550" dirty="0">
                <a:solidFill>
                  <a:srgbClr val="403011"/>
                </a:solidFill>
                <a:latin typeface="Brygada 1918 Semi Bold" pitchFamily="34" charset="0"/>
                <a:ea typeface="Brygada 1918 Semi Bold" pitchFamily="34" charset="-122"/>
                <a:cs typeface="Brygada 1918 Semi Bold" pitchFamily="34" charset="-120"/>
              </a:rPr>
              <a:t>Thân Bài - Gợi Ý 3: Thầy Cô và Bạn Bè</a:t>
            </a:r>
            <a:endParaRPr lang="en-US" sz="3550" dirty="0"/>
          </a:p>
        </p:txBody>
      </p:sp>
      <p:sp>
        <p:nvSpPr>
          <p:cNvPr id="4" name="Text 1"/>
          <p:cNvSpPr/>
          <p:nvPr/>
        </p:nvSpPr>
        <p:spPr>
          <a:xfrm>
            <a:off x="793790" y="4993005"/>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Nêu rõ tính cách, thái độ của giáo viên và mối quan hệ với bạn bè. Đây là những yếu tố tạo nên tình cảm gắn bó với trường.</a:t>
            </a:r>
            <a:endParaRPr lang="en-US" sz="1750" dirty="0"/>
          </a:p>
        </p:txBody>
      </p:sp>
      <p:sp>
        <p:nvSpPr>
          <p:cNvPr id="5" name="Shape 2"/>
          <p:cNvSpPr/>
          <p:nvPr/>
        </p:nvSpPr>
        <p:spPr>
          <a:xfrm>
            <a:off x="793790" y="5611058"/>
            <a:ext cx="13042821" cy="1367909"/>
          </a:xfrm>
          <a:prstGeom prst="roundRect">
            <a:avLst>
              <a:gd name="adj" fmla="val 24873"/>
            </a:avLst>
          </a:prstGeom>
          <a:solidFill>
            <a:srgbClr val="F6EBD4"/>
          </a:solidFill>
          <a:ln w="30480">
            <a:solidFill>
              <a:srgbClr val="626C3B"/>
            </a:solidFill>
            <a:prstDash val="solid"/>
          </a:ln>
        </p:spPr>
      </p:sp>
      <p:sp>
        <p:nvSpPr>
          <p:cNvPr id="6" name="Text 3"/>
          <p:cNvSpPr/>
          <p:nvPr/>
        </p:nvSpPr>
        <p:spPr>
          <a:xfrm>
            <a:off x="1051084" y="586835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Câu Mẫu</a:t>
            </a:r>
            <a:endParaRPr lang="en-US" sz="2200" dirty="0"/>
          </a:p>
        </p:txBody>
      </p:sp>
      <p:sp>
        <p:nvSpPr>
          <p:cNvPr id="7" name="Text 4"/>
          <p:cNvSpPr/>
          <p:nvPr/>
        </p:nvSpPr>
        <p:spPr>
          <a:xfrm>
            <a:off x="1051084" y="6358771"/>
            <a:ext cx="12528233" cy="362903"/>
          </a:xfrm>
          <a:prstGeom prst="rect">
            <a:avLst/>
          </a:prstGeom>
          <a:noFill/>
          <a:ln/>
        </p:spPr>
        <p:txBody>
          <a:bodyPr wrap="non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"Thầy cô ở trường em rất thân thiện, tâm huyết, luôn sẵn sàng giúp đỡ chúng em trong học tập và cuộc sống hằng ngày."</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1840349"/>
            <a:ext cx="7556421" cy="1133951"/>
          </a:xfrm>
          <a:prstGeom prst="rect">
            <a:avLst/>
          </a:prstGeom>
          <a:noFill/>
          <a:ln/>
        </p:spPr>
        <p:txBody>
          <a:bodyPr wrap="square" lIns="0" tIns="0" rIns="0" bIns="0" rtlCol="0" anchor="t"/>
          <a:lstStyle/>
          <a:p>
            <a:pPr algn="l" indent="0" marL="0">
              <a:lnSpc>
                <a:spcPts val="4450"/>
              </a:lnSpc>
              <a:buNone/>
            </a:pPr>
            <a:r>
              <a:rPr lang="en-US" sz="3550" dirty="0">
                <a:solidFill>
                  <a:srgbClr val="403011"/>
                </a:solidFill>
                <a:latin typeface="Brygada 1918 Semi Bold" pitchFamily="34" charset="0"/>
                <a:ea typeface="Brygada 1918 Semi Bold" pitchFamily="34" charset="-122"/>
                <a:cs typeface="Brygada 1918 Semi Bold" pitchFamily="34" charset="-120"/>
              </a:rPr>
              <a:t>Thân Bài - Gợi Ý 4: Hoạt Động Học Tập và Vui Chơi</a:t>
            </a:r>
            <a:endParaRPr lang="en-US" sz="3550" dirty="0"/>
          </a:p>
        </p:txBody>
      </p:sp>
      <p:sp>
        <p:nvSpPr>
          <p:cNvPr id="4" name="Text 1"/>
          <p:cNvSpPr/>
          <p:nvPr/>
        </p:nvSpPr>
        <p:spPr>
          <a:xfrm>
            <a:off x="793790" y="3314462"/>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Mô tả các hoạt động ngoại khóa, câu lạc bộ, thể thao và các sự kiện mà học sinh tham gia để phát triển toàn diện.</a:t>
            </a:r>
            <a:endParaRPr lang="en-US" sz="1750" dirty="0"/>
          </a:p>
        </p:txBody>
      </p:sp>
      <p:sp>
        <p:nvSpPr>
          <p:cNvPr id="5" name="Shape 2"/>
          <p:cNvSpPr/>
          <p:nvPr/>
        </p:nvSpPr>
        <p:spPr>
          <a:xfrm>
            <a:off x="793790" y="4295418"/>
            <a:ext cx="7556421" cy="2093714"/>
          </a:xfrm>
          <a:prstGeom prst="roundRect">
            <a:avLst>
              <a:gd name="adj" fmla="val 16251"/>
            </a:avLst>
          </a:prstGeom>
          <a:solidFill>
            <a:srgbClr val="F6EBD4"/>
          </a:solidFill>
          <a:ln w="30480">
            <a:solidFill>
              <a:srgbClr val="626C3B"/>
            </a:solidFill>
            <a:prstDash val="solid"/>
          </a:ln>
        </p:spPr>
      </p:sp>
      <p:sp>
        <p:nvSpPr>
          <p:cNvPr id="6" name="Text 3"/>
          <p:cNvSpPr/>
          <p:nvPr/>
        </p:nvSpPr>
        <p:spPr>
          <a:xfrm>
            <a:off x="1051084" y="455271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Câu Mẫu</a:t>
            </a:r>
            <a:endParaRPr lang="en-US" sz="2200" dirty="0"/>
          </a:p>
        </p:txBody>
      </p:sp>
      <p:sp>
        <p:nvSpPr>
          <p:cNvPr id="7" name="Text 4"/>
          <p:cNvSpPr/>
          <p:nvPr/>
        </p:nvSpPr>
        <p:spPr>
          <a:xfrm>
            <a:off x="1051084" y="5043130"/>
            <a:ext cx="7041832" cy="1088708"/>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"Chúng em thường xuyên tham gia các hoạt động thể thao như bóng đá, bóng rổ, nhảy dây, và còn có nhiều câu lạc bộ nghệ thuật như múa, hát và vẽ sau giờ học."</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1840349"/>
            <a:ext cx="7556421" cy="1133951"/>
          </a:xfrm>
          <a:prstGeom prst="rect">
            <a:avLst/>
          </a:prstGeom>
          <a:noFill/>
          <a:ln/>
        </p:spPr>
        <p:txBody>
          <a:bodyPr wrap="square" lIns="0" tIns="0" rIns="0" bIns="0" rtlCol="0" anchor="t"/>
          <a:lstStyle/>
          <a:p>
            <a:pPr algn="l" indent="0" marL="0">
              <a:lnSpc>
                <a:spcPts val="4450"/>
              </a:lnSpc>
              <a:buNone/>
            </a:pPr>
            <a:r>
              <a:rPr lang="en-US" sz="3550" dirty="0">
                <a:solidFill>
                  <a:srgbClr val="403011"/>
                </a:solidFill>
                <a:latin typeface="Brygada 1918 Semi Bold" pitchFamily="34" charset="0"/>
                <a:ea typeface="Brygada 1918 Semi Bold" pitchFamily="34" charset="-122"/>
                <a:cs typeface="Brygada 1918 Semi Bold" pitchFamily="34" charset="-120"/>
              </a:rPr>
              <a:t>Thân Bài - Gợi Ý 5: Ước Mơ Về Trường Tương Lai</a:t>
            </a:r>
            <a:endParaRPr lang="en-US" sz="3550" dirty="0"/>
          </a:p>
        </p:txBody>
      </p:sp>
      <p:sp>
        <p:nvSpPr>
          <p:cNvPr id="4" name="Text 1"/>
          <p:cNvSpPr/>
          <p:nvPr/>
        </p:nvSpPr>
        <p:spPr>
          <a:xfrm>
            <a:off x="6280190" y="3314462"/>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Nếu viết về trường mơ ước, hãy tả những tiện ích hiện đại, môi trường sáng tạo và những gì bạn mong muốn trường sở hữu.</a:t>
            </a:r>
            <a:endParaRPr lang="en-US" sz="1750" dirty="0"/>
          </a:p>
        </p:txBody>
      </p:sp>
      <p:sp>
        <p:nvSpPr>
          <p:cNvPr id="5" name="Shape 2"/>
          <p:cNvSpPr/>
          <p:nvPr/>
        </p:nvSpPr>
        <p:spPr>
          <a:xfrm>
            <a:off x="6280190" y="4295418"/>
            <a:ext cx="7556421" cy="2093714"/>
          </a:xfrm>
          <a:prstGeom prst="roundRect">
            <a:avLst>
              <a:gd name="adj" fmla="val 16251"/>
            </a:avLst>
          </a:prstGeom>
          <a:solidFill>
            <a:srgbClr val="F6EBD4"/>
          </a:solidFill>
          <a:ln w="30480">
            <a:solidFill>
              <a:srgbClr val="626C3B"/>
            </a:solidFill>
            <a:prstDash val="solid"/>
          </a:ln>
        </p:spPr>
      </p:sp>
      <p:sp>
        <p:nvSpPr>
          <p:cNvPr id="6" name="Text 3"/>
          <p:cNvSpPr/>
          <p:nvPr/>
        </p:nvSpPr>
        <p:spPr>
          <a:xfrm>
            <a:off x="6537484" y="455271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Câu Mẫu</a:t>
            </a:r>
            <a:endParaRPr lang="en-US" sz="2200" dirty="0"/>
          </a:p>
        </p:txBody>
      </p:sp>
      <p:sp>
        <p:nvSpPr>
          <p:cNvPr id="7" name="Text 4"/>
          <p:cNvSpPr/>
          <p:nvPr/>
        </p:nvSpPr>
        <p:spPr>
          <a:xfrm>
            <a:off x="6537484" y="5043130"/>
            <a:ext cx="7041832" cy="1088708"/>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"Em ước ngôi trường mơ ước sẽ có những phòng học thông minh với công nghệ tiên tiến, sân bóng rổ chuyên nghiệp, khu vườn rộng lớn, và phòng đa năng để chúng em vui chơi và sáng tạo."</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1942386"/>
            <a:ext cx="7205901" cy="566976"/>
          </a:xfrm>
          <a:prstGeom prst="rect">
            <a:avLst/>
          </a:prstGeom>
          <a:noFill/>
          <a:ln/>
        </p:spPr>
        <p:txBody>
          <a:bodyPr wrap="none" lIns="0" tIns="0" rIns="0" bIns="0" rtlCol="0" anchor="t"/>
          <a:lstStyle/>
          <a:p>
            <a:pPr algn="l" indent="0" marL="0">
              <a:lnSpc>
                <a:spcPts val="4450"/>
              </a:lnSpc>
              <a:buNone/>
            </a:pPr>
            <a:r>
              <a:rPr lang="en-US" sz="3550" dirty="0">
                <a:solidFill>
                  <a:srgbClr val="403011"/>
                </a:solidFill>
                <a:latin typeface="Brygada 1918 Semi Bold" pitchFamily="34" charset="0"/>
                <a:ea typeface="Brygada 1918 Semi Bold" pitchFamily="34" charset="-122"/>
                <a:cs typeface="Brygada 1918 Semi Bold" pitchFamily="34" charset="-120"/>
              </a:rPr>
              <a:t>Kết Bài: Cảm Nhận và Mong Muốn</a:t>
            </a:r>
            <a:endParaRPr lang="en-US" sz="3550" dirty="0"/>
          </a:p>
        </p:txBody>
      </p:sp>
      <p:sp>
        <p:nvSpPr>
          <p:cNvPr id="4" name="Text 1"/>
          <p:cNvSpPr/>
          <p:nvPr/>
        </p:nvSpPr>
        <p:spPr>
          <a:xfrm>
            <a:off x="793790" y="2849523"/>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Kết thúc bằng cảm xúc thực lòng, nêu rõ tình yêu với ngôi trường hiện tại hoặc ước mơ sâu sắc về trường tương lai tốt đẹp.</a:t>
            </a:r>
            <a:endParaRPr lang="en-US" sz="1750" dirty="0"/>
          </a:p>
        </p:txBody>
      </p:sp>
      <p:sp>
        <p:nvSpPr>
          <p:cNvPr id="5" name="Shape 2"/>
          <p:cNvSpPr/>
          <p:nvPr/>
        </p:nvSpPr>
        <p:spPr>
          <a:xfrm>
            <a:off x="793790" y="3830479"/>
            <a:ext cx="7556421" cy="2456617"/>
          </a:xfrm>
          <a:prstGeom prst="roundRect">
            <a:avLst>
              <a:gd name="adj" fmla="val 13850"/>
            </a:avLst>
          </a:prstGeom>
          <a:solidFill>
            <a:srgbClr val="F6EBD4"/>
          </a:solidFill>
          <a:ln w="30480">
            <a:solidFill>
              <a:srgbClr val="626C3B"/>
            </a:solidFill>
            <a:prstDash val="solid"/>
          </a:ln>
        </p:spPr>
      </p:sp>
      <p:sp>
        <p:nvSpPr>
          <p:cNvPr id="6" name="Text 3"/>
          <p:cNvSpPr/>
          <p:nvPr/>
        </p:nvSpPr>
        <p:spPr>
          <a:xfrm>
            <a:off x="1051084" y="408777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Câu Mẫu</a:t>
            </a:r>
            <a:endParaRPr lang="en-US" sz="2200" dirty="0"/>
          </a:p>
        </p:txBody>
      </p:sp>
      <p:sp>
        <p:nvSpPr>
          <p:cNvPr id="7" name="Text 4"/>
          <p:cNvSpPr/>
          <p:nvPr/>
        </p:nvSpPr>
        <p:spPr>
          <a:xfrm>
            <a:off x="1051084" y="4578191"/>
            <a:ext cx="7041832" cy="1451610"/>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"Em rất yêu ngôi trường của mình vì ở đó em không chỉ học kiến thức mà còn được phát triển toàn diện, và em mong rằng trường sẽ ngày càng đẹp hơn để mọi em học sinh có môi trường học tập tốt nhất."</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2025-10-19T07:56:31Z</dcterms:created>
  <dcterms:modified xsi:type="dcterms:W3CDTF">2025-10-19T07:56:31Z</dcterms:modified>
</cp:coreProperties>
</file>