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46" r:id="rId2"/>
    <p:sldId id="405" r:id="rId3"/>
    <p:sldId id="406" r:id="rId4"/>
    <p:sldId id="407" r:id="rId5"/>
    <p:sldId id="412" r:id="rId6"/>
    <p:sldId id="413" r:id="rId7"/>
    <p:sldId id="409" r:id="rId8"/>
    <p:sldId id="403" r:id="rId9"/>
    <p:sldId id="392" r:id="rId10"/>
    <p:sldId id="415" r:id="rId11"/>
    <p:sldId id="418" r:id="rId12"/>
    <p:sldId id="419" r:id="rId13"/>
    <p:sldId id="394" r:id="rId14"/>
    <p:sldId id="397" r:id="rId15"/>
    <p:sldId id="398" r:id="rId16"/>
    <p:sldId id="420" r:id="rId17"/>
    <p:sldId id="288" r:id="rId18"/>
    <p:sldId id="342" r:id="rId19"/>
  </p:sldIdLst>
  <p:sldSz cx="12192000" cy="6858000"/>
  <p:notesSz cx="6858000" cy="9144000"/>
  <p:custDataLst>
    <p:tags r:id="rId2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CAB9"/>
    <a:srgbClr val="FFFF99"/>
    <a:srgbClr val="002060"/>
    <a:srgbClr val="90CD8F"/>
    <a:srgbClr val="B40C60"/>
    <a:srgbClr val="FF9C7D"/>
    <a:srgbClr val="FBD6E7"/>
    <a:srgbClr val="F35757"/>
    <a:srgbClr val="FCF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886BA-B246-46F3-A36D-46DC5CCDC2A0}" type="datetimeFigureOut">
              <a:rPr lang="en-US" smtClean="0"/>
              <a:pPr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D08A35-5C18-43B2-88B3-40AA47D8E5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82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579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dirty="0"/>
              <a:t>Trong khu rừng có rất nhiều hạt dẻ, chúng ta hãy cùng giúp bạn sóc nhặt hạt dẻ bẳng cách trả lời đúng các câu hỏi của cô nhé</a:t>
            </a:r>
          </a:p>
          <a:p>
            <a:r>
              <a:rPr lang="x-none" dirty="0"/>
              <a:t>Cô khen các em đã nhớ và biết cách sử dụng các đồ dùng học tập của môn Toán.</a:t>
            </a:r>
          </a:p>
          <a:p>
            <a:r>
              <a:rPr lang="x-none" dirty="0"/>
              <a:t>click con sóc để đến </a:t>
            </a:r>
            <a:r>
              <a:rPr lang="x-none"/>
              <a:t>slide </a:t>
            </a:r>
            <a:r>
              <a:rPr lang="en-US"/>
              <a:t>bài mới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67780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565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35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02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00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F0B64C-F99D-4875-B5C8-ED5FC3D30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1052E-9318-4EE8-9F70-AC7C059B8AB5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10/20/2023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0EE86F-A67A-4542-B66D-889F3BF5AF9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857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9474420" y="-44868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5" name="Google Shape;75;p12"/>
          <p:cNvSpPr/>
          <p:nvPr/>
        </p:nvSpPr>
        <p:spPr>
          <a:xfrm>
            <a:off x="-1270513" y="4591567"/>
            <a:ext cx="3977414" cy="231131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7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182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75" r:id="rId5"/>
    <p:sldLayoutId id="2147483692" r:id="rId6"/>
    <p:sldLayoutId id="2147483694" r:id="rId7"/>
    <p:sldLayoutId id="2147483693" r:id="rId8"/>
    <p:sldLayoutId id="2147483691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95" r:id="rId15"/>
    <p:sldLayoutId id="2147483696" r:id="rId16"/>
    <p:sldLayoutId id="2147483697" r:id="rId17"/>
    <p:sldLayoutId id="2147483698" r:id="rId18"/>
    <p:sldLayoutId id="2147483702" r:id="rId19"/>
    <p:sldLayoutId id="214748370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3" Type="http://schemas.openxmlformats.org/officeDocument/2006/relationships/slideLayout" Target="../slideLayouts/slideLayout19.xml"/><Relationship Id="rId7" Type="http://schemas.openxmlformats.org/officeDocument/2006/relationships/slide" Target="slide8.xml"/><Relationship Id="rId12" Type="http://schemas.openxmlformats.org/officeDocument/2006/relationships/slide" Target="slide9.xml"/><Relationship Id="rId17" Type="http://schemas.microsoft.com/office/2007/relationships/hdphoto" Target="../media/hdphoto5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6.jpg"/><Relationship Id="rId15" Type="http://schemas.openxmlformats.org/officeDocument/2006/relationships/slide" Target="slide7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microsoft.com/office/2007/relationships/hdphoto" Target="../media/hdphoto4.wdp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2.xml"/><Relationship Id="rId5" Type="http://schemas.openxmlformats.org/officeDocument/2006/relationships/image" Target="../media/image6.jp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slide" Target="slide2.xml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638DDD-6581-33E2-7B0F-8169DBD5D7AD}"/>
              </a:ext>
            </a:extLst>
          </p:cNvPr>
          <p:cNvSpPr txBox="1"/>
          <p:nvPr/>
        </p:nvSpPr>
        <p:spPr>
          <a:xfrm>
            <a:off x="2227027" y="1181529"/>
            <a:ext cx="75206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FF0000"/>
                </a:solidFill>
              </a:rPr>
              <a:t>TOÁN </a:t>
            </a:r>
            <a:endParaRPr lang="en-US" sz="6000" b="1">
              <a:solidFill>
                <a:srgbClr val="FF0000"/>
              </a:solidFill>
            </a:endParaRPr>
          </a:p>
        </p:txBody>
      </p:sp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F1FF626C-528C-FEF8-8A0D-CB9FC9577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353" y="2501751"/>
            <a:ext cx="10702033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None/>
              <a:defRPr/>
            </a:pP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Hình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tròn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tâm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bán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kính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err="1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đường</a:t>
            </a:r>
            <a:r>
              <a:rPr kumimoji="0" lang="en-US" sz="4400" b="1" i="0" u="none" strike="noStrike" kern="0" cap="none" spc="0" normalizeH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kính</a:t>
            </a:r>
            <a:endParaRPr kumimoji="0" lang="vi-VN" sz="4400" b="1" i="0" u="none" strike="noStrike" kern="0" cap="none" spc="0" normalizeH="0" noProof="0">
              <a:ln w="22225">
                <a:noFill/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None/>
              <a:defRPr/>
            </a:pPr>
            <a:r>
              <a:rPr lang="vi-VN" sz="4400" b="1" kern="0">
                <a:ln w="22225">
                  <a:noFill/>
                  <a:prstDash val="solid"/>
                </a:ln>
                <a:solidFill>
                  <a:srgbClr val="FF00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c</a:t>
            </a:r>
            <a:r>
              <a:rPr kumimoji="0" lang="vi-VN" sz="4400" b="1" i="0" u="none" strike="noStrike" kern="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ủa hình tròn</a:t>
            </a:r>
            <a:endParaRPr kumimoji="0" lang="en-US" sz="44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0043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255732" y="1315161"/>
            <a:ext cx="52610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2286000" y="2656858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3573464" y="1685925"/>
            <a:ext cx="846138" cy="96079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89113" y="2417764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953000" y="2438400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332969" y="2690152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>
                <a:solidFill>
                  <a:srgbClr val="000000"/>
                </a:solidFill>
                <a:latin typeface="VNI-Times" pitchFamily="2" charset="0"/>
              </a:rPr>
              <a:t>O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4464050" y="1162051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M</a:t>
            </a:r>
          </a:p>
        </p:txBody>
      </p:sp>
      <p:sp>
        <p:nvSpPr>
          <p:cNvPr id="11" name="Oval 19"/>
          <p:cNvSpPr>
            <a:spLocks noChangeArrowheads="1"/>
          </p:cNvSpPr>
          <p:nvPr/>
        </p:nvSpPr>
        <p:spPr bwMode="auto">
          <a:xfrm>
            <a:off x="2281238" y="1341438"/>
            <a:ext cx="2590800" cy="2514600"/>
          </a:xfrm>
          <a:prstGeom prst="ellipse">
            <a:avLst/>
          </a:prstGeom>
          <a:noFill/>
          <a:ln w="5715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248400" y="1488281"/>
            <a:ext cx="4267200" cy="2062163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OM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1518784" y="4081463"/>
            <a:ext cx="9636895" cy="2185214"/>
          </a:xfrm>
          <a:prstGeom prst="rect">
            <a:avLst/>
          </a:prstGeom>
          <a:noFill/>
          <a:ln w="9525">
            <a:solidFill>
              <a:srgbClr val="FF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489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3173758" y="226266"/>
            <a:ext cx="9302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en-US" alt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Acer\Downloads\com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87286"/>
            <a:ext cx="655320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660107" y="5087939"/>
            <a:ext cx="3596186" cy="1350507"/>
          </a:xfrm>
          <a:prstGeom prst="wedgeRoundRectCallout">
            <a:avLst>
              <a:gd name="adj1" fmla="val -67976"/>
              <a:gd name="adj2" fmla="val 700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434056" y="5272655"/>
            <a:ext cx="2819400" cy="1165791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5943600" y="763588"/>
            <a:ext cx="4724400" cy="1274762"/>
          </a:xfrm>
          <a:prstGeom prst="wedgeRoundRectCallout">
            <a:avLst>
              <a:gd name="adj1" fmla="val -58166"/>
              <a:gd name="adj2" fmla="val 7340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xoay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434056" y="1252539"/>
            <a:ext cx="37290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5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cer\Downloads\com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14" y="1259263"/>
            <a:ext cx="5791200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2962839" y="4881937"/>
            <a:ext cx="3657600" cy="514350"/>
            <a:chOff x="1263" y="3069"/>
            <a:chExt cx="1632" cy="324"/>
          </a:xfrm>
        </p:grpSpPr>
        <p:grpSp>
          <p:nvGrpSpPr>
            <p:cNvPr id="5" name="Group 31"/>
            <p:cNvGrpSpPr>
              <a:grpSpLocks/>
            </p:cNvGrpSpPr>
            <p:nvPr/>
          </p:nvGrpSpPr>
          <p:grpSpPr bwMode="auto">
            <a:xfrm>
              <a:off x="1359" y="3069"/>
              <a:ext cx="1392" cy="147"/>
              <a:chOff x="1200" y="3519"/>
              <a:chExt cx="1392" cy="147"/>
            </a:xfrm>
          </p:grpSpPr>
          <p:sp>
            <p:nvSpPr>
              <p:cNvPr id="14" name="Line 32"/>
              <p:cNvSpPr>
                <a:spLocks noChangeShapeType="1"/>
              </p:cNvSpPr>
              <p:nvPr/>
            </p:nvSpPr>
            <p:spPr bwMode="auto">
              <a:xfrm>
                <a:off x="1200" y="3600"/>
                <a:ext cx="1392" cy="0"/>
              </a:xfrm>
              <a:prstGeom prst="line">
                <a:avLst/>
              </a:prstGeom>
              <a:noFill/>
              <a:ln w="3175" cmpd="dbl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5" name="Line 33"/>
              <p:cNvSpPr>
                <a:spLocks noChangeShapeType="1"/>
              </p:cNvSpPr>
              <p:nvPr/>
            </p:nvSpPr>
            <p:spPr bwMode="auto">
              <a:xfrm>
                <a:off x="1200" y="3522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6" name="Line 34"/>
              <p:cNvSpPr>
                <a:spLocks noChangeShapeType="1"/>
              </p:cNvSpPr>
              <p:nvPr/>
            </p:nvSpPr>
            <p:spPr bwMode="auto">
              <a:xfrm>
                <a:off x="2592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7" name="Line 35"/>
              <p:cNvSpPr>
                <a:spLocks noChangeShapeType="1"/>
              </p:cNvSpPr>
              <p:nvPr/>
            </p:nvSpPr>
            <p:spPr bwMode="auto">
              <a:xfrm>
                <a:off x="2304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8" name="Line 36"/>
              <p:cNvSpPr>
                <a:spLocks noChangeShapeType="1"/>
              </p:cNvSpPr>
              <p:nvPr/>
            </p:nvSpPr>
            <p:spPr bwMode="auto">
              <a:xfrm>
                <a:off x="2016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19" name="Line 37"/>
              <p:cNvSpPr>
                <a:spLocks noChangeShapeType="1"/>
              </p:cNvSpPr>
              <p:nvPr/>
            </p:nvSpPr>
            <p:spPr bwMode="auto">
              <a:xfrm>
                <a:off x="1728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  <p:sp>
            <p:nvSpPr>
              <p:cNvPr id="20" name="Line 38"/>
              <p:cNvSpPr>
                <a:spLocks noChangeShapeType="1"/>
              </p:cNvSpPr>
              <p:nvPr/>
            </p:nvSpPr>
            <p:spPr bwMode="auto">
              <a:xfrm>
                <a:off x="1473" y="3519"/>
                <a:ext cx="0" cy="144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kern="0">
                  <a:solidFill>
                    <a:sysClr val="windowText" lastClr="000000"/>
                  </a:solidFill>
                  <a:latin typeface="Arial" charset="0"/>
                </a:endParaRPr>
              </a:p>
            </p:txBody>
          </p:sp>
        </p:grpSp>
        <p:grpSp>
          <p:nvGrpSpPr>
            <p:cNvPr id="6" name="Group 39"/>
            <p:cNvGrpSpPr>
              <a:grpSpLocks/>
            </p:cNvGrpSpPr>
            <p:nvPr/>
          </p:nvGrpSpPr>
          <p:grpSpPr bwMode="auto">
            <a:xfrm>
              <a:off x="1263" y="3156"/>
              <a:ext cx="1632" cy="237"/>
              <a:chOff x="1263" y="3375"/>
              <a:chExt cx="1632" cy="237"/>
            </a:xfrm>
          </p:grpSpPr>
          <p:sp>
            <p:nvSpPr>
              <p:cNvPr id="7" name="Text Box 40"/>
              <p:cNvSpPr txBox="1">
                <a:spLocks noChangeArrowheads="1"/>
              </p:cNvSpPr>
              <p:nvPr/>
            </p:nvSpPr>
            <p:spPr bwMode="auto">
              <a:xfrm>
                <a:off x="1521" y="3378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 dirty="0">
                    <a:solidFill>
                      <a:srgbClr val="FF0066"/>
                    </a:solidFill>
                    <a:latin typeface="VNI Times" pitchFamily="2" charset="0"/>
                  </a:rPr>
                  <a:t>1</a:t>
                </a:r>
              </a:p>
            </p:txBody>
          </p:sp>
          <p:sp>
            <p:nvSpPr>
              <p:cNvPr id="8" name="Text Box 41"/>
              <p:cNvSpPr txBox="1">
                <a:spLocks noChangeArrowheads="1"/>
              </p:cNvSpPr>
              <p:nvPr/>
            </p:nvSpPr>
            <p:spPr bwMode="auto">
              <a:xfrm>
                <a:off x="1791" y="3381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2</a:t>
                </a:r>
              </a:p>
            </p:txBody>
          </p:sp>
          <p:sp>
            <p:nvSpPr>
              <p:cNvPr id="9" name="Text Box 42"/>
              <p:cNvSpPr txBox="1">
                <a:spLocks noChangeArrowheads="1"/>
              </p:cNvSpPr>
              <p:nvPr/>
            </p:nvSpPr>
            <p:spPr bwMode="auto">
              <a:xfrm>
                <a:off x="2064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3</a:t>
                </a:r>
              </a:p>
            </p:txBody>
          </p:sp>
          <p:sp>
            <p:nvSpPr>
              <p:cNvPr id="11" name="Text Box 43"/>
              <p:cNvSpPr txBox="1">
                <a:spLocks noChangeArrowheads="1"/>
              </p:cNvSpPr>
              <p:nvPr/>
            </p:nvSpPr>
            <p:spPr bwMode="auto">
              <a:xfrm>
                <a:off x="2352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4</a:t>
                </a:r>
              </a:p>
            </p:txBody>
          </p:sp>
          <p:sp>
            <p:nvSpPr>
              <p:cNvPr id="12" name="Text Box 44"/>
              <p:cNvSpPr txBox="1">
                <a:spLocks noChangeArrowheads="1"/>
              </p:cNvSpPr>
              <p:nvPr/>
            </p:nvSpPr>
            <p:spPr bwMode="auto">
              <a:xfrm>
                <a:off x="2655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>
                    <a:solidFill>
                      <a:srgbClr val="FF0066"/>
                    </a:solidFill>
                    <a:latin typeface="VNI Times" pitchFamily="2" charset="0"/>
                  </a:rPr>
                  <a:t>5</a:t>
                </a:r>
              </a:p>
            </p:txBody>
          </p:sp>
          <p:sp>
            <p:nvSpPr>
              <p:cNvPr id="13" name="Text Box 45"/>
              <p:cNvSpPr txBox="1">
                <a:spLocks noChangeArrowheads="1"/>
              </p:cNvSpPr>
              <p:nvPr/>
            </p:nvSpPr>
            <p:spPr bwMode="auto">
              <a:xfrm>
                <a:off x="1263" y="3375"/>
                <a:ext cx="240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  <a:defRPr/>
                </a:pPr>
                <a:r>
                  <a:rPr lang="en-US" kern="0" dirty="0">
                    <a:solidFill>
                      <a:srgbClr val="FF0066"/>
                    </a:solidFill>
                    <a:latin typeface="VNI Times" pitchFamily="2" charset="0"/>
                  </a:rPr>
                  <a:t>0</a:t>
                </a:r>
              </a:p>
            </p:txBody>
          </p:sp>
        </p:grpSp>
      </p:grpSp>
      <p:sp>
        <p:nvSpPr>
          <p:cNvPr id="21" name="Text Box 51"/>
          <p:cNvSpPr txBox="1">
            <a:spLocks noChangeArrowheads="1"/>
          </p:cNvSpPr>
          <p:nvPr/>
        </p:nvSpPr>
        <p:spPr bwMode="auto">
          <a:xfrm>
            <a:off x="3389877" y="4424737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VNI-Times" pitchFamily="2" charset="0"/>
              </a:rPr>
              <a:t>2cm</a:t>
            </a: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3092822" y="173166"/>
            <a:ext cx="121698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 pa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2cm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738753" y="3968331"/>
            <a:ext cx="2085975" cy="2445917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đinh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2cm</a:t>
            </a:r>
          </a:p>
        </p:txBody>
      </p:sp>
      <p:cxnSp>
        <p:nvCxnSpPr>
          <p:cNvPr id="24" name="Straight Connector 23"/>
          <p:cNvCxnSpPr>
            <a:stCxn id="25" idx="2"/>
          </p:cNvCxnSpPr>
          <p:nvPr/>
        </p:nvCxnSpPr>
        <p:spPr>
          <a:xfrm>
            <a:off x="6380958" y="2906714"/>
            <a:ext cx="1514812" cy="11141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ular Callout 24"/>
          <p:cNvSpPr/>
          <p:nvPr/>
        </p:nvSpPr>
        <p:spPr>
          <a:xfrm>
            <a:off x="5654676" y="1931989"/>
            <a:ext cx="1452563" cy="974725"/>
          </a:xfrm>
          <a:prstGeom prst="wedgeRoundRectCallout">
            <a:avLst>
              <a:gd name="adj1" fmla="val 63354"/>
              <a:gd name="adj2" fmla="val -14729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26" name="Rounded Rectangular Callout 25"/>
          <p:cNvSpPr/>
          <p:nvPr/>
        </p:nvSpPr>
        <p:spPr>
          <a:xfrm rot="21137148">
            <a:off x="9018588" y="709614"/>
            <a:ext cx="1522412" cy="2778125"/>
          </a:xfrm>
          <a:prstGeom prst="wedgeRoundRectCallout">
            <a:avLst>
              <a:gd name="adj1" fmla="val -70394"/>
              <a:gd name="adj2" fmla="val 27555"/>
              <a:gd name="adj3" fmla="val 16667"/>
            </a:avLst>
          </a:prstGeom>
          <a:solidFill>
            <a:sysClr val="window" lastClr="FFFFFF"/>
          </a:solidFill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quay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kern="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0" dirty="0" err="1">
                <a:latin typeface="Times New Roman" pitchFamily="18" charset="0"/>
                <a:cs typeface="Times New Roman" pitchFamily="18" charset="0"/>
              </a:rPr>
              <a:t>tròn</a:t>
            </a:r>
            <a:endParaRPr lang="en-US" sz="2400" kern="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7" name="Group 81"/>
          <p:cNvGrpSpPr>
            <a:grpSpLocks/>
          </p:cNvGrpSpPr>
          <p:nvPr/>
        </p:nvGrpSpPr>
        <p:grpSpPr bwMode="auto">
          <a:xfrm>
            <a:off x="7661729" y="3928269"/>
            <a:ext cx="3454400" cy="527050"/>
            <a:chOff x="1263" y="3069"/>
            <a:chExt cx="1632" cy="332"/>
          </a:xfrm>
        </p:grpSpPr>
        <p:grpSp>
          <p:nvGrpSpPr>
            <p:cNvPr id="28" name="Group 82"/>
            <p:cNvGrpSpPr>
              <a:grpSpLocks/>
            </p:cNvGrpSpPr>
            <p:nvPr/>
          </p:nvGrpSpPr>
          <p:grpSpPr bwMode="auto">
            <a:xfrm>
              <a:off x="1359" y="3069"/>
              <a:ext cx="1416" cy="147"/>
              <a:chOff x="1200" y="3519"/>
              <a:chExt cx="1416" cy="147"/>
            </a:xfrm>
          </p:grpSpPr>
          <p:sp>
            <p:nvSpPr>
              <p:cNvPr id="36" name="Line 83"/>
              <p:cNvSpPr>
                <a:spLocks noChangeShapeType="1"/>
              </p:cNvSpPr>
              <p:nvPr/>
            </p:nvSpPr>
            <p:spPr bwMode="auto">
              <a:xfrm>
                <a:off x="1224" y="3608"/>
                <a:ext cx="139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Line 84"/>
              <p:cNvSpPr>
                <a:spLocks noChangeShapeType="1"/>
              </p:cNvSpPr>
              <p:nvPr/>
            </p:nvSpPr>
            <p:spPr bwMode="auto">
              <a:xfrm>
                <a:off x="1200" y="3522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Line 85"/>
              <p:cNvSpPr>
                <a:spLocks noChangeShapeType="1"/>
              </p:cNvSpPr>
              <p:nvPr/>
            </p:nvSpPr>
            <p:spPr bwMode="auto">
              <a:xfrm>
                <a:off x="2592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Line 86"/>
              <p:cNvSpPr>
                <a:spLocks noChangeShapeType="1"/>
              </p:cNvSpPr>
              <p:nvPr/>
            </p:nvSpPr>
            <p:spPr bwMode="auto">
              <a:xfrm>
                <a:off x="2304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Line 87"/>
              <p:cNvSpPr>
                <a:spLocks noChangeShapeType="1"/>
              </p:cNvSpPr>
              <p:nvPr/>
            </p:nvSpPr>
            <p:spPr bwMode="auto">
              <a:xfrm>
                <a:off x="2016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Line 88"/>
              <p:cNvSpPr>
                <a:spLocks noChangeShapeType="1"/>
              </p:cNvSpPr>
              <p:nvPr/>
            </p:nvSpPr>
            <p:spPr bwMode="auto">
              <a:xfrm>
                <a:off x="1728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Line 89"/>
              <p:cNvSpPr>
                <a:spLocks noChangeShapeType="1"/>
              </p:cNvSpPr>
              <p:nvPr/>
            </p:nvSpPr>
            <p:spPr bwMode="auto">
              <a:xfrm>
                <a:off x="1473" y="3519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9" name="Group 90"/>
            <p:cNvGrpSpPr>
              <a:grpSpLocks/>
            </p:cNvGrpSpPr>
            <p:nvPr/>
          </p:nvGrpSpPr>
          <p:grpSpPr bwMode="auto">
            <a:xfrm>
              <a:off x="1263" y="3156"/>
              <a:ext cx="1632" cy="245"/>
              <a:chOff x="1263" y="3375"/>
              <a:chExt cx="1632" cy="245"/>
            </a:xfrm>
          </p:grpSpPr>
          <p:sp>
            <p:nvSpPr>
              <p:cNvPr id="30" name="Text Box 91"/>
              <p:cNvSpPr txBox="1">
                <a:spLocks noChangeArrowheads="1"/>
              </p:cNvSpPr>
              <p:nvPr/>
            </p:nvSpPr>
            <p:spPr bwMode="auto">
              <a:xfrm>
                <a:off x="1521" y="3378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1</a:t>
                </a:r>
              </a:p>
            </p:txBody>
          </p:sp>
          <p:sp>
            <p:nvSpPr>
              <p:cNvPr id="31" name="Text Box 92"/>
              <p:cNvSpPr txBox="1">
                <a:spLocks noChangeArrowheads="1"/>
              </p:cNvSpPr>
              <p:nvPr/>
            </p:nvSpPr>
            <p:spPr bwMode="auto">
              <a:xfrm>
                <a:off x="1791" y="3381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2</a:t>
                </a:r>
              </a:p>
            </p:txBody>
          </p:sp>
          <p:sp>
            <p:nvSpPr>
              <p:cNvPr id="32" name="Text Box 93"/>
              <p:cNvSpPr txBox="1">
                <a:spLocks noChangeArrowheads="1"/>
              </p:cNvSpPr>
              <p:nvPr/>
            </p:nvSpPr>
            <p:spPr bwMode="auto">
              <a:xfrm>
                <a:off x="2076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3</a:t>
                </a:r>
              </a:p>
            </p:txBody>
          </p:sp>
          <p:sp>
            <p:nvSpPr>
              <p:cNvPr id="33" name="Text Box 94"/>
              <p:cNvSpPr txBox="1">
                <a:spLocks noChangeArrowheads="1"/>
              </p:cNvSpPr>
              <p:nvPr/>
            </p:nvSpPr>
            <p:spPr bwMode="auto">
              <a:xfrm>
                <a:off x="2352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4</a:t>
                </a:r>
              </a:p>
            </p:txBody>
          </p:sp>
          <p:sp>
            <p:nvSpPr>
              <p:cNvPr id="34" name="Text Box 95"/>
              <p:cNvSpPr txBox="1">
                <a:spLocks noChangeArrowheads="1"/>
              </p:cNvSpPr>
              <p:nvPr/>
            </p:nvSpPr>
            <p:spPr bwMode="auto">
              <a:xfrm>
                <a:off x="2655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5</a:t>
                </a:r>
              </a:p>
            </p:txBody>
          </p:sp>
          <p:sp>
            <p:nvSpPr>
              <p:cNvPr id="35" name="Text Box 96"/>
              <p:cNvSpPr txBox="1">
                <a:spLocks noChangeArrowheads="1"/>
              </p:cNvSpPr>
              <p:nvPr/>
            </p:nvSpPr>
            <p:spPr bwMode="auto">
              <a:xfrm>
                <a:off x="1263" y="3375"/>
                <a:ext cx="240" cy="239"/>
              </a:xfrm>
              <a:prstGeom prst="rect">
                <a:avLst/>
              </a:prstGeom>
              <a:noFill/>
              <a:ln w="12700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800">
                    <a:solidFill>
                      <a:srgbClr val="FF0066"/>
                    </a:solidFill>
                    <a:latin typeface="VNI Times" pitchFamily="2" charset="0"/>
                  </a:rPr>
                  <a:t>0</a:t>
                </a:r>
              </a:p>
            </p:txBody>
          </p:sp>
        </p:grpSp>
      </p:grp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8122379" y="3670041"/>
            <a:ext cx="144780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latin typeface="VNI-Times" pitchFamily="2" charset="0"/>
              </a:rPr>
              <a:t>2cm</a:t>
            </a:r>
          </a:p>
        </p:txBody>
      </p:sp>
      <p:grpSp>
        <p:nvGrpSpPr>
          <p:cNvPr id="44" name="Group 78"/>
          <p:cNvGrpSpPr>
            <a:grpSpLocks/>
          </p:cNvGrpSpPr>
          <p:nvPr/>
        </p:nvGrpSpPr>
        <p:grpSpPr bwMode="auto">
          <a:xfrm flipH="1">
            <a:off x="7869034" y="2094976"/>
            <a:ext cx="1113495" cy="2005012"/>
            <a:chOff x="1269" y="1344"/>
            <a:chExt cx="540" cy="1263"/>
          </a:xfrm>
        </p:grpSpPr>
        <p:sp>
          <p:nvSpPr>
            <p:cNvPr id="45" name="Line 79"/>
            <p:cNvSpPr>
              <a:spLocks noChangeShapeType="1"/>
            </p:cNvSpPr>
            <p:nvPr/>
          </p:nvSpPr>
          <p:spPr bwMode="auto">
            <a:xfrm flipH="1">
              <a:off x="1269" y="1344"/>
              <a:ext cx="219" cy="1263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  <p:sp>
          <p:nvSpPr>
            <p:cNvPr id="46" name="Line 80"/>
            <p:cNvSpPr>
              <a:spLocks noChangeShapeType="1"/>
            </p:cNvSpPr>
            <p:nvPr/>
          </p:nvSpPr>
          <p:spPr bwMode="auto">
            <a:xfrm>
              <a:off x="1488" y="1344"/>
              <a:ext cx="321" cy="1263"/>
            </a:xfrm>
            <a:prstGeom prst="line">
              <a:avLst/>
            </a:prstGeom>
            <a:noFill/>
            <a:ln w="57150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en-US" kern="0">
                <a:solidFill>
                  <a:sysClr val="windowText" lastClr="000000"/>
                </a:solidFill>
                <a:latin typeface="Arial" charset="0"/>
              </a:endParaRPr>
            </a:p>
          </p:txBody>
        </p:sp>
      </p:grpSp>
      <p:sp>
        <p:nvSpPr>
          <p:cNvPr id="47" name="Oval 77"/>
          <p:cNvSpPr>
            <a:spLocks noChangeArrowheads="1"/>
          </p:cNvSpPr>
          <p:nvPr/>
        </p:nvSpPr>
        <p:spPr bwMode="auto">
          <a:xfrm>
            <a:off x="6674392" y="3170693"/>
            <a:ext cx="2336800" cy="17526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1800">
              <a:latin typeface="VNI Times" pitchFamily="2" charset="0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7350579" y="3788867"/>
            <a:ext cx="76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58272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5" grpId="0" animBg="1"/>
      <p:bldP spid="26" grpId="0" animBg="1"/>
      <p:bldP spid="47" grpId="0" animBg="1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97301" y="1281513"/>
            <a:ext cx="97208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Line 2"/>
          <p:cNvSpPr>
            <a:spLocks noChangeShapeType="1"/>
          </p:cNvSpPr>
          <p:nvPr/>
        </p:nvSpPr>
        <p:spPr bwMode="auto">
          <a:xfrm>
            <a:off x="2398712" y="2845071"/>
            <a:ext cx="2318545" cy="104961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1816894" y="2409983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b="1" dirty="0">
                <a:solidFill>
                  <a:srgbClr val="000000"/>
                </a:solidFill>
                <a:latin typeface="VNI-Times" pitchFamily="2" charset="0"/>
              </a:rPr>
              <a:t>M</a:t>
            </a:r>
            <a:endParaRPr lang="en-US" altLang="en-US" sz="2800" b="1" dirty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4904582" y="3703665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en-US" sz="2800" b="1">
                <a:solidFill>
                  <a:srgbClr val="000000"/>
                </a:solidFill>
                <a:latin typeface="VNI-Times" pitchFamily="2" charset="0"/>
              </a:rPr>
              <a:t>N</a:t>
            </a:r>
            <a:endParaRPr lang="en-US" altLang="en-US" sz="2800" b="1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37" name="Text Box 7"/>
          <p:cNvSpPr txBox="1">
            <a:spLocks noChangeArrowheads="1"/>
          </p:cNvSpPr>
          <p:nvPr/>
        </p:nvSpPr>
        <p:spPr bwMode="auto">
          <a:xfrm>
            <a:off x="4464050" y="1867446"/>
            <a:ext cx="609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P</a:t>
            </a:r>
          </a:p>
        </p:txBody>
      </p:sp>
      <p:sp>
        <p:nvSpPr>
          <p:cNvPr id="38" name="Oval 19"/>
          <p:cNvSpPr>
            <a:spLocks noChangeArrowheads="1"/>
          </p:cNvSpPr>
          <p:nvPr/>
        </p:nvSpPr>
        <p:spPr bwMode="auto">
          <a:xfrm>
            <a:off x="2281238" y="2046833"/>
            <a:ext cx="2590800" cy="2514600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3383208" y="2672555"/>
            <a:ext cx="590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40" name="Line 2"/>
          <p:cNvSpPr>
            <a:spLocks noChangeShapeType="1"/>
          </p:cNvSpPr>
          <p:nvPr/>
        </p:nvSpPr>
        <p:spPr bwMode="auto">
          <a:xfrm>
            <a:off x="6740448" y="3390719"/>
            <a:ext cx="2590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" name="Text Box 4"/>
          <p:cNvSpPr txBox="1">
            <a:spLocks noChangeArrowheads="1"/>
          </p:cNvSpPr>
          <p:nvPr/>
        </p:nvSpPr>
        <p:spPr bwMode="auto">
          <a:xfrm>
            <a:off x="6243561" y="3057844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A</a:t>
            </a:r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9407448" y="3078480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>
                <a:solidFill>
                  <a:srgbClr val="000000"/>
                </a:solidFill>
                <a:latin typeface="VNI-Times" pitchFamily="2" charset="0"/>
              </a:rPr>
              <a:t>B</a:t>
            </a:r>
          </a:p>
        </p:txBody>
      </p:sp>
      <p:sp>
        <p:nvSpPr>
          <p:cNvPr id="43" name="Text Box 7"/>
          <p:cNvSpPr txBox="1">
            <a:spLocks noChangeArrowheads="1"/>
          </p:cNvSpPr>
          <p:nvPr/>
        </p:nvSpPr>
        <p:spPr bwMode="auto">
          <a:xfrm>
            <a:off x="9188104" y="2220596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D</a:t>
            </a:r>
          </a:p>
        </p:txBody>
      </p:sp>
      <p:sp>
        <p:nvSpPr>
          <p:cNvPr id="44" name="Oval 19"/>
          <p:cNvSpPr>
            <a:spLocks noChangeArrowheads="1"/>
          </p:cNvSpPr>
          <p:nvPr/>
        </p:nvSpPr>
        <p:spPr bwMode="auto">
          <a:xfrm>
            <a:off x="6735686" y="1981518"/>
            <a:ext cx="2590800" cy="25146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>
              <a:solidFill>
                <a:srgbClr val="000000"/>
              </a:solidFill>
            </a:endParaRPr>
          </a:p>
        </p:txBody>
      </p:sp>
      <p:sp>
        <p:nvSpPr>
          <p:cNvPr id="45" name="Text Box 20"/>
          <p:cNvSpPr txBox="1">
            <a:spLocks noChangeArrowheads="1"/>
          </p:cNvSpPr>
          <p:nvPr/>
        </p:nvSpPr>
        <p:spPr bwMode="auto">
          <a:xfrm>
            <a:off x="7893107" y="2550051"/>
            <a:ext cx="5905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5400" b="1" dirty="0">
                <a:solidFill>
                  <a:srgbClr val="FF0066"/>
                </a:solidFill>
                <a:latin typeface="VNI-Times" pitchFamily="2" charset="0"/>
              </a:rPr>
              <a:t>.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3304421" y="3364876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O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7843761" y="3267535"/>
            <a:ext cx="6096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I</a:t>
            </a:r>
          </a:p>
        </p:txBody>
      </p:sp>
      <p:cxnSp>
        <p:nvCxnSpPr>
          <p:cNvPr id="5" name="Straight Connector 4"/>
          <p:cNvCxnSpPr>
            <a:endCxn id="38" idx="7"/>
          </p:cNvCxnSpPr>
          <p:nvPr/>
        </p:nvCxnSpPr>
        <p:spPr>
          <a:xfrm flipV="1">
            <a:off x="3561193" y="2415088"/>
            <a:ext cx="931431" cy="9177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endCxn id="44" idx="4"/>
          </p:cNvCxnSpPr>
          <p:nvPr/>
        </p:nvCxnSpPr>
        <p:spPr>
          <a:xfrm flipH="1">
            <a:off x="8031086" y="2697481"/>
            <a:ext cx="1157018" cy="179863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7795341" y="4423362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C</a:t>
            </a:r>
          </a:p>
        </p:txBody>
      </p:sp>
      <p:cxnSp>
        <p:nvCxnSpPr>
          <p:cNvPr id="57" name="Straight Connector 56"/>
          <p:cNvCxnSpPr>
            <a:stCxn id="44" idx="2"/>
            <a:endCxn id="44" idx="6"/>
          </p:cNvCxnSpPr>
          <p:nvPr/>
        </p:nvCxnSpPr>
        <p:spPr>
          <a:xfrm>
            <a:off x="6735686" y="3238818"/>
            <a:ext cx="25908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2647713" y="2468221"/>
            <a:ext cx="1831972" cy="177809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9350A953-BFE5-405E-A31F-9389547B00D7}"/>
              </a:ext>
            </a:extLst>
          </p:cNvPr>
          <p:cNvSpPr txBox="1"/>
          <p:nvPr/>
        </p:nvSpPr>
        <p:spPr>
          <a:xfrm>
            <a:off x="1234662" y="4685090"/>
            <a:ext cx="492474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O: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MN.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350A953-BFE5-405E-A31F-9389547B00D7}"/>
              </a:ext>
            </a:extLst>
          </p:cNvPr>
          <p:cNvSpPr txBox="1"/>
          <p:nvPr/>
        </p:nvSpPr>
        <p:spPr>
          <a:xfrm>
            <a:off x="6704721" y="4773275"/>
            <a:ext cx="4924749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I: 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IA, IB</a:t>
            </a:r>
          </a:p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541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08945" y="1303069"/>
            <a:ext cx="6172852" cy="584775"/>
            <a:chOff x="1296327" y="1694956"/>
            <a:chExt cx="6172852" cy="584775"/>
          </a:xfrm>
        </p:grpSpPr>
        <p:sp>
          <p:nvSpPr>
            <p:cNvPr id="4" name="TextBox 3"/>
            <p:cNvSpPr txBox="1"/>
            <p:nvPr/>
          </p:nvSpPr>
          <p:spPr>
            <a:xfrm>
              <a:off x="1866914" y="1694956"/>
              <a:ext cx="56022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cs typeface="Times New Roman" pitchFamily="18" charset="0"/>
                </a:rPr>
                <a:t>a)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tâm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O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296327" y="1694956"/>
              <a:ext cx="570588" cy="523220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31" name="Oval 19"/>
          <p:cNvSpPr>
            <a:spLocks noChangeArrowheads="1"/>
          </p:cNvSpPr>
          <p:nvPr/>
        </p:nvSpPr>
        <p:spPr bwMode="auto">
          <a:xfrm>
            <a:off x="2307363" y="2219733"/>
            <a:ext cx="2590800" cy="25146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1800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423868" y="2718327"/>
            <a:ext cx="3577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79531" y="5086944"/>
            <a:ext cx="968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itchFamily="18" charset="0"/>
              </a:rPr>
              <a:t>b)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OA,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CD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247805" y="3367822"/>
            <a:ext cx="423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cxnSp>
        <p:nvCxnSpPr>
          <p:cNvPr id="36" name="Straight Connector 35"/>
          <p:cNvCxnSpPr>
            <a:endCxn id="31" idx="7"/>
          </p:cNvCxnSpPr>
          <p:nvPr/>
        </p:nvCxnSpPr>
        <p:spPr>
          <a:xfrm flipV="1">
            <a:off x="3629054" y="2587988"/>
            <a:ext cx="889695" cy="8028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380664" y="1963500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2307363" y="3426233"/>
            <a:ext cx="2590800" cy="0"/>
          </a:xfrm>
          <a:prstGeom prst="line">
            <a:avLst/>
          </a:prstGeom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819873" y="3166701"/>
            <a:ext cx="381611" cy="461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942891" y="3139757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552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8" grpId="0"/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63599" y="614170"/>
            <a:ext cx="11239500" cy="2062103"/>
            <a:chOff x="1199744" y="1647588"/>
            <a:chExt cx="9077635" cy="2062103"/>
          </a:xfrm>
        </p:grpSpPr>
        <p:sp>
          <p:nvSpPr>
            <p:cNvPr id="3" name="TextBox 2"/>
            <p:cNvSpPr txBox="1"/>
            <p:nvPr/>
          </p:nvSpPr>
          <p:spPr>
            <a:xfrm>
              <a:off x="1199744" y="1647588"/>
              <a:ext cx="907763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đều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bán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kính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7 cm.</a:t>
              </a:r>
            </a:p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Bọ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ngựa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A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theo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khúc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ABCD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đến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chỗ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vòi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voi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điểm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D.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bọ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ngựa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xăng-ti-mét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676273"/>
            <a:ext cx="10642600" cy="3737227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2946400" y="3606800"/>
            <a:ext cx="0" cy="12573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946400" y="4876800"/>
            <a:ext cx="6299200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9220200" y="3606800"/>
            <a:ext cx="25400" cy="1270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36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983183" y="614170"/>
            <a:ext cx="706475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355811"/>
            <a:ext cx="10604500" cy="4110950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>
            <a:off x="2857500" y="1410335"/>
            <a:ext cx="0" cy="13398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2857500" y="2750185"/>
            <a:ext cx="6248400" cy="104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9105900" y="1410335"/>
            <a:ext cx="50800" cy="139636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600200" y="4241372"/>
            <a:ext cx="8635999" cy="2144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2800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800" u="sng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000"/>
              </a:lnSpc>
            </a:pP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ngựa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D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xăng-ti-mét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 + 7 + 14 + 7 + 7 = 42 (cm)</a:t>
            </a:r>
          </a:p>
          <a:p>
            <a:pPr algn="ctr">
              <a:lnSpc>
                <a:spcPts val="4000"/>
              </a:lnSpc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42cm.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57500" y="208026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 cm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857500" y="2750185"/>
            <a:ext cx="1562100" cy="1047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300089" y="2770484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cm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4419600" y="2770484"/>
            <a:ext cx="3187700" cy="271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522359" y="2787787"/>
            <a:ext cx="10919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 cm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562850" y="2771843"/>
            <a:ext cx="1581150" cy="13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8327689" y="2706984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087177" y="2044581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7cm</a:t>
            </a:r>
          </a:p>
        </p:txBody>
      </p:sp>
    </p:spTree>
    <p:extLst>
      <p:ext uri="{BB962C8B-B14F-4D97-AF65-F5344CB8AC3E}">
        <p14:creationId xmlns:p14="http://schemas.microsoft.com/office/powerpoint/2010/main" val="300771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1" grpId="0"/>
      <p:bldP spid="27" grpId="0"/>
      <p:bldP spid="34" grpId="0"/>
      <p:bldP spid="38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2138083"/>
            <a:ext cx="2688381" cy="257760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907308" y="-219543"/>
            <a:ext cx="729708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2971779" y="1261535"/>
            <a:ext cx="9028311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marL="0" marR="0" lvl="0" indent="0" algn="l" defTabSz="165938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 lại bài đã học.</a:t>
            </a:r>
          </a:p>
        </p:txBody>
      </p:sp>
      <p:sp>
        <p:nvSpPr>
          <p:cNvPr id="7" name="Oval 6"/>
          <p:cNvSpPr/>
          <p:nvPr/>
        </p:nvSpPr>
        <p:spPr>
          <a:xfrm>
            <a:off x="2294445" y="1126068"/>
            <a:ext cx="1354667" cy="135466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89780" y="2742613"/>
            <a:ext cx="8634373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marL="0" marR="0" lvl="0" indent="0" algn="l" defTabSz="165938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các bài tập trong vở bài tập toán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88381" y="2616202"/>
            <a:ext cx="1354667" cy="1354667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3365714" y="4223691"/>
            <a:ext cx="9028311" cy="1490130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0213" tIns="94827" rIns="94827" bIns="94827" numCol="1" spcCol="1270" anchor="ctr" anchorCtr="0">
            <a:noAutofit/>
          </a:bodyPr>
          <a:lstStyle/>
          <a:p>
            <a:pPr lvl="0" defTabSz="914354"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99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400" b="1" dirty="0">
                <a:solidFill>
                  <a:srgbClr val="33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4445" y="4377268"/>
            <a:ext cx="1354667" cy="1354667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106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web header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600"/>
            <a:ext cx="9144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WordArt 10"/>
          <p:cNvSpPr>
            <a:spLocks noChangeArrowheads="1" noChangeShapeType="1" noTextEdit="1"/>
          </p:cNvSpPr>
          <p:nvPr/>
        </p:nvSpPr>
        <p:spPr bwMode="auto">
          <a:xfrm>
            <a:off x="2743200" y="990600"/>
            <a:ext cx="7239000" cy="181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Tiết học kết thúc</a:t>
            </a:r>
          </a:p>
          <a:p>
            <a:pPr algn="ctr"/>
            <a:r>
              <a:rPr lang="vi-VN" sz="32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Chúc các em chăm ngoan, học giỏi</a:t>
            </a:r>
            <a:endParaRPr lang="en-US" sz="32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591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7315201" y="3824041"/>
            <a:ext cx="2712945" cy="2169527"/>
          </a:xfrm>
          <a:prstGeom prst="rect">
            <a:avLst/>
          </a:prstGeom>
        </p:spPr>
      </p:pic>
      <p:sp>
        <p:nvSpPr>
          <p:cNvPr id="178" name="Rectangle 177">
            <a:extLst>
              <a:ext uri="{FF2B5EF4-FFF2-40B4-BE49-F238E27FC236}">
                <a16:creationId xmlns:a16="http://schemas.microsoft.com/office/drawing/2014/main" id="{19F8ED75-7C65-3A49-8C6F-07C743460807}"/>
              </a:ext>
            </a:extLst>
          </p:cNvPr>
          <p:cNvSpPr/>
          <p:nvPr/>
        </p:nvSpPr>
        <p:spPr>
          <a:xfrm>
            <a:off x="1219200" y="838200"/>
            <a:ext cx="9897536" cy="1870214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0" tIns="34206" rIns="68410" bIns="34206">
            <a:spAutoFit/>
          </a:bodyPr>
          <a:lstStyle/>
          <a:p>
            <a:pPr algn="ctr" eaLnBrk="1" hangingPunct="1">
              <a:defRPr/>
            </a:pP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Trò</a:t>
            </a:r>
            <a:r>
              <a:rPr lang="en-US" sz="5852" b="1" dirty="0">
                <a:solidFill>
                  <a:schemeClr val="accent6">
                    <a:lumMod val="25000"/>
                  </a:schemeClr>
                </a:solidFill>
              </a:rPr>
              <a:t> </a:t>
            </a:r>
            <a:r>
              <a:rPr lang="en-US" sz="5852" b="1" dirty="0" err="1">
                <a:solidFill>
                  <a:schemeClr val="accent6">
                    <a:lumMod val="25000"/>
                  </a:schemeClr>
                </a:solidFill>
              </a:rPr>
              <a:t>chơi</a:t>
            </a:r>
            <a:endParaRPr lang="en-US" sz="5852" b="1" dirty="0">
              <a:solidFill>
                <a:schemeClr val="accent6">
                  <a:lumMod val="2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en-US" sz="5852" b="1" dirty="0">
                <a:solidFill>
                  <a:srgbClr val="B44800"/>
                </a:solidFill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5092166" y="4178484"/>
            <a:ext cx="2007669" cy="18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10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7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/>
        </p:blipFill>
        <p:spPr>
          <a:xfrm>
            <a:off x="9467157" y="3706405"/>
            <a:ext cx="2712945" cy="2169527"/>
          </a:xfrm>
          <a:prstGeom prst="rect">
            <a:avLst/>
          </a:prstGeom>
        </p:spPr>
      </p:pic>
      <p:pic>
        <p:nvPicPr>
          <p:cNvPr id="1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13F8CD0C-4B12-7741-AD13-DCB0766C7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C980DB-E037-204F-9F79-CC6849A88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1347064"/>
            <a:ext cx="810603" cy="726647"/>
          </a:xfrm>
          <a:prstGeom prst="rect">
            <a:avLst/>
          </a:prstGeom>
        </p:spPr>
      </p:pic>
      <p:sp>
        <p:nvSpPr>
          <p:cNvPr id="28" name="Rectangle: Rounded Corners 10">
            <a:hlinkClick r:id="rId12" action="ppaction://hlinksldjump"/>
            <a:extLst>
              <a:ext uri="{FF2B5EF4-FFF2-40B4-BE49-F238E27FC236}">
                <a16:creationId xmlns:a16="http://schemas.microsoft.com/office/drawing/2014/main" id="{B29D8C2B-E32C-7C49-9638-86FAF989E77D}"/>
              </a:ext>
            </a:extLst>
          </p:cNvPr>
          <p:cNvSpPr/>
          <p:nvPr/>
        </p:nvSpPr>
        <p:spPr>
          <a:xfrm>
            <a:off x="5819015" y="1423232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99" y="4049033"/>
            <a:ext cx="810603" cy="726647"/>
          </a:xfrm>
          <a:prstGeom prst="rect">
            <a:avLst/>
          </a:prstGeom>
        </p:spPr>
      </p:pic>
      <p:sp>
        <p:nvSpPr>
          <p:cNvPr id="34" name="Rectangle: Rounded Corners 10">
            <a:hlinkClick r:id="rId13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1069003" y="4125201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321" y="5420832"/>
            <a:ext cx="810603" cy="726647"/>
          </a:xfrm>
          <a:prstGeom prst="rect">
            <a:avLst/>
          </a:prstGeom>
        </p:spPr>
      </p:pic>
      <p:sp>
        <p:nvSpPr>
          <p:cNvPr id="37" name="Rectangle: Rounded Corners 10">
            <a:hlinkClick r:id="rId14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0703" y="4399322"/>
            <a:ext cx="810603" cy="726647"/>
          </a:xfrm>
          <a:prstGeom prst="rect">
            <a:avLst/>
          </a:prstGeom>
        </p:spPr>
      </p:pic>
      <p:sp>
        <p:nvSpPr>
          <p:cNvPr id="49" name="Rectangle: Rounded Corners 10">
            <a:hlinkClick r:id="rId15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5239298" y="451688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65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061" numSld="6">
                <p:cTn id="61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2 C 0.03299 -0.00123 0.03646 -0.00185 0.03993 -0.00247 C 0.04514 -0.00308 0.05018 -0.00339 0.05539 -0.00432 C 0.05816 -0.00463 0.06093 -0.00555 0.06355 -0.00586 L 0.12032 -0.00432 C 0.12205 -0.00401 0.13178 -0.00123 0.13369 -0.00062 C 0.13681 0.00124 0.13976 0.00401 0.14306 0.00494 C 0.14514 0.00556 0.14723 0.00617 0.14914 0.00679 C 0.15886 0.01019 0.14862 0.0071 0.15643 0.0105 C 0.15816 0.01111 0.1599 0.01142 0.16164 0.01235 C 0.16268 0.01266 0.16372 0.01358 0.16476 0.0142 C 0.16598 0.01482 0.16754 0.01513 0.16876 0.01605 C 0.17171 0.01821 0.17431 0.02068 0.17709 0.02315 C 0.17917 0.02562 0.18091 0.02932 0.18316 0.03056 C 0.19063 0.03488 0.18768 0.0321 0.19254 0.03796 C 0.19462 0.04321 0.19462 0.04445 0.19775 0.04877 C 0.19862 0.05031 0.19966 0.05124 0.2007 0.05247 C 0.2066 0.06821 0.19879 0.04969 0.20591 0.05988 C 0.20695 0.06142 0.20712 0.06389 0.20799 0.06543 C 0.20886 0.06698 0.21007 0.06759 0.21112 0.06914 C 0.2165 0.07716 0.21198 0.07253 0.21632 0.07654 " pathEditMode="relative" ptsTypes="AAAAAAAAAAAAAAAAAAAAA">
                                      <p:cBhvr>
                                        <p:cTn id="7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6883 C 0.00886 -0.07007 0.01146 -0.07068 0.01372 -0.07254 C 0.01511 -0.07377 0.01563 -0.07655 0.01685 -0.07809 C 0.02153 -0.08488 0.0191 -0.07809 0.02396 -0.0892 C 0.02553 -0.0926 0.02639 -0.09692 0.02813 -0.1 C 0.03525 -0.11266 0.03195 -0.10834 0.03751 -0.11482 C 0.04341 -0.13056 0.03542 -0.11204 0.04254 -0.12223 C 0.04358 -0.12346 0.04376 -0.12624 0.04462 -0.12747 C 0.04653 -0.13056 0.04879 -0.13241 0.05087 -0.13488 C 0.05191 -0.13612 0.05278 -0.13766 0.054 -0.13858 C 0.05539 -0.13982 0.05678 -0.14074 0.05799 -0.14229 C 0.05955 -0.14383 0.06094 -0.14568 0.06216 -0.14784 C 0.06337 -0.14939 0.06407 -0.15186 0.06528 -0.1534 C 0.0665 -0.15463 0.06806 -0.15433 0.06945 -0.15525 C 0.07049 -0.15556 0.07153 -0.15618 0.07257 -0.15679 L 0.0849 -0.17161 L 0.08803 -0.17531 C 0.08907 -0.17655 0.09011 -0.17778 0.09115 -0.17902 C 0.10487 -0.19414 0.08889 -0.17655 0.10035 -0.18797 C 0.10139 -0.1892 0.10226 -0.19074 0.10348 -0.19167 C 0.10435 -0.1926 0.10556 -0.1926 0.1066 -0.19352 C 0.10764 -0.19445 0.10851 -0.19661 0.10955 -0.19723 C 0.11129 -0.19846 0.11303 -0.19846 0.11476 -0.19908 C 0.11615 -0.20031 0.11754 -0.20186 0.11893 -0.20278 C 0.12032 -0.20371 0.12171 -0.20402 0.1231 -0.20463 C 0.13039 -0.20834 0.12084 -0.20463 0.13126 -0.20834 C 0.13994 -0.21605 0.13056 -0.20834 0.14063 -0.21389 C 0.14237 -0.21482 0.14393 -0.21636 0.14566 -0.2176 C 0.14671 -0.21821 0.14775 -0.21883 0.14879 -0.21914 C 0.15747 -0.22377 0.15435 -0.22254 0.1632 -0.2247 C 0.17032 -0.22902 0.16181 -0.22408 0.17466 -0.23025 C 0.179 -0.23241 0.17674 -0.23241 0.18178 -0.23395 C 0.18421 -0.23457 0.18664 -0.23488 0.18907 -0.23581 C 0.19046 -0.23612 0.19185 -0.23735 0.19323 -0.23766 C 0.19792 -0.23889 0.20278 -0.24013 0.20764 -0.24136 C 0.21007 -0.24198 0.21251 -0.24229 0.21476 -0.24321 C 0.22119 -0.24507 0.22153 -0.24507 0.2283 -0.24692 C 0.23091 -0.24754 0.23369 -0.24784 0.23646 -0.24877 C 0.24862 -0.25216 0.22882 -0.24908 0.24879 -0.25216 C 0.26025 -0.25402 0.26823 -0.25433 0.27987 -0.25587 C 0.28316 -0.25649 0.28664 -0.2571 0.29011 -0.25772 C 0.29028 -0.25772 0.34566 -0.26081 0.36841 -0.25402 C 0.3698 -0.25371 0.37119 -0.25278 0.37257 -0.25216 C 0.37744 -0.25031 0.37744 -0.25093 0.38195 -0.24877 C 0.38299 -0.24815 0.38386 -0.24723 0.3849 -0.24692 C 0.38664 -0.24599 0.38837 -0.24599 0.39011 -0.24507 C 0.39185 -0.24414 0.39358 -0.24229 0.39532 -0.24136 C 0.40191 -0.23766 0.40278 -0.23797 0.40869 -0.23581 C 0.41615 -0.23272 0.40955 -0.23519 0.41789 -0.23025 C 0.42119 -0.2284 0.42396 -0.22809 0.42726 -0.22655 C 0.43681 -0.22223 0.42327 -0.22778 0.43351 -0.22099 C 0.43507 -0.22007 0.43681 -0.21976 0.43855 -0.21914 C 0.43994 -0.21791 0.44132 -0.21667 0.44271 -0.21574 C 0.44376 -0.21482 0.4448 -0.21482 0.44584 -0.21389 C 0.44723 -0.21235 0.44844 -0.20988 0.45001 -0.20834 C 0.45087 -0.20741 0.45209 -0.20741 0.45296 -0.20649 C 0.45487 -0.20494 0.45643 -0.20247 0.45816 -0.20093 C 0.45921 -0.2 0.46025 -0.2 0.46129 -0.19908 C 0.46337 -0.19754 0.46546 -0.19568 0.46754 -0.19352 C 0.47691 -0.18365 0.47171 -0.18673 0.48299 -0.17346 L 0.48907 -0.16605 C 0.49011 -0.16482 0.49115 -0.16358 0.49219 -0.16235 C 0.49393 -0.1605 0.49566 -0.15895 0.4974 -0.15679 C 0.49844 -0.15556 0.49931 -0.15402 0.50053 -0.1534 C 0.50244 -0.15155 0.50487 -0.15186 0.5066 -0.1497 C 0.51441 -0.14044 0.50487 -0.15216 0.51285 -0.14044 C 0.51372 -0.13889 0.51494 -0.13797 0.51598 -0.13673 C 0.51702 -0.1355 0.52153 -0.12902 0.5231 -0.12747 C 0.52414 -0.12686 0.52518 -0.12624 0.52622 -0.12562 C 0.52726 -0.12408 0.52813 -0.12192 0.52935 -0.12037 C 0.53021 -0.11883 0.53143 -0.11791 0.53247 -0.11667 C 0.54306 -0.0997 0.53473 -0.11019 0.54167 -0.10186 C 0.54358 -0.09198 0.54167 -0.10093 0.5448 -0.09105 C 0.55001 -0.0747 0.54393 -0.09136 0.54896 -0.07809 C 0.54931 -0.07624 0.54931 -0.07408 0.55001 -0.07254 C 0.5507 -0.07099 0.55226 -0.07068 0.55313 -0.06883 C 0.55417 -0.06636 0.554 -0.0642 0.554 -0.06142 " pathEditMode="relative" ptsTypes="AAAAAAAAAA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2 -0.07037 C 0.00903 -0.07346 0.01198 -0.07624 0.01458 -0.07963 C 0.02239 -0.0892 0.01667 -0.0855 0.02378 -0.08858 C 0.02483 -0.08982 0.02587 -0.09105 0.02691 -0.09229 C 0.0283 -0.09414 0.02951 -0.0963 0.03108 -0.09784 C 0.03194 -0.09877 0.03316 -0.09908 0.0342 -0.09969 C 0.03594 -0.10093 0.0375 -0.10216 0.03941 -0.1034 C 0.04062 -0.10402 0.04219 -0.10432 0.0434 -0.10525 C 0.04496 -0.10618 0.04618 -0.10803 0.04757 -0.10895 C 0.04965 -0.10988 0.05173 -0.10988 0.05382 -0.11081 C 0.05729 -0.11173 0.06076 -0.11235 0.06406 -0.1142 C 0.07153 -0.11883 0.06215 -0.11327 0.07135 -0.1179 C 0.07239 -0.11852 0.07326 -0.11914 0.0743 -0.11976 C 0.07934 -0.12223 0.07812 -0.1213 0.08368 -0.12346 C 0.08646 -0.12469 0.08923 -0.12593 0.09184 -0.12716 C 0.09323 -0.12778 0.09462 -0.12809 0.09601 -0.12902 C 0.09705 -0.12963 0.09809 -0.13025 0.09913 -0.13087 C 0.10087 -0.13148 0.1026 -0.1321 0.10434 -0.13272 C 0.10712 -0.13364 0.10972 -0.13581 0.1125 -0.13642 L 0.12187 -0.13827 C 0.1243 -0.13858 0.12656 -0.13982 0.12899 -0.14013 C 0.13594 -0.14074 0.14271 -0.14136 0.14965 -0.14167 L 0.32604 -0.14013 C 0.33177 -0.13982 0.33767 -0.1392 0.34358 -0.13827 C 0.34531 -0.13797 0.34687 -0.13673 0.34861 -0.13642 C 0.3533 -0.13519 0.36337 -0.13395 0.36823 -0.13272 C 0.39358 -0.12562 0.36441 -0.13179 0.38785 -0.12716 L 0.39601 -0.12346 C 0.39739 -0.12284 0.39878 -0.12253 0.40017 -0.12161 C 0.40121 -0.12099 0.40226 -0.12006 0.4033 -0.11976 C 0.40816 -0.11821 0.41771 -0.11605 0.41771 -0.11605 C 0.42691 -0.10957 0.41875 -0.11482 0.42812 -0.11081 C 0.42917 -0.11019 0.43003 -0.10926 0.43108 -0.10895 C 0.43385 -0.10803 0.43663 -0.10772 0.43941 -0.1071 C 0.44861 -0.09877 0.43715 -0.10834 0.45173 -0.09969 L 0.45798 -0.09599 C 0.45903 -0.09537 0.45989 -0.09476 0.46111 -0.09414 C 0.46233 -0.09352 0.46389 -0.09321 0.4651 -0.09229 C 0.475 -0.08581 0.46319 -0.09074 0.47448 -0.08673 C 0.48837 -0.07439 0.46771 -0.09198 0.48368 -0.08118 C 0.48489 -0.08056 0.48576 -0.07871 0.4868 -0.07778 C 0.48923 -0.07531 0.49132 -0.07562 0.4941 -0.07408 C 0.49548 -0.07315 0.4967 -0.0713 0.49809 -0.07037 C 0.50121 -0.06821 0.50434 -0.06667 0.50746 -0.06482 C 0.50851 -0.0642 0.50955 -0.06358 0.51059 -0.06297 C 0.51667 -0.05864 0.51389 -0.0605 0.51875 -0.05741 C 0.51979 -0.05618 0.52083 -0.05494 0.52187 -0.05371 C 0.52292 -0.05309 0.52396 -0.05278 0.525 -0.05185 C 0.53559 -0.04136 0.52726 -0.04692 0.5342 -0.0429 C 0.54774 -0.02469 0.53142 -0.04537 0.54149 -0.0355 C 0.55278 -0.02439 0.54305 -0.03241 0.55173 -0.02253 C 0.55312 -0.0213 0.55451 -0.02037 0.5559 -0.01914 C 0.55694 -0.0179 0.55781 -0.01636 0.55903 -0.01543 C 0.56302 -0.01173 0.56146 -0.01574 0.5651 -0.00988 C 0.56875 -0.00402 0.57205 0.00401 0.57656 0.00864 C 0.57743 0.00957 0.57864 0.00987 0.57969 0.01049 C 0.5816 0.01574 0.58177 0.01697 0.58472 0.02129 C 0.58576 0.02284 0.58698 0.02345 0.58785 0.025 C 0.58906 0.02654 0.58976 0.0287 0.59097 0.03055 C 0.59184 0.03179 0.59305 0.03271 0.5941 0.03426 C 0.59514 0.0358 0.59601 0.03796 0.59722 0.03981 C 0.59809 0.04105 0.5993 0.04197 0.60017 0.04321 C 0.60139 0.04506 0.60243 0.04691 0.6033 0.04876 C 0.60417 0.05061 0.60451 0.05308 0.60538 0.05432 C 0.6066 0.05617 0.60816 0.05679 0.60955 0.05802 L 0.61979 0.08549 L 0.62396 0.0966 C 0.62639 0.10957 0.62483 0.10432 0.62812 0.11296 C 0.62847 0.11543 0.62864 0.1179 0.62917 0.12037 C 0.63125 0.13333 0.63108 0.12716 0.63108 0.13333 " pathEditMode="relative" ptsTypes="AAAAAAAAAAAAAAAAAAAAAAAAAAAAAAAAAAAAAAAAAAAAAAAAAAAAAAAAAAAAAAAAAAAAAA">
                                      <p:cBhvr>
                                        <p:cTn id="10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8 0.05671 C 0.05808 0.08564 0.03642 0.06689 0.08811 0.09814 C 0.10247 0.10671 0.1056 0.10648 0.11526 0.11782 C 0.11943 0.12268 0.124 0.12685 0.12753 0.1331 C 0.1321 0.1412 0.13601 0.15023 0.1411 0.15717 C 0.15455 0.175 0.14515 0.1618 0.16825 0.20532 C 0.174 0.2162 0.17987 0.22685 0.18548 0.23796 C 0.19057 0.24791 0.19527 0.25856 0.20036 0.26851 C 0.20558 0.27893 0.21107 0.28888 0.21629 0.2993 C 0.2189 0.30416 0.22164 0.30879 0.22373 0.31458 C 0.2266 0.32245 0.22973 0.33032 0.23234 0.33865 C 0.23509 0.34699 0.23717 0.35625 0.23978 0.36481 C 0.24135 0.3699 0.24318 0.37476 0.24474 0.38009 C 0.24853 0.39305 0.25375 0.40509 0.25584 0.41944 C 0.25623 0.42245 0.25649 0.42523 0.25701 0.42824 C 0.25793 0.43379 0.26171 0.45115 0.26197 0.45231 C 0.26263 0.45532 0.26367 0.45787 0.26445 0.46088 C 0.27281 0.49791 0.26615 0.47361 0.27176 0.49375 C 0.27255 0.5 0.2732 0.50717 0.27424 0.51342 C 0.27503 0.51782 0.27555 0.52245 0.27672 0.52662 L 0.27803 0.53078 " pathEditMode="relative" ptsTypes="AAAAAAAAAAAAAAAAAAAAA">
                                      <p:cBhvr>
                                        <p:cTn id="1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8" grpId="2" animBg="1"/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lowchart: Manual Input 6">
            <a:extLst>
              <a:ext uri="{FF2B5EF4-FFF2-40B4-BE49-F238E27FC236}">
                <a16:creationId xmlns:a16="http://schemas.microsoft.com/office/drawing/2014/main" id="{FD2B12A5-E9ED-499C-8BC1-B16FF58E0913}"/>
              </a:ext>
            </a:extLst>
          </p:cNvPr>
          <p:cNvSpPr/>
          <p:nvPr/>
        </p:nvSpPr>
        <p:spPr>
          <a:xfrm>
            <a:off x="4402437" y="1759157"/>
            <a:ext cx="3566160" cy="1669843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1994"/>
              <a:gd name="connsiteY0" fmla="*/ 2000 h 10916"/>
              <a:gd name="connsiteX1" fmla="*/ 10000 w 11994"/>
              <a:gd name="connsiteY1" fmla="*/ 0 h 10916"/>
              <a:gd name="connsiteX2" fmla="*/ 11994 w 11994"/>
              <a:gd name="connsiteY2" fmla="*/ 10916 h 10916"/>
              <a:gd name="connsiteX3" fmla="*/ 0 w 11994"/>
              <a:gd name="connsiteY3" fmla="*/ 10000 h 10916"/>
              <a:gd name="connsiteX4" fmla="*/ 0 w 11994"/>
              <a:gd name="connsiteY4" fmla="*/ 2000 h 1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" h="10916">
                <a:moveTo>
                  <a:pt x="0" y="2000"/>
                </a:moveTo>
                <a:lnTo>
                  <a:pt x="10000" y="0"/>
                </a:lnTo>
                <a:lnTo>
                  <a:pt x="11994" y="10916"/>
                </a:lnTo>
                <a:lnTo>
                  <a:pt x="0" y="10000"/>
                </a:lnTo>
                <a:lnTo>
                  <a:pt x="0" y="20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81841" y="1119524"/>
            <a:ext cx="46073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A"/>
          <p:cNvSpPr/>
          <p:nvPr/>
        </p:nvSpPr>
        <p:spPr>
          <a:xfrm>
            <a:off x="3274052" y="1792929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</p:spTree>
    <p:extLst>
      <p:ext uri="{BB962C8B-B14F-4D97-AF65-F5344CB8AC3E}">
        <p14:creationId xmlns:p14="http://schemas.microsoft.com/office/powerpoint/2010/main" val="220312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bldLvl="0" animBg="1"/>
      <p:bldP spid="1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534DBBF1-58C9-40F4-82BD-25842E3C9025}"/>
              </a:ext>
            </a:extLst>
          </p:cNvPr>
          <p:cNvSpPr/>
          <p:nvPr/>
        </p:nvSpPr>
        <p:spPr>
          <a:xfrm>
            <a:off x="4336869" y="1384663"/>
            <a:ext cx="3370217" cy="2044337"/>
          </a:xfrm>
          <a:prstGeom prst="triangle">
            <a:avLst>
              <a:gd name="adj" fmla="val 50457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"/>
          <p:cNvSpPr/>
          <p:nvPr/>
        </p:nvSpPr>
        <p:spPr>
          <a:xfrm>
            <a:off x="3407072" y="1384663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</a:p>
        </p:txBody>
      </p:sp>
    </p:spTree>
    <p:extLst>
      <p:ext uri="{BB962C8B-B14F-4D97-AF65-F5344CB8AC3E}">
        <p14:creationId xmlns:p14="http://schemas.microsoft.com/office/powerpoint/2010/main" val="75352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9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7072" y="4296502"/>
            <a:ext cx="5151431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6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A"/>
          <p:cNvSpPr/>
          <p:nvPr/>
        </p:nvSpPr>
        <p:spPr>
          <a:xfrm>
            <a:off x="2717074" y="1084216"/>
            <a:ext cx="6531429" cy="2664824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800599" y="1279095"/>
            <a:ext cx="2468880" cy="227506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"/>
          <p:cNvSpPr/>
          <p:nvPr/>
        </p:nvSpPr>
        <p:spPr>
          <a:xfrm>
            <a:off x="3366784" y="1769056"/>
            <a:ext cx="1092003" cy="150247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357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51CFE6-D767-4850-8A93-694E9CEA7FC0}"/>
              </a:ext>
            </a:extLst>
          </p:cNvPr>
          <p:cNvSpPr txBox="1"/>
          <p:nvPr/>
        </p:nvSpPr>
        <p:spPr>
          <a:xfrm>
            <a:off x="1658984" y="968468"/>
            <a:ext cx="8303622" cy="769441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x-none" sz="4400" dirty="0"/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BD125536-452F-4200-B251-16044A0162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970" y="5604882"/>
            <a:ext cx="1197537" cy="1073505"/>
          </a:xfrm>
          <a:prstGeom prst="rect">
            <a:avLst/>
          </a:prstGeom>
        </p:spPr>
      </p:pic>
      <p:pic>
        <p:nvPicPr>
          <p:cNvPr id="6" name="Picture 12" descr="131219mau-dong-ho-don-gian-trang-nh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498" y="2146892"/>
            <a:ext cx="2063750" cy="1979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Kết quả hình ảnh cho dĩa trò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t="6822" r="18018" b="8171"/>
          <a:stretch>
            <a:fillRect/>
          </a:stretch>
        </p:blipFill>
        <p:spPr bwMode="auto">
          <a:xfrm>
            <a:off x="1233353" y="2067452"/>
            <a:ext cx="2300287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Kết quả hình ảnh cho mặt trống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06" y="2192929"/>
            <a:ext cx="2349500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Hình ảnh có li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33" y="4450191"/>
            <a:ext cx="2376114" cy="195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3" descr="Kết quả hình ảnh cho hộp bánh trò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457" y="4450191"/>
            <a:ext cx="2171700" cy="1899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1998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9">
            <a:extLst>
              <a:ext uri="{FF2B5EF4-FFF2-40B4-BE49-F238E27FC236}">
                <a16:creationId xmlns:a16="http://schemas.microsoft.com/office/drawing/2014/main" id="{26FD4072-9761-4FDE-AB87-6FA4CEE81294}"/>
              </a:ext>
            </a:extLst>
          </p:cNvPr>
          <p:cNvGrpSpPr>
            <a:grpSpLocks/>
          </p:cNvGrpSpPr>
          <p:nvPr/>
        </p:nvGrpSpPr>
        <p:grpSpPr bwMode="auto">
          <a:xfrm>
            <a:off x="15082" y="8483"/>
            <a:ext cx="12161838" cy="6841034"/>
            <a:chOff x="0" y="6844"/>
            <a:chExt cx="12192000" cy="6599635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E86303A9-4241-482D-831E-4AADA5D7AA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844"/>
              <a:ext cx="12192000" cy="659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Hình ảnh 8">
              <a:extLst>
                <a:ext uri="{FF2B5EF4-FFF2-40B4-BE49-F238E27FC236}">
                  <a16:creationId xmlns:a16="http://schemas.microsoft.com/office/drawing/2014/main" id="{277B0219-6B1F-4751-9900-EFD638360F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218" b="52736"/>
            <a:stretch>
              <a:fillRect/>
            </a:stretch>
          </p:blipFill>
          <p:spPr bwMode="auto">
            <a:xfrm>
              <a:off x="270554" y="251521"/>
              <a:ext cx="11650891" cy="60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Hộp Văn bản 14">
            <a:extLst>
              <a:ext uri="{FF2B5EF4-FFF2-40B4-BE49-F238E27FC236}">
                <a16:creationId xmlns:a16="http://schemas.microsoft.com/office/drawing/2014/main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869" y="1638515"/>
            <a:ext cx="161294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ǡǨn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0" name="Hình chữ nhật 1">
            <a:extLst>
              <a:ext uri="{FF2B5EF4-FFF2-40B4-BE49-F238E27FC236}">
                <a16:creationId xmlns:a16="http://schemas.microsoft.com/office/drawing/2014/main" id="{D70001AB-244B-4943-91C2-D263EA24A36B}"/>
              </a:ext>
            </a:extLst>
          </p:cNvPr>
          <p:cNvSpPr/>
          <p:nvPr/>
        </p:nvSpPr>
        <p:spPr>
          <a:xfrm>
            <a:off x="2751496" y="3048942"/>
            <a:ext cx="6689011" cy="182427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21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3" name="Hộp Văn bản 14">
            <a:extLst>
              <a:ext uri="{FF2B5EF4-FFF2-40B4-BE49-F238E27FC236}">
                <a16:creationId xmlns:a16="http://schemas.microsoft.com/office/drawing/2014/main" id="{CCCE9A7F-5810-48B4-9163-24CD8A49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353" y="2501751"/>
            <a:ext cx="1070203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SzPts val="4400"/>
              <a:buNone/>
              <a:defRPr/>
            </a:pPr>
            <a:r>
              <a:rPr kumimoji="0" lang="en-US" sz="4400" b="1" i="0" u="none" strike="noStrike" kern="0" cap="none" spc="0" normalizeH="0" baseline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Hình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tròn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tâm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bán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kính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đường</a:t>
            </a:r>
            <a:r>
              <a:rPr kumimoji="0" lang="en-US" sz="4400" b="1" i="0" u="none" strike="noStrike" kern="0" cap="none" spc="0" normalizeH="0" noProof="0" dirty="0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 w="22225">
                  <a:noFill/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kính</a:t>
            </a:r>
            <a:endParaRPr kumimoji="0" lang="en-US" sz="4400" b="1" i="0" u="none" strike="noStrike" kern="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69" y="3182341"/>
            <a:ext cx="2569419" cy="35279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73852" y="3408535"/>
            <a:ext cx="3676006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kern="0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của</a:t>
            </a: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400" b="1" kern="0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hình</a:t>
            </a: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4400" b="1" kern="0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tròn</a:t>
            </a:r>
            <a:r>
              <a:rPr lang="en-US" sz="4400" b="1" kern="0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HP001 4 hàng" panose="020B0603050302020204" pitchFamily="34" charset="0"/>
                <a:ea typeface="Times New Roman"/>
                <a:cs typeface="Times New Roman" panose="02020603050405020304" pitchFamily="18" charset="0"/>
                <a:sym typeface="Times New Roman"/>
              </a:rPr>
              <a:t>.</a:t>
            </a:r>
            <a:endParaRPr lang="en-US" altLang="en-US" sz="44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612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14" y="299766"/>
            <a:ext cx="10636296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8168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Baitoanvethembotmotsodonvi[20210604121515416].mdb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6800</TotalTime>
  <Words>526</Words>
  <Application>Microsoft Office PowerPoint</Application>
  <PresentationFormat>Widescreen</PresentationFormat>
  <Paragraphs>116</Paragraphs>
  <Slides>18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HP001 4 hàng</vt:lpstr>
      <vt:lpstr>Times New Roman</vt:lpstr>
      <vt:lpstr>UTM Cookies</vt:lpstr>
      <vt:lpstr>VNI Times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Nga Quuỳnh</cp:lastModifiedBy>
  <cp:revision>463</cp:revision>
  <dcterms:created xsi:type="dcterms:W3CDTF">2021-06-02T01:34:28Z</dcterms:created>
  <dcterms:modified xsi:type="dcterms:W3CDTF">2023-10-20T03:16:23Z</dcterms:modified>
</cp:coreProperties>
</file>