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71" r:id="rId3"/>
    <p:sldId id="272" r:id="rId4"/>
    <p:sldId id="273" r:id="rId5"/>
    <p:sldId id="274" r:id="rId6"/>
    <p:sldId id="268" r:id="rId7"/>
    <p:sldId id="269" r:id="rId8"/>
    <p:sldId id="258" r:id="rId9"/>
    <p:sldId id="275" r:id="rId10"/>
    <p:sldId id="276" r:id="rId11"/>
    <p:sldId id="280" r:id="rId12"/>
    <p:sldId id="278" r:id="rId13"/>
    <p:sldId id="277" r:id="rId14"/>
    <p:sldId id="279" r:id="rId15"/>
    <p:sldId id="281" r:id="rId16"/>
    <p:sldId id="282" r:id="rId17"/>
    <p:sldId id="283" r:id="rId18"/>
    <p:sldId id="284" r:id="rId19"/>
    <p:sldId id="285" r:id="rId20"/>
    <p:sldId id="286" r:id="rId21"/>
    <p:sldId id="270" r:id="rId22"/>
    <p:sldId id="288" r:id="rId23"/>
    <p:sldId id="287" r:id="rId24"/>
    <p:sldId id="264" r:id="rId25"/>
    <p:sldId id="289" r:id="rId26"/>
  </p:sldIdLst>
  <p:sldSz cx="18288000" cy="10287000"/>
  <p:notesSz cx="6858000" cy="9144000"/>
  <p:embeddedFontLst>
    <p:embeddedFont>
      <p:font typeface="Amasis MT Pro Black" panose="02040A04050005020304" pitchFamily="18"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228C7A-9203-4A42-B8FC-4C3E3583A2A4}">
          <p14:sldIdLst>
            <p14:sldId id="267"/>
            <p14:sldId id="271"/>
            <p14:sldId id="272"/>
            <p14:sldId id="273"/>
            <p14:sldId id="274"/>
            <p14:sldId id="268"/>
            <p14:sldId id="269"/>
            <p14:sldId id="258"/>
            <p14:sldId id="275"/>
            <p14:sldId id="276"/>
            <p14:sldId id="280"/>
            <p14:sldId id="278"/>
            <p14:sldId id="277"/>
            <p14:sldId id="279"/>
            <p14:sldId id="281"/>
            <p14:sldId id="282"/>
            <p14:sldId id="283"/>
            <p14:sldId id="284"/>
            <p14:sldId id="285"/>
            <p14:sldId id="286"/>
            <p14:sldId id="270"/>
            <p14:sldId id="288"/>
            <p14:sldId id="287"/>
            <p14:sldId id="264"/>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DDB"/>
    <a:srgbClr val="DAD998"/>
    <a:srgbClr val="87A96D"/>
    <a:srgbClr val="375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23.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18" name="Freeform 8">
            <a:extLst>
              <a:ext uri="{FF2B5EF4-FFF2-40B4-BE49-F238E27FC236}">
                <a16:creationId xmlns:a16="http://schemas.microsoft.com/office/drawing/2014/main" id="{6A6A94B4-460B-1923-87AE-469084150869}"/>
              </a:ext>
            </a:extLst>
          </p:cNvPr>
          <p:cNvSpPr/>
          <p:nvPr/>
        </p:nvSpPr>
        <p:spPr>
          <a:xfrm>
            <a:off x="2783372" y="7280278"/>
            <a:ext cx="5236942" cy="2989858"/>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a:off x="11299515" y="8206115"/>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14042715" y="237108"/>
            <a:ext cx="6048000" cy="3870720"/>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799772" y="1028700"/>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3024000" y="-1263456"/>
            <a:ext cx="6048000" cy="3870720"/>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3122286" y="1943100"/>
            <a:ext cx="12043427" cy="3465179"/>
          </a:xfrm>
          <a:prstGeom prst="rect">
            <a:avLst/>
          </a:prstGeom>
        </p:spPr>
        <p:txBody>
          <a:bodyPr wrap="square" lIns="0" tIns="0" rIns="0" bIns="0" rtlCol="0" anchor="t">
            <a:spAutoFit/>
          </a:bodyPr>
          <a:lstStyle/>
          <a:p>
            <a:pPr algn="ctr">
              <a:lnSpc>
                <a:spcPct val="150000"/>
              </a:lnSpc>
            </a:pPr>
            <a:r>
              <a:rPr lang="en-US" sz="8000" b="1">
                <a:solidFill>
                  <a:srgbClr val="724E39"/>
                </a:solidFill>
                <a:latin typeface="Arial" panose="020B0604020202020204" pitchFamily="34" charset="0"/>
                <a:cs typeface="Arial" panose="020B0604020202020204" pitchFamily="34" charset="0"/>
              </a:rPr>
              <a:t>CHÀO MỪNG CÁC EM ĐẾN VỚI BÀI HỌC MỚI!</a:t>
            </a:r>
          </a:p>
        </p:txBody>
      </p:sp>
      <p:sp>
        <p:nvSpPr>
          <p:cNvPr id="16" name="Freeform 17">
            <a:extLst>
              <a:ext uri="{FF2B5EF4-FFF2-40B4-BE49-F238E27FC236}">
                <a16:creationId xmlns:a16="http://schemas.microsoft.com/office/drawing/2014/main" id="{A9501613-1224-565C-EC9B-4BFA6BD92471}"/>
              </a:ext>
            </a:extLst>
          </p:cNvPr>
          <p:cNvSpPr/>
          <p:nvPr/>
        </p:nvSpPr>
        <p:spPr>
          <a:xfrm>
            <a:off x="-228600" y="796290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9">
            <a:extLst>
              <a:ext uri="{FF2B5EF4-FFF2-40B4-BE49-F238E27FC236}">
                <a16:creationId xmlns:a16="http://schemas.microsoft.com/office/drawing/2014/main" id="{4E8481E0-8CF1-74F1-7B24-C4BC396FB968}"/>
              </a:ext>
            </a:extLst>
          </p:cNvPr>
          <p:cNvSpPr/>
          <p:nvPr/>
        </p:nvSpPr>
        <p:spPr>
          <a:xfrm rot="-259553" flipH="1">
            <a:off x="746615" y="7202679"/>
            <a:ext cx="2408481" cy="1703452"/>
          </a:xfrm>
          <a:custGeom>
            <a:avLst/>
            <a:gdLst/>
            <a:ahLst/>
            <a:cxnLst/>
            <a:rect l="l" t="t" r="r" b="b"/>
            <a:pathLst>
              <a:path w="1538335" h="1088022">
                <a:moveTo>
                  <a:pt x="1538335" y="0"/>
                </a:moveTo>
                <a:lnTo>
                  <a:pt x="0" y="0"/>
                </a:lnTo>
                <a:lnTo>
                  <a:pt x="0" y="1088023"/>
                </a:lnTo>
                <a:lnTo>
                  <a:pt x="1538335" y="1088023"/>
                </a:lnTo>
                <a:lnTo>
                  <a:pt x="153833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64046505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9ED00-E8B8-4199-C60C-58C5E28A49B1}"/>
              </a:ext>
            </a:extLst>
          </p:cNvPr>
          <p:cNvSpPr txBox="1"/>
          <p:nvPr/>
        </p:nvSpPr>
        <p:spPr>
          <a:xfrm>
            <a:off x="3467100" y="401157"/>
            <a:ext cx="113538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MỘT SỐ TỪ MỚI </a:t>
            </a:r>
          </a:p>
        </p:txBody>
      </p:sp>
      <p:grpSp>
        <p:nvGrpSpPr>
          <p:cNvPr id="4" name="Group 3">
            <a:extLst>
              <a:ext uri="{FF2B5EF4-FFF2-40B4-BE49-F238E27FC236}">
                <a16:creationId xmlns:a16="http://schemas.microsoft.com/office/drawing/2014/main" id="{5DCA3795-9D2E-5273-D91C-84CCEEDF239B}"/>
              </a:ext>
            </a:extLst>
          </p:cNvPr>
          <p:cNvGrpSpPr/>
          <p:nvPr/>
        </p:nvGrpSpPr>
        <p:grpSpPr>
          <a:xfrm>
            <a:off x="1381125" y="1403957"/>
            <a:ext cx="4638675" cy="3921421"/>
            <a:chOff x="1381125" y="1403957"/>
            <a:chExt cx="4638675" cy="3921421"/>
          </a:xfrm>
        </p:grpSpPr>
        <p:sp>
          <p:nvSpPr>
            <p:cNvPr id="3" name="Plaque 2">
              <a:extLst>
                <a:ext uri="{FF2B5EF4-FFF2-40B4-BE49-F238E27FC236}">
                  <a16:creationId xmlns:a16="http://schemas.microsoft.com/office/drawing/2014/main" id="{4997932C-1289-7B88-8BA2-87F521B0A76E}"/>
                </a:ext>
              </a:extLst>
            </p:cNvPr>
            <p:cNvSpPr/>
            <p:nvPr/>
          </p:nvSpPr>
          <p:spPr>
            <a:xfrm>
              <a:off x="2162174" y="4467647"/>
              <a:ext cx="2924175" cy="857731"/>
            </a:xfrm>
            <a:prstGeom prst="plaqu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Gùi</a:t>
              </a:r>
              <a:r>
                <a:rPr lang="en-US"/>
                <a:t> </a:t>
              </a:r>
            </a:p>
          </p:txBody>
        </p:sp>
        <p:pic>
          <p:nvPicPr>
            <p:cNvPr id="15" name="Picture 14">
              <a:extLst>
                <a:ext uri="{FF2B5EF4-FFF2-40B4-BE49-F238E27FC236}">
                  <a16:creationId xmlns:a16="http://schemas.microsoft.com/office/drawing/2014/main" id="{5A6D40CB-A84E-B092-63CB-783881F18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125" y="1403957"/>
              <a:ext cx="4638675" cy="2899172"/>
            </a:xfrm>
            <a:prstGeom prst="rect">
              <a:avLst/>
            </a:prstGeom>
            <a:effectLst>
              <a:softEdge rad="317500"/>
            </a:effectLst>
          </p:spPr>
        </p:pic>
      </p:grpSp>
      <p:grpSp>
        <p:nvGrpSpPr>
          <p:cNvPr id="5" name="Group 4">
            <a:extLst>
              <a:ext uri="{FF2B5EF4-FFF2-40B4-BE49-F238E27FC236}">
                <a16:creationId xmlns:a16="http://schemas.microsoft.com/office/drawing/2014/main" id="{E35DBD61-F01C-A4B6-2007-8DBBF4E58FD3}"/>
              </a:ext>
            </a:extLst>
          </p:cNvPr>
          <p:cNvGrpSpPr/>
          <p:nvPr/>
        </p:nvGrpSpPr>
        <p:grpSpPr>
          <a:xfrm>
            <a:off x="1200149" y="5494658"/>
            <a:ext cx="4791075" cy="4260403"/>
            <a:chOff x="1200149" y="5494658"/>
            <a:chExt cx="4791075" cy="4260403"/>
          </a:xfrm>
        </p:grpSpPr>
        <p:pic>
          <p:nvPicPr>
            <p:cNvPr id="17" name="Picture 16">
              <a:extLst>
                <a:ext uri="{FF2B5EF4-FFF2-40B4-BE49-F238E27FC236}">
                  <a16:creationId xmlns:a16="http://schemas.microsoft.com/office/drawing/2014/main" id="{00FE8663-207D-1DF6-9200-E6C470A95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49" y="5494658"/>
              <a:ext cx="4791075" cy="3195609"/>
            </a:xfrm>
            <a:prstGeom prst="rect">
              <a:avLst/>
            </a:prstGeom>
            <a:effectLst>
              <a:softEdge rad="317500"/>
            </a:effectLst>
          </p:spPr>
        </p:pic>
        <p:sp>
          <p:nvSpPr>
            <p:cNvPr id="18" name="Plaque 17">
              <a:extLst>
                <a:ext uri="{FF2B5EF4-FFF2-40B4-BE49-F238E27FC236}">
                  <a16:creationId xmlns:a16="http://schemas.microsoft.com/office/drawing/2014/main" id="{DB86D455-974F-8DA4-5A23-551AAD77A53F}"/>
                </a:ext>
              </a:extLst>
            </p:cNvPr>
            <p:cNvSpPr/>
            <p:nvPr/>
          </p:nvSpPr>
          <p:spPr>
            <a:xfrm>
              <a:off x="2133598" y="8897330"/>
              <a:ext cx="2924175" cy="857731"/>
            </a:xfrm>
            <a:prstGeom prst="plaqu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thung</a:t>
              </a:r>
              <a:endParaRPr lang="en-US"/>
            </a:p>
          </p:txBody>
        </p:sp>
      </p:grpSp>
      <p:sp>
        <p:nvSpPr>
          <p:cNvPr id="19" name="Arrow: Right 18">
            <a:extLst>
              <a:ext uri="{FF2B5EF4-FFF2-40B4-BE49-F238E27FC236}">
                <a16:creationId xmlns:a16="http://schemas.microsoft.com/office/drawing/2014/main" id="{F10B0A83-D350-7D38-2BA7-07D62C14C33F}"/>
              </a:ext>
            </a:extLst>
          </p:cNvPr>
          <p:cNvSpPr/>
          <p:nvPr/>
        </p:nvSpPr>
        <p:spPr>
          <a:xfrm>
            <a:off x="6477000" y="2857500"/>
            <a:ext cx="1828800" cy="46115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2DB4A9F-81DA-5E82-91C8-B52489EAC097}"/>
              </a:ext>
            </a:extLst>
          </p:cNvPr>
          <p:cNvSpPr/>
          <p:nvPr/>
        </p:nvSpPr>
        <p:spPr>
          <a:xfrm>
            <a:off x="6477000" y="6737765"/>
            <a:ext cx="1828800" cy="46115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3496717-38A7-5AB6-5FCE-F032465F206B}"/>
              </a:ext>
            </a:extLst>
          </p:cNvPr>
          <p:cNvSpPr txBox="1"/>
          <p:nvPr/>
        </p:nvSpPr>
        <p:spPr>
          <a:xfrm>
            <a:off x="8458200" y="1713951"/>
            <a:ext cx="9144000" cy="274825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Đồ làm bằng mây tre để mang đồ đac (trên lưng), dung ở một số khu vực miền núi. </a:t>
            </a:r>
          </a:p>
        </p:txBody>
      </p:sp>
      <p:sp>
        <p:nvSpPr>
          <p:cNvPr id="26" name="TextBox 25">
            <a:extLst>
              <a:ext uri="{FF2B5EF4-FFF2-40B4-BE49-F238E27FC236}">
                <a16:creationId xmlns:a16="http://schemas.microsoft.com/office/drawing/2014/main" id="{A1C2C69E-959E-997D-74AA-C2B223D3C778}"/>
              </a:ext>
            </a:extLst>
          </p:cNvPr>
          <p:cNvSpPr txBox="1"/>
          <p:nvPr/>
        </p:nvSpPr>
        <p:spPr>
          <a:xfrm>
            <a:off x="8458200" y="6055881"/>
            <a:ext cx="9144000"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(thung lũng) dải đất trũng, thấp giữa các sườn(dãy) núi. </a:t>
            </a:r>
          </a:p>
        </p:txBody>
      </p:sp>
    </p:spTree>
    <p:extLst>
      <p:ext uri="{BB962C8B-B14F-4D97-AF65-F5344CB8AC3E}">
        <p14:creationId xmlns:p14="http://schemas.microsoft.com/office/powerpoint/2010/main" val="246053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03305-555F-A6B4-1C3B-FA6F560B91CC}"/>
              </a:ext>
            </a:extLst>
          </p:cNvPr>
          <p:cNvSpPr txBox="1"/>
          <p:nvPr/>
        </p:nvSpPr>
        <p:spPr>
          <a:xfrm>
            <a:off x="3848100" y="723900"/>
            <a:ext cx="10591800" cy="861774"/>
          </a:xfrm>
          <a:prstGeom prst="rect">
            <a:avLst/>
          </a:prstGeom>
          <a:noFill/>
        </p:spPr>
        <p:txBody>
          <a:bodyPr wrap="square" rtlCol="0">
            <a:spAutoFit/>
          </a:bodyPr>
          <a:lstStyle/>
          <a:p>
            <a:pPr algn="ctr"/>
            <a:r>
              <a:rPr lang="en-US" sz="5000" b="1">
                <a:solidFill>
                  <a:schemeClr val="accent4">
                    <a:lumMod val="75000"/>
                  </a:schemeClr>
                </a:solidFill>
                <a:latin typeface="Arial" panose="020B0604020202020204" pitchFamily="34" charset="0"/>
                <a:cs typeface="Arial" panose="020B0604020202020204" pitchFamily="34" charset="0"/>
              </a:rPr>
              <a:t>THỰC HIỆN ĐỌC THEO ĐOẠN </a:t>
            </a:r>
          </a:p>
        </p:txBody>
      </p:sp>
      <p:grpSp>
        <p:nvGrpSpPr>
          <p:cNvPr id="7" name="Group 6">
            <a:extLst>
              <a:ext uri="{FF2B5EF4-FFF2-40B4-BE49-F238E27FC236}">
                <a16:creationId xmlns:a16="http://schemas.microsoft.com/office/drawing/2014/main" id="{07D78EB0-8022-1B73-09F1-4D1D7B3C5AD2}"/>
              </a:ext>
            </a:extLst>
          </p:cNvPr>
          <p:cNvGrpSpPr/>
          <p:nvPr/>
        </p:nvGrpSpPr>
        <p:grpSpPr>
          <a:xfrm>
            <a:off x="1143000" y="2405448"/>
            <a:ext cx="8991600" cy="2772252"/>
            <a:chOff x="1143000" y="2157174"/>
            <a:chExt cx="8991600" cy="2772252"/>
          </a:xfrm>
        </p:grpSpPr>
        <p:sp>
          <p:nvSpPr>
            <p:cNvPr id="3" name="Rectangle 2">
              <a:extLst>
                <a:ext uri="{FF2B5EF4-FFF2-40B4-BE49-F238E27FC236}">
                  <a16:creationId xmlns:a16="http://schemas.microsoft.com/office/drawing/2014/main" id="{8A52A57C-8408-F45F-84C5-8965E57B135D}"/>
                </a:ext>
              </a:extLst>
            </p:cNvPr>
            <p:cNvSpPr/>
            <p:nvPr/>
          </p:nvSpPr>
          <p:spPr>
            <a:xfrm>
              <a:off x="1143000" y="2157174"/>
              <a:ext cx="8763000" cy="2605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F94FA9-E281-A8C4-CE84-A84645F3F878}"/>
                </a:ext>
              </a:extLst>
            </p:cNvPr>
            <p:cNvSpPr/>
            <p:nvPr/>
          </p:nvSpPr>
          <p:spPr>
            <a:xfrm>
              <a:off x="1371600" y="2324100"/>
              <a:ext cx="8763000" cy="2605326"/>
            </a:xfrm>
            <a:prstGeom prst="rect">
              <a:avLst/>
            </a:prstGeom>
            <a:solidFill>
              <a:schemeClr val="bg1"/>
            </a:solidFill>
            <a:ln w="28575">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57B38-56F9-19F6-2082-FA07D55CE6F1}"/>
                </a:ext>
              </a:extLst>
            </p:cNvPr>
            <p:cNvSpPr txBox="1"/>
            <p:nvPr/>
          </p:nvSpPr>
          <p:spPr>
            <a:xfrm>
              <a:off x="1752600" y="2706960"/>
              <a:ext cx="8001000" cy="1839606"/>
            </a:xfrm>
            <a:prstGeom prst="rect">
              <a:avLst/>
            </a:prstGeom>
            <a:noFill/>
          </p:spPr>
          <p:txBody>
            <a:bodyPr wrap="square">
              <a:spAutoFit/>
            </a:bodyPr>
            <a:lstStyle/>
            <a:p>
              <a:pPr algn="just">
                <a:lnSpc>
                  <a:spcPct val="150000"/>
                </a:lnSpc>
              </a:pPr>
              <a:r>
                <a:rPr lang="vi-VN" sz="4000" b="1"/>
                <a:t>Đoạn 1: </a:t>
              </a:r>
              <a:r>
                <a:rPr lang="vi-VN" sz="4000"/>
                <a:t>Từ đầu đến Chữ vãn gùi trên lưng</a:t>
              </a:r>
              <a:endParaRPr lang="en-US" sz="4000"/>
            </a:p>
          </p:txBody>
        </p:sp>
      </p:grpSp>
      <p:grpSp>
        <p:nvGrpSpPr>
          <p:cNvPr id="8" name="Group 7">
            <a:extLst>
              <a:ext uri="{FF2B5EF4-FFF2-40B4-BE49-F238E27FC236}">
                <a16:creationId xmlns:a16="http://schemas.microsoft.com/office/drawing/2014/main" id="{51B7B1BC-8CB5-9D6F-A8CE-3E2C6893E868}"/>
              </a:ext>
            </a:extLst>
          </p:cNvPr>
          <p:cNvGrpSpPr/>
          <p:nvPr/>
        </p:nvGrpSpPr>
        <p:grpSpPr>
          <a:xfrm>
            <a:off x="1123950" y="6134100"/>
            <a:ext cx="8991600" cy="2772252"/>
            <a:chOff x="1143000" y="2157174"/>
            <a:chExt cx="8991600" cy="2772252"/>
          </a:xfrm>
        </p:grpSpPr>
        <p:sp>
          <p:nvSpPr>
            <p:cNvPr id="9" name="Rectangle 8">
              <a:extLst>
                <a:ext uri="{FF2B5EF4-FFF2-40B4-BE49-F238E27FC236}">
                  <a16:creationId xmlns:a16="http://schemas.microsoft.com/office/drawing/2014/main" id="{0DFB315C-4C03-1E4E-BACA-6D274FD68202}"/>
                </a:ext>
              </a:extLst>
            </p:cNvPr>
            <p:cNvSpPr/>
            <p:nvPr/>
          </p:nvSpPr>
          <p:spPr>
            <a:xfrm>
              <a:off x="1143000" y="2157174"/>
              <a:ext cx="8763000" cy="2605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3C8B0E-6268-FB17-911B-AC9A0CB02628}"/>
                </a:ext>
              </a:extLst>
            </p:cNvPr>
            <p:cNvSpPr/>
            <p:nvPr/>
          </p:nvSpPr>
          <p:spPr>
            <a:xfrm>
              <a:off x="1371600" y="2324100"/>
              <a:ext cx="8763000" cy="2605326"/>
            </a:xfrm>
            <a:prstGeom prst="rect">
              <a:avLst/>
            </a:prstGeom>
            <a:solidFill>
              <a:schemeClr val="bg1"/>
            </a:solidFill>
            <a:ln w="28575">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2C1148-1316-688B-ED0E-A1AB1C8121E7}"/>
                </a:ext>
              </a:extLst>
            </p:cNvPr>
            <p:cNvSpPr txBox="1"/>
            <p:nvPr/>
          </p:nvSpPr>
          <p:spPr>
            <a:xfrm>
              <a:off x="3067050" y="3143874"/>
              <a:ext cx="6477000" cy="916276"/>
            </a:xfrm>
            <a:prstGeom prst="rect">
              <a:avLst/>
            </a:prstGeom>
            <a:noFill/>
          </p:spPr>
          <p:txBody>
            <a:bodyPr wrap="square">
              <a:spAutoFit/>
            </a:bodyPr>
            <a:lstStyle/>
            <a:p>
              <a:pPr algn="just">
                <a:lnSpc>
                  <a:spcPct val="150000"/>
                </a:lnSpc>
              </a:pPr>
              <a:r>
                <a:rPr lang="vi-VN" sz="4000" b="1"/>
                <a:t>Đoạn </a:t>
              </a:r>
              <a:r>
                <a:rPr lang="en-US" sz="4000" b="1">
                  <a:latin typeface="Arial" panose="020B0604020202020204" pitchFamily="34" charset="0"/>
                  <a:cs typeface="Arial" panose="020B0604020202020204" pitchFamily="34" charset="0"/>
                </a:rPr>
                <a:t>2</a:t>
              </a:r>
              <a:r>
                <a:rPr lang="vi-VN" sz="4000" b="1"/>
                <a:t>: </a:t>
              </a:r>
              <a:r>
                <a:rPr lang="en-US" sz="4000">
                  <a:latin typeface="Arial" panose="020B0604020202020204" pitchFamily="34" charset="0"/>
                  <a:cs typeface="Arial" panose="020B0604020202020204" pitchFamily="34" charset="0"/>
                </a:rPr>
                <a:t>Đoạn còn lại </a:t>
              </a:r>
            </a:p>
          </p:txBody>
        </p:sp>
      </p:grpSp>
      <p:sp>
        <p:nvSpPr>
          <p:cNvPr id="12" name="Freeform 3">
            <a:extLst>
              <a:ext uri="{FF2B5EF4-FFF2-40B4-BE49-F238E27FC236}">
                <a16:creationId xmlns:a16="http://schemas.microsoft.com/office/drawing/2014/main" id="{B2E7FCF6-FA96-64B4-575A-5C00FB72CDDD}"/>
              </a:ext>
            </a:extLst>
          </p:cNvPr>
          <p:cNvSpPr/>
          <p:nvPr/>
        </p:nvSpPr>
        <p:spPr>
          <a:xfrm>
            <a:off x="11830050" y="4378137"/>
            <a:ext cx="5353050" cy="5908863"/>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8001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2" name="Freeform 2"/>
          <p:cNvSpPr/>
          <p:nvPr/>
        </p:nvSpPr>
        <p:spPr>
          <a:xfrm>
            <a:off x="2107991" y="882251"/>
            <a:ext cx="14072018" cy="8027712"/>
          </a:xfrm>
          <a:custGeom>
            <a:avLst/>
            <a:gdLst/>
            <a:ahLst/>
            <a:cxnLst/>
            <a:rect l="l" t="t" r="r" b="b"/>
            <a:pathLst>
              <a:path w="15494835" h="9523836">
                <a:moveTo>
                  <a:pt x="0" y="0"/>
                </a:moveTo>
                <a:lnTo>
                  <a:pt x="15494834" y="0"/>
                </a:lnTo>
                <a:lnTo>
                  <a:pt x="15494834" y="9523836"/>
                </a:lnTo>
                <a:lnTo>
                  <a:pt x="0" y="9523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971401" y="3488381"/>
            <a:ext cx="10345198" cy="2815451"/>
          </a:xfrm>
          <a:prstGeom prst="rect">
            <a:avLst/>
          </a:prstGeom>
        </p:spPr>
        <p:txBody>
          <a:bodyPr lIns="0" tIns="0" rIns="0" bIns="0" rtlCol="0" anchor="t">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2. </a:t>
            </a:r>
          </a:p>
          <a:p>
            <a:pPr algn="ctr">
              <a:lnSpc>
                <a:spcPct val="150000"/>
              </a:lnSpc>
            </a:pPr>
            <a:r>
              <a:rPr lang="en-US" sz="6500" b="1">
                <a:solidFill>
                  <a:srgbClr val="002060"/>
                </a:solidFill>
                <a:latin typeface="Arial" panose="020B0604020202020204" pitchFamily="34" charset="0"/>
                <a:cs typeface="Arial" panose="020B0604020202020204" pitchFamily="34" charset="0"/>
              </a:rPr>
              <a:t>TRẢ LỜI CÂU HỎI </a:t>
            </a:r>
          </a:p>
        </p:txBody>
      </p:sp>
      <p:sp>
        <p:nvSpPr>
          <p:cNvPr id="5" name="Freeform 5"/>
          <p:cNvSpPr/>
          <p:nvPr/>
        </p:nvSpPr>
        <p:spPr>
          <a:xfrm>
            <a:off x="14799772" y="4317649"/>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1430828" y="4317649"/>
            <a:ext cx="4919056" cy="10287000"/>
          </a:xfrm>
          <a:custGeom>
            <a:avLst/>
            <a:gdLst/>
            <a:ahLst/>
            <a:cxnLst/>
            <a:rect l="l" t="t" r="r" b="b"/>
            <a:pathLst>
              <a:path w="4919056" h="10287000">
                <a:moveTo>
                  <a:pt x="4919056" y="0"/>
                </a:moveTo>
                <a:lnTo>
                  <a:pt x="0" y="0"/>
                </a:lnTo>
                <a:lnTo>
                  <a:pt x="0" y="10287000"/>
                </a:lnTo>
                <a:lnTo>
                  <a:pt x="4919056" y="10287000"/>
                </a:lnTo>
                <a:lnTo>
                  <a:pt x="49190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354185"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698468" y="9534230"/>
            <a:ext cx="1225623" cy="1212253"/>
          </a:xfrm>
          <a:custGeom>
            <a:avLst/>
            <a:gdLst/>
            <a:ahLst/>
            <a:cxnLst/>
            <a:rect l="l" t="t" r="r" b="b"/>
            <a:pathLst>
              <a:path w="1225623" h="1212253">
                <a:moveTo>
                  <a:pt x="0" y="0"/>
                </a:moveTo>
                <a:lnTo>
                  <a:pt x="1225623" y="0"/>
                </a:lnTo>
                <a:lnTo>
                  <a:pt x="1225623" y="1212253"/>
                </a:lnTo>
                <a:lnTo>
                  <a:pt x="0" y="1212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2221">
            <a:off x="15675118" y="2036549"/>
            <a:ext cx="1593166" cy="1126803"/>
          </a:xfrm>
          <a:custGeom>
            <a:avLst/>
            <a:gdLst/>
            <a:ahLst/>
            <a:cxnLst/>
            <a:rect l="l" t="t" r="r" b="b"/>
            <a:pathLst>
              <a:path w="1267404" h="896400">
                <a:moveTo>
                  <a:pt x="0" y="0"/>
                </a:moveTo>
                <a:lnTo>
                  <a:pt x="1267404" y="0"/>
                </a:lnTo>
                <a:lnTo>
                  <a:pt x="1267404" y="896401"/>
                </a:lnTo>
                <a:lnTo>
                  <a:pt x="0" y="8964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2258384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grpSp>
        <p:nvGrpSpPr>
          <p:cNvPr id="10" name="Group 5">
            <a:extLst>
              <a:ext uri="{FF2B5EF4-FFF2-40B4-BE49-F238E27FC236}">
                <a16:creationId xmlns:a16="http://schemas.microsoft.com/office/drawing/2014/main" id="{77E2FDCB-C490-AA5B-5428-437DD9F42C3A}"/>
              </a:ext>
            </a:extLst>
          </p:cNvPr>
          <p:cNvGrpSpPr/>
          <p:nvPr/>
        </p:nvGrpSpPr>
        <p:grpSpPr>
          <a:xfrm>
            <a:off x="361950" y="685800"/>
            <a:ext cx="14706600" cy="8915400"/>
            <a:chOff x="0" y="0"/>
            <a:chExt cx="2045965" cy="2046005"/>
          </a:xfrm>
        </p:grpSpPr>
        <p:sp>
          <p:nvSpPr>
            <p:cNvPr id="11" name="Freeform 6">
              <a:extLst>
                <a:ext uri="{FF2B5EF4-FFF2-40B4-BE49-F238E27FC236}">
                  <a16:creationId xmlns:a16="http://schemas.microsoft.com/office/drawing/2014/main" id="{0152B2E0-F780-D55E-6D04-2C8FC4EF8C72}"/>
                </a:ext>
              </a:extLst>
            </p:cNvPr>
            <p:cNvSpPr/>
            <p:nvPr/>
          </p:nvSpPr>
          <p:spPr>
            <a:xfrm>
              <a:off x="0" y="0"/>
              <a:ext cx="2045965" cy="2046005"/>
            </a:xfrm>
            <a:custGeom>
              <a:avLst/>
              <a:gdLst/>
              <a:ahLst/>
              <a:cxnLst/>
              <a:rect l="l" t="t" r="r" b="b"/>
              <a:pathLst>
                <a:path w="2045965" h="2046005">
                  <a:moveTo>
                    <a:pt x="72752" y="0"/>
                  </a:moveTo>
                  <a:lnTo>
                    <a:pt x="1973213" y="0"/>
                  </a:lnTo>
                  <a:cubicBezTo>
                    <a:pt x="2013393" y="0"/>
                    <a:pt x="2045965" y="32572"/>
                    <a:pt x="2045965" y="72752"/>
                  </a:cubicBezTo>
                  <a:lnTo>
                    <a:pt x="2045965" y="1973252"/>
                  </a:lnTo>
                  <a:cubicBezTo>
                    <a:pt x="2045965" y="1992547"/>
                    <a:pt x="2038300" y="2011052"/>
                    <a:pt x="2024657" y="2024696"/>
                  </a:cubicBezTo>
                  <a:cubicBezTo>
                    <a:pt x="2011013" y="2038340"/>
                    <a:pt x="1992508" y="2046005"/>
                    <a:pt x="1973213" y="2046005"/>
                  </a:cubicBezTo>
                  <a:lnTo>
                    <a:pt x="72752" y="2046005"/>
                  </a:lnTo>
                  <a:cubicBezTo>
                    <a:pt x="32572" y="2046005"/>
                    <a:pt x="0" y="2013432"/>
                    <a:pt x="0" y="1973252"/>
                  </a:cubicBezTo>
                  <a:lnTo>
                    <a:pt x="0" y="72752"/>
                  </a:lnTo>
                  <a:cubicBezTo>
                    <a:pt x="0" y="53457"/>
                    <a:pt x="7665" y="34952"/>
                    <a:pt x="21309" y="21309"/>
                  </a:cubicBezTo>
                  <a:cubicBezTo>
                    <a:pt x="34952" y="7665"/>
                    <a:pt x="53457" y="0"/>
                    <a:pt x="72752" y="0"/>
                  </a:cubicBezTo>
                  <a:close/>
                </a:path>
              </a:pathLst>
            </a:custGeom>
            <a:solidFill>
              <a:srgbClr val="FFFFFF"/>
            </a:solidFill>
          </p:spPr>
          <p:txBody>
            <a:bodyPr/>
            <a:lstStyle/>
            <a:p>
              <a:endParaRPr lang="en-US"/>
            </a:p>
          </p:txBody>
        </p:sp>
        <p:sp>
          <p:nvSpPr>
            <p:cNvPr id="12" name="TextBox 7">
              <a:extLst>
                <a:ext uri="{FF2B5EF4-FFF2-40B4-BE49-F238E27FC236}">
                  <a16:creationId xmlns:a16="http://schemas.microsoft.com/office/drawing/2014/main" id="{8CF1DEE8-E78E-99C6-FE33-FEDE0B0D2B9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a:extLst>
              <a:ext uri="{FF2B5EF4-FFF2-40B4-BE49-F238E27FC236}">
                <a16:creationId xmlns:a16="http://schemas.microsoft.com/office/drawing/2014/main" id="{72AF6ABF-F870-CBEC-B746-DC827F1193B4}"/>
              </a:ext>
            </a:extLst>
          </p:cNvPr>
          <p:cNvSpPr txBox="1"/>
          <p:nvPr/>
        </p:nvSpPr>
        <p:spPr>
          <a:xfrm>
            <a:off x="4210050" y="1005126"/>
            <a:ext cx="70104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CÂU HỎI </a:t>
            </a:r>
          </a:p>
        </p:txBody>
      </p:sp>
      <p:sp>
        <p:nvSpPr>
          <p:cNvPr id="7" name="TextBox 6">
            <a:extLst>
              <a:ext uri="{FF2B5EF4-FFF2-40B4-BE49-F238E27FC236}">
                <a16:creationId xmlns:a16="http://schemas.microsoft.com/office/drawing/2014/main" id="{916053CB-6C57-04B2-3002-58A3177901C1}"/>
              </a:ext>
            </a:extLst>
          </p:cNvPr>
          <p:cNvSpPr txBox="1"/>
          <p:nvPr/>
        </p:nvSpPr>
        <p:spPr>
          <a:xfrm>
            <a:off x="838200" y="1866900"/>
            <a:ext cx="13754100" cy="7263720"/>
          </a:xfrm>
          <a:prstGeom prst="rect">
            <a:avLst/>
          </a:prstGeom>
          <a:noFill/>
        </p:spPr>
        <p:txBody>
          <a:bodyPr wrap="square" rtlCol="0">
            <a:spAutoFit/>
          </a:bodyPr>
          <a:lstStyle/>
          <a:p>
            <a:pPr algn="just">
              <a:lnSpc>
                <a:spcPct val="150000"/>
              </a:lnSpc>
            </a:pPr>
            <a:r>
              <a:rPr lang="en-US" sz="3500" b="1">
                <a:solidFill>
                  <a:srgbClr val="C00000"/>
                </a:solidFill>
                <a:latin typeface="Arial" panose="020B0604020202020204" pitchFamily="34" charset="0"/>
                <a:cs typeface="Arial" panose="020B0604020202020204" pitchFamily="34" charset="0"/>
              </a:rPr>
              <a:t>Câu 1. </a:t>
            </a:r>
            <a:r>
              <a:rPr lang="en-US" sz="3500">
                <a:latin typeface="Arial" panose="020B0604020202020204" pitchFamily="34" charset="0"/>
                <a:cs typeface="Arial" panose="020B0604020202020204" pitchFamily="34" charset="0"/>
              </a:rPr>
              <a:t>Bài thơ viết về các bạn nhỏ ở đâu? Những cảnh vật nào giúp em biết điều đó? </a:t>
            </a:r>
          </a:p>
          <a:p>
            <a:pPr algn="just">
              <a:lnSpc>
                <a:spcPct val="150000"/>
              </a:lnSpc>
            </a:pPr>
            <a:r>
              <a:rPr lang="en-US" sz="3500" b="1">
                <a:solidFill>
                  <a:srgbClr val="C00000"/>
                </a:solidFill>
                <a:latin typeface="Arial" panose="020B0604020202020204" pitchFamily="34" charset="0"/>
                <a:cs typeface="Arial" panose="020B0604020202020204" pitchFamily="34" charset="0"/>
              </a:rPr>
              <a:t>Câu 2. </a:t>
            </a:r>
            <a:r>
              <a:rPr lang="en-US" sz="3500">
                <a:latin typeface="Arial" panose="020B0604020202020204" pitchFamily="34" charset="0"/>
                <a:cs typeface="Arial" panose="020B0604020202020204" pitchFamily="34" charset="0"/>
              </a:rPr>
              <a:t>Những chi tiết nào cho thấy việc đi học của các bạn nhỏ ở vùng cao rất vất vả?</a:t>
            </a:r>
          </a:p>
          <a:p>
            <a:pPr algn="just">
              <a:lnSpc>
                <a:spcPct val="150000"/>
              </a:lnSpc>
            </a:pPr>
            <a:r>
              <a:rPr lang="en-US" sz="3500" b="1">
                <a:solidFill>
                  <a:srgbClr val="C00000"/>
                </a:solidFill>
                <a:latin typeface="Arial" panose="020B0604020202020204" pitchFamily="34" charset="0"/>
                <a:cs typeface="Arial" panose="020B0604020202020204" pitchFamily="34" charset="0"/>
              </a:rPr>
              <a:t>Câu 3. </a:t>
            </a:r>
            <a:r>
              <a:rPr lang="en-US" sz="3500">
                <a:latin typeface="Arial" panose="020B0604020202020204" pitchFamily="34" charset="0"/>
                <a:cs typeface="Arial" panose="020B0604020202020204" pitchFamily="34" charset="0"/>
              </a:rPr>
              <a:t>Trên đường di học, bạn nhỏ nghe thấy những âm thanh nào? Theo em, những âm thanh đó đem lại cảm xúc gì cho bạn nhỏ? </a:t>
            </a:r>
          </a:p>
          <a:p>
            <a:pPr algn="just">
              <a:lnSpc>
                <a:spcPct val="150000"/>
              </a:lnSpc>
            </a:pPr>
            <a:r>
              <a:rPr lang="en-US" sz="3500" b="1">
                <a:solidFill>
                  <a:srgbClr val="C00000"/>
                </a:solidFill>
                <a:latin typeface="Arial" panose="020B0604020202020204" pitchFamily="34" charset="0"/>
                <a:cs typeface="Arial" panose="020B0604020202020204" pitchFamily="34" charset="0"/>
              </a:rPr>
              <a:t>Câu 4. </a:t>
            </a:r>
            <a:r>
              <a:rPr lang="en-US" sz="3500">
                <a:latin typeface="Arial" panose="020B0604020202020204" pitchFamily="34" charset="0"/>
                <a:cs typeface="Arial" panose="020B0604020202020204" pitchFamily="34" charset="0"/>
              </a:rPr>
              <a:t>Theo em, hai dòng thơ “Đường xa chân có mỏi/ chữ vẫn gùi trên lưng” thể hiện điều gì? </a:t>
            </a:r>
          </a:p>
          <a:p>
            <a:pPr algn="just">
              <a:lnSpc>
                <a:spcPct val="150000"/>
              </a:lnSpc>
            </a:pPr>
            <a:r>
              <a:rPr lang="en-US" sz="3500" b="1">
                <a:solidFill>
                  <a:srgbClr val="C00000"/>
                </a:solidFill>
                <a:latin typeface="Arial" panose="020B0604020202020204" pitchFamily="34" charset="0"/>
                <a:cs typeface="Arial" panose="020B0604020202020204" pitchFamily="34" charset="0"/>
              </a:rPr>
              <a:t>Câu 5. </a:t>
            </a:r>
            <a:r>
              <a:rPr lang="en-US" sz="3500">
                <a:latin typeface="Arial" panose="020B0604020202020204" pitchFamily="34" charset="0"/>
                <a:cs typeface="Arial" panose="020B0604020202020204" pitchFamily="34" charset="0"/>
              </a:rPr>
              <a:t>Em thích hình ảnh thơ nào nhất? Vì sao? </a:t>
            </a:r>
          </a:p>
        </p:txBody>
      </p:sp>
      <p:sp>
        <p:nvSpPr>
          <p:cNvPr id="13" name="Freeform 3">
            <a:extLst>
              <a:ext uri="{FF2B5EF4-FFF2-40B4-BE49-F238E27FC236}">
                <a16:creationId xmlns:a16="http://schemas.microsoft.com/office/drawing/2014/main" id="{A4E86F85-21B1-2059-8EFB-F9613CF7462C}"/>
              </a:ext>
            </a:extLst>
          </p:cNvPr>
          <p:cNvSpPr/>
          <p:nvPr/>
        </p:nvSpPr>
        <p:spPr>
          <a:xfrm flipH="1">
            <a:off x="15406642" y="353942"/>
            <a:ext cx="4339828" cy="2777490"/>
          </a:xfrm>
          <a:custGeom>
            <a:avLst/>
            <a:gdLst/>
            <a:ahLst/>
            <a:cxnLst/>
            <a:rect l="l" t="t" r="r" b="b"/>
            <a:pathLst>
              <a:path w="6048000" h="3870720">
                <a:moveTo>
                  <a:pt x="6048000" y="0"/>
                </a:moveTo>
                <a:lnTo>
                  <a:pt x="0" y="0"/>
                </a:lnTo>
                <a:lnTo>
                  <a:pt x="0" y="3870720"/>
                </a:lnTo>
                <a:lnTo>
                  <a:pt x="6048000" y="3870720"/>
                </a:lnTo>
                <a:lnTo>
                  <a:pt x="604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99">
            <a:extLst>
              <a:ext uri="{FF2B5EF4-FFF2-40B4-BE49-F238E27FC236}">
                <a16:creationId xmlns:a16="http://schemas.microsoft.com/office/drawing/2014/main" id="{2C9C62BF-E360-2D6D-C471-FFA7A7F44F5C}"/>
              </a:ext>
            </a:extLst>
          </p:cNvPr>
          <p:cNvSpPr/>
          <p:nvPr/>
        </p:nvSpPr>
        <p:spPr>
          <a:xfrm>
            <a:off x="14532107" y="1028700"/>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00">
            <a:extLst>
              <a:ext uri="{FF2B5EF4-FFF2-40B4-BE49-F238E27FC236}">
                <a16:creationId xmlns:a16="http://schemas.microsoft.com/office/drawing/2014/main" id="{91CCF8DA-2244-3839-F379-FCA3C55D9ABB}"/>
              </a:ext>
            </a:extLst>
          </p:cNvPr>
          <p:cNvSpPr/>
          <p:nvPr/>
        </p:nvSpPr>
        <p:spPr>
          <a:xfrm>
            <a:off x="13209112" y="798308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98613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1.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Bài thơ viết về các bạn nhỏ ở đâu? Những cảnh vật nào giúp em biết điều đó? </a:t>
              </a:r>
            </a:p>
          </p:txBody>
        </p:sp>
      </p:grpSp>
      <p:sp>
        <p:nvSpPr>
          <p:cNvPr id="7" name="TextBox 6">
            <a:extLst>
              <a:ext uri="{FF2B5EF4-FFF2-40B4-BE49-F238E27FC236}">
                <a16:creationId xmlns:a16="http://schemas.microsoft.com/office/drawing/2014/main" id="{26F92F95-FDC8-2E7A-DC8A-E2D0D3258C76}"/>
              </a:ext>
            </a:extLst>
          </p:cNvPr>
          <p:cNvSpPr txBox="1"/>
          <p:nvPr/>
        </p:nvSpPr>
        <p:spPr>
          <a:xfrm>
            <a:off x="838200" y="3771900"/>
            <a:ext cx="10210800" cy="4985980"/>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Bài thơ viết về các bạn nhỏ ở miền núi.</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Những cảnh vật giúp em biết điều đó là cảnh: núi, thung lũng, suối, rừng, nương ngàn, đồi. </a:t>
            </a:r>
          </a:p>
          <a:p>
            <a:endParaRPr lang="en-US"/>
          </a:p>
        </p:txBody>
      </p:sp>
      <p:pic>
        <p:nvPicPr>
          <p:cNvPr id="8" name="Picture 7">
            <a:extLst>
              <a:ext uri="{FF2B5EF4-FFF2-40B4-BE49-F238E27FC236}">
                <a16:creationId xmlns:a16="http://schemas.microsoft.com/office/drawing/2014/main" id="{011F6AD1-E9A8-E7B8-1162-FC63131B4A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420"/>
          <a:stretch/>
        </p:blipFill>
        <p:spPr>
          <a:xfrm>
            <a:off x="11277600" y="3467100"/>
            <a:ext cx="7010400" cy="6819900"/>
          </a:xfrm>
          <a:prstGeom prst="rect">
            <a:avLst/>
          </a:prstGeom>
          <a:effectLst>
            <a:softEdge rad="317500"/>
          </a:effectLst>
        </p:spPr>
      </p:pic>
    </p:spTree>
    <p:extLst>
      <p:ext uri="{BB962C8B-B14F-4D97-AF65-F5344CB8AC3E}">
        <p14:creationId xmlns:p14="http://schemas.microsoft.com/office/powerpoint/2010/main" val="332447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2.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Những chi tiết nào cho thấy việc đi học của các bạn nhỏ ở vùng cao rất vất vả?</a:t>
              </a:r>
            </a:p>
          </p:txBody>
        </p:sp>
      </p:grpSp>
      <p:sp>
        <p:nvSpPr>
          <p:cNvPr id="7" name="TextBox 6">
            <a:extLst>
              <a:ext uri="{FF2B5EF4-FFF2-40B4-BE49-F238E27FC236}">
                <a16:creationId xmlns:a16="http://schemas.microsoft.com/office/drawing/2014/main" id="{26F92F95-FDC8-2E7A-DC8A-E2D0D3258C76}"/>
              </a:ext>
            </a:extLst>
          </p:cNvPr>
          <p:cNvSpPr txBox="1"/>
          <p:nvPr/>
        </p:nvSpPr>
        <p:spPr>
          <a:xfrm>
            <a:off x="685800" y="3195637"/>
            <a:ext cx="16764000" cy="5532925"/>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Những chi tiết cho thấy việc đi học của bạn nhỏ vùng cao vất vả là vượt suối, băng rừng, đường xa, lớp học ngang lưng đồi, gặt chữ trên đỉnh trời,... </a:t>
            </a: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Tất cả các chi tiết vừa nêu cho thấy con đường “đi tìm cái chữ” của các bạn nhỏ vùng cao hết sức vất vả gian nan.</a:t>
            </a:r>
            <a:endParaRPr lang="en-US"/>
          </a:p>
        </p:txBody>
      </p:sp>
      <p:sp>
        <p:nvSpPr>
          <p:cNvPr id="4" name="Freeform 108">
            <a:extLst>
              <a:ext uri="{FF2B5EF4-FFF2-40B4-BE49-F238E27FC236}">
                <a16:creationId xmlns:a16="http://schemas.microsoft.com/office/drawing/2014/main" id="{62FCCAE2-11A8-42C5-6DB7-0DAB1DC71061}"/>
              </a:ext>
            </a:extLst>
          </p:cNvPr>
          <p:cNvSpPr/>
          <p:nvPr/>
        </p:nvSpPr>
        <p:spPr>
          <a:xfrm rot="-259553" flipH="1">
            <a:off x="16343026" y="2157790"/>
            <a:ext cx="1756349" cy="1327097"/>
          </a:xfrm>
          <a:custGeom>
            <a:avLst/>
            <a:gdLst/>
            <a:ahLst/>
            <a:cxnLst/>
            <a:rect l="l" t="t" r="r" b="b"/>
            <a:pathLst>
              <a:path w="1277010" h="903195">
                <a:moveTo>
                  <a:pt x="1277011" y="0"/>
                </a:moveTo>
                <a:lnTo>
                  <a:pt x="0" y="0"/>
                </a:lnTo>
                <a:lnTo>
                  <a:pt x="0" y="903195"/>
                </a:lnTo>
                <a:lnTo>
                  <a:pt x="1277011" y="903195"/>
                </a:lnTo>
                <a:lnTo>
                  <a:pt x="127701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3">
            <a:extLst>
              <a:ext uri="{FF2B5EF4-FFF2-40B4-BE49-F238E27FC236}">
                <a16:creationId xmlns:a16="http://schemas.microsoft.com/office/drawing/2014/main" id="{D139D049-9C9F-F8B9-E4F3-D20891C3F0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3682" y="9052445"/>
            <a:ext cx="19891563" cy="2469110"/>
          </a:xfrm>
          <a:prstGeom prst="rect">
            <a:avLst/>
          </a:prstGeom>
        </p:spPr>
      </p:pic>
    </p:spTree>
    <p:extLst>
      <p:ext uri="{BB962C8B-B14F-4D97-AF65-F5344CB8AC3E}">
        <p14:creationId xmlns:p14="http://schemas.microsoft.com/office/powerpoint/2010/main" val="9555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D3CA645-F22F-BC16-7461-E367DF856ACD}"/>
              </a:ext>
            </a:extLst>
          </p:cNvPr>
          <p:cNvGrpSpPr/>
          <p:nvPr/>
        </p:nvGrpSpPr>
        <p:grpSpPr>
          <a:xfrm>
            <a:off x="838200" y="4292493"/>
            <a:ext cx="12268200" cy="5627357"/>
            <a:chOff x="838200" y="4292493"/>
            <a:chExt cx="12268200" cy="5627357"/>
          </a:xfrm>
        </p:grpSpPr>
        <p:sp>
          <p:nvSpPr>
            <p:cNvPr id="12" name="Rectangle 11">
              <a:extLst>
                <a:ext uri="{FF2B5EF4-FFF2-40B4-BE49-F238E27FC236}">
                  <a16:creationId xmlns:a16="http://schemas.microsoft.com/office/drawing/2014/main" id="{E4959908-0779-6D78-3DC5-9E451518DE1D}"/>
                </a:ext>
              </a:extLst>
            </p:cNvPr>
            <p:cNvSpPr/>
            <p:nvPr/>
          </p:nvSpPr>
          <p:spPr>
            <a:xfrm>
              <a:off x="838200" y="4292493"/>
              <a:ext cx="12268200" cy="5627357"/>
            </a:xfrm>
            <a:prstGeom prst="rect">
              <a:avLst/>
            </a:prstGeom>
            <a:solidFill>
              <a:srgbClr val="F4E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114343C-0C06-11F8-D0F7-7415797FCF28}"/>
                </a:ext>
              </a:extLst>
            </p:cNvPr>
            <p:cNvSpPr txBox="1"/>
            <p:nvPr/>
          </p:nvSpPr>
          <p:spPr>
            <a:xfrm>
              <a:off x="934741" y="4641265"/>
              <a:ext cx="12075117" cy="4929811"/>
            </a:xfrm>
            <a:prstGeom prst="rect">
              <a:avLst/>
            </a:prstGeom>
            <a:noFill/>
          </p:spPr>
          <p:txBody>
            <a:bodyPr wrap="square">
              <a:spAutoFit/>
            </a:bodyPr>
            <a:lstStyle/>
            <a:p>
              <a:pPr marL="342900" marR="0" lvl="0" indent="-342900" algn="just">
                <a:lnSpc>
                  <a:spcPct val="150000"/>
                </a:lnSpc>
                <a:spcBef>
                  <a:spcPts val="100"/>
                </a:spcBef>
                <a:spcAft>
                  <a:spcPts val="100"/>
                </a:spcAft>
                <a:buFont typeface="Symbol" panose="05050102010706020507" pitchFamily="18" charset="2"/>
                <a:buChar char=""/>
              </a:pPr>
              <a:r>
                <a:rPr lang="vi-VN" sz="3500">
                  <a:solidFill>
                    <a:srgbClr val="000000"/>
                  </a:solidFill>
                  <a:effectLst/>
                  <a:ea typeface="Calibri" panose="020F0502020204030204" pitchFamily="34" charset="0"/>
                  <a:cs typeface="Times New Roman" panose="02020603050405020304" pitchFamily="18" charset="0"/>
                </a:rPr>
                <a:t>Đọc kĩ lại những dòng thơ kể về việc đi học của bạn nhỏ.</a:t>
              </a:r>
              <a:endParaRPr lang="en-US" sz="3500">
                <a:effectLst/>
                <a:ea typeface="Calibri" panose="020F0502020204030204" pitchFamily="34" charset="0"/>
                <a:cs typeface="Times New Roman" panose="02020603050405020304" pitchFamily="18" charset="0"/>
              </a:endParaRPr>
            </a:p>
            <a:p>
              <a:pPr marL="342900" marR="0" lvl="0" indent="-342900" algn="just">
                <a:lnSpc>
                  <a:spcPct val="150000"/>
                </a:lnSpc>
                <a:spcBef>
                  <a:spcPts val="100"/>
                </a:spcBef>
                <a:spcAft>
                  <a:spcPts val="100"/>
                </a:spcAft>
                <a:buFont typeface="Symbol" panose="05050102010706020507" pitchFamily="18" charset="2"/>
                <a:buChar char=""/>
              </a:pPr>
              <a:r>
                <a:rPr lang="vi-VN" sz="3500">
                  <a:solidFill>
                    <a:srgbClr val="000000"/>
                  </a:solidFill>
                  <a:effectLst/>
                  <a:ea typeface="Calibri" panose="020F0502020204030204" pitchFamily="34" charset="0"/>
                  <a:cs typeface="Times New Roman" panose="02020603050405020304" pitchFamily="18" charset="0"/>
                </a:rPr>
                <a:t>Tìm những âm thanh được miêu tả: tiếng trống rung vách đá, gió đưa theo tiếng sáo;...</a:t>
              </a:r>
              <a:endParaRPr lang="en-US" sz="3500">
                <a:effectLst/>
                <a:ea typeface="Calibri" panose="020F0502020204030204" pitchFamily="34" charset="0"/>
                <a:cs typeface="Times New Roman" panose="02020603050405020304" pitchFamily="18" charset="0"/>
              </a:endParaRPr>
            </a:p>
            <a:p>
              <a:pPr marL="342900" marR="0" lvl="0" indent="-342900" algn="just">
                <a:lnSpc>
                  <a:spcPct val="150000"/>
                </a:lnSpc>
                <a:spcBef>
                  <a:spcPts val="100"/>
                </a:spcBef>
                <a:spcAft>
                  <a:spcPts val="100"/>
                </a:spcAft>
                <a:buFont typeface="Symbol" panose="05050102010706020507" pitchFamily="18" charset="2"/>
                <a:buChar char=""/>
              </a:pPr>
              <a:r>
                <a:rPr lang="vi-VN" sz="3500">
                  <a:solidFill>
                    <a:srgbClr val="000000"/>
                  </a:solidFill>
                  <a:effectLst/>
                  <a:ea typeface="Calibri" panose="020F0502020204030204" pitchFamily="34" charset="0"/>
                  <a:cs typeface="Times New Roman" panose="02020603050405020304" pitchFamily="18" charset="0"/>
                </a:rPr>
                <a:t>Tưởng tượng cảm xúc của bạn nhỏ như thế nào khi nghe những âm thanh ấy.</a:t>
              </a:r>
              <a:endParaRPr lang="en-US" sz="3500">
                <a:effectLst/>
                <a:ea typeface="Calibri" panose="020F0502020204030204" pitchFamily="34" charset="0"/>
                <a:cs typeface="Times New Roman" panose="02020603050405020304" pitchFamily="18" charset="0"/>
              </a:endParaRPr>
            </a:p>
            <a:p>
              <a:pPr marL="342900" marR="0" lvl="0" indent="-342900" algn="just">
                <a:lnSpc>
                  <a:spcPct val="150000"/>
                </a:lnSpc>
                <a:spcBef>
                  <a:spcPts val="100"/>
                </a:spcBef>
                <a:spcAft>
                  <a:spcPts val="100"/>
                </a:spcAft>
                <a:buFont typeface="Symbol" panose="05050102010706020507" pitchFamily="18" charset="2"/>
                <a:buChar char=""/>
              </a:pPr>
              <a:r>
                <a:rPr lang="vi-VN" sz="3500">
                  <a:solidFill>
                    <a:srgbClr val="000000"/>
                  </a:solidFill>
                  <a:effectLst/>
                  <a:ea typeface="Calibri" panose="020F0502020204030204" pitchFamily="34" charset="0"/>
                  <a:cs typeface="Times New Roman" panose="02020603050405020304" pitchFamily="18" charset="0"/>
                </a:rPr>
                <a:t>Những suy nghĩ của em về cảm xúc của bạn nhỏ.</a:t>
              </a:r>
              <a:endParaRPr lang="en-US" sz="3500">
                <a:effectLst/>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3.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Trên đường di học, bạn nhỏ nghe thấy những âm thanh nào? Theo em, những âm thanh đó đem lại cảm xúc gì cho bạn nhỏ? </a:t>
              </a:r>
            </a:p>
          </p:txBody>
        </p:sp>
      </p:grpSp>
      <p:sp>
        <p:nvSpPr>
          <p:cNvPr id="7" name="TextBox 6">
            <a:extLst>
              <a:ext uri="{FF2B5EF4-FFF2-40B4-BE49-F238E27FC236}">
                <a16:creationId xmlns:a16="http://schemas.microsoft.com/office/drawing/2014/main" id="{26F92F95-FDC8-2E7A-DC8A-E2D0D3258C76}"/>
              </a:ext>
            </a:extLst>
          </p:cNvPr>
          <p:cNvSpPr txBox="1"/>
          <p:nvPr/>
        </p:nvSpPr>
        <p:spPr>
          <a:xfrm>
            <a:off x="685800" y="3086100"/>
            <a:ext cx="11353800" cy="901593"/>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Gợi ý trả lời: </a:t>
            </a:r>
          </a:p>
        </p:txBody>
      </p:sp>
      <p:sp>
        <p:nvSpPr>
          <p:cNvPr id="8" name="Freeform 2">
            <a:extLst>
              <a:ext uri="{FF2B5EF4-FFF2-40B4-BE49-F238E27FC236}">
                <a16:creationId xmlns:a16="http://schemas.microsoft.com/office/drawing/2014/main" id="{A6DE52B5-14F1-522E-6CB6-1034C19F9EA3}"/>
              </a:ext>
            </a:extLst>
          </p:cNvPr>
          <p:cNvSpPr/>
          <p:nvPr/>
        </p:nvSpPr>
        <p:spPr>
          <a:xfrm>
            <a:off x="12144036" y="8212688"/>
            <a:ext cx="4027493" cy="2161317"/>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397222EA-3734-6E7A-120F-D37A646731AD}"/>
              </a:ext>
            </a:extLst>
          </p:cNvPr>
          <p:cNvSpPr/>
          <p:nvPr/>
        </p:nvSpPr>
        <p:spPr>
          <a:xfrm>
            <a:off x="15644293" y="2701223"/>
            <a:ext cx="3611014" cy="8004877"/>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id="{AAAA7B69-F491-BE50-238E-7020AC321BF5}"/>
              </a:ext>
            </a:extLst>
          </p:cNvPr>
          <p:cNvSpPr/>
          <p:nvPr/>
        </p:nvSpPr>
        <p:spPr>
          <a:xfrm>
            <a:off x="14094567" y="6469711"/>
            <a:ext cx="2943141" cy="4930750"/>
          </a:xfrm>
          <a:custGeom>
            <a:avLst/>
            <a:gdLst/>
            <a:ahLst/>
            <a:cxnLst/>
            <a:rect l="l" t="t" r="r" b="b"/>
            <a:pathLst>
              <a:path w="4009255" h="6336466">
                <a:moveTo>
                  <a:pt x="0" y="0"/>
                </a:moveTo>
                <a:lnTo>
                  <a:pt x="4009255" y="0"/>
                </a:lnTo>
                <a:lnTo>
                  <a:pt x="4009255" y="6336466"/>
                </a:lnTo>
                <a:lnTo>
                  <a:pt x="0" y="63364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8030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3.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Trên đường di học, bạn nhỏ nghe thấy những âm thanh nào? Theo em, những âm thanh đó đem lại cảm xúc gì cho bạn nhỏ? </a:t>
              </a:r>
            </a:p>
          </p:txBody>
        </p:sp>
      </p:grpSp>
      <p:sp>
        <p:nvSpPr>
          <p:cNvPr id="7" name="TextBox 6">
            <a:extLst>
              <a:ext uri="{FF2B5EF4-FFF2-40B4-BE49-F238E27FC236}">
                <a16:creationId xmlns:a16="http://schemas.microsoft.com/office/drawing/2014/main" id="{26F92F95-FDC8-2E7A-DC8A-E2D0D3258C76}"/>
              </a:ext>
            </a:extLst>
          </p:cNvPr>
          <p:cNvSpPr txBox="1"/>
          <p:nvPr/>
        </p:nvSpPr>
        <p:spPr>
          <a:xfrm>
            <a:off x="722026" y="3314700"/>
            <a:ext cx="10972800" cy="551824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a:t>
            </a:r>
          </a:p>
          <a:p>
            <a:pPr algn="just">
              <a:lnSpc>
                <a:spcPct val="150000"/>
              </a:lnSpc>
            </a:pPr>
            <a:r>
              <a:rPr lang="vi-VN" sz="4000">
                <a:latin typeface="Arial" panose="020B0604020202020204" pitchFamily="34" charset="0"/>
                <a:cs typeface="Arial" panose="020B0604020202020204" pitchFamily="34" charset="0"/>
              </a:rPr>
              <a:t>Những âm thanh mà bạn nhỏ nghe thấy như tiếng trống, tiếng sáo đều là những âm thanh thể hiện nhịp sống thanh bình ở vùng cao. </a:t>
            </a:r>
            <a:endParaRPr lang="en-US" sz="4000">
              <a:latin typeface="Arial" panose="020B0604020202020204" pitchFamily="34" charset="0"/>
              <a:cs typeface="Arial" panose="020B0604020202020204" pitchFamily="34" charset="0"/>
            </a:endParaRPr>
          </a:p>
          <a:p>
            <a:pPr algn="just">
              <a:lnSpc>
                <a:spcPct val="150000"/>
              </a:lnSpc>
            </a:pPr>
            <a:r>
              <a:rPr lang="en-US" sz="4000">
                <a:latin typeface="Arial" panose="020B0604020202020204" pitchFamily="34" charset="0"/>
                <a:cs typeface="Arial" panose="020B0604020202020204" pitchFamily="34" charset="0"/>
                <a:sym typeface="Wingdings" panose="05000000000000000000" pitchFamily="2" charset="2"/>
              </a:rPr>
              <a:t> </a:t>
            </a:r>
            <a:r>
              <a:rPr lang="vi-VN" sz="4000">
                <a:latin typeface="Arial" panose="020B0604020202020204" pitchFamily="34" charset="0"/>
                <a:cs typeface="Arial" panose="020B0604020202020204" pitchFamily="34" charset="0"/>
              </a:rPr>
              <a:t>Những âm thanh ấy đem lại cảm xúc vui vẻ, hào hứng, phấn khởi</a:t>
            </a:r>
            <a:r>
              <a:rPr lang="en-US" sz="4000">
                <a:latin typeface="Arial" panose="020B0604020202020204" pitchFamily="34" charset="0"/>
                <a:cs typeface="Arial" panose="020B0604020202020204" pitchFamily="34" charset="0"/>
              </a:rPr>
              <a:t>,…</a:t>
            </a:r>
          </a:p>
        </p:txBody>
      </p:sp>
      <p:sp>
        <p:nvSpPr>
          <p:cNvPr id="9" name="Freeform 6">
            <a:extLst>
              <a:ext uri="{FF2B5EF4-FFF2-40B4-BE49-F238E27FC236}">
                <a16:creationId xmlns:a16="http://schemas.microsoft.com/office/drawing/2014/main" id="{0EB006E0-464F-D8F2-113A-45D3D6BD7944}"/>
              </a:ext>
            </a:extLst>
          </p:cNvPr>
          <p:cNvSpPr/>
          <p:nvPr/>
        </p:nvSpPr>
        <p:spPr>
          <a:xfrm flipH="1">
            <a:off x="11772900" y="8475386"/>
            <a:ext cx="5486400" cy="2777490"/>
          </a:xfrm>
          <a:custGeom>
            <a:avLst/>
            <a:gdLst/>
            <a:ahLst/>
            <a:cxnLst/>
            <a:rect l="l" t="t" r="r" b="b"/>
            <a:pathLst>
              <a:path w="5486400" h="2777490">
                <a:moveTo>
                  <a:pt x="5486400" y="0"/>
                </a:moveTo>
                <a:lnTo>
                  <a:pt x="0" y="0"/>
                </a:lnTo>
                <a:lnTo>
                  <a:pt x="0" y="2777490"/>
                </a:lnTo>
                <a:lnTo>
                  <a:pt x="5486400" y="2777490"/>
                </a:lnTo>
                <a:lnTo>
                  <a:pt x="54864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7">
            <a:extLst>
              <a:ext uri="{FF2B5EF4-FFF2-40B4-BE49-F238E27FC236}">
                <a16:creationId xmlns:a16="http://schemas.microsoft.com/office/drawing/2014/main" id="{6015C2DD-BBBF-4330-AD77-1DE539BF2B1A}"/>
              </a:ext>
            </a:extLst>
          </p:cNvPr>
          <p:cNvSpPr/>
          <p:nvPr/>
        </p:nvSpPr>
        <p:spPr>
          <a:xfrm flipH="1">
            <a:off x="13006336" y="5428111"/>
            <a:ext cx="12532103" cy="6297382"/>
          </a:xfrm>
          <a:custGeom>
            <a:avLst/>
            <a:gdLst/>
            <a:ahLst/>
            <a:cxnLst/>
            <a:rect l="l" t="t" r="r" b="b"/>
            <a:pathLst>
              <a:path w="12532103" h="6297382">
                <a:moveTo>
                  <a:pt x="12532103" y="0"/>
                </a:moveTo>
                <a:lnTo>
                  <a:pt x="0" y="0"/>
                </a:lnTo>
                <a:lnTo>
                  <a:pt x="0" y="6297382"/>
                </a:lnTo>
                <a:lnTo>
                  <a:pt x="12532103" y="6297382"/>
                </a:lnTo>
                <a:lnTo>
                  <a:pt x="1253210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0">
            <a:extLst>
              <a:ext uri="{FF2B5EF4-FFF2-40B4-BE49-F238E27FC236}">
                <a16:creationId xmlns:a16="http://schemas.microsoft.com/office/drawing/2014/main" id="{DDAC6E71-63C4-CFB7-53EC-CC2F170396E2}"/>
              </a:ext>
            </a:extLst>
          </p:cNvPr>
          <p:cNvSpPr/>
          <p:nvPr/>
        </p:nvSpPr>
        <p:spPr>
          <a:xfrm flipH="1">
            <a:off x="16104965" y="4496825"/>
            <a:ext cx="1154335" cy="1141742"/>
          </a:xfrm>
          <a:custGeom>
            <a:avLst/>
            <a:gdLst/>
            <a:ahLst/>
            <a:cxnLst/>
            <a:rect l="l" t="t" r="r" b="b"/>
            <a:pathLst>
              <a:path w="1154335" h="1141742">
                <a:moveTo>
                  <a:pt x="1154335" y="0"/>
                </a:moveTo>
                <a:lnTo>
                  <a:pt x="0" y="0"/>
                </a:lnTo>
                <a:lnTo>
                  <a:pt x="0" y="1141742"/>
                </a:lnTo>
                <a:lnTo>
                  <a:pt x="1154335" y="1141742"/>
                </a:lnTo>
                <a:lnTo>
                  <a:pt x="115433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7398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4.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Theo em, hai dòng thơ “Đường xa chân có mỏi/ chữ vẫn gùi trên lưng” thể hiện điều gì? </a:t>
              </a:r>
            </a:p>
          </p:txBody>
        </p:sp>
      </p:grpSp>
      <p:sp>
        <p:nvSpPr>
          <p:cNvPr id="7" name="TextBox 6">
            <a:extLst>
              <a:ext uri="{FF2B5EF4-FFF2-40B4-BE49-F238E27FC236}">
                <a16:creationId xmlns:a16="http://schemas.microsoft.com/office/drawing/2014/main" id="{26F92F95-FDC8-2E7A-DC8A-E2D0D3258C76}"/>
              </a:ext>
            </a:extLst>
          </p:cNvPr>
          <p:cNvSpPr txBox="1"/>
          <p:nvPr/>
        </p:nvSpPr>
        <p:spPr>
          <a:xfrm>
            <a:off x="3733800" y="3162300"/>
            <a:ext cx="10972800" cy="1002710"/>
          </a:xfrm>
          <a:prstGeom prst="rect">
            <a:avLst/>
          </a:prstGeom>
          <a:noFill/>
        </p:spPr>
        <p:txBody>
          <a:bodyPr wrap="square" rtlCol="0">
            <a:spAutoFit/>
          </a:bodyPr>
          <a:lstStyle/>
          <a:p>
            <a:pPr algn="ctr">
              <a:lnSpc>
                <a:spcPct val="150000"/>
              </a:lnSpc>
            </a:pPr>
            <a:r>
              <a:rPr lang="en-US" sz="4500" b="1">
                <a:solidFill>
                  <a:srgbClr val="0070C0"/>
                </a:solidFill>
                <a:latin typeface="Arial" panose="020B0604020202020204" pitchFamily="34" charset="0"/>
                <a:cs typeface="Arial" panose="020B0604020202020204" pitchFamily="34" charset="0"/>
              </a:rPr>
              <a:t>THẢO LUẬN NHÓM ĐÔI </a:t>
            </a:r>
          </a:p>
        </p:txBody>
      </p:sp>
      <p:sp>
        <p:nvSpPr>
          <p:cNvPr id="4" name="Freeform 2">
            <a:extLst>
              <a:ext uri="{FF2B5EF4-FFF2-40B4-BE49-F238E27FC236}">
                <a16:creationId xmlns:a16="http://schemas.microsoft.com/office/drawing/2014/main" id="{FB698579-8CFB-EE38-98BD-F32C28913FFC}"/>
              </a:ext>
            </a:extLst>
          </p:cNvPr>
          <p:cNvSpPr/>
          <p:nvPr/>
        </p:nvSpPr>
        <p:spPr>
          <a:xfrm>
            <a:off x="95250" y="4814887"/>
            <a:ext cx="6550925" cy="54864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14" name="Group 13">
            <a:extLst>
              <a:ext uri="{FF2B5EF4-FFF2-40B4-BE49-F238E27FC236}">
                <a16:creationId xmlns:a16="http://schemas.microsoft.com/office/drawing/2014/main" id="{E7FA0672-EBE8-ED5A-F77D-02D17EE75DD5}"/>
              </a:ext>
            </a:extLst>
          </p:cNvPr>
          <p:cNvGrpSpPr/>
          <p:nvPr/>
        </p:nvGrpSpPr>
        <p:grpSpPr>
          <a:xfrm>
            <a:off x="6646175" y="4686707"/>
            <a:ext cx="10972800" cy="2242730"/>
            <a:chOff x="6934200" y="4729570"/>
            <a:chExt cx="10972800" cy="2242730"/>
          </a:xfrm>
        </p:grpSpPr>
        <p:sp>
          <p:nvSpPr>
            <p:cNvPr id="8" name="Rectangle 7">
              <a:extLst>
                <a:ext uri="{FF2B5EF4-FFF2-40B4-BE49-F238E27FC236}">
                  <a16:creationId xmlns:a16="http://schemas.microsoft.com/office/drawing/2014/main" id="{F5600E3C-AD29-B4AF-D35D-36CF44AA0A02}"/>
                </a:ext>
              </a:extLst>
            </p:cNvPr>
            <p:cNvSpPr/>
            <p:nvPr/>
          </p:nvSpPr>
          <p:spPr>
            <a:xfrm>
              <a:off x="6934200" y="4729570"/>
              <a:ext cx="10820400" cy="209033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D131CC-B8C2-C47A-9BFB-8D0AA9D807CC}"/>
                </a:ext>
              </a:extLst>
            </p:cNvPr>
            <p:cNvSpPr/>
            <p:nvPr/>
          </p:nvSpPr>
          <p:spPr>
            <a:xfrm>
              <a:off x="7086600" y="4881970"/>
              <a:ext cx="10820400" cy="2090330"/>
            </a:xfrm>
            <a:prstGeom prst="rect">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2AEBD8-E4D4-0A3C-BDCE-A2CD425F8EB1}"/>
                </a:ext>
              </a:extLst>
            </p:cNvPr>
            <p:cNvSpPr txBox="1"/>
            <p:nvPr/>
          </p:nvSpPr>
          <p:spPr>
            <a:xfrm>
              <a:off x="7367587" y="4980294"/>
              <a:ext cx="10363200" cy="1839606"/>
            </a:xfrm>
            <a:prstGeom prst="rect">
              <a:avLst/>
            </a:prstGeom>
            <a:noFill/>
          </p:spPr>
          <p:txBody>
            <a:bodyPr wrap="square">
              <a:spAutoFit/>
            </a:bodyPr>
            <a:lstStyle/>
            <a:p>
              <a:pPr algn="just">
                <a:lnSpc>
                  <a:spcPct val="150000"/>
                </a:lnSpc>
              </a:pPr>
              <a:r>
                <a:rPr lang="vi-VN" sz="4000"/>
                <a:t>Đọc lại hai dòng thơ và suy nghĩ xem điều gì được thể hiện qua hai dòng thơ ấy.</a:t>
              </a:r>
              <a:endParaRPr lang="en-US" sz="4000"/>
            </a:p>
          </p:txBody>
        </p:sp>
      </p:grpSp>
      <p:grpSp>
        <p:nvGrpSpPr>
          <p:cNvPr id="15" name="Group 14">
            <a:extLst>
              <a:ext uri="{FF2B5EF4-FFF2-40B4-BE49-F238E27FC236}">
                <a16:creationId xmlns:a16="http://schemas.microsoft.com/office/drawing/2014/main" id="{090AA231-83B2-97A3-D09D-3DE0E21206E4}"/>
              </a:ext>
            </a:extLst>
          </p:cNvPr>
          <p:cNvGrpSpPr/>
          <p:nvPr/>
        </p:nvGrpSpPr>
        <p:grpSpPr>
          <a:xfrm>
            <a:off x="6646175" y="7367994"/>
            <a:ext cx="10972800" cy="2242730"/>
            <a:chOff x="6934200" y="4729570"/>
            <a:chExt cx="10972800" cy="2242730"/>
          </a:xfrm>
        </p:grpSpPr>
        <p:sp>
          <p:nvSpPr>
            <p:cNvPr id="17" name="Rectangle 16">
              <a:extLst>
                <a:ext uri="{FF2B5EF4-FFF2-40B4-BE49-F238E27FC236}">
                  <a16:creationId xmlns:a16="http://schemas.microsoft.com/office/drawing/2014/main" id="{68FCF003-6941-9581-99F5-4C738BFBF3BC}"/>
                </a:ext>
              </a:extLst>
            </p:cNvPr>
            <p:cNvSpPr/>
            <p:nvPr/>
          </p:nvSpPr>
          <p:spPr>
            <a:xfrm>
              <a:off x="6934200" y="4729570"/>
              <a:ext cx="10820400" cy="209033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72BCAC8-3EA1-6EA7-6B38-A94AD8E321CA}"/>
                </a:ext>
              </a:extLst>
            </p:cNvPr>
            <p:cNvSpPr/>
            <p:nvPr/>
          </p:nvSpPr>
          <p:spPr>
            <a:xfrm>
              <a:off x="7086600" y="4881970"/>
              <a:ext cx="10820400" cy="2090330"/>
            </a:xfrm>
            <a:prstGeom prst="rect">
              <a:avLst/>
            </a:prstGeom>
            <a:solidFill>
              <a:schemeClr val="bg1"/>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876D26-E632-DA37-3161-13A89445CDCB}"/>
                </a:ext>
              </a:extLst>
            </p:cNvPr>
            <p:cNvSpPr txBox="1"/>
            <p:nvPr/>
          </p:nvSpPr>
          <p:spPr>
            <a:xfrm>
              <a:off x="7367587" y="4980294"/>
              <a:ext cx="10363200" cy="1839606"/>
            </a:xfrm>
            <a:prstGeom prst="rect">
              <a:avLst/>
            </a:prstGeom>
            <a:noFill/>
          </p:spPr>
          <p:txBody>
            <a:bodyPr wrap="square">
              <a:spAutoFit/>
            </a:bodyPr>
            <a:lstStyle/>
            <a:p>
              <a:pPr algn="just">
                <a:lnSpc>
                  <a:spcPct val="150000"/>
                </a:lnSpc>
              </a:pPr>
              <a:r>
                <a:rPr lang="vi-VN" sz="4000"/>
                <a:t>Nêu ý kiến của em về điểu được thể hiện qua hai dòng thơ.</a:t>
              </a:r>
              <a:endParaRPr lang="en-US" sz="4000"/>
            </a:p>
          </p:txBody>
        </p:sp>
      </p:grpSp>
    </p:spTree>
    <p:extLst>
      <p:ext uri="{BB962C8B-B14F-4D97-AF65-F5344CB8AC3E}">
        <p14:creationId xmlns:p14="http://schemas.microsoft.com/office/powerpoint/2010/main" val="57344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800100"/>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4.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Theo em, hai dòng thơ “Đường xa chân có mỏi/ chữ vẫn gùi trên lưng” thể hiện điều gì? </a:t>
              </a:r>
            </a:p>
          </p:txBody>
        </p:sp>
      </p:grpSp>
      <p:sp>
        <p:nvSpPr>
          <p:cNvPr id="9" name="TextBox 8">
            <a:extLst>
              <a:ext uri="{FF2B5EF4-FFF2-40B4-BE49-F238E27FC236}">
                <a16:creationId xmlns:a16="http://schemas.microsoft.com/office/drawing/2014/main" id="{EBB1FB89-8520-6691-D708-2180EA2BA2BB}"/>
              </a:ext>
            </a:extLst>
          </p:cNvPr>
          <p:cNvSpPr txBox="1"/>
          <p:nvPr/>
        </p:nvSpPr>
        <p:spPr>
          <a:xfrm>
            <a:off x="742013" y="3307708"/>
            <a:ext cx="16880174" cy="3671583"/>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a:t>
            </a:r>
          </a:p>
          <a:p>
            <a:pPr algn="just">
              <a:lnSpc>
                <a:spcPct val="150000"/>
              </a:lnSpc>
            </a:pPr>
            <a:r>
              <a:rPr lang="vi-VN" sz="4000">
                <a:latin typeface="Arial" panose="020B0604020202020204" pitchFamily="34" charset="0"/>
                <a:cs typeface="Arial" panose="020B0604020202020204" pitchFamily="34" charset="0"/>
              </a:rPr>
              <a:t>Hai dòng thơ thể hiện quyết tâm đi học của bạn nhỏ, mặc dù gặp rất nhiều khó khăn, gian khổ trên đường đi học</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nhưng vẫn không nản lòng, vẫn vui, vẫn rất hào hứng với việc học tập của mình</a:t>
            </a:r>
            <a:r>
              <a:rPr lang="en-US" sz="4000">
                <a:latin typeface="Arial" panose="020B0604020202020204" pitchFamily="34" charset="0"/>
                <a:cs typeface="Arial" panose="020B0604020202020204" pitchFamily="34" charset="0"/>
              </a:rPr>
              <a:t>. </a:t>
            </a:r>
          </a:p>
        </p:txBody>
      </p:sp>
      <p:pic>
        <p:nvPicPr>
          <p:cNvPr id="11" name="Picture 3">
            <a:extLst>
              <a:ext uri="{FF2B5EF4-FFF2-40B4-BE49-F238E27FC236}">
                <a16:creationId xmlns:a16="http://schemas.microsoft.com/office/drawing/2014/main" id="{90FB1CCD-65CF-E160-CF8C-EF7B8B2D5B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1782" y="8202872"/>
            <a:ext cx="19891563" cy="2872855"/>
          </a:xfrm>
          <a:prstGeom prst="rect">
            <a:avLst/>
          </a:prstGeom>
        </p:spPr>
      </p:pic>
    </p:spTree>
    <p:extLst>
      <p:ext uri="{BB962C8B-B14F-4D97-AF65-F5344CB8AC3E}">
        <p14:creationId xmlns:p14="http://schemas.microsoft.com/office/powerpoint/2010/main" val="3696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B98CEA-CE05-5F6C-24CA-D834F8D0F2D4}"/>
              </a:ext>
            </a:extLst>
          </p:cNvPr>
          <p:cNvSpPr txBox="1"/>
          <p:nvPr/>
        </p:nvSpPr>
        <p:spPr>
          <a:xfrm>
            <a:off x="4610100" y="419100"/>
            <a:ext cx="90678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ÔN BÀI CŨ </a:t>
            </a:r>
          </a:p>
        </p:txBody>
      </p:sp>
      <p:pic>
        <p:nvPicPr>
          <p:cNvPr id="4" name="Picture 3">
            <a:extLst>
              <a:ext uri="{FF2B5EF4-FFF2-40B4-BE49-F238E27FC236}">
                <a16:creationId xmlns:a16="http://schemas.microsoft.com/office/drawing/2014/main" id="{AD5F4D7B-710E-B26B-DC35-2C6D47B8D48A}"/>
              </a:ext>
            </a:extLst>
          </p:cNvPr>
          <p:cNvPicPr>
            <a:picLocks noChangeAspect="1"/>
          </p:cNvPicPr>
          <p:nvPr/>
        </p:nvPicPr>
        <p:blipFill rotWithShape="1">
          <a:blip r:embed="rId2">
            <a:extLst>
              <a:ext uri="{28A0092B-C50C-407E-A947-70E740481C1C}">
                <a14:useLocalDpi xmlns:a14="http://schemas.microsoft.com/office/drawing/2010/main" val="0"/>
              </a:ext>
            </a:extLst>
          </a:blip>
          <a:srcRect t="2222"/>
          <a:stretch/>
        </p:blipFill>
        <p:spPr>
          <a:xfrm>
            <a:off x="5957887" y="2118330"/>
            <a:ext cx="12344400" cy="8211532"/>
          </a:xfrm>
          <a:prstGeom prst="rect">
            <a:avLst/>
          </a:prstGeom>
        </p:spPr>
      </p:pic>
      <p:sp>
        <p:nvSpPr>
          <p:cNvPr id="5" name="Rectangle: Rounded Corners 4">
            <a:extLst>
              <a:ext uri="{FF2B5EF4-FFF2-40B4-BE49-F238E27FC236}">
                <a16:creationId xmlns:a16="http://schemas.microsoft.com/office/drawing/2014/main" id="{33247ADD-593C-3858-966E-6A7EFA3FFDCB}"/>
              </a:ext>
            </a:extLst>
          </p:cNvPr>
          <p:cNvSpPr/>
          <p:nvPr/>
        </p:nvSpPr>
        <p:spPr>
          <a:xfrm>
            <a:off x="533400" y="2247900"/>
            <a:ext cx="9982200" cy="470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Đọc bài đọc </a:t>
            </a:r>
            <a:r>
              <a:rPr lang="en-US" sz="4000" b="1" i="1">
                <a:solidFill>
                  <a:schemeClr val="tx1"/>
                </a:solidFill>
                <a:latin typeface="Arial" panose="020B0604020202020204" pitchFamily="34" charset="0"/>
                <a:cs typeface="Arial" panose="020B0604020202020204" pitchFamily="34" charset="0"/>
              </a:rPr>
              <a:t>Chân trời cuối phố </a:t>
            </a:r>
            <a:r>
              <a:rPr lang="en-US" sz="4000">
                <a:solidFill>
                  <a:schemeClr val="tx1"/>
                </a:solidFill>
                <a:latin typeface="Arial" panose="020B0604020202020204" pitchFamily="34" charset="0"/>
                <a:cs typeface="Arial" panose="020B0604020202020204" pitchFamily="34" charset="0"/>
              </a:rPr>
              <a:t>và trả lời câu hỏi:  </a:t>
            </a:r>
            <a:r>
              <a:rPr lang="vi-VN" sz="4000">
                <a:solidFill>
                  <a:schemeClr val="tx1"/>
                </a:solidFill>
                <a:effectLst/>
                <a:latin typeface="Arial" panose="020B0604020202020204" pitchFamily="34" charset="0"/>
                <a:ea typeface="Calibri" panose="020F0502020204030204" pitchFamily="34" charset="0"/>
                <a:cs typeface="Arial" panose="020B0604020202020204" pitchFamily="34" charset="0"/>
              </a:rPr>
              <a:t>Tìm những từ ngữ chỉ cảm xúc của cún và giải thích vì sao cún có những cảm xúc đó.</a:t>
            </a:r>
            <a:endPar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a:p>
        </p:txBody>
      </p:sp>
    </p:spTree>
    <p:extLst>
      <p:ext uri="{BB962C8B-B14F-4D97-AF65-F5344CB8AC3E}">
        <p14:creationId xmlns:p14="http://schemas.microsoft.com/office/powerpoint/2010/main" val="65524111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246A3B-0F51-BA3A-1A42-83E080C71A09}"/>
              </a:ext>
            </a:extLst>
          </p:cNvPr>
          <p:cNvGrpSpPr/>
          <p:nvPr/>
        </p:nvGrpSpPr>
        <p:grpSpPr>
          <a:xfrm>
            <a:off x="685800" y="495300"/>
            <a:ext cx="16916400" cy="2438400"/>
            <a:chOff x="762000" y="419100"/>
            <a:chExt cx="16916400" cy="2438400"/>
          </a:xfrm>
        </p:grpSpPr>
        <p:sp>
          <p:nvSpPr>
            <p:cNvPr id="2" name="Rectangle: Rounded Corners 1">
              <a:extLst>
                <a:ext uri="{FF2B5EF4-FFF2-40B4-BE49-F238E27FC236}">
                  <a16:creationId xmlns:a16="http://schemas.microsoft.com/office/drawing/2014/main" id="{0BBB0E8F-44C0-5044-BA16-D9502AE712C3}"/>
                </a:ext>
              </a:extLst>
            </p:cNvPr>
            <p:cNvSpPr/>
            <p:nvPr/>
          </p:nvSpPr>
          <p:spPr>
            <a:xfrm>
              <a:off x="762000" y="419100"/>
              <a:ext cx="167640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601BE29-4B4E-A41F-5A0C-9E6A2FAFDF5B}"/>
                </a:ext>
              </a:extLst>
            </p:cNvPr>
            <p:cNvSpPr/>
            <p:nvPr/>
          </p:nvSpPr>
          <p:spPr>
            <a:xfrm>
              <a:off x="914400" y="571500"/>
              <a:ext cx="16764000" cy="22860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8AEF-D212-17F9-B0C0-8BEE8BD1AD51}"/>
                </a:ext>
              </a:extLst>
            </p:cNvPr>
            <p:cNvSpPr txBox="1"/>
            <p:nvPr/>
          </p:nvSpPr>
          <p:spPr>
            <a:xfrm>
              <a:off x="1143000" y="1111303"/>
              <a:ext cx="16230600"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5.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thích hình ảnh thơ nào nhất? Vì sao? </a:t>
              </a:r>
            </a:p>
          </p:txBody>
        </p:sp>
      </p:grpSp>
      <p:sp>
        <p:nvSpPr>
          <p:cNvPr id="9" name="TextBox 8">
            <a:extLst>
              <a:ext uri="{FF2B5EF4-FFF2-40B4-BE49-F238E27FC236}">
                <a16:creationId xmlns:a16="http://schemas.microsoft.com/office/drawing/2014/main" id="{EBB1FB89-8520-6691-D708-2180EA2BA2BB}"/>
              </a:ext>
            </a:extLst>
          </p:cNvPr>
          <p:cNvSpPr txBox="1"/>
          <p:nvPr/>
        </p:nvSpPr>
        <p:spPr>
          <a:xfrm>
            <a:off x="742013" y="3307708"/>
            <a:ext cx="16880174" cy="1002710"/>
          </a:xfrm>
          <a:prstGeom prst="rect">
            <a:avLst/>
          </a:prstGeom>
          <a:noFill/>
        </p:spPr>
        <p:txBody>
          <a:bodyPr wrap="square" rtlCol="0">
            <a:spAutoFit/>
          </a:bodyPr>
          <a:lstStyle/>
          <a:p>
            <a:pPr algn="ctr">
              <a:lnSpc>
                <a:spcPct val="150000"/>
              </a:lnSpc>
            </a:pPr>
            <a:r>
              <a:rPr lang="en-US" sz="4500" b="1">
                <a:solidFill>
                  <a:srgbClr val="002060"/>
                </a:solidFill>
                <a:latin typeface="Arial" panose="020B0604020202020204" pitchFamily="34" charset="0"/>
                <a:cs typeface="Arial" panose="020B0604020202020204" pitchFamily="34" charset="0"/>
              </a:rPr>
              <a:t>MỘT SỐ HÌNH ẢNH THƠ ĐẸP </a:t>
            </a:r>
          </a:p>
        </p:txBody>
      </p:sp>
      <p:grpSp>
        <p:nvGrpSpPr>
          <p:cNvPr id="12" name="Group 11">
            <a:extLst>
              <a:ext uri="{FF2B5EF4-FFF2-40B4-BE49-F238E27FC236}">
                <a16:creationId xmlns:a16="http://schemas.microsoft.com/office/drawing/2014/main" id="{2E8A1913-AACA-424B-4181-EEA4020D7121}"/>
              </a:ext>
            </a:extLst>
          </p:cNvPr>
          <p:cNvGrpSpPr/>
          <p:nvPr/>
        </p:nvGrpSpPr>
        <p:grpSpPr>
          <a:xfrm>
            <a:off x="1143000" y="4674901"/>
            <a:ext cx="6553200" cy="2592674"/>
            <a:chOff x="685800" y="4836826"/>
            <a:chExt cx="6553200" cy="2592674"/>
          </a:xfrm>
        </p:grpSpPr>
        <p:sp>
          <p:nvSpPr>
            <p:cNvPr id="4" name="Freeform 2">
              <a:extLst>
                <a:ext uri="{FF2B5EF4-FFF2-40B4-BE49-F238E27FC236}">
                  <a16:creationId xmlns:a16="http://schemas.microsoft.com/office/drawing/2014/main" id="{ABFC37ED-759D-3E0E-9227-4F1B60ACB79A}"/>
                </a:ext>
              </a:extLst>
            </p:cNvPr>
            <p:cNvSpPr/>
            <p:nvPr/>
          </p:nvSpPr>
          <p:spPr>
            <a:xfrm>
              <a:off x="685800" y="4836826"/>
              <a:ext cx="6553200" cy="259267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F4928772-91D3-EECB-8C29-663E9A253B3D}"/>
                </a:ext>
              </a:extLst>
            </p:cNvPr>
            <p:cNvSpPr txBox="1"/>
            <p:nvPr/>
          </p:nvSpPr>
          <p:spPr>
            <a:xfrm>
              <a:off x="1143000" y="5854483"/>
              <a:ext cx="5638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Bóng em nhòa bóng núi </a:t>
              </a:r>
            </a:p>
          </p:txBody>
        </p:sp>
      </p:grpSp>
      <p:grpSp>
        <p:nvGrpSpPr>
          <p:cNvPr id="13" name="Group 12">
            <a:extLst>
              <a:ext uri="{FF2B5EF4-FFF2-40B4-BE49-F238E27FC236}">
                <a16:creationId xmlns:a16="http://schemas.microsoft.com/office/drawing/2014/main" id="{FD618DC1-43FA-1C44-BDA6-EDFE6D3AB225}"/>
              </a:ext>
            </a:extLst>
          </p:cNvPr>
          <p:cNvGrpSpPr/>
          <p:nvPr/>
        </p:nvGrpSpPr>
        <p:grpSpPr>
          <a:xfrm>
            <a:off x="10744200" y="4674901"/>
            <a:ext cx="6553200" cy="2592674"/>
            <a:chOff x="685800" y="4836826"/>
            <a:chExt cx="6553200" cy="2592674"/>
          </a:xfrm>
        </p:grpSpPr>
        <p:sp>
          <p:nvSpPr>
            <p:cNvPr id="14" name="Freeform 2">
              <a:extLst>
                <a:ext uri="{FF2B5EF4-FFF2-40B4-BE49-F238E27FC236}">
                  <a16:creationId xmlns:a16="http://schemas.microsoft.com/office/drawing/2014/main" id="{9CAC7008-ED86-336E-0310-F9BBB843330E}"/>
                </a:ext>
              </a:extLst>
            </p:cNvPr>
            <p:cNvSpPr/>
            <p:nvPr/>
          </p:nvSpPr>
          <p:spPr>
            <a:xfrm>
              <a:off x="685800" y="4836826"/>
              <a:ext cx="6553200" cy="259267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8C54B10A-21CA-681A-7D3B-70D5A5EB654A}"/>
                </a:ext>
              </a:extLst>
            </p:cNvPr>
            <p:cNvSpPr txBox="1"/>
            <p:nvPr/>
          </p:nvSpPr>
          <p:spPr>
            <a:xfrm>
              <a:off x="1143000" y="5854483"/>
              <a:ext cx="56388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Mắt em như sao sáng </a:t>
              </a:r>
            </a:p>
          </p:txBody>
        </p:sp>
      </p:grpSp>
      <p:grpSp>
        <p:nvGrpSpPr>
          <p:cNvPr id="16" name="Group 15">
            <a:extLst>
              <a:ext uri="{FF2B5EF4-FFF2-40B4-BE49-F238E27FC236}">
                <a16:creationId xmlns:a16="http://schemas.microsoft.com/office/drawing/2014/main" id="{A21635BE-63E1-0E12-09E0-5B1D037A95C0}"/>
              </a:ext>
            </a:extLst>
          </p:cNvPr>
          <p:cNvGrpSpPr/>
          <p:nvPr/>
        </p:nvGrpSpPr>
        <p:grpSpPr>
          <a:xfrm>
            <a:off x="5943600" y="7046626"/>
            <a:ext cx="6553200" cy="2592674"/>
            <a:chOff x="685800" y="4836826"/>
            <a:chExt cx="6553200" cy="2592674"/>
          </a:xfrm>
        </p:grpSpPr>
        <p:sp>
          <p:nvSpPr>
            <p:cNvPr id="17" name="Freeform 2">
              <a:extLst>
                <a:ext uri="{FF2B5EF4-FFF2-40B4-BE49-F238E27FC236}">
                  <a16:creationId xmlns:a16="http://schemas.microsoft.com/office/drawing/2014/main" id="{F7A1035F-89FA-F17A-B1F5-7DEC4034BEAC}"/>
                </a:ext>
              </a:extLst>
            </p:cNvPr>
            <p:cNvSpPr/>
            <p:nvPr/>
          </p:nvSpPr>
          <p:spPr>
            <a:xfrm>
              <a:off x="685800" y="4836826"/>
              <a:ext cx="6553200" cy="259267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5BDF18BF-0115-4473-7B20-F071CE687EE7}"/>
                </a:ext>
              </a:extLst>
            </p:cNvPr>
            <p:cNvSpPr txBox="1"/>
            <p:nvPr/>
          </p:nvSpPr>
          <p:spPr>
            <a:xfrm>
              <a:off x="1143000" y="5854483"/>
              <a:ext cx="56388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Gặt chữ trên đỉnh đồi </a:t>
              </a:r>
            </a:p>
          </p:txBody>
        </p:sp>
      </p:grpSp>
    </p:spTree>
    <p:extLst>
      <p:ext uri="{BB962C8B-B14F-4D97-AF65-F5344CB8AC3E}">
        <p14:creationId xmlns:p14="http://schemas.microsoft.com/office/powerpoint/2010/main" val="1423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2" name="Freeform 2"/>
          <p:cNvSpPr/>
          <p:nvPr/>
        </p:nvSpPr>
        <p:spPr>
          <a:xfrm>
            <a:off x="1396583" y="381582"/>
            <a:ext cx="15494835" cy="9523836"/>
          </a:xfrm>
          <a:custGeom>
            <a:avLst/>
            <a:gdLst/>
            <a:ahLst/>
            <a:cxnLst/>
            <a:rect l="l" t="t" r="r" b="b"/>
            <a:pathLst>
              <a:path w="15494835" h="9523836">
                <a:moveTo>
                  <a:pt x="0" y="0"/>
                </a:moveTo>
                <a:lnTo>
                  <a:pt x="15494834" y="0"/>
                </a:lnTo>
                <a:lnTo>
                  <a:pt x="15494834" y="9523836"/>
                </a:lnTo>
                <a:lnTo>
                  <a:pt x="0" y="9523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971401" y="1474329"/>
            <a:ext cx="10345198" cy="1107739"/>
          </a:xfrm>
          <a:prstGeom prst="rect">
            <a:avLst/>
          </a:prstGeom>
        </p:spPr>
        <p:txBody>
          <a:bodyPr lIns="0" tIns="0" rIns="0" bIns="0" rtlCol="0" anchor="t">
            <a:spAutoFit/>
          </a:bodyPr>
          <a:lstStyle/>
          <a:p>
            <a:pPr algn="ctr">
              <a:lnSpc>
                <a:spcPts val="9999"/>
              </a:lnSpc>
            </a:pPr>
            <a:r>
              <a:rPr lang="en-US" sz="5000" b="1">
                <a:solidFill>
                  <a:srgbClr val="002060"/>
                </a:solidFill>
                <a:latin typeface="Arial" panose="020B0604020202020204" pitchFamily="34" charset="0"/>
                <a:cs typeface="Arial" panose="020B0604020202020204" pitchFamily="34" charset="0"/>
              </a:rPr>
              <a:t>CÂU TRẢ LỜI THAM KHẢO </a:t>
            </a:r>
          </a:p>
        </p:txBody>
      </p:sp>
      <p:sp>
        <p:nvSpPr>
          <p:cNvPr id="4" name="TextBox 4"/>
          <p:cNvSpPr txBox="1"/>
          <p:nvPr/>
        </p:nvSpPr>
        <p:spPr>
          <a:xfrm>
            <a:off x="3002506" y="2946544"/>
            <a:ext cx="12292512" cy="5440592"/>
          </a:xfrm>
          <a:prstGeom prst="rect">
            <a:avLst/>
          </a:prstGeom>
        </p:spPr>
        <p:txBody>
          <a:bodyPr wrap="square" lIns="0" tIns="0" rIns="0" bIns="0" rtlCol="0" anchor="t">
            <a:spAutoFit/>
          </a:bodyPr>
          <a:lstStyle/>
          <a:p>
            <a:pPr marL="291464" lvl="1" algn="just">
              <a:lnSpc>
                <a:spcPct val="150000"/>
              </a:lnSpc>
            </a:pPr>
            <a:r>
              <a:rPr lang="vi-VN" sz="4000">
                <a:solidFill>
                  <a:srgbClr val="342D2A"/>
                </a:solidFill>
              </a:rPr>
              <a:t>Em thích hình ảnh thơ mắt em như sao sáng vì hình ảnh này cho thấy niềm vui của bạn nhỏ khi đi “tìm cái chữ”. Mặc dù đi đường xa, vượt núi, băng rừng, chân mỏi vì phải đi học chữ trên “đỉnh trời” nhưng bạn nhỏ vẫn vui vì được đi học. Bạn nhỏ xem việc đi học như đi gặt “chữ”, mang về niềm vui</a:t>
            </a:r>
            <a:endParaRPr lang="en-US" sz="4000">
              <a:solidFill>
                <a:srgbClr val="342D2A"/>
              </a:solidFill>
            </a:endParaRPr>
          </a:p>
        </p:txBody>
      </p:sp>
      <p:sp>
        <p:nvSpPr>
          <p:cNvPr id="5" name="Freeform 5"/>
          <p:cNvSpPr/>
          <p:nvPr/>
        </p:nvSpPr>
        <p:spPr>
          <a:xfrm>
            <a:off x="14799772" y="4317649"/>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1430828" y="4317649"/>
            <a:ext cx="4919056" cy="10287000"/>
          </a:xfrm>
          <a:custGeom>
            <a:avLst/>
            <a:gdLst/>
            <a:ahLst/>
            <a:cxnLst/>
            <a:rect l="l" t="t" r="r" b="b"/>
            <a:pathLst>
              <a:path w="4919056" h="10287000">
                <a:moveTo>
                  <a:pt x="4919056" y="0"/>
                </a:moveTo>
                <a:lnTo>
                  <a:pt x="0" y="0"/>
                </a:lnTo>
                <a:lnTo>
                  <a:pt x="0" y="10287000"/>
                </a:lnTo>
                <a:lnTo>
                  <a:pt x="4919056" y="10287000"/>
                </a:lnTo>
                <a:lnTo>
                  <a:pt x="49190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354185"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698468" y="9534230"/>
            <a:ext cx="1225623" cy="1212253"/>
          </a:xfrm>
          <a:custGeom>
            <a:avLst/>
            <a:gdLst/>
            <a:ahLst/>
            <a:cxnLst/>
            <a:rect l="l" t="t" r="r" b="b"/>
            <a:pathLst>
              <a:path w="1225623" h="1212253">
                <a:moveTo>
                  <a:pt x="0" y="0"/>
                </a:moveTo>
                <a:lnTo>
                  <a:pt x="1225623" y="0"/>
                </a:lnTo>
                <a:lnTo>
                  <a:pt x="1225623" y="1212253"/>
                </a:lnTo>
                <a:lnTo>
                  <a:pt x="0" y="1212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2221">
            <a:off x="15616005" y="2531750"/>
            <a:ext cx="1267404" cy="896400"/>
          </a:xfrm>
          <a:custGeom>
            <a:avLst/>
            <a:gdLst/>
            <a:ahLst/>
            <a:cxnLst/>
            <a:rect l="l" t="t" r="r" b="b"/>
            <a:pathLst>
              <a:path w="1267404" h="896400">
                <a:moveTo>
                  <a:pt x="0" y="0"/>
                </a:moveTo>
                <a:lnTo>
                  <a:pt x="1267404" y="0"/>
                </a:lnTo>
                <a:lnTo>
                  <a:pt x="1267404" y="896401"/>
                </a:lnTo>
                <a:lnTo>
                  <a:pt x="0" y="8964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6953117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2" name="Freeform 2"/>
          <p:cNvSpPr/>
          <p:nvPr/>
        </p:nvSpPr>
        <p:spPr>
          <a:xfrm>
            <a:off x="2107991" y="882251"/>
            <a:ext cx="14072018" cy="8027712"/>
          </a:xfrm>
          <a:custGeom>
            <a:avLst/>
            <a:gdLst/>
            <a:ahLst/>
            <a:cxnLst/>
            <a:rect l="l" t="t" r="r" b="b"/>
            <a:pathLst>
              <a:path w="15494835" h="9523836">
                <a:moveTo>
                  <a:pt x="0" y="0"/>
                </a:moveTo>
                <a:lnTo>
                  <a:pt x="15494834" y="0"/>
                </a:lnTo>
                <a:lnTo>
                  <a:pt x="15494834" y="9523836"/>
                </a:lnTo>
                <a:lnTo>
                  <a:pt x="0" y="9523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302573" y="3409206"/>
            <a:ext cx="11497199" cy="2815451"/>
          </a:xfrm>
          <a:prstGeom prst="rect">
            <a:avLst/>
          </a:prstGeom>
        </p:spPr>
        <p:txBody>
          <a:bodyPr wrap="square" lIns="0" tIns="0" rIns="0" bIns="0" rtlCol="0" anchor="t">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3. </a:t>
            </a:r>
          </a:p>
          <a:p>
            <a:pPr algn="ctr">
              <a:lnSpc>
                <a:spcPct val="150000"/>
              </a:lnSpc>
            </a:pPr>
            <a:r>
              <a:rPr lang="en-US" sz="6500" b="1">
                <a:solidFill>
                  <a:srgbClr val="002060"/>
                </a:solidFill>
                <a:latin typeface="Arial" panose="020B0604020202020204" pitchFamily="34" charset="0"/>
                <a:cs typeface="Arial" panose="020B0604020202020204" pitchFamily="34" charset="0"/>
              </a:rPr>
              <a:t>HỌC THUỘC LÒNG BÀI THƠ</a:t>
            </a:r>
          </a:p>
        </p:txBody>
      </p:sp>
      <p:sp>
        <p:nvSpPr>
          <p:cNvPr id="5" name="Freeform 5"/>
          <p:cNvSpPr/>
          <p:nvPr/>
        </p:nvSpPr>
        <p:spPr>
          <a:xfrm>
            <a:off x="14799772" y="4317649"/>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1430828" y="4317649"/>
            <a:ext cx="4919056" cy="10287000"/>
          </a:xfrm>
          <a:custGeom>
            <a:avLst/>
            <a:gdLst/>
            <a:ahLst/>
            <a:cxnLst/>
            <a:rect l="l" t="t" r="r" b="b"/>
            <a:pathLst>
              <a:path w="4919056" h="10287000">
                <a:moveTo>
                  <a:pt x="4919056" y="0"/>
                </a:moveTo>
                <a:lnTo>
                  <a:pt x="0" y="0"/>
                </a:lnTo>
                <a:lnTo>
                  <a:pt x="0" y="10287000"/>
                </a:lnTo>
                <a:lnTo>
                  <a:pt x="4919056" y="10287000"/>
                </a:lnTo>
                <a:lnTo>
                  <a:pt x="49190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354185"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698468" y="9534230"/>
            <a:ext cx="1225623" cy="1212253"/>
          </a:xfrm>
          <a:custGeom>
            <a:avLst/>
            <a:gdLst/>
            <a:ahLst/>
            <a:cxnLst/>
            <a:rect l="l" t="t" r="r" b="b"/>
            <a:pathLst>
              <a:path w="1225623" h="1212253">
                <a:moveTo>
                  <a:pt x="0" y="0"/>
                </a:moveTo>
                <a:lnTo>
                  <a:pt x="1225623" y="0"/>
                </a:lnTo>
                <a:lnTo>
                  <a:pt x="1225623" y="1212253"/>
                </a:lnTo>
                <a:lnTo>
                  <a:pt x="0" y="1212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2221">
            <a:off x="15675118" y="2036549"/>
            <a:ext cx="1593166" cy="1126803"/>
          </a:xfrm>
          <a:custGeom>
            <a:avLst/>
            <a:gdLst/>
            <a:ahLst/>
            <a:cxnLst/>
            <a:rect l="l" t="t" r="r" b="b"/>
            <a:pathLst>
              <a:path w="1267404" h="896400">
                <a:moveTo>
                  <a:pt x="0" y="0"/>
                </a:moveTo>
                <a:lnTo>
                  <a:pt x="1267404" y="0"/>
                </a:lnTo>
                <a:lnTo>
                  <a:pt x="1267404" y="896401"/>
                </a:lnTo>
                <a:lnTo>
                  <a:pt x="0" y="8964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2703247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DE3D787-1E98-7B77-E52B-F380489AFD63}"/>
              </a:ext>
            </a:extLst>
          </p:cNvPr>
          <p:cNvSpPr txBox="1"/>
          <p:nvPr/>
        </p:nvSpPr>
        <p:spPr>
          <a:xfrm>
            <a:off x="4305300" y="571500"/>
            <a:ext cx="9677400" cy="861774"/>
          </a:xfrm>
          <a:prstGeom prst="rect">
            <a:avLst/>
          </a:prstGeom>
          <a:noFill/>
        </p:spPr>
        <p:txBody>
          <a:bodyPr wrap="square" rtlCol="0">
            <a:spAutoFit/>
          </a:bodyPr>
          <a:lstStyle/>
          <a:p>
            <a:pPr algn="ctr"/>
            <a:r>
              <a:rPr lang="en-US" sz="5000" b="1">
                <a:solidFill>
                  <a:schemeClr val="accent4">
                    <a:lumMod val="75000"/>
                  </a:schemeClr>
                </a:solidFill>
                <a:latin typeface="Arial" panose="020B0604020202020204" pitchFamily="34" charset="0"/>
                <a:cs typeface="Arial" panose="020B0604020202020204" pitchFamily="34" charset="0"/>
              </a:rPr>
              <a:t>LÀM VIỆC NHÓM </a:t>
            </a:r>
          </a:p>
        </p:txBody>
      </p:sp>
      <p:sp>
        <p:nvSpPr>
          <p:cNvPr id="11" name="Freeform 2">
            <a:extLst>
              <a:ext uri="{FF2B5EF4-FFF2-40B4-BE49-F238E27FC236}">
                <a16:creationId xmlns:a16="http://schemas.microsoft.com/office/drawing/2014/main" id="{BCAF3D35-5D25-645D-128A-D856A8F25B92}"/>
              </a:ext>
            </a:extLst>
          </p:cNvPr>
          <p:cNvSpPr/>
          <p:nvPr/>
        </p:nvSpPr>
        <p:spPr>
          <a:xfrm>
            <a:off x="304800" y="3771900"/>
            <a:ext cx="7239000" cy="65151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22" name="Group 21">
            <a:extLst>
              <a:ext uri="{FF2B5EF4-FFF2-40B4-BE49-F238E27FC236}">
                <a16:creationId xmlns:a16="http://schemas.microsoft.com/office/drawing/2014/main" id="{42BD2DF1-2A6A-6E4F-F40E-5C1E12A1497F}"/>
              </a:ext>
            </a:extLst>
          </p:cNvPr>
          <p:cNvGrpSpPr/>
          <p:nvPr/>
        </p:nvGrpSpPr>
        <p:grpSpPr>
          <a:xfrm>
            <a:off x="7543800" y="2324100"/>
            <a:ext cx="10439400" cy="7462837"/>
            <a:chOff x="7543800" y="2324100"/>
            <a:chExt cx="10439400" cy="7462837"/>
          </a:xfrm>
        </p:grpSpPr>
        <p:sp>
          <p:nvSpPr>
            <p:cNvPr id="19" name="Rectangle: Rounded Corners 18">
              <a:extLst>
                <a:ext uri="{FF2B5EF4-FFF2-40B4-BE49-F238E27FC236}">
                  <a16:creationId xmlns:a16="http://schemas.microsoft.com/office/drawing/2014/main" id="{2FC3ED16-0EB9-7154-2D6F-5571253AA837}"/>
                </a:ext>
              </a:extLst>
            </p:cNvPr>
            <p:cNvSpPr/>
            <p:nvPr/>
          </p:nvSpPr>
          <p:spPr>
            <a:xfrm>
              <a:off x="7543800" y="2324100"/>
              <a:ext cx="10210800" cy="7239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778A5C53-5EF3-210A-4D80-F45589D9AC11}"/>
                </a:ext>
              </a:extLst>
            </p:cNvPr>
            <p:cNvSpPr/>
            <p:nvPr/>
          </p:nvSpPr>
          <p:spPr>
            <a:xfrm>
              <a:off x="7772400" y="2547937"/>
              <a:ext cx="10210800" cy="7239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26AEB03-51C8-CC78-0633-B34DC3B930DE}"/>
                </a:ext>
              </a:extLst>
            </p:cNvPr>
            <p:cNvSpPr txBox="1"/>
            <p:nvPr/>
          </p:nvSpPr>
          <p:spPr>
            <a:xfrm>
              <a:off x="7886700" y="3646144"/>
              <a:ext cx="9982200"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Luyện đọc lại luân phiên các đoạn của bài đọc.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Chú ý một số ngắt giọng, ngắt câu đúng chỗ; một số từ dễ phát âm sai.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Luyện tập đọc và học thuộc lòng bài thơ. </a:t>
              </a:r>
            </a:p>
          </p:txBody>
        </p:sp>
      </p:grpSp>
    </p:spTree>
    <p:extLst>
      <p:ext uri="{BB962C8B-B14F-4D97-AF65-F5344CB8AC3E}">
        <p14:creationId xmlns:p14="http://schemas.microsoft.com/office/powerpoint/2010/main" val="9413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grpSp>
        <p:nvGrpSpPr>
          <p:cNvPr id="8" name="Group 8"/>
          <p:cNvGrpSpPr/>
          <p:nvPr/>
        </p:nvGrpSpPr>
        <p:grpSpPr>
          <a:xfrm>
            <a:off x="1828800" y="1289285"/>
            <a:ext cx="14630400" cy="7708429"/>
            <a:chOff x="0" y="0"/>
            <a:chExt cx="6559890" cy="5455375"/>
          </a:xfrm>
        </p:grpSpPr>
        <p:sp>
          <p:nvSpPr>
            <p:cNvPr id="9" name="Freeform 9"/>
            <p:cNvSpPr/>
            <p:nvPr/>
          </p:nvSpPr>
          <p:spPr>
            <a:xfrm>
              <a:off x="-1" y="0"/>
              <a:ext cx="6567549" cy="5455376"/>
            </a:xfrm>
            <a:custGeom>
              <a:avLst/>
              <a:gdLst/>
              <a:ahLst/>
              <a:cxnLst/>
              <a:rect l="l" t="t" r="r" b="b"/>
              <a:pathLst>
                <a:path w="6567549" h="5455376">
                  <a:moveTo>
                    <a:pt x="6061110" y="5438457"/>
                  </a:moveTo>
                  <a:cubicBezTo>
                    <a:pt x="6061110" y="5438457"/>
                    <a:pt x="5824114" y="5428487"/>
                    <a:pt x="5461975" y="5441931"/>
                  </a:cubicBezTo>
                  <a:cubicBezTo>
                    <a:pt x="5099837" y="5455376"/>
                    <a:pt x="490924" y="5455376"/>
                    <a:pt x="490924" y="5455376"/>
                  </a:cubicBezTo>
                  <a:cubicBezTo>
                    <a:pt x="245502" y="5455376"/>
                    <a:pt x="32509" y="5358107"/>
                    <a:pt x="31032" y="5197994"/>
                  </a:cubicBezTo>
                  <a:cubicBezTo>
                    <a:pt x="31032" y="5197994"/>
                    <a:pt x="0" y="34570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014561" y="0"/>
                    <a:pt x="6014561" y="0"/>
                  </a:cubicBezTo>
                  <a:cubicBezTo>
                    <a:pt x="6326462" y="0"/>
                    <a:pt x="6559891" y="101069"/>
                    <a:pt x="6552033" y="303616"/>
                  </a:cubicBezTo>
                  <a:cubicBezTo>
                    <a:pt x="6552033" y="303616"/>
                    <a:pt x="6550038" y="3203497"/>
                    <a:pt x="6558794" y="4498406"/>
                  </a:cubicBezTo>
                  <a:cubicBezTo>
                    <a:pt x="6567549" y="4791708"/>
                    <a:pt x="6521001" y="5124779"/>
                    <a:pt x="6521001" y="5124779"/>
                  </a:cubicBezTo>
                  <a:cubicBezTo>
                    <a:pt x="6518036" y="5304804"/>
                    <a:pt x="6306532" y="5438457"/>
                    <a:pt x="6061110" y="5438457"/>
                  </a:cubicBezTo>
                  <a:close/>
                </a:path>
              </a:pathLst>
            </a:custGeom>
            <a:solidFill>
              <a:srgbClr val="FFFFFF"/>
            </a:solidFill>
          </p:spPr>
          <p:txBody>
            <a:bodyPr/>
            <a:lstStyle/>
            <a:p>
              <a:endParaRPr lang="en-US"/>
            </a:p>
          </p:txBody>
        </p:sp>
      </p:grpSp>
      <p:sp>
        <p:nvSpPr>
          <p:cNvPr id="6" name="Freeform 6"/>
          <p:cNvSpPr/>
          <p:nvPr/>
        </p:nvSpPr>
        <p:spPr>
          <a:xfrm flipH="1">
            <a:off x="-1211506" y="8183541"/>
            <a:ext cx="5486400" cy="2777490"/>
          </a:xfrm>
          <a:custGeom>
            <a:avLst/>
            <a:gdLst/>
            <a:ahLst/>
            <a:cxnLst/>
            <a:rect l="l" t="t" r="r" b="b"/>
            <a:pathLst>
              <a:path w="5486400" h="2777490">
                <a:moveTo>
                  <a:pt x="5486400" y="0"/>
                </a:moveTo>
                <a:lnTo>
                  <a:pt x="0" y="0"/>
                </a:lnTo>
                <a:lnTo>
                  <a:pt x="0" y="2777490"/>
                </a:lnTo>
                <a:lnTo>
                  <a:pt x="5486400" y="2777490"/>
                </a:lnTo>
                <a:lnTo>
                  <a:pt x="54864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14013106" y="8345550"/>
            <a:ext cx="5486400" cy="2777490"/>
          </a:xfrm>
          <a:custGeom>
            <a:avLst/>
            <a:gdLst/>
            <a:ahLst/>
            <a:cxnLst/>
            <a:rect l="l" t="t" r="r" b="b"/>
            <a:pathLst>
              <a:path w="5486400" h="2777490">
                <a:moveTo>
                  <a:pt x="5486400" y="0"/>
                </a:moveTo>
                <a:lnTo>
                  <a:pt x="0" y="0"/>
                </a:lnTo>
                <a:lnTo>
                  <a:pt x="0" y="2777490"/>
                </a:lnTo>
                <a:lnTo>
                  <a:pt x="5486400" y="2777490"/>
                </a:lnTo>
                <a:lnTo>
                  <a:pt x="54864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259553" flipH="1">
            <a:off x="319402" y="399367"/>
            <a:ext cx="1538335" cy="1088022"/>
          </a:xfrm>
          <a:custGeom>
            <a:avLst/>
            <a:gdLst/>
            <a:ahLst/>
            <a:cxnLst/>
            <a:rect l="l" t="t" r="r" b="b"/>
            <a:pathLst>
              <a:path w="1538335" h="1088022">
                <a:moveTo>
                  <a:pt x="1538335" y="0"/>
                </a:moveTo>
                <a:lnTo>
                  <a:pt x="0" y="0"/>
                </a:lnTo>
                <a:lnTo>
                  <a:pt x="0" y="1088023"/>
                </a:lnTo>
                <a:lnTo>
                  <a:pt x="1538335" y="1088023"/>
                </a:lnTo>
                <a:lnTo>
                  <a:pt x="15383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4791771" y="1714500"/>
            <a:ext cx="8704457" cy="884858"/>
          </a:xfrm>
          <a:prstGeom prst="rect">
            <a:avLst/>
          </a:prstGeom>
        </p:spPr>
        <p:txBody>
          <a:bodyPr lIns="0" tIns="0" rIns="0" bIns="0" rtlCol="0" anchor="t">
            <a:spAutoFit/>
          </a:bodyPr>
          <a:lstStyle/>
          <a:p>
            <a:pPr marL="0" lvl="0" indent="0" algn="ctr">
              <a:lnSpc>
                <a:spcPts val="6880"/>
              </a:lnSpc>
            </a:pPr>
            <a:r>
              <a:rPr lang="en-US" sz="6000" b="1" u="none">
                <a:solidFill>
                  <a:srgbClr val="002060"/>
                </a:solidFill>
                <a:latin typeface="Arial" panose="020B0604020202020204" pitchFamily="34" charset="0"/>
                <a:cs typeface="Arial" panose="020B0604020202020204" pitchFamily="34" charset="0"/>
              </a:rPr>
              <a:t>HƯỚNG DẪN VỀ NHÀ </a:t>
            </a:r>
          </a:p>
        </p:txBody>
      </p:sp>
      <p:sp>
        <p:nvSpPr>
          <p:cNvPr id="16" name="Freeform 20">
            <a:extLst>
              <a:ext uri="{FF2B5EF4-FFF2-40B4-BE49-F238E27FC236}">
                <a16:creationId xmlns:a16="http://schemas.microsoft.com/office/drawing/2014/main" id="{0C9A22F9-1696-5CC2-C808-A05F7662372C}"/>
              </a:ext>
            </a:extLst>
          </p:cNvPr>
          <p:cNvSpPr/>
          <p:nvPr/>
        </p:nvSpPr>
        <p:spPr>
          <a:xfrm rot="62221">
            <a:off x="16270234" y="2883707"/>
            <a:ext cx="1538335" cy="1088022"/>
          </a:xfrm>
          <a:custGeom>
            <a:avLst/>
            <a:gdLst/>
            <a:ahLst/>
            <a:cxnLst/>
            <a:rect l="l" t="t" r="r" b="b"/>
            <a:pathLst>
              <a:path w="1538335" h="1088022">
                <a:moveTo>
                  <a:pt x="0" y="0"/>
                </a:moveTo>
                <a:lnTo>
                  <a:pt x="1538335" y="0"/>
                </a:lnTo>
                <a:lnTo>
                  <a:pt x="1538335" y="1088023"/>
                </a:lnTo>
                <a:lnTo>
                  <a:pt x="0" y="1088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AB294818-837A-BD77-787A-38726633A113}"/>
              </a:ext>
            </a:extLst>
          </p:cNvPr>
          <p:cNvSpPr txBox="1"/>
          <p:nvPr/>
        </p:nvSpPr>
        <p:spPr>
          <a:xfrm>
            <a:off x="2675539" y="3035372"/>
            <a:ext cx="12954000" cy="515769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Ôn tập lại nội dung bài học ngày hôm nay. </a:t>
            </a:r>
          </a:p>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Học thuộc lòng bài thơ và hiểu được ý nghĩa của bài. </a:t>
            </a:r>
          </a:p>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Chuẩn bị cho bài học mới, </a:t>
            </a:r>
            <a:r>
              <a:rPr lang="en-US" sz="4500" b="1" i="1">
                <a:latin typeface="Arial" panose="020B0604020202020204" pitchFamily="34" charset="0"/>
                <a:cs typeface="Arial" panose="020B0604020202020204" pitchFamily="34" charset="0"/>
              </a:rPr>
              <a:t>Tiết 2. Luyện từ và câu – Cách dùng và công dụng của từ điển.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18" name="Freeform 8">
            <a:extLst>
              <a:ext uri="{FF2B5EF4-FFF2-40B4-BE49-F238E27FC236}">
                <a16:creationId xmlns:a16="http://schemas.microsoft.com/office/drawing/2014/main" id="{6A6A94B4-460B-1923-87AE-469084150869}"/>
              </a:ext>
            </a:extLst>
          </p:cNvPr>
          <p:cNvSpPr/>
          <p:nvPr/>
        </p:nvSpPr>
        <p:spPr>
          <a:xfrm>
            <a:off x="2783372" y="7280278"/>
            <a:ext cx="5236942" cy="2989858"/>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a:off x="11299515" y="8206115"/>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14042715" y="237108"/>
            <a:ext cx="6048000" cy="3870720"/>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799772" y="1028700"/>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3024000" y="-1263456"/>
            <a:ext cx="6048000" cy="3870720"/>
          </a:xfrm>
          <a:custGeom>
            <a:avLst/>
            <a:gdLst/>
            <a:ahLst/>
            <a:cxnLst/>
            <a:rect l="l" t="t" r="r" b="b"/>
            <a:pathLst>
              <a:path w="6048000" h="3870720">
                <a:moveTo>
                  <a:pt x="0" y="0"/>
                </a:moveTo>
                <a:lnTo>
                  <a:pt x="6048000" y="0"/>
                </a:lnTo>
                <a:lnTo>
                  <a:pt x="6048000" y="3870720"/>
                </a:lnTo>
                <a:lnTo>
                  <a:pt x="0" y="3870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475543" y="2607264"/>
            <a:ext cx="13336914" cy="3465179"/>
          </a:xfrm>
          <a:prstGeom prst="rect">
            <a:avLst/>
          </a:prstGeom>
        </p:spPr>
        <p:txBody>
          <a:bodyPr wrap="square" lIns="0" tIns="0" rIns="0" bIns="0" rtlCol="0" anchor="t">
            <a:spAutoFit/>
          </a:bodyPr>
          <a:lstStyle/>
          <a:p>
            <a:pPr algn="ctr">
              <a:lnSpc>
                <a:spcPct val="150000"/>
              </a:lnSpc>
            </a:pPr>
            <a:r>
              <a:rPr lang="en-US" sz="8000" b="1">
                <a:solidFill>
                  <a:srgbClr val="724E39"/>
                </a:solidFill>
                <a:latin typeface="Arial" panose="020B0604020202020204" pitchFamily="34" charset="0"/>
                <a:cs typeface="Arial" panose="020B0604020202020204" pitchFamily="34" charset="0"/>
              </a:rPr>
              <a:t>CẢM ƠN CÁC EM ĐÃ CHÚ Ý LẮNG NGHE BÀI GIẢNG!</a:t>
            </a:r>
          </a:p>
        </p:txBody>
      </p:sp>
      <p:sp>
        <p:nvSpPr>
          <p:cNvPr id="16" name="Freeform 17">
            <a:extLst>
              <a:ext uri="{FF2B5EF4-FFF2-40B4-BE49-F238E27FC236}">
                <a16:creationId xmlns:a16="http://schemas.microsoft.com/office/drawing/2014/main" id="{A9501613-1224-565C-EC9B-4BFA6BD92471}"/>
              </a:ext>
            </a:extLst>
          </p:cNvPr>
          <p:cNvSpPr/>
          <p:nvPr/>
        </p:nvSpPr>
        <p:spPr>
          <a:xfrm>
            <a:off x="-228600" y="796290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9">
            <a:extLst>
              <a:ext uri="{FF2B5EF4-FFF2-40B4-BE49-F238E27FC236}">
                <a16:creationId xmlns:a16="http://schemas.microsoft.com/office/drawing/2014/main" id="{4E8481E0-8CF1-74F1-7B24-C4BC396FB968}"/>
              </a:ext>
            </a:extLst>
          </p:cNvPr>
          <p:cNvSpPr/>
          <p:nvPr/>
        </p:nvSpPr>
        <p:spPr>
          <a:xfrm rot="-259553" flipH="1">
            <a:off x="746615" y="7202679"/>
            <a:ext cx="2408481" cy="1703452"/>
          </a:xfrm>
          <a:custGeom>
            <a:avLst/>
            <a:gdLst/>
            <a:ahLst/>
            <a:cxnLst/>
            <a:rect l="l" t="t" r="r" b="b"/>
            <a:pathLst>
              <a:path w="1538335" h="1088022">
                <a:moveTo>
                  <a:pt x="1538335" y="0"/>
                </a:moveTo>
                <a:lnTo>
                  <a:pt x="0" y="0"/>
                </a:lnTo>
                <a:lnTo>
                  <a:pt x="0" y="1088023"/>
                </a:lnTo>
                <a:lnTo>
                  <a:pt x="1538335" y="1088023"/>
                </a:lnTo>
                <a:lnTo>
                  <a:pt x="153833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200211329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3E7A26-9453-4AFD-6978-B534DDB11294}"/>
              </a:ext>
            </a:extLst>
          </p:cNvPr>
          <p:cNvPicPr>
            <a:picLocks noChangeAspect="1"/>
          </p:cNvPicPr>
          <p:nvPr/>
        </p:nvPicPr>
        <p:blipFill rotWithShape="1">
          <a:blip r:embed="rId2">
            <a:extLst>
              <a:ext uri="{28A0092B-C50C-407E-A947-70E740481C1C}">
                <a14:useLocalDpi xmlns:a14="http://schemas.microsoft.com/office/drawing/2010/main" val="0"/>
              </a:ext>
            </a:extLst>
          </a:blip>
          <a:srcRect l="40741" t="2222"/>
          <a:stretch/>
        </p:blipFill>
        <p:spPr>
          <a:xfrm>
            <a:off x="-304800" y="-15615"/>
            <a:ext cx="9178030" cy="10302615"/>
          </a:xfrm>
          <a:prstGeom prst="rect">
            <a:avLst/>
          </a:prstGeom>
          <a:effectLst>
            <a:softEdge rad="317500"/>
          </a:effectLst>
        </p:spPr>
      </p:pic>
      <p:sp>
        <p:nvSpPr>
          <p:cNvPr id="4" name="TextBox 3">
            <a:extLst>
              <a:ext uri="{FF2B5EF4-FFF2-40B4-BE49-F238E27FC236}">
                <a16:creationId xmlns:a16="http://schemas.microsoft.com/office/drawing/2014/main" id="{53C4860F-8291-2C06-8627-F93A4D7A3124}"/>
              </a:ext>
            </a:extLst>
          </p:cNvPr>
          <p:cNvSpPr txBox="1"/>
          <p:nvPr/>
        </p:nvSpPr>
        <p:spPr>
          <a:xfrm>
            <a:off x="8892280" y="1907564"/>
            <a:ext cx="8957570" cy="6456255"/>
          </a:xfrm>
          <a:prstGeom prst="rect">
            <a:avLst/>
          </a:prstGeom>
          <a:noFill/>
        </p:spPr>
        <p:txBody>
          <a:bodyPr wrap="square">
            <a:spAutoFit/>
          </a:bodyPr>
          <a:lstStyle/>
          <a:p>
            <a:pPr algn="just">
              <a:lnSpc>
                <a:spcPct val="150000"/>
              </a:lnSpc>
            </a:pPr>
            <a:r>
              <a:rPr lang="vi-VN" sz="4000" b="1">
                <a:solidFill>
                  <a:srgbClr val="C00000"/>
                </a:solidFill>
              </a:rPr>
              <a:t>Những từ ngữ chỉ cảm xúc của cún: </a:t>
            </a:r>
            <a:endParaRPr lang="en-US" sz="4000" b="1">
              <a:solidFill>
                <a:srgbClr val="C00000"/>
              </a:solidFill>
            </a:endParaRPr>
          </a:p>
          <a:p>
            <a:pPr marL="571500" indent="-571500" algn="just">
              <a:lnSpc>
                <a:spcPct val="150000"/>
              </a:lnSpc>
              <a:buFont typeface="Arial" panose="020B0604020202020204" pitchFamily="34" charset="0"/>
              <a:buChar char="•"/>
            </a:pPr>
            <a:r>
              <a:rPr lang="vi-VN" sz="4000" b="1" i="1"/>
              <a:t>bực mình </a:t>
            </a:r>
            <a:r>
              <a:rPr lang="vi-VN" sz="4000"/>
              <a:t>(vì tò mò muốn biết về cuối dãy ph</a:t>
            </a:r>
            <a:r>
              <a:rPr lang="en-US" sz="4000">
                <a:latin typeface="Arial" panose="020B0604020202020204" pitchFamily="34" charset="0"/>
                <a:cs typeface="Arial" panose="020B0604020202020204" pitchFamily="34" charset="0"/>
              </a:rPr>
              <a:t>ố</a:t>
            </a:r>
            <a:r>
              <a:rPr lang="vi-VN" sz="4000"/>
              <a:t> mà lại không được ra ngoài), </a:t>
            </a:r>
            <a:endParaRPr lang="en-US" sz="4000"/>
          </a:p>
          <a:p>
            <a:pPr marL="571500" indent="-571500" algn="just">
              <a:lnSpc>
                <a:spcPct val="150000"/>
              </a:lnSpc>
              <a:buFont typeface="Arial" panose="020B0604020202020204" pitchFamily="34" charset="0"/>
              <a:buChar char="•"/>
            </a:pPr>
            <a:r>
              <a:rPr lang="vi-VN" sz="4000" b="1" i="1"/>
              <a:t>mừng rỡ </a:t>
            </a:r>
            <a:r>
              <a:rPr lang="vi-VN" sz="4000"/>
              <a:t>(vì được người nhà mở cổng cho ra ngoài, chạy đi khám phá dãy phố).</a:t>
            </a:r>
            <a:endParaRPr lang="en-US" sz="4000"/>
          </a:p>
        </p:txBody>
      </p:sp>
    </p:spTree>
    <p:extLst>
      <p:ext uri="{BB962C8B-B14F-4D97-AF65-F5344CB8AC3E}">
        <p14:creationId xmlns:p14="http://schemas.microsoft.com/office/powerpoint/2010/main" val="13566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BD254-BB4C-3028-BB61-1960B8C93C16}"/>
              </a:ext>
            </a:extLst>
          </p:cNvPr>
          <p:cNvSpPr txBox="1"/>
          <p:nvPr/>
        </p:nvSpPr>
        <p:spPr>
          <a:xfrm>
            <a:off x="4533900" y="342900"/>
            <a:ext cx="92202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KHỞI ĐỘNG </a:t>
            </a:r>
          </a:p>
        </p:txBody>
      </p:sp>
      <p:grpSp>
        <p:nvGrpSpPr>
          <p:cNvPr id="10" name="Group 9">
            <a:extLst>
              <a:ext uri="{FF2B5EF4-FFF2-40B4-BE49-F238E27FC236}">
                <a16:creationId xmlns:a16="http://schemas.microsoft.com/office/drawing/2014/main" id="{BC1A98EA-98E6-25DA-C3C9-9C514AE07659}"/>
              </a:ext>
            </a:extLst>
          </p:cNvPr>
          <p:cNvGrpSpPr/>
          <p:nvPr/>
        </p:nvGrpSpPr>
        <p:grpSpPr>
          <a:xfrm>
            <a:off x="0" y="1769274"/>
            <a:ext cx="18288000" cy="8517726"/>
            <a:chOff x="0" y="1769274"/>
            <a:chExt cx="18288000" cy="8517726"/>
          </a:xfrm>
        </p:grpSpPr>
        <p:pic>
          <p:nvPicPr>
            <p:cNvPr id="6" name="Picture 5">
              <a:extLst>
                <a:ext uri="{FF2B5EF4-FFF2-40B4-BE49-F238E27FC236}">
                  <a16:creationId xmlns:a16="http://schemas.microsoft.com/office/drawing/2014/main" id="{737E171E-46FF-748B-9DCB-B806A7BC5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769274"/>
              <a:ext cx="12725400" cy="8517726"/>
            </a:xfrm>
            <a:prstGeom prst="rect">
              <a:avLst/>
            </a:prstGeom>
          </p:spPr>
        </p:pic>
        <p:pic>
          <p:nvPicPr>
            <p:cNvPr id="8" name="Picture 7">
              <a:extLst>
                <a:ext uri="{FF2B5EF4-FFF2-40B4-BE49-F238E27FC236}">
                  <a16:creationId xmlns:a16="http://schemas.microsoft.com/office/drawing/2014/main" id="{5C885A2D-FF3F-64E0-AB8E-2C79D77C2959}"/>
                </a:ext>
              </a:extLst>
            </p:cNvPr>
            <p:cNvPicPr>
              <a:picLocks noChangeAspect="1"/>
            </p:cNvPicPr>
            <p:nvPr/>
          </p:nvPicPr>
          <p:blipFill>
            <a:blip r:embed="rId3"/>
            <a:stretch>
              <a:fillRect/>
            </a:stretch>
          </p:blipFill>
          <p:spPr>
            <a:xfrm flipH="1">
              <a:off x="0" y="3021662"/>
              <a:ext cx="5562600" cy="7265338"/>
            </a:xfrm>
            <a:prstGeom prst="rect">
              <a:avLst/>
            </a:prstGeom>
          </p:spPr>
        </p:pic>
      </p:grpSp>
      <p:sp>
        <p:nvSpPr>
          <p:cNvPr id="9" name="Rectangle: Rounded Corners 8">
            <a:extLst>
              <a:ext uri="{FF2B5EF4-FFF2-40B4-BE49-F238E27FC236}">
                <a16:creationId xmlns:a16="http://schemas.microsoft.com/office/drawing/2014/main" id="{C50BDF2E-0DC8-0C1D-B17B-FF5B43099347}"/>
              </a:ext>
            </a:extLst>
          </p:cNvPr>
          <p:cNvSpPr/>
          <p:nvPr/>
        </p:nvSpPr>
        <p:spPr>
          <a:xfrm>
            <a:off x="457200" y="1769274"/>
            <a:ext cx="12725400" cy="4724400"/>
          </a:xfrm>
          <a:prstGeom prst="roundRect">
            <a:avLst/>
          </a:prstGeom>
          <a:gradFill>
            <a:gsLst>
              <a:gs pos="0">
                <a:schemeClr val="accent1">
                  <a:lumMod val="5000"/>
                  <a:lumOff val="95000"/>
                </a:schemeClr>
              </a:gs>
              <a:gs pos="100000">
                <a:schemeClr val="accent5">
                  <a:lumMod val="20000"/>
                  <a:lumOff val="80000"/>
                  <a:alpha val="77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002060"/>
                </a:solidFill>
                <a:latin typeface="Arial" panose="020B0604020202020204" pitchFamily="34" charset="0"/>
                <a:cs typeface="Arial" panose="020B0604020202020204" pitchFamily="34" charset="0"/>
              </a:rPr>
              <a:t>QUAN SÁT TRANH VÀ TRẢ LỜI CÂU HỎI </a:t>
            </a:r>
          </a:p>
          <a:p>
            <a:pPr marL="571500" indent="-571500" algn="just">
              <a:lnSpc>
                <a:spcPct val="150000"/>
              </a:lnSpc>
              <a:buFont typeface="Wingdings" panose="05000000000000000000" pitchFamily="2" charset="2"/>
              <a:buChar char="§"/>
            </a:pPr>
            <a:r>
              <a:rPr lang="vi-VN" sz="4000">
                <a:solidFill>
                  <a:schemeClr val="tx1"/>
                </a:solidFill>
              </a:rPr>
              <a:t>Các bạn nhỏ trong bức tranh sống ở đâu?</a:t>
            </a:r>
          </a:p>
          <a:p>
            <a:pPr marL="571500" indent="-571500" algn="just">
              <a:lnSpc>
                <a:spcPct val="150000"/>
              </a:lnSpc>
              <a:buFont typeface="Wingdings" panose="05000000000000000000" pitchFamily="2" charset="2"/>
              <a:buChar char="§"/>
            </a:pPr>
            <a:r>
              <a:rPr lang="vi-VN" sz="4000">
                <a:solidFill>
                  <a:schemeClr val="tx1"/>
                </a:solidFill>
              </a:rPr>
              <a:t>Các bạn đang đi học trên con đường như thế nào?</a:t>
            </a:r>
          </a:p>
          <a:p>
            <a:pPr marL="571500" indent="-571500" algn="just">
              <a:lnSpc>
                <a:spcPct val="150000"/>
              </a:lnSpc>
              <a:buFont typeface="Wingdings" panose="05000000000000000000" pitchFamily="2" charset="2"/>
              <a:buChar char="§"/>
            </a:pPr>
            <a:r>
              <a:rPr lang="vi-VN" sz="4000">
                <a:solidFill>
                  <a:schemeClr val="tx1"/>
                </a:solidFill>
              </a:rPr>
              <a:t>Nêu cảm nghĩ về việc đi học của các bạn nhỏ</a:t>
            </a:r>
          </a:p>
        </p:txBody>
      </p:sp>
    </p:spTree>
    <p:extLst>
      <p:ext uri="{BB962C8B-B14F-4D97-AF65-F5344CB8AC3E}">
        <p14:creationId xmlns:p14="http://schemas.microsoft.com/office/powerpoint/2010/main" val="208487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612637-2BE6-9316-8B1B-CF7BE5B61E34}"/>
              </a:ext>
            </a:extLst>
          </p:cNvPr>
          <p:cNvGrpSpPr/>
          <p:nvPr/>
        </p:nvGrpSpPr>
        <p:grpSpPr>
          <a:xfrm>
            <a:off x="-1" y="1769274"/>
            <a:ext cx="18347961" cy="8517726"/>
            <a:chOff x="0" y="1769274"/>
            <a:chExt cx="18288000" cy="8517726"/>
          </a:xfrm>
        </p:grpSpPr>
        <p:pic>
          <p:nvPicPr>
            <p:cNvPr id="3" name="Picture 2">
              <a:extLst>
                <a:ext uri="{FF2B5EF4-FFF2-40B4-BE49-F238E27FC236}">
                  <a16:creationId xmlns:a16="http://schemas.microsoft.com/office/drawing/2014/main" id="{23D76E96-F76D-AE06-62B8-12A57E18A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769274"/>
              <a:ext cx="12725400" cy="8517726"/>
            </a:xfrm>
            <a:prstGeom prst="rect">
              <a:avLst/>
            </a:prstGeom>
          </p:spPr>
        </p:pic>
        <p:pic>
          <p:nvPicPr>
            <p:cNvPr id="4" name="Picture 3">
              <a:extLst>
                <a:ext uri="{FF2B5EF4-FFF2-40B4-BE49-F238E27FC236}">
                  <a16:creationId xmlns:a16="http://schemas.microsoft.com/office/drawing/2014/main" id="{04572D43-4FF2-BA66-D6D9-9BE158993C35}"/>
                </a:ext>
              </a:extLst>
            </p:cNvPr>
            <p:cNvPicPr>
              <a:picLocks noChangeAspect="1"/>
            </p:cNvPicPr>
            <p:nvPr/>
          </p:nvPicPr>
          <p:blipFill>
            <a:blip r:embed="rId3"/>
            <a:stretch>
              <a:fillRect/>
            </a:stretch>
          </p:blipFill>
          <p:spPr>
            <a:xfrm flipH="1">
              <a:off x="0" y="3021662"/>
              <a:ext cx="5562600" cy="7265338"/>
            </a:xfrm>
            <a:prstGeom prst="rect">
              <a:avLst/>
            </a:prstGeom>
          </p:spPr>
        </p:pic>
      </p:grpSp>
      <p:sp>
        <p:nvSpPr>
          <p:cNvPr id="5" name="Rectangle: Rounded Corners 4">
            <a:extLst>
              <a:ext uri="{FF2B5EF4-FFF2-40B4-BE49-F238E27FC236}">
                <a16:creationId xmlns:a16="http://schemas.microsoft.com/office/drawing/2014/main" id="{EBDA44DF-346B-246A-9B82-23C91FA81B8F}"/>
              </a:ext>
            </a:extLst>
          </p:cNvPr>
          <p:cNvSpPr/>
          <p:nvPr/>
        </p:nvSpPr>
        <p:spPr>
          <a:xfrm>
            <a:off x="762000" y="1769274"/>
            <a:ext cx="10896600" cy="6777808"/>
          </a:xfrm>
          <a:prstGeom prst="roundRect">
            <a:avLst/>
          </a:prstGeom>
          <a:solidFill>
            <a:schemeClr val="bg1"/>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a:solidFill>
                  <a:schemeClr val="tx1"/>
                </a:solidFill>
                <a:latin typeface="Arial" panose="020B0604020202020204" pitchFamily="34" charset="0"/>
                <a:cs typeface="Arial" panose="020B0604020202020204" pitchFamily="34" charset="0"/>
              </a:rPr>
              <a:t>TRẢ LỜI CÂU HỎI</a:t>
            </a:r>
          </a:p>
          <a:p>
            <a:pPr algn="just">
              <a:lnSpc>
                <a:spcPct val="150000"/>
              </a:lnSpc>
            </a:pPr>
            <a:r>
              <a:rPr lang="vi-VN" sz="4500" kern="0">
                <a:solidFill>
                  <a:srgbClr val="000000"/>
                </a:solidFill>
                <a:effectLst/>
                <a:latin typeface="Arial" panose="020B0604020202020204" pitchFamily="34" charset="0"/>
                <a:ea typeface="Calibri" panose="020F0502020204030204" pitchFamily="34" charset="0"/>
                <a:cs typeface="Arial" panose="020B0604020202020204" pitchFamily="34" charset="0"/>
              </a:rPr>
              <a:t>Các bạn nhỏ trong tranh đang trên đường tới trường. Con đường đến trường ấy vô cùng khó khăn với những đèo dốc uốn lượn. </a:t>
            </a:r>
            <a:r>
              <a:rPr lang="en-US" sz="4500">
                <a:solidFill>
                  <a:schemeClr val="tx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30741D54-741B-1106-4721-D0BC58EEBF2B}"/>
              </a:ext>
            </a:extLst>
          </p:cNvPr>
          <p:cNvSpPr txBox="1"/>
          <p:nvPr/>
        </p:nvSpPr>
        <p:spPr>
          <a:xfrm>
            <a:off x="4533900" y="342900"/>
            <a:ext cx="92202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KHỞI ĐỘNG </a:t>
            </a:r>
          </a:p>
        </p:txBody>
      </p:sp>
    </p:spTree>
    <p:extLst>
      <p:ext uri="{BB962C8B-B14F-4D97-AF65-F5344CB8AC3E}">
        <p14:creationId xmlns:p14="http://schemas.microsoft.com/office/powerpoint/2010/main" val="77780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grpSp>
        <p:nvGrpSpPr>
          <p:cNvPr id="2" name="Group 2"/>
          <p:cNvGrpSpPr/>
          <p:nvPr/>
        </p:nvGrpSpPr>
        <p:grpSpPr>
          <a:xfrm>
            <a:off x="1589156" y="1707289"/>
            <a:ext cx="15109688" cy="6924006"/>
            <a:chOff x="0" y="0"/>
            <a:chExt cx="11711094" cy="5366602"/>
          </a:xfrm>
        </p:grpSpPr>
        <p:sp>
          <p:nvSpPr>
            <p:cNvPr id="3" name="Freeform 3"/>
            <p:cNvSpPr/>
            <p:nvPr/>
          </p:nvSpPr>
          <p:spPr>
            <a:xfrm>
              <a:off x="-1" y="0"/>
              <a:ext cx="11718753"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FFF"/>
            </a:solidFill>
          </p:spPr>
          <p:txBody>
            <a:bodyPr/>
            <a:lstStyle/>
            <a:p>
              <a:endParaRPr lang="en-US"/>
            </a:p>
          </p:txBody>
        </p:sp>
      </p:grpSp>
      <p:sp>
        <p:nvSpPr>
          <p:cNvPr id="14" name="Freeform 14"/>
          <p:cNvSpPr/>
          <p:nvPr/>
        </p:nvSpPr>
        <p:spPr>
          <a:xfrm>
            <a:off x="14799772" y="4317649"/>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flipH="1">
            <a:off x="-1430828" y="4317649"/>
            <a:ext cx="4919056" cy="10287000"/>
          </a:xfrm>
          <a:custGeom>
            <a:avLst/>
            <a:gdLst/>
            <a:ahLst/>
            <a:cxnLst/>
            <a:rect l="l" t="t" r="r" b="b"/>
            <a:pathLst>
              <a:path w="4919056" h="10287000">
                <a:moveTo>
                  <a:pt x="4919056" y="0"/>
                </a:moveTo>
                <a:lnTo>
                  <a:pt x="0" y="0"/>
                </a:lnTo>
                <a:lnTo>
                  <a:pt x="0" y="10287000"/>
                </a:lnTo>
                <a:lnTo>
                  <a:pt x="4919056" y="10287000"/>
                </a:lnTo>
                <a:lnTo>
                  <a:pt x="491905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8284995" y="644864"/>
            <a:ext cx="1718009" cy="1739756"/>
          </a:xfrm>
          <a:custGeom>
            <a:avLst/>
            <a:gdLst/>
            <a:ahLst/>
            <a:cxnLst/>
            <a:rect l="l" t="t" r="r" b="b"/>
            <a:pathLst>
              <a:path w="1718009" h="1739756">
                <a:moveTo>
                  <a:pt x="0" y="0"/>
                </a:moveTo>
                <a:lnTo>
                  <a:pt x="1718010" y="0"/>
                </a:lnTo>
                <a:lnTo>
                  <a:pt x="1718010" y="1739756"/>
                </a:lnTo>
                <a:lnTo>
                  <a:pt x="0" y="1739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0" y="925830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2331889" y="925830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rot="-259553" flipH="1">
            <a:off x="1166022" y="8113809"/>
            <a:ext cx="1538335" cy="1088022"/>
          </a:xfrm>
          <a:custGeom>
            <a:avLst/>
            <a:gdLst/>
            <a:ahLst/>
            <a:cxnLst/>
            <a:rect l="l" t="t" r="r" b="b"/>
            <a:pathLst>
              <a:path w="1538335" h="1088022">
                <a:moveTo>
                  <a:pt x="1538335" y="0"/>
                </a:moveTo>
                <a:lnTo>
                  <a:pt x="0" y="0"/>
                </a:lnTo>
                <a:lnTo>
                  <a:pt x="0" y="1088023"/>
                </a:lnTo>
                <a:lnTo>
                  <a:pt x="1538335" y="1088023"/>
                </a:lnTo>
                <a:lnTo>
                  <a:pt x="153833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rot="62221">
            <a:off x="16270234" y="2883707"/>
            <a:ext cx="1538335" cy="1088022"/>
          </a:xfrm>
          <a:custGeom>
            <a:avLst/>
            <a:gdLst/>
            <a:ahLst/>
            <a:cxnLst/>
            <a:rect l="l" t="t" r="r" b="b"/>
            <a:pathLst>
              <a:path w="1538335" h="1088022">
                <a:moveTo>
                  <a:pt x="0" y="0"/>
                </a:moveTo>
                <a:lnTo>
                  <a:pt x="1538335" y="0"/>
                </a:lnTo>
                <a:lnTo>
                  <a:pt x="1538335" y="1088023"/>
                </a:lnTo>
                <a:lnTo>
                  <a:pt x="0" y="10880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TextBox 23"/>
          <p:cNvSpPr txBox="1"/>
          <p:nvPr/>
        </p:nvSpPr>
        <p:spPr>
          <a:xfrm>
            <a:off x="2468425" y="2618821"/>
            <a:ext cx="13341621" cy="3465179"/>
          </a:xfrm>
          <a:prstGeom prst="rect">
            <a:avLst/>
          </a:prstGeom>
        </p:spPr>
        <p:txBody>
          <a:bodyPr lIns="0" tIns="0" rIns="0" bIns="0" rtlCol="0" anchor="t">
            <a:spAutoFit/>
          </a:bodyPr>
          <a:lstStyle/>
          <a:p>
            <a:pPr algn="ctr">
              <a:lnSpc>
                <a:spcPct val="150000"/>
              </a:lnSpc>
            </a:pPr>
            <a:r>
              <a:rPr lang="en-US" sz="8000" b="1">
                <a:solidFill>
                  <a:srgbClr val="375622"/>
                </a:solidFill>
                <a:latin typeface="Arial" panose="020B0604020202020204" pitchFamily="34" charset="0"/>
                <a:cs typeface="Arial" panose="020B0604020202020204" pitchFamily="34" charset="0"/>
              </a:rPr>
              <a:t>BÀI 15. </a:t>
            </a:r>
          </a:p>
          <a:p>
            <a:pPr algn="ctr">
              <a:lnSpc>
                <a:spcPct val="150000"/>
              </a:lnSpc>
            </a:pPr>
            <a:r>
              <a:rPr lang="en-US" sz="8000" b="1">
                <a:solidFill>
                  <a:srgbClr val="375622"/>
                </a:solidFill>
                <a:latin typeface="Arial" panose="020B0604020202020204" pitchFamily="34" charset="0"/>
                <a:cs typeface="Arial" panose="020B0604020202020204" pitchFamily="34" charset="0"/>
              </a:rPr>
              <a:t>GẶT CHỮ TRÊN NON </a:t>
            </a:r>
          </a:p>
        </p:txBody>
      </p:sp>
      <p:sp>
        <p:nvSpPr>
          <p:cNvPr id="24" name="TextBox 23">
            <a:extLst>
              <a:ext uri="{FF2B5EF4-FFF2-40B4-BE49-F238E27FC236}">
                <a16:creationId xmlns:a16="http://schemas.microsoft.com/office/drawing/2014/main" id="{78A7ADB7-4D10-E826-8262-3CF89289F0CD}"/>
              </a:ext>
            </a:extLst>
          </p:cNvPr>
          <p:cNvSpPr txBox="1"/>
          <p:nvPr/>
        </p:nvSpPr>
        <p:spPr>
          <a:xfrm>
            <a:off x="5106890" y="6728182"/>
            <a:ext cx="8064689" cy="1092607"/>
          </a:xfrm>
          <a:prstGeom prst="rect">
            <a:avLst/>
          </a:prstGeom>
          <a:noFill/>
        </p:spPr>
        <p:txBody>
          <a:bodyPr wrap="square" rtlCol="0">
            <a:spAutoFit/>
          </a:bodyPr>
          <a:lstStyle/>
          <a:p>
            <a:pPr algn="ctr"/>
            <a:r>
              <a:rPr lang="en-US" sz="6500" b="1">
                <a:solidFill>
                  <a:srgbClr val="C00000"/>
                </a:solidFill>
                <a:latin typeface="Arial" panose="020B0604020202020204" pitchFamily="34" charset="0"/>
                <a:cs typeface="Arial" panose="020B0604020202020204" pitchFamily="34" charset="0"/>
              </a:rPr>
              <a:t>(TIẾT 1. ĐỌC) </a:t>
            </a:r>
          </a:p>
        </p:txBody>
      </p:sp>
    </p:spTree>
    <p:extLst>
      <p:ext uri="{BB962C8B-B14F-4D97-AF65-F5344CB8AC3E}">
        <p14:creationId xmlns:p14="http://schemas.microsoft.com/office/powerpoint/2010/main" val="352591643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grpSp>
        <p:nvGrpSpPr>
          <p:cNvPr id="5" name="Group 5"/>
          <p:cNvGrpSpPr/>
          <p:nvPr/>
        </p:nvGrpSpPr>
        <p:grpSpPr>
          <a:xfrm>
            <a:off x="1485899" y="1105894"/>
            <a:ext cx="15316199" cy="8075212"/>
            <a:chOff x="0" y="0"/>
            <a:chExt cx="2045965" cy="2046005"/>
          </a:xfrm>
        </p:grpSpPr>
        <p:sp>
          <p:nvSpPr>
            <p:cNvPr id="6" name="Freeform 6"/>
            <p:cNvSpPr/>
            <p:nvPr/>
          </p:nvSpPr>
          <p:spPr>
            <a:xfrm>
              <a:off x="0" y="0"/>
              <a:ext cx="2045965" cy="2046005"/>
            </a:xfrm>
            <a:custGeom>
              <a:avLst/>
              <a:gdLst/>
              <a:ahLst/>
              <a:cxnLst/>
              <a:rect l="l" t="t" r="r" b="b"/>
              <a:pathLst>
                <a:path w="2045965" h="2046005">
                  <a:moveTo>
                    <a:pt x="72752" y="0"/>
                  </a:moveTo>
                  <a:lnTo>
                    <a:pt x="1973213" y="0"/>
                  </a:lnTo>
                  <a:cubicBezTo>
                    <a:pt x="2013393" y="0"/>
                    <a:pt x="2045965" y="32572"/>
                    <a:pt x="2045965" y="72752"/>
                  </a:cubicBezTo>
                  <a:lnTo>
                    <a:pt x="2045965" y="1973252"/>
                  </a:lnTo>
                  <a:cubicBezTo>
                    <a:pt x="2045965" y="1992547"/>
                    <a:pt x="2038300" y="2011052"/>
                    <a:pt x="2024657" y="2024696"/>
                  </a:cubicBezTo>
                  <a:cubicBezTo>
                    <a:pt x="2011013" y="2038340"/>
                    <a:pt x="1992508" y="2046005"/>
                    <a:pt x="1973213" y="2046005"/>
                  </a:cubicBezTo>
                  <a:lnTo>
                    <a:pt x="72752" y="2046005"/>
                  </a:lnTo>
                  <a:cubicBezTo>
                    <a:pt x="32572" y="2046005"/>
                    <a:pt x="0" y="2013432"/>
                    <a:pt x="0" y="1973252"/>
                  </a:cubicBezTo>
                  <a:lnTo>
                    <a:pt x="0" y="72752"/>
                  </a:lnTo>
                  <a:cubicBezTo>
                    <a:pt x="0" y="53457"/>
                    <a:pt x="7665" y="34952"/>
                    <a:pt x="21309" y="21309"/>
                  </a:cubicBezTo>
                  <a:cubicBezTo>
                    <a:pt x="34952" y="7665"/>
                    <a:pt x="53457" y="0"/>
                    <a:pt x="72752" y="0"/>
                  </a:cubicBezTo>
                  <a:close/>
                </a:path>
              </a:pathLst>
            </a:custGeom>
            <a:solidFill>
              <a:srgbClr val="FFFFFF"/>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4" name="Freeform 74"/>
          <p:cNvSpPr/>
          <p:nvPr/>
        </p:nvSpPr>
        <p:spPr>
          <a:xfrm flipH="1">
            <a:off x="248706" y="8058727"/>
            <a:ext cx="5187548" cy="2626196"/>
          </a:xfrm>
          <a:custGeom>
            <a:avLst/>
            <a:gdLst/>
            <a:ahLst/>
            <a:cxnLst/>
            <a:rect l="l" t="t" r="r" b="b"/>
            <a:pathLst>
              <a:path w="5187548" h="2626196">
                <a:moveTo>
                  <a:pt x="5187548" y="0"/>
                </a:moveTo>
                <a:lnTo>
                  <a:pt x="0" y="0"/>
                </a:lnTo>
                <a:lnTo>
                  <a:pt x="0" y="2626197"/>
                </a:lnTo>
                <a:lnTo>
                  <a:pt x="5187548" y="2626197"/>
                </a:lnTo>
                <a:lnTo>
                  <a:pt x="51875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0" name="Freeform 100"/>
          <p:cNvSpPr/>
          <p:nvPr/>
        </p:nvSpPr>
        <p:spPr>
          <a:xfrm>
            <a:off x="13209112" y="7983080"/>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1" name="Freeform 101"/>
          <p:cNvSpPr/>
          <p:nvPr/>
        </p:nvSpPr>
        <p:spPr>
          <a:xfrm>
            <a:off x="3161614" y="9543597"/>
            <a:ext cx="1225623" cy="1212253"/>
          </a:xfrm>
          <a:custGeom>
            <a:avLst/>
            <a:gdLst/>
            <a:ahLst/>
            <a:cxnLst/>
            <a:rect l="l" t="t" r="r" b="b"/>
            <a:pathLst>
              <a:path w="1225623" h="1212253">
                <a:moveTo>
                  <a:pt x="0" y="0"/>
                </a:moveTo>
                <a:lnTo>
                  <a:pt x="1225623" y="0"/>
                </a:lnTo>
                <a:lnTo>
                  <a:pt x="1225623" y="1212253"/>
                </a:lnTo>
                <a:lnTo>
                  <a:pt x="0" y="1212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2" name="TextBox 101">
            <a:extLst>
              <a:ext uri="{FF2B5EF4-FFF2-40B4-BE49-F238E27FC236}">
                <a16:creationId xmlns:a16="http://schemas.microsoft.com/office/drawing/2014/main" id="{0E56D448-9311-577F-91E1-4F89412789AC}"/>
              </a:ext>
            </a:extLst>
          </p:cNvPr>
          <p:cNvSpPr txBox="1"/>
          <p:nvPr/>
        </p:nvSpPr>
        <p:spPr>
          <a:xfrm>
            <a:off x="4114798" y="1507308"/>
            <a:ext cx="100584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NỘI DUNG BÀI HỌC </a:t>
            </a:r>
          </a:p>
        </p:txBody>
      </p:sp>
      <p:grpSp>
        <p:nvGrpSpPr>
          <p:cNvPr id="105" name="Group 104">
            <a:extLst>
              <a:ext uri="{FF2B5EF4-FFF2-40B4-BE49-F238E27FC236}">
                <a16:creationId xmlns:a16="http://schemas.microsoft.com/office/drawing/2014/main" id="{8E8CE9DD-348F-C88F-B97F-E005603555FE}"/>
              </a:ext>
            </a:extLst>
          </p:cNvPr>
          <p:cNvGrpSpPr/>
          <p:nvPr/>
        </p:nvGrpSpPr>
        <p:grpSpPr>
          <a:xfrm>
            <a:off x="2577082" y="3212705"/>
            <a:ext cx="7219666" cy="1015663"/>
            <a:chOff x="3088625" y="3212705"/>
            <a:chExt cx="7219666" cy="1015663"/>
          </a:xfrm>
        </p:grpSpPr>
        <p:sp>
          <p:nvSpPr>
            <p:cNvPr id="103" name="TextBox 102">
              <a:extLst>
                <a:ext uri="{FF2B5EF4-FFF2-40B4-BE49-F238E27FC236}">
                  <a16:creationId xmlns:a16="http://schemas.microsoft.com/office/drawing/2014/main" id="{6150E5FB-8C95-91CD-8171-22053AAA5BEF}"/>
                </a:ext>
              </a:extLst>
            </p:cNvPr>
            <p:cNvSpPr txBox="1"/>
            <p:nvPr/>
          </p:nvSpPr>
          <p:spPr>
            <a:xfrm>
              <a:off x="3088625" y="3212705"/>
              <a:ext cx="1371600" cy="1015663"/>
            </a:xfrm>
            <a:prstGeom prst="rect">
              <a:avLst/>
            </a:prstGeom>
            <a:noFill/>
          </p:spPr>
          <p:txBody>
            <a:bodyPr wrap="square" rtlCol="0">
              <a:spAutoFit/>
            </a:bodyPr>
            <a:lstStyle/>
            <a:p>
              <a:r>
                <a:rPr lang="en-US" sz="6000">
                  <a:latin typeface="Amasis MT Pro Black" panose="02040A04050005020304" pitchFamily="18" charset="0"/>
                </a:rPr>
                <a:t>01</a:t>
              </a:r>
            </a:p>
          </p:txBody>
        </p:sp>
        <p:sp>
          <p:nvSpPr>
            <p:cNvPr id="104" name="TextBox 103">
              <a:extLst>
                <a:ext uri="{FF2B5EF4-FFF2-40B4-BE49-F238E27FC236}">
                  <a16:creationId xmlns:a16="http://schemas.microsoft.com/office/drawing/2014/main" id="{79DC5301-E71A-86A8-C17C-4D883061C9F2}"/>
                </a:ext>
              </a:extLst>
            </p:cNvPr>
            <p:cNvSpPr txBox="1"/>
            <p:nvPr/>
          </p:nvSpPr>
          <p:spPr>
            <a:xfrm>
              <a:off x="5431491" y="3289650"/>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Đọc văn bản </a:t>
              </a:r>
            </a:p>
          </p:txBody>
        </p:sp>
      </p:grpSp>
      <p:grpSp>
        <p:nvGrpSpPr>
          <p:cNvPr id="106" name="Group 105">
            <a:extLst>
              <a:ext uri="{FF2B5EF4-FFF2-40B4-BE49-F238E27FC236}">
                <a16:creationId xmlns:a16="http://schemas.microsoft.com/office/drawing/2014/main" id="{5AF6FD1A-12AC-3E5C-2D70-9BFFC4278F14}"/>
              </a:ext>
            </a:extLst>
          </p:cNvPr>
          <p:cNvGrpSpPr/>
          <p:nvPr/>
        </p:nvGrpSpPr>
        <p:grpSpPr>
          <a:xfrm>
            <a:off x="5501115" y="4968825"/>
            <a:ext cx="7219666" cy="1015663"/>
            <a:chOff x="3088625" y="3212705"/>
            <a:chExt cx="7219666" cy="1015663"/>
          </a:xfrm>
        </p:grpSpPr>
        <p:sp>
          <p:nvSpPr>
            <p:cNvPr id="107" name="TextBox 106">
              <a:extLst>
                <a:ext uri="{FF2B5EF4-FFF2-40B4-BE49-F238E27FC236}">
                  <a16:creationId xmlns:a16="http://schemas.microsoft.com/office/drawing/2014/main" id="{71EEEDC9-9C1F-F8EA-070A-A435F6EBB325}"/>
                </a:ext>
              </a:extLst>
            </p:cNvPr>
            <p:cNvSpPr txBox="1"/>
            <p:nvPr/>
          </p:nvSpPr>
          <p:spPr>
            <a:xfrm>
              <a:off x="3088625" y="3212705"/>
              <a:ext cx="1371600" cy="1015663"/>
            </a:xfrm>
            <a:prstGeom prst="rect">
              <a:avLst/>
            </a:prstGeom>
            <a:noFill/>
          </p:spPr>
          <p:txBody>
            <a:bodyPr wrap="square" rtlCol="0">
              <a:spAutoFit/>
            </a:bodyPr>
            <a:lstStyle/>
            <a:p>
              <a:r>
                <a:rPr lang="en-US" sz="6000">
                  <a:latin typeface="Amasis MT Pro Black" panose="02040A04050005020304" pitchFamily="18" charset="0"/>
                </a:rPr>
                <a:t>02</a:t>
              </a:r>
            </a:p>
          </p:txBody>
        </p:sp>
        <p:sp>
          <p:nvSpPr>
            <p:cNvPr id="108" name="TextBox 107">
              <a:extLst>
                <a:ext uri="{FF2B5EF4-FFF2-40B4-BE49-F238E27FC236}">
                  <a16:creationId xmlns:a16="http://schemas.microsoft.com/office/drawing/2014/main" id="{A153406A-984E-0143-A0C6-A8F8DF6DD425}"/>
                </a:ext>
              </a:extLst>
            </p:cNvPr>
            <p:cNvSpPr txBox="1"/>
            <p:nvPr/>
          </p:nvSpPr>
          <p:spPr>
            <a:xfrm>
              <a:off x="5431491" y="3289650"/>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Trả lời câu hỏi </a:t>
              </a:r>
            </a:p>
          </p:txBody>
        </p:sp>
      </p:grpSp>
      <p:grpSp>
        <p:nvGrpSpPr>
          <p:cNvPr id="109" name="Group 108">
            <a:extLst>
              <a:ext uri="{FF2B5EF4-FFF2-40B4-BE49-F238E27FC236}">
                <a16:creationId xmlns:a16="http://schemas.microsoft.com/office/drawing/2014/main" id="{48A189A1-137C-0F8A-4F85-0C36573DF26E}"/>
              </a:ext>
            </a:extLst>
          </p:cNvPr>
          <p:cNvGrpSpPr/>
          <p:nvPr/>
        </p:nvGrpSpPr>
        <p:grpSpPr>
          <a:xfrm>
            <a:off x="9611007" y="6967877"/>
            <a:ext cx="7219666" cy="1015663"/>
            <a:chOff x="3088625" y="3212705"/>
            <a:chExt cx="7219666" cy="1015663"/>
          </a:xfrm>
        </p:grpSpPr>
        <p:sp>
          <p:nvSpPr>
            <p:cNvPr id="110" name="TextBox 109">
              <a:extLst>
                <a:ext uri="{FF2B5EF4-FFF2-40B4-BE49-F238E27FC236}">
                  <a16:creationId xmlns:a16="http://schemas.microsoft.com/office/drawing/2014/main" id="{17D99E92-E4EF-DD58-9DDE-010DDB80DB74}"/>
                </a:ext>
              </a:extLst>
            </p:cNvPr>
            <p:cNvSpPr txBox="1"/>
            <p:nvPr/>
          </p:nvSpPr>
          <p:spPr>
            <a:xfrm>
              <a:off x="3088625" y="3212705"/>
              <a:ext cx="1371600" cy="1015663"/>
            </a:xfrm>
            <a:prstGeom prst="rect">
              <a:avLst/>
            </a:prstGeom>
            <a:noFill/>
          </p:spPr>
          <p:txBody>
            <a:bodyPr wrap="square" rtlCol="0">
              <a:spAutoFit/>
            </a:bodyPr>
            <a:lstStyle/>
            <a:p>
              <a:r>
                <a:rPr lang="en-US" sz="6000">
                  <a:latin typeface="Amasis MT Pro Black" panose="02040A04050005020304" pitchFamily="18" charset="0"/>
                </a:rPr>
                <a:t>03</a:t>
              </a:r>
            </a:p>
          </p:txBody>
        </p:sp>
        <p:sp>
          <p:nvSpPr>
            <p:cNvPr id="111" name="TextBox 110">
              <a:extLst>
                <a:ext uri="{FF2B5EF4-FFF2-40B4-BE49-F238E27FC236}">
                  <a16:creationId xmlns:a16="http://schemas.microsoft.com/office/drawing/2014/main" id="{26803484-41B0-591E-C9F9-3B75B42BBC23}"/>
                </a:ext>
              </a:extLst>
            </p:cNvPr>
            <p:cNvSpPr txBox="1"/>
            <p:nvPr/>
          </p:nvSpPr>
          <p:spPr>
            <a:xfrm>
              <a:off x="5431491" y="3289650"/>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Luyện đọc lại </a:t>
              </a:r>
            </a:p>
          </p:txBody>
        </p:sp>
      </p:grpSp>
    </p:spTree>
    <p:extLst>
      <p:ext uri="{BB962C8B-B14F-4D97-AF65-F5344CB8AC3E}">
        <p14:creationId xmlns:p14="http://schemas.microsoft.com/office/powerpoint/2010/main" val="1852410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DDB"/>
        </a:solidFill>
        <a:effectLst/>
      </p:bgPr>
    </p:bg>
    <p:spTree>
      <p:nvGrpSpPr>
        <p:cNvPr id="1" name=""/>
        <p:cNvGrpSpPr/>
        <p:nvPr/>
      </p:nvGrpSpPr>
      <p:grpSpPr>
        <a:xfrm>
          <a:off x="0" y="0"/>
          <a:ext cx="0" cy="0"/>
          <a:chOff x="0" y="0"/>
          <a:chExt cx="0" cy="0"/>
        </a:xfrm>
      </p:grpSpPr>
      <p:sp>
        <p:nvSpPr>
          <p:cNvPr id="2" name="Freeform 2"/>
          <p:cNvSpPr/>
          <p:nvPr/>
        </p:nvSpPr>
        <p:spPr>
          <a:xfrm>
            <a:off x="2107991" y="882251"/>
            <a:ext cx="14072018" cy="8027712"/>
          </a:xfrm>
          <a:custGeom>
            <a:avLst/>
            <a:gdLst/>
            <a:ahLst/>
            <a:cxnLst/>
            <a:rect l="l" t="t" r="r" b="b"/>
            <a:pathLst>
              <a:path w="15494835" h="9523836">
                <a:moveTo>
                  <a:pt x="0" y="0"/>
                </a:moveTo>
                <a:lnTo>
                  <a:pt x="15494834" y="0"/>
                </a:lnTo>
                <a:lnTo>
                  <a:pt x="15494834" y="9523836"/>
                </a:lnTo>
                <a:lnTo>
                  <a:pt x="0" y="9523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971401" y="3488381"/>
            <a:ext cx="10345198" cy="2815451"/>
          </a:xfrm>
          <a:prstGeom prst="rect">
            <a:avLst/>
          </a:prstGeom>
        </p:spPr>
        <p:txBody>
          <a:bodyPr lIns="0" tIns="0" rIns="0" bIns="0" rtlCol="0" anchor="t">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1. </a:t>
            </a:r>
          </a:p>
          <a:p>
            <a:pPr algn="ctr">
              <a:lnSpc>
                <a:spcPct val="150000"/>
              </a:lnSpc>
            </a:pPr>
            <a:r>
              <a:rPr lang="en-US" sz="6500" b="1">
                <a:solidFill>
                  <a:srgbClr val="002060"/>
                </a:solidFill>
                <a:latin typeface="Arial" panose="020B0604020202020204" pitchFamily="34" charset="0"/>
                <a:cs typeface="Arial" panose="020B0604020202020204" pitchFamily="34" charset="0"/>
              </a:rPr>
              <a:t>ĐỌC VĂN BẢN </a:t>
            </a:r>
          </a:p>
        </p:txBody>
      </p:sp>
      <p:sp>
        <p:nvSpPr>
          <p:cNvPr id="5" name="Freeform 5"/>
          <p:cNvSpPr/>
          <p:nvPr/>
        </p:nvSpPr>
        <p:spPr>
          <a:xfrm>
            <a:off x="14799772" y="4317649"/>
            <a:ext cx="4919056" cy="10287000"/>
          </a:xfrm>
          <a:custGeom>
            <a:avLst/>
            <a:gdLst/>
            <a:ahLst/>
            <a:cxnLst/>
            <a:rect l="l" t="t" r="r" b="b"/>
            <a:pathLst>
              <a:path w="4919056" h="10287000">
                <a:moveTo>
                  <a:pt x="0" y="0"/>
                </a:moveTo>
                <a:lnTo>
                  <a:pt x="4919056" y="0"/>
                </a:lnTo>
                <a:lnTo>
                  <a:pt x="4919056"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1430828" y="4317649"/>
            <a:ext cx="4919056" cy="10287000"/>
          </a:xfrm>
          <a:custGeom>
            <a:avLst/>
            <a:gdLst/>
            <a:ahLst/>
            <a:cxnLst/>
            <a:rect l="l" t="t" r="r" b="b"/>
            <a:pathLst>
              <a:path w="4919056" h="10287000">
                <a:moveTo>
                  <a:pt x="4919056" y="0"/>
                </a:moveTo>
                <a:lnTo>
                  <a:pt x="0" y="0"/>
                </a:lnTo>
                <a:lnTo>
                  <a:pt x="0" y="10287000"/>
                </a:lnTo>
                <a:lnTo>
                  <a:pt x="4919056" y="10287000"/>
                </a:lnTo>
                <a:lnTo>
                  <a:pt x="49190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354185" y="8751612"/>
            <a:ext cx="5486400" cy="2777490"/>
          </a:xfrm>
          <a:custGeom>
            <a:avLst/>
            <a:gdLst/>
            <a:ahLst/>
            <a:cxnLst/>
            <a:rect l="l" t="t" r="r" b="b"/>
            <a:pathLst>
              <a:path w="5486400" h="2777490">
                <a:moveTo>
                  <a:pt x="0" y="0"/>
                </a:moveTo>
                <a:lnTo>
                  <a:pt x="5486400" y="0"/>
                </a:lnTo>
                <a:lnTo>
                  <a:pt x="5486400" y="2777490"/>
                </a:lnTo>
                <a:lnTo>
                  <a:pt x="0" y="2777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698468" y="9534230"/>
            <a:ext cx="1225623" cy="1212253"/>
          </a:xfrm>
          <a:custGeom>
            <a:avLst/>
            <a:gdLst/>
            <a:ahLst/>
            <a:cxnLst/>
            <a:rect l="l" t="t" r="r" b="b"/>
            <a:pathLst>
              <a:path w="1225623" h="1212253">
                <a:moveTo>
                  <a:pt x="0" y="0"/>
                </a:moveTo>
                <a:lnTo>
                  <a:pt x="1225623" y="0"/>
                </a:lnTo>
                <a:lnTo>
                  <a:pt x="1225623" y="1212253"/>
                </a:lnTo>
                <a:lnTo>
                  <a:pt x="0" y="1212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2221">
            <a:off x="15675118" y="2036549"/>
            <a:ext cx="1593166" cy="1126803"/>
          </a:xfrm>
          <a:custGeom>
            <a:avLst/>
            <a:gdLst/>
            <a:ahLst/>
            <a:cxnLst/>
            <a:rect l="l" t="t" r="r" b="b"/>
            <a:pathLst>
              <a:path w="1267404" h="896400">
                <a:moveTo>
                  <a:pt x="0" y="0"/>
                </a:moveTo>
                <a:lnTo>
                  <a:pt x="1267404" y="0"/>
                </a:lnTo>
                <a:lnTo>
                  <a:pt x="1267404" y="896401"/>
                </a:lnTo>
                <a:lnTo>
                  <a:pt x="0" y="8964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9ED00-E8B8-4199-C60C-58C5E28A49B1}"/>
              </a:ext>
            </a:extLst>
          </p:cNvPr>
          <p:cNvSpPr txBox="1"/>
          <p:nvPr/>
        </p:nvSpPr>
        <p:spPr>
          <a:xfrm>
            <a:off x="3467100" y="495300"/>
            <a:ext cx="113538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GIỌNG ĐỌC TRONG BÀI </a:t>
            </a:r>
          </a:p>
        </p:txBody>
      </p:sp>
      <p:sp>
        <p:nvSpPr>
          <p:cNvPr id="4" name="TextBox 3">
            <a:extLst>
              <a:ext uri="{FF2B5EF4-FFF2-40B4-BE49-F238E27FC236}">
                <a16:creationId xmlns:a16="http://schemas.microsoft.com/office/drawing/2014/main" id="{330320AB-EC11-ED9A-8324-B2A8D2F8EB3F}"/>
              </a:ext>
            </a:extLst>
          </p:cNvPr>
          <p:cNvSpPr txBox="1"/>
          <p:nvPr/>
        </p:nvSpPr>
        <p:spPr>
          <a:xfrm>
            <a:off x="990600" y="1638300"/>
            <a:ext cx="16306800" cy="3690241"/>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Đọc diễn cảm thể hiện cảm xúc của bạn nhỏ khi đi học, nhẫn giọng vào những từ ngữ gợi tả, gợi cảm như: rung vách đủ, hun hút, là đủ, vượt, băng cái chữ rơi, cái chữ bay, riu ran,...</a:t>
            </a:r>
            <a:endParaRPr lang="en-US" sz="4000"/>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Một số từ ngữ dễ phát âm sai: </a:t>
            </a:r>
          </a:p>
        </p:txBody>
      </p:sp>
      <p:grpSp>
        <p:nvGrpSpPr>
          <p:cNvPr id="11" name="Group 10">
            <a:extLst>
              <a:ext uri="{FF2B5EF4-FFF2-40B4-BE49-F238E27FC236}">
                <a16:creationId xmlns:a16="http://schemas.microsoft.com/office/drawing/2014/main" id="{270C9761-C526-AB2C-D5E5-B2A28B68F493}"/>
              </a:ext>
            </a:extLst>
          </p:cNvPr>
          <p:cNvGrpSpPr/>
          <p:nvPr/>
        </p:nvGrpSpPr>
        <p:grpSpPr>
          <a:xfrm>
            <a:off x="1159690" y="6035519"/>
            <a:ext cx="4026715" cy="2743200"/>
            <a:chOff x="1143000" y="5643104"/>
            <a:chExt cx="4026715" cy="2743200"/>
          </a:xfrm>
        </p:grpSpPr>
        <p:sp>
          <p:nvSpPr>
            <p:cNvPr id="5" name="Freeform 2">
              <a:extLst>
                <a:ext uri="{FF2B5EF4-FFF2-40B4-BE49-F238E27FC236}">
                  <a16:creationId xmlns:a16="http://schemas.microsoft.com/office/drawing/2014/main" id="{5A809EC9-8325-4B67-7FB4-46C9AA722E70}"/>
                </a:ext>
              </a:extLst>
            </p:cNvPr>
            <p:cNvSpPr/>
            <p:nvPr/>
          </p:nvSpPr>
          <p:spPr>
            <a:xfrm>
              <a:off x="1143000" y="5643104"/>
              <a:ext cx="4026715" cy="2743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639EB11E-E692-D948-EFEF-CD778DBF3EEE}"/>
                </a:ext>
              </a:extLst>
            </p:cNvPr>
            <p:cNvSpPr txBox="1"/>
            <p:nvPr/>
          </p:nvSpPr>
          <p:spPr>
            <a:xfrm>
              <a:off x="1479957" y="6622289"/>
              <a:ext cx="3352800" cy="784830"/>
            </a:xfrm>
            <a:prstGeom prst="rect">
              <a:avLst/>
            </a:prstGeom>
            <a:noFill/>
          </p:spPr>
          <p:txBody>
            <a:bodyPr wrap="square" rtlCol="0">
              <a:spAutoFit/>
            </a:bodyPr>
            <a:lstStyle/>
            <a:p>
              <a:pPr algn="ctr"/>
              <a:r>
                <a:rPr lang="en-US" sz="4500">
                  <a:latin typeface="Arial" panose="020B0604020202020204" pitchFamily="34" charset="0"/>
                  <a:cs typeface="Arial" panose="020B0604020202020204" pitchFamily="34" charset="0"/>
                </a:rPr>
                <a:t>la đà </a:t>
              </a:r>
            </a:p>
          </p:txBody>
        </p:sp>
      </p:grpSp>
      <p:grpSp>
        <p:nvGrpSpPr>
          <p:cNvPr id="12" name="Group 11">
            <a:extLst>
              <a:ext uri="{FF2B5EF4-FFF2-40B4-BE49-F238E27FC236}">
                <a16:creationId xmlns:a16="http://schemas.microsoft.com/office/drawing/2014/main" id="{C5FA0976-74C4-68C2-599C-A4628BBF6D20}"/>
              </a:ext>
            </a:extLst>
          </p:cNvPr>
          <p:cNvGrpSpPr/>
          <p:nvPr/>
        </p:nvGrpSpPr>
        <p:grpSpPr>
          <a:xfrm>
            <a:off x="7139577" y="6667500"/>
            <a:ext cx="4026715" cy="2743200"/>
            <a:chOff x="7130642" y="6819900"/>
            <a:chExt cx="4026715" cy="2743200"/>
          </a:xfrm>
        </p:grpSpPr>
        <p:sp>
          <p:nvSpPr>
            <p:cNvPr id="7" name="Freeform 2">
              <a:extLst>
                <a:ext uri="{FF2B5EF4-FFF2-40B4-BE49-F238E27FC236}">
                  <a16:creationId xmlns:a16="http://schemas.microsoft.com/office/drawing/2014/main" id="{6F7BA51F-3EA6-3175-DA3B-2BB10DFCA05F}"/>
                </a:ext>
              </a:extLst>
            </p:cNvPr>
            <p:cNvSpPr/>
            <p:nvPr/>
          </p:nvSpPr>
          <p:spPr>
            <a:xfrm>
              <a:off x="7130642" y="6819900"/>
              <a:ext cx="4026715" cy="2743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6AAB9EFE-0D9C-742D-6DC4-6F668BB3B504}"/>
                </a:ext>
              </a:extLst>
            </p:cNvPr>
            <p:cNvSpPr txBox="1"/>
            <p:nvPr/>
          </p:nvSpPr>
          <p:spPr>
            <a:xfrm>
              <a:off x="7467599" y="7892445"/>
              <a:ext cx="3352800" cy="784830"/>
            </a:xfrm>
            <a:prstGeom prst="rect">
              <a:avLst/>
            </a:prstGeom>
            <a:noFill/>
          </p:spPr>
          <p:txBody>
            <a:bodyPr wrap="square" rtlCol="0">
              <a:spAutoFit/>
            </a:bodyPr>
            <a:lstStyle/>
            <a:p>
              <a:pPr algn="ctr"/>
              <a:r>
                <a:rPr lang="en-US" sz="4500">
                  <a:latin typeface="Arial" panose="020B0604020202020204" pitchFamily="34" charset="0"/>
                  <a:cs typeface="Arial" panose="020B0604020202020204" pitchFamily="34" charset="0"/>
                </a:rPr>
                <a:t>bóng núi </a:t>
              </a:r>
            </a:p>
          </p:txBody>
        </p:sp>
      </p:grpSp>
      <p:grpSp>
        <p:nvGrpSpPr>
          <p:cNvPr id="13" name="Group 12">
            <a:extLst>
              <a:ext uri="{FF2B5EF4-FFF2-40B4-BE49-F238E27FC236}">
                <a16:creationId xmlns:a16="http://schemas.microsoft.com/office/drawing/2014/main" id="{2BF2703F-9417-C498-B557-E8B23A514076}"/>
              </a:ext>
            </a:extLst>
          </p:cNvPr>
          <p:cNvGrpSpPr/>
          <p:nvPr/>
        </p:nvGrpSpPr>
        <p:grpSpPr>
          <a:xfrm>
            <a:off x="13119465" y="6035519"/>
            <a:ext cx="4026715" cy="2743200"/>
            <a:chOff x="13118284" y="5643104"/>
            <a:chExt cx="4026715" cy="2743200"/>
          </a:xfrm>
        </p:grpSpPr>
        <p:sp>
          <p:nvSpPr>
            <p:cNvPr id="8" name="Freeform 2">
              <a:extLst>
                <a:ext uri="{FF2B5EF4-FFF2-40B4-BE49-F238E27FC236}">
                  <a16:creationId xmlns:a16="http://schemas.microsoft.com/office/drawing/2014/main" id="{7E6E670C-DA3E-94F8-FA4B-F1B2A5E05E2A}"/>
                </a:ext>
              </a:extLst>
            </p:cNvPr>
            <p:cNvSpPr/>
            <p:nvPr/>
          </p:nvSpPr>
          <p:spPr>
            <a:xfrm>
              <a:off x="13118284" y="5643104"/>
              <a:ext cx="4026715" cy="2743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F5ED79FD-9D71-F5FF-ED9D-D407F326A8EC}"/>
                </a:ext>
              </a:extLst>
            </p:cNvPr>
            <p:cNvSpPr txBox="1"/>
            <p:nvPr/>
          </p:nvSpPr>
          <p:spPr>
            <a:xfrm>
              <a:off x="13639800" y="6622289"/>
              <a:ext cx="3352800" cy="784830"/>
            </a:xfrm>
            <a:prstGeom prst="rect">
              <a:avLst/>
            </a:prstGeom>
            <a:noFill/>
          </p:spPr>
          <p:txBody>
            <a:bodyPr wrap="square" rtlCol="0">
              <a:spAutoFit/>
            </a:bodyPr>
            <a:lstStyle/>
            <a:p>
              <a:pPr algn="ctr"/>
              <a:r>
                <a:rPr lang="en-US" sz="4500">
                  <a:latin typeface="Arial" panose="020B0604020202020204" pitchFamily="34" charset="0"/>
                  <a:cs typeface="Arial" panose="020B0604020202020204" pitchFamily="34" charset="0"/>
                </a:rPr>
                <a:t>tản lưu </a:t>
              </a:r>
            </a:p>
          </p:txBody>
        </p:sp>
      </p:grpSp>
    </p:spTree>
    <p:extLst>
      <p:ext uri="{BB962C8B-B14F-4D97-AF65-F5344CB8AC3E}">
        <p14:creationId xmlns:p14="http://schemas.microsoft.com/office/powerpoint/2010/main" val="19629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1192</Words>
  <Application>Microsoft Office PowerPoint</Application>
  <PresentationFormat>Custom</PresentationFormat>
  <Paragraphs>91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Wingdings</vt:lpstr>
      <vt:lpstr>Arial</vt:lpstr>
      <vt:lpstr>Symbol</vt:lpstr>
      <vt:lpstr>Amasis MT Pro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Green Playful Illustration Bingo Digital Game Presentation</dc:title>
  <dc:creator>FPT SHOP</dc:creator>
  <cp:lastModifiedBy>FPT SHOP</cp:lastModifiedBy>
  <cp:revision>4</cp:revision>
  <dcterms:created xsi:type="dcterms:W3CDTF">2006-08-16T00:00:00Z</dcterms:created>
  <dcterms:modified xsi:type="dcterms:W3CDTF">2025-10-23T13:53:05Z</dcterms:modified>
  <dc:identifier>DAFoeWe5SLo</dc:identifier>
</cp:coreProperties>
</file>