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5"/>
  </p:notesMasterIdLst>
  <p:sldIdLst>
    <p:sldId id="300" r:id="rId2"/>
    <p:sldId id="299" r:id="rId3"/>
    <p:sldId id="301" r:id="rId4"/>
    <p:sldId id="259" r:id="rId5"/>
    <p:sldId id="302" r:id="rId6"/>
    <p:sldId id="303" r:id="rId7"/>
    <p:sldId id="305" r:id="rId8"/>
    <p:sldId id="304" r:id="rId9"/>
    <p:sldId id="306" r:id="rId10"/>
    <p:sldId id="308" r:id="rId11"/>
    <p:sldId id="307" r:id="rId12"/>
    <p:sldId id="261" r:id="rId13"/>
    <p:sldId id="309" r:id="rId14"/>
  </p:sldIdLst>
  <p:sldSz cx="9144000" cy="5143500" type="screen16x9"/>
  <p:notesSz cx="6858000" cy="9144000"/>
  <p:embeddedFontLst>
    <p:embeddedFont>
      <p:font typeface="Amasis MT Pro Black" panose="02040A04050005020304" pitchFamily="18" charset="0"/>
      <p:bold r:id="rId16"/>
      <p:boldItalic r:id="rId17"/>
    </p:embeddedFont>
    <p:embeddedFont>
      <p:font typeface="Amatic SC" panose="020F0502020204030204" pitchFamily="2" charset="-79"/>
      <p:regular r:id="rId18"/>
      <p:bold r:id="rId19"/>
    </p:embeddedFont>
    <p:embeddedFont>
      <p:font typeface="Josefin Slab Medium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618C33D9-955F-431E-9B97-155A93E4C132}">
          <p14:sldIdLst>
            <p14:sldId id="300"/>
            <p14:sldId id="299"/>
            <p14:sldId id="301"/>
            <p14:sldId id="259"/>
            <p14:sldId id="302"/>
            <p14:sldId id="303"/>
            <p14:sldId id="305"/>
            <p14:sldId id="304"/>
            <p14:sldId id="306"/>
            <p14:sldId id="308"/>
            <p14:sldId id="307"/>
            <p14:sldId id="261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5E3"/>
    <a:srgbClr val="FFFFFF"/>
    <a:srgbClr val="CBE5F6"/>
    <a:srgbClr val="000000"/>
    <a:srgbClr val="CBC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C94A15-628D-4A7D-9F87-8289B004F24C}">
  <a:tblStyle styleId="{FEC94A15-628D-4A7D-9F87-8289B004F2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27d30dfc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27d30dfc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35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026f93fb22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026f93fb22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966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2915362a7_1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02915362a7_1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598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28d54895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028d54895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28d54895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028d54895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80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28d54895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028d54895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043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28d54895d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028d54895d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27d30dfc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27d30dfc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95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95050" y="1134456"/>
            <a:ext cx="4953900" cy="20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70850" y="3544460"/>
            <a:ext cx="4602300" cy="2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74635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606050" y="2471516"/>
            <a:ext cx="59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248050" y="3725595"/>
            <a:ext cx="4647900" cy="3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879450" y="1247241"/>
            <a:ext cx="13851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714300" y="1206800"/>
            <a:ext cx="7715400" cy="33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5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CUSTOM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714300" y="2977863"/>
            <a:ext cx="24099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714300" y="2403065"/>
            <a:ext cx="24099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ubTitle" idx="2"/>
          </p:nvPr>
        </p:nvSpPr>
        <p:spPr>
          <a:xfrm>
            <a:off x="3367050" y="2977863"/>
            <a:ext cx="24099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title" idx="3"/>
          </p:nvPr>
        </p:nvSpPr>
        <p:spPr>
          <a:xfrm>
            <a:off x="3367050" y="2403065"/>
            <a:ext cx="24099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subTitle" idx="4"/>
          </p:nvPr>
        </p:nvSpPr>
        <p:spPr>
          <a:xfrm>
            <a:off x="6019800" y="2977863"/>
            <a:ext cx="24099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title" idx="5"/>
          </p:nvPr>
        </p:nvSpPr>
        <p:spPr>
          <a:xfrm>
            <a:off x="6019800" y="2403065"/>
            <a:ext cx="24099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title" idx="6"/>
          </p:nvPr>
        </p:nvSpPr>
        <p:spPr>
          <a:xfrm>
            <a:off x="714300" y="430675"/>
            <a:ext cx="7715400" cy="5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3133200" y="1418025"/>
            <a:ext cx="5296500" cy="12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5814000" y="2935150"/>
            <a:ext cx="23862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1019" y="2540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80" y="21603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080" y="6049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2194" y="40983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99769" y="45161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3805" y="21002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1043" y="23017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0644" y="9280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393" y="46044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7425" y="2425023"/>
            <a:ext cx="1631675" cy="249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Josefin Slab Medium"/>
              <a:buChar char="●"/>
              <a:defRPr sz="180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1" r:id="rId5"/>
    <p:sldLayoutId id="2147483665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6"/>
          <p:cNvPicPr preferRelativeResize="0"/>
          <p:nvPr/>
        </p:nvPicPr>
        <p:blipFill rotWithShape="1">
          <a:blip r:embed="rId3">
            <a:alphaModFix/>
          </a:blip>
          <a:srcRect l="11109" t="11385" r="12589" b="4468"/>
          <a:stretch/>
        </p:blipFill>
        <p:spPr>
          <a:xfrm rot="5400000">
            <a:off x="3150145" y="-1198376"/>
            <a:ext cx="2843711" cy="763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468" y="16977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5319" y="1796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79571" y="505457"/>
            <a:ext cx="1133702" cy="218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05793">
            <a:off x="302297" y="3193339"/>
            <a:ext cx="1401046" cy="193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92387" y="3318654"/>
            <a:ext cx="1755101" cy="167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8244" y="25366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4780" y="46044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9530" y="55139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3144" y="27133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3355" y="28459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4169" y="46421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844" y="45161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6794" y="1796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6968" y="2849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1748" y="496951"/>
            <a:ext cx="1140995" cy="135929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6"/>
          <p:cNvSpPr txBox="1">
            <a:spLocks noGrp="1"/>
          </p:cNvSpPr>
          <p:nvPr>
            <p:ph type="ctrTitle"/>
          </p:nvPr>
        </p:nvSpPr>
        <p:spPr>
          <a:xfrm>
            <a:off x="1246151" y="1554475"/>
            <a:ext cx="6738482" cy="20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+mj-lt"/>
              </a:rPr>
              <a:t>CHÀO MỪNG CÁC EM ĐẾN VỚI BÀI HỌC MỚI!</a:t>
            </a:r>
          </a:p>
        </p:txBody>
      </p:sp>
    </p:spTree>
    <p:extLst>
      <p:ext uri="{BB962C8B-B14F-4D97-AF65-F5344CB8AC3E}">
        <p14:creationId xmlns:p14="http://schemas.microsoft.com/office/powerpoint/2010/main" val="2612098103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0613" y="946716"/>
            <a:ext cx="1282775" cy="125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1024587" y="2281322"/>
            <a:ext cx="7094825" cy="1172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+mn-lt"/>
              </a:rPr>
              <a:t>CHỌN CÂU TRẢ LỜI ĐÚNG </a:t>
            </a:r>
            <a:endParaRPr lang="vi-VN" sz="3000">
              <a:latin typeface="+mn-lt"/>
            </a:endParaRPr>
          </a:p>
        </p:txBody>
      </p:sp>
      <p:sp>
        <p:nvSpPr>
          <p:cNvPr id="188" name="Google Shape;188;p29"/>
          <p:cNvSpPr txBox="1">
            <a:spLocks noGrp="1"/>
          </p:cNvSpPr>
          <p:nvPr>
            <p:ph type="title" idx="2"/>
          </p:nvPr>
        </p:nvSpPr>
        <p:spPr>
          <a:xfrm>
            <a:off x="3879450" y="1227749"/>
            <a:ext cx="13851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masis MT Pro Black" panose="02040A04050005020304" pitchFamily="18" charset="0"/>
              </a:rPr>
              <a:t>03</a:t>
            </a:r>
            <a:endParaRPr>
              <a:latin typeface="Amasis MT Pro Black" panose="02040A04050005020304" pitchFamily="18" charset="0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99999" flipH="1">
            <a:off x="433087" y="2972212"/>
            <a:ext cx="989651" cy="213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2500" y="336126"/>
            <a:ext cx="1608375" cy="192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29169" y="4306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294" y="101934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0193" y="1163809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48893" y="447212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6043" y="195489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1094" y="46520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94969" y="76974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5169" y="2969296"/>
            <a:ext cx="166556" cy="176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1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33CF83-F190-4C00-7FAA-BC830AEC690B}"/>
              </a:ext>
            </a:extLst>
          </p:cNvPr>
          <p:cNvGrpSpPr/>
          <p:nvPr/>
        </p:nvGrpSpPr>
        <p:grpSpPr>
          <a:xfrm>
            <a:off x="301739" y="329292"/>
            <a:ext cx="8540520" cy="870857"/>
            <a:chOff x="359227" y="268514"/>
            <a:chExt cx="8540520" cy="87085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D8EC5A6-7C11-F52D-7403-0FE1298F234D}"/>
                </a:ext>
              </a:extLst>
            </p:cNvPr>
            <p:cNvSpPr/>
            <p:nvPr/>
          </p:nvSpPr>
          <p:spPr>
            <a:xfrm>
              <a:off x="359227" y="268514"/>
              <a:ext cx="8425545" cy="747486"/>
            </a:xfrm>
            <a:prstGeom prst="roundRect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500">
                  <a:solidFill>
                    <a:srgbClr val="000000"/>
                  </a:solidFill>
                </a:rPr>
                <a:t>Những ý nào dưới đây nêu đúng công dụng của từ điển? 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6F9D04D-D1EC-80ED-A09D-8344409EABBB}"/>
                </a:ext>
              </a:extLst>
            </p:cNvPr>
            <p:cNvSpPr/>
            <p:nvPr/>
          </p:nvSpPr>
          <p:spPr>
            <a:xfrm>
              <a:off x="474202" y="391885"/>
              <a:ext cx="8425545" cy="74748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6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500">
                  <a:solidFill>
                    <a:srgbClr val="000000"/>
                  </a:solidFill>
                </a:rPr>
                <a:t>Những ý nào dưới đây nêu đúng công dụng của từ điển? </a:t>
              </a:r>
            </a:p>
          </p:txBody>
        </p:sp>
      </p:grpSp>
      <p:sp>
        <p:nvSpPr>
          <p:cNvPr id="9" name="Plaque 8">
            <a:extLst>
              <a:ext uri="{FF2B5EF4-FFF2-40B4-BE49-F238E27FC236}">
                <a16:creationId xmlns:a16="http://schemas.microsoft.com/office/drawing/2014/main" id="{A0CC9F52-F4E9-3C85-684E-B84C1C727B3B}"/>
              </a:ext>
            </a:extLst>
          </p:cNvPr>
          <p:cNvSpPr/>
          <p:nvPr/>
        </p:nvSpPr>
        <p:spPr>
          <a:xfrm>
            <a:off x="365914" y="1727200"/>
            <a:ext cx="4010143" cy="1127579"/>
          </a:xfrm>
          <a:prstGeom prst="plaque">
            <a:avLst/>
          </a:prstGeom>
          <a:solidFill>
            <a:srgbClr val="CBE5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A. Cung cấp thông tin về từ loại (danh từ, động từ, tính từ,…) </a:t>
            </a:r>
          </a:p>
        </p:txBody>
      </p:sp>
      <p:sp>
        <p:nvSpPr>
          <p:cNvPr id="10" name="Plaque 9">
            <a:extLst>
              <a:ext uri="{FF2B5EF4-FFF2-40B4-BE49-F238E27FC236}">
                <a16:creationId xmlns:a16="http://schemas.microsoft.com/office/drawing/2014/main" id="{BAFF770B-7CFD-2326-8202-D46A310C9058}"/>
              </a:ext>
            </a:extLst>
          </p:cNvPr>
          <p:cNvSpPr/>
          <p:nvPr/>
        </p:nvSpPr>
        <p:spPr>
          <a:xfrm>
            <a:off x="4767945" y="1727199"/>
            <a:ext cx="4010143" cy="1127579"/>
          </a:xfrm>
          <a:prstGeom prst="plaque">
            <a:avLst/>
          </a:prstGeom>
          <a:solidFill>
            <a:srgbClr val="CBE5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B. Cung cấp cách sử dụng từ thông qua các ví dụ. </a:t>
            </a: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D5BF685E-E4AA-82DB-FCA3-7E2FC6E032E7}"/>
              </a:ext>
            </a:extLst>
          </p:cNvPr>
          <p:cNvSpPr/>
          <p:nvPr/>
        </p:nvSpPr>
        <p:spPr>
          <a:xfrm>
            <a:off x="365914" y="3251200"/>
            <a:ext cx="4010143" cy="1127579"/>
          </a:xfrm>
          <a:prstGeom prst="plaque">
            <a:avLst/>
          </a:prstGeom>
          <a:solidFill>
            <a:srgbClr val="CBE5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c. Dạy cách nhớ từ </a:t>
            </a:r>
          </a:p>
        </p:txBody>
      </p:sp>
      <p:sp>
        <p:nvSpPr>
          <p:cNvPr id="12" name="Plaque 11">
            <a:extLst>
              <a:ext uri="{FF2B5EF4-FFF2-40B4-BE49-F238E27FC236}">
                <a16:creationId xmlns:a16="http://schemas.microsoft.com/office/drawing/2014/main" id="{BA27C921-2A0D-3ABA-FAB4-CDFFB50DAAF7}"/>
              </a:ext>
            </a:extLst>
          </p:cNvPr>
          <p:cNvSpPr/>
          <p:nvPr/>
        </p:nvSpPr>
        <p:spPr>
          <a:xfrm>
            <a:off x="4767945" y="3251199"/>
            <a:ext cx="4010143" cy="1127579"/>
          </a:xfrm>
          <a:prstGeom prst="plaque">
            <a:avLst/>
          </a:prstGeom>
          <a:solidFill>
            <a:srgbClr val="CBE5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D. Giúp hiểu nghĩa của từ. </a:t>
            </a: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9CECBF85-C0D0-C87E-7CA4-04A1A149E1D4}"/>
              </a:ext>
            </a:extLst>
          </p:cNvPr>
          <p:cNvSpPr/>
          <p:nvPr/>
        </p:nvSpPr>
        <p:spPr>
          <a:xfrm>
            <a:off x="365912" y="1727198"/>
            <a:ext cx="4010143" cy="1127579"/>
          </a:xfrm>
          <a:prstGeom prst="plaqu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A. Cung cấp thông tin về từ loại (danh từ, động từ, tính từ,…) </a:t>
            </a:r>
          </a:p>
        </p:txBody>
      </p:sp>
      <p:sp>
        <p:nvSpPr>
          <p:cNvPr id="17" name="Plaque 16">
            <a:extLst>
              <a:ext uri="{FF2B5EF4-FFF2-40B4-BE49-F238E27FC236}">
                <a16:creationId xmlns:a16="http://schemas.microsoft.com/office/drawing/2014/main" id="{42890EC8-F8FA-9A24-EC11-D62F73FCEAB8}"/>
              </a:ext>
            </a:extLst>
          </p:cNvPr>
          <p:cNvSpPr/>
          <p:nvPr/>
        </p:nvSpPr>
        <p:spPr>
          <a:xfrm>
            <a:off x="4767944" y="1727198"/>
            <a:ext cx="4010143" cy="1127579"/>
          </a:xfrm>
          <a:prstGeom prst="plaqu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B. Cung cấp cách sử dụng từ thông qua các ví dụ. </a:t>
            </a:r>
          </a:p>
        </p:txBody>
      </p:sp>
      <p:sp>
        <p:nvSpPr>
          <p:cNvPr id="18" name="Plaque 17">
            <a:extLst>
              <a:ext uri="{FF2B5EF4-FFF2-40B4-BE49-F238E27FC236}">
                <a16:creationId xmlns:a16="http://schemas.microsoft.com/office/drawing/2014/main" id="{62BC8E8A-F90E-2282-5E17-46F443C35519}"/>
              </a:ext>
            </a:extLst>
          </p:cNvPr>
          <p:cNvSpPr/>
          <p:nvPr/>
        </p:nvSpPr>
        <p:spPr>
          <a:xfrm>
            <a:off x="4767944" y="3251198"/>
            <a:ext cx="4010143" cy="1127579"/>
          </a:xfrm>
          <a:prstGeom prst="plaqu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D. Giúp hiểu nghĩa của từ. </a:t>
            </a:r>
          </a:p>
        </p:txBody>
      </p:sp>
    </p:spTree>
    <p:extLst>
      <p:ext uri="{BB962C8B-B14F-4D97-AF65-F5344CB8AC3E}">
        <p14:creationId xmlns:p14="http://schemas.microsoft.com/office/powerpoint/2010/main" val="135130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" y="3163796"/>
            <a:ext cx="1755101" cy="167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5735" y="144575"/>
            <a:ext cx="1502193" cy="28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294" y="26539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9318" y="54959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44393" y="26539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1119" y="7554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94" y="3644734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4018" y="45087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3144" y="38213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2794" y="47230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2280" y="21315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 rotWithShape="1">
          <a:blip r:embed="rId7">
            <a:alphaModFix/>
          </a:blip>
          <a:srcRect l="10122" t="10430" r="16633" b="4004"/>
          <a:stretch/>
        </p:blipFill>
        <p:spPr>
          <a:xfrm rot="-5400000" flipH="1">
            <a:off x="5230845" y="-1919027"/>
            <a:ext cx="1037804" cy="588142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1"/>
          <p:cNvSpPr txBox="1">
            <a:spLocks noGrp="1"/>
          </p:cNvSpPr>
          <p:nvPr>
            <p:ph type="title"/>
          </p:nvPr>
        </p:nvSpPr>
        <p:spPr>
          <a:xfrm>
            <a:off x="3191332" y="928523"/>
            <a:ext cx="5068948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>
                <a:latin typeface="+mn-lt"/>
              </a:rPr>
              <a:t>HƯỚNG DẪN VỀ NHÀ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0FC1C9-ED89-641C-7977-7A9CF89D8400}"/>
              </a:ext>
            </a:extLst>
          </p:cNvPr>
          <p:cNvSpPr/>
          <p:nvPr/>
        </p:nvSpPr>
        <p:spPr>
          <a:xfrm>
            <a:off x="2674202" y="1742969"/>
            <a:ext cx="6151089" cy="2773569"/>
          </a:xfrm>
          <a:prstGeom prst="roundRect">
            <a:avLst/>
          </a:prstGeom>
          <a:solidFill>
            <a:srgbClr val="FFFFFF"/>
          </a:solidFill>
          <a:ln>
            <a:solidFill>
              <a:srgbClr val="F6D5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6" name="Google Shape;226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56488" y="2670486"/>
            <a:ext cx="1608375" cy="1920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2C6288-CB5C-C168-7FBB-3841DE172004}"/>
              </a:ext>
            </a:extLst>
          </p:cNvPr>
          <p:cNvSpPr txBox="1"/>
          <p:nvPr/>
        </p:nvSpPr>
        <p:spPr>
          <a:xfrm>
            <a:off x="2899159" y="2095415"/>
            <a:ext cx="5829689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/>
              <a:t>Ôn tập lại nội dung bài học ngày hôm nay.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/>
              <a:t>Hoàn thành các bài tập được giao về nhà.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/>
              <a:t>Chuẩn bị bài học mới, </a:t>
            </a:r>
            <a:r>
              <a:rPr lang="en-US" sz="2200" b="1" i="1"/>
              <a:t>Tiết 3. Viết – Viết bài văn kể lại một câu chuyện.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6"/>
          <p:cNvPicPr preferRelativeResize="0"/>
          <p:nvPr/>
        </p:nvPicPr>
        <p:blipFill rotWithShape="1">
          <a:blip r:embed="rId3">
            <a:alphaModFix/>
          </a:blip>
          <a:srcRect l="11109" t="11385" r="12589" b="4468"/>
          <a:stretch/>
        </p:blipFill>
        <p:spPr>
          <a:xfrm rot="5400000">
            <a:off x="3150145" y="-1198376"/>
            <a:ext cx="2843711" cy="763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468" y="16977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5319" y="1796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79571" y="505457"/>
            <a:ext cx="1133702" cy="218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05793">
            <a:off x="157298" y="3251720"/>
            <a:ext cx="1401046" cy="193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92387" y="3318654"/>
            <a:ext cx="1755101" cy="167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8244" y="25366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4780" y="46044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9530" y="55139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3144" y="27133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3355" y="28459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4169" y="46421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844" y="45161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6794" y="1796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6968" y="2849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1748" y="496951"/>
            <a:ext cx="1140995" cy="135929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6"/>
          <p:cNvSpPr txBox="1">
            <a:spLocks noGrp="1"/>
          </p:cNvSpPr>
          <p:nvPr>
            <p:ph type="ctrTitle"/>
          </p:nvPr>
        </p:nvSpPr>
        <p:spPr>
          <a:xfrm>
            <a:off x="734603" y="1525212"/>
            <a:ext cx="8066099" cy="20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+mj-lt"/>
              </a:rPr>
              <a:t>CẢM ƠN CÁC EM ĐÃ </a:t>
            </a:r>
            <a:br>
              <a:rPr lang="en-US" sz="4000">
                <a:latin typeface="+mj-lt"/>
              </a:rPr>
            </a:br>
            <a:r>
              <a:rPr lang="en-US" sz="4000">
                <a:latin typeface="+mj-lt"/>
              </a:rPr>
              <a:t>CHÚ Ý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37942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5BEF9F87-F9FA-885D-1D9C-A44ADF453C5F}"/>
              </a:ext>
            </a:extLst>
          </p:cNvPr>
          <p:cNvSpPr/>
          <p:nvPr/>
        </p:nvSpPr>
        <p:spPr>
          <a:xfrm>
            <a:off x="511628" y="-655783"/>
            <a:ext cx="8120743" cy="6455065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" name="Google Shape;41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494" y="3279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072" y="2850905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093" y="16430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7627" y="1283107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7086" y="3629042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63" y="4185167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1513" y="11466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2544" y="235909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5719" y="47308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259442" flipV="1">
            <a:off x="7008543" y="3428977"/>
            <a:ext cx="1805941" cy="1912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9" name="Google Shape;409;p37"/>
          <p:cNvGrpSpPr/>
          <p:nvPr/>
        </p:nvGrpSpPr>
        <p:grpSpPr>
          <a:xfrm>
            <a:off x="618654" y="3567946"/>
            <a:ext cx="1457642" cy="1575554"/>
            <a:chOff x="1029750" y="1929800"/>
            <a:chExt cx="457400" cy="494400"/>
          </a:xfrm>
        </p:grpSpPr>
        <p:sp>
          <p:nvSpPr>
            <p:cNvPr id="410" name="Google Shape;410;p37"/>
            <p:cNvSpPr/>
            <p:nvPr/>
          </p:nvSpPr>
          <p:spPr>
            <a:xfrm>
              <a:off x="1029750" y="1979950"/>
              <a:ext cx="63600" cy="124450"/>
            </a:xfrm>
            <a:custGeom>
              <a:avLst/>
              <a:gdLst/>
              <a:ahLst/>
              <a:cxnLst/>
              <a:rect l="l" t="t" r="r" b="b"/>
              <a:pathLst>
                <a:path w="2544" h="4978" extrusionOk="0">
                  <a:moveTo>
                    <a:pt x="995" y="1"/>
                  </a:moveTo>
                  <a:cubicBezTo>
                    <a:pt x="875" y="1"/>
                    <a:pt x="756" y="23"/>
                    <a:pt x="643" y="68"/>
                  </a:cubicBezTo>
                  <a:cubicBezTo>
                    <a:pt x="198" y="266"/>
                    <a:pt x="1" y="735"/>
                    <a:pt x="149" y="1179"/>
                  </a:cubicBezTo>
                  <a:cubicBezTo>
                    <a:pt x="347" y="1772"/>
                    <a:pt x="643" y="2315"/>
                    <a:pt x="1063" y="2759"/>
                  </a:cubicBezTo>
                  <a:cubicBezTo>
                    <a:pt x="1161" y="2833"/>
                    <a:pt x="1137" y="2981"/>
                    <a:pt x="1038" y="3055"/>
                  </a:cubicBezTo>
                  <a:cubicBezTo>
                    <a:pt x="742" y="3278"/>
                    <a:pt x="519" y="3574"/>
                    <a:pt x="322" y="3895"/>
                  </a:cubicBezTo>
                  <a:cubicBezTo>
                    <a:pt x="198" y="4117"/>
                    <a:pt x="223" y="4413"/>
                    <a:pt x="396" y="4636"/>
                  </a:cubicBezTo>
                  <a:lnTo>
                    <a:pt x="396" y="4660"/>
                  </a:lnTo>
                  <a:cubicBezTo>
                    <a:pt x="537" y="4863"/>
                    <a:pt x="766" y="4978"/>
                    <a:pt x="998" y="4978"/>
                  </a:cubicBezTo>
                  <a:cubicBezTo>
                    <a:pt x="1131" y="4978"/>
                    <a:pt x="1266" y="4939"/>
                    <a:pt x="1384" y="4858"/>
                  </a:cubicBezTo>
                  <a:cubicBezTo>
                    <a:pt x="1729" y="4636"/>
                    <a:pt x="2124" y="4512"/>
                    <a:pt x="2544" y="4463"/>
                  </a:cubicBezTo>
                  <a:lnTo>
                    <a:pt x="2470" y="1006"/>
                  </a:lnTo>
                  <a:cubicBezTo>
                    <a:pt x="2198" y="809"/>
                    <a:pt x="1951" y="587"/>
                    <a:pt x="1729" y="340"/>
                  </a:cubicBezTo>
                  <a:cubicBezTo>
                    <a:pt x="1540" y="116"/>
                    <a:pt x="1268" y="1"/>
                    <a:pt x="995" y="1"/>
                  </a:cubicBez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1048900" y="2119275"/>
              <a:ext cx="438250" cy="304925"/>
            </a:xfrm>
            <a:custGeom>
              <a:avLst/>
              <a:gdLst/>
              <a:ahLst/>
              <a:cxnLst/>
              <a:rect l="l" t="t" r="r" b="b"/>
              <a:pathLst>
                <a:path w="17530" h="12197" extrusionOk="0">
                  <a:moveTo>
                    <a:pt x="9604" y="1"/>
                  </a:moveTo>
                  <a:lnTo>
                    <a:pt x="2815" y="371"/>
                  </a:lnTo>
                  <a:cubicBezTo>
                    <a:pt x="2815" y="371"/>
                    <a:pt x="0" y="3087"/>
                    <a:pt x="0" y="6469"/>
                  </a:cubicBezTo>
                  <a:cubicBezTo>
                    <a:pt x="0" y="10370"/>
                    <a:pt x="3235" y="12197"/>
                    <a:pt x="6345" y="12197"/>
                  </a:cubicBezTo>
                  <a:lnTo>
                    <a:pt x="8814" y="12197"/>
                  </a:lnTo>
                  <a:cubicBezTo>
                    <a:pt x="13579" y="12197"/>
                    <a:pt x="17455" y="8370"/>
                    <a:pt x="17529" y="3605"/>
                  </a:cubicBezTo>
                  <a:lnTo>
                    <a:pt x="17529" y="3507"/>
                  </a:lnTo>
                  <a:cubicBezTo>
                    <a:pt x="17529" y="3186"/>
                    <a:pt x="17332" y="2889"/>
                    <a:pt x="17036" y="2766"/>
                  </a:cubicBezTo>
                  <a:cubicBezTo>
                    <a:pt x="16925" y="2716"/>
                    <a:pt x="16807" y="2692"/>
                    <a:pt x="16693" y="2692"/>
                  </a:cubicBezTo>
                  <a:cubicBezTo>
                    <a:pt x="16579" y="2692"/>
                    <a:pt x="16468" y="2716"/>
                    <a:pt x="16369" y="2766"/>
                  </a:cubicBezTo>
                  <a:cubicBezTo>
                    <a:pt x="16057" y="2896"/>
                    <a:pt x="15518" y="3065"/>
                    <a:pt x="14813" y="3065"/>
                  </a:cubicBezTo>
                  <a:cubicBezTo>
                    <a:pt x="13509" y="3065"/>
                    <a:pt x="11640" y="2485"/>
                    <a:pt x="9604" y="1"/>
                  </a:cubicBez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1048900" y="2118675"/>
              <a:ext cx="241350" cy="304925"/>
            </a:xfrm>
            <a:custGeom>
              <a:avLst/>
              <a:gdLst/>
              <a:ahLst/>
              <a:cxnLst/>
              <a:rect l="l" t="t" r="r" b="b"/>
              <a:pathLst>
                <a:path w="9654" h="12197" extrusionOk="0">
                  <a:moveTo>
                    <a:pt x="9604" y="0"/>
                  </a:moveTo>
                  <a:lnTo>
                    <a:pt x="2815" y="370"/>
                  </a:lnTo>
                  <a:cubicBezTo>
                    <a:pt x="2815" y="370"/>
                    <a:pt x="0" y="3086"/>
                    <a:pt x="0" y="6468"/>
                  </a:cubicBezTo>
                  <a:cubicBezTo>
                    <a:pt x="0" y="10394"/>
                    <a:pt x="3235" y="12196"/>
                    <a:pt x="6345" y="12196"/>
                  </a:cubicBezTo>
                  <a:lnTo>
                    <a:pt x="7555" y="12196"/>
                  </a:lnTo>
                  <a:cubicBezTo>
                    <a:pt x="4420" y="12196"/>
                    <a:pt x="1210" y="10394"/>
                    <a:pt x="1210" y="6468"/>
                  </a:cubicBezTo>
                  <a:cubicBezTo>
                    <a:pt x="1210" y="3111"/>
                    <a:pt x="4025" y="370"/>
                    <a:pt x="4025" y="370"/>
                  </a:cubicBezTo>
                  <a:lnTo>
                    <a:pt x="9654" y="74"/>
                  </a:lnTo>
                  <a:cubicBezTo>
                    <a:pt x="9629" y="49"/>
                    <a:pt x="9629" y="25"/>
                    <a:pt x="9604" y="0"/>
                  </a:cubicBez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1102600" y="2119275"/>
              <a:ext cx="203075" cy="66700"/>
            </a:xfrm>
            <a:custGeom>
              <a:avLst/>
              <a:gdLst/>
              <a:ahLst/>
              <a:cxnLst/>
              <a:rect l="l" t="t" r="r" b="b"/>
              <a:pathLst>
                <a:path w="8123" h="2668" extrusionOk="0">
                  <a:moveTo>
                    <a:pt x="7456" y="1"/>
                  </a:moveTo>
                  <a:lnTo>
                    <a:pt x="667" y="371"/>
                  </a:lnTo>
                  <a:cubicBezTo>
                    <a:pt x="420" y="593"/>
                    <a:pt x="198" y="840"/>
                    <a:pt x="0" y="1112"/>
                  </a:cubicBezTo>
                  <a:cubicBezTo>
                    <a:pt x="1037" y="2124"/>
                    <a:pt x="2444" y="2667"/>
                    <a:pt x="3901" y="2667"/>
                  </a:cubicBezTo>
                  <a:cubicBezTo>
                    <a:pt x="5506" y="2667"/>
                    <a:pt x="7061" y="1976"/>
                    <a:pt x="8123" y="741"/>
                  </a:cubicBezTo>
                  <a:cubicBezTo>
                    <a:pt x="7901" y="519"/>
                    <a:pt x="7679" y="272"/>
                    <a:pt x="7456" y="1"/>
                  </a:cubicBez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1044575" y="1929800"/>
              <a:ext cx="270975" cy="231550"/>
            </a:xfrm>
            <a:custGeom>
              <a:avLst/>
              <a:gdLst/>
              <a:ahLst/>
              <a:cxnLst/>
              <a:rect l="l" t="t" r="r" b="b"/>
              <a:pathLst>
                <a:path w="10839" h="9262" extrusionOk="0">
                  <a:moveTo>
                    <a:pt x="6197" y="0"/>
                  </a:moveTo>
                  <a:cubicBezTo>
                    <a:pt x="2074" y="0"/>
                    <a:pt x="1" y="4987"/>
                    <a:pt x="2939" y="7901"/>
                  </a:cubicBezTo>
                  <a:cubicBezTo>
                    <a:pt x="3879" y="8841"/>
                    <a:pt x="5035" y="9262"/>
                    <a:pt x="6170" y="9262"/>
                  </a:cubicBezTo>
                  <a:cubicBezTo>
                    <a:pt x="8552" y="9262"/>
                    <a:pt x="10839" y="7409"/>
                    <a:pt x="10839" y="4617"/>
                  </a:cubicBezTo>
                  <a:cubicBezTo>
                    <a:pt x="10839" y="2074"/>
                    <a:pt x="8765" y="0"/>
                    <a:pt x="6197" y="0"/>
                  </a:cubicBez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1133450" y="2006950"/>
              <a:ext cx="14850" cy="32725"/>
            </a:xfrm>
            <a:custGeom>
              <a:avLst/>
              <a:gdLst/>
              <a:ahLst/>
              <a:cxnLst/>
              <a:rect l="l" t="t" r="r" b="b"/>
              <a:pathLst>
                <a:path w="594" h="1309" extrusionOk="0">
                  <a:moveTo>
                    <a:pt x="288" y="0"/>
                  </a:moveTo>
                  <a:cubicBezTo>
                    <a:pt x="161" y="0"/>
                    <a:pt x="38" y="74"/>
                    <a:pt x="1" y="223"/>
                  </a:cubicBezTo>
                  <a:lnTo>
                    <a:pt x="1" y="963"/>
                  </a:lnTo>
                  <a:cubicBezTo>
                    <a:pt x="1" y="1136"/>
                    <a:pt x="124" y="1284"/>
                    <a:pt x="297" y="1284"/>
                  </a:cubicBezTo>
                  <a:lnTo>
                    <a:pt x="272" y="1309"/>
                  </a:lnTo>
                  <a:cubicBezTo>
                    <a:pt x="445" y="1309"/>
                    <a:pt x="593" y="1161"/>
                    <a:pt x="593" y="988"/>
                  </a:cubicBezTo>
                  <a:lnTo>
                    <a:pt x="593" y="223"/>
                  </a:lnTo>
                  <a:cubicBezTo>
                    <a:pt x="544" y="74"/>
                    <a:pt x="414" y="0"/>
                    <a:pt x="288" y="0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1139000" y="2197050"/>
              <a:ext cx="251875" cy="162975"/>
            </a:xfrm>
            <a:custGeom>
              <a:avLst/>
              <a:gdLst/>
              <a:ahLst/>
              <a:cxnLst/>
              <a:rect l="l" t="t" r="r" b="b"/>
              <a:pathLst>
                <a:path w="10075" h="6519" extrusionOk="0">
                  <a:moveTo>
                    <a:pt x="3260" y="0"/>
                  </a:moveTo>
                  <a:cubicBezTo>
                    <a:pt x="1458" y="0"/>
                    <a:pt x="1" y="1457"/>
                    <a:pt x="1" y="3259"/>
                  </a:cubicBezTo>
                  <a:cubicBezTo>
                    <a:pt x="1" y="5062"/>
                    <a:pt x="1458" y="6518"/>
                    <a:pt x="3260" y="6518"/>
                  </a:cubicBezTo>
                  <a:lnTo>
                    <a:pt x="6593" y="6518"/>
                  </a:lnTo>
                  <a:cubicBezTo>
                    <a:pt x="8173" y="6518"/>
                    <a:pt x="9556" y="5457"/>
                    <a:pt x="9975" y="3951"/>
                  </a:cubicBezTo>
                  <a:cubicBezTo>
                    <a:pt x="9975" y="3926"/>
                    <a:pt x="9975" y="3926"/>
                    <a:pt x="9975" y="3901"/>
                  </a:cubicBezTo>
                  <a:cubicBezTo>
                    <a:pt x="10074" y="3605"/>
                    <a:pt x="9852" y="3284"/>
                    <a:pt x="9531" y="3259"/>
                  </a:cubicBezTo>
                  <a:cubicBezTo>
                    <a:pt x="8617" y="3235"/>
                    <a:pt x="7753" y="3013"/>
                    <a:pt x="7136" y="2272"/>
                  </a:cubicBezTo>
                  <a:cubicBezTo>
                    <a:pt x="6074" y="1037"/>
                    <a:pt x="5037" y="0"/>
                    <a:pt x="3260" y="0"/>
                  </a:cubicBez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" name="Google Shape;354;p37"/>
          <p:cNvSpPr txBox="1">
            <a:spLocks noGrp="1"/>
          </p:cNvSpPr>
          <p:nvPr>
            <p:ph type="title" idx="6"/>
          </p:nvPr>
        </p:nvSpPr>
        <p:spPr>
          <a:xfrm>
            <a:off x="714300" y="997786"/>
            <a:ext cx="7715400" cy="30111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00000"/>
                </a:solidFill>
                <a:latin typeface="+mj-lt"/>
              </a:rPr>
              <a:t>TIẾT 2. LUYỆN TỪ VÀ CÂU </a:t>
            </a:r>
            <a:br>
              <a:rPr lang="en-US" sz="4000">
                <a:latin typeface="+mj-lt"/>
              </a:rPr>
            </a:br>
            <a:r>
              <a:rPr lang="en-US" sz="4000">
                <a:latin typeface="+mj-lt"/>
              </a:rPr>
              <a:t>CÁCH DÙNG VÀ CÔNG DỤNG CỦA TỪ ĐIỂN </a:t>
            </a:r>
          </a:p>
        </p:txBody>
      </p:sp>
      <p:pic>
        <p:nvPicPr>
          <p:cNvPr id="15" name="Google Shape;170;p28">
            <a:extLst>
              <a:ext uri="{FF2B5EF4-FFF2-40B4-BE49-F238E27FC236}">
                <a16:creationId xmlns:a16="http://schemas.microsoft.com/office/drawing/2014/main" id="{2FD4859A-3457-551B-2BC6-7D05EC48305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173825">
            <a:off x="7378938" y="-239462"/>
            <a:ext cx="989651" cy="213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5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9598CF7-7A0D-2CD2-570B-B6296684EFDD}"/>
              </a:ext>
            </a:extLst>
          </p:cNvPr>
          <p:cNvSpPr/>
          <p:nvPr/>
        </p:nvSpPr>
        <p:spPr>
          <a:xfrm>
            <a:off x="1334328" y="464457"/>
            <a:ext cx="7296118" cy="419572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1124687" y="611202"/>
            <a:ext cx="7715400" cy="5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+mj-lt"/>
              </a:rPr>
              <a:t>NỘI DUNG BÀI HỌC </a:t>
            </a:r>
          </a:p>
        </p:txBody>
      </p:sp>
      <p:pic>
        <p:nvPicPr>
          <p:cNvPr id="140" name="Google Shape;1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6419" y="54959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118" y="78119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44535">
            <a:off x="166627" y="-154563"/>
            <a:ext cx="1529876" cy="17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6418" y="287669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4743" y="5716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543" y="34767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44" y="23498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819" y="48341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2969" y="4559621"/>
            <a:ext cx="166556" cy="1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AA25EE68-68BA-F82B-5A71-27E3BD57488A}"/>
              </a:ext>
            </a:extLst>
          </p:cNvPr>
          <p:cNvSpPr/>
          <p:nvPr/>
        </p:nvSpPr>
        <p:spPr>
          <a:xfrm>
            <a:off x="167088" y="3471606"/>
            <a:ext cx="2065004" cy="1671894"/>
          </a:xfrm>
          <a:custGeom>
            <a:avLst/>
            <a:gdLst/>
            <a:ahLst/>
            <a:cxnLst/>
            <a:rect l="l" t="t" r="r" b="b"/>
            <a:pathLst>
              <a:path w="5715000" h="4114800">
                <a:moveTo>
                  <a:pt x="0" y="0"/>
                </a:moveTo>
                <a:lnTo>
                  <a:pt x="5715000" y="0"/>
                </a:lnTo>
                <a:lnTo>
                  <a:pt x="5715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5E811D-06E3-F9A8-E770-5E8521979D4F}"/>
              </a:ext>
            </a:extLst>
          </p:cNvPr>
          <p:cNvGrpSpPr/>
          <p:nvPr/>
        </p:nvGrpSpPr>
        <p:grpSpPr>
          <a:xfrm>
            <a:off x="2188375" y="1486522"/>
            <a:ext cx="6576809" cy="553998"/>
            <a:chOff x="1796425" y="1486522"/>
            <a:chExt cx="6576809" cy="5539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0ECF5E-CFAC-E74B-3CEF-697BA5E98DB8}"/>
                </a:ext>
              </a:extLst>
            </p:cNvPr>
            <p:cNvSpPr txBox="1"/>
            <p:nvPr/>
          </p:nvSpPr>
          <p:spPr>
            <a:xfrm>
              <a:off x="1796425" y="1486522"/>
              <a:ext cx="7783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>
                  <a:latin typeface="Amasis MT Pro Black" panose="02040A04050005020304" pitchFamily="18" charset="0"/>
                </a:rPr>
                <a:t>01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4384B2-91FB-A41F-C97B-3D82642DFF61}"/>
                </a:ext>
              </a:extLst>
            </p:cNvPr>
            <p:cNvSpPr txBox="1"/>
            <p:nvPr/>
          </p:nvSpPr>
          <p:spPr>
            <a:xfrm>
              <a:off x="2574795" y="1554934"/>
              <a:ext cx="57984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Đọc hướng dẫn và thực hành sử dụng từ điển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A25A45-4102-D5EB-CA8F-5117DBAE6793}"/>
              </a:ext>
            </a:extLst>
          </p:cNvPr>
          <p:cNvGrpSpPr/>
          <p:nvPr/>
        </p:nvGrpSpPr>
        <p:grpSpPr>
          <a:xfrm>
            <a:off x="2188375" y="2437455"/>
            <a:ext cx="6576809" cy="553998"/>
            <a:chOff x="1796425" y="1486522"/>
            <a:chExt cx="6576809" cy="5539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3F4042-56D7-AAD8-FA6E-CD5A1AFC55B5}"/>
                </a:ext>
              </a:extLst>
            </p:cNvPr>
            <p:cNvSpPr txBox="1"/>
            <p:nvPr/>
          </p:nvSpPr>
          <p:spPr>
            <a:xfrm>
              <a:off x="1796425" y="1486522"/>
              <a:ext cx="7783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>
                  <a:latin typeface="Amasis MT Pro Black" panose="02040A04050005020304" pitchFamily="18" charset="0"/>
                </a:rPr>
                <a:t>02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7ADF40-F166-58A8-743E-5BC2C11D70F6}"/>
                </a:ext>
              </a:extLst>
            </p:cNvPr>
            <p:cNvSpPr txBox="1"/>
            <p:nvPr/>
          </p:nvSpPr>
          <p:spPr>
            <a:xfrm>
              <a:off x="2574795" y="1554934"/>
              <a:ext cx="57984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Tìm kiếm trong từ điển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090A17F-EC0E-1018-D618-0FC17EAD6E7C}"/>
              </a:ext>
            </a:extLst>
          </p:cNvPr>
          <p:cNvGrpSpPr/>
          <p:nvPr/>
        </p:nvGrpSpPr>
        <p:grpSpPr>
          <a:xfrm>
            <a:off x="2184281" y="3460101"/>
            <a:ext cx="6576809" cy="553998"/>
            <a:chOff x="1796425" y="1486522"/>
            <a:chExt cx="6576809" cy="5539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58056E-F915-F13E-F4BB-1A7F7BA6AFEC}"/>
                </a:ext>
              </a:extLst>
            </p:cNvPr>
            <p:cNvSpPr txBox="1"/>
            <p:nvPr/>
          </p:nvSpPr>
          <p:spPr>
            <a:xfrm>
              <a:off x="1796425" y="1486522"/>
              <a:ext cx="7783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>
                  <a:latin typeface="Amasis MT Pro Black" panose="02040A04050005020304" pitchFamily="18" charset="0"/>
                </a:rPr>
                <a:t>03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A2E6F6-1962-88E6-97C3-D478029E6B4D}"/>
                </a:ext>
              </a:extLst>
            </p:cNvPr>
            <p:cNvSpPr txBox="1"/>
            <p:nvPr/>
          </p:nvSpPr>
          <p:spPr>
            <a:xfrm>
              <a:off x="2574795" y="1554934"/>
              <a:ext cx="57984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Chọn câu trả lời đúng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02447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0613" y="946716"/>
            <a:ext cx="1282775" cy="125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1024587" y="2281322"/>
            <a:ext cx="7094825" cy="1172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00">
                <a:latin typeface="+mn-lt"/>
              </a:rPr>
              <a:t>ĐỌC HƯỚNG DẪN VÀ </a:t>
            </a:r>
            <a:br>
              <a:rPr lang="en-US" sz="3000">
                <a:latin typeface="+mn-lt"/>
              </a:rPr>
            </a:br>
            <a:r>
              <a:rPr lang="vi-VN" sz="3000">
                <a:latin typeface="+mn-lt"/>
              </a:rPr>
              <a:t>THỰC HÀNH SỬ DỤNG TỪ ĐIỂN </a:t>
            </a:r>
          </a:p>
        </p:txBody>
      </p:sp>
      <p:sp>
        <p:nvSpPr>
          <p:cNvPr id="188" name="Google Shape;188;p29"/>
          <p:cNvSpPr txBox="1">
            <a:spLocks noGrp="1"/>
          </p:cNvSpPr>
          <p:nvPr>
            <p:ph type="title" idx="2"/>
          </p:nvPr>
        </p:nvSpPr>
        <p:spPr>
          <a:xfrm>
            <a:off x="3879450" y="1227749"/>
            <a:ext cx="13851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masis MT Pro Black" panose="02040A04050005020304" pitchFamily="18" charset="0"/>
              </a:rPr>
              <a:t>01</a:t>
            </a:r>
            <a:endParaRPr>
              <a:latin typeface="Amasis MT Pro Black" panose="02040A04050005020304" pitchFamily="18" charset="0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99999" flipH="1">
            <a:off x="433087" y="2972212"/>
            <a:ext cx="989651" cy="213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2500" y="336126"/>
            <a:ext cx="1608375" cy="192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29169" y="4306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294" y="101934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0193" y="1163809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48893" y="447212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6043" y="195489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1094" y="46520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94969" y="76974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5169" y="2969296"/>
            <a:ext cx="166556" cy="1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0E5B94-667A-5F77-C0F3-1C3E2967551B}"/>
              </a:ext>
            </a:extLst>
          </p:cNvPr>
          <p:cNvSpPr txBox="1"/>
          <p:nvPr/>
        </p:nvSpPr>
        <p:spPr>
          <a:xfrm>
            <a:off x="856343" y="174173"/>
            <a:ext cx="7431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5">
                    <a:lumMod val="25000"/>
                  </a:schemeClr>
                </a:solidFill>
              </a:rPr>
              <a:t>HƯỚNG DẪN SỬ DỤNG TỪ ĐIỂN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46FB86-4D36-17C2-5B3F-59F8EFB4052B}"/>
              </a:ext>
            </a:extLst>
          </p:cNvPr>
          <p:cNvGrpSpPr/>
          <p:nvPr/>
        </p:nvGrpSpPr>
        <p:grpSpPr>
          <a:xfrm>
            <a:off x="404806" y="1021420"/>
            <a:ext cx="3739023" cy="1550330"/>
            <a:chOff x="404806" y="1021420"/>
            <a:chExt cx="3739023" cy="15503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4BD4F2-19B8-29FA-25CD-4C3D819CC88C}"/>
                </a:ext>
              </a:extLst>
            </p:cNvPr>
            <p:cNvSpPr/>
            <p:nvPr/>
          </p:nvSpPr>
          <p:spPr>
            <a:xfrm>
              <a:off x="404806" y="1021420"/>
              <a:ext cx="3651937" cy="137936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834809-0806-5566-963C-A969FC3CCACE}"/>
                </a:ext>
              </a:extLst>
            </p:cNvPr>
            <p:cNvSpPr/>
            <p:nvPr/>
          </p:nvSpPr>
          <p:spPr>
            <a:xfrm>
              <a:off x="542692" y="1192385"/>
              <a:ext cx="3601137" cy="13793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</a:rPr>
                <a:t>(1) Chọn từ điển thích hợp với học sinh tiểu học.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B35B76-2DD6-00B0-A3D4-8EBF7AC3D79A}"/>
              </a:ext>
            </a:extLst>
          </p:cNvPr>
          <p:cNvGrpSpPr/>
          <p:nvPr/>
        </p:nvGrpSpPr>
        <p:grpSpPr>
          <a:xfrm>
            <a:off x="404806" y="3035964"/>
            <a:ext cx="3739023" cy="1550330"/>
            <a:chOff x="404806" y="1021420"/>
            <a:chExt cx="3739023" cy="15503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5BB201-64C4-FD65-7F47-092A6CCEF91F}"/>
                </a:ext>
              </a:extLst>
            </p:cNvPr>
            <p:cNvSpPr/>
            <p:nvPr/>
          </p:nvSpPr>
          <p:spPr>
            <a:xfrm>
              <a:off x="404806" y="1021420"/>
              <a:ext cx="3651937" cy="137936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BD870F-E1F8-A455-8A35-56D7E6851DB5}"/>
                </a:ext>
              </a:extLst>
            </p:cNvPr>
            <p:cNvSpPr/>
            <p:nvPr/>
          </p:nvSpPr>
          <p:spPr>
            <a:xfrm>
              <a:off x="542692" y="1192385"/>
              <a:ext cx="3601137" cy="13793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</a:rPr>
                <a:t>(2) Đọc </a:t>
              </a:r>
              <a:r>
                <a:rPr lang="en-US" sz="2000" i="1">
                  <a:solidFill>
                    <a:srgbClr val="000000"/>
                  </a:solidFill>
                </a:rPr>
                <a:t>Hướng dẫn sử dụng </a:t>
              </a:r>
              <a:r>
                <a:rPr lang="en-US" sz="2000">
                  <a:solidFill>
                    <a:srgbClr val="000000"/>
                  </a:solidFill>
                </a:rPr>
                <a:t>(cách sắp xếp mục từ và các thông tin cần thiết khác) 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E130850-CDBC-85ED-0399-C1FABE316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15" y="2639484"/>
            <a:ext cx="4601287" cy="1960839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938CAFDE-2124-425C-7395-2C593C3A8C11}"/>
              </a:ext>
            </a:extLst>
          </p:cNvPr>
          <p:cNvSpPr/>
          <p:nvPr/>
        </p:nvSpPr>
        <p:spPr>
          <a:xfrm>
            <a:off x="5257174" y="1072903"/>
            <a:ext cx="2650368" cy="1566581"/>
          </a:xfrm>
          <a:custGeom>
            <a:avLst/>
            <a:gdLst/>
            <a:ahLst/>
            <a:cxnLst/>
            <a:rect l="l" t="t" r="r" b="b"/>
            <a:pathLst>
              <a:path w="6557450" h="4114800">
                <a:moveTo>
                  <a:pt x="0" y="0"/>
                </a:moveTo>
                <a:lnTo>
                  <a:pt x="6557450" y="0"/>
                </a:lnTo>
                <a:lnTo>
                  <a:pt x="65574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6;p26">
            <a:extLst>
              <a:ext uri="{FF2B5EF4-FFF2-40B4-BE49-F238E27FC236}">
                <a16:creationId xmlns:a16="http://schemas.microsoft.com/office/drawing/2014/main" id="{5622D57C-8617-4C0D-F905-2D210DC6738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109" t="11385" r="12589" b="4468"/>
          <a:stretch/>
        </p:blipFill>
        <p:spPr>
          <a:xfrm rot="5400000">
            <a:off x="3640000" y="-133176"/>
            <a:ext cx="1609997" cy="10036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F46FB86-4D36-17C2-5B3F-59F8EFB4052B}"/>
              </a:ext>
            </a:extLst>
          </p:cNvPr>
          <p:cNvGrpSpPr/>
          <p:nvPr/>
        </p:nvGrpSpPr>
        <p:grpSpPr>
          <a:xfrm>
            <a:off x="462862" y="509136"/>
            <a:ext cx="3739023" cy="1379365"/>
            <a:chOff x="404806" y="1021420"/>
            <a:chExt cx="3739023" cy="15503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4BD4F2-19B8-29FA-25CD-4C3D819CC88C}"/>
                </a:ext>
              </a:extLst>
            </p:cNvPr>
            <p:cNvSpPr/>
            <p:nvPr/>
          </p:nvSpPr>
          <p:spPr>
            <a:xfrm>
              <a:off x="404806" y="1021420"/>
              <a:ext cx="3651937" cy="137936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834809-0806-5566-963C-A969FC3CCACE}"/>
                </a:ext>
              </a:extLst>
            </p:cNvPr>
            <p:cNvSpPr/>
            <p:nvPr/>
          </p:nvSpPr>
          <p:spPr>
            <a:xfrm>
              <a:off x="542692" y="1192385"/>
              <a:ext cx="3601137" cy="13793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</a:rPr>
                <a:t>(3) Đọc bảng chữ viết tắt.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B35B76-2DD6-00B0-A3D4-8EBF7AC3D79A}"/>
              </a:ext>
            </a:extLst>
          </p:cNvPr>
          <p:cNvGrpSpPr/>
          <p:nvPr/>
        </p:nvGrpSpPr>
        <p:grpSpPr>
          <a:xfrm>
            <a:off x="5029203" y="509136"/>
            <a:ext cx="3739023" cy="1379365"/>
            <a:chOff x="404806" y="1021420"/>
            <a:chExt cx="3739023" cy="15503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5BB201-64C4-FD65-7F47-092A6CCEF91F}"/>
                </a:ext>
              </a:extLst>
            </p:cNvPr>
            <p:cNvSpPr/>
            <p:nvPr/>
          </p:nvSpPr>
          <p:spPr>
            <a:xfrm>
              <a:off x="404806" y="1021420"/>
              <a:ext cx="3651937" cy="137936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BD870F-E1F8-A455-8A35-56D7E6851DB5}"/>
                </a:ext>
              </a:extLst>
            </p:cNvPr>
            <p:cNvSpPr/>
            <p:nvPr/>
          </p:nvSpPr>
          <p:spPr>
            <a:xfrm>
              <a:off x="542692" y="1192385"/>
              <a:ext cx="3601137" cy="13793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</a:rPr>
                <a:t>(4) Tra từ cần tìm nghĩa.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1213881-DB36-8140-C62F-7E6666E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43" y="2278742"/>
            <a:ext cx="6313714" cy="2606397"/>
          </a:xfrm>
          <a:prstGeom prst="rect">
            <a:avLst/>
          </a:prstGeom>
        </p:spPr>
      </p:pic>
      <p:pic>
        <p:nvPicPr>
          <p:cNvPr id="8" name="Google Shape;123;p26">
            <a:extLst>
              <a:ext uri="{FF2B5EF4-FFF2-40B4-BE49-F238E27FC236}">
                <a16:creationId xmlns:a16="http://schemas.microsoft.com/office/drawing/2014/main" id="{8009EFD7-EB08-6CC1-2CD0-4F348C46521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2673" y="3537788"/>
            <a:ext cx="1755101" cy="1679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7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0613" y="946716"/>
            <a:ext cx="1282775" cy="125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1024587" y="2281322"/>
            <a:ext cx="7094825" cy="1172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+mn-lt"/>
              </a:rPr>
              <a:t>TÌM KIẾM TRONG TỪ ĐIỂN </a:t>
            </a:r>
            <a:endParaRPr lang="vi-VN" sz="3000">
              <a:latin typeface="+mn-lt"/>
            </a:endParaRPr>
          </a:p>
        </p:txBody>
      </p:sp>
      <p:sp>
        <p:nvSpPr>
          <p:cNvPr id="188" name="Google Shape;188;p29"/>
          <p:cNvSpPr txBox="1">
            <a:spLocks noGrp="1"/>
          </p:cNvSpPr>
          <p:nvPr>
            <p:ph type="title" idx="2"/>
          </p:nvPr>
        </p:nvSpPr>
        <p:spPr>
          <a:xfrm>
            <a:off x="3879450" y="1227749"/>
            <a:ext cx="13851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masis MT Pro Black" panose="02040A04050005020304" pitchFamily="18" charset="0"/>
              </a:rPr>
              <a:t>02</a:t>
            </a:r>
            <a:endParaRPr>
              <a:latin typeface="Amasis MT Pro Black" panose="02040A04050005020304" pitchFamily="18" charset="0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99999" flipH="1">
            <a:off x="433087" y="2972212"/>
            <a:ext cx="989651" cy="213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2500" y="336126"/>
            <a:ext cx="1608375" cy="192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29169" y="4306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294" y="101934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0193" y="1163809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48893" y="447212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6043" y="195489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1094" y="46520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94969" y="76974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5169" y="2969296"/>
            <a:ext cx="166556" cy="176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6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1E145F-A1E8-EEDB-E27C-4FC9A8F6818A}"/>
              </a:ext>
            </a:extLst>
          </p:cNvPr>
          <p:cNvSpPr/>
          <p:nvPr/>
        </p:nvSpPr>
        <p:spPr>
          <a:xfrm>
            <a:off x="290285" y="151148"/>
            <a:ext cx="8563429" cy="14804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b="1">
                <a:solidFill>
                  <a:srgbClr val="000000"/>
                </a:solidFill>
              </a:rPr>
              <a:t>Yêu cầu: </a:t>
            </a:r>
            <a:r>
              <a:rPr lang="en-US" sz="2200">
                <a:solidFill>
                  <a:srgbClr val="000000"/>
                </a:solidFill>
              </a:rPr>
              <a:t>Dựa vào các bước tìm nghĩa của từ theo ví dụ dưới đây, tìm nhanh nghĩa của các từ </a:t>
            </a:r>
            <a:r>
              <a:rPr lang="en-US" sz="2200" i="1">
                <a:solidFill>
                  <a:srgbClr val="C00000"/>
                </a:solidFill>
              </a:rPr>
              <a:t>cao ngất, cheo leo, hoang vu </a:t>
            </a:r>
            <a:r>
              <a:rPr lang="en-US" sz="2200">
                <a:solidFill>
                  <a:srgbClr val="000000"/>
                </a:solidFill>
              </a:rPr>
              <a:t>trong từ điển.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5F7BC-6B0D-769E-8254-0F479A12EF99}"/>
              </a:ext>
            </a:extLst>
          </p:cNvPr>
          <p:cNvSpPr txBox="1"/>
          <p:nvPr/>
        </p:nvSpPr>
        <p:spPr>
          <a:xfrm>
            <a:off x="290285" y="1733228"/>
            <a:ext cx="4339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Ví dụ: Tìm nghĩa của từ </a:t>
            </a:r>
            <a:r>
              <a:rPr lang="en-US" sz="2000" i="1"/>
              <a:t>bình minh</a:t>
            </a:r>
            <a:r>
              <a:rPr lang="en-US" sz="2000"/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3B8BB6-21AC-0216-2A2F-977DD3F1B51C}"/>
              </a:ext>
            </a:extLst>
          </p:cNvPr>
          <p:cNvSpPr/>
          <p:nvPr/>
        </p:nvSpPr>
        <p:spPr>
          <a:xfrm>
            <a:off x="377371" y="2190846"/>
            <a:ext cx="7881257" cy="463393"/>
          </a:xfrm>
          <a:prstGeom prst="rect">
            <a:avLst/>
          </a:prstGeom>
          <a:solidFill>
            <a:srgbClr val="CBE5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b="1">
                <a:solidFill>
                  <a:srgbClr val="000000"/>
                </a:solidFill>
              </a:rPr>
              <a:t>Bước 1. </a:t>
            </a:r>
            <a:r>
              <a:rPr lang="en-US" sz="1800">
                <a:solidFill>
                  <a:srgbClr val="000000"/>
                </a:solidFill>
              </a:rPr>
              <a:t>Tìm mục chữ B trong từ điển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E1EE5B-FF74-E466-A10B-9ED3A322074C}"/>
              </a:ext>
            </a:extLst>
          </p:cNvPr>
          <p:cNvSpPr/>
          <p:nvPr/>
        </p:nvSpPr>
        <p:spPr>
          <a:xfrm>
            <a:off x="377371" y="2759412"/>
            <a:ext cx="7881257" cy="1159690"/>
          </a:xfrm>
          <a:prstGeom prst="rect">
            <a:avLst/>
          </a:prstGeom>
          <a:solidFill>
            <a:srgbClr val="CBC8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b="1">
                <a:solidFill>
                  <a:srgbClr val="000000"/>
                </a:solidFill>
              </a:rPr>
              <a:t>Bước 2. </a:t>
            </a:r>
            <a:r>
              <a:rPr lang="en-US" sz="1800">
                <a:solidFill>
                  <a:srgbClr val="000000"/>
                </a:solidFill>
              </a:rPr>
              <a:t>Tìm từ bình minh.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1800">
                <a:solidFill>
                  <a:srgbClr val="000000"/>
                </a:solidFill>
              </a:rPr>
              <a:t>Tìm tiếng bình.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1800">
                <a:solidFill>
                  <a:srgbClr val="000000"/>
                </a:solidFill>
              </a:rPr>
              <a:t>Tìm tiếng đứng sau bình: bình + minh </a:t>
            </a:r>
            <a:r>
              <a:rPr lang="en-US" sz="1800">
                <a:solidFill>
                  <a:srgbClr val="000000"/>
                </a:solidFill>
                <a:sym typeface="Wingdings" panose="05000000000000000000" pitchFamily="2" charset="2"/>
              </a:rPr>
              <a:t> bình minh. 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B33CF-1064-E39C-8C87-4D3D9184780F}"/>
              </a:ext>
            </a:extLst>
          </p:cNvPr>
          <p:cNvSpPr/>
          <p:nvPr/>
        </p:nvSpPr>
        <p:spPr>
          <a:xfrm>
            <a:off x="377369" y="4024275"/>
            <a:ext cx="7881257" cy="463393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b="1">
                <a:solidFill>
                  <a:srgbClr val="000000"/>
                </a:solidFill>
              </a:rPr>
              <a:t>Bước 3. </a:t>
            </a:r>
            <a:r>
              <a:rPr lang="en-US" sz="1800">
                <a:solidFill>
                  <a:srgbClr val="000000"/>
                </a:solidFill>
              </a:rPr>
              <a:t>Đọc nghĩa của từ bình minh.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4269B4-470E-B06D-BACD-B6CEEC17EF2E}"/>
              </a:ext>
            </a:extLst>
          </p:cNvPr>
          <p:cNvSpPr/>
          <p:nvPr/>
        </p:nvSpPr>
        <p:spPr>
          <a:xfrm>
            <a:off x="377370" y="4592841"/>
            <a:ext cx="7881257" cy="463393"/>
          </a:xfrm>
          <a:prstGeom prst="rect">
            <a:avLst/>
          </a:prstGeom>
          <a:solidFill>
            <a:srgbClr val="F6D5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b="1">
                <a:solidFill>
                  <a:srgbClr val="000000"/>
                </a:solidFill>
              </a:rPr>
              <a:t>Bước 4. </a:t>
            </a:r>
            <a:r>
              <a:rPr lang="en-US" sz="1800">
                <a:solidFill>
                  <a:srgbClr val="000000"/>
                </a:solidFill>
              </a:rPr>
              <a:t>Đọc ví dụ để hiểu them ý nghĩa và cách dùng.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8D7589-60D7-F12F-1820-F05EDFF71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829" y="2133338"/>
            <a:ext cx="3403599" cy="126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9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0F5B582-5B16-2BFF-6BA9-F5C18A8B4350}"/>
              </a:ext>
            </a:extLst>
          </p:cNvPr>
          <p:cNvSpPr/>
          <p:nvPr/>
        </p:nvSpPr>
        <p:spPr>
          <a:xfrm>
            <a:off x="308429" y="188644"/>
            <a:ext cx="8527142" cy="4766211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3AD592-7986-DC2B-3CD2-50F21F6104BD}"/>
              </a:ext>
            </a:extLst>
          </p:cNvPr>
          <p:cNvSpPr txBox="1"/>
          <p:nvPr/>
        </p:nvSpPr>
        <p:spPr>
          <a:xfrm>
            <a:off x="2634343" y="361647"/>
            <a:ext cx="3875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</a:rPr>
              <a:t>GIẢI NGHĨA TỪ </a:t>
            </a: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46229493-6493-42C2-C1F0-DC7192D05608}"/>
              </a:ext>
            </a:extLst>
          </p:cNvPr>
          <p:cNvSpPr/>
          <p:nvPr/>
        </p:nvSpPr>
        <p:spPr>
          <a:xfrm>
            <a:off x="478968" y="1184143"/>
            <a:ext cx="2126345" cy="805542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000000"/>
                </a:solidFill>
              </a:rPr>
              <a:t>cao ngất </a:t>
            </a: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6FE1D228-BC48-F161-A8F9-A5A09FB8A8E5}"/>
              </a:ext>
            </a:extLst>
          </p:cNvPr>
          <p:cNvSpPr/>
          <p:nvPr/>
        </p:nvSpPr>
        <p:spPr>
          <a:xfrm>
            <a:off x="478967" y="2426316"/>
            <a:ext cx="2126345" cy="805542"/>
          </a:xfrm>
          <a:prstGeom prst="plaque">
            <a:avLst/>
          </a:prstGeom>
          <a:solidFill>
            <a:srgbClr val="CBE5F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000000"/>
                </a:solidFill>
              </a:rPr>
              <a:t>cheo leo</a:t>
            </a:r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DEDF254C-5256-7452-313D-BCB3BC2B7968}"/>
              </a:ext>
            </a:extLst>
          </p:cNvPr>
          <p:cNvSpPr/>
          <p:nvPr/>
        </p:nvSpPr>
        <p:spPr>
          <a:xfrm>
            <a:off x="478969" y="3668489"/>
            <a:ext cx="2126345" cy="805542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000000"/>
                </a:solidFill>
              </a:rPr>
              <a:t>hoang vu</a:t>
            </a:r>
          </a:p>
        </p:txBody>
      </p:sp>
      <p:pic>
        <p:nvPicPr>
          <p:cNvPr id="8" name="Graphic 7" descr="Line arrow: Straight with solid fill">
            <a:extLst>
              <a:ext uri="{FF2B5EF4-FFF2-40B4-BE49-F238E27FC236}">
                <a16:creationId xmlns:a16="http://schemas.microsoft.com/office/drawing/2014/main" id="{5CC57982-F94F-A108-4B36-412FFBA51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881085" y="1274243"/>
            <a:ext cx="1357085" cy="6253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D387DC-933C-64CA-75B2-C92719C2EDEA}"/>
              </a:ext>
            </a:extLst>
          </p:cNvPr>
          <p:cNvSpPr txBox="1"/>
          <p:nvPr/>
        </p:nvSpPr>
        <p:spPr>
          <a:xfrm>
            <a:off x="4513942" y="1348387"/>
            <a:ext cx="35414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/>
              <a:t>cao đến quá tầm mắt.</a:t>
            </a:r>
          </a:p>
        </p:txBody>
      </p:sp>
      <p:pic>
        <p:nvPicPr>
          <p:cNvPr id="11" name="Graphic 10" descr="Line arrow: Straight with solid fill">
            <a:extLst>
              <a:ext uri="{FF2B5EF4-FFF2-40B4-BE49-F238E27FC236}">
                <a16:creationId xmlns:a16="http://schemas.microsoft.com/office/drawing/2014/main" id="{C85710FC-344E-56EF-6FD0-CE1985A3C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881085" y="2504863"/>
            <a:ext cx="1357085" cy="6253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70C384-7124-5F55-1F29-31282D18F53F}"/>
              </a:ext>
            </a:extLst>
          </p:cNvPr>
          <p:cNvSpPr txBox="1"/>
          <p:nvPr/>
        </p:nvSpPr>
        <p:spPr>
          <a:xfrm>
            <a:off x="4513942" y="2520181"/>
            <a:ext cx="444137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/>
              <a:t>cao và không có chỗ bấu víu.</a:t>
            </a:r>
          </a:p>
        </p:txBody>
      </p:sp>
      <p:pic>
        <p:nvPicPr>
          <p:cNvPr id="13" name="Graphic 12" descr="Line arrow: Straight with solid fill">
            <a:extLst>
              <a:ext uri="{FF2B5EF4-FFF2-40B4-BE49-F238E27FC236}">
                <a16:creationId xmlns:a16="http://schemas.microsoft.com/office/drawing/2014/main" id="{41456839-0037-3625-315E-520E76939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881085" y="3735483"/>
            <a:ext cx="1357085" cy="6253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7C2637-1E65-8604-6BCA-D323BB3078C1}"/>
              </a:ext>
            </a:extLst>
          </p:cNvPr>
          <p:cNvSpPr txBox="1"/>
          <p:nvPr/>
        </p:nvSpPr>
        <p:spPr>
          <a:xfrm>
            <a:off x="4513942" y="3750801"/>
            <a:ext cx="444137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/>
              <a:t>ở trạng thái bỏ không.</a:t>
            </a:r>
          </a:p>
        </p:txBody>
      </p:sp>
    </p:spTree>
    <p:extLst>
      <p:ext uri="{BB962C8B-B14F-4D97-AF65-F5344CB8AC3E}">
        <p14:creationId xmlns:p14="http://schemas.microsoft.com/office/powerpoint/2010/main" val="294077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10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Watercolor Baby Toys Minitheme by Slidesgo">
  <a:themeElements>
    <a:clrScheme name="Simple Light">
      <a:dk1>
        <a:srgbClr val="4D453F"/>
      </a:dk1>
      <a:lt1>
        <a:srgbClr val="F8F6E7"/>
      </a:lt1>
      <a:dk2>
        <a:srgbClr val="ACBDB0"/>
      </a:dk2>
      <a:lt2>
        <a:srgbClr val="E3E1CA"/>
      </a:lt2>
      <a:accent1>
        <a:srgbClr val="B3AD6B"/>
      </a:accent1>
      <a:accent2>
        <a:srgbClr val="F7E1C3"/>
      </a:accent2>
      <a:accent3>
        <a:srgbClr val="DA9468"/>
      </a:accent3>
      <a:accent4>
        <a:srgbClr val="ECB97C"/>
      </a:accent4>
      <a:accent5>
        <a:srgbClr val="F6D5CB"/>
      </a:accent5>
      <a:accent6>
        <a:srgbClr val="2E2319"/>
      </a:accent6>
      <a:hlink>
        <a:srgbClr val="7463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443</Words>
  <Application>Microsoft Office PowerPoint</Application>
  <PresentationFormat>On-screen Show (16:9)</PresentationFormat>
  <Paragraphs>49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Wingdings</vt:lpstr>
      <vt:lpstr>Josefin Slab Medium</vt:lpstr>
      <vt:lpstr>Arial</vt:lpstr>
      <vt:lpstr>Amasis MT Pro Black</vt:lpstr>
      <vt:lpstr>Amatic SC</vt:lpstr>
      <vt:lpstr>Watercolor Baby Toys Minitheme by Slidesgo</vt:lpstr>
      <vt:lpstr>CHÀO MỪNG CÁC EM ĐẾN VỚI BÀI HỌC MỚI!</vt:lpstr>
      <vt:lpstr>TIẾT 2. LUYỆN TỪ VÀ CÂU  CÁCH DÙNG VÀ CÔNG DỤNG CỦA TỪ ĐIỂN </vt:lpstr>
      <vt:lpstr>NỘI DUNG BÀI HỌC </vt:lpstr>
      <vt:lpstr>ĐỌC HƯỚNG DẪN VÀ  THỰC HÀNH SỬ DỤNG TỪ ĐIỂN </vt:lpstr>
      <vt:lpstr>PowerPoint Presentation</vt:lpstr>
      <vt:lpstr>PowerPoint Presentation</vt:lpstr>
      <vt:lpstr>TÌM KIẾM TRONG TỪ ĐIỂN </vt:lpstr>
      <vt:lpstr>PowerPoint Presentation</vt:lpstr>
      <vt:lpstr>PowerPoint Presentation</vt:lpstr>
      <vt:lpstr>CHỌN CÂU TRẢ LỜI ĐÚNG </vt:lpstr>
      <vt:lpstr>PowerPoint Presentation</vt:lpstr>
      <vt:lpstr>HƯỚNG DẪN VỀ NHÀ </vt:lpstr>
      <vt:lpstr>CẢM ƠN CÁC EM ĐÃ  CHÚ Ý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HỌC MỚI!</dc:title>
  <dc:creator>FPT SHOP</dc:creator>
  <cp:lastModifiedBy>FPT SHOP</cp:lastModifiedBy>
  <cp:revision>2</cp:revision>
  <dcterms:modified xsi:type="dcterms:W3CDTF">2025-10-23T13:57:08Z</dcterms:modified>
</cp:coreProperties>
</file>