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75" r:id="rId3"/>
    <p:sldId id="277" r:id="rId4"/>
    <p:sldId id="276" r:id="rId5"/>
    <p:sldId id="278" r:id="rId6"/>
    <p:sldId id="279" r:id="rId7"/>
    <p:sldId id="256" r:id="rId8"/>
    <p:sldId id="258" r:id="rId9"/>
    <p:sldId id="274" r:id="rId10"/>
    <p:sldId id="280" r:id="rId11"/>
    <p:sldId id="281" r:id="rId12"/>
    <p:sldId id="283" r:id="rId13"/>
    <p:sldId id="282" r:id="rId14"/>
    <p:sldId id="284" r:id="rId15"/>
    <p:sldId id="285" r:id="rId16"/>
    <p:sldId id="286" r:id="rId17"/>
    <p:sldId id="287" r:id="rId18"/>
    <p:sldId id="288" r:id="rId19"/>
    <p:sldId id="289" r:id="rId20"/>
    <p:sldId id="290" r:id="rId21"/>
    <p:sldId id="292" r:id="rId22"/>
    <p:sldId id="293" r:id="rId23"/>
    <p:sldId id="262" r:id="rId24"/>
    <p:sldId id="294" r:id="rId25"/>
  </p:sldIdLst>
  <p:sldSz cx="18288000" cy="10287000"/>
  <p:notesSz cx="6858000" cy="9144000"/>
  <p:embeddedFontLst>
    <p:embeddedFont>
      <p:font typeface="Amasis MT Pro Black" panose="02040A04050005020304" pitchFamily="18" charset="0"/>
      <p:bold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E59DFD-FD03-49D3-B6F8-B48BB51ADDEE}">
          <p14:sldIdLst>
            <p14:sldId id="259"/>
            <p14:sldId id="275"/>
            <p14:sldId id="277"/>
            <p14:sldId id="276"/>
            <p14:sldId id="278"/>
            <p14:sldId id="279"/>
            <p14:sldId id="256"/>
            <p14:sldId id="258"/>
            <p14:sldId id="274"/>
            <p14:sldId id="280"/>
            <p14:sldId id="281"/>
            <p14:sldId id="283"/>
            <p14:sldId id="282"/>
            <p14:sldId id="284"/>
            <p14:sldId id="285"/>
            <p14:sldId id="286"/>
            <p14:sldId id="287"/>
            <p14:sldId id="288"/>
            <p14:sldId id="289"/>
            <p14:sldId id="290"/>
            <p14:sldId id="292"/>
            <p14:sldId id="293"/>
            <p14:sldId id="262"/>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1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1.png"/><Relationship Id="rId17" Type="http://schemas.openxmlformats.org/officeDocument/2006/relationships/image" Target="../media/image23.sv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4.svg"/><Relationship Id="rId1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1.png"/><Relationship Id="rId17" Type="http://schemas.openxmlformats.org/officeDocument/2006/relationships/image" Target="../media/image23.sv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4.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svg"/><Relationship Id="rId7" Type="http://schemas.openxmlformats.org/officeDocument/2006/relationships/image" Target="../media/image44.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31.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svg"/><Relationship Id="rId3" Type="http://schemas.openxmlformats.org/officeDocument/2006/relationships/image" Target="../media/image6.svg"/><Relationship Id="rId7" Type="http://schemas.openxmlformats.org/officeDocument/2006/relationships/image" Target="../media/image4.svg"/><Relationship Id="rId12"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0.svg"/><Relationship Id="rId1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3.svg"/><Relationship Id="rId4" Type="http://schemas.openxmlformats.org/officeDocument/2006/relationships/image" Target="../media/image12.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svg"/><Relationship Id="rId18" Type="http://schemas.openxmlformats.org/officeDocument/2006/relationships/image" Target="../media/image22.png"/><Relationship Id="rId3" Type="http://schemas.openxmlformats.org/officeDocument/2006/relationships/image" Target="../media/image25.svg"/><Relationship Id="rId21" Type="http://schemas.openxmlformats.org/officeDocument/2006/relationships/image" Target="../media/image12.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4.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5" Type="http://schemas.openxmlformats.org/officeDocument/2006/relationships/image" Target="../media/image2.svg"/><Relationship Id="rId15" Type="http://schemas.openxmlformats.org/officeDocument/2006/relationships/image" Target="../media/image27.svg"/><Relationship Id="rId10" Type="http://schemas.openxmlformats.org/officeDocument/2006/relationships/image" Target="../media/image13.png"/><Relationship Id="rId19" Type="http://schemas.openxmlformats.org/officeDocument/2006/relationships/image" Target="../media/image23.svg"/><Relationship Id="rId4" Type="http://schemas.openxmlformats.org/officeDocument/2006/relationships/image" Target="../media/image1.png"/><Relationship Id="rId9" Type="http://schemas.openxmlformats.org/officeDocument/2006/relationships/image" Target="../media/image8.sv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3.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2.sv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1.png"/><Relationship Id="rId17" Type="http://schemas.openxmlformats.org/officeDocument/2006/relationships/image" Target="../media/image23.sv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4.sv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3F0"/>
        </a:solidFill>
        <a:effectLst/>
      </p:bgPr>
    </p:bg>
    <p:spTree>
      <p:nvGrpSpPr>
        <p:cNvPr id="1" name=""/>
        <p:cNvGrpSpPr/>
        <p:nvPr/>
      </p:nvGrpSpPr>
      <p:grpSpPr>
        <a:xfrm>
          <a:off x="0" y="0"/>
          <a:ext cx="0" cy="0"/>
          <a:chOff x="0" y="0"/>
          <a:chExt cx="0" cy="0"/>
        </a:xfrm>
      </p:grpSpPr>
      <p:sp>
        <p:nvSpPr>
          <p:cNvPr id="3" name="Freeform 3"/>
          <p:cNvSpPr/>
          <p:nvPr/>
        </p:nvSpPr>
        <p:spPr>
          <a:xfrm>
            <a:off x="732983" y="8579784"/>
            <a:ext cx="16230600" cy="5761863"/>
          </a:xfrm>
          <a:custGeom>
            <a:avLst/>
            <a:gdLst/>
            <a:ahLst/>
            <a:cxnLst/>
            <a:rect l="l" t="t" r="r" b="b"/>
            <a:pathLst>
              <a:path w="16230600" h="5761863">
                <a:moveTo>
                  <a:pt x="0" y="0"/>
                </a:moveTo>
                <a:lnTo>
                  <a:pt x="16230600" y="0"/>
                </a:lnTo>
                <a:lnTo>
                  <a:pt x="16230600" y="5761863"/>
                </a:lnTo>
                <a:lnTo>
                  <a:pt x="0" y="57618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4745427" y="7149013"/>
            <a:ext cx="10956820" cy="4451208"/>
          </a:xfrm>
          <a:custGeom>
            <a:avLst/>
            <a:gdLst/>
            <a:ahLst/>
            <a:cxnLst/>
            <a:rect l="l" t="t" r="r" b="b"/>
            <a:pathLst>
              <a:path w="10956820" h="4451208">
                <a:moveTo>
                  <a:pt x="0" y="0"/>
                </a:moveTo>
                <a:lnTo>
                  <a:pt x="10956820" y="0"/>
                </a:lnTo>
                <a:lnTo>
                  <a:pt x="10956820" y="4451209"/>
                </a:lnTo>
                <a:lnTo>
                  <a:pt x="0" y="44512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4311264" y="3402544"/>
            <a:ext cx="3510290" cy="2157233"/>
          </a:xfrm>
          <a:custGeom>
            <a:avLst/>
            <a:gdLst/>
            <a:ahLst/>
            <a:cxnLst/>
            <a:rect l="l" t="t" r="r" b="b"/>
            <a:pathLst>
              <a:path w="3510290" h="2157233">
                <a:moveTo>
                  <a:pt x="0" y="0"/>
                </a:moveTo>
                <a:lnTo>
                  <a:pt x="3510290" y="0"/>
                </a:lnTo>
                <a:lnTo>
                  <a:pt x="3510290" y="2157233"/>
                </a:lnTo>
                <a:lnTo>
                  <a:pt x="0" y="2157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2076607" y="7149013"/>
            <a:ext cx="10956820" cy="4451208"/>
          </a:xfrm>
          <a:custGeom>
            <a:avLst/>
            <a:gdLst/>
            <a:ahLst/>
            <a:cxnLst/>
            <a:rect l="l" t="t" r="r" b="b"/>
            <a:pathLst>
              <a:path w="10956820" h="4451208">
                <a:moveTo>
                  <a:pt x="0" y="0"/>
                </a:moveTo>
                <a:lnTo>
                  <a:pt x="10956820" y="0"/>
                </a:lnTo>
                <a:lnTo>
                  <a:pt x="10956820" y="4451209"/>
                </a:lnTo>
                <a:lnTo>
                  <a:pt x="0" y="44512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14311264" y="5066306"/>
            <a:ext cx="3414799" cy="3763806"/>
          </a:xfrm>
          <a:custGeom>
            <a:avLst/>
            <a:gdLst/>
            <a:ahLst/>
            <a:cxnLst/>
            <a:rect l="l" t="t" r="r" b="b"/>
            <a:pathLst>
              <a:path w="3414799" h="3763806">
                <a:moveTo>
                  <a:pt x="3414799" y="0"/>
                </a:moveTo>
                <a:lnTo>
                  <a:pt x="0" y="0"/>
                </a:lnTo>
                <a:lnTo>
                  <a:pt x="0" y="3763807"/>
                </a:lnTo>
                <a:lnTo>
                  <a:pt x="3414799" y="3763807"/>
                </a:lnTo>
                <a:lnTo>
                  <a:pt x="3414799"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928112" y="5066306"/>
            <a:ext cx="3414799" cy="3763806"/>
          </a:xfrm>
          <a:custGeom>
            <a:avLst/>
            <a:gdLst/>
            <a:ahLst/>
            <a:cxnLst/>
            <a:rect l="l" t="t" r="r" b="b"/>
            <a:pathLst>
              <a:path w="3414799" h="3763806">
                <a:moveTo>
                  <a:pt x="0" y="0"/>
                </a:moveTo>
                <a:lnTo>
                  <a:pt x="3414799" y="0"/>
                </a:lnTo>
                <a:lnTo>
                  <a:pt x="3414799" y="3763807"/>
                </a:lnTo>
                <a:lnTo>
                  <a:pt x="0" y="37638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5921549" y="4481160"/>
            <a:ext cx="2119126" cy="4348952"/>
          </a:xfrm>
          <a:custGeom>
            <a:avLst/>
            <a:gdLst/>
            <a:ahLst/>
            <a:cxnLst/>
            <a:rect l="l" t="t" r="r" b="b"/>
            <a:pathLst>
              <a:path w="2119126" h="4348952">
                <a:moveTo>
                  <a:pt x="0" y="0"/>
                </a:moveTo>
                <a:lnTo>
                  <a:pt x="2119126" y="0"/>
                </a:lnTo>
                <a:lnTo>
                  <a:pt x="2119126" y="4348953"/>
                </a:lnTo>
                <a:lnTo>
                  <a:pt x="0" y="43489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flipH="1">
            <a:off x="247325" y="4481160"/>
            <a:ext cx="2119126" cy="4348952"/>
          </a:xfrm>
          <a:custGeom>
            <a:avLst/>
            <a:gdLst/>
            <a:ahLst/>
            <a:cxnLst/>
            <a:rect l="l" t="t" r="r" b="b"/>
            <a:pathLst>
              <a:path w="2119126" h="4348952">
                <a:moveTo>
                  <a:pt x="2119126" y="0"/>
                </a:moveTo>
                <a:lnTo>
                  <a:pt x="0" y="0"/>
                </a:lnTo>
                <a:lnTo>
                  <a:pt x="0" y="4348953"/>
                </a:lnTo>
                <a:lnTo>
                  <a:pt x="2119126" y="4348953"/>
                </a:lnTo>
                <a:lnTo>
                  <a:pt x="2119126"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a:off x="13544818" y="1266464"/>
            <a:ext cx="1532891" cy="933670"/>
          </a:xfrm>
          <a:custGeom>
            <a:avLst/>
            <a:gdLst/>
            <a:ahLst/>
            <a:cxnLst/>
            <a:rect l="l" t="t" r="r" b="b"/>
            <a:pathLst>
              <a:path w="1532891" h="933670">
                <a:moveTo>
                  <a:pt x="0" y="0"/>
                </a:moveTo>
                <a:lnTo>
                  <a:pt x="1532892" y="0"/>
                </a:lnTo>
                <a:lnTo>
                  <a:pt x="1532892" y="933670"/>
                </a:lnTo>
                <a:lnTo>
                  <a:pt x="0" y="9336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12"/>
          <p:cNvSpPr/>
          <p:nvPr/>
        </p:nvSpPr>
        <p:spPr>
          <a:xfrm>
            <a:off x="611306" y="318893"/>
            <a:ext cx="3510290" cy="2157233"/>
          </a:xfrm>
          <a:custGeom>
            <a:avLst/>
            <a:gdLst/>
            <a:ahLst/>
            <a:cxnLst/>
            <a:rect l="l" t="t" r="r" b="b"/>
            <a:pathLst>
              <a:path w="3510290" h="2157233">
                <a:moveTo>
                  <a:pt x="0" y="0"/>
                </a:moveTo>
                <a:lnTo>
                  <a:pt x="3510290" y="0"/>
                </a:lnTo>
                <a:lnTo>
                  <a:pt x="3510290" y="2157232"/>
                </a:lnTo>
                <a:lnTo>
                  <a:pt x="0" y="21572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rot="-597604" flipH="1">
            <a:off x="5996219" y="8720184"/>
            <a:ext cx="6295562" cy="2353326"/>
          </a:xfrm>
          <a:custGeom>
            <a:avLst/>
            <a:gdLst/>
            <a:ahLst/>
            <a:cxnLst/>
            <a:rect l="l" t="t" r="r" b="b"/>
            <a:pathLst>
              <a:path w="6295562" h="2353326">
                <a:moveTo>
                  <a:pt x="6295562" y="0"/>
                </a:moveTo>
                <a:lnTo>
                  <a:pt x="0" y="0"/>
                </a:lnTo>
                <a:lnTo>
                  <a:pt x="0" y="2353326"/>
                </a:lnTo>
                <a:lnTo>
                  <a:pt x="6295562" y="2353326"/>
                </a:lnTo>
                <a:lnTo>
                  <a:pt x="6295562" y="0"/>
                </a:lnTo>
                <a:close/>
              </a:path>
            </a:pathLst>
          </a:custGeom>
          <a:blipFill>
            <a:blip r:embed="rId14">
              <a:extLst>
                <a:ext uri="{96DAC541-7B7A-43D3-8B79-37D633B846F1}">
                  <asvg:svgBlip xmlns:asvg="http://schemas.microsoft.com/office/drawing/2016/SVG/main" r:embed="rId15"/>
                </a:ext>
              </a:extLst>
            </a:blip>
            <a:stretch>
              <a:fillRect l="-43649" t="-20322" r="-1931" b="-109942"/>
            </a:stretch>
          </a:blipFill>
        </p:spPr>
        <p:txBody>
          <a:bodyPr/>
          <a:lstStyle/>
          <a:p>
            <a:endParaRPr lang="en-US"/>
          </a:p>
        </p:txBody>
      </p:sp>
      <p:sp>
        <p:nvSpPr>
          <p:cNvPr id="2" name="TextBox 2"/>
          <p:cNvSpPr txBox="1"/>
          <p:nvPr/>
        </p:nvSpPr>
        <p:spPr>
          <a:xfrm>
            <a:off x="2753259" y="2003119"/>
            <a:ext cx="12781482" cy="3465179"/>
          </a:xfrm>
          <a:prstGeom prst="rect">
            <a:avLst/>
          </a:prstGeom>
        </p:spPr>
        <p:txBody>
          <a:bodyPr wrap="square" lIns="0" tIns="0" rIns="0" bIns="0" rtlCol="0" anchor="t">
            <a:spAutoFit/>
          </a:bodyPr>
          <a:lstStyle/>
          <a:p>
            <a:pPr algn="ctr">
              <a:lnSpc>
                <a:spcPct val="150000"/>
              </a:lnSpc>
            </a:pPr>
            <a:r>
              <a:rPr lang="en-US" sz="8000" b="1">
                <a:solidFill>
                  <a:srgbClr val="E48449"/>
                </a:solidFill>
                <a:latin typeface="Arial" panose="020B0604020202020204" pitchFamily="34" charset="0"/>
                <a:cs typeface="Arial" panose="020B0604020202020204" pitchFamily="34" charset="0"/>
              </a:rPr>
              <a:t>CHÀO MỪNG CÁC EM ĐẾN VỚI BÀI HỌC MỚI!</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458ECC-E6EB-9C21-5CBE-704136DDCCDF}"/>
              </a:ext>
            </a:extLst>
          </p:cNvPr>
          <p:cNvSpPr txBox="1"/>
          <p:nvPr/>
        </p:nvSpPr>
        <p:spPr>
          <a:xfrm>
            <a:off x="4648200" y="518874"/>
            <a:ext cx="89916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GIỌNG ĐỌC TRONG BÀI </a:t>
            </a:r>
          </a:p>
        </p:txBody>
      </p:sp>
      <p:sp>
        <p:nvSpPr>
          <p:cNvPr id="4" name="TextBox 3">
            <a:extLst>
              <a:ext uri="{FF2B5EF4-FFF2-40B4-BE49-F238E27FC236}">
                <a16:creationId xmlns:a16="http://schemas.microsoft.com/office/drawing/2014/main" id="{C72AE331-5078-68E8-D6F7-1557F78B4697}"/>
              </a:ext>
            </a:extLst>
          </p:cNvPr>
          <p:cNvSpPr txBox="1"/>
          <p:nvPr/>
        </p:nvSpPr>
        <p:spPr>
          <a:xfrm>
            <a:off x="952500" y="1453259"/>
            <a:ext cx="16383000" cy="3690241"/>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t>Đọc diễn cảm, nhấn giọng ở những từ ngữ thể hiện những tình tiết, những sự việc quan trọng, những từ ngữ, chi tiết diễn tả tâm trạng, cảm xúc của nhân vật, hình ảnh quê hương trong tâm trí bạn nhỏ. </a:t>
            </a:r>
            <a:endParaRPr lang="en-US" sz="4000"/>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Một số từ ngữ dễ phát âm sai: </a:t>
            </a:r>
          </a:p>
        </p:txBody>
      </p:sp>
      <p:grpSp>
        <p:nvGrpSpPr>
          <p:cNvPr id="8" name="Group 7">
            <a:extLst>
              <a:ext uri="{FF2B5EF4-FFF2-40B4-BE49-F238E27FC236}">
                <a16:creationId xmlns:a16="http://schemas.microsoft.com/office/drawing/2014/main" id="{B086B120-6FD0-9CAE-D0D7-E122312B66C4}"/>
              </a:ext>
            </a:extLst>
          </p:cNvPr>
          <p:cNvGrpSpPr/>
          <p:nvPr/>
        </p:nvGrpSpPr>
        <p:grpSpPr>
          <a:xfrm>
            <a:off x="1619248" y="5476875"/>
            <a:ext cx="3695700" cy="2362200"/>
            <a:chOff x="781050" y="5335794"/>
            <a:chExt cx="3695700" cy="2362200"/>
          </a:xfrm>
        </p:grpSpPr>
        <p:sp>
          <p:nvSpPr>
            <p:cNvPr id="7" name="Freeform 2">
              <a:extLst>
                <a:ext uri="{FF2B5EF4-FFF2-40B4-BE49-F238E27FC236}">
                  <a16:creationId xmlns:a16="http://schemas.microsoft.com/office/drawing/2014/main" id="{5CB2CEBD-4564-2A04-B7AD-D210D35C2AA7}"/>
                </a:ext>
              </a:extLst>
            </p:cNvPr>
            <p:cNvSpPr/>
            <p:nvPr/>
          </p:nvSpPr>
          <p:spPr>
            <a:xfrm>
              <a:off x="781050" y="5335794"/>
              <a:ext cx="3695700" cy="23622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5623A9A9-C7EC-B9D6-5113-1E90D47B6289}"/>
                </a:ext>
              </a:extLst>
            </p:cNvPr>
            <p:cNvSpPr txBox="1"/>
            <p:nvPr/>
          </p:nvSpPr>
          <p:spPr>
            <a:xfrm>
              <a:off x="952500" y="6162951"/>
              <a:ext cx="33528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lên đường </a:t>
              </a:r>
            </a:p>
          </p:txBody>
        </p:sp>
      </p:grpSp>
      <p:grpSp>
        <p:nvGrpSpPr>
          <p:cNvPr id="9" name="Group 8">
            <a:extLst>
              <a:ext uri="{FF2B5EF4-FFF2-40B4-BE49-F238E27FC236}">
                <a16:creationId xmlns:a16="http://schemas.microsoft.com/office/drawing/2014/main" id="{548588C2-0E17-EE85-5FEA-2140A0F239C5}"/>
              </a:ext>
            </a:extLst>
          </p:cNvPr>
          <p:cNvGrpSpPr/>
          <p:nvPr/>
        </p:nvGrpSpPr>
        <p:grpSpPr>
          <a:xfrm>
            <a:off x="7162800" y="5446797"/>
            <a:ext cx="3695700" cy="2362200"/>
            <a:chOff x="781050" y="5335794"/>
            <a:chExt cx="3695700" cy="2362200"/>
          </a:xfrm>
        </p:grpSpPr>
        <p:sp>
          <p:nvSpPr>
            <p:cNvPr id="10" name="Freeform 2">
              <a:extLst>
                <a:ext uri="{FF2B5EF4-FFF2-40B4-BE49-F238E27FC236}">
                  <a16:creationId xmlns:a16="http://schemas.microsoft.com/office/drawing/2014/main" id="{16E8540F-3D8A-4933-30BF-DD6090AAD57E}"/>
                </a:ext>
              </a:extLst>
            </p:cNvPr>
            <p:cNvSpPr/>
            <p:nvPr/>
          </p:nvSpPr>
          <p:spPr>
            <a:xfrm>
              <a:off x="781050" y="5335794"/>
              <a:ext cx="3695700" cy="23622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B4E4E7A2-D402-DD08-DF14-067DACC6C652}"/>
                </a:ext>
              </a:extLst>
            </p:cNvPr>
            <p:cNvSpPr txBox="1"/>
            <p:nvPr/>
          </p:nvSpPr>
          <p:spPr>
            <a:xfrm>
              <a:off x="952500" y="6162951"/>
              <a:ext cx="33528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nói chuyện</a:t>
              </a:r>
            </a:p>
          </p:txBody>
        </p:sp>
      </p:grpSp>
      <p:grpSp>
        <p:nvGrpSpPr>
          <p:cNvPr id="12" name="Group 11">
            <a:extLst>
              <a:ext uri="{FF2B5EF4-FFF2-40B4-BE49-F238E27FC236}">
                <a16:creationId xmlns:a16="http://schemas.microsoft.com/office/drawing/2014/main" id="{75FC4614-4B38-19DF-B444-0E85692B3D21}"/>
              </a:ext>
            </a:extLst>
          </p:cNvPr>
          <p:cNvGrpSpPr/>
          <p:nvPr/>
        </p:nvGrpSpPr>
        <p:grpSpPr>
          <a:xfrm>
            <a:off x="12973052" y="5481637"/>
            <a:ext cx="3695700" cy="2362200"/>
            <a:chOff x="781050" y="5335794"/>
            <a:chExt cx="3695700" cy="2362200"/>
          </a:xfrm>
        </p:grpSpPr>
        <p:sp>
          <p:nvSpPr>
            <p:cNvPr id="13" name="Freeform 2">
              <a:extLst>
                <a:ext uri="{FF2B5EF4-FFF2-40B4-BE49-F238E27FC236}">
                  <a16:creationId xmlns:a16="http://schemas.microsoft.com/office/drawing/2014/main" id="{3D365CFB-38EE-53B5-54E8-1CDA5FF85099}"/>
                </a:ext>
              </a:extLst>
            </p:cNvPr>
            <p:cNvSpPr/>
            <p:nvPr/>
          </p:nvSpPr>
          <p:spPr>
            <a:xfrm>
              <a:off x="781050" y="5335794"/>
              <a:ext cx="3695700" cy="23622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ACC353C7-5C49-ED6F-001E-5E7E2BD9EA03}"/>
                </a:ext>
              </a:extLst>
            </p:cNvPr>
            <p:cNvSpPr txBox="1"/>
            <p:nvPr/>
          </p:nvSpPr>
          <p:spPr>
            <a:xfrm>
              <a:off x="952500" y="6162951"/>
              <a:ext cx="33528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phẳng lì </a:t>
              </a:r>
            </a:p>
          </p:txBody>
        </p:sp>
      </p:grpSp>
      <p:grpSp>
        <p:nvGrpSpPr>
          <p:cNvPr id="19" name="Group 18">
            <a:extLst>
              <a:ext uri="{FF2B5EF4-FFF2-40B4-BE49-F238E27FC236}">
                <a16:creationId xmlns:a16="http://schemas.microsoft.com/office/drawing/2014/main" id="{9D72F04A-9F90-06A5-4BC4-66F59DEBB33B}"/>
              </a:ext>
            </a:extLst>
          </p:cNvPr>
          <p:cNvGrpSpPr/>
          <p:nvPr/>
        </p:nvGrpSpPr>
        <p:grpSpPr>
          <a:xfrm>
            <a:off x="1247775" y="8396526"/>
            <a:ext cx="6800850" cy="1371600"/>
            <a:chOff x="381000" y="7859643"/>
            <a:chExt cx="6800850" cy="1371600"/>
          </a:xfrm>
        </p:grpSpPr>
        <p:sp>
          <p:nvSpPr>
            <p:cNvPr id="18" name="Rectangle: Rounded Corners 17">
              <a:extLst>
                <a:ext uri="{FF2B5EF4-FFF2-40B4-BE49-F238E27FC236}">
                  <a16:creationId xmlns:a16="http://schemas.microsoft.com/office/drawing/2014/main" id="{B7BC1908-8A24-F230-7369-3039A90FB670}"/>
                </a:ext>
              </a:extLst>
            </p:cNvPr>
            <p:cNvSpPr/>
            <p:nvPr/>
          </p:nvSpPr>
          <p:spPr>
            <a:xfrm>
              <a:off x="466725" y="7859643"/>
              <a:ext cx="6629400" cy="13716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F09B875-3C2B-938D-A96F-48EC03ADB3BB}"/>
                </a:ext>
              </a:extLst>
            </p:cNvPr>
            <p:cNvSpPr txBox="1"/>
            <p:nvPr/>
          </p:nvSpPr>
          <p:spPr>
            <a:xfrm>
              <a:off x="381000" y="8191500"/>
              <a:ext cx="680085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Chiều trước ngày xa quê </a:t>
              </a:r>
            </a:p>
          </p:txBody>
        </p:sp>
      </p:grpSp>
      <p:grpSp>
        <p:nvGrpSpPr>
          <p:cNvPr id="20" name="Group 19">
            <a:extLst>
              <a:ext uri="{FF2B5EF4-FFF2-40B4-BE49-F238E27FC236}">
                <a16:creationId xmlns:a16="http://schemas.microsoft.com/office/drawing/2014/main" id="{424DB22B-5E18-CBF8-52FB-05075B54A9D2}"/>
              </a:ext>
            </a:extLst>
          </p:cNvPr>
          <p:cNvGrpSpPr/>
          <p:nvPr/>
        </p:nvGrpSpPr>
        <p:grpSpPr>
          <a:xfrm>
            <a:off x="10153650" y="8396526"/>
            <a:ext cx="6800850" cy="1371600"/>
            <a:chOff x="381000" y="7859643"/>
            <a:chExt cx="6800850" cy="1371600"/>
          </a:xfrm>
        </p:grpSpPr>
        <p:sp>
          <p:nvSpPr>
            <p:cNvPr id="21" name="Rectangle: Rounded Corners 20">
              <a:extLst>
                <a:ext uri="{FF2B5EF4-FFF2-40B4-BE49-F238E27FC236}">
                  <a16:creationId xmlns:a16="http://schemas.microsoft.com/office/drawing/2014/main" id="{67E66A3D-3DD2-04E4-770D-B0F01E33D596}"/>
                </a:ext>
              </a:extLst>
            </p:cNvPr>
            <p:cNvSpPr/>
            <p:nvPr/>
          </p:nvSpPr>
          <p:spPr>
            <a:xfrm>
              <a:off x="466725" y="7859643"/>
              <a:ext cx="6629400" cy="1371600"/>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D4A3F5F-C337-A8C0-18ED-FFDAF3FA2C59}"/>
                </a:ext>
              </a:extLst>
            </p:cNvPr>
            <p:cNvSpPr txBox="1"/>
            <p:nvPr/>
          </p:nvSpPr>
          <p:spPr>
            <a:xfrm>
              <a:off x="381000" y="8191500"/>
              <a:ext cx="680085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Nơi ấy thật xa lạ</a:t>
              </a:r>
            </a:p>
          </p:txBody>
        </p:sp>
      </p:grpSp>
    </p:spTree>
    <p:extLst>
      <p:ext uri="{BB962C8B-B14F-4D97-AF65-F5344CB8AC3E}">
        <p14:creationId xmlns:p14="http://schemas.microsoft.com/office/powerpoint/2010/main" val="321233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458ECC-E6EB-9C21-5CBE-704136DDCCDF}"/>
              </a:ext>
            </a:extLst>
          </p:cNvPr>
          <p:cNvSpPr txBox="1"/>
          <p:nvPr/>
        </p:nvSpPr>
        <p:spPr>
          <a:xfrm>
            <a:off x="4381500" y="1181100"/>
            <a:ext cx="95250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CÁCH NGẮT GIỌNG CÂU DÀI</a:t>
            </a:r>
          </a:p>
        </p:txBody>
      </p:sp>
      <p:sp>
        <p:nvSpPr>
          <p:cNvPr id="4" name="TextBox 3">
            <a:extLst>
              <a:ext uri="{FF2B5EF4-FFF2-40B4-BE49-F238E27FC236}">
                <a16:creationId xmlns:a16="http://schemas.microsoft.com/office/drawing/2014/main" id="{C72AE331-5078-68E8-D6F7-1557F78B4697}"/>
              </a:ext>
            </a:extLst>
          </p:cNvPr>
          <p:cNvSpPr txBox="1"/>
          <p:nvPr/>
        </p:nvSpPr>
        <p:spPr>
          <a:xfrm>
            <a:off x="952499" y="2781300"/>
            <a:ext cx="16383000" cy="1824923"/>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t>Quê tôi ở đây,</a:t>
            </a:r>
            <a:r>
              <a:rPr lang="vi-VN" sz="4000" b="1">
                <a:solidFill>
                  <a:srgbClr val="C00000"/>
                </a:solidFill>
              </a:rPr>
              <a:t>/</a:t>
            </a:r>
            <a:r>
              <a:rPr lang="vi-VN" sz="4000"/>
              <a:t> con đường làng gồ ghề,</a:t>
            </a:r>
            <a:r>
              <a:rPr lang="vi-VN" sz="4000" b="1">
                <a:solidFill>
                  <a:srgbClr val="C00000"/>
                </a:solidFill>
              </a:rPr>
              <a:t>/</a:t>
            </a:r>
            <a:r>
              <a:rPr lang="vi-VN" sz="4000"/>
              <a:t> vàng ông rơm mùa gặt,</a:t>
            </a:r>
            <a:r>
              <a:rPr lang="vi-VN" sz="4000" b="1">
                <a:solidFill>
                  <a:srgbClr val="C00000"/>
                </a:solidFill>
              </a:rPr>
              <a:t>/</a:t>
            </a:r>
            <a:r>
              <a:rPr lang="vi-VN" sz="4000"/>
              <a:t> những lùm cây</a:t>
            </a:r>
            <a:r>
              <a:rPr lang="vi-VN" sz="4000" b="1">
                <a:solidFill>
                  <a:srgbClr val="C00000"/>
                </a:solidFill>
              </a:rPr>
              <a:t>/</a:t>
            </a:r>
            <a:r>
              <a:rPr lang="vi-VN" sz="4000"/>
              <a:t> giấu đầy quả ổi,</a:t>
            </a:r>
            <a:r>
              <a:rPr lang="vi-VN" sz="4000" b="1">
                <a:solidFill>
                  <a:srgbClr val="C00000"/>
                </a:solidFill>
              </a:rPr>
              <a:t>/</a:t>
            </a:r>
            <a:r>
              <a:rPr lang="vi-VN" sz="4000"/>
              <a:t> quả mâm xôi chín mọng.</a:t>
            </a:r>
            <a:endParaRPr lang="en-US" sz="4000">
              <a:latin typeface="Arial" panose="020B0604020202020204" pitchFamily="34" charset="0"/>
              <a:cs typeface="Arial" panose="020B0604020202020204" pitchFamily="34" charset="0"/>
            </a:endParaRPr>
          </a:p>
        </p:txBody>
      </p:sp>
      <p:pic>
        <p:nvPicPr>
          <p:cNvPr id="3" name="Picture 3">
            <a:extLst>
              <a:ext uri="{FF2B5EF4-FFF2-40B4-BE49-F238E27FC236}">
                <a16:creationId xmlns:a16="http://schemas.microsoft.com/office/drawing/2014/main" id="{6889BE38-A7AB-BF36-7E73-D27AFF6A35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1782" y="8048625"/>
            <a:ext cx="19891563" cy="2469110"/>
          </a:xfrm>
          <a:prstGeom prst="rect">
            <a:avLst/>
          </a:prstGeom>
        </p:spPr>
      </p:pic>
    </p:spTree>
    <p:extLst>
      <p:ext uri="{BB962C8B-B14F-4D97-AF65-F5344CB8AC3E}">
        <p14:creationId xmlns:p14="http://schemas.microsoft.com/office/powerpoint/2010/main" val="102503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3F0"/>
        </a:solidFill>
        <a:effectLst/>
      </p:bgPr>
    </p:bg>
    <p:spTree>
      <p:nvGrpSpPr>
        <p:cNvPr id="1" name=""/>
        <p:cNvGrpSpPr/>
        <p:nvPr/>
      </p:nvGrpSpPr>
      <p:grpSpPr>
        <a:xfrm>
          <a:off x="0" y="0"/>
          <a:ext cx="0" cy="0"/>
          <a:chOff x="0" y="0"/>
          <a:chExt cx="0" cy="0"/>
        </a:xfrm>
      </p:grpSpPr>
      <p:sp>
        <p:nvSpPr>
          <p:cNvPr id="2" name="TextBox 2"/>
          <p:cNvSpPr txBox="1"/>
          <p:nvPr/>
        </p:nvSpPr>
        <p:spPr>
          <a:xfrm>
            <a:off x="1475725" y="3023720"/>
            <a:ext cx="8527246" cy="2815451"/>
          </a:xfrm>
          <a:prstGeom prst="rect">
            <a:avLst/>
          </a:prstGeom>
        </p:spPr>
        <p:txBody>
          <a:bodyPr lIns="0" tIns="0" rIns="0" bIns="0" rtlCol="0" anchor="t">
            <a:spAutoFit/>
          </a:bodyPr>
          <a:lstStyle/>
          <a:p>
            <a:pPr algn="ctr">
              <a:lnSpc>
                <a:spcPct val="150000"/>
              </a:lnSpc>
            </a:pPr>
            <a:r>
              <a:rPr lang="en-US" sz="6500" b="1">
                <a:solidFill>
                  <a:schemeClr val="accent6">
                    <a:lumMod val="50000"/>
                  </a:schemeClr>
                </a:solidFill>
                <a:latin typeface="Arial" panose="020B0604020202020204" pitchFamily="34" charset="0"/>
                <a:cs typeface="Arial" panose="020B0604020202020204" pitchFamily="34" charset="0"/>
              </a:rPr>
              <a:t>PHẦN 2. </a:t>
            </a:r>
          </a:p>
          <a:p>
            <a:pPr algn="ctr">
              <a:lnSpc>
                <a:spcPct val="150000"/>
              </a:lnSpc>
            </a:pPr>
            <a:r>
              <a:rPr lang="en-US" sz="6500" b="1">
                <a:solidFill>
                  <a:schemeClr val="accent6">
                    <a:lumMod val="50000"/>
                  </a:schemeClr>
                </a:solidFill>
                <a:latin typeface="Arial" panose="020B0604020202020204" pitchFamily="34" charset="0"/>
                <a:cs typeface="Arial" panose="020B0604020202020204" pitchFamily="34" charset="0"/>
              </a:rPr>
              <a:t>TRẢ LỜI CÂU HỎI </a:t>
            </a:r>
          </a:p>
        </p:txBody>
      </p:sp>
      <p:sp>
        <p:nvSpPr>
          <p:cNvPr id="3" name="Freeform 3"/>
          <p:cNvSpPr/>
          <p:nvPr/>
        </p:nvSpPr>
        <p:spPr>
          <a:xfrm>
            <a:off x="5996121" y="7856302"/>
            <a:ext cx="9807449" cy="3481644"/>
          </a:xfrm>
          <a:custGeom>
            <a:avLst/>
            <a:gdLst/>
            <a:ahLst/>
            <a:cxnLst/>
            <a:rect l="l" t="t" r="r" b="b"/>
            <a:pathLst>
              <a:path w="9807449" h="3481644">
                <a:moveTo>
                  <a:pt x="0" y="0"/>
                </a:moveTo>
                <a:lnTo>
                  <a:pt x="9807449" y="0"/>
                </a:lnTo>
                <a:lnTo>
                  <a:pt x="9807449" y="3481644"/>
                </a:lnTo>
                <a:lnTo>
                  <a:pt x="0" y="3481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8978723" y="5719421"/>
            <a:ext cx="16200298" cy="6581371"/>
          </a:xfrm>
          <a:custGeom>
            <a:avLst/>
            <a:gdLst/>
            <a:ahLst/>
            <a:cxnLst/>
            <a:rect l="l" t="t" r="r" b="b"/>
            <a:pathLst>
              <a:path w="16200298" h="6581371">
                <a:moveTo>
                  <a:pt x="0" y="0"/>
                </a:moveTo>
                <a:lnTo>
                  <a:pt x="16200298" y="0"/>
                </a:lnTo>
                <a:lnTo>
                  <a:pt x="16200298" y="6581371"/>
                </a:lnTo>
                <a:lnTo>
                  <a:pt x="0" y="65813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3945338" y="2300673"/>
            <a:ext cx="2119126" cy="4348952"/>
          </a:xfrm>
          <a:custGeom>
            <a:avLst/>
            <a:gdLst/>
            <a:ahLst/>
            <a:cxnLst/>
            <a:rect l="l" t="t" r="r" b="b"/>
            <a:pathLst>
              <a:path w="2119126" h="4348952">
                <a:moveTo>
                  <a:pt x="0" y="0"/>
                </a:moveTo>
                <a:lnTo>
                  <a:pt x="2119126" y="0"/>
                </a:lnTo>
                <a:lnTo>
                  <a:pt x="2119126" y="4348952"/>
                </a:lnTo>
                <a:lnTo>
                  <a:pt x="0" y="43489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942816">
            <a:off x="11756376" y="6759195"/>
            <a:ext cx="7710735" cy="4558972"/>
          </a:xfrm>
          <a:custGeom>
            <a:avLst/>
            <a:gdLst/>
            <a:ahLst/>
            <a:cxnLst/>
            <a:rect l="l" t="t" r="r" b="b"/>
            <a:pathLst>
              <a:path w="7710735" h="4558972">
                <a:moveTo>
                  <a:pt x="0" y="0"/>
                </a:moveTo>
                <a:lnTo>
                  <a:pt x="7710736" y="0"/>
                </a:lnTo>
                <a:lnTo>
                  <a:pt x="7710736" y="4558973"/>
                </a:lnTo>
                <a:lnTo>
                  <a:pt x="0" y="45589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9547015" y="4500609"/>
            <a:ext cx="3510290" cy="2157233"/>
          </a:xfrm>
          <a:custGeom>
            <a:avLst/>
            <a:gdLst/>
            <a:ahLst/>
            <a:cxnLst/>
            <a:rect l="l" t="t" r="r" b="b"/>
            <a:pathLst>
              <a:path w="3510290" h="2157233">
                <a:moveTo>
                  <a:pt x="0" y="0"/>
                </a:moveTo>
                <a:lnTo>
                  <a:pt x="3510290" y="0"/>
                </a:lnTo>
                <a:lnTo>
                  <a:pt x="3510290" y="2157233"/>
                </a:lnTo>
                <a:lnTo>
                  <a:pt x="0" y="21572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8377248" y="1149328"/>
            <a:ext cx="2522597" cy="1513932"/>
          </a:xfrm>
          <a:custGeom>
            <a:avLst/>
            <a:gdLst/>
            <a:ahLst/>
            <a:cxnLst/>
            <a:rect l="l" t="t" r="r" b="b"/>
            <a:pathLst>
              <a:path w="1773396" h="1080159">
                <a:moveTo>
                  <a:pt x="0" y="0"/>
                </a:moveTo>
                <a:lnTo>
                  <a:pt x="1773396" y="0"/>
                </a:lnTo>
                <a:lnTo>
                  <a:pt x="1773396" y="1080159"/>
                </a:lnTo>
                <a:lnTo>
                  <a:pt x="0" y="108015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919396" y="947680"/>
            <a:ext cx="3510290" cy="2157233"/>
          </a:xfrm>
          <a:custGeom>
            <a:avLst/>
            <a:gdLst/>
            <a:ahLst/>
            <a:cxnLst/>
            <a:rect l="l" t="t" r="r" b="b"/>
            <a:pathLst>
              <a:path w="3510290" h="2157233">
                <a:moveTo>
                  <a:pt x="0" y="0"/>
                </a:moveTo>
                <a:lnTo>
                  <a:pt x="3510290" y="0"/>
                </a:lnTo>
                <a:lnTo>
                  <a:pt x="3510290" y="2157233"/>
                </a:lnTo>
                <a:lnTo>
                  <a:pt x="0" y="21572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flipH="1">
            <a:off x="14587849" y="3104913"/>
            <a:ext cx="3414799" cy="3763806"/>
          </a:xfrm>
          <a:custGeom>
            <a:avLst/>
            <a:gdLst/>
            <a:ahLst/>
            <a:cxnLst/>
            <a:rect l="l" t="t" r="r" b="b"/>
            <a:pathLst>
              <a:path w="3414799" h="3763806">
                <a:moveTo>
                  <a:pt x="3414799" y="0"/>
                </a:moveTo>
                <a:lnTo>
                  <a:pt x="0" y="0"/>
                </a:lnTo>
                <a:lnTo>
                  <a:pt x="0" y="3763806"/>
                </a:lnTo>
                <a:lnTo>
                  <a:pt x="3414799" y="3763806"/>
                </a:lnTo>
                <a:lnTo>
                  <a:pt x="3414799"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a:off x="14667399" y="5743275"/>
            <a:ext cx="2092162" cy="1232474"/>
          </a:xfrm>
          <a:custGeom>
            <a:avLst/>
            <a:gdLst/>
            <a:ahLst/>
            <a:cxnLst/>
            <a:rect l="l" t="t" r="r" b="b"/>
            <a:pathLst>
              <a:path w="2092162" h="1232474">
                <a:moveTo>
                  <a:pt x="0" y="0"/>
                </a:moveTo>
                <a:lnTo>
                  <a:pt x="2092162" y="0"/>
                </a:lnTo>
                <a:lnTo>
                  <a:pt x="2092162" y="1232473"/>
                </a:lnTo>
                <a:lnTo>
                  <a:pt x="0" y="12324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Tree>
    <p:extLst>
      <p:ext uri="{BB962C8B-B14F-4D97-AF65-F5344CB8AC3E}">
        <p14:creationId xmlns:p14="http://schemas.microsoft.com/office/powerpoint/2010/main" val="38283273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30C4CF-7D99-63E7-532A-02A546F3970B}"/>
              </a:ext>
            </a:extLst>
          </p:cNvPr>
          <p:cNvSpPr txBox="1"/>
          <p:nvPr/>
        </p:nvSpPr>
        <p:spPr>
          <a:xfrm>
            <a:off x="952500" y="1714500"/>
            <a:ext cx="16383000" cy="7364901"/>
          </a:xfrm>
          <a:prstGeom prst="rect">
            <a:avLst/>
          </a:prstGeom>
          <a:noFill/>
        </p:spPr>
        <p:txBody>
          <a:bodyPr wrap="square" rtlCol="0">
            <a:spAutoFit/>
          </a:bodyPr>
          <a:lstStyle/>
          <a:p>
            <a:pPr algn="just">
              <a:lnSpc>
                <a:spcPct val="150000"/>
              </a:lnSpc>
            </a:pPr>
            <a:r>
              <a:rPr lang="en-US" sz="4000" b="1">
                <a:solidFill>
                  <a:srgbClr val="C00000"/>
                </a:solidFill>
                <a:latin typeface="Arial" panose="020B0604020202020204" pitchFamily="34" charset="0"/>
                <a:cs typeface="Arial" panose="020B0604020202020204" pitchFamily="34" charset="0"/>
              </a:rPr>
              <a:t>Câu 1. </a:t>
            </a:r>
            <a:r>
              <a:rPr lang="en-US" sz="4000">
                <a:latin typeface="Arial" panose="020B0604020202020204" pitchFamily="34" charset="0"/>
                <a:cs typeface="Arial" panose="020B0604020202020204" pitchFamily="34" charset="0"/>
              </a:rPr>
              <a:t>Tìm chi tiết thể hiện cảm xúc của bạn nhỏ khi biết tin sẽ chuyển lên thành phố học. </a:t>
            </a:r>
          </a:p>
          <a:p>
            <a:pPr algn="just">
              <a:lnSpc>
                <a:spcPct val="150000"/>
              </a:lnSpc>
            </a:pPr>
            <a:r>
              <a:rPr lang="en-US" sz="4000" b="1">
                <a:solidFill>
                  <a:srgbClr val="C00000"/>
                </a:solidFill>
                <a:latin typeface="Arial" panose="020B0604020202020204" pitchFamily="34" charset="0"/>
                <a:cs typeface="Arial" panose="020B0604020202020204" pitchFamily="34" charset="0"/>
              </a:rPr>
              <a:t>Câu 2. </a:t>
            </a:r>
            <a:r>
              <a:rPr lang="en-US" sz="4000">
                <a:latin typeface="Arial" panose="020B0604020202020204" pitchFamily="34" charset="0"/>
                <a:cs typeface="Arial" panose="020B0604020202020204" pitchFamily="34" charset="0"/>
              </a:rPr>
              <a:t>Buổi chia tay của bạn nhỏ với thầy giáo và các bạn nhỏ có gì đặc biệt? </a:t>
            </a:r>
          </a:p>
          <a:p>
            <a:pPr algn="just">
              <a:lnSpc>
                <a:spcPct val="150000"/>
              </a:lnSpc>
            </a:pPr>
            <a:r>
              <a:rPr lang="en-US" sz="4000" b="1">
                <a:solidFill>
                  <a:srgbClr val="C00000"/>
                </a:solidFill>
                <a:latin typeface="Arial" panose="020B0604020202020204" pitchFamily="34" charset="0"/>
                <a:cs typeface="Arial" panose="020B0604020202020204" pitchFamily="34" charset="0"/>
              </a:rPr>
              <a:t>Câu 3. </a:t>
            </a:r>
            <a:r>
              <a:rPr lang="en-US" sz="4000">
                <a:latin typeface="Arial" panose="020B0604020202020204" pitchFamily="34" charset="0"/>
                <a:cs typeface="Arial" panose="020B0604020202020204" pitchFamily="34" charset="0"/>
              </a:rPr>
              <a:t>Hình ảnh quê hương hiện lên trong tâm trí của bạn nhỏ như thế nào trước ngày xa quê?</a:t>
            </a:r>
          </a:p>
          <a:p>
            <a:pPr algn="just">
              <a:lnSpc>
                <a:spcPct val="150000"/>
              </a:lnSpc>
            </a:pPr>
            <a:r>
              <a:rPr lang="en-US" sz="4000" b="1">
                <a:solidFill>
                  <a:srgbClr val="C00000"/>
                </a:solidFill>
                <a:latin typeface="Arial" panose="020B0604020202020204" pitchFamily="34" charset="0"/>
                <a:cs typeface="Arial" panose="020B0604020202020204" pitchFamily="34" charset="0"/>
              </a:rPr>
              <a:t>Câu 4. </a:t>
            </a:r>
            <a:r>
              <a:rPr lang="en-US" sz="4000">
                <a:latin typeface="Arial" panose="020B0604020202020204" pitchFamily="34" charset="0"/>
                <a:cs typeface="Arial" panose="020B0604020202020204" pitchFamily="34" charset="0"/>
              </a:rPr>
              <a:t>Nếu được dự buổi chia tay, em sẽ nói gì với bạn nhỏ? </a:t>
            </a:r>
          </a:p>
          <a:p>
            <a:pPr algn="just">
              <a:lnSpc>
                <a:spcPct val="150000"/>
              </a:lnSpc>
            </a:pPr>
            <a:r>
              <a:rPr lang="en-US" sz="4000" b="1">
                <a:solidFill>
                  <a:srgbClr val="C00000"/>
                </a:solidFill>
                <a:latin typeface="Arial" panose="020B0604020202020204" pitchFamily="34" charset="0"/>
                <a:cs typeface="Arial" panose="020B0604020202020204" pitchFamily="34" charset="0"/>
              </a:rPr>
              <a:t>Câu 5. </a:t>
            </a:r>
            <a:r>
              <a:rPr lang="en-US" sz="4000">
                <a:latin typeface="Arial" panose="020B0604020202020204" pitchFamily="34" charset="0"/>
                <a:cs typeface="Arial" panose="020B0604020202020204" pitchFamily="34" charset="0"/>
              </a:rPr>
              <a:t>Theo em, tác giả muốn nói điều gì qua câu chuyện trên? </a:t>
            </a:r>
          </a:p>
        </p:txBody>
      </p:sp>
      <p:sp>
        <p:nvSpPr>
          <p:cNvPr id="7" name="TextBox 6">
            <a:extLst>
              <a:ext uri="{FF2B5EF4-FFF2-40B4-BE49-F238E27FC236}">
                <a16:creationId xmlns:a16="http://schemas.microsoft.com/office/drawing/2014/main" id="{7D0F31D0-505B-98F9-63D3-04474C140FBF}"/>
              </a:ext>
            </a:extLst>
          </p:cNvPr>
          <p:cNvSpPr txBox="1"/>
          <p:nvPr/>
        </p:nvSpPr>
        <p:spPr>
          <a:xfrm>
            <a:off x="6553200" y="571500"/>
            <a:ext cx="51816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CÂU HỎI </a:t>
            </a:r>
          </a:p>
        </p:txBody>
      </p:sp>
      <p:pic>
        <p:nvPicPr>
          <p:cNvPr id="8" name="Picture 3">
            <a:extLst>
              <a:ext uri="{FF2B5EF4-FFF2-40B4-BE49-F238E27FC236}">
                <a16:creationId xmlns:a16="http://schemas.microsoft.com/office/drawing/2014/main" id="{20259616-FAEB-9A68-428D-9EDA3F343F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1782" y="9182100"/>
            <a:ext cx="19891563" cy="2469110"/>
          </a:xfrm>
          <a:prstGeom prst="rect">
            <a:avLst/>
          </a:prstGeom>
        </p:spPr>
      </p:pic>
    </p:spTree>
    <p:extLst>
      <p:ext uri="{BB962C8B-B14F-4D97-AF65-F5344CB8AC3E}">
        <p14:creationId xmlns:p14="http://schemas.microsoft.com/office/powerpoint/2010/main" val="254203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1DEBCDA-0834-992B-20ED-0783F49A0775}"/>
              </a:ext>
            </a:extLst>
          </p:cNvPr>
          <p:cNvGrpSpPr/>
          <p:nvPr/>
        </p:nvGrpSpPr>
        <p:grpSpPr>
          <a:xfrm>
            <a:off x="552450" y="419100"/>
            <a:ext cx="17183100" cy="2590800"/>
            <a:chOff x="647700" y="419100"/>
            <a:chExt cx="17183100" cy="2590800"/>
          </a:xfrm>
        </p:grpSpPr>
        <p:sp>
          <p:nvSpPr>
            <p:cNvPr id="2" name="Rectangle: Rounded Corners 1">
              <a:extLst>
                <a:ext uri="{FF2B5EF4-FFF2-40B4-BE49-F238E27FC236}">
                  <a16:creationId xmlns:a16="http://schemas.microsoft.com/office/drawing/2014/main" id="{8D588858-7AAF-53D9-FF60-4EDF7006E958}"/>
                </a:ext>
              </a:extLst>
            </p:cNvPr>
            <p:cNvSpPr/>
            <p:nvPr/>
          </p:nvSpPr>
          <p:spPr>
            <a:xfrm>
              <a:off x="647700" y="419100"/>
              <a:ext cx="16992600" cy="23622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31E3B0B-C283-5670-D85F-9E9911CC2EE9}"/>
                </a:ext>
              </a:extLst>
            </p:cNvPr>
            <p:cNvSpPr/>
            <p:nvPr/>
          </p:nvSpPr>
          <p:spPr>
            <a:xfrm>
              <a:off x="838200" y="647700"/>
              <a:ext cx="16992600" cy="2362200"/>
            </a:xfrm>
            <a:prstGeom prst="roundRect">
              <a:avLst/>
            </a:prstGeom>
            <a:solidFill>
              <a:schemeClr val="bg1"/>
            </a:solidFill>
            <a:ln w="38100">
              <a:solidFill>
                <a:schemeClr val="accent5">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2DE243-784D-53E5-6326-1A328A52E9B2}"/>
                </a:ext>
              </a:extLst>
            </p:cNvPr>
            <p:cNvSpPr txBox="1"/>
            <p:nvPr/>
          </p:nvSpPr>
          <p:spPr>
            <a:xfrm>
              <a:off x="1123950" y="916338"/>
              <a:ext cx="16325850"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1.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Tìm chi tiết thể hiện cảm xúc của bạn nhỏ khi biết tin sẽ chuyển lên thành phố học. </a:t>
              </a:r>
            </a:p>
          </p:txBody>
        </p:sp>
      </p:grpSp>
      <p:sp>
        <p:nvSpPr>
          <p:cNvPr id="7" name="TextBox 6">
            <a:extLst>
              <a:ext uri="{FF2B5EF4-FFF2-40B4-BE49-F238E27FC236}">
                <a16:creationId xmlns:a16="http://schemas.microsoft.com/office/drawing/2014/main" id="{FA70B2C0-4A60-FC1A-82E7-1854D5950F4F}"/>
              </a:ext>
            </a:extLst>
          </p:cNvPr>
          <p:cNvSpPr txBox="1"/>
          <p:nvPr/>
        </p:nvSpPr>
        <p:spPr>
          <a:xfrm>
            <a:off x="5905500" y="4121058"/>
            <a:ext cx="11639550" cy="5518242"/>
          </a:xfrm>
          <a:prstGeom prst="rect">
            <a:avLst/>
          </a:prstGeom>
          <a:noFill/>
        </p:spPr>
        <p:txBody>
          <a:bodyPr wrap="square" rtlCol="0">
            <a:spAutoFit/>
          </a:bodyPr>
          <a:lstStyle/>
          <a:p>
            <a:pPr algn="just">
              <a:lnSpc>
                <a:spcPct val="150000"/>
              </a:lnSpc>
            </a:pPr>
            <a:r>
              <a:rPr lang="en-US" sz="4000" b="1" i="1" u="sng">
                <a:solidFill>
                  <a:srgbClr val="C00000"/>
                </a:solidFill>
                <a:latin typeface="Arial" panose="020B0604020202020204" pitchFamily="34" charset="0"/>
                <a:cs typeface="Arial" panose="020B0604020202020204" pitchFamily="34" charset="0"/>
              </a:rPr>
              <a:t>Trả lời: </a:t>
            </a:r>
          </a:p>
          <a:p>
            <a:pPr algn="just">
              <a:lnSpc>
                <a:spcPct val="150000"/>
              </a:lnSpc>
            </a:pPr>
            <a:r>
              <a:rPr lang="vi-VN" sz="4000">
                <a:latin typeface="Arial" panose="020B0604020202020204" pitchFamily="34" charset="0"/>
                <a:cs typeface="Arial" panose="020B0604020202020204" pitchFamily="34" charset="0"/>
              </a:rPr>
              <a:t>Khi biết tin sẽ chuyển lên thành phố học, bạn nhỏ cảm thấy rất buồn</a:t>
            </a:r>
            <a:r>
              <a:rPr lang="en-US" sz="400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“Nghe bố nói, tôi và khóc như khi bị đòn oan</a:t>
            </a:r>
            <a:r>
              <a:rPr lang="en-US" sz="400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a:t>
            </a:r>
            <a:r>
              <a:rPr lang="vi-VN" sz="4000">
                <a:latin typeface="Arial" panose="020B0604020202020204" pitchFamily="34" charset="0"/>
                <a:cs typeface="Arial" panose="020B0604020202020204" pitchFamily="34" charset="0"/>
              </a:rPr>
              <a:t>Tôi không muốn đi nhưng vẫn phải chuẩn bị lên đường”.</a:t>
            </a:r>
            <a:endParaRPr lang="en-US" sz="4000">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D88A917D-CB2F-1C4B-A073-FB85666D6A1F}"/>
              </a:ext>
            </a:extLst>
          </p:cNvPr>
          <p:cNvSpPr/>
          <p:nvPr/>
        </p:nvSpPr>
        <p:spPr>
          <a:xfrm>
            <a:off x="304800" y="6091238"/>
            <a:ext cx="4558151" cy="4195762"/>
          </a:xfrm>
          <a:custGeom>
            <a:avLst/>
            <a:gdLst/>
            <a:ahLst/>
            <a:cxnLst/>
            <a:rect l="l" t="t" r="r" b="b"/>
            <a:pathLst>
              <a:path w="4497049" h="4114800">
                <a:moveTo>
                  <a:pt x="0" y="0"/>
                </a:moveTo>
                <a:lnTo>
                  <a:pt x="4497050" y="0"/>
                </a:lnTo>
                <a:lnTo>
                  <a:pt x="449705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261546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1DEBCDA-0834-992B-20ED-0783F49A0775}"/>
              </a:ext>
            </a:extLst>
          </p:cNvPr>
          <p:cNvGrpSpPr/>
          <p:nvPr/>
        </p:nvGrpSpPr>
        <p:grpSpPr>
          <a:xfrm>
            <a:off x="552450" y="419100"/>
            <a:ext cx="17183100" cy="2590800"/>
            <a:chOff x="647700" y="419100"/>
            <a:chExt cx="17183100" cy="2590800"/>
          </a:xfrm>
        </p:grpSpPr>
        <p:sp>
          <p:nvSpPr>
            <p:cNvPr id="2" name="Rectangle: Rounded Corners 1">
              <a:extLst>
                <a:ext uri="{FF2B5EF4-FFF2-40B4-BE49-F238E27FC236}">
                  <a16:creationId xmlns:a16="http://schemas.microsoft.com/office/drawing/2014/main" id="{8D588858-7AAF-53D9-FF60-4EDF7006E958}"/>
                </a:ext>
              </a:extLst>
            </p:cNvPr>
            <p:cNvSpPr/>
            <p:nvPr/>
          </p:nvSpPr>
          <p:spPr>
            <a:xfrm>
              <a:off x="647700" y="419100"/>
              <a:ext cx="16992600" cy="23622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31E3B0B-C283-5670-D85F-9E9911CC2EE9}"/>
                </a:ext>
              </a:extLst>
            </p:cNvPr>
            <p:cNvSpPr/>
            <p:nvPr/>
          </p:nvSpPr>
          <p:spPr>
            <a:xfrm>
              <a:off x="838200" y="647700"/>
              <a:ext cx="16992600" cy="2362200"/>
            </a:xfrm>
            <a:prstGeom prst="roundRect">
              <a:avLst/>
            </a:prstGeom>
            <a:solidFill>
              <a:schemeClr val="bg1"/>
            </a:solidFill>
            <a:ln w="38100">
              <a:solidFill>
                <a:schemeClr val="accent5">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2DE243-784D-53E5-6326-1A328A52E9B2}"/>
                </a:ext>
              </a:extLst>
            </p:cNvPr>
            <p:cNvSpPr txBox="1"/>
            <p:nvPr/>
          </p:nvSpPr>
          <p:spPr>
            <a:xfrm>
              <a:off x="1123950" y="916338"/>
              <a:ext cx="16325850"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2. </a:t>
              </a:r>
              <a:r>
                <a:rPr kumimoji="0" lang="en-US" sz="4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Buổi chia tay của bạn nhỏ với thầy giáo và các bạn nhỏ có gì đặc biệt? </a:t>
              </a:r>
            </a:p>
          </p:txBody>
        </p:sp>
      </p:grpSp>
      <p:sp>
        <p:nvSpPr>
          <p:cNvPr id="7" name="TextBox 6">
            <a:extLst>
              <a:ext uri="{FF2B5EF4-FFF2-40B4-BE49-F238E27FC236}">
                <a16:creationId xmlns:a16="http://schemas.microsoft.com/office/drawing/2014/main" id="{FA70B2C0-4A60-FC1A-82E7-1854D5950F4F}"/>
              </a:ext>
            </a:extLst>
          </p:cNvPr>
          <p:cNvSpPr txBox="1"/>
          <p:nvPr/>
        </p:nvSpPr>
        <p:spPr>
          <a:xfrm>
            <a:off x="552450" y="3459665"/>
            <a:ext cx="9677400" cy="6441572"/>
          </a:xfrm>
          <a:prstGeom prst="rect">
            <a:avLst/>
          </a:prstGeom>
          <a:noFill/>
        </p:spPr>
        <p:txBody>
          <a:bodyPr wrap="square" rtlCol="0">
            <a:spAutoFit/>
          </a:bodyPr>
          <a:lstStyle/>
          <a:p>
            <a:pPr algn="just">
              <a:lnSpc>
                <a:spcPct val="150000"/>
              </a:lnSpc>
            </a:pPr>
            <a:r>
              <a:rPr lang="en-US" sz="4000" b="1" i="1" u="sng">
                <a:solidFill>
                  <a:srgbClr val="C00000"/>
                </a:solidFill>
                <a:latin typeface="Arial" panose="020B0604020202020204" pitchFamily="34" charset="0"/>
                <a:cs typeface="Arial" panose="020B0604020202020204" pitchFamily="34" charset="0"/>
              </a:rPr>
              <a:t>Trả lời: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Tâm trạng mọi người khác hẳn với ngày thường.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Thầy giáo cùng các bạn tâm trạng buồn hẳn hơn mọi khi.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Các bạn không muốn ăn kẹo bánh như mọi ngày. </a:t>
            </a:r>
          </a:p>
        </p:txBody>
      </p:sp>
      <p:pic>
        <p:nvPicPr>
          <p:cNvPr id="9" name="Picture 8">
            <a:extLst>
              <a:ext uri="{FF2B5EF4-FFF2-40B4-BE49-F238E27FC236}">
                <a16:creationId xmlns:a16="http://schemas.microsoft.com/office/drawing/2014/main" id="{AEBA23E3-B4A0-9E73-E5CA-3A6D893392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4200" y="4457700"/>
            <a:ext cx="7860496" cy="5410200"/>
          </a:xfrm>
          <a:prstGeom prst="rect">
            <a:avLst/>
          </a:prstGeom>
          <a:effectLst>
            <a:softEdge rad="317500"/>
          </a:effectLst>
        </p:spPr>
      </p:pic>
    </p:spTree>
    <p:extLst>
      <p:ext uri="{BB962C8B-B14F-4D97-AF65-F5344CB8AC3E}">
        <p14:creationId xmlns:p14="http://schemas.microsoft.com/office/powerpoint/2010/main" val="261195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1DEBCDA-0834-992B-20ED-0783F49A0775}"/>
              </a:ext>
            </a:extLst>
          </p:cNvPr>
          <p:cNvGrpSpPr/>
          <p:nvPr/>
        </p:nvGrpSpPr>
        <p:grpSpPr>
          <a:xfrm>
            <a:off x="552450" y="419100"/>
            <a:ext cx="17183100" cy="2590800"/>
            <a:chOff x="647700" y="419100"/>
            <a:chExt cx="17183100" cy="2590800"/>
          </a:xfrm>
        </p:grpSpPr>
        <p:sp>
          <p:nvSpPr>
            <p:cNvPr id="2" name="Rectangle: Rounded Corners 1">
              <a:extLst>
                <a:ext uri="{FF2B5EF4-FFF2-40B4-BE49-F238E27FC236}">
                  <a16:creationId xmlns:a16="http://schemas.microsoft.com/office/drawing/2014/main" id="{8D588858-7AAF-53D9-FF60-4EDF7006E958}"/>
                </a:ext>
              </a:extLst>
            </p:cNvPr>
            <p:cNvSpPr/>
            <p:nvPr/>
          </p:nvSpPr>
          <p:spPr>
            <a:xfrm>
              <a:off x="647700" y="419100"/>
              <a:ext cx="16992600" cy="23622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31E3B0B-C283-5670-D85F-9E9911CC2EE9}"/>
                </a:ext>
              </a:extLst>
            </p:cNvPr>
            <p:cNvSpPr/>
            <p:nvPr/>
          </p:nvSpPr>
          <p:spPr>
            <a:xfrm>
              <a:off x="838200" y="647700"/>
              <a:ext cx="16992600" cy="2362200"/>
            </a:xfrm>
            <a:prstGeom prst="roundRect">
              <a:avLst/>
            </a:prstGeom>
            <a:solidFill>
              <a:schemeClr val="bg1"/>
            </a:solidFill>
            <a:ln w="38100">
              <a:solidFill>
                <a:schemeClr val="accent5">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2DE243-784D-53E5-6326-1A328A52E9B2}"/>
                </a:ext>
              </a:extLst>
            </p:cNvPr>
            <p:cNvSpPr txBox="1"/>
            <p:nvPr/>
          </p:nvSpPr>
          <p:spPr>
            <a:xfrm>
              <a:off x="1123950" y="916338"/>
              <a:ext cx="16325850"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3.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Hình ảnh quê hương hiện lên trong tâm trí của bạn nhỏ như thế nào trước ngày xa quê?</a:t>
              </a:r>
            </a:p>
          </p:txBody>
        </p:sp>
      </p:grpSp>
      <p:sp>
        <p:nvSpPr>
          <p:cNvPr id="7" name="TextBox 6">
            <a:extLst>
              <a:ext uri="{FF2B5EF4-FFF2-40B4-BE49-F238E27FC236}">
                <a16:creationId xmlns:a16="http://schemas.microsoft.com/office/drawing/2014/main" id="{FA70B2C0-4A60-FC1A-82E7-1854D5950F4F}"/>
              </a:ext>
            </a:extLst>
          </p:cNvPr>
          <p:cNvSpPr txBox="1"/>
          <p:nvPr/>
        </p:nvSpPr>
        <p:spPr>
          <a:xfrm>
            <a:off x="600075" y="3543300"/>
            <a:ext cx="17183100" cy="3671583"/>
          </a:xfrm>
          <a:prstGeom prst="rect">
            <a:avLst/>
          </a:prstGeom>
          <a:noFill/>
        </p:spPr>
        <p:txBody>
          <a:bodyPr wrap="square" rtlCol="0">
            <a:spAutoFit/>
          </a:bodyPr>
          <a:lstStyle/>
          <a:p>
            <a:pPr algn="just">
              <a:lnSpc>
                <a:spcPct val="150000"/>
              </a:lnSpc>
            </a:pPr>
            <a:r>
              <a:rPr lang="en-US" sz="4000" b="1" i="1" u="sng">
                <a:solidFill>
                  <a:srgbClr val="C00000"/>
                </a:solidFill>
                <a:latin typeface="Arial" panose="020B0604020202020204" pitchFamily="34" charset="0"/>
                <a:cs typeface="Arial" panose="020B0604020202020204" pitchFamily="34" charset="0"/>
              </a:rPr>
              <a:t>Trả lời: </a:t>
            </a:r>
          </a:p>
          <a:p>
            <a:pPr algn="just">
              <a:lnSpc>
                <a:spcPct val="150000"/>
              </a:lnSpc>
            </a:pPr>
            <a:r>
              <a:rPr lang="en-US" sz="4000">
                <a:latin typeface="Arial" panose="020B0604020202020204" pitchFamily="34" charset="0"/>
                <a:cs typeface="Arial" panose="020B0604020202020204" pitchFamily="34" charset="0"/>
              </a:rPr>
              <a:t>Hình ảnh quê hương hiện lên trong tâm trí của bạn nhỏ trước ngày xa quê: </a:t>
            </a:r>
            <a:r>
              <a:rPr lang="vi-VN" sz="4000">
                <a:latin typeface="Arial" panose="020B0604020202020204" pitchFamily="34" charset="0"/>
                <a:cs typeface="Arial" panose="020B0604020202020204" pitchFamily="34" charset="0"/>
              </a:rPr>
              <a:t>Con đường làng gồ ghề, vàng ông rơm mùa gặt, những lùm cây giấu đầy quả ổi, quả mâm xôi chín mọng.</a:t>
            </a:r>
            <a:endParaRPr lang="en-US" sz="40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B35B0A8-5505-026A-78D7-A9A90F1C9D6E}"/>
              </a:ext>
            </a:extLst>
          </p:cNvPr>
          <p:cNvPicPr>
            <a:picLocks noChangeAspect="1"/>
          </p:cNvPicPr>
          <p:nvPr/>
        </p:nvPicPr>
        <p:blipFill rotWithShape="1">
          <a:blip r:embed="rId2">
            <a:extLst>
              <a:ext uri="{28A0092B-C50C-407E-A947-70E740481C1C}">
                <a14:useLocalDpi xmlns:a14="http://schemas.microsoft.com/office/drawing/2010/main" val="0"/>
              </a:ext>
            </a:extLst>
          </a:blip>
          <a:srcRect t="73148"/>
          <a:stretch/>
        </p:blipFill>
        <p:spPr>
          <a:xfrm>
            <a:off x="-981594" y="8499047"/>
            <a:ext cx="20060687" cy="3575906"/>
          </a:xfrm>
          <a:prstGeom prst="rect">
            <a:avLst/>
          </a:prstGeom>
          <a:effectLst>
            <a:softEdge rad="317500"/>
          </a:effectLst>
        </p:spPr>
      </p:pic>
    </p:spTree>
    <p:extLst>
      <p:ext uri="{BB962C8B-B14F-4D97-AF65-F5344CB8AC3E}">
        <p14:creationId xmlns:p14="http://schemas.microsoft.com/office/powerpoint/2010/main" val="415159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1DEBCDA-0834-992B-20ED-0783F49A0775}"/>
              </a:ext>
            </a:extLst>
          </p:cNvPr>
          <p:cNvGrpSpPr/>
          <p:nvPr/>
        </p:nvGrpSpPr>
        <p:grpSpPr>
          <a:xfrm>
            <a:off x="552450" y="419100"/>
            <a:ext cx="17735550" cy="2590800"/>
            <a:chOff x="647700" y="419100"/>
            <a:chExt cx="17735550" cy="2590800"/>
          </a:xfrm>
        </p:grpSpPr>
        <p:sp>
          <p:nvSpPr>
            <p:cNvPr id="2" name="Rectangle: Rounded Corners 1">
              <a:extLst>
                <a:ext uri="{FF2B5EF4-FFF2-40B4-BE49-F238E27FC236}">
                  <a16:creationId xmlns:a16="http://schemas.microsoft.com/office/drawing/2014/main" id="{8D588858-7AAF-53D9-FF60-4EDF7006E958}"/>
                </a:ext>
              </a:extLst>
            </p:cNvPr>
            <p:cNvSpPr/>
            <p:nvPr/>
          </p:nvSpPr>
          <p:spPr>
            <a:xfrm>
              <a:off x="647700" y="419100"/>
              <a:ext cx="16992600" cy="23622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31E3B0B-C283-5670-D85F-9E9911CC2EE9}"/>
                </a:ext>
              </a:extLst>
            </p:cNvPr>
            <p:cNvSpPr/>
            <p:nvPr/>
          </p:nvSpPr>
          <p:spPr>
            <a:xfrm>
              <a:off x="838200" y="647700"/>
              <a:ext cx="16992600" cy="2362200"/>
            </a:xfrm>
            <a:prstGeom prst="roundRect">
              <a:avLst/>
            </a:prstGeom>
            <a:solidFill>
              <a:schemeClr val="bg1"/>
            </a:solidFill>
            <a:ln w="38100">
              <a:solidFill>
                <a:schemeClr val="accent5">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2DE243-784D-53E5-6326-1A328A52E9B2}"/>
                </a:ext>
              </a:extLst>
            </p:cNvPr>
            <p:cNvSpPr txBox="1"/>
            <p:nvPr/>
          </p:nvSpPr>
          <p:spPr>
            <a:xfrm>
              <a:off x="2057400" y="1149403"/>
              <a:ext cx="16325850" cy="90159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4.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Nếu được dự buổi chia tay, em sẽ nói gì với bạn nhỏ? </a:t>
              </a:r>
            </a:p>
          </p:txBody>
        </p:sp>
      </p:grpSp>
      <p:sp>
        <p:nvSpPr>
          <p:cNvPr id="7" name="TextBox 6">
            <a:extLst>
              <a:ext uri="{FF2B5EF4-FFF2-40B4-BE49-F238E27FC236}">
                <a16:creationId xmlns:a16="http://schemas.microsoft.com/office/drawing/2014/main" id="{FA70B2C0-4A60-FC1A-82E7-1854D5950F4F}"/>
              </a:ext>
            </a:extLst>
          </p:cNvPr>
          <p:cNvSpPr txBox="1"/>
          <p:nvPr/>
        </p:nvSpPr>
        <p:spPr>
          <a:xfrm>
            <a:off x="742950" y="3511603"/>
            <a:ext cx="12277725" cy="6441572"/>
          </a:xfrm>
          <a:prstGeom prst="rect">
            <a:avLst/>
          </a:prstGeom>
          <a:noFill/>
        </p:spPr>
        <p:txBody>
          <a:bodyPr wrap="square" rtlCol="0">
            <a:spAutoFit/>
          </a:bodyPr>
          <a:lstStyle/>
          <a:p>
            <a:pPr algn="just">
              <a:lnSpc>
                <a:spcPct val="150000"/>
              </a:lnSpc>
            </a:pPr>
            <a:r>
              <a:rPr lang="en-US" sz="4000" b="1" i="1" u="sng">
                <a:solidFill>
                  <a:srgbClr val="C00000"/>
                </a:solidFill>
                <a:latin typeface="Arial" panose="020B0604020202020204" pitchFamily="34" charset="0"/>
                <a:cs typeface="Arial" panose="020B0604020202020204" pitchFamily="34" charset="0"/>
              </a:rPr>
              <a:t>Gợi ý trả lời: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Nói lời chúc mừng bạn: </a:t>
            </a:r>
            <a:r>
              <a:rPr lang="en-US" sz="4000" i="1">
                <a:latin typeface="Arial" panose="020B0604020202020204" pitchFamily="34" charset="0"/>
                <a:cs typeface="Arial" panose="020B0604020202020204" pitchFamily="34" charset="0"/>
              </a:rPr>
              <a:t>Chúc bạn lên đường mạnh giỏi, chúc bạn học tập thật tốt ở môi trường mới,…</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Lời động viên bạn: </a:t>
            </a:r>
            <a:r>
              <a:rPr lang="en-US" sz="4000" i="1">
                <a:latin typeface="Arial" panose="020B0604020202020204" pitchFamily="34" charset="0"/>
                <a:cs typeface="Arial" panose="020B0604020202020204" pitchFamily="34" charset="0"/>
              </a:rPr>
              <a:t>Mong bạn đừng buồn nhé! Chúng ta còn có dịp gặp nhau,…</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Nói về cảm xúc của bản thân: </a:t>
            </a:r>
            <a:r>
              <a:rPr lang="en-US" sz="4000" i="1">
                <a:latin typeface="Arial" panose="020B0604020202020204" pitchFamily="34" charset="0"/>
                <a:cs typeface="Arial" panose="020B0604020202020204" pitchFamily="34" charset="0"/>
              </a:rPr>
              <a:t>Tớ sẽ nhớ cậu nhiều lắm …</a:t>
            </a:r>
          </a:p>
        </p:txBody>
      </p:sp>
      <p:sp>
        <p:nvSpPr>
          <p:cNvPr id="8" name="Freeform 3">
            <a:extLst>
              <a:ext uri="{FF2B5EF4-FFF2-40B4-BE49-F238E27FC236}">
                <a16:creationId xmlns:a16="http://schemas.microsoft.com/office/drawing/2014/main" id="{D8E588D1-64F6-4754-6A0F-0F2C8E4A3990}"/>
              </a:ext>
            </a:extLst>
          </p:cNvPr>
          <p:cNvSpPr/>
          <p:nvPr/>
        </p:nvSpPr>
        <p:spPr>
          <a:xfrm>
            <a:off x="13487400" y="5114925"/>
            <a:ext cx="4499705" cy="5172075"/>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87303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1DEBCDA-0834-992B-20ED-0783F49A0775}"/>
              </a:ext>
            </a:extLst>
          </p:cNvPr>
          <p:cNvGrpSpPr/>
          <p:nvPr/>
        </p:nvGrpSpPr>
        <p:grpSpPr>
          <a:xfrm>
            <a:off x="552450" y="1104900"/>
            <a:ext cx="17735550" cy="2590800"/>
            <a:chOff x="647700" y="419100"/>
            <a:chExt cx="17735550" cy="2590800"/>
          </a:xfrm>
        </p:grpSpPr>
        <p:sp>
          <p:nvSpPr>
            <p:cNvPr id="2" name="Rectangle: Rounded Corners 1">
              <a:extLst>
                <a:ext uri="{FF2B5EF4-FFF2-40B4-BE49-F238E27FC236}">
                  <a16:creationId xmlns:a16="http://schemas.microsoft.com/office/drawing/2014/main" id="{8D588858-7AAF-53D9-FF60-4EDF7006E958}"/>
                </a:ext>
              </a:extLst>
            </p:cNvPr>
            <p:cNvSpPr/>
            <p:nvPr/>
          </p:nvSpPr>
          <p:spPr>
            <a:xfrm>
              <a:off x="647700" y="419100"/>
              <a:ext cx="16992600" cy="23622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31E3B0B-C283-5670-D85F-9E9911CC2EE9}"/>
                </a:ext>
              </a:extLst>
            </p:cNvPr>
            <p:cNvSpPr/>
            <p:nvPr/>
          </p:nvSpPr>
          <p:spPr>
            <a:xfrm>
              <a:off x="838200" y="647700"/>
              <a:ext cx="16992600" cy="2362200"/>
            </a:xfrm>
            <a:prstGeom prst="roundRect">
              <a:avLst/>
            </a:prstGeom>
            <a:solidFill>
              <a:schemeClr val="bg1"/>
            </a:solidFill>
            <a:ln w="38100">
              <a:solidFill>
                <a:schemeClr val="accent5">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2DE243-784D-53E5-6326-1A328A52E9B2}"/>
                </a:ext>
              </a:extLst>
            </p:cNvPr>
            <p:cNvSpPr txBox="1"/>
            <p:nvPr/>
          </p:nvSpPr>
          <p:spPr>
            <a:xfrm>
              <a:off x="2057400" y="1149403"/>
              <a:ext cx="16325850" cy="90159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5.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Theo em, tác giả muốn nói điều gì qua câu chuyện trên? </a:t>
              </a:r>
            </a:p>
          </p:txBody>
        </p:sp>
      </p:grpSp>
      <p:sp>
        <p:nvSpPr>
          <p:cNvPr id="7" name="TextBox 6">
            <a:extLst>
              <a:ext uri="{FF2B5EF4-FFF2-40B4-BE49-F238E27FC236}">
                <a16:creationId xmlns:a16="http://schemas.microsoft.com/office/drawing/2014/main" id="{FA70B2C0-4A60-FC1A-82E7-1854D5950F4F}"/>
              </a:ext>
            </a:extLst>
          </p:cNvPr>
          <p:cNvSpPr txBox="1"/>
          <p:nvPr/>
        </p:nvSpPr>
        <p:spPr>
          <a:xfrm>
            <a:off x="838200" y="4358588"/>
            <a:ext cx="16802100" cy="4594912"/>
          </a:xfrm>
          <a:prstGeom prst="rect">
            <a:avLst/>
          </a:prstGeom>
          <a:noFill/>
        </p:spPr>
        <p:txBody>
          <a:bodyPr wrap="square" rtlCol="0">
            <a:spAutoFit/>
          </a:bodyPr>
          <a:lstStyle/>
          <a:p>
            <a:pPr algn="just">
              <a:lnSpc>
                <a:spcPct val="150000"/>
              </a:lnSpc>
            </a:pPr>
            <a:r>
              <a:rPr lang="en-US" sz="4000" b="1" i="1" u="sng">
                <a:solidFill>
                  <a:srgbClr val="C00000"/>
                </a:solidFill>
                <a:latin typeface="Arial" panose="020B0604020202020204" pitchFamily="34" charset="0"/>
                <a:cs typeface="Arial" panose="020B0604020202020204" pitchFamily="34" charset="0"/>
              </a:rPr>
              <a:t>Trả lời: </a:t>
            </a:r>
          </a:p>
          <a:p>
            <a:pPr marL="571500" indent="-571500" algn="just">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Quê hương là nơi mỗi người sinh ra và lớn lên, là nơi mà người ta gắn bó máu thịt. </a:t>
            </a:r>
            <a:endParaRPr lang="en-US" sz="40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Kỉ niệm, kí ức về quê hương thường rất sâu đậm và đẹp để. </a:t>
            </a:r>
            <a:endParaRPr lang="en-US" sz="400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Vì vậy, nếu phải xa quê, ai cũng thấy nhớ và có thể buồn nữa.</a:t>
            </a:r>
            <a:endParaRPr lang="en-US" sz="40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24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3F0"/>
        </a:solidFill>
        <a:effectLst/>
      </p:bgPr>
    </p:bg>
    <p:spTree>
      <p:nvGrpSpPr>
        <p:cNvPr id="1" name=""/>
        <p:cNvGrpSpPr/>
        <p:nvPr/>
      </p:nvGrpSpPr>
      <p:grpSpPr>
        <a:xfrm>
          <a:off x="0" y="0"/>
          <a:ext cx="0" cy="0"/>
          <a:chOff x="0" y="0"/>
          <a:chExt cx="0" cy="0"/>
        </a:xfrm>
      </p:grpSpPr>
      <p:sp>
        <p:nvSpPr>
          <p:cNvPr id="2" name="TextBox 2"/>
          <p:cNvSpPr txBox="1"/>
          <p:nvPr/>
        </p:nvSpPr>
        <p:spPr>
          <a:xfrm>
            <a:off x="1475725" y="3023720"/>
            <a:ext cx="8527246" cy="2815451"/>
          </a:xfrm>
          <a:prstGeom prst="rect">
            <a:avLst/>
          </a:prstGeom>
        </p:spPr>
        <p:txBody>
          <a:bodyPr lIns="0" tIns="0" rIns="0" bIns="0" rtlCol="0" anchor="t">
            <a:spAutoFit/>
          </a:bodyPr>
          <a:lstStyle/>
          <a:p>
            <a:pPr algn="ctr">
              <a:lnSpc>
                <a:spcPct val="150000"/>
              </a:lnSpc>
            </a:pPr>
            <a:r>
              <a:rPr lang="en-US" sz="6500" b="1">
                <a:solidFill>
                  <a:schemeClr val="accent6">
                    <a:lumMod val="50000"/>
                  </a:schemeClr>
                </a:solidFill>
                <a:latin typeface="Arial" panose="020B0604020202020204" pitchFamily="34" charset="0"/>
                <a:cs typeface="Arial" panose="020B0604020202020204" pitchFamily="34" charset="0"/>
              </a:rPr>
              <a:t>PHẦN 3. </a:t>
            </a:r>
          </a:p>
          <a:p>
            <a:pPr algn="ctr">
              <a:lnSpc>
                <a:spcPct val="150000"/>
              </a:lnSpc>
            </a:pPr>
            <a:r>
              <a:rPr lang="en-US" sz="6500" b="1">
                <a:solidFill>
                  <a:schemeClr val="accent6">
                    <a:lumMod val="50000"/>
                  </a:schemeClr>
                </a:solidFill>
                <a:latin typeface="Arial" panose="020B0604020202020204" pitchFamily="34" charset="0"/>
                <a:cs typeface="Arial" panose="020B0604020202020204" pitchFamily="34" charset="0"/>
              </a:rPr>
              <a:t>LUYỆN ĐỌC LẠI</a:t>
            </a:r>
          </a:p>
        </p:txBody>
      </p:sp>
      <p:sp>
        <p:nvSpPr>
          <p:cNvPr id="3" name="Freeform 3"/>
          <p:cNvSpPr/>
          <p:nvPr/>
        </p:nvSpPr>
        <p:spPr>
          <a:xfrm>
            <a:off x="5996121" y="7856302"/>
            <a:ext cx="9807449" cy="3481644"/>
          </a:xfrm>
          <a:custGeom>
            <a:avLst/>
            <a:gdLst/>
            <a:ahLst/>
            <a:cxnLst/>
            <a:rect l="l" t="t" r="r" b="b"/>
            <a:pathLst>
              <a:path w="9807449" h="3481644">
                <a:moveTo>
                  <a:pt x="0" y="0"/>
                </a:moveTo>
                <a:lnTo>
                  <a:pt x="9807449" y="0"/>
                </a:lnTo>
                <a:lnTo>
                  <a:pt x="9807449" y="3481644"/>
                </a:lnTo>
                <a:lnTo>
                  <a:pt x="0" y="3481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8978723" y="5719421"/>
            <a:ext cx="16200298" cy="6581371"/>
          </a:xfrm>
          <a:custGeom>
            <a:avLst/>
            <a:gdLst/>
            <a:ahLst/>
            <a:cxnLst/>
            <a:rect l="l" t="t" r="r" b="b"/>
            <a:pathLst>
              <a:path w="16200298" h="6581371">
                <a:moveTo>
                  <a:pt x="0" y="0"/>
                </a:moveTo>
                <a:lnTo>
                  <a:pt x="16200298" y="0"/>
                </a:lnTo>
                <a:lnTo>
                  <a:pt x="16200298" y="6581371"/>
                </a:lnTo>
                <a:lnTo>
                  <a:pt x="0" y="65813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3945338" y="2300673"/>
            <a:ext cx="2119126" cy="4348952"/>
          </a:xfrm>
          <a:custGeom>
            <a:avLst/>
            <a:gdLst/>
            <a:ahLst/>
            <a:cxnLst/>
            <a:rect l="l" t="t" r="r" b="b"/>
            <a:pathLst>
              <a:path w="2119126" h="4348952">
                <a:moveTo>
                  <a:pt x="0" y="0"/>
                </a:moveTo>
                <a:lnTo>
                  <a:pt x="2119126" y="0"/>
                </a:lnTo>
                <a:lnTo>
                  <a:pt x="2119126" y="4348952"/>
                </a:lnTo>
                <a:lnTo>
                  <a:pt x="0" y="43489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942816">
            <a:off x="11756376" y="6759195"/>
            <a:ext cx="7710735" cy="4558972"/>
          </a:xfrm>
          <a:custGeom>
            <a:avLst/>
            <a:gdLst/>
            <a:ahLst/>
            <a:cxnLst/>
            <a:rect l="l" t="t" r="r" b="b"/>
            <a:pathLst>
              <a:path w="7710735" h="4558972">
                <a:moveTo>
                  <a:pt x="0" y="0"/>
                </a:moveTo>
                <a:lnTo>
                  <a:pt x="7710736" y="0"/>
                </a:lnTo>
                <a:lnTo>
                  <a:pt x="7710736" y="4558973"/>
                </a:lnTo>
                <a:lnTo>
                  <a:pt x="0" y="45589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9547015" y="4500609"/>
            <a:ext cx="3510290" cy="2157233"/>
          </a:xfrm>
          <a:custGeom>
            <a:avLst/>
            <a:gdLst/>
            <a:ahLst/>
            <a:cxnLst/>
            <a:rect l="l" t="t" r="r" b="b"/>
            <a:pathLst>
              <a:path w="3510290" h="2157233">
                <a:moveTo>
                  <a:pt x="0" y="0"/>
                </a:moveTo>
                <a:lnTo>
                  <a:pt x="3510290" y="0"/>
                </a:lnTo>
                <a:lnTo>
                  <a:pt x="3510290" y="2157233"/>
                </a:lnTo>
                <a:lnTo>
                  <a:pt x="0" y="21572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8377248" y="1149328"/>
            <a:ext cx="2522597" cy="1513932"/>
          </a:xfrm>
          <a:custGeom>
            <a:avLst/>
            <a:gdLst/>
            <a:ahLst/>
            <a:cxnLst/>
            <a:rect l="l" t="t" r="r" b="b"/>
            <a:pathLst>
              <a:path w="1773396" h="1080159">
                <a:moveTo>
                  <a:pt x="0" y="0"/>
                </a:moveTo>
                <a:lnTo>
                  <a:pt x="1773396" y="0"/>
                </a:lnTo>
                <a:lnTo>
                  <a:pt x="1773396" y="1080159"/>
                </a:lnTo>
                <a:lnTo>
                  <a:pt x="0" y="108015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919396" y="947680"/>
            <a:ext cx="3510290" cy="2157233"/>
          </a:xfrm>
          <a:custGeom>
            <a:avLst/>
            <a:gdLst/>
            <a:ahLst/>
            <a:cxnLst/>
            <a:rect l="l" t="t" r="r" b="b"/>
            <a:pathLst>
              <a:path w="3510290" h="2157233">
                <a:moveTo>
                  <a:pt x="0" y="0"/>
                </a:moveTo>
                <a:lnTo>
                  <a:pt x="3510290" y="0"/>
                </a:lnTo>
                <a:lnTo>
                  <a:pt x="3510290" y="2157233"/>
                </a:lnTo>
                <a:lnTo>
                  <a:pt x="0" y="21572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flipH="1">
            <a:off x="14587849" y="3104913"/>
            <a:ext cx="3414799" cy="3763806"/>
          </a:xfrm>
          <a:custGeom>
            <a:avLst/>
            <a:gdLst/>
            <a:ahLst/>
            <a:cxnLst/>
            <a:rect l="l" t="t" r="r" b="b"/>
            <a:pathLst>
              <a:path w="3414799" h="3763806">
                <a:moveTo>
                  <a:pt x="3414799" y="0"/>
                </a:moveTo>
                <a:lnTo>
                  <a:pt x="0" y="0"/>
                </a:lnTo>
                <a:lnTo>
                  <a:pt x="0" y="3763806"/>
                </a:lnTo>
                <a:lnTo>
                  <a:pt x="3414799" y="3763806"/>
                </a:lnTo>
                <a:lnTo>
                  <a:pt x="3414799"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a:off x="14667399" y="5743275"/>
            <a:ext cx="2092162" cy="1232474"/>
          </a:xfrm>
          <a:custGeom>
            <a:avLst/>
            <a:gdLst/>
            <a:ahLst/>
            <a:cxnLst/>
            <a:rect l="l" t="t" r="r" b="b"/>
            <a:pathLst>
              <a:path w="2092162" h="1232474">
                <a:moveTo>
                  <a:pt x="0" y="0"/>
                </a:moveTo>
                <a:lnTo>
                  <a:pt x="2092162" y="0"/>
                </a:lnTo>
                <a:lnTo>
                  <a:pt x="2092162" y="1232473"/>
                </a:lnTo>
                <a:lnTo>
                  <a:pt x="0" y="12324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Tree>
    <p:extLst>
      <p:ext uri="{BB962C8B-B14F-4D97-AF65-F5344CB8AC3E}">
        <p14:creationId xmlns:p14="http://schemas.microsoft.com/office/powerpoint/2010/main" val="2760532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14272B-6E9A-225C-4B55-ADBF641EE49E}"/>
              </a:ext>
            </a:extLst>
          </p:cNvPr>
          <p:cNvPicPr>
            <a:picLocks noChangeAspect="1"/>
          </p:cNvPicPr>
          <p:nvPr/>
        </p:nvPicPr>
        <p:blipFill>
          <a:blip r:embed="rId2"/>
          <a:stretch>
            <a:fillRect/>
          </a:stretch>
        </p:blipFill>
        <p:spPr>
          <a:xfrm flipH="1">
            <a:off x="-1905000" y="952500"/>
            <a:ext cx="7121978" cy="9334500"/>
          </a:xfrm>
          <a:prstGeom prst="rect">
            <a:avLst/>
          </a:prstGeom>
        </p:spPr>
      </p:pic>
      <p:pic>
        <p:nvPicPr>
          <p:cNvPr id="4" name="Picture 3">
            <a:extLst>
              <a:ext uri="{FF2B5EF4-FFF2-40B4-BE49-F238E27FC236}">
                <a16:creationId xmlns:a16="http://schemas.microsoft.com/office/drawing/2014/main" id="{2662F860-4827-5C35-3569-D443E2884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8805"/>
            <a:ext cx="15398903" cy="10307230"/>
          </a:xfrm>
          <a:prstGeom prst="rect">
            <a:avLst/>
          </a:prstGeom>
        </p:spPr>
      </p:pic>
      <p:sp>
        <p:nvSpPr>
          <p:cNvPr id="2" name="TextBox 1">
            <a:extLst>
              <a:ext uri="{FF2B5EF4-FFF2-40B4-BE49-F238E27FC236}">
                <a16:creationId xmlns:a16="http://schemas.microsoft.com/office/drawing/2014/main" id="{C9768970-0CF3-D78A-7B64-0D26F30CA085}"/>
              </a:ext>
            </a:extLst>
          </p:cNvPr>
          <p:cNvSpPr txBox="1"/>
          <p:nvPr/>
        </p:nvSpPr>
        <p:spPr>
          <a:xfrm>
            <a:off x="4229100" y="571500"/>
            <a:ext cx="9829800" cy="1015663"/>
          </a:xfrm>
          <a:prstGeom prst="rect">
            <a:avLst/>
          </a:prstGeom>
          <a:noFill/>
        </p:spPr>
        <p:txBody>
          <a:bodyPr wrap="square" rtlCol="0">
            <a:spAutoFit/>
          </a:bodyPr>
          <a:lstStyle/>
          <a:p>
            <a:pPr algn="ctr"/>
            <a:r>
              <a:rPr lang="en-US" sz="6000" b="1">
                <a:solidFill>
                  <a:schemeClr val="accent2">
                    <a:lumMod val="75000"/>
                  </a:schemeClr>
                </a:solidFill>
                <a:latin typeface="Arial" panose="020B0604020202020204" pitchFamily="34" charset="0"/>
                <a:cs typeface="Arial" panose="020B0604020202020204" pitchFamily="34" charset="0"/>
              </a:rPr>
              <a:t>ÔN BÀI CŨ </a:t>
            </a:r>
          </a:p>
        </p:txBody>
      </p:sp>
      <p:sp>
        <p:nvSpPr>
          <p:cNvPr id="9" name="Rectangle: Rounded Corners 8">
            <a:extLst>
              <a:ext uri="{FF2B5EF4-FFF2-40B4-BE49-F238E27FC236}">
                <a16:creationId xmlns:a16="http://schemas.microsoft.com/office/drawing/2014/main" id="{E161ACA2-718C-0944-168C-200971BB9B42}"/>
              </a:ext>
            </a:extLst>
          </p:cNvPr>
          <p:cNvSpPr/>
          <p:nvPr/>
        </p:nvSpPr>
        <p:spPr>
          <a:xfrm>
            <a:off x="747564" y="1968163"/>
            <a:ext cx="11084376" cy="5486400"/>
          </a:xfrm>
          <a:prstGeom prst="roundRect">
            <a:avLst/>
          </a:prstGeom>
          <a:gradFill>
            <a:gsLst>
              <a:gs pos="0">
                <a:schemeClr val="accent1">
                  <a:lumMod val="5000"/>
                  <a:lumOff val="95000"/>
                  <a:alpha val="71000"/>
                </a:schemeClr>
              </a:gs>
              <a:gs pos="100000">
                <a:schemeClr val="accent6">
                  <a:lumMod val="20000"/>
                  <a:lumOff val="80000"/>
                </a:schemeClr>
              </a:gs>
            </a:gsLst>
            <a:lin ang="5400000" scaled="1"/>
          </a:gra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500" b="1" i="1">
                <a:solidFill>
                  <a:schemeClr val="tx1"/>
                </a:solidFill>
                <a:latin typeface="Arial" panose="020B0604020202020204" pitchFamily="34" charset="0"/>
                <a:cs typeface="Arial" panose="020B0604020202020204" pitchFamily="34" charset="0"/>
              </a:rPr>
              <a:t>Đọc bài Gặt chữ trên non và trả lời câu hỏi: </a:t>
            </a:r>
            <a:r>
              <a:rPr lang="vi-VN" sz="4500">
                <a:solidFill>
                  <a:schemeClr val="tx1"/>
                </a:solidFill>
                <a:effectLst/>
                <a:latin typeface="Arial" panose="020B0604020202020204" pitchFamily="34" charset="0"/>
                <a:ea typeface="Calibri" panose="020F0502020204030204" pitchFamily="34" charset="0"/>
                <a:cs typeface="Arial" panose="020B0604020202020204" pitchFamily="34" charset="0"/>
              </a:rPr>
              <a:t>Theo em, hai dòng thơ “Đường xa chân có mỏi</a:t>
            </a:r>
            <a:r>
              <a:rPr lang="en-US" sz="450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vi-VN" sz="4500">
                <a:solidFill>
                  <a:schemeClr val="tx1"/>
                </a:solidFill>
                <a:effectLst/>
                <a:latin typeface="Arial" panose="020B0604020202020204" pitchFamily="34" charset="0"/>
                <a:ea typeface="Calibri" panose="020F0502020204030204" pitchFamily="34" charset="0"/>
                <a:cs typeface="Arial" panose="020B0604020202020204" pitchFamily="34" charset="0"/>
              </a:rPr>
              <a:t> Chữ vẫn gùi trên lưng" thể hiện điều gì?</a:t>
            </a:r>
            <a:endParaRPr lang="en-US" sz="45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461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97586B-75E3-9F9B-D449-E68EEF164805}"/>
              </a:ext>
            </a:extLst>
          </p:cNvPr>
          <p:cNvSpPr txBox="1"/>
          <p:nvPr/>
        </p:nvSpPr>
        <p:spPr>
          <a:xfrm>
            <a:off x="5829300" y="495300"/>
            <a:ext cx="6629400" cy="938719"/>
          </a:xfrm>
          <a:prstGeom prst="rect">
            <a:avLst/>
          </a:prstGeom>
          <a:noFill/>
        </p:spPr>
        <p:txBody>
          <a:bodyPr wrap="square" rtlCol="0">
            <a:spAutoFit/>
          </a:bodyPr>
          <a:lstStyle/>
          <a:p>
            <a:pPr algn="ctr"/>
            <a:r>
              <a:rPr lang="en-US" sz="5500" b="1">
                <a:solidFill>
                  <a:schemeClr val="accent4">
                    <a:lumMod val="75000"/>
                  </a:schemeClr>
                </a:solidFill>
                <a:latin typeface="Arial" panose="020B0604020202020204" pitchFamily="34" charset="0"/>
                <a:cs typeface="Arial" panose="020B0604020202020204" pitchFamily="34" charset="0"/>
              </a:rPr>
              <a:t>LÀM VIỆC NHÓM </a:t>
            </a:r>
          </a:p>
        </p:txBody>
      </p:sp>
      <p:sp>
        <p:nvSpPr>
          <p:cNvPr id="3" name="Freeform 2">
            <a:extLst>
              <a:ext uri="{FF2B5EF4-FFF2-40B4-BE49-F238E27FC236}">
                <a16:creationId xmlns:a16="http://schemas.microsoft.com/office/drawing/2014/main" id="{8793FDFB-6DE0-440A-85DD-5914BA56B1B3}"/>
              </a:ext>
            </a:extLst>
          </p:cNvPr>
          <p:cNvSpPr/>
          <p:nvPr/>
        </p:nvSpPr>
        <p:spPr>
          <a:xfrm>
            <a:off x="0" y="4800600"/>
            <a:ext cx="6550925" cy="5486400"/>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2"/>
            <a:stretch>
              <a:fillRect/>
            </a:stretch>
          </a:blipFill>
        </p:spPr>
        <p:txBody>
          <a:bodyPr/>
          <a:lstStyle/>
          <a:p>
            <a:endParaRPr lang="en-US"/>
          </a:p>
        </p:txBody>
      </p:sp>
      <p:grpSp>
        <p:nvGrpSpPr>
          <p:cNvPr id="7" name="Group 6">
            <a:extLst>
              <a:ext uri="{FF2B5EF4-FFF2-40B4-BE49-F238E27FC236}">
                <a16:creationId xmlns:a16="http://schemas.microsoft.com/office/drawing/2014/main" id="{09C9E948-B12F-2FA9-61E8-2BE2F21A80C7}"/>
              </a:ext>
            </a:extLst>
          </p:cNvPr>
          <p:cNvGrpSpPr/>
          <p:nvPr/>
        </p:nvGrpSpPr>
        <p:grpSpPr>
          <a:xfrm>
            <a:off x="6400800" y="2400300"/>
            <a:ext cx="11506200" cy="6629400"/>
            <a:chOff x="6400800" y="2400300"/>
            <a:chExt cx="11506200" cy="6629400"/>
          </a:xfrm>
        </p:grpSpPr>
        <p:sp>
          <p:nvSpPr>
            <p:cNvPr id="4" name="Rectangle: Rounded Corners 3">
              <a:extLst>
                <a:ext uri="{FF2B5EF4-FFF2-40B4-BE49-F238E27FC236}">
                  <a16:creationId xmlns:a16="http://schemas.microsoft.com/office/drawing/2014/main" id="{8B6551B9-8DCA-A6EB-41FD-5E0B4C5B1211}"/>
                </a:ext>
              </a:extLst>
            </p:cNvPr>
            <p:cNvSpPr/>
            <p:nvPr/>
          </p:nvSpPr>
          <p:spPr>
            <a:xfrm>
              <a:off x="6400800" y="2400300"/>
              <a:ext cx="11201400" cy="64008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83A6620-16C1-585E-A587-468F3EF73308}"/>
                </a:ext>
              </a:extLst>
            </p:cNvPr>
            <p:cNvSpPr/>
            <p:nvPr/>
          </p:nvSpPr>
          <p:spPr>
            <a:xfrm>
              <a:off x="6705600" y="2628900"/>
              <a:ext cx="11201400" cy="6400800"/>
            </a:xfrm>
            <a:prstGeom prst="roundRect">
              <a:avLst/>
            </a:prstGeom>
            <a:solidFill>
              <a:schemeClr val="bg1"/>
            </a:solidFill>
            <a:ln w="38100">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9B047BF-AEAD-E5AF-B9DC-4E4EA2E540E4}"/>
                </a:ext>
              </a:extLst>
            </p:cNvPr>
            <p:cNvSpPr txBox="1"/>
            <p:nvPr/>
          </p:nvSpPr>
          <p:spPr>
            <a:xfrm>
              <a:off x="7086600" y="3531844"/>
              <a:ext cx="10439400" cy="459491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Đọc luân phiên các đoạn của bài đọc.</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Chú ý một số từ ngữ dễ phát âm sai, ngắt giọng ở một số câu dài. </a:t>
              </a:r>
            </a:p>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Lắng nghe bạn đọc, để góp ý cho bạn về các lỗi sai giúp bạn đọc tiến bộ hơn. </a:t>
              </a:r>
            </a:p>
          </p:txBody>
        </p:sp>
      </p:grpSp>
    </p:spTree>
    <p:extLst>
      <p:ext uri="{BB962C8B-B14F-4D97-AF65-F5344CB8AC3E}">
        <p14:creationId xmlns:p14="http://schemas.microsoft.com/office/powerpoint/2010/main" val="86788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46B64F-59E0-54F5-6B55-0B2BBA0618FD}"/>
              </a:ext>
            </a:extLst>
          </p:cNvPr>
          <p:cNvSpPr txBox="1"/>
          <p:nvPr/>
        </p:nvSpPr>
        <p:spPr>
          <a:xfrm>
            <a:off x="5676900" y="495300"/>
            <a:ext cx="6934200" cy="1015663"/>
          </a:xfrm>
          <a:prstGeom prst="rect">
            <a:avLst/>
          </a:prstGeom>
          <a:noFill/>
        </p:spPr>
        <p:txBody>
          <a:bodyPr wrap="square" rtlCol="0">
            <a:spAutoFit/>
          </a:bodyPr>
          <a:lstStyle/>
          <a:p>
            <a:pPr algn="ctr"/>
            <a:r>
              <a:rPr lang="en-US" sz="6000" b="1">
                <a:solidFill>
                  <a:schemeClr val="accent4">
                    <a:lumMod val="75000"/>
                  </a:schemeClr>
                </a:solidFill>
                <a:latin typeface="Arial" panose="020B0604020202020204" pitchFamily="34" charset="0"/>
                <a:cs typeface="Arial" panose="020B0604020202020204" pitchFamily="34" charset="0"/>
              </a:rPr>
              <a:t>LUYỆN TẬP </a:t>
            </a:r>
          </a:p>
        </p:txBody>
      </p:sp>
      <p:sp>
        <p:nvSpPr>
          <p:cNvPr id="7" name="TextBox 6">
            <a:extLst>
              <a:ext uri="{FF2B5EF4-FFF2-40B4-BE49-F238E27FC236}">
                <a16:creationId xmlns:a16="http://schemas.microsoft.com/office/drawing/2014/main" id="{4459A79F-50D2-A96B-CF2D-C840FF7ABEAC}"/>
              </a:ext>
            </a:extLst>
          </p:cNvPr>
          <p:cNvSpPr txBox="1"/>
          <p:nvPr/>
        </p:nvSpPr>
        <p:spPr>
          <a:xfrm>
            <a:off x="952500" y="2019300"/>
            <a:ext cx="16383000" cy="2041456"/>
          </a:xfrm>
          <a:prstGeom prst="rect">
            <a:avLst/>
          </a:prstGeom>
          <a:noFill/>
        </p:spPr>
        <p:txBody>
          <a:bodyPr wrap="square" rtlCol="0">
            <a:spAutoFit/>
          </a:bodyPr>
          <a:lstStyle/>
          <a:p>
            <a:pPr algn="just">
              <a:lnSpc>
                <a:spcPct val="150000"/>
              </a:lnSpc>
            </a:pPr>
            <a:r>
              <a:rPr lang="en-US" sz="4500" b="1">
                <a:solidFill>
                  <a:srgbClr val="C00000"/>
                </a:solidFill>
                <a:latin typeface="Arial" panose="020B0604020202020204" pitchFamily="34" charset="0"/>
                <a:cs typeface="Arial" panose="020B0604020202020204" pitchFamily="34" charset="0"/>
              </a:rPr>
              <a:t>Bài tập 1. </a:t>
            </a:r>
            <a:r>
              <a:rPr lang="en-US" sz="4500">
                <a:latin typeface="Arial" panose="020B0604020202020204" pitchFamily="34" charset="0"/>
                <a:cs typeface="Arial" panose="020B0604020202020204" pitchFamily="34" charset="0"/>
              </a:rPr>
              <a:t>Tìm trong bài đọc những động từ thể hiện cảm xúc của các bạn nhỏ. </a:t>
            </a:r>
          </a:p>
        </p:txBody>
      </p:sp>
      <p:grpSp>
        <p:nvGrpSpPr>
          <p:cNvPr id="10" name="Group 9">
            <a:extLst>
              <a:ext uri="{FF2B5EF4-FFF2-40B4-BE49-F238E27FC236}">
                <a16:creationId xmlns:a16="http://schemas.microsoft.com/office/drawing/2014/main" id="{C67FC40E-14FB-8BFB-E394-57943B4FDF44}"/>
              </a:ext>
            </a:extLst>
          </p:cNvPr>
          <p:cNvGrpSpPr/>
          <p:nvPr/>
        </p:nvGrpSpPr>
        <p:grpSpPr>
          <a:xfrm>
            <a:off x="952500" y="4229100"/>
            <a:ext cx="4800600" cy="2759145"/>
            <a:chOff x="1981200" y="4838700"/>
            <a:chExt cx="4800600" cy="2759145"/>
          </a:xfrm>
        </p:grpSpPr>
        <p:sp>
          <p:nvSpPr>
            <p:cNvPr id="8" name="Freeform 2">
              <a:extLst>
                <a:ext uri="{FF2B5EF4-FFF2-40B4-BE49-F238E27FC236}">
                  <a16:creationId xmlns:a16="http://schemas.microsoft.com/office/drawing/2014/main" id="{16518F79-0370-18DB-FC70-2652DE56F1D8}"/>
                </a:ext>
              </a:extLst>
            </p:cNvPr>
            <p:cNvSpPr/>
            <p:nvPr/>
          </p:nvSpPr>
          <p:spPr>
            <a:xfrm>
              <a:off x="1981200" y="4838700"/>
              <a:ext cx="4800600" cy="2759145"/>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26840460-BB2C-1070-B273-4A4DDD61C33B}"/>
                </a:ext>
              </a:extLst>
            </p:cNvPr>
            <p:cNvSpPr txBox="1"/>
            <p:nvPr/>
          </p:nvSpPr>
          <p:spPr>
            <a:xfrm>
              <a:off x="2171700" y="5864329"/>
              <a:ext cx="44196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ngẩn ngơ </a:t>
              </a:r>
            </a:p>
          </p:txBody>
        </p:sp>
      </p:grpSp>
      <p:grpSp>
        <p:nvGrpSpPr>
          <p:cNvPr id="11" name="Group 10">
            <a:extLst>
              <a:ext uri="{FF2B5EF4-FFF2-40B4-BE49-F238E27FC236}">
                <a16:creationId xmlns:a16="http://schemas.microsoft.com/office/drawing/2014/main" id="{49AD5065-1ED2-888E-4450-C3FF95EA9AA2}"/>
              </a:ext>
            </a:extLst>
          </p:cNvPr>
          <p:cNvGrpSpPr/>
          <p:nvPr/>
        </p:nvGrpSpPr>
        <p:grpSpPr>
          <a:xfrm>
            <a:off x="9182100" y="3899266"/>
            <a:ext cx="4800600" cy="2759145"/>
            <a:chOff x="1981200" y="4838700"/>
            <a:chExt cx="4800600" cy="2759145"/>
          </a:xfrm>
        </p:grpSpPr>
        <p:sp>
          <p:nvSpPr>
            <p:cNvPr id="12" name="Freeform 2">
              <a:extLst>
                <a:ext uri="{FF2B5EF4-FFF2-40B4-BE49-F238E27FC236}">
                  <a16:creationId xmlns:a16="http://schemas.microsoft.com/office/drawing/2014/main" id="{EF90D6D7-BC29-13F0-7EFD-22E66B6ABDCE}"/>
                </a:ext>
              </a:extLst>
            </p:cNvPr>
            <p:cNvSpPr/>
            <p:nvPr/>
          </p:nvSpPr>
          <p:spPr>
            <a:xfrm>
              <a:off x="1981200" y="4838700"/>
              <a:ext cx="4800600" cy="2759145"/>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AE8E1186-4F32-CE3F-1564-0D6FBB8F6927}"/>
                </a:ext>
              </a:extLst>
            </p:cNvPr>
            <p:cNvSpPr txBox="1"/>
            <p:nvPr/>
          </p:nvSpPr>
          <p:spPr>
            <a:xfrm>
              <a:off x="2171700" y="5864329"/>
              <a:ext cx="44196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thích </a:t>
              </a:r>
            </a:p>
          </p:txBody>
        </p:sp>
      </p:grpSp>
      <p:grpSp>
        <p:nvGrpSpPr>
          <p:cNvPr id="14" name="Group 13">
            <a:extLst>
              <a:ext uri="{FF2B5EF4-FFF2-40B4-BE49-F238E27FC236}">
                <a16:creationId xmlns:a16="http://schemas.microsoft.com/office/drawing/2014/main" id="{EA3F7667-04BC-EB7A-9A4E-45A4A2C0F0C0}"/>
              </a:ext>
            </a:extLst>
          </p:cNvPr>
          <p:cNvGrpSpPr/>
          <p:nvPr/>
        </p:nvGrpSpPr>
        <p:grpSpPr>
          <a:xfrm>
            <a:off x="12534900" y="6869495"/>
            <a:ext cx="4800600" cy="2759145"/>
            <a:chOff x="1981200" y="4838700"/>
            <a:chExt cx="4800600" cy="2759145"/>
          </a:xfrm>
        </p:grpSpPr>
        <p:sp>
          <p:nvSpPr>
            <p:cNvPr id="15" name="Freeform 2">
              <a:extLst>
                <a:ext uri="{FF2B5EF4-FFF2-40B4-BE49-F238E27FC236}">
                  <a16:creationId xmlns:a16="http://schemas.microsoft.com/office/drawing/2014/main" id="{A166CD84-BD38-C120-2E17-E86F5C2114F6}"/>
                </a:ext>
              </a:extLst>
            </p:cNvPr>
            <p:cNvSpPr/>
            <p:nvPr/>
          </p:nvSpPr>
          <p:spPr>
            <a:xfrm>
              <a:off x="1981200" y="4838700"/>
              <a:ext cx="4800600" cy="2759145"/>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A119EAD4-ACD8-F6A1-9C40-3EEDA372A4A6}"/>
                </a:ext>
              </a:extLst>
            </p:cNvPr>
            <p:cNvSpPr txBox="1"/>
            <p:nvPr/>
          </p:nvSpPr>
          <p:spPr>
            <a:xfrm>
              <a:off x="2171700" y="5864329"/>
              <a:ext cx="44196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không thích</a:t>
              </a:r>
            </a:p>
          </p:txBody>
        </p:sp>
      </p:grpSp>
      <p:grpSp>
        <p:nvGrpSpPr>
          <p:cNvPr id="17" name="Group 16">
            <a:extLst>
              <a:ext uri="{FF2B5EF4-FFF2-40B4-BE49-F238E27FC236}">
                <a16:creationId xmlns:a16="http://schemas.microsoft.com/office/drawing/2014/main" id="{F3D6CAEA-4F03-2B88-2E2B-1ECC847A8057}"/>
              </a:ext>
            </a:extLst>
          </p:cNvPr>
          <p:cNvGrpSpPr/>
          <p:nvPr/>
        </p:nvGrpSpPr>
        <p:grpSpPr>
          <a:xfrm>
            <a:off x="4343400" y="7223437"/>
            <a:ext cx="4800600" cy="2759145"/>
            <a:chOff x="1981200" y="4838700"/>
            <a:chExt cx="4800600" cy="2759145"/>
          </a:xfrm>
        </p:grpSpPr>
        <p:sp>
          <p:nvSpPr>
            <p:cNvPr id="18" name="Freeform 2">
              <a:extLst>
                <a:ext uri="{FF2B5EF4-FFF2-40B4-BE49-F238E27FC236}">
                  <a16:creationId xmlns:a16="http://schemas.microsoft.com/office/drawing/2014/main" id="{D5EE0E2D-AD6E-5F52-6470-B31CFF6A08B1}"/>
                </a:ext>
              </a:extLst>
            </p:cNvPr>
            <p:cNvSpPr/>
            <p:nvPr/>
          </p:nvSpPr>
          <p:spPr>
            <a:xfrm>
              <a:off x="1981200" y="4838700"/>
              <a:ext cx="4800600" cy="2759145"/>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F12EA9E4-0FE3-10DF-37CE-68C0C1357E1F}"/>
                </a:ext>
              </a:extLst>
            </p:cNvPr>
            <p:cNvSpPr txBox="1"/>
            <p:nvPr/>
          </p:nvSpPr>
          <p:spPr>
            <a:xfrm>
              <a:off x="2171700" y="5864329"/>
              <a:ext cx="4419600"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muốn</a:t>
              </a:r>
            </a:p>
          </p:txBody>
        </p:sp>
      </p:grpSp>
    </p:spTree>
    <p:extLst>
      <p:ext uri="{BB962C8B-B14F-4D97-AF65-F5344CB8AC3E}">
        <p14:creationId xmlns:p14="http://schemas.microsoft.com/office/powerpoint/2010/main" val="275477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318088-9337-D64C-A481-A5D1DB0117AB}"/>
              </a:ext>
            </a:extLst>
          </p:cNvPr>
          <p:cNvSpPr txBox="1"/>
          <p:nvPr/>
        </p:nvSpPr>
        <p:spPr>
          <a:xfrm>
            <a:off x="533400" y="571500"/>
            <a:ext cx="17221200" cy="2041456"/>
          </a:xfrm>
          <a:prstGeom prst="rect">
            <a:avLst/>
          </a:prstGeom>
          <a:noFill/>
        </p:spPr>
        <p:txBody>
          <a:bodyPr wrap="square" rtlCol="0">
            <a:spAutoFit/>
          </a:bodyPr>
          <a:lstStyle/>
          <a:p>
            <a:pPr algn="just">
              <a:lnSpc>
                <a:spcPct val="150000"/>
              </a:lnSpc>
            </a:pPr>
            <a:r>
              <a:rPr lang="en-US" sz="4500" b="1">
                <a:solidFill>
                  <a:srgbClr val="C00000"/>
                </a:solidFill>
                <a:latin typeface="Arial" panose="020B0604020202020204" pitchFamily="34" charset="0"/>
                <a:cs typeface="Arial" panose="020B0604020202020204" pitchFamily="34" charset="0"/>
              </a:rPr>
              <a:t>Bài tập 2. </a:t>
            </a:r>
            <a:r>
              <a:rPr lang="en-US" sz="4500">
                <a:latin typeface="Arial" panose="020B0604020202020204" pitchFamily="34" charset="0"/>
                <a:cs typeface="Arial" panose="020B0604020202020204" pitchFamily="34" charset="0"/>
              </a:rPr>
              <a:t>Đặt 2 – 3 câu nêu tình cảm của em đối với quê hương, trong đó có sử dụng động từ thể hiện tình cảm, cảm xúc. </a:t>
            </a:r>
          </a:p>
        </p:txBody>
      </p:sp>
      <p:grpSp>
        <p:nvGrpSpPr>
          <p:cNvPr id="10" name="Group 9">
            <a:extLst>
              <a:ext uri="{FF2B5EF4-FFF2-40B4-BE49-F238E27FC236}">
                <a16:creationId xmlns:a16="http://schemas.microsoft.com/office/drawing/2014/main" id="{B24381E4-90F3-C9AC-7C69-BAC20669AAC4}"/>
              </a:ext>
            </a:extLst>
          </p:cNvPr>
          <p:cNvGrpSpPr/>
          <p:nvPr/>
        </p:nvGrpSpPr>
        <p:grpSpPr>
          <a:xfrm>
            <a:off x="533400" y="3009900"/>
            <a:ext cx="17068800" cy="2057400"/>
            <a:chOff x="533400" y="3009900"/>
            <a:chExt cx="17068800" cy="2057400"/>
          </a:xfrm>
        </p:grpSpPr>
        <p:sp>
          <p:nvSpPr>
            <p:cNvPr id="6" name="Rectangle 5">
              <a:extLst>
                <a:ext uri="{FF2B5EF4-FFF2-40B4-BE49-F238E27FC236}">
                  <a16:creationId xmlns:a16="http://schemas.microsoft.com/office/drawing/2014/main" id="{430C89CE-E803-8A47-D058-00CBB7C04EF1}"/>
                </a:ext>
              </a:extLst>
            </p:cNvPr>
            <p:cNvSpPr/>
            <p:nvPr/>
          </p:nvSpPr>
          <p:spPr>
            <a:xfrm>
              <a:off x="533400" y="3009900"/>
              <a:ext cx="16916400" cy="17526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698073-8D19-E682-296A-47BD3203B0A0}"/>
                </a:ext>
              </a:extLst>
            </p:cNvPr>
            <p:cNvSpPr/>
            <p:nvPr/>
          </p:nvSpPr>
          <p:spPr>
            <a:xfrm>
              <a:off x="685800" y="3162300"/>
              <a:ext cx="16916400" cy="1905000"/>
            </a:xfrm>
            <a:prstGeom prst="rect">
              <a:avLst/>
            </a:prstGeom>
            <a:solidFill>
              <a:schemeClr val="bg1"/>
            </a:solidFill>
            <a:ln w="28575">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D2BAED-A66A-11AB-3536-02C9532EEE3E}"/>
                </a:ext>
              </a:extLst>
            </p:cNvPr>
            <p:cNvSpPr txBox="1"/>
            <p:nvPr/>
          </p:nvSpPr>
          <p:spPr>
            <a:xfrm>
              <a:off x="3886200" y="3760857"/>
              <a:ext cx="10896600" cy="707886"/>
            </a:xfrm>
            <a:prstGeom prst="rect">
              <a:avLst/>
            </a:prstGeom>
            <a:noFill/>
          </p:spPr>
          <p:txBody>
            <a:bodyPr wrap="square">
              <a:spAutoFit/>
            </a:bodyPr>
            <a:lstStyle/>
            <a:p>
              <a:pPr algn="ctr"/>
              <a:r>
                <a:rPr lang="vi-VN" sz="4000"/>
                <a:t>Khi đi chơi xa, em thường thấy </a:t>
              </a:r>
              <a:r>
                <a:rPr lang="vi-VN" sz="4000" b="1"/>
                <a:t>nhớ</a:t>
              </a:r>
              <a:r>
                <a:rPr lang="vi-VN" sz="4000"/>
                <a:t> nhà.</a:t>
              </a:r>
              <a:endParaRPr lang="en-US" sz="4000"/>
            </a:p>
          </p:txBody>
        </p:sp>
      </p:grpSp>
      <p:grpSp>
        <p:nvGrpSpPr>
          <p:cNvPr id="11" name="Group 10">
            <a:extLst>
              <a:ext uri="{FF2B5EF4-FFF2-40B4-BE49-F238E27FC236}">
                <a16:creationId xmlns:a16="http://schemas.microsoft.com/office/drawing/2014/main" id="{EDBD88D8-370C-5C9B-5425-BC93CB52AF40}"/>
              </a:ext>
            </a:extLst>
          </p:cNvPr>
          <p:cNvGrpSpPr/>
          <p:nvPr/>
        </p:nvGrpSpPr>
        <p:grpSpPr>
          <a:xfrm>
            <a:off x="533400" y="5407164"/>
            <a:ext cx="17068800" cy="2057400"/>
            <a:chOff x="533400" y="3009900"/>
            <a:chExt cx="17068800" cy="2057400"/>
          </a:xfrm>
        </p:grpSpPr>
        <p:sp>
          <p:nvSpPr>
            <p:cNvPr id="12" name="Rectangle 11">
              <a:extLst>
                <a:ext uri="{FF2B5EF4-FFF2-40B4-BE49-F238E27FC236}">
                  <a16:creationId xmlns:a16="http://schemas.microsoft.com/office/drawing/2014/main" id="{94177131-B2D9-7D75-CA95-7E9B616F349E}"/>
                </a:ext>
              </a:extLst>
            </p:cNvPr>
            <p:cNvSpPr/>
            <p:nvPr/>
          </p:nvSpPr>
          <p:spPr>
            <a:xfrm>
              <a:off x="533400" y="3009900"/>
              <a:ext cx="16916400" cy="17526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E03462-7675-FCE3-45D6-AABAC16804EB}"/>
                </a:ext>
              </a:extLst>
            </p:cNvPr>
            <p:cNvSpPr/>
            <p:nvPr/>
          </p:nvSpPr>
          <p:spPr>
            <a:xfrm>
              <a:off x="685800" y="3162300"/>
              <a:ext cx="16916400" cy="1905000"/>
            </a:xfrm>
            <a:prstGeom prst="rect">
              <a:avLst/>
            </a:prstGeom>
            <a:solidFill>
              <a:schemeClr val="bg1"/>
            </a:solidFill>
            <a:ln w="28575">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0F3FE3B-5037-F8FB-5767-01FC85AF57D5}"/>
                </a:ext>
              </a:extLst>
            </p:cNvPr>
            <p:cNvSpPr txBox="1"/>
            <p:nvPr/>
          </p:nvSpPr>
          <p:spPr>
            <a:xfrm>
              <a:off x="2019300" y="3760857"/>
              <a:ext cx="13944600" cy="707886"/>
            </a:xfrm>
            <a:prstGeom prst="rect">
              <a:avLst/>
            </a:prstGeom>
            <a:noFill/>
          </p:spPr>
          <p:txBody>
            <a:bodyPr wrap="square">
              <a:spAutoFit/>
            </a:bodyPr>
            <a:lstStyle/>
            <a:p>
              <a:pPr algn="ctr"/>
              <a:r>
                <a:rPr lang="vi-VN" sz="4000"/>
                <a:t>Em </a:t>
              </a:r>
              <a:r>
                <a:rPr lang="vi-VN" sz="4000" b="1"/>
                <a:t>yêu</a:t>
              </a:r>
              <a:r>
                <a:rPr lang="vi-VN" sz="4000"/>
                <a:t> căn phòng nhỏ của em, yêu ngôi nhà của em.</a:t>
              </a:r>
              <a:endParaRPr lang="en-US" sz="4000"/>
            </a:p>
          </p:txBody>
        </p:sp>
      </p:grpSp>
      <p:grpSp>
        <p:nvGrpSpPr>
          <p:cNvPr id="15" name="Group 14">
            <a:extLst>
              <a:ext uri="{FF2B5EF4-FFF2-40B4-BE49-F238E27FC236}">
                <a16:creationId xmlns:a16="http://schemas.microsoft.com/office/drawing/2014/main" id="{43A6BC15-49F3-37F8-64E5-5130B3CD513A}"/>
              </a:ext>
            </a:extLst>
          </p:cNvPr>
          <p:cNvGrpSpPr/>
          <p:nvPr/>
        </p:nvGrpSpPr>
        <p:grpSpPr>
          <a:xfrm>
            <a:off x="533400" y="7804428"/>
            <a:ext cx="17068800" cy="2057400"/>
            <a:chOff x="533400" y="3009900"/>
            <a:chExt cx="17068800" cy="2057400"/>
          </a:xfrm>
        </p:grpSpPr>
        <p:sp>
          <p:nvSpPr>
            <p:cNvPr id="16" name="Rectangle 15">
              <a:extLst>
                <a:ext uri="{FF2B5EF4-FFF2-40B4-BE49-F238E27FC236}">
                  <a16:creationId xmlns:a16="http://schemas.microsoft.com/office/drawing/2014/main" id="{4D55CC25-1FE7-BD53-B235-2C8E1152DC77}"/>
                </a:ext>
              </a:extLst>
            </p:cNvPr>
            <p:cNvSpPr/>
            <p:nvPr/>
          </p:nvSpPr>
          <p:spPr>
            <a:xfrm>
              <a:off x="533400" y="3009900"/>
              <a:ext cx="16916400" cy="17526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340CAC-2066-78FF-58D6-D966599C08E4}"/>
                </a:ext>
              </a:extLst>
            </p:cNvPr>
            <p:cNvSpPr/>
            <p:nvPr/>
          </p:nvSpPr>
          <p:spPr>
            <a:xfrm>
              <a:off x="685800" y="3162300"/>
              <a:ext cx="16916400" cy="1905000"/>
            </a:xfrm>
            <a:prstGeom prst="rect">
              <a:avLst/>
            </a:prstGeom>
            <a:solidFill>
              <a:schemeClr val="bg1"/>
            </a:solidFill>
            <a:ln w="28575">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E0A1FC7-E5DD-4832-262B-40930410C9E5}"/>
                </a:ext>
              </a:extLst>
            </p:cNvPr>
            <p:cNvSpPr txBox="1"/>
            <p:nvPr/>
          </p:nvSpPr>
          <p:spPr>
            <a:xfrm>
              <a:off x="1219200" y="3194997"/>
              <a:ext cx="15849600" cy="1839606"/>
            </a:xfrm>
            <a:prstGeom prst="rect">
              <a:avLst/>
            </a:prstGeom>
            <a:noFill/>
          </p:spPr>
          <p:txBody>
            <a:bodyPr wrap="square">
              <a:spAutoFit/>
            </a:bodyPr>
            <a:lstStyle/>
            <a:p>
              <a:pPr algn="just">
                <a:lnSpc>
                  <a:spcPct val="150000"/>
                </a:lnSpc>
              </a:pPr>
              <a:r>
                <a:rPr lang="vi-VN" sz="4000"/>
                <a:t>Tôi thường </a:t>
              </a:r>
              <a:r>
                <a:rPr lang="vi-VN" sz="4000" b="1"/>
                <a:t>nhớ</a:t>
              </a:r>
              <a:r>
                <a:rPr lang="vi-VN" sz="4000"/>
                <a:t> về quê hương với những trò chơi tuổi thơ: nhảy dây, đánh khăng,..</a:t>
              </a:r>
              <a:endParaRPr lang="en-US" sz="4000"/>
            </a:p>
          </p:txBody>
        </p:sp>
      </p:grpSp>
    </p:spTree>
    <p:extLst>
      <p:ext uri="{BB962C8B-B14F-4D97-AF65-F5344CB8AC3E}">
        <p14:creationId xmlns:p14="http://schemas.microsoft.com/office/powerpoint/2010/main" val="201939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3F0"/>
        </a:solidFill>
        <a:effectLst/>
      </p:bgPr>
    </p:bg>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1BDC613A-6A75-CBE6-56AD-0EB6BC7AFDC3}"/>
              </a:ext>
            </a:extLst>
          </p:cNvPr>
          <p:cNvSpPr/>
          <p:nvPr/>
        </p:nvSpPr>
        <p:spPr>
          <a:xfrm>
            <a:off x="2481289" y="2261035"/>
            <a:ext cx="13444011" cy="636219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a:off x="0" y="656855"/>
            <a:ext cx="2458327" cy="1510753"/>
          </a:xfrm>
          <a:custGeom>
            <a:avLst/>
            <a:gdLst/>
            <a:ahLst/>
            <a:cxnLst/>
            <a:rect l="l" t="t" r="r" b="b"/>
            <a:pathLst>
              <a:path w="2458327" h="1510753">
                <a:moveTo>
                  <a:pt x="0" y="0"/>
                </a:moveTo>
                <a:lnTo>
                  <a:pt x="2458327" y="0"/>
                </a:lnTo>
                <a:lnTo>
                  <a:pt x="2458327" y="1510753"/>
                </a:lnTo>
                <a:lnTo>
                  <a:pt x="0" y="15107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5358834" y="524875"/>
            <a:ext cx="2458327" cy="1510753"/>
          </a:xfrm>
          <a:custGeom>
            <a:avLst/>
            <a:gdLst/>
            <a:ahLst/>
            <a:cxnLst/>
            <a:rect l="l" t="t" r="r" b="b"/>
            <a:pathLst>
              <a:path w="2458327" h="1510753">
                <a:moveTo>
                  <a:pt x="0" y="0"/>
                </a:moveTo>
                <a:lnTo>
                  <a:pt x="2458326" y="0"/>
                </a:lnTo>
                <a:lnTo>
                  <a:pt x="2458326" y="1510754"/>
                </a:lnTo>
                <a:lnTo>
                  <a:pt x="0" y="15107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0" y="4312182"/>
            <a:ext cx="2753832" cy="3035286"/>
          </a:xfrm>
          <a:custGeom>
            <a:avLst/>
            <a:gdLst/>
            <a:ahLst/>
            <a:cxnLst/>
            <a:rect l="l" t="t" r="r" b="b"/>
            <a:pathLst>
              <a:path w="2753832" h="3035286">
                <a:moveTo>
                  <a:pt x="2753832" y="0"/>
                </a:moveTo>
                <a:lnTo>
                  <a:pt x="0" y="0"/>
                </a:lnTo>
                <a:lnTo>
                  <a:pt x="0" y="3035286"/>
                </a:lnTo>
                <a:lnTo>
                  <a:pt x="2753832" y="3035286"/>
                </a:lnTo>
                <a:lnTo>
                  <a:pt x="275383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6997003" y="6575657"/>
            <a:ext cx="16200298" cy="6581371"/>
          </a:xfrm>
          <a:custGeom>
            <a:avLst/>
            <a:gdLst/>
            <a:ahLst/>
            <a:cxnLst/>
            <a:rect l="l" t="t" r="r" b="b"/>
            <a:pathLst>
              <a:path w="16200298" h="6581371">
                <a:moveTo>
                  <a:pt x="0" y="0"/>
                </a:moveTo>
                <a:lnTo>
                  <a:pt x="16200298" y="0"/>
                </a:lnTo>
                <a:lnTo>
                  <a:pt x="16200298" y="6581371"/>
                </a:lnTo>
                <a:lnTo>
                  <a:pt x="0" y="65813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5288700" y="5328228"/>
            <a:ext cx="1708949" cy="3507171"/>
          </a:xfrm>
          <a:custGeom>
            <a:avLst/>
            <a:gdLst/>
            <a:ahLst/>
            <a:cxnLst/>
            <a:rect l="l" t="t" r="r" b="b"/>
            <a:pathLst>
              <a:path w="1708949" h="3507171">
                <a:moveTo>
                  <a:pt x="0" y="0"/>
                </a:moveTo>
                <a:lnTo>
                  <a:pt x="1708949" y="0"/>
                </a:lnTo>
                <a:lnTo>
                  <a:pt x="1708949" y="3507172"/>
                </a:lnTo>
                <a:lnTo>
                  <a:pt x="0" y="35071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flipH="1">
            <a:off x="15620733" y="6284828"/>
            <a:ext cx="2753832" cy="3035286"/>
          </a:xfrm>
          <a:custGeom>
            <a:avLst/>
            <a:gdLst/>
            <a:ahLst/>
            <a:cxnLst/>
            <a:rect l="l" t="t" r="r" b="b"/>
            <a:pathLst>
              <a:path w="2753832" h="3035286">
                <a:moveTo>
                  <a:pt x="2753832" y="0"/>
                </a:moveTo>
                <a:lnTo>
                  <a:pt x="0" y="0"/>
                </a:lnTo>
                <a:lnTo>
                  <a:pt x="0" y="3035286"/>
                </a:lnTo>
                <a:lnTo>
                  <a:pt x="2753832" y="3035286"/>
                </a:lnTo>
                <a:lnTo>
                  <a:pt x="275383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4859000" y="6597536"/>
            <a:ext cx="16200298" cy="6581371"/>
          </a:xfrm>
          <a:custGeom>
            <a:avLst/>
            <a:gdLst/>
            <a:ahLst/>
            <a:cxnLst/>
            <a:rect l="l" t="t" r="r" b="b"/>
            <a:pathLst>
              <a:path w="16200298" h="6581371">
                <a:moveTo>
                  <a:pt x="0" y="0"/>
                </a:moveTo>
                <a:lnTo>
                  <a:pt x="16200298" y="0"/>
                </a:lnTo>
                <a:lnTo>
                  <a:pt x="16200298" y="6581371"/>
                </a:lnTo>
                <a:lnTo>
                  <a:pt x="0" y="65813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509648" flipH="1">
            <a:off x="-1630543" y="6838778"/>
            <a:ext cx="6598058" cy="3901102"/>
          </a:xfrm>
          <a:custGeom>
            <a:avLst/>
            <a:gdLst/>
            <a:ahLst/>
            <a:cxnLst/>
            <a:rect l="l" t="t" r="r" b="b"/>
            <a:pathLst>
              <a:path w="6598058" h="3901102">
                <a:moveTo>
                  <a:pt x="6598058" y="0"/>
                </a:moveTo>
                <a:lnTo>
                  <a:pt x="0" y="0"/>
                </a:lnTo>
                <a:lnTo>
                  <a:pt x="0" y="3901102"/>
                </a:lnTo>
                <a:lnTo>
                  <a:pt x="6598058" y="3901102"/>
                </a:lnTo>
                <a:lnTo>
                  <a:pt x="6598058"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a:off x="11347597" y="8546178"/>
            <a:ext cx="9807449" cy="3481644"/>
          </a:xfrm>
          <a:custGeom>
            <a:avLst/>
            <a:gdLst/>
            <a:ahLst/>
            <a:cxnLst/>
            <a:rect l="l" t="t" r="r" b="b"/>
            <a:pathLst>
              <a:path w="9807449" h="3481644">
                <a:moveTo>
                  <a:pt x="0" y="0"/>
                </a:moveTo>
                <a:lnTo>
                  <a:pt x="9807449" y="0"/>
                </a:lnTo>
                <a:lnTo>
                  <a:pt x="9807449" y="3481644"/>
                </a:lnTo>
                <a:lnTo>
                  <a:pt x="0" y="34816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0" name="Freeform 20"/>
          <p:cNvSpPr/>
          <p:nvPr/>
        </p:nvSpPr>
        <p:spPr>
          <a:xfrm>
            <a:off x="15131011" y="2957924"/>
            <a:ext cx="1456987" cy="887437"/>
          </a:xfrm>
          <a:custGeom>
            <a:avLst/>
            <a:gdLst/>
            <a:ahLst/>
            <a:cxnLst/>
            <a:rect l="l" t="t" r="r" b="b"/>
            <a:pathLst>
              <a:path w="1456987" h="887437">
                <a:moveTo>
                  <a:pt x="0" y="0"/>
                </a:moveTo>
                <a:lnTo>
                  <a:pt x="1456986" y="0"/>
                </a:lnTo>
                <a:lnTo>
                  <a:pt x="1456986" y="887437"/>
                </a:lnTo>
                <a:lnTo>
                  <a:pt x="0" y="88743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6" name="TextBox 35">
            <a:extLst>
              <a:ext uri="{FF2B5EF4-FFF2-40B4-BE49-F238E27FC236}">
                <a16:creationId xmlns:a16="http://schemas.microsoft.com/office/drawing/2014/main" id="{CD981006-F47D-66B3-39CF-CE08D51DEE70}"/>
              </a:ext>
            </a:extLst>
          </p:cNvPr>
          <p:cNvSpPr txBox="1"/>
          <p:nvPr/>
        </p:nvSpPr>
        <p:spPr>
          <a:xfrm>
            <a:off x="4152900" y="772421"/>
            <a:ext cx="99822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HƯỚNG DẪN VỀ NHÀ </a:t>
            </a:r>
          </a:p>
        </p:txBody>
      </p:sp>
      <p:sp>
        <p:nvSpPr>
          <p:cNvPr id="38" name="TextBox 37">
            <a:extLst>
              <a:ext uri="{FF2B5EF4-FFF2-40B4-BE49-F238E27FC236}">
                <a16:creationId xmlns:a16="http://schemas.microsoft.com/office/drawing/2014/main" id="{4A906519-50DA-7689-F842-985E5D065B80}"/>
              </a:ext>
            </a:extLst>
          </p:cNvPr>
          <p:cNvSpPr txBox="1"/>
          <p:nvPr/>
        </p:nvSpPr>
        <p:spPr>
          <a:xfrm>
            <a:off x="2980989" y="3283057"/>
            <a:ext cx="12377178" cy="4118948"/>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Ôn tập lại nội dung bài học ngày hôm nay. </a:t>
            </a:r>
          </a:p>
          <a:p>
            <a:pPr marL="571500" indent="-5715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Hoàn thành các nhiệm vụ được giao về nhà. </a:t>
            </a:r>
          </a:p>
          <a:p>
            <a:pPr marL="571500" indent="-5715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Chuẩn bị cho bài học mới, </a:t>
            </a:r>
            <a:r>
              <a:rPr lang="en-US" sz="4500" b="1" i="1">
                <a:latin typeface="Arial" panose="020B0604020202020204" pitchFamily="34" charset="0"/>
                <a:cs typeface="Arial" panose="020B0604020202020204" pitchFamily="34" charset="0"/>
              </a:rPr>
              <a:t>Tiết 3. Viết – Trả bài văn kể lại một câu chuyện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3F0"/>
        </a:solidFill>
        <a:effectLst/>
      </p:bgPr>
    </p:bg>
    <p:spTree>
      <p:nvGrpSpPr>
        <p:cNvPr id="1" name=""/>
        <p:cNvGrpSpPr/>
        <p:nvPr/>
      </p:nvGrpSpPr>
      <p:grpSpPr>
        <a:xfrm>
          <a:off x="0" y="0"/>
          <a:ext cx="0" cy="0"/>
          <a:chOff x="0" y="0"/>
          <a:chExt cx="0" cy="0"/>
        </a:xfrm>
      </p:grpSpPr>
      <p:sp>
        <p:nvSpPr>
          <p:cNvPr id="3" name="Freeform 3"/>
          <p:cNvSpPr/>
          <p:nvPr/>
        </p:nvSpPr>
        <p:spPr>
          <a:xfrm>
            <a:off x="732983" y="8579784"/>
            <a:ext cx="16230600" cy="5761863"/>
          </a:xfrm>
          <a:custGeom>
            <a:avLst/>
            <a:gdLst/>
            <a:ahLst/>
            <a:cxnLst/>
            <a:rect l="l" t="t" r="r" b="b"/>
            <a:pathLst>
              <a:path w="16230600" h="5761863">
                <a:moveTo>
                  <a:pt x="0" y="0"/>
                </a:moveTo>
                <a:lnTo>
                  <a:pt x="16230600" y="0"/>
                </a:lnTo>
                <a:lnTo>
                  <a:pt x="16230600" y="5761863"/>
                </a:lnTo>
                <a:lnTo>
                  <a:pt x="0" y="57618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4745427" y="7149013"/>
            <a:ext cx="10956820" cy="4451208"/>
          </a:xfrm>
          <a:custGeom>
            <a:avLst/>
            <a:gdLst/>
            <a:ahLst/>
            <a:cxnLst/>
            <a:rect l="l" t="t" r="r" b="b"/>
            <a:pathLst>
              <a:path w="10956820" h="4451208">
                <a:moveTo>
                  <a:pt x="0" y="0"/>
                </a:moveTo>
                <a:lnTo>
                  <a:pt x="10956820" y="0"/>
                </a:lnTo>
                <a:lnTo>
                  <a:pt x="10956820" y="4451209"/>
                </a:lnTo>
                <a:lnTo>
                  <a:pt x="0" y="44512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4311264" y="3402544"/>
            <a:ext cx="3510290" cy="2157233"/>
          </a:xfrm>
          <a:custGeom>
            <a:avLst/>
            <a:gdLst/>
            <a:ahLst/>
            <a:cxnLst/>
            <a:rect l="l" t="t" r="r" b="b"/>
            <a:pathLst>
              <a:path w="3510290" h="2157233">
                <a:moveTo>
                  <a:pt x="0" y="0"/>
                </a:moveTo>
                <a:lnTo>
                  <a:pt x="3510290" y="0"/>
                </a:lnTo>
                <a:lnTo>
                  <a:pt x="3510290" y="2157233"/>
                </a:lnTo>
                <a:lnTo>
                  <a:pt x="0" y="2157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2076607" y="7149013"/>
            <a:ext cx="10956820" cy="4451208"/>
          </a:xfrm>
          <a:custGeom>
            <a:avLst/>
            <a:gdLst/>
            <a:ahLst/>
            <a:cxnLst/>
            <a:rect l="l" t="t" r="r" b="b"/>
            <a:pathLst>
              <a:path w="10956820" h="4451208">
                <a:moveTo>
                  <a:pt x="0" y="0"/>
                </a:moveTo>
                <a:lnTo>
                  <a:pt x="10956820" y="0"/>
                </a:lnTo>
                <a:lnTo>
                  <a:pt x="10956820" y="4451209"/>
                </a:lnTo>
                <a:lnTo>
                  <a:pt x="0" y="44512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14311264" y="5066306"/>
            <a:ext cx="3414799" cy="3763806"/>
          </a:xfrm>
          <a:custGeom>
            <a:avLst/>
            <a:gdLst/>
            <a:ahLst/>
            <a:cxnLst/>
            <a:rect l="l" t="t" r="r" b="b"/>
            <a:pathLst>
              <a:path w="3414799" h="3763806">
                <a:moveTo>
                  <a:pt x="3414799" y="0"/>
                </a:moveTo>
                <a:lnTo>
                  <a:pt x="0" y="0"/>
                </a:lnTo>
                <a:lnTo>
                  <a:pt x="0" y="3763807"/>
                </a:lnTo>
                <a:lnTo>
                  <a:pt x="3414799" y="3763807"/>
                </a:lnTo>
                <a:lnTo>
                  <a:pt x="3414799"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928112" y="5066306"/>
            <a:ext cx="3414799" cy="3763806"/>
          </a:xfrm>
          <a:custGeom>
            <a:avLst/>
            <a:gdLst/>
            <a:ahLst/>
            <a:cxnLst/>
            <a:rect l="l" t="t" r="r" b="b"/>
            <a:pathLst>
              <a:path w="3414799" h="3763806">
                <a:moveTo>
                  <a:pt x="0" y="0"/>
                </a:moveTo>
                <a:lnTo>
                  <a:pt x="3414799" y="0"/>
                </a:lnTo>
                <a:lnTo>
                  <a:pt x="3414799" y="3763807"/>
                </a:lnTo>
                <a:lnTo>
                  <a:pt x="0" y="37638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5921549" y="4481160"/>
            <a:ext cx="2119126" cy="4348952"/>
          </a:xfrm>
          <a:custGeom>
            <a:avLst/>
            <a:gdLst/>
            <a:ahLst/>
            <a:cxnLst/>
            <a:rect l="l" t="t" r="r" b="b"/>
            <a:pathLst>
              <a:path w="2119126" h="4348952">
                <a:moveTo>
                  <a:pt x="0" y="0"/>
                </a:moveTo>
                <a:lnTo>
                  <a:pt x="2119126" y="0"/>
                </a:lnTo>
                <a:lnTo>
                  <a:pt x="2119126" y="4348953"/>
                </a:lnTo>
                <a:lnTo>
                  <a:pt x="0" y="43489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flipH="1">
            <a:off x="247325" y="4481160"/>
            <a:ext cx="2119126" cy="4348952"/>
          </a:xfrm>
          <a:custGeom>
            <a:avLst/>
            <a:gdLst/>
            <a:ahLst/>
            <a:cxnLst/>
            <a:rect l="l" t="t" r="r" b="b"/>
            <a:pathLst>
              <a:path w="2119126" h="4348952">
                <a:moveTo>
                  <a:pt x="2119126" y="0"/>
                </a:moveTo>
                <a:lnTo>
                  <a:pt x="0" y="0"/>
                </a:lnTo>
                <a:lnTo>
                  <a:pt x="0" y="4348953"/>
                </a:lnTo>
                <a:lnTo>
                  <a:pt x="2119126" y="4348953"/>
                </a:lnTo>
                <a:lnTo>
                  <a:pt x="2119126"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a:off x="14020800" y="714423"/>
            <a:ext cx="1532891" cy="933670"/>
          </a:xfrm>
          <a:custGeom>
            <a:avLst/>
            <a:gdLst/>
            <a:ahLst/>
            <a:cxnLst/>
            <a:rect l="l" t="t" r="r" b="b"/>
            <a:pathLst>
              <a:path w="1532891" h="933670">
                <a:moveTo>
                  <a:pt x="0" y="0"/>
                </a:moveTo>
                <a:lnTo>
                  <a:pt x="1532892" y="0"/>
                </a:lnTo>
                <a:lnTo>
                  <a:pt x="1532892" y="933670"/>
                </a:lnTo>
                <a:lnTo>
                  <a:pt x="0" y="9336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12"/>
          <p:cNvSpPr/>
          <p:nvPr/>
        </p:nvSpPr>
        <p:spPr>
          <a:xfrm>
            <a:off x="611306" y="318893"/>
            <a:ext cx="3510290" cy="2157233"/>
          </a:xfrm>
          <a:custGeom>
            <a:avLst/>
            <a:gdLst/>
            <a:ahLst/>
            <a:cxnLst/>
            <a:rect l="l" t="t" r="r" b="b"/>
            <a:pathLst>
              <a:path w="3510290" h="2157233">
                <a:moveTo>
                  <a:pt x="0" y="0"/>
                </a:moveTo>
                <a:lnTo>
                  <a:pt x="3510290" y="0"/>
                </a:lnTo>
                <a:lnTo>
                  <a:pt x="3510290" y="2157232"/>
                </a:lnTo>
                <a:lnTo>
                  <a:pt x="0" y="21572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rot="-597604" flipH="1">
            <a:off x="5996219" y="8720184"/>
            <a:ext cx="6295562" cy="2353326"/>
          </a:xfrm>
          <a:custGeom>
            <a:avLst/>
            <a:gdLst/>
            <a:ahLst/>
            <a:cxnLst/>
            <a:rect l="l" t="t" r="r" b="b"/>
            <a:pathLst>
              <a:path w="6295562" h="2353326">
                <a:moveTo>
                  <a:pt x="6295562" y="0"/>
                </a:moveTo>
                <a:lnTo>
                  <a:pt x="0" y="0"/>
                </a:lnTo>
                <a:lnTo>
                  <a:pt x="0" y="2353326"/>
                </a:lnTo>
                <a:lnTo>
                  <a:pt x="6295562" y="2353326"/>
                </a:lnTo>
                <a:lnTo>
                  <a:pt x="6295562" y="0"/>
                </a:lnTo>
                <a:close/>
              </a:path>
            </a:pathLst>
          </a:custGeom>
          <a:blipFill>
            <a:blip r:embed="rId14">
              <a:extLst>
                <a:ext uri="{96DAC541-7B7A-43D3-8B79-37D633B846F1}">
                  <asvg:svgBlip xmlns:asvg="http://schemas.microsoft.com/office/drawing/2016/SVG/main" r:embed="rId15"/>
                </a:ext>
              </a:extLst>
            </a:blip>
            <a:stretch>
              <a:fillRect l="-43649" t="-20322" r="-1931" b="-109942"/>
            </a:stretch>
          </a:blipFill>
        </p:spPr>
        <p:txBody>
          <a:bodyPr/>
          <a:lstStyle/>
          <a:p>
            <a:endParaRPr lang="en-US"/>
          </a:p>
        </p:txBody>
      </p:sp>
      <p:sp>
        <p:nvSpPr>
          <p:cNvPr id="2" name="TextBox 2"/>
          <p:cNvSpPr txBox="1"/>
          <p:nvPr/>
        </p:nvSpPr>
        <p:spPr>
          <a:xfrm>
            <a:off x="2000611" y="1787995"/>
            <a:ext cx="14210324" cy="3465179"/>
          </a:xfrm>
          <a:prstGeom prst="rect">
            <a:avLst/>
          </a:prstGeom>
        </p:spPr>
        <p:txBody>
          <a:bodyPr wrap="square" lIns="0" tIns="0" rIns="0" bIns="0" rtlCol="0" anchor="t">
            <a:spAutoFit/>
          </a:bodyPr>
          <a:lstStyle/>
          <a:p>
            <a:pPr algn="ctr">
              <a:lnSpc>
                <a:spcPct val="150000"/>
              </a:lnSpc>
            </a:pPr>
            <a:r>
              <a:rPr lang="en-US" sz="8000" b="1">
                <a:solidFill>
                  <a:srgbClr val="E48449"/>
                </a:solidFill>
                <a:latin typeface="Arial" panose="020B0604020202020204" pitchFamily="34" charset="0"/>
                <a:cs typeface="Arial" panose="020B0604020202020204" pitchFamily="34" charset="0"/>
              </a:rPr>
              <a:t>CẢM ƠN CÁC EM ĐÃ CHÚ Ý LẮNG NGHE BÀI GIẢNG!</a:t>
            </a:r>
          </a:p>
        </p:txBody>
      </p:sp>
    </p:spTree>
    <p:extLst>
      <p:ext uri="{BB962C8B-B14F-4D97-AF65-F5344CB8AC3E}">
        <p14:creationId xmlns:p14="http://schemas.microsoft.com/office/powerpoint/2010/main" val="20255180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14272B-6E9A-225C-4B55-ADBF641EE49E}"/>
              </a:ext>
            </a:extLst>
          </p:cNvPr>
          <p:cNvPicPr>
            <a:picLocks noChangeAspect="1"/>
          </p:cNvPicPr>
          <p:nvPr/>
        </p:nvPicPr>
        <p:blipFill>
          <a:blip r:embed="rId2"/>
          <a:stretch>
            <a:fillRect/>
          </a:stretch>
        </p:blipFill>
        <p:spPr>
          <a:xfrm flipH="1">
            <a:off x="-1905000" y="952500"/>
            <a:ext cx="7121978" cy="9334500"/>
          </a:xfrm>
          <a:prstGeom prst="rect">
            <a:avLst/>
          </a:prstGeom>
        </p:spPr>
      </p:pic>
      <p:pic>
        <p:nvPicPr>
          <p:cNvPr id="4" name="Picture 3">
            <a:extLst>
              <a:ext uri="{FF2B5EF4-FFF2-40B4-BE49-F238E27FC236}">
                <a16:creationId xmlns:a16="http://schemas.microsoft.com/office/drawing/2014/main" id="{2662F860-4827-5C35-3569-D443E2884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8805"/>
            <a:ext cx="15398903" cy="10307230"/>
          </a:xfrm>
          <a:prstGeom prst="rect">
            <a:avLst/>
          </a:prstGeom>
        </p:spPr>
      </p:pic>
      <p:sp>
        <p:nvSpPr>
          <p:cNvPr id="2" name="TextBox 1">
            <a:extLst>
              <a:ext uri="{FF2B5EF4-FFF2-40B4-BE49-F238E27FC236}">
                <a16:creationId xmlns:a16="http://schemas.microsoft.com/office/drawing/2014/main" id="{C9768970-0CF3-D78A-7B64-0D26F30CA085}"/>
              </a:ext>
            </a:extLst>
          </p:cNvPr>
          <p:cNvSpPr txBox="1"/>
          <p:nvPr/>
        </p:nvSpPr>
        <p:spPr>
          <a:xfrm>
            <a:off x="4229100" y="571500"/>
            <a:ext cx="9829800" cy="1015663"/>
          </a:xfrm>
          <a:prstGeom prst="rect">
            <a:avLst/>
          </a:prstGeom>
          <a:noFill/>
        </p:spPr>
        <p:txBody>
          <a:bodyPr wrap="square" rtlCol="0">
            <a:spAutoFit/>
          </a:bodyPr>
          <a:lstStyle/>
          <a:p>
            <a:pPr algn="ctr"/>
            <a:r>
              <a:rPr lang="en-US" sz="6000" b="1">
                <a:solidFill>
                  <a:schemeClr val="accent2">
                    <a:lumMod val="75000"/>
                  </a:schemeClr>
                </a:solidFill>
                <a:latin typeface="Arial" panose="020B0604020202020204" pitchFamily="34" charset="0"/>
                <a:cs typeface="Arial" panose="020B0604020202020204" pitchFamily="34" charset="0"/>
              </a:rPr>
              <a:t>ÔN BÀI CŨ </a:t>
            </a:r>
          </a:p>
        </p:txBody>
      </p:sp>
      <p:sp>
        <p:nvSpPr>
          <p:cNvPr id="9" name="Rectangle: Rounded Corners 8">
            <a:extLst>
              <a:ext uri="{FF2B5EF4-FFF2-40B4-BE49-F238E27FC236}">
                <a16:creationId xmlns:a16="http://schemas.microsoft.com/office/drawing/2014/main" id="{E161ACA2-718C-0944-168C-200971BB9B42}"/>
              </a:ext>
            </a:extLst>
          </p:cNvPr>
          <p:cNvSpPr/>
          <p:nvPr/>
        </p:nvSpPr>
        <p:spPr>
          <a:xfrm>
            <a:off x="609600" y="1878841"/>
            <a:ext cx="11084376" cy="6922259"/>
          </a:xfrm>
          <a:prstGeom prst="roundRect">
            <a:avLst/>
          </a:prstGeom>
          <a:gradFill>
            <a:gsLst>
              <a:gs pos="0">
                <a:schemeClr val="accent1">
                  <a:lumMod val="5000"/>
                  <a:lumOff val="95000"/>
                  <a:alpha val="74000"/>
                </a:schemeClr>
              </a:gs>
              <a:gs pos="100000">
                <a:schemeClr val="accent6">
                  <a:lumMod val="20000"/>
                  <a:lumOff val="80000"/>
                </a:schemeClr>
              </a:gs>
            </a:gsLst>
            <a:lin ang="5400000" scaled="1"/>
          </a:gra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500">
                <a:solidFill>
                  <a:schemeClr val="tx1"/>
                </a:solidFill>
                <a:effectLst/>
                <a:latin typeface="Arial" panose="020B0604020202020204" pitchFamily="34" charset="0"/>
                <a:ea typeface="Calibri" panose="020F0502020204030204" pitchFamily="34" charset="0"/>
                <a:cs typeface="Arial" panose="020B0604020202020204" pitchFamily="34" charset="0"/>
              </a:rPr>
              <a:t>“Đường xa chân có mỏi</a:t>
            </a:r>
            <a:endParaRPr lang="en-US" sz="450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4500">
                <a:solidFill>
                  <a:schemeClr val="tx1"/>
                </a:solidFill>
                <a:effectLst/>
                <a:latin typeface="Arial" panose="020B0604020202020204" pitchFamily="34" charset="0"/>
                <a:ea typeface="Calibri" panose="020F0502020204030204" pitchFamily="34" charset="0"/>
                <a:cs typeface="Arial" panose="020B0604020202020204" pitchFamily="34" charset="0"/>
              </a:rPr>
              <a:t>Chữ vẫn gùi trên lưng“</a:t>
            </a:r>
            <a:endParaRPr lang="en-US" sz="45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500">
                <a:solidFill>
                  <a:schemeClr val="tx1"/>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vi-VN" sz="4000" kern="0">
                <a:solidFill>
                  <a:schemeClr val="tx1"/>
                </a:solidFill>
                <a:effectLst/>
                <a:ea typeface="Calibri" panose="020F0502020204030204" pitchFamily="34" charset="0"/>
                <a:cs typeface="Times New Roman" panose="02020603050405020304" pitchFamily="18" charset="0"/>
              </a:rPr>
              <a:t>Hai dòng thơ thể hiện quyết tâm đi học của bạn nhỏ, mặc dù gặp rất nhiều khó khăn, gian khổ trên đường đi học </a:t>
            </a:r>
            <a:r>
              <a:rPr lang="en-US" sz="4000" kern="0">
                <a:solidFill>
                  <a:schemeClr val="tx1"/>
                </a:solidFill>
                <a:latin typeface="Arial" panose="020B0604020202020204" pitchFamily="34" charset="0"/>
                <a:ea typeface="Calibri" panose="020F0502020204030204" pitchFamily="34" charset="0"/>
                <a:cs typeface="Arial" panose="020B0604020202020204" pitchFamily="34" charset="0"/>
              </a:rPr>
              <a:t>nhưng vẫn không nản lòng, vẫn rất vui vẻ, hào hứng. </a:t>
            </a:r>
            <a:endParaRPr lang="en-US" sz="40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7754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9B018-FD69-4D97-7BB6-63AF578AEC4A}"/>
              </a:ext>
            </a:extLst>
          </p:cNvPr>
          <p:cNvSpPr txBox="1"/>
          <p:nvPr/>
        </p:nvSpPr>
        <p:spPr>
          <a:xfrm>
            <a:off x="5372100" y="571500"/>
            <a:ext cx="75438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KHỞI ĐỘNG </a:t>
            </a:r>
          </a:p>
        </p:txBody>
      </p:sp>
      <p:sp>
        <p:nvSpPr>
          <p:cNvPr id="3" name="Rectangle: Rounded Corners 2">
            <a:extLst>
              <a:ext uri="{FF2B5EF4-FFF2-40B4-BE49-F238E27FC236}">
                <a16:creationId xmlns:a16="http://schemas.microsoft.com/office/drawing/2014/main" id="{F81BCCC5-ABA2-E280-6D8F-F0C6ED33138B}"/>
              </a:ext>
            </a:extLst>
          </p:cNvPr>
          <p:cNvSpPr/>
          <p:nvPr/>
        </p:nvSpPr>
        <p:spPr>
          <a:xfrm>
            <a:off x="914400" y="2095500"/>
            <a:ext cx="16459200" cy="1981200"/>
          </a:xfrm>
          <a:prstGeom prst="roundRect">
            <a:avLst/>
          </a:prstGeom>
          <a:solidFill>
            <a:schemeClr val="accent5">
              <a:lumMod val="20000"/>
              <a:lumOff val="80000"/>
            </a:schemeClr>
          </a:solidFill>
          <a:ln w="38100">
            <a:solidFill>
              <a:schemeClr val="accent5">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Yêu cầu thảo luận: </a:t>
            </a:r>
            <a:r>
              <a:rPr lang="nl-NL" sz="4000" kern="0">
                <a:solidFill>
                  <a:schemeClr val="tx1"/>
                </a:solidFill>
                <a:effectLst/>
                <a:latin typeface="Arial" panose="020B0604020202020204" pitchFamily="34" charset="0"/>
                <a:ea typeface="Calibri" panose="020F0502020204030204" pitchFamily="34" charset="0"/>
                <a:cs typeface="Arial" panose="020B0604020202020204" pitchFamily="34" charset="0"/>
              </a:rPr>
              <a:t>Em thường nói gì khi gặp gỡ hoặc tạm biệt một người mà em yêu quý?</a:t>
            </a:r>
            <a:endParaRPr lang="en-US" sz="4000">
              <a:solidFill>
                <a:schemeClr val="tx1"/>
              </a:solidFill>
              <a:latin typeface="Arial" panose="020B0604020202020204" pitchFamily="34" charset="0"/>
              <a:cs typeface="Arial" panose="020B0604020202020204" pitchFamily="34" charset="0"/>
            </a:endParaRPr>
          </a:p>
        </p:txBody>
      </p:sp>
      <p:sp>
        <p:nvSpPr>
          <p:cNvPr id="4" name="Freeform 2">
            <a:extLst>
              <a:ext uri="{FF2B5EF4-FFF2-40B4-BE49-F238E27FC236}">
                <a16:creationId xmlns:a16="http://schemas.microsoft.com/office/drawing/2014/main" id="{11AB6488-DABB-E528-A285-DBFCF9EA8C09}"/>
              </a:ext>
            </a:extLst>
          </p:cNvPr>
          <p:cNvSpPr/>
          <p:nvPr/>
        </p:nvSpPr>
        <p:spPr>
          <a:xfrm>
            <a:off x="152400" y="4800600"/>
            <a:ext cx="6550925" cy="5486400"/>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2"/>
            <a:stretch>
              <a:fillRect/>
            </a:stretch>
          </a:blipFill>
        </p:spPr>
        <p:txBody>
          <a:bodyPr/>
          <a:lstStyle/>
          <a:p>
            <a:endParaRPr lang="en-US"/>
          </a:p>
        </p:txBody>
      </p:sp>
      <p:grpSp>
        <p:nvGrpSpPr>
          <p:cNvPr id="9" name="Group 8">
            <a:extLst>
              <a:ext uri="{FF2B5EF4-FFF2-40B4-BE49-F238E27FC236}">
                <a16:creationId xmlns:a16="http://schemas.microsoft.com/office/drawing/2014/main" id="{65446708-70ED-BB28-00AA-0BB3DE354EB5}"/>
              </a:ext>
            </a:extLst>
          </p:cNvPr>
          <p:cNvGrpSpPr/>
          <p:nvPr/>
        </p:nvGrpSpPr>
        <p:grpSpPr>
          <a:xfrm>
            <a:off x="7143624" y="4585037"/>
            <a:ext cx="10534776" cy="5271679"/>
            <a:chOff x="7143624" y="4585037"/>
            <a:chExt cx="10534776" cy="5271679"/>
          </a:xfrm>
        </p:grpSpPr>
        <p:pic>
          <p:nvPicPr>
            <p:cNvPr id="6" name="Picture 5">
              <a:extLst>
                <a:ext uri="{FF2B5EF4-FFF2-40B4-BE49-F238E27FC236}">
                  <a16:creationId xmlns:a16="http://schemas.microsoft.com/office/drawing/2014/main" id="{5B81DAC8-E8F1-88F8-0768-3A818EBAD27C}"/>
                </a:ext>
              </a:extLst>
            </p:cNvPr>
            <p:cNvPicPr>
              <a:picLocks noChangeAspect="1"/>
            </p:cNvPicPr>
            <p:nvPr/>
          </p:nvPicPr>
          <p:blipFill>
            <a:blip r:embed="rId3"/>
            <a:stretch>
              <a:fillRect/>
            </a:stretch>
          </p:blipFill>
          <p:spPr>
            <a:xfrm>
              <a:off x="7143624" y="4814887"/>
              <a:ext cx="10229975" cy="5041829"/>
            </a:xfrm>
            <a:prstGeom prst="rect">
              <a:avLst/>
            </a:prstGeom>
          </p:spPr>
        </p:pic>
        <p:pic>
          <p:nvPicPr>
            <p:cNvPr id="1026" name="Picture 2" descr="Pin ">
              <a:extLst>
                <a:ext uri="{FF2B5EF4-FFF2-40B4-BE49-F238E27FC236}">
                  <a16:creationId xmlns:a16="http://schemas.microsoft.com/office/drawing/2014/main" id="{9376AC06-0AA6-6F97-4145-0DEA69F5E4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7800" y="4585037"/>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830698C-A107-4F65-2806-E0E10BF33B18}"/>
                </a:ext>
              </a:extLst>
            </p:cNvPr>
            <p:cNvSpPr txBox="1"/>
            <p:nvPr/>
          </p:nvSpPr>
          <p:spPr>
            <a:xfrm>
              <a:off x="8190361" y="5575637"/>
              <a:ext cx="8277289" cy="3686266"/>
            </a:xfrm>
            <a:prstGeom prst="rect">
              <a:avLst/>
            </a:prstGeom>
            <a:noFill/>
          </p:spPr>
          <p:txBody>
            <a:bodyPr wrap="square">
              <a:spAutoFit/>
            </a:bodyPr>
            <a:lstStyle/>
            <a:p>
              <a:pPr algn="just">
                <a:lnSpc>
                  <a:spcPct val="150000"/>
                </a:lnSpc>
              </a:pPr>
              <a:r>
                <a:rPr lang="vi-VN" sz="4000"/>
                <a:t>Điều em nói phải đúng với cảm xúc của em (phải chân thật) và phù hợp với hoàn cảnh, với quan hệ của em với người đó</a:t>
              </a:r>
              <a:endParaRPr lang="en-US" sz="4000"/>
            </a:p>
          </p:txBody>
        </p:sp>
      </p:grpSp>
    </p:spTree>
    <p:extLst>
      <p:ext uri="{BB962C8B-B14F-4D97-AF65-F5344CB8AC3E}">
        <p14:creationId xmlns:p14="http://schemas.microsoft.com/office/powerpoint/2010/main" val="267110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C89E43C-A7EF-3E03-C1EC-E7F82CAD2BF5}"/>
              </a:ext>
            </a:extLst>
          </p:cNvPr>
          <p:cNvGrpSpPr/>
          <p:nvPr/>
        </p:nvGrpSpPr>
        <p:grpSpPr>
          <a:xfrm>
            <a:off x="-1219200" y="-1181100"/>
            <a:ext cx="19511962" cy="13202876"/>
            <a:chOff x="-1219200" y="-1181100"/>
            <a:chExt cx="19511962" cy="13202876"/>
          </a:xfrm>
        </p:grpSpPr>
        <p:pic>
          <p:nvPicPr>
            <p:cNvPr id="7" name="Picture 6">
              <a:extLst>
                <a:ext uri="{FF2B5EF4-FFF2-40B4-BE49-F238E27FC236}">
                  <a16:creationId xmlns:a16="http://schemas.microsoft.com/office/drawing/2014/main" id="{D8A9F1EE-1E26-7067-A0A7-36D6772669D2}"/>
                </a:ext>
              </a:extLst>
            </p:cNvPr>
            <p:cNvPicPr>
              <a:picLocks noChangeAspect="1"/>
            </p:cNvPicPr>
            <p:nvPr/>
          </p:nvPicPr>
          <p:blipFill>
            <a:blip r:embed="rId2"/>
            <a:stretch>
              <a:fillRect/>
            </a:stretch>
          </p:blipFill>
          <p:spPr>
            <a:xfrm flipH="1">
              <a:off x="-1219200" y="-1181100"/>
              <a:ext cx="5843587" cy="13202876"/>
            </a:xfrm>
            <a:prstGeom prst="rect">
              <a:avLst/>
            </a:prstGeom>
          </p:spPr>
        </p:pic>
        <p:pic>
          <p:nvPicPr>
            <p:cNvPr id="3" name="Picture 2">
              <a:extLst>
                <a:ext uri="{FF2B5EF4-FFF2-40B4-BE49-F238E27FC236}">
                  <a16:creationId xmlns:a16="http://schemas.microsoft.com/office/drawing/2014/main" id="{77139BA7-27DF-604F-F0CD-8D4816599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635" y="0"/>
              <a:ext cx="15070127" cy="10287000"/>
            </a:xfrm>
            <a:prstGeom prst="rect">
              <a:avLst/>
            </a:prstGeom>
          </p:spPr>
        </p:pic>
      </p:grpSp>
      <p:grpSp>
        <p:nvGrpSpPr>
          <p:cNvPr id="11" name="Group 10">
            <a:extLst>
              <a:ext uri="{FF2B5EF4-FFF2-40B4-BE49-F238E27FC236}">
                <a16:creationId xmlns:a16="http://schemas.microsoft.com/office/drawing/2014/main" id="{8F33823A-FB13-C243-2E55-0B571015DB3D}"/>
              </a:ext>
            </a:extLst>
          </p:cNvPr>
          <p:cNvGrpSpPr/>
          <p:nvPr/>
        </p:nvGrpSpPr>
        <p:grpSpPr>
          <a:xfrm>
            <a:off x="-304800" y="707934"/>
            <a:ext cx="15697200" cy="3673566"/>
            <a:chOff x="-304800" y="707934"/>
            <a:chExt cx="15697200" cy="3673566"/>
          </a:xfrm>
        </p:grpSpPr>
        <p:sp>
          <p:nvSpPr>
            <p:cNvPr id="9" name="Rectangle: Rounded Corners 8">
              <a:extLst>
                <a:ext uri="{FF2B5EF4-FFF2-40B4-BE49-F238E27FC236}">
                  <a16:creationId xmlns:a16="http://schemas.microsoft.com/office/drawing/2014/main" id="{045D02A1-3D85-8E2D-9173-0CC775CD64C2}"/>
                </a:ext>
              </a:extLst>
            </p:cNvPr>
            <p:cNvSpPr/>
            <p:nvPr/>
          </p:nvSpPr>
          <p:spPr>
            <a:xfrm>
              <a:off x="-304800" y="707934"/>
              <a:ext cx="15697200" cy="3673566"/>
            </a:xfrm>
            <a:prstGeom prst="roundRect">
              <a:avLst/>
            </a:prstGeom>
            <a:solidFill>
              <a:schemeClr val="bg1"/>
            </a:solidFill>
            <a:ln w="38100">
              <a:solidFill>
                <a:srgbClr val="FEEB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3D5024C-4C10-9896-2197-994AFC7445E7}"/>
                </a:ext>
              </a:extLst>
            </p:cNvPr>
            <p:cNvSpPr txBox="1"/>
            <p:nvPr/>
          </p:nvSpPr>
          <p:spPr>
            <a:xfrm>
              <a:off x="571500" y="1112882"/>
              <a:ext cx="13944600" cy="2863669"/>
            </a:xfrm>
            <a:prstGeom prst="rect">
              <a:avLst/>
            </a:prstGeom>
            <a:noFill/>
          </p:spPr>
          <p:txBody>
            <a:bodyPr wrap="square" rtlCol="0">
              <a:spAutoFit/>
            </a:bodyPr>
            <a:lstStyle/>
            <a:p>
              <a:pPr algn="ctr">
                <a:lnSpc>
                  <a:spcPct val="150000"/>
                </a:lnSpc>
              </a:pPr>
              <a:r>
                <a:rPr lang="en-US" sz="4500" b="1">
                  <a:solidFill>
                    <a:srgbClr val="002060"/>
                  </a:solidFill>
                  <a:latin typeface="Arial" panose="020B0604020202020204" pitchFamily="34" charset="0"/>
                  <a:cs typeface="Arial" panose="020B0604020202020204" pitchFamily="34" charset="0"/>
                </a:rPr>
                <a:t>QUAN SÁT TRANH MINH HỌA</a:t>
              </a:r>
            </a:p>
            <a:p>
              <a:pPr algn="just">
                <a:lnSpc>
                  <a:spcPct val="150000"/>
                </a:lnSpc>
              </a:pPr>
              <a:r>
                <a:rPr lang="en-US" sz="4000">
                  <a:latin typeface="Arial" panose="020B0604020202020204" pitchFamily="34" charset="0"/>
                  <a:cs typeface="Arial" panose="020B0604020202020204" pitchFamily="34" charset="0"/>
                </a:rPr>
                <a:t>Em hãy cho biết các bức tranh minh họa trong bài miêu tả điều gì? </a:t>
              </a:r>
            </a:p>
          </p:txBody>
        </p:sp>
      </p:grpSp>
    </p:spTree>
    <p:extLst>
      <p:ext uri="{BB962C8B-B14F-4D97-AF65-F5344CB8AC3E}">
        <p14:creationId xmlns:p14="http://schemas.microsoft.com/office/powerpoint/2010/main" val="119359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470360-6A31-92CF-AF85-B48A81D8D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53887"/>
            <a:ext cx="16399988" cy="11194774"/>
          </a:xfrm>
          <a:prstGeom prst="rect">
            <a:avLst/>
          </a:prstGeom>
        </p:spPr>
      </p:pic>
      <p:sp>
        <p:nvSpPr>
          <p:cNvPr id="7" name="Rectangle 6">
            <a:extLst>
              <a:ext uri="{FF2B5EF4-FFF2-40B4-BE49-F238E27FC236}">
                <a16:creationId xmlns:a16="http://schemas.microsoft.com/office/drawing/2014/main" id="{B2CF5DD8-A4F9-4E56-8486-2515043611F9}"/>
              </a:ext>
            </a:extLst>
          </p:cNvPr>
          <p:cNvSpPr/>
          <p:nvPr/>
        </p:nvSpPr>
        <p:spPr>
          <a:xfrm>
            <a:off x="8458200" y="-453887"/>
            <a:ext cx="9797979" cy="10950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59E4431-63C9-DE43-6253-90CA6C443EE6}"/>
              </a:ext>
            </a:extLst>
          </p:cNvPr>
          <p:cNvSpPr txBox="1"/>
          <p:nvPr/>
        </p:nvSpPr>
        <p:spPr>
          <a:xfrm>
            <a:off x="9242389" y="2846044"/>
            <a:ext cx="8229600" cy="4594912"/>
          </a:xfrm>
          <a:prstGeom prst="rect">
            <a:avLst/>
          </a:prstGeom>
          <a:noFill/>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Bức tranh miêu tả một khung cảnh làng quê yên bình, có con đường đất đỏ, con sông uốn lượn chảy quanh, những cánh đồng lúa nặng trĩu những hạt..</a:t>
            </a:r>
          </a:p>
        </p:txBody>
      </p:sp>
      <p:sp>
        <p:nvSpPr>
          <p:cNvPr id="11" name="Freeform 8">
            <a:extLst>
              <a:ext uri="{FF2B5EF4-FFF2-40B4-BE49-F238E27FC236}">
                <a16:creationId xmlns:a16="http://schemas.microsoft.com/office/drawing/2014/main" id="{A5EA1F59-880C-1AFB-07F6-C058886085D3}"/>
              </a:ext>
            </a:extLst>
          </p:cNvPr>
          <p:cNvSpPr/>
          <p:nvPr/>
        </p:nvSpPr>
        <p:spPr>
          <a:xfrm>
            <a:off x="8763000" y="800100"/>
            <a:ext cx="2002755" cy="1415899"/>
          </a:xfrm>
          <a:custGeom>
            <a:avLst/>
            <a:gdLst/>
            <a:ahLst/>
            <a:cxnLst/>
            <a:rect l="l" t="t" r="r" b="b"/>
            <a:pathLst>
              <a:path w="1532891" h="933670">
                <a:moveTo>
                  <a:pt x="0" y="0"/>
                </a:moveTo>
                <a:lnTo>
                  <a:pt x="1532892" y="0"/>
                </a:lnTo>
                <a:lnTo>
                  <a:pt x="1532892" y="933670"/>
                </a:lnTo>
                <a:lnTo>
                  <a:pt x="0" y="9336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4">
            <a:extLst>
              <a:ext uri="{FF2B5EF4-FFF2-40B4-BE49-F238E27FC236}">
                <a16:creationId xmlns:a16="http://schemas.microsoft.com/office/drawing/2014/main" id="{789F72B6-1581-170D-5A79-0DF34ABB27C5}"/>
              </a:ext>
            </a:extLst>
          </p:cNvPr>
          <p:cNvSpPr/>
          <p:nvPr/>
        </p:nvSpPr>
        <p:spPr>
          <a:xfrm>
            <a:off x="6705600" y="8080246"/>
            <a:ext cx="16200298" cy="6581371"/>
          </a:xfrm>
          <a:custGeom>
            <a:avLst/>
            <a:gdLst/>
            <a:ahLst/>
            <a:cxnLst/>
            <a:rect l="l" t="t" r="r" b="b"/>
            <a:pathLst>
              <a:path w="16200298" h="6581371">
                <a:moveTo>
                  <a:pt x="0" y="0"/>
                </a:moveTo>
                <a:lnTo>
                  <a:pt x="16200298" y="0"/>
                </a:lnTo>
                <a:lnTo>
                  <a:pt x="16200298" y="6581371"/>
                </a:lnTo>
                <a:lnTo>
                  <a:pt x="0" y="65813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6">
            <a:extLst>
              <a:ext uri="{FF2B5EF4-FFF2-40B4-BE49-F238E27FC236}">
                <a16:creationId xmlns:a16="http://schemas.microsoft.com/office/drawing/2014/main" id="{ADC61349-830F-8592-83D6-267D078733A7}"/>
              </a:ext>
            </a:extLst>
          </p:cNvPr>
          <p:cNvSpPr/>
          <p:nvPr/>
        </p:nvSpPr>
        <p:spPr>
          <a:xfrm rot="-942816">
            <a:off x="9483253" y="9120020"/>
            <a:ext cx="7710735" cy="4558972"/>
          </a:xfrm>
          <a:custGeom>
            <a:avLst/>
            <a:gdLst/>
            <a:ahLst/>
            <a:cxnLst/>
            <a:rect l="l" t="t" r="r" b="b"/>
            <a:pathLst>
              <a:path w="7710735" h="4558972">
                <a:moveTo>
                  <a:pt x="0" y="0"/>
                </a:moveTo>
                <a:lnTo>
                  <a:pt x="7710736" y="0"/>
                </a:lnTo>
                <a:lnTo>
                  <a:pt x="7710736" y="4558973"/>
                </a:lnTo>
                <a:lnTo>
                  <a:pt x="0" y="45589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1">
            <a:extLst>
              <a:ext uri="{FF2B5EF4-FFF2-40B4-BE49-F238E27FC236}">
                <a16:creationId xmlns:a16="http://schemas.microsoft.com/office/drawing/2014/main" id="{ECF4C447-D31D-12D8-736D-54A8F33233C2}"/>
              </a:ext>
            </a:extLst>
          </p:cNvPr>
          <p:cNvSpPr/>
          <p:nvPr/>
        </p:nvSpPr>
        <p:spPr>
          <a:xfrm>
            <a:off x="12991707" y="7559480"/>
            <a:ext cx="2092162" cy="1232474"/>
          </a:xfrm>
          <a:custGeom>
            <a:avLst/>
            <a:gdLst/>
            <a:ahLst/>
            <a:cxnLst/>
            <a:rect l="l" t="t" r="r" b="b"/>
            <a:pathLst>
              <a:path w="2092162" h="1232474">
                <a:moveTo>
                  <a:pt x="0" y="0"/>
                </a:moveTo>
                <a:lnTo>
                  <a:pt x="2092162" y="0"/>
                </a:lnTo>
                <a:lnTo>
                  <a:pt x="2092162" y="1232473"/>
                </a:lnTo>
                <a:lnTo>
                  <a:pt x="0" y="12324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363220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3F0"/>
        </a:solidFill>
        <a:effectLst/>
      </p:bgPr>
    </p:bg>
    <p:spTree>
      <p:nvGrpSpPr>
        <p:cNvPr id="1" name=""/>
        <p:cNvGrpSpPr/>
        <p:nvPr/>
      </p:nvGrpSpPr>
      <p:grpSpPr>
        <a:xfrm>
          <a:off x="0" y="0"/>
          <a:ext cx="0" cy="0"/>
          <a:chOff x="0" y="0"/>
          <a:chExt cx="0" cy="0"/>
        </a:xfrm>
      </p:grpSpPr>
      <p:sp>
        <p:nvSpPr>
          <p:cNvPr id="2" name="Freeform 2"/>
          <p:cNvSpPr/>
          <p:nvPr/>
        </p:nvSpPr>
        <p:spPr>
          <a:xfrm>
            <a:off x="615366" y="62276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356734" y="8517124"/>
            <a:ext cx="7315200" cy="2596896"/>
          </a:xfrm>
          <a:custGeom>
            <a:avLst/>
            <a:gdLst/>
            <a:ahLst/>
            <a:cxnLst/>
            <a:rect l="l" t="t" r="r" b="b"/>
            <a:pathLst>
              <a:path w="7315200" h="2596896">
                <a:moveTo>
                  <a:pt x="0" y="0"/>
                </a:moveTo>
                <a:lnTo>
                  <a:pt x="7315200" y="0"/>
                </a:lnTo>
                <a:lnTo>
                  <a:pt x="7315200" y="2596896"/>
                </a:lnTo>
                <a:lnTo>
                  <a:pt x="0" y="25968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4579749" y="6602439"/>
            <a:ext cx="8090122" cy="2871993"/>
          </a:xfrm>
          <a:custGeom>
            <a:avLst/>
            <a:gdLst/>
            <a:ahLst/>
            <a:cxnLst/>
            <a:rect l="l" t="t" r="r" b="b"/>
            <a:pathLst>
              <a:path w="8090122" h="2871993">
                <a:moveTo>
                  <a:pt x="0" y="0"/>
                </a:moveTo>
                <a:lnTo>
                  <a:pt x="8090122" y="0"/>
                </a:lnTo>
                <a:lnTo>
                  <a:pt x="8090122" y="2871993"/>
                </a:lnTo>
                <a:lnTo>
                  <a:pt x="0" y="28719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410202" y="7279500"/>
            <a:ext cx="14806155" cy="6015000"/>
          </a:xfrm>
          <a:custGeom>
            <a:avLst/>
            <a:gdLst/>
            <a:ahLst/>
            <a:cxnLst/>
            <a:rect l="l" t="t" r="r" b="b"/>
            <a:pathLst>
              <a:path w="14806155" h="6015000">
                <a:moveTo>
                  <a:pt x="0" y="0"/>
                </a:moveTo>
                <a:lnTo>
                  <a:pt x="14806155" y="0"/>
                </a:lnTo>
                <a:lnTo>
                  <a:pt x="14806155" y="6015000"/>
                </a:lnTo>
                <a:lnTo>
                  <a:pt x="0" y="6015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flipH="1">
            <a:off x="4174319" y="5055212"/>
            <a:ext cx="3414799" cy="3763806"/>
          </a:xfrm>
          <a:custGeom>
            <a:avLst/>
            <a:gdLst/>
            <a:ahLst/>
            <a:cxnLst/>
            <a:rect l="l" t="t" r="r" b="b"/>
            <a:pathLst>
              <a:path w="3414799" h="3763806">
                <a:moveTo>
                  <a:pt x="3414798" y="0"/>
                </a:moveTo>
                <a:lnTo>
                  <a:pt x="0" y="0"/>
                </a:lnTo>
                <a:lnTo>
                  <a:pt x="0" y="3763806"/>
                </a:lnTo>
                <a:lnTo>
                  <a:pt x="3414798" y="3763806"/>
                </a:lnTo>
                <a:lnTo>
                  <a:pt x="3414798"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903626" flipH="1">
            <a:off x="1271531" y="9111976"/>
            <a:ext cx="5771540" cy="2157443"/>
          </a:xfrm>
          <a:custGeom>
            <a:avLst/>
            <a:gdLst/>
            <a:ahLst/>
            <a:cxnLst/>
            <a:rect l="l" t="t" r="r" b="b"/>
            <a:pathLst>
              <a:path w="5771540" h="2157443">
                <a:moveTo>
                  <a:pt x="5771541" y="0"/>
                </a:moveTo>
                <a:lnTo>
                  <a:pt x="0" y="0"/>
                </a:lnTo>
                <a:lnTo>
                  <a:pt x="0" y="2157442"/>
                </a:lnTo>
                <a:lnTo>
                  <a:pt x="5771541" y="2157442"/>
                </a:lnTo>
                <a:lnTo>
                  <a:pt x="5771541" y="0"/>
                </a:lnTo>
                <a:close/>
              </a:path>
            </a:pathLst>
          </a:custGeom>
          <a:blipFill>
            <a:blip r:embed="rId10">
              <a:extLst>
                <a:ext uri="{96DAC541-7B7A-43D3-8B79-37D633B846F1}">
                  <asvg:svgBlip xmlns:asvg="http://schemas.microsoft.com/office/drawing/2016/SVG/main" r:embed="rId11"/>
                </a:ext>
              </a:extLst>
            </a:blip>
            <a:stretch>
              <a:fillRect t="-58169"/>
            </a:stretch>
          </a:blipFill>
        </p:spPr>
        <p:txBody>
          <a:bodyPr/>
          <a:lstStyle/>
          <a:p>
            <a:endParaRPr lang="en-US"/>
          </a:p>
        </p:txBody>
      </p:sp>
      <p:sp>
        <p:nvSpPr>
          <p:cNvPr id="8" name="Freeform 8"/>
          <p:cNvSpPr/>
          <p:nvPr/>
        </p:nvSpPr>
        <p:spPr>
          <a:xfrm>
            <a:off x="3627909" y="2372669"/>
            <a:ext cx="3107084" cy="1909444"/>
          </a:xfrm>
          <a:custGeom>
            <a:avLst/>
            <a:gdLst/>
            <a:ahLst/>
            <a:cxnLst/>
            <a:rect l="l" t="t" r="r" b="b"/>
            <a:pathLst>
              <a:path w="3107084" h="1909444">
                <a:moveTo>
                  <a:pt x="0" y="0"/>
                </a:moveTo>
                <a:lnTo>
                  <a:pt x="3107084" y="0"/>
                </a:lnTo>
                <a:lnTo>
                  <a:pt x="3107084" y="1909444"/>
                </a:lnTo>
                <a:lnTo>
                  <a:pt x="0" y="19094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1327773" y="899727"/>
            <a:ext cx="4159093" cy="8026320"/>
          </a:xfrm>
          <a:custGeom>
            <a:avLst/>
            <a:gdLst/>
            <a:ahLst/>
            <a:cxnLst/>
            <a:rect l="l" t="t" r="r" b="b"/>
            <a:pathLst>
              <a:path w="4159093" h="8026320">
                <a:moveTo>
                  <a:pt x="0" y="0"/>
                </a:moveTo>
                <a:lnTo>
                  <a:pt x="4159093" y="0"/>
                </a:lnTo>
                <a:lnTo>
                  <a:pt x="4159093" y="8026320"/>
                </a:lnTo>
                <a:lnTo>
                  <a:pt x="0" y="802632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03819" y="4470066"/>
            <a:ext cx="2119126" cy="4348952"/>
          </a:xfrm>
          <a:custGeom>
            <a:avLst/>
            <a:gdLst/>
            <a:ahLst/>
            <a:cxnLst/>
            <a:rect l="l" t="t" r="r" b="b"/>
            <a:pathLst>
              <a:path w="2119126" h="4348952">
                <a:moveTo>
                  <a:pt x="0" y="0"/>
                </a:moveTo>
                <a:lnTo>
                  <a:pt x="2119126" y="0"/>
                </a:lnTo>
                <a:lnTo>
                  <a:pt x="2119126" y="4348952"/>
                </a:lnTo>
                <a:lnTo>
                  <a:pt x="0" y="43489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1" name="Freeform 11"/>
          <p:cNvSpPr/>
          <p:nvPr/>
        </p:nvSpPr>
        <p:spPr>
          <a:xfrm>
            <a:off x="4253868" y="7693574"/>
            <a:ext cx="2092162" cy="1232474"/>
          </a:xfrm>
          <a:custGeom>
            <a:avLst/>
            <a:gdLst/>
            <a:ahLst/>
            <a:cxnLst/>
            <a:rect l="l" t="t" r="r" b="b"/>
            <a:pathLst>
              <a:path w="2092162" h="1232474">
                <a:moveTo>
                  <a:pt x="0" y="0"/>
                </a:moveTo>
                <a:lnTo>
                  <a:pt x="2092162" y="0"/>
                </a:lnTo>
                <a:lnTo>
                  <a:pt x="2092162" y="1232473"/>
                </a:lnTo>
                <a:lnTo>
                  <a:pt x="0" y="123247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Freeform 12"/>
          <p:cNvSpPr/>
          <p:nvPr/>
        </p:nvSpPr>
        <p:spPr>
          <a:xfrm>
            <a:off x="15374204" y="1028700"/>
            <a:ext cx="1532891" cy="933670"/>
          </a:xfrm>
          <a:custGeom>
            <a:avLst/>
            <a:gdLst/>
            <a:ahLst/>
            <a:cxnLst/>
            <a:rect l="l" t="t" r="r" b="b"/>
            <a:pathLst>
              <a:path w="1532891" h="933670">
                <a:moveTo>
                  <a:pt x="0" y="0"/>
                </a:moveTo>
                <a:lnTo>
                  <a:pt x="1532892" y="0"/>
                </a:lnTo>
                <a:lnTo>
                  <a:pt x="1532892" y="933670"/>
                </a:lnTo>
                <a:lnTo>
                  <a:pt x="0" y="93367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4" name="TextBox 14"/>
          <p:cNvSpPr txBox="1"/>
          <p:nvPr/>
        </p:nvSpPr>
        <p:spPr>
          <a:xfrm>
            <a:off x="8810192" y="6141892"/>
            <a:ext cx="6738341" cy="555217"/>
          </a:xfrm>
          <a:prstGeom prst="rect">
            <a:avLst/>
          </a:prstGeom>
        </p:spPr>
        <p:txBody>
          <a:bodyPr lIns="0" tIns="0" rIns="0" bIns="0" rtlCol="0" anchor="t">
            <a:spAutoFit/>
          </a:bodyPr>
          <a:lstStyle/>
          <a:p>
            <a:pPr algn="ctr">
              <a:lnSpc>
                <a:spcPts val="3753"/>
              </a:lnSpc>
            </a:pPr>
            <a:r>
              <a:rPr lang="en-US" sz="6500" b="1">
                <a:solidFill>
                  <a:srgbClr val="181B22"/>
                </a:solidFill>
                <a:latin typeface="Arial" panose="020B0604020202020204" pitchFamily="34" charset="0"/>
                <a:cs typeface="Arial" panose="020B0604020202020204" pitchFamily="34" charset="0"/>
              </a:rPr>
              <a:t>(TIẾT 1 – 2. ĐỌC) </a:t>
            </a:r>
          </a:p>
        </p:txBody>
      </p:sp>
      <p:sp>
        <p:nvSpPr>
          <p:cNvPr id="13" name="TextBox 13"/>
          <p:cNvSpPr txBox="1"/>
          <p:nvPr/>
        </p:nvSpPr>
        <p:spPr>
          <a:xfrm>
            <a:off x="6392960" y="1555528"/>
            <a:ext cx="11572806" cy="3465179"/>
          </a:xfrm>
          <a:prstGeom prst="rect">
            <a:avLst/>
          </a:prstGeom>
        </p:spPr>
        <p:txBody>
          <a:bodyPr wrap="square" lIns="0" tIns="0" rIns="0" bIns="0" rtlCol="0" anchor="t">
            <a:spAutoFit/>
          </a:bodyPr>
          <a:lstStyle/>
          <a:p>
            <a:pPr algn="ctr">
              <a:lnSpc>
                <a:spcPct val="150000"/>
              </a:lnSpc>
            </a:pPr>
            <a:r>
              <a:rPr lang="en-US" sz="8000" b="1">
                <a:solidFill>
                  <a:schemeClr val="accent6">
                    <a:lumMod val="50000"/>
                  </a:schemeClr>
                </a:solidFill>
                <a:latin typeface="Arial" panose="020B0604020202020204" pitchFamily="34" charset="0"/>
                <a:cs typeface="Arial" panose="020B0604020202020204" pitchFamily="34" charset="0"/>
              </a:rPr>
              <a:t>BÀI 16. </a:t>
            </a:r>
          </a:p>
          <a:p>
            <a:pPr algn="ctr">
              <a:lnSpc>
                <a:spcPct val="150000"/>
              </a:lnSpc>
            </a:pPr>
            <a:r>
              <a:rPr lang="en-US" sz="8000" b="1">
                <a:solidFill>
                  <a:schemeClr val="accent6">
                    <a:lumMod val="50000"/>
                  </a:schemeClr>
                </a:solidFill>
                <a:latin typeface="Arial" panose="020B0604020202020204" pitchFamily="34" charset="0"/>
                <a:cs typeface="Arial" panose="020B0604020202020204" pitchFamily="34" charset="0"/>
              </a:rPr>
              <a:t>TRƯỚC NGÀY XA QUÊ </a:t>
            </a: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3F0"/>
        </a:solidFill>
        <a:effectLst/>
      </p:bgPr>
    </p:bg>
    <p:spTree>
      <p:nvGrpSpPr>
        <p:cNvPr id="1" name=""/>
        <p:cNvGrpSpPr/>
        <p:nvPr/>
      </p:nvGrpSpPr>
      <p:grpSpPr>
        <a:xfrm>
          <a:off x="0" y="0"/>
          <a:ext cx="0" cy="0"/>
          <a:chOff x="0" y="0"/>
          <a:chExt cx="0" cy="0"/>
        </a:xfrm>
      </p:grpSpPr>
      <p:sp>
        <p:nvSpPr>
          <p:cNvPr id="2" name="Freeform 2"/>
          <p:cNvSpPr/>
          <p:nvPr/>
        </p:nvSpPr>
        <p:spPr>
          <a:xfrm>
            <a:off x="4562761" y="9570678"/>
            <a:ext cx="8429440" cy="2992451"/>
          </a:xfrm>
          <a:custGeom>
            <a:avLst/>
            <a:gdLst/>
            <a:ahLst/>
            <a:cxnLst/>
            <a:rect l="l" t="t" r="r" b="b"/>
            <a:pathLst>
              <a:path w="8429440" h="2992451">
                <a:moveTo>
                  <a:pt x="0" y="0"/>
                </a:moveTo>
                <a:lnTo>
                  <a:pt x="8429440" y="0"/>
                </a:lnTo>
                <a:lnTo>
                  <a:pt x="8429440" y="2992451"/>
                </a:lnTo>
                <a:lnTo>
                  <a:pt x="0" y="29924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759759" y="5748613"/>
            <a:ext cx="9491880" cy="3369618"/>
          </a:xfrm>
          <a:custGeom>
            <a:avLst/>
            <a:gdLst/>
            <a:ahLst/>
            <a:cxnLst/>
            <a:rect l="l" t="t" r="r" b="b"/>
            <a:pathLst>
              <a:path w="9491880" h="3369618">
                <a:moveTo>
                  <a:pt x="0" y="0"/>
                </a:moveTo>
                <a:lnTo>
                  <a:pt x="9491881" y="0"/>
                </a:lnTo>
                <a:lnTo>
                  <a:pt x="9491881" y="3369618"/>
                </a:lnTo>
                <a:lnTo>
                  <a:pt x="0" y="33696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812820" y="7338216"/>
            <a:ext cx="10956820" cy="4451208"/>
          </a:xfrm>
          <a:custGeom>
            <a:avLst/>
            <a:gdLst/>
            <a:ahLst/>
            <a:cxnLst/>
            <a:rect l="l" t="t" r="r" b="b"/>
            <a:pathLst>
              <a:path w="10956820" h="4451208">
                <a:moveTo>
                  <a:pt x="0" y="0"/>
                </a:moveTo>
                <a:lnTo>
                  <a:pt x="10956820" y="0"/>
                </a:lnTo>
                <a:lnTo>
                  <a:pt x="10956820" y="4451209"/>
                </a:lnTo>
                <a:lnTo>
                  <a:pt x="0" y="44512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6402314" y="570097"/>
            <a:ext cx="10806360" cy="1415900"/>
          </a:xfrm>
          <a:prstGeom prst="rect">
            <a:avLst/>
          </a:prstGeom>
        </p:spPr>
        <p:txBody>
          <a:bodyPr wrap="square" lIns="0" tIns="0" rIns="0" bIns="0" rtlCol="0" anchor="t">
            <a:spAutoFit/>
          </a:bodyPr>
          <a:lstStyle/>
          <a:p>
            <a:pPr algn="ctr">
              <a:lnSpc>
                <a:spcPts val="12872"/>
              </a:lnSpc>
            </a:pPr>
            <a:r>
              <a:rPr lang="en-US" sz="6000" b="1">
                <a:solidFill>
                  <a:schemeClr val="accent6">
                    <a:lumMod val="75000"/>
                  </a:schemeClr>
                </a:solidFill>
                <a:latin typeface="Arial" panose="020B0604020202020204" pitchFamily="34" charset="0"/>
                <a:cs typeface="Arial" panose="020B0604020202020204" pitchFamily="34" charset="0"/>
              </a:rPr>
              <a:t>NỘI DUNG BÀI HỌC </a:t>
            </a:r>
          </a:p>
        </p:txBody>
      </p:sp>
      <p:sp>
        <p:nvSpPr>
          <p:cNvPr id="6" name="Freeform 6"/>
          <p:cNvSpPr/>
          <p:nvPr/>
        </p:nvSpPr>
        <p:spPr>
          <a:xfrm>
            <a:off x="6476400" y="6478700"/>
            <a:ext cx="3107084" cy="1909444"/>
          </a:xfrm>
          <a:custGeom>
            <a:avLst/>
            <a:gdLst/>
            <a:ahLst/>
            <a:cxnLst/>
            <a:rect l="l" t="t" r="r" b="b"/>
            <a:pathLst>
              <a:path w="3107084" h="1909444">
                <a:moveTo>
                  <a:pt x="0" y="0"/>
                </a:moveTo>
                <a:lnTo>
                  <a:pt x="3107083" y="0"/>
                </a:lnTo>
                <a:lnTo>
                  <a:pt x="3107083" y="1909444"/>
                </a:lnTo>
                <a:lnTo>
                  <a:pt x="0" y="19094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288159" y="5036446"/>
            <a:ext cx="3107084" cy="1909444"/>
          </a:xfrm>
          <a:custGeom>
            <a:avLst/>
            <a:gdLst/>
            <a:ahLst/>
            <a:cxnLst/>
            <a:rect l="l" t="t" r="r" b="b"/>
            <a:pathLst>
              <a:path w="3107084" h="1909444">
                <a:moveTo>
                  <a:pt x="0" y="0"/>
                </a:moveTo>
                <a:lnTo>
                  <a:pt x="3107084" y="0"/>
                </a:lnTo>
                <a:lnTo>
                  <a:pt x="3107084" y="1909444"/>
                </a:lnTo>
                <a:lnTo>
                  <a:pt x="0" y="19094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768525" y="570098"/>
            <a:ext cx="2002755" cy="1415899"/>
          </a:xfrm>
          <a:custGeom>
            <a:avLst/>
            <a:gdLst/>
            <a:ahLst/>
            <a:cxnLst/>
            <a:rect l="l" t="t" r="r" b="b"/>
            <a:pathLst>
              <a:path w="1532891" h="933670">
                <a:moveTo>
                  <a:pt x="0" y="0"/>
                </a:moveTo>
                <a:lnTo>
                  <a:pt x="1532892" y="0"/>
                </a:lnTo>
                <a:lnTo>
                  <a:pt x="1532892" y="933670"/>
                </a:lnTo>
                <a:lnTo>
                  <a:pt x="0" y="9336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a:off x="916949" y="3822379"/>
            <a:ext cx="2365559" cy="4854694"/>
          </a:xfrm>
          <a:custGeom>
            <a:avLst/>
            <a:gdLst/>
            <a:ahLst/>
            <a:cxnLst/>
            <a:rect l="l" t="t" r="r" b="b"/>
            <a:pathLst>
              <a:path w="1724804" h="3539711">
                <a:moveTo>
                  <a:pt x="0" y="0"/>
                </a:moveTo>
                <a:lnTo>
                  <a:pt x="1724804" y="0"/>
                </a:lnTo>
                <a:lnTo>
                  <a:pt x="1724804" y="3539711"/>
                </a:lnTo>
                <a:lnTo>
                  <a:pt x="0" y="35397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6" name="Freeform 26"/>
          <p:cNvSpPr/>
          <p:nvPr/>
        </p:nvSpPr>
        <p:spPr>
          <a:xfrm flipH="1">
            <a:off x="2623281" y="5077125"/>
            <a:ext cx="3666385" cy="4041106"/>
          </a:xfrm>
          <a:custGeom>
            <a:avLst/>
            <a:gdLst/>
            <a:ahLst/>
            <a:cxnLst/>
            <a:rect l="l" t="t" r="r" b="b"/>
            <a:pathLst>
              <a:path w="3112733" h="3430868">
                <a:moveTo>
                  <a:pt x="3112733" y="0"/>
                </a:moveTo>
                <a:lnTo>
                  <a:pt x="0" y="0"/>
                </a:lnTo>
                <a:lnTo>
                  <a:pt x="0" y="3430867"/>
                </a:lnTo>
                <a:lnTo>
                  <a:pt x="3112733" y="3430867"/>
                </a:lnTo>
                <a:lnTo>
                  <a:pt x="311273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Freeform 27"/>
          <p:cNvSpPr/>
          <p:nvPr/>
        </p:nvSpPr>
        <p:spPr>
          <a:xfrm>
            <a:off x="3497293" y="8323350"/>
            <a:ext cx="2117376" cy="1247327"/>
          </a:xfrm>
          <a:custGeom>
            <a:avLst/>
            <a:gdLst/>
            <a:ahLst/>
            <a:cxnLst/>
            <a:rect l="l" t="t" r="r" b="b"/>
            <a:pathLst>
              <a:path w="2117376" h="1247327">
                <a:moveTo>
                  <a:pt x="0" y="0"/>
                </a:moveTo>
                <a:lnTo>
                  <a:pt x="2117376" y="0"/>
                </a:lnTo>
                <a:lnTo>
                  <a:pt x="2117376" y="1247328"/>
                </a:lnTo>
                <a:lnTo>
                  <a:pt x="0" y="124732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nvGrpSpPr>
          <p:cNvPr id="30" name="Group 29">
            <a:extLst>
              <a:ext uri="{FF2B5EF4-FFF2-40B4-BE49-F238E27FC236}">
                <a16:creationId xmlns:a16="http://schemas.microsoft.com/office/drawing/2014/main" id="{6C7DC90B-073C-D037-4CED-33EF8CB7F481}"/>
              </a:ext>
            </a:extLst>
          </p:cNvPr>
          <p:cNvGrpSpPr/>
          <p:nvPr/>
        </p:nvGrpSpPr>
        <p:grpSpPr>
          <a:xfrm>
            <a:off x="7315200" y="2799609"/>
            <a:ext cx="6928694" cy="1015663"/>
            <a:chOff x="6705600" y="3009900"/>
            <a:chExt cx="6928694" cy="1015663"/>
          </a:xfrm>
        </p:grpSpPr>
        <p:sp>
          <p:nvSpPr>
            <p:cNvPr id="28" name="TextBox 27">
              <a:extLst>
                <a:ext uri="{FF2B5EF4-FFF2-40B4-BE49-F238E27FC236}">
                  <a16:creationId xmlns:a16="http://schemas.microsoft.com/office/drawing/2014/main" id="{622B62D7-74DF-4B7F-E3F8-A572915553BF}"/>
                </a:ext>
              </a:extLst>
            </p:cNvPr>
            <p:cNvSpPr txBox="1"/>
            <p:nvPr/>
          </p:nvSpPr>
          <p:spPr>
            <a:xfrm>
              <a:off x="6705600" y="3009900"/>
              <a:ext cx="1219200" cy="1015663"/>
            </a:xfrm>
            <a:prstGeom prst="rect">
              <a:avLst/>
            </a:prstGeom>
            <a:noFill/>
          </p:spPr>
          <p:txBody>
            <a:bodyPr wrap="square" rtlCol="0">
              <a:spAutoFit/>
            </a:bodyPr>
            <a:lstStyle/>
            <a:p>
              <a:r>
                <a:rPr lang="en-US" sz="6000">
                  <a:latin typeface="Amasis MT Pro Black" panose="02040A04050005020304" pitchFamily="18" charset="0"/>
                </a:rPr>
                <a:t>01</a:t>
              </a:r>
            </a:p>
          </p:txBody>
        </p:sp>
        <p:sp>
          <p:nvSpPr>
            <p:cNvPr id="29" name="TextBox 28">
              <a:extLst>
                <a:ext uri="{FF2B5EF4-FFF2-40B4-BE49-F238E27FC236}">
                  <a16:creationId xmlns:a16="http://schemas.microsoft.com/office/drawing/2014/main" id="{795730BD-C61E-831E-8409-B23F06C67A44}"/>
                </a:ext>
              </a:extLst>
            </p:cNvPr>
            <p:cNvSpPr txBox="1"/>
            <p:nvPr/>
          </p:nvSpPr>
          <p:spPr>
            <a:xfrm>
              <a:off x="8757494" y="3086844"/>
              <a:ext cx="4876800" cy="861774"/>
            </a:xfrm>
            <a:prstGeom prst="rect">
              <a:avLst/>
            </a:prstGeom>
            <a:noFill/>
          </p:spPr>
          <p:txBody>
            <a:bodyPr wrap="square" rtlCol="0">
              <a:spAutoFit/>
            </a:bodyPr>
            <a:lstStyle/>
            <a:p>
              <a:r>
                <a:rPr lang="en-US" sz="5000">
                  <a:latin typeface="Arial" panose="020B0604020202020204" pitchFamily="34" charset="0"/>
                  <a:cs typeface="Arial" panose="020B0604020202020204" pitchFamily="34" charset="0"/>
                </a:rPr>
                <a:t>Đọc văn bản </a:t>
              </a:r>
            </a:p>
          </p:txBody>
        </p:sp>
      </p:grpSp>
      <p:grpSp>
        <p:nvGrpSpPr>
          <p:cNvPr id="31" name="Group 30">
            <a:extLst>
              <a:ext uri="{FF2B5EF4-FFF2-40B4-BE49-F238E27FC236}">
                <a16:creationId xmlns:a16="http://schemas.microsoft.com/office/drawing/2014/main" id="{25CBEAD5-524E-CB8D-4364-F69A358E70A8}"/>
              </a:ext>
            </a:extLst>
          </p:cNvPr>
          <p:cNvGrpSpPr/>
          <p:nvPr/>
        </p:nvGrpSpPr>
        <p:grpSpPr>
          <a:xfrm>
            <a:off x="7315200" y="4705827"/>
            <a:ext cx="6928694" cy="1015663"/>
            <a:chOff x="6705600" y="3009900"/>
            <a:chExt cx="6928694" cy="1015663"/>
          </a:xfrm>
        </p:grpSpPr>
        <p:sp>
          <p:nvSpPr>
            <p:cNvPr id="32" name="TextBox 31">
              <a:extLst>
                <a:ext uri="{FF2B5EF4-FFF2-40B4-BE49-F238E27FC236}">
                  <a16:creationId xmlns:a16="http://schemas.microsoft.com/office/drawing/2014/main" id="{B7F209D4-903F-DB65-F6C3-C47B4298D30E}"/>
                </a:ext>
              </a:extLst>
            </p:cNvPr>
            <p:cNvSpPr txBox="1"/>
            <p:nvPr/>
          </p:nvSpPr>
          <p:spPr>
            <a:xfrm>
              <a:off x="6705600" y="3009900"/>
              <a:ext cx="1219200" cy="1015663"/>
            </a:xfrm>
            <a:prstGeom prst="rect">
              <a:avLst/>
            </a:prstGeom>
            <a:noFill/>
          </p:spPr>
          <p:txBody>
            <a:bodyPr wrap="square" rtlCol="0">
              <a:spAutoFit/>
            </a:bodyPr>
            <a:lstStyle/>
            <a:p>
              <a:r>
                <a:rPr lang="en-US" sz="6000">
                  <a:latin typeface="Amasis MT Pro Black" panose="02040A04050005020304" pitchFamily="18" charset="0"/>
                </a:rPr>
                <a:t>02</a:t>
              </a:r>
            </a:p>
          </p:txBody>
        </p:sp>
        <p:sp>
          <p:nvSpPr>
            <p:cNvPr id="33" name="TextBox 32">
              <a:extLst>
                <a:ext uri="{FF2B5EF4-FFF2-40B4-BE49-F238E27FC236}">
                  <a16:creationId xmlns:a16="http://schemas.microsoft.com/office/drawing/2014/main" id="{F83A8619-E2D3-C323-0291-B399870BD104}"/>
                </a:ext>
              </a:extLst>
            </p:cNvPr>
            <p:cNvSpPr txBox="1"/>
            <p:nvPr/>
          </p:nvSpPr>
          <p:spPr>
            <a:xfrm>
              <a:off x="8757494" y="3086844"/>
              <a:ext cx="4876800" cy="861774"/>
            </a:xfrm>
            <a:prstGeom prst="rect">
              <a:avLst/>
            </a:prstGeom>
            <a:noFill/>
          </p:spPr>
          <p:txBody>
            <a:bodyPr wrap="square" rtlCol="0">
              <a:spAutoFit/>
            </a:bodyPr>
            <a:lstStyle/>
            <a:p>
              <a:r>
                <a:rPr lang="en-US" sz="5000">
                  <a:latin typeface="Arial" panose="020B0604020202020204" pitchFamily="34" charset="0"/>
                  <a:cs typeface="Arial" panose="020B0604020202020204" pitchFamily="34" charset="0"/>
                </a:rPr>
                <a:t>Trả lời câu hỏi </a:t>
              </a:r>
            </a:p>
          </p:txBody>
        </p:sp>
      </p:grpSp>
      <p:grpSp>
        <p:nvGrpSpPr>
          <p:cNvPr id="34" name="Group 33">
            <a:extLst>
              <a:ext uri="{FF2B5EF4-FFF2-40B4-BE49-F238E27FC236}">
                <a16:creationId xmlns:a16="http://schemas.microsoft.com/office/drawing/2014/main" id="{1CA027A6-B494-F9A9-80B3-63C01970EA26}"/>
              </a:ext>
            </a:extLst>
          </p:cNvPr>
          <p:cNvGrpSpPr/>
          <p:nvPr/>
        </p:nvGrpSpPr>
        <p:grpSpPr>
          <a:xfrm>
            <a:off x="7315200" y="6783649"/>
            <a:ext cx="6928694" cy="1015663"/>
            <a:chOff x="6705600" y="3009900"/>
            <a:chExt cx="6928694" cy="1015663"/>
          </a:xfrm>
        </p:grpSpPr>
        <p:sp>
          <p:nvSpPr>
            <p:cNvPr id="35" name="TextBox 34">
              <a:extLst>
                <a:ext uri="{FF2B5EF4-FFF2-40B4-BE49-F238E27FC236}">
                  <a16:creationId xmlns:a16="http://schemas.microsoft.com/office/drawing/2014/main" id="{FB41CEDF-51E6-8568-6995-C59EF23D2410}"/>
                </a:ext>
              </a:extLst>
            </p:cNvPr>
            <p:cNvSpPr txBox="1"/>
            <p:nvPr/>
          </p:nvSpPr>
          <p:spPr>
            <a:xfrm>
              <a:off x="6705600" y="3009900"/>
              <a:ext cx="1219200" cy="1015663"/>
            </a:xfrm>
            <a:prstGeom prst="rect">
              <a:avLst/>
            </a:prstGeom>
            <a:noFill/>
          </p:spPr>
          <p:txBody>
            <a:bodyPr wrap="square" rtlCol="0">
              <a:spAutoFit/>
            </a:bodyPr>
            <a:lstStyle/>
            <a:p>
              <a:r>
                <a:rPr lang="en-US" sz="6000">
                  <a:latin typeface="Amasis MT Pro Black" panose="02040A04050005020304" pitchFamily="18" charset="0"/>
                </a:rPr>
                <a:t>03</a:t>
              </a:r>
            </a:p>
          </p:txBody>
        </p:sp>
        <p:sp>
          <p:nvSpPr>
            <p:cNvPr id="36" name="TextBox 35">
              <a:extLst>
                <a:ext uri="{FF2B5EF4-FFF2-40B4-BE49-F238E27FC236}">
                  <a16:creationId xmlns:a16="http://schemas.microsoft.com/office/drawing/2014/main" id="{6D4FE19E-A689-20A7-FE05-F8751A4E3A51}"/>
                </a:ext>
              </a:extLst>
            </p:cNvPr>
            <p:cNvSpPr txBox="1"/>
            <p:nvPr/>
          </p:nvSpPr>
          <p:spPr>
            <a:xfrm>
              <a:off x="8757494" y="3086844"/>
              <a:ext cx="4876800" cy="861774"/>
            </a:xfrm>
            <a:prstGeom prst="rect">
              <a:avLst/>
            </a:prstGeom>
            <a:noFill/>
          </p:spPr>
          <p:txBody>
            <a:bodyPr wrap="square" rtlCol="0">
              <a:spAutoFit/>
            </a:bodyPr>
            <a:lstStyle/>
            <a:p>
              <a:r>
                <a:rPr lang="en-US" sz="5000">
                  <a:latin typeface="Arial" panose="020B0604020202020204" pitchFamily="34" charset="0"/>
                  <a:cs typeface="Arial" panose="020B0604020202020204" pitchFamily="34" charset="0"/>
                </a:rPr>
                <a:t>Luyện đọc lại </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3F0"/>
        </a:solidFill>
        <a:effectLst/>
      </p:bgPr>
    </p:bg>
    <p:spTree>
      <p:nvGrpSpPr>
        <p:cNvPr id="1" name=""/>
        <p:cNvGrpSpPr/>
        <p:nvPr/>
      </p:nvGrpSpPr>
      <p:grpSpPr>
        <a:xfrm>
          <a:off x="0" y="0"/>
          <a:ext cx="0" cy="0"/>
          <a:chOff x="0" y="0"/>
          <a:chExt cx="0" cy="0"/>
        </a:xfrm>
      </p:grpSpPr>
      <p:sp>
        <p:nvSpPr>
          <p:cNvPr id="2" name="TextBox 2"/>
          <p:cNvSpPr txBox="1"/>
          <p:nvPr/>
        </p:nvSpPr>
        <p:spPr>
          <a:xfrm>
            <a:off x="1475725" y="3023720"/>
            <a:ext cx="8527246" cy="2815451"/>
          </a:xfrm>
          <a:prstGeom prst="rect">
            <a:avLst/>
          </a:prstGeom>
        </p:spPr>
        <p:txBody>
          <a:bodyPr lIns="0" tIns="0" rIns="0" bIns="0" rtlCol="0" anchor="t">
            <a:spAutoFit/>
          </a:bodyPr>
          <a:lstStyle/>
          <a:p>
            <a:pPr algn="ctr">
              <a:lnSpc>
                <a:spcPct val="150000"/>
              </a:lnSpc>
            </a:pPr>
            <a:r>
              <a:rPr lang="en-US" sz="6500" b="1">
                <a:solidFill>
                  <a:schemeClr val="accent6">
                    <a:lumMod val="50000"/>
                  </a:schemeClr>
                </a:solidFill>
                <a:latin typeface="Arial" panose="020B0604020202020204" pitchFamily="34" charset="0"/>
                <a:cs typeface="Arial" panose="020B0604020202020204" pitchFamily="34" charset="0"/>
              </a:rPr>
              <a:t>PHẦN 1. </a:t>
            </a:r>
          </a:p>
          <a:p>
            <a:pPr algn="ctr">
              <a:lnSpc>
                <a:spcPct val="150000"/>
              </a:lnSpc>
            </a:pPr>
            <a:r>
              <a:rPr lang="en-US" sz="6500" b="1">
                <a:solidFill>
                  <a:schemeClr val="accent6">
                    <a:lumMod val="50000"/>
                  </a:schemeClr>
                </a:solidFill>
                <a:latin typeface="Arial" panose="020B0604020202020204" pitchFamily="34" charset="0"/>
                <a:cs typeface="Arial" panose="020B0604020202020204" pitchFamily="34" charset="0"/>
              </a:rPr>
              <a:t>ĐỌC VĂN BẢN </a:t>
            </a:r>
          </a:p>
        </p:txBody>
      </p:sp>
      <p:sp>
        <p:nvSpPr>
          <p:cNvPr id="3" name="Freeform 3"/>
          <p:cNvSpPr/>
          <p:nvPr/>
        </p:nvSpPr>
        <p:spPr>
          <a:xfrm>
            <a:off x="5996121" y="7856302"/>
            <a:ext cx="9807449" cy="3481644"/>
          </a:xfrm>
          <a:custGeom>
            <a:avLst/>
            <a:gdLst/>
            <a:ahLst/>
            <a:cxnLst/>
            <a:rect l="l" t="t" r="r" b="b"/>
            <a:pathLst>
              <a:path w="9807449" h="3481644">
                <a:moveTo>
                  <a:pt x="0" y="0"/>
                </a:moveTo>
                <a:lnTo>
                  <a:pt x="9807449" y="0"/>
                </a:lnTo>
                <a:lnTo>
                  <a:pt x="9807449" y="3481644"/>
                </a:lnTo>
                <a:lnTo>
                  <a:pt x="0" y="3481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8978723" y="5719421"/>
            <a:ext cx="16200298" cy="6581371"/>
          </a:xfrm>
          <a:custGeom>
            <a:avLst/>
            <a:gdLst/>
            <a:ahLst/>
            <a:cxnLst/>
            <a:rect l="l" t="t" r="r" b="b"/>
            <a:pathLst>
              <a:path w="16200298" h="6581371">
                <a:moveTo>
                  <a:pt x="0" y="0"/>
                </a:moveTo>
                <a:lnTo>
                  <a:pt x="16200298" y="0"/>
                </a:lnTo>
                <a:lnTo>
                  <a:pt x="16200298" y="6581371"/>
                </a:lnTo>
                <a:lnTo>
                  <a:pt x="0" y="65813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3945338" y="2300673"/>
            <a:ext cx="2119126" cy="4348952"/>
          </a:xfrm>
          <a:custGeom>
            <a:avLst/>
            <a:gdLst/>
            <a:ahLst/>
            <a:cxnLst/>
            <a:rect l="l" t="t" r="r" b="b"/>
            <a:pathLst>
              <a:path w="2119126" h="4348952">
                <a:moveTo>
                  <a:pt x="0" y="0"/>
                </a:moveTo>
                <a:lnTo>
                  <a:pt x="2119126" y="0"/>
                </a:lnTo>
                <a:lnTo>
                  <a:pt x="2119126" y="4348952"/>
                </a:lnTo>
                <a:lnTo>
                  <a:pt x="0" y="43489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942816">
            <a:off x="11756376" y="6759195"/>
            <a:ext cx="7710735" cy="4558972"/>
          </a:xfrm>
          <a:custGeom>
            <a:avLst/>
            <a:gdLst/>
            <a:ahLst/>
            <a:cxnLst/>
            <a:rect l="l" t="t" r="r" b="b"/>
            <a:pathLst>
              <a:path w="7710735" h="4558972">
                <a:moveTo>
                  <a:pt x="0" y="0"/>
                </a:moveTo>
                <a:lnTo>
                  <a:pt x="7710736" y="0"/>
                </a:lnTo>
                <a:lnTo>
                  <a:pt x="7710736" y="4558973"/>
                </a:lnTo>
                <a:lnTo>
                  <a:pt x="0" y="45589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9547015" y="4500609"/>
            <a:ext cx="3510290" cy="2157233"/>
          </a:xfrm>
          <a:custGeom>
            <a:avLst/>
            <a:gdLst/>
            <a:ahLst/>
            <a:cxnLst/>
            <a:rect l="l" t="t" r="r" b="b"/>
            <a:pathLst>
              <a:path w="3510290" h="2157233">
                <a:moveTo>
                  <a:pt x="0" y="0"/>
                </a:moveTo>
                <a:lnTo>
                  <a:pt x="3510290" y="0"/>
                </a:lnTo>
                <a:lnTo>
                  <a:pt x="3510290" y="2157233"/>
                </a:lnTo>
                <a:lnTo>
                  <a:pt x="0" y="21572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8377248" y="1149328"/>
            <a:ext cx="2522597" cy="1513932"/>
          </a:xfrm>
          <a:custGeom>
            <a:avLst/>
            <a:gdLst/>
            <a:ahLst/>
            <a:cxnLst/>
            <a:rect l="l" t="t" r="r" b="b"/>
            <a:pathLst>
              <a:path w="1773396" h="1080159">
                <a:moveTo>
                  <a:pt x="0" y="0"/>
                </a:moveTo>
                <a:lnTo>
                  <a:pt x="1773396" y="0"/>
                </a:lnTo>
                <a:lnTo>
                  <a:pt x="1773396" y="1080159"/>
                </a:lnTo>
                <a:lnTo>
                  <a:pt x="0" y="108015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919396" y="947680"/>
            <a:ext cx="3510290" cy="2157233"/>
          </a:xfrm>
          <a:custGeom>
            <a:avLst/>
            <a:gdLst/>
            <a:ahLst/>
            <a:cxnLst/>
            <a:rect l="l" t="t" r="r" b="b"/>
            <a:pathLst>
              <a:path w="3510290" h="2157233">
                <a:moveTo>
                  <a:pt x="0" y="0"/>
                </a:moveTo>
                <a:lnTo>
                  <a:pt x="3510290" y="0"/>
                </a:lnTo>
                <a:lnTo>
                  <a:pt x="3510290" y="2157233"/>
                </a:lnTo>
                <a:lnTo>
                  <a:pt x="0" y="21572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flipH="1">
            <a:off x="14587849" y="3104913"/>
            <a:ext cx="3414799" cy="3763806"/>
          </a:xfrm>
          <a:custGeom>
            <a:avLst/>
            <a:gdLst/>
            <a:ahLst/>
            <a:cxnLst/>
            <a:rect l="l" t="t" r="r" b="b"/>
            <a:pathLst>
              <a:path w="3414799" h="3763806">
                <a:moveTo>
                  <a:pt x="3414799" y="0"/>
                </a:moveTo>
                <a:lnTo>
                  <a:pt x="0" y="0"/>
                </a:lnTo>
                <a:lnTo>
                  <a:pt x="0" y="3763806"/>
                </a:lnTo>
                <a:lnTo>
                  <a:pt x="3414799" y="3763806"/>
                </a:lnTo>
                <a:lnTo>
                  <a:pt x="3414799"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a:off x="14667399" y="5743275"/>
            <a:ext cx="2092162" cy="1232474"/>
          </a:xfrm>
          <a:custGeom>
            <a:avLst/>
            <a:gdLst/>
            <a:ahLst/>
            <a:cxnLst/>
            <a:rect l="l" t="t" r="r" b="b"/>
            <a:pathLst>
              <a:path w="2092162" h="1232474">
                <a:moveTo>
                  <a:pt x="0" y="0"/>
                </a:moveTo>
                <a:lnTo>
                  <a:pt x="2092162" y="0"/>
                </a:lnTo>
                <a:lnTo>
                  <a:pt x="2092162" y="1232473"/>
                </a:lnTo>
                <a:lnTo>
                  <a:pt x="0" y="12324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Tree>
    <p:extLst>
      <p:ext uri="{BB962C8B-B14F-4D97-AF65-F5344CB8AC3E}">
        <p14:creationId xmlns:p14="http://schemas.microsoft.com/office/powerpoint/2010/main" val="3391484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1054</Words>
  <Application>Microsoft Office PowerPoint</Application>
  <PresentationFormat>Custom</PresentationFormat>
  <Paragraphs>87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Wingdings</vt:lpstr>
      <vt:lpstr>Arial</vt:lpstr>
      <vt:lpstr>Calibri</vt:lpstr>
      <vt:lpstr>Amasis MT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Green Playful Illustrative Word Puzzle Presentation</dc:title>
  <dc:creator>FPT SHOP</dc:creator>
  <cp:lastModifiedBy>FPT SHOP</cp:lastModifiedBy>
  <cp:revision>3</cp:revision>
  <dcterms:created xsi:type="dcterms:W3CDTF">2006-08-16T00:00:00Z</dcterms:created>
  <dcterms:modified xsi:type="dcterms:W3CDTF">2025-10-23T14:04:36Z</dcterms:modified>
  <dc:identifier>DAFpOP60ylM</dc:identifier>
</cp:coreProperties>
</file>