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57" r:id="rId3"/>
    <p:sldId id="258" r:id="rId4"/>
    <p:sldId id="262" r:id="rId5"/>
    <p:sldId id="259" r:id="rId6"/>
    <p:sldId id="266" r:id="rId7"/>
    <p:sldId id="261" r:id="rId8"/>
    <p:sldId id="267" r:id="rId9"/>
    <p:sldId id="268" r:id="rId10"/>
    <p:sldId id="264" r:id="rId11"/>
    <p:sldId id="265" r:id="rId12"/>
    <p:sldId id="269" r:id="rId13"/>
    <p:sldId id="260" r:id="rId14"/>
    <p:sldId id="270" r:id="rId15"/>
    <p:sldId id="271" r:id="rId16"/>
    <p:sldId id="272" r:id="rId17"/>
    <p:sldId id="273" r:id="rId18"/>
    <p:sldId id="275" r:id="rId19"/>
    <p:sldId id="276" r:id="rId20"/>
    <p:sldId id="277" r:id="rId21"/>
    <p:sldId id="278" r:id="rId22"/>
    <p:sldId id="279" r:id="rId23"/>
    <p:sldId id="280" r:id="rId24"/>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4E3"/>
    <a:srgbClr val="FFF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94622" autoAdjust="0"/>
  </p:normalViewPr>
  <p:slideViewPr>
    <p:cSldViewPr>
      <p:cViewPr varScale="1">
        <p:scale>
          <a:sx n="43" d="100"/>
          <a:sy n="43" d="100"/>
        </p:scale>
        <p:origin x="9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ECFFA2-50AE-4031-8063-4514F2343F34}" type="datetimeFigureOut">
              <a:rPr lang="en-US" smtClean="0"/>
              <a:t>10/30/2025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361C8A-8C0A-4CE0-B40E-6AD75E6B9706}" type="slidenum">
              <a:rPr lang="en-US" smtClean="0"/>
              <a:t>‹#›</a:t>
            </a:fld>
            <a:endParaRPr lang="en-US"/>
          </a:p>
        </p:txBody>
      </p:sp>
    </p:spTree>
    <p:extLst>
      <p:ext uri="{BB962C8B-B14F-4D97-AF65-F5344CB8AC3E}">
        <p14:creationId xmlns:p14="http://schemas.microsoft.com/office/powerpoint/2010/main" val="1460595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61C8A-8C0A-4CE0-B40E-6AD75E6B9706}" type="slidenum">
              <a:rPr lang="en-US" smtClean="0"/>
              <a:t>6</a:t>
            </a:fld>
            <a:endParaRPr lang="en-US"/>
          </a:p>
        </p:txBody>
      </p:sp>
    </p:spTree>
    <p:extLst>
      <p:ext uri="{BB962C8B-B14F-4D97-AF65-F5344CB8AC3E}">
        <p14:creationId xmlns:p14="http://schemas.microsoft.com/office/powerpoint/2010/main" val="842053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61C8A-8C0A-4CE0-B40E-6AD75E6B9706}" type="slidenum">
              <a:rPr lang="en-US" smtClean="0"/>
              <a:t>17</a:t>
            </a:fld>
            <a:endParaRPr lang="en-US"/>
          </a:p>
        </p:txBody>
      </p:sp>
    </p:spTree>
    <p:extLst>
      <p:ext uri="{BB962C8B-B14F-4D97-AF65-F5344CB8AC3E}">
        <p14:creationId xmlns:p14="http://schemas.microsoft.com/office/powerpoint/2010/main" val="1543167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8.svg"/><Relationship Id="rId7"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53.png"/><Relationship Id="rId5" Type="http://schemas.openxmlformats.org/officeDocument/2006/relationships/image" Target="../media/image49.png"/><Relationship Id="rId10" Type="http://schemas.openxmlformats.org/officeDocument/2006/relationships/image" Target="../media/image23.svg"/><Relationship Id="rId4" Type="http://schemas.openxmlformats.org/officeDocument/2006/relationships/image" Target="../media/image34.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6.svg"/><Relationship Id="rId7" Type="http://schemas.openxmlformats.org/officeDocument/2006/relationships/image" Target="../media/image57.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sv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svg"/></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6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63.svg"/><Relationship Id="rId4" Type="http://schemas.openxmlformats.org/officeDocument/2006/relationships/image" Target="../media/image6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3.svg"/><Relationship Id="rId7" Type="http://schemas.openxmlformats.org/officeDocument/2006/relationships/image" Target="../media/image68.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 Id="rId9" Type="http://schemas.openxmlformats.org/officeDocument/2006/relationships/image" Target="../media/image31.svg"/></Relationships>
</file>

<file path=ppt/slides/_rels/slide1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23.sv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7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6.sv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3.svg"/><Relationship Id="rId7" Type="http://schemas.openxmlformats.org/officeDocument/2006/relationships/image" Target="../media/image40.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svg"/><Relationship Id="rId10" Type="http://schemas.openxmlformats.org/officeDocument/2006/relationships/image" Target="../media/image73.svg"/><Relationship Id="rId4" Type="http://schemas.openxmlformats.org/officeDocument/2006/relationships/image" Target="../media/image37.png"/><Relationship Id="rId9" Type="http://schemas.openxmlformats.org/officeDocument/2006/relationships/image" Target="../media/image72.png"/></Relationships>
</file>

<file path=ppt/slides/_rels/slide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55.sv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svg"/><Relationship Id="rId3" Type="http://schemas.openxmlformats.org/officeDocument/2006/relationships/image" Target="../media/image16.svg"/><Relationship Id="rId7" Type="http://schemas.openxmlformats.org/officeDocument/2006/relationships/image" Target="../media/image76.svg"/><Relationship Id="rId12" Type="http://schemas.openxmlformats.org/officeDocument/2006/relationships/image" Target="../media/image81.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75.png"/><Relationship Id="rId11" Type="http://schemas.openxmlformats.org/officeDocument/2006/relationships/image" Target="../media/image80.svg"/><Relationship Id="rId5" Type="http://schemas.openxmlformats.org/officeDocument/2006/relationships/image" Target="../media/image18.svg"/><Relationship Id="rId10" Type="http://schemas.openxmlformats.org/officeDocument/2006/relationships/image" Target="../media/image79.png"/><Relationship Id="rId4" Type="http://schemas.openxmlformats.org/officeDocument/2006/relationships/image" Target="../media/image17.png"/><Relationship Id="rId9" Type="http://schemas.openxmlformats.org/officeDocument/2006/relationships/image" Target="../media/image78.sv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_rels/slide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23.sv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3.svg"/><Relationship Id="rId7" Type="http://schemas.openxmlformats.org/officeDocument/2006/relationships/image" Target="../media/image40.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svg"/><Relationship Id="rId10" Type="http://schemas.openxmlformats.org/officeDocument/2006/relationships/image" Target="../media/image43.svg"/><Relationship Id="rId4" Type="http://schemas.openxmlformats.org/officeDocument/2006/relationships/image" Target="../media/image37.png"/><Relationship Id="rId9"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5" name="Freeform 5"/>
          <p:cNvSpPr/>
          <p:nvPr/>
        </p:nvSpPr>
        <p:spPr>
          <a:xfrm rot="2266174">
            <a:off x="-991294" y="-174880"/>
            <a:ext cx="2383862" cy="2455357"/>
          </a:xfrm>
          <a:custGeom>
            <a:avLst/>
            <a:gdLst/>
            <a:ahLst/>
            <a:cxnLst/>
            <a:rect l="l" t="t" r="r" b="b"/>
            <a:pathLst>
              <a:path w="7846916" h="7846916">
                <a:moveTo>
                  <a:pt x="0" y="0"/>
                </a:moveTo>
                <a:lnTo>
                  <a:pt x="7846916" y="0"/>
                </a:lnTo>
                <a:lnTo>
                  <a:pt x="7846916" y="7846916"/>
                </a:lnTo>
                <a:lnTo>
                  <a:pt x="0" y="78469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040979">
            <a:off x="185111" y="9340704"/>
            <a:ext cx="848881" cy="921445"/>
          </a:xfrm>
          <a:custGeom>
            <a:avLst/>
            <a:gdLst/>
            <a:ahLst/>
            <a:cxnLst/>
            <a:rect l="l" t="t" r="r" b="b"/>
            <a:pathLst>
              <a:path w="848881" h="921445">
                <a:moveTo>
                  <a:pt x="0" y="0"/>
                </a:moveTo>
                <a:lnTo>
                  <a:pt x="848881" y="0"/>
                </a:lnTo>
                <a:lnTo>
                  <a:pt x="848881" y="921445"/>
                </a:lnTo>
                <a:lnTo>
                  <a:pt x="0" y="9214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6944295" y="8951693"/>
            <a:ext cx="1343705" cy="1335307"/>
          </a:xfrm>
          <a:custGeom>
            <a:avLst/>
            <a:gdLst/>
            <a:ahLst/>
            <a:cxnLst/>
            <a:rect l="l" t="t" r="r" b="b"/>
            <a:pathLst>
              <a:path w="1343705" h="1335307">
                <a:moveTo>
                  <a:pt x="0" y="0"/>
                </a:moveTo>
                <a:lnTo>
                  <a:pt x="1343705" y="0"/>
                </a:lnTo>
                <a:lnTo>
                  <a:pt x="1343705" y="1335306"/>
                </a:lnTo>
                <a:lnTo>
                  <a:pt x="0" y="13353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rot="-265009">
            <a:off x="17191420" y="145168"/>
            <a:ext cx="849454" cy="1240079"/>
          </a:xfrm>
          <a:custGeom>
            <a:avLst/>
            <a:gdLst/>
            <a:ahLst/>
            <a:cxnLst/>
            <a:rect l="l" t="t" r="r" b="b"/>
            <a:pathLst>
              <a:path w="849454" h="1240079">
                <a:moveTo>
                  <a:pt x="0" y="0"/>
                </a:moveTo>
                <a:lnTo>
                  <a:pt x="849455" y="0"/>
                </a:lnTo>
                <a:lnTo>
                  <a:pt x="849455" y="1240079"/>
                </a:lnTo>
                <a:lnTo>
                  <a:pt x="0" y="124007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TextBox 16">
            <a:extLst>
              <a:ext uri="{FF2B5EF4-FFF2-40B4-BE49-F238E27FC236}">
                <a16:creationId xmlns:a16="http://schemas.microsoft.com/office/drawing/2014/main" id="{4FBEDF87-1784-8A5B-57A8-9FFA7E01DEEE}"/>
              </a:ext>
            </a:extLst>
          </p:cNvPr>
          <p:cNvSpPr txBox="1"/>
          <p:nvPr/>
        </p:nvSpPr>
        <p:spPr>
          <a:xfrm>
            <a:off x="1371599" y="3410910"/>
            <a:ext cx="15773331" cy="3465179"/>
          </a:xfrm>
          <a:prstGeom prst="rect">
            <a:avLst/>
          </a:prstGeom>
        </p:spPr>
        <p:txBody>
          <a:bodyPr wrap="square" lIns="0" tIns="0" rIns="0" bIns="0" rtlCol="0" anchor="t">
            <a:spAutoFit/>
          </a:bodyPr>
          <a:lstStyle/>
          <a:p>
            <a:pPr algn="ctr">
              <a:lnSpc>
                <a:spcPct val="150000"/>
              </a:lnSpc>
            </a:pPr>
            <a:r>
              <a:rPr lang="vi-VN" sz="8000" b="1" dirty="0">
                <a:solidFill>
                  <a:schemeClr val="accent2">
                    <a:lumMod val="75000"/>
                  </a:schemeClr>
                </a:solidFill>
                <a:latin typeface="Arial" panose="020B0604020202020204" pitchFamily="34" charset="0"/>
                <a:cs typeface="Arial" panose="020B0604020202020204" pitchFamily="34" charset="0"/>
              </a:rPr>
              <a:t>CHÀO MỪNG CÁC EM ĐẾN VỚI BÀI </a:t>
            </a:r>
            <a:r>
              <a:rPr lang="en-US" sz="8000" b="1" dirty="0">
                <a:solidFill>
                  <a:schemeClr val="accent2">
                    <a:lumMod val="75000"/>
                  </a:schemeClr>
                </a:solidFill>
                <a:latin typeface="Arial" panose="020B0604020202020204" pitchFamily="34" charset="0"/>
                <a:cs typeface="Arial" panose="020B0604020202020204" pitchFamily="34" charset="0"/>
              </a:rPr>
              <a:t>GIẢNG NGÀY </a:t>
            </a:r>
            <a:r>
              <a:rPr lang="vi-VN" sz="8000" b="1" dirty="0">
                <a:solidFill>
                  <a:schemeClr val="accent2">
                    <a:lumMod val="75000"/>
                  </a:schemeClr>
                </a:solidFill>
                <a:latin typeface="Arial" panose="020B0604020202020204" pitchFamily="34" charset="0"/>
                <a:cs typeface="Arial" panose="020B0604020202020204" pitchFamily="34" charset="0"/>
              </a:rPr>
              <a:t>HÔM NAY!</a:t>
            </a:r>
            <a:endParaRPr lang="en-US" sz="8000" b="1" dirty="0">
              <a:solidFill>
                <a:schemeClr val="accent2">
                  <a:lumMod val="7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17" name="Freeform 3">
            <a:extLst>
              <a:ext uri="{FF2B5EF4-FFF2-40B4-BE49-F238E27FC236}">
                <a16:creationId xmlns:a16="http://schemas.microsoft.com/office/drawing/2014/main" id="{F8A07AD0-DFD5-1A07-DFA2-6B09BE587313}"/>
              </a:ext>
            </a:extLst>
          </p:cNvPr>
          <p:cNvSpPr/>
          <p:nvPr/>
        </p:nvSpPr>
        <p:spPr>
          <a:xfrm>
            <a:off x="1143000" y="1275340"/>
            <a:ext cx="16001999" cy="8152055"/>
          </a:xfrm>
          <a:custGeom>
            <a:avLst/>
            <a:gdLst/>
            <a:ahLst/>
            <a:cxnLst/>
            <a:rect l="l" t="t" r="r" b="b"/>
            <a:pathLst>
              <a:path w="14949872" h="6335005">
                <a:moveTo>
                  <a:pt x="0" y="0"/>
                </a:moveTo>
                <a:lnTo>
                  <a:pt x="14949872" y="0"/>
                </a:lnTo>
                <a:lnTo>
                  <a:pt x="14949872" y="6335005"/>
                </a:lnTo>
                <a:lnTo>
                  <a:pt x="0" y="6335005"/>
                </a:lnTo>
                <a:lnTo>
                  <a:pt x="0" y="0"/>
                </a:lnTo>
                <a:close/>
              </a:path>
            </a:pathLst>
          </a:custGeom>
          <a:solidFill>
            <a:schemeClr val="accent5">
              <a:lumMod val="20000"/>
              <a:lumOff val="80000"/>
            </a:schemeClr>
          </a:solidFill>
        </p:spPr>
        <p:txBody>
          <a:bodyPr/>
          <a:lstStyle/>
          <a:p>
            <a:endParaRPr lang="en-US"/>
          </a:p>
        </p:txBody>
      </p:sp>
      <p:sp>
        <p:nvSpPr>
          <p:cNvPr id="18" name="Freeform 4">
            <a:extLst>
              <a:ext uri="{FF2B5EF4-FFF2-40B4-BE49-F238E27FC236}">
                <a16:creationId xmlns:a16="http://schemas.microsoft.com/office/drawing/2014/main" id="{6C1CB520-6FE6-CA01-CD5C-CAD178B424B2}"/>
              </a:ext>
            </a:extLst>
          </p:cNvPr>
          <p:cNvSpPr/>
          <p:nvPr/>
        </p:nvSpPr>
        <p:spPr>
          <a:xfrm>
            <a:off x="403066" y="414370"/>
            <a:ext cx="1627230" cy="1721937"/>
          </a:xfrm>
          <a:custGeom>
            <a:avLst/>
            <a:gdLst/>
            <a:ahLst/>
            <a:cxnLst/>
            <a:rect l="l" t="t" r="r" b="b"/>
            <a:pathLst>
              <a:path w="1627230" h="1721937">
                <a:moveTo>
                  <a:pt x="0" y="0"/>
                </a:moveTo>
                <a:lnTo>
                  <a:pt x="1627231" y="0"/>
                </a:lnTo>
                <a:lnTo>
                  <a:pt x="1627231" y="1721937"/>
                </a:lnTo>
                <a:lnTo>
                  <a:pt x="0" y="17219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1" name="Freeform 5">
            <a:extLst>
              <a:ext uri="{FF2B5EF4-FFF2-40B4-BE49-F238E27FC236}">
                <a16:creationId xmlns:a16="http://schemas.microsoft.com/office/drawing/2014/main" id="{2E622772-BED7-24D1-DCA2-9149F62661BF}"/>
              </a:ext>
            </a:extLst>
          </p:cNvPr>
          <p:cNvSpPr/>
          <p:nvPr/>
        </p:nvSpPr>
        <p:spPr>
          <a:xfrm>
            <a:off x="16395237" y="519168"/>
            <a:ext cx="1328304" cy="1378266"/>
          </a:xfrm>
          <a:custGeom>
            <a:avLst/>
            <a:gdLst/>
            <a:ahLst/>
            <a:cxnLst/>
            <a:rect l="l" t="t" r="r" b="b"/>
            <a:pathLst>
              <a:path w="1328304" h="1378266">
                <a:moveTo>
                  <a:pt x="0" y="0"/>
                </a:moveTo>
                <a:lnTo>
                  <a:pt x="1328304" y="0"/>
                </a:lnTo>
                <a:lnTo>
                  <a:pt x="1328304" y="1378266"/>
                </a:lnTo>
                <a:lnTo>
                  <a:pt x="0" y="1378266"/>
                </a:lnTo>
                <a:lnTo>
                  <a:pt x="0" y="0"/>
                </a:lnTo>
                <a:close/>
              </a:path>
            </a:pathLst>
          </a:custGeom>
          <a:blipFill>
            <a:blip r:embed="rId4"/>
            <a:stretch>
              <a:fillRect/>
            </a:stretch>
          </a:blipFill>
        </p:spPr>
        <p:txBody>
          <a:bodyPr/>
          <a:lstStyle/>
          <a:p>
            <a:endParaRPr lang="en-US"/>
          </a:p>
        </p:txBody>
      </p:sp>
      <p:grpSp>
        <p:nvGrpSpPr>
          <p:cNvPr id="22" name="Group 21">
            <a:extLst>
              <a:ext uri="{FF2B5EF4-FFF2-40B4-BE49-F238E27FC236}">
                <a16:creationId xmlns:a16="http://schemas.microsoft.com/office/drawing/2014/main" id="{E529B20B-39E6-F9C9-8C16-047FBDA40AE3}"/>
              </a:ext>
            </a:extLst>
          </p:cNvPr>
          <p:cNvGrpSpPr/>
          <p:nvPr/>
        </p:nvGrpSpPr>
        <p:grpSpPr>
          <a:xfrm>
            <a:off x="5751416" y="653245"/>
            <a:ext cx="7276528" cy="1244189"/>
            <a:chOff x="5721387" y="1270945"/>
            <a:chExt cx="7276528" cy="1244189"/>
          </a:xfrm>
        </p:grpSpPr>
        <p:pic>
          <p:nvPicPr>
            <p:cNvPr id="23" name="Picture 9">
              <a:extLst>
                <a:ext uri="{FF2B5EF4-FFF2-40B4-BE49-F238E27FC236}">
                  <a16:creationId xmlns:a16="http://schemas.microsoft.com/office/drawing/2014/main" id="{9528E9AB-29A3-17AD-C2EA-489CBFE75D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883946" y="1270945"/>
              <a:ext cx="6951410" cy="1244189"/>
            </a:xfrm>
            <a:prstGeom prst="rect">
              <a:avLst/>
            </a:prstGeom>
          </p:spPr>
        </p:pic>
        <p:sp>
          <p:nvSpPr>
            <p:cNvPr id="24" name="TextBox 23">
              <a:extLst>
                <a:ext uri="{FF2B5EF4-FFF2-40B4-BE49-F238E27FC236}">
                  <a16:creationId xmlns:a16="http://schemas.microsoft.com/office/drawing/2014/main" id="{7C5E74A2-FBDC-A13C-9F17-4FA1BEBE6FC3}"/>
                </a:ext>
              </a:extLst>
            </p:cNvPr>
            <p:cNvSpPr txBox="1"/>
            <p:nvPr/>
          </p:nvSpPr>
          <p:spPr>
            <a:xfrm>
              <a:off x="5721387" y="1419907"/>
              <a:ext cx="7276528" cy="861774"/>
            </a:xfrm>
            <a:prstGeom prst="rect">
              <a:avLst/>
            </a:prstGeom>
            <a:noFill/>
          </p:spPr>
          <p:txBody>
            <a:bodyPr wrap="square" rtlCol="0">
              <a:spAutoFit/>
            </a:bodyPr>
            <a:lstStyle/>
            <a:p>
              <a:pPr algn="ctr"/>
              <a:r>
                <a:rPr lang="en-US" sz="5000" b="1" dirty="0" err="1">
                  <a:solidFill>
                    <a:srgbClr val="C00000"/>
                  </a:solidFill>
                  <a:latin typeface="Arial" panose="020B0604020202020204" pitchFamily="34" charset="0"/>
                  <a:cs typeface="Arial" panose="020B0604020202020204" pitchFamily="34" charset="0"/>
                </a:rPr>
                <a:t>Gợi</a:t>
              </a:r>
              <a:r>
                <a:rPr lang="en-US" sz="5000" b="1" dirty="0">
                  <a:solidFill>
                    <a:srgbClr val="C00000"/>
                  </a:solidFill>
                  <a:latin typeface="Arial" panose="020B0604020202020204" pitchFamily="34" charset="0"/>
                  <a:cs typeface="Arial" panose="020B0604020202020204" pitchFamily="34" charset="0"/>
                </a:rPr>
                <a:t> ý </a:t>
              </a:r>
              <a:r>
                <a:rPr lang="en-US" sz="5000" b="1" dirty="0" err="1">
                  <a:solidFill>
                    <a:srgbClr val="C00000"/>
                  </a:solidFill>
                  <a:latin typeface="Arial" panose="020B0604020202020204" pitchFamily="34" charset="0"/>
                  <a:cs typeface="Arial" panose="020B0604020202020204" pitchFamily="34" charset="0"/>
                </a:rPr>
                <a:t>câu</a:t>
              </a:r>
              <a:r>
                <a:rPr lang="en-US" sz="5000" b="1" dirty="0">
                  <a:solidFill>
                    <a:srgbClr val="C00000"/>
                  </a:solidFill>
                  <a:latin typeface="Arial" panose="020B0604020202020204" pitchFamily="34" charset="0"/>
                  <a:cs typeface="Arial" panose="020B0604020202020204" pitchFamily="34" charset="0"/>
                </a:rPr>
                <a:t> </a:t>
              </a:r>
              <a:r>
                <a:rPr lang="en-US" sz="5000" b="1" dirty="0" err="1">
                  <a:solidFill>
                    <a:srgbClr val="C00000"/>
                  </a:solidFill>
                  <a:latin typeface="Arial" panose="020B0604020202020204" pitchFamily="34" charset="0"/>
                  <a:cs typeface="Arial" panose="020B0604020202020204" pitchFamily="34" charset="0"/>
                </a:rPr>
                <a:t>trả</a:t>
              </a:r>
              <a:r>
                <a:rPr lang="en-US" sz="5000" b="1" dirty="0">
                  <a:solidFill>
                    <a:srgbClr val="C00000"/>
                  </a:solidFill>
                  <a:latin typeface="Arial" panose="020B0604020202020204" pitchFamily="34" charset="0"/>
                  <a:cs typeface="Arial" panose="020B0604020202020204" pitchFamily="34" charset="0"/>
                </a:rPr>
                <a:t> </a:t>
              </a:r>
              <a:r>
                <a:rPr lang="en-US" sz="5000" b="1" dirty="0" err="1">
                  <a:solidFill>
                    <a:srgbClr val="C00000"/>
                  </a:solidFill>
                  <a:latin typeface="Arial" panose="020B0604020202020204" pitchFamily="34" charset="0"/>
                  <a:cs typeface="Arial" panose="020B0604020202020204" pitchFamily="34" charset="0"/>
                </a:rPr>
                <a:t>lời</a:t>
              </a:r>
              <a:endParaRPr lang="en-US" sz="5000" b="1" dirty="0">
                <a:solidFill>
                  <a:srgbClr val="C00000"/>
                </a:solidFill>
                <a:latin typeface="Arial" panose="020B0604020202020204" pitchFamily="34" charset="0"/>
                <a:cs typeface="Arial" panose="020B0604020202020204" pitchFamily="34" charset="0"/>
              </a:endParaRPr>
            </a:p>
          </p:txBody>
        </p:sp>
      </p:grpSp>
      <p:sp>
        <p:nvSpPr>
          <p:cNvPr id="25" name="TextBox 24">
            <a:extLst>
              <a:ext uri="{FF2B5EF4-FFF2-40B4-BE49-F238E27FC236}">
                <a16:creationId xmlns:a16="http://schemas.microsoft.com/office/drawing/2014/main" id="{B6394CF7-754D-182F-3B68-5944921268D1}"/>
              </a:ext>
            </a:extLst>
          </p:cNvPr>
          <p:cNvSpPr txBox="1"/>
          <p:nvPr/>
        </p:nvSpPr>
        <p:spPr>
          <a:xfrm>
            <a:off x="7069833" y="2002145"/>
            <a:ext cx="9633867" cy="6928179"/>
          </a:xfrm>
          <a:prstGeom prst="rect">
            <a:avLst/>
          </a:prstGeom>
          <a:noFill/>
        </p:spPr>
        <p:txBody>
          <a:bodyPr wrap="square">
            <a:spAutoFit/>
          </a:bodyPr>
          <a:lstStyle/>
          <a:p>
            <a:pPr algn="ctr">
              <a:lnSpc>
                <a:spcPct val="200000"/>
              </a:lnSpc>
            </a:pPr>
            <a:r>
              <a:rPr lang="vi-VN" sz="3800" b="1" dirty="0">
                <a:solidFill>
                  <a:srgbClr val="000000"/>
                </a:solidFill>
                <a:latin typeface="Arial" panose="020B0604020202020204" pitchFamily="34" charset="0"/>
                <a:ea typeface="Calibri" panose="020F0502020204030204" pitchFamily="34" charset="0"/>
                <a:cs typeface="Arial" panose="020B0604020202020204" pitchFamily="34" charset="0"/>
              </a:rPr>
              <a:t>Em muốn kết quả môn Tiếng Anh tốt lên</a:t>
            </a:r>
          </a:p>
          <a:p>
            <a:pPr marL="571500" indent="-571500" algn="just">
              <a:lnSpc>
                <a:spcPct val="200000"/>
              </a:lnSpc>
              <a:buFont typeface="Wingdings" panose="05000000000000000000" pitchFamily="2" charset="2"/>
              <a:buChar char="Ø"/>
            </a:pPr>
            <a:r>
              <a:rPr lang="vi-VN" sz="3800" b="1" dirty="0">
                <a:solidFill>
                  <a:srgbClr val="FF0000"/>
                </a:solidFill>
                <a:latin typeface="Arial" panose="020B0604020202020204" pitchFamily="34" charset="0"/>
                <a:ea typeface="Calibri" panose="020F0502020204030204" pitchFamily="34" charset="0"/>
                <a:cs typeface="Arial" panose="020B0604020202020204" pitchFamily="34" charset="0"/>
              </a:rPr>
              <a:t>Mục tiêu ngắn hạn: </a:t>
            </a:r>
            <a:r>
              <a:rPr lang="vi-VN" sz="3800" dirty="0">
                <a:solidFill>
                  <a:srgbClr val="000000"/>
                </a:solidFill>
                <a:latin typeface="Arial" panose="020B0604020202020204" pitchFamily="34" charset="0"/>
                <a:ea typeface="Calibri" panose="020F0502020204030204" pitchFamily="34" charset="0"/>
                <a:cs typeface="Arial" panose="020B0604020202020204" pitchFamily="34" charset="0"/>
              </a:rPr>
              <a:t>dành được điểm cao trong bài kiểm tra cuối học kì 1.</a:t>
            </a:r>
          </a:p>
          <a:p>
            <a:pPr marL="571500" indent="-571500" algn="just">
              <a:lnSpc>
                <a:spcPct val="200000"/>
              </a:lnSpc>
              <a:buFont typeface="Wingdings" panose="05000000000000000000" pitchFamily="2" charset="2"/>
              <a:buChar char="Ø"/>
            </a:pPr>
            <a:r>
              <a:rPr lang="vi-VN" sz="3800" b="1" dirty="0">
                <a:solidFill>
                  <a:srgbClr val="FF0000"/>
                </a:solidFill>
                <a:latin typeface="Arial" panose="020B0604020202020204" pitchFamily="34" charset="0"/>
                <a:ea typeface="Calibri" panose="020F0502020204030204" pitchFamily="34" charset="0"/>
                <a:cs typeface="Arial" panose="020B0604020202020204" pitchFamily="34" charset="0"/>
              </a:rPr>
              <a:t>Mục tiêu dài hạn: </a:t>
            </a:r>
            <a:r>
              <a:rPr lang="vi-VN" sz="3800" dirty="0">
                <a:solidFill>
                  <a:srgbClr val="000000"/>
                </a:solidFill>
                <a:latin typeface="Arial" panose="020B0604020202020204" pitchFamily="34" charset="0"/>
                <a:ea typeface="Calibri" panose="020F0502020204030204" pitchFamily="34" charset="0"/>
                <a:cs typeface="Arial" panose="020B0604020202020204" pitchFamily="34" charset="0"/>
              </a:rPr>
              <a:t>học được 20 từ vựng một ngày và đạt được thành tích cao trong kì thi học sinh giỏi.</a:t>
            </a:r>
          </a:p>
        </p:txBody>
      </p:sp>
      <p:sp>
        <p:nvSpPr>
          <p:cNvPr id="15" name="Freeform 15"/>
          <p:cNvSpPr/>
          <p:nvPr/>
        </p:nvSpPr>
        <p:spPr>
          <a:xfrm rot="5400000">
            <a:off x="1125862" y="8270604"/>
            <a:ext cx="860774" cy="1339726"/>
          </a:xfrm>
          <a:custGeom>
            <a:avLst/>
            <a:gdLst/>
            <a:ahLst/>
            <a:cxnLst/>
            <a:rect l="l" t="t" r="r" b="b"/>
            <a:pathLst>
              <a:path w="860774" h="1339726">
                <a:moveTo>
                  <a:pt x="0" y="0"/>
                </a:moveTo>
                <a:lnTo>
                  <a:pt x="860774" y="0"/>
                </a:lnTo>
                <a:lnTo>
                  <a:pt x="860774" y="1339725"/>
                </a:lnTo>
                <a:lnTo>
                  <a:pt x="0" y="133972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Freeform 14"/>
          <p:cNvSpPr/>
          <p:nvPr/>
        </p:nvSpPr>
        <p:spPr>
          <a:xfrm rot="-2040979">
            <a:off x="16828482" y="9017922"/>
            <a:ext cx="497336" cy="539850"/>
          </a:xfrm>
          <a:custGeom>
            <a:avLst/>
            <a:gdLst/>
            <a:ahLst/>
            <a:cxnLst/>
            <a:rect l="l" t="t" r="r" b="b"/>
            <a:pathLst>
              <a:path w="497336" h="539850">
                <a:moveTo>
                  <a:pt x="0" y="0"/>
                </a:moveTo>
                <a:lnTo>
                  <a:pt x="497336" y="0"/>
                </a:lnTo>
                <a:lnTo>
                  <a:pt x="497336" y="539849"/>
                </a:lnTo>
                <a:lnTo>
                  <a:pt x="0" y="53984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33" name="Group 32">
            <a:extLst>
              <a:ext uri="{FF2B5EF4-FFF2-40B4-BE49-F238E27FC236}">
                <a16:creationId xmlns:a16="http://schemas.microsoft.com/office/drawing/2014/main" id="{4A4C9E35-3A79-7EC4-C2F4-59F612C34191}"/>
              </a:ext>
            </a:extLst>
          </p:cNvPr>
          <p:cNvGrpSpPr/>
          <p:nvPr/>
        </p:nvGrpSpPr>
        <p:grpSpPr>
          <a:xfrm>
            <a:off x="1632232" y="3777984"/>
            <a:ext cx="5109057" cy="3969655"/>
            <a:chOff x="1607502" y="3764645"/>
            <a:chExt cx="5109057" cy="3969655"/>
          </a:xfrm>
        </p:grpSpPr>
        <p:grpSp>
          <p:nvGrpSpPr>
            <p:cNvPr id="27" name="Group 8">
              <a:extLst>
                <a:ext uri="{FF2B5EF4-FFF2-40B4-BE49-F238E27FC236}">
                  <a16:creationId xmlns:a16="http://schemas.microsoft.com/office/drawing/2014/main" id="{CF2B7B94-EBCB-6F50-2368-C9D97D6E0842}"/>
                </a:ext>
              </a:extLst>
            </p:cNvPr>
            <p:cNvGrpSpPr/>
            <p:nvPr/>
          </p:nvGrpSpPr>
          <p:grpSpPr>
            <a:xfrm>
              <a:off x="1793423" y="3764645"/>
              <a:ext cx="4658507" cy="3853963"/>
              <a:chOff x="0" y="0"/>
              <a:chExt cx="1100661" cy="893945"/>
            </a:xfrm>
          </p:grpSpPr>
          <p:sp>
            <p:nvSpPr>
              <p:cNvPr id="29" name="Freeform 9">
                <a:extLst>
                  <a:ext uri="{FF2B5EF4-FFF2-40B4-BE49-F238E27FC236}">
                    <a16:creationId xmlns:a16="http://schemas.microsoft.com/office/drawing/2014/main" id="{3C2360A5-63DB-589F-B8B1-5AB27416A43D}"/>
                  </a:ext>
                </a:extLst>
              </p:cNvPr>
              <p:cNvSpPr/>
              <p:nvPr/>
            </p:nvSpPr>
            <p:spPr>
              <a:xfrm>
                <a:off x="0" y="0"/>
                <a:ext cx="1100661" cy="893945"/>
              </a:xfrm>
              <a:custGeom>
                <a:avLst/>
                <a:gdLst/>
                <a:ahLst/>
                <a:cxnLst/>
                <a:rect l="l" t="t" r="r" b="b"/>
                <a:pathLst>
                  <a:path w="1100661" h="893945">
                    <a:moveTo>
                      <a:pt x="94480" y="0"/>
                    </a:moveTo>
                    <a:lnTo>
                      <a:pt x="1006181" y="0"/>
                    </a:lnTo>
                    <a:cubicBezTo>
                      <a:pt x="1031239" y="0"/>
                      <a:pt x="1055270" y="9954"/>
                      <a:pt x="1072988" y="27673"/>
                    </a:cubicBezTo>
                    <a:cubicBezTo>
                      <a:pt x="1090707" y="45391"/>
                      <a:pt x="1100661" y="69422"/>
                      <a:pt x="1100661" y="94480"/>
                    </a:cubicBezTo>
                    <a:lnTo>
                      <a:pt x="1100661" y="799465"/>
                    </a:lnTo>
                    <a:cubicBezTo>
                      <a:pt x="1100661" y="824523"/>
                      <a:pt x="1090707" y="848554"/>
                      <a:pt x="1072988" y="866273"/>
                    </a:cubicBezTo>
                    <a:cubicBezTo>
                      <a:pt x="1055270" y="883991"/>
                      <a:pt x="1031239" y="893945"/>
                      <a:pt x="1006181" y="893945"/>
                    </a:cubicBezTo>
                    <a:lnTo>
                      <a:pt x="94480" y="893945"/>
                    </a:lnTo>
                    <a:cubicBezTo>
                      <a:pt x="42300" y="893945"/>
                      <a:pt x="0" y="851645"/>
                      <a:pt x="0" y="799465"/>
                    </a:cubicBezTo>
                    <a:lnTo>
                      <a:pt x="0" y="94480"/>
                    </a:lnTo>
                    <a:cubicBezTo>
                      <a:pt x="0" y="69422"/>
                      <a:pt x="9954" y="45391"/>
                      <a:pt x="27673" y="27673"/>
                    </a:cubicBezTo>
                    <a:cubicBezTo>
                      <a:pt x="45391" y="9954"/>
                      <a:pt x="69422" y="0"/>
                      <a:pt x="94480" y="0"/>
                    </a:cubicBezTo>
                    <a:close/>
                  </a:path>
                </a:pathLst>
              </a:custGeom>
              <a:solidFill>
                <a:srgbClr val="FFFFFF"/>
              </a:solidFill>
            </p:spPr>
            <p:txBody>
              <a:bodyPr/>
              <a:lstStyle/>
              <a:p>
                <a:endParaRPr lang="en-US"/>
              </a:p>
            </p:txBody>
          </p:sp>
          <p:sp>
            <p:nvSpPr>
              <p:cNvPr id="30" name="TextBox 10">
                <a:extLst>
                  <a:ext uri="{FF2B5EF4-FFF2-40B4-BE49-F238E27FC236}">
                    <a16:creationId xmlns:a16="http://schemas.microsoft.com/office/drawing/2014/main" id="{13217F77-8413-75D8-156B-E6DE07FD5289}"/>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p>
            </p:txBody>
          </p:sp>
        </p:grpSp>
        <p:pic>
          <p:nvPicPr>
            <p:cNvPr id="32" name="Picture 31" descr="A picture containing illustration, animated cartoon, cartoon&#10;&#10;Description automatically generated">
              <a:extLst>
                <a:ext uri="{FF2B5EF4-FFF2-40B4-BE49-F238E27FC236}">
                  <a16:creationId xmlns:a16="http://schemas.microsoft.com/office/drawing/2014/main" id="{1BFC3435-A986-8F14-C7CB-39E77895D6C3}"/>
                </a:ext>
              </a:extLst>
            </p:cNvPr>
            <p:cNvPicPr>
              <a:picLocks noChangeAspect="1"/>
            </p:cNvPicPr>
            <p:nvPr/>
          </p:nvPicPr>
          <p:blipFill rotWithShape="1">
            <a:blip r:embed="rId11">
              <a:extLst>
                <a:ext uri="{28A0092B-C50C-407E-A947-70E740481C1C}">
                  <a14:useLocalDpi xmlns:a14="http://schemas.microsoft.com/office/drawing/2010/main" val="0"/>
                </a:ext>
              </a:extLst>
            </a:blip>
            <a:srcRect t="7117" b="15184"/>
            <a:stretch/>
          </p:blipFill>
          <p:spPr>
            <a:xfrm>
              <a:off x="1607502" y="3764645"/>
              <a:ext cx="5109057" cy="3969655"/>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wipe(right)">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wipe(right)">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wipe(right)">
                                      <p:cBhvr>
                                        <p:cTn id="17"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7FF"/>
        </a:solidFill>
        <a:effectLst/>
      </p:bgPr>
    </p:bg>
    <p:spTree>
      <p:nvGrpSpPr>
        <p:cNvPr id="1" name=""/>
        <p:cNvGrpSpPr/>
        <p:nvPr/>
      </p:nvGrpSpPr>
      <p:grpSpPr>
        <a:xfrm>
          <a:off x="0" y="0"/>
          <a:ext cx="0" cy="0"/>
          <a:chOff x="0" y="0"/>
          <a:chExt cx="0" cy="0"/>
        </a:xfrm>
      </p:grpSpPr>
      <p:sp>
        <p:nvSpPr>
          <p:cNvPr id="11" name="Freeform 11"/>
          <p:cNvSpPr/>
          <p:nvPr/>
        </p:nvSpPr>
        <p:spPr>
          <a:xfrm>
            <a:off x="16959596" y="-16329"/>
            <a:ext cx="1295747" cy="1287648"/>
          </a:xfrm>
          <a:custGeom>
            <a:avLst/>
            <a:gdLst/>
            <a:ahLst/>
            <a:cxnLst/>
            <a:rect l="l" t="t" r="r" b="b"/>
            <a:pathLst>
              <a:path w="1295747" h="1287648">
                <a:moveTo>
                  <a:pt x="0" y="0"/>
                </a:moveTo>
                <a:lnTo>
                  <a:pt x="1295747" y="0"/>
                </a:lnTo>
                <a:lnTo>
                  <a:pt x="1295747" y="1287648"/>
                </a:lnTo>
                <a:lnTo>
                  <a:pt x="0" y="12876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rot="-273054">
            <a:off x="36013" y="12923"/>
            <a:ext cx="780056" cy="1075939"/>
          </a:xfrm>
          <a:custGeom>
            <a:avLst/>
            <a:gdLst/>
            <a:ahLst/>
            <a:cxnLst/>
            <a:rect l="l" t="t" r="r" b="b"/>
            <a:pathLst>
              <a:path w="780056" h="1075939">
                <a:moveTo>
                  <a:pt x="0" y="0"/>
                </a:moveTo>
                <a:lnTo>
                  <a:pt x="780056" y="0"/>
                </a:lnTo>
                <a:lnTo>
                  <a:pt x="780056" y="1075939"/>
                </a:lnTo>
                <a:lnTo>
                  <a:pt x="0" y="10759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3" name="Group 12">
            <a:extLst>
              <a:ext uri="{FF2B5EF4-FFF2-40B4-BE49-F238E27FC236}">
                <a16:creationId xmlns:a16="http://schemas.microsoft.com/office/drawing/2014/main" id="{6DBE294B-6414-71F3-9C22-ED71D85C896F}"/>
              </a:ext>
            </a:extLst>
          </p:cNvPr>
          <p:cNvGrpSpPr/>
          <p:nvPr/>
        </p:nvGrpSpPr>
        <p:grpSpPr>
          <a:xfrm>
            <a:off x="1028700" y="4487908"/>
            <a:ext cx="4908873" cy="5086780"/>
            <a:chOff x="1028700" y="4487908"/>
            <a:chExt cx="4908873" cy="5086780"/>
          </a:xfrm>
        </p:grpSpPr>
        <p:grpSp>
          <p:nvGrpSpPr>
            <p:cNvPr id="14" name="Group 4">
              <a:extLst>
                <a:ext uri="{FF2B5EF4-FFF2-40B4-BE49-F238E27FC236}">
                  <a16:creationId xmlns:a16="http://schemas.microsoft.com/office/drawing/2014/main" id="{CB167BA9-7ADD-149F-67B3-C1CBD83A0ECD}"/>
                </a:ext>
              </a:extLst>
            </p:cNvPr>
            <p:cNvGrpSpPr/>
            <p:nvPr/>
          </p:nvGrpSpPr>
          <p:grpSpPr>
            <a:xfrm>
              <a:off x="1028700" y="4948314"/>
              <a:ext cx="4478540" cy="4165968"/>
              <a:chOff x="0" y="0"/>
              <a:chExt cx="3505746" cy="3261068"/>
            </a:xfrm>
          </p:grpSpPr>
          <p:sp>
            <p:nvSpPr>
              <p:cNvPr id="21" name="Freeform 5">
                <a:extLst>
                  <a:ext uri="{FF2B5EF4-FFF2-40B4-BE49-F238E27FC236}">
                    <a16:creationId xmlns:a16="http://schemas.microsoft.com/office/drawing/2014/main" id="{F7E181E0-4AB3-EE3B-A29B-26DBEE3E93EA}"/>
                  </a:ext>
                </a:extLst>
              </p:cNvPr>
              <p:cNvSpPr/>
              <p:nvPr/>
            </p:nvSpPr>
            <p:spPr>
              <a:xfrm>
                <a:off x="0" y="0"/>
                <a:ext cx="3505746" cy="3261068"/>
              </a:xfrm>
              <a:custGeom>
                <a:avLst/>
                <a:gdLst/>
                <a:ahLst/>
                <a:cxnLst/>
                <a:rect l="l" t="t" r="r" b="b"/>
                <a:pathLst>
                  <a:path w="3505746" h="3261068">
                    <a:moveTo>
                      <a:pt x="172867" y="0"/>
                    </a:moveTo>
                    <a:lnTo>
                      <a:pt x="3332879" y="0"/>
                    </a:lnTo>
                    <a:cubicBezTo>
                      <a:pt x="3378726" y="0"/>
                      <a:pt x="3422695" y="18213"/>
                      <a:pt x="3455114" y="50632"/>
                    </a:cubicBezTo>
                    <a:cubicBezTo>
                      <a:pt x="3487533" y="83050"/>
                      <a:pt x="3505746" y="127020"/>
                      <a:pt x="3505746" y="172867"/>
                    </a:cubicBezTo>
                    <a:lnTo>
                      <a:pt x="3505746" y="3088201"/>
                    </a:lnTo>
                    <a:cubicBezTo>
                      <a:pt x="3505746" y="3134048"/>
                      <a:pt x="3487533" y="3178018"/>
                      <a:pt x="3455114" y="3210436"/>
                    </a:cubicBezTo>
                    <a:cubicBezTo>
                      <a:pt x="3422695" y="3242855"/>
                      <a:pt x="3378726" y="3261068"/>
                      <a:pt x="3332879" y="3261068"/>
                    </a:cubicBezTo>
                    <a:lnTo>
                      <a:pt x="172867" y="3261068"/>
                    </a:lnTo>
                    <a:cubicBezTo>
                      <a:pt x="127020" y="3261068"/>
                      <a:pt x="83050" y="3242855"/>
                      <a:pt x="50632" y="3210436"/>
                    </a:cubicBezTo>
                    <a:cubicBezTo>
                      <a:pt x="18213" y="3178018"/>
                      <a:pt x="0" y="3134048"/>
                      <a:pt x="0" y="3088201"/>
                    </a:cubicBezTo>
                    <a:lnTo>
                      <a:pt x="0" y="172867"/>
                    </a:lnTo>
                    <a:cubicBezTo>
                      <a:pt x="0" y="127020"/>
                      <a:pt x="18213" y="83050"/>
                      <a:pt x="50632" y="50632"/>
                    </a:cubicBezTo>
                    <a:cubicBezTo>
                      <a:pt x="83050" y="18213"/>
                      <a:pt x="127020" y="0"/>
                      <a:pt x="172867" y="0"/>
                    </a:cubicBezTo>
                    <a:close/>
                  </a:path>
                </a:pathLst>
              </a:custGeom>
              <a:solidFill>
                <a:srgbClr val="FFFBFB"/>
              </a:solidFill>
              <a:ln w="66675">
                <a:solidFill>
                  <a:srgbClr val="000000"/>
                </a:solidFill>
              </a:ln>
            </p:spPr>
            <p:txBody>
              <a:bodyPr/>
              <a:lstStyle/>
              <a:p>
                <a:endParaRPr lang="en-US"/>
              </a:p>
            </p:txBody>
          </p:sp>
          <p:sp>
            <p:nvSpPr>
              <p:cNvPr id="22" name="TextBox 6">
                <a:extLst>
                  <a:ext uri="{FF2B5EF4-FFF2-40B4-BE49-F238E27FC236}">
                    <a16:creationId xmlns:a16="http://schemas.microsoft.com/office/drawing/2014/main" id="{C7BC5616-179A-7748-88F5-BFC8BDFF4057}"/>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7">
              <a:extLst>
                <a:ext uri="{FF2B5EF4-FFF2-40B4-BE49-F238E27FC236}">
                  <a16:creationId xmlns:a16="http://schemas.microsoft.com/office/drawing/2014/main" id="{2E369575-E080-B3BC-C65B-93FF8D2620B7}"/>
                </a:ext>
              </a:extLst>
            </p:cNvPr>
            <p:cNvGrpSpPr/>
            <p:nvPr/>
          </p:nvGrpSpPr>
          <p:grpSpPr>
            <a:xfrm>
              <a:off x="2169192" y="4487908"/>
              <a:ext cx="2197556" cy="920812"/>
              <a:chOff x="0" y="0"/>
              <a:chExt cx="7782673" cy="3261068"/>
            </a:xfrm>
          </p:grpSpPr>
          <p:sp>
            <p:nvSpPr>
              <p:cNvPr id="19" name="Freeform 8">
                <a:extLst>
                  <a:ext uri="{FF2B5EF4-FFF2-40B4-BE49-F238E27FC236}">
                    <a16:creationId xmlns:a16="http://schemas.microsoft.com/office/drawing/2014/main" id="{33AF9BC0-6AE1-5FE6-0D41-3002D93426BD}"/>
                  </a:ext>
                </a:extLst>
              </p:cNvPr>
              <p:cNvSpPr/>
              <p:nvPr/>
            </p:nvSpPr>
            <p:spPr>
              <a:xfrm>
                <a:off x="0" y="0"/>
                <a:ext cx="7782673" cy="3261068"/>
              </a:xfrm>
              <a:custGeom>
                <a:avLst/>
                <a:gdLst/>
                <a:ahLst/>
                <a:cxnLst/>
                <a:rect l="l" t="t" r="r" b="b"/>
                <a:pathLst>
                  <a:path w="7782673" h="3261068">
                    <a:moveTo>
                      <a:pt x="352297" y="0"/>
                    </a:moveTo>
                    <a:lnTo>
                      <a:pt x="7430376" y="0"/>
                    </a:lnTo>
                    <a:cubicBezTo>
                      <a:pt x="7523811" y="0"/>
                      <a:pt x="7613419" y="37117"/>
                      <a:pt x="7679488" y="103185"/>
                    </a:cubicBezTo>
                    <a:cubicBezTo>
                      <a:pt x="7745556" y="169254"/>
                      <a:pt x="7782673" y="258862"/>
                      <a:pt x="7782673" y="352297"/>
                    </a:cubicBezTo>
                    <a:lnTo>
                      <a:pt x="7782673" y="2908771"/>
                    </a:lnTo>
                    <a:cubicBezTo>
                      <a:pt x="7782673" y="3002206"/>
                      <a:pt x="7745556" y="3091814"/>
                      <a:pt x="7679488" y="3157883"/>
                    </a:cubicBezTo>
                    <a:cubicBezTo>
                      <a:pt x="7613419" y="3223951"/>
                      <a:pt x="7523811" y="3261068"/>
                      <a:pt x="7430376" y="3261068"/>
                    </a:cubicBezTo>
                    <a:lnTo>
                      <a:pt x="352297" y="3261068"/>
                    </a:lnTo>
                    <a:cubicBezTo>
                      <a:pt x="258862" y="3261068"/>
                      <a:pt x="169254" y="3223951"/>
                      <a:pt x="103185" y="3157883"/>
                    </a:cubicBezTo>
                    <a:cubicBezTo>
                      <a:pt x="37117" y="3091814"/>
                      <a:pt x="0" y="3002206"/>
                      <a:pt x="0" y="2908771"/>
                    </a:cubicBezTo>
                    <a:lnTo>
                      <a:pt x="0" y="352297"/>
                    </a:lnTo>
                    <a:cubicBezTo>
                      <a:pt x="0" y="258862"/>
                      <a:pt x="37117" y="169254"/>
                      <a:pt x="103185" y="103185"/>
                    </a:cubicBezTo>
                    <a:cubicBezTo>
                      <a:pt x="169254" y="37117"/>
                      <a:pt x="258862" y="0"/>
                      <a:pt x="352297" y="0"/>
                    </a:cubicBezTo>
                    <a:close/>
                  </a:path>
                </a:pathLst>
              </a:custGeom>
              <a:solidFill>
                <a:srgbClr val="FFFBFB"/>
              </a:solidFill>
              <a:ln w="66675">
                <a:solidFill>
                  <a:srgbClr val="000000"/>
                </a:solidFill>
              </a:ln>
            </p:spPr>
            <p:txBody>
              <a:bodyPr/>
              <a:lstStyle/>
              <a:p>
                <a:endParaRPr lang="en-US"/>
              </a:p>
            </p:txBody>
          </p:sp>
          <p:sp>
            <p:nvSpPr>
              <p:cNvPr id="20" name="TextBox 9">
                <a:extLst>
                  <a:ext uri="{FF2B5EF4-FFF2-40B4-BE49-F238E27FC236}">
                    <a16:creationId xmlns:a16="http://schemas.microsoft.com/office/drawing/2014/main" id="{AA8BE7A1-30A6-7ED6-31AD-412045D851A1}"/>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6" name="Picture 17">
              <a:extLst>
                <a:ext uri="{FF2B5EF4-FFF2-40B4-BE49-F238E27FC236}">
                  <a16:creationId xmlns:a16="http://schemas.microsoft.com/office/drawing/2014/main" id="{CB48A9AA-6995-0DEB-ACE7-A878289D238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262306" y="8408093"/>
              <a:ext cx="1675267" cy="1166595"/>
            </a:xfrm>
            <a:prstGeom prst="rect">
              <a:avLst/>
            </a:prstGeom>
          </p:spPr>
        </p:pic>
        <p:sp>
          <p:nvSpPr>
            <p:cNvPr id="17" name="TextBox 32">
              <a:extLst>
                <a:ext uri="{FF2B5EF4-FFF2-40B4-BE49-F238E27FC236}">
                  <a16:creationId xmlns:a16="http://schemas.microsoft.com/office/drawing/2014/main" id="{CC73A858-323D-64F8-0DC4-51107023DAC6}"/>
                </a:ext>
              </a:extLst>
            </p:cNvPr>
            <p:cNvSpPr txBox="1"/>
            <p:nvPr/>
          </p:nvSpPr>
          <p:spPr>
            <a:xfrm>
              <a:off x="2371002" y="4640536"/>
              <a:ext cx="1705137" cy="615553"/>
            </a:xfrm>
            <a:prstGeom prst="rect">
              <a:avLst/>
            </a:prstGeom>
          </p:spPr>
          <p:txBody>
            <a:bodyPr lIns="0" tIns="0" rIns="0" bIns="0" rtlCol="0" anchor="t">
              <a:spAutoFit/>
            </a:bodyPr>
            <a:lstStyle/>
            <a:p>
              <a:pPr algn="ctr"/>
              <a:r>
                <a:rPr lang="en-US" sz="4000" b="1" dirty="0">
                  <a:solidFill>
                    <a:srgbClr val="000000"/>
                  </a:solidFill>
                  <a:latin typeface="Arial" panose="020B0604020202020204" pitchFamily="34" charset="0"/>
                  <a:cs typeface="Arial" panose="020B0604020202020204" pitchFamily="34" charset="0"/>
                </a:rPr>
                <a:t>01</a:t>
              </a:r>
            </a:p>
          </p:txBody>
        </p:sp>
        <p:sp>
          <p:nvSpPr>
            <p:cNvPr id="18" name="TextBox 17">
              <a:extLst>
                <a:ext uri="{FF2B5EF4-FFF2-40B4-BE49-F238E27FC236}">
                  <a16:creationId xmlns:a16="http://schemas.microsoft.com/office/drawing/2014/main" id="{F00F916F-A919-5C17-8D97-C36BCE9A29FB}"/>
                </a:ext>
              </a:extLst>
            </p:cNvPr>
            <p:cNvSpPr txBox="1"/>
            <p:nvPr/>
          </p:nvSpPr>
          <p:spPr>
            <a:xfrm>
              <a:off x="1123383" y="6163441"/>
              <a:ext cx="4383857" cy="1824923"/>
            </a:xfrm>
            <a:prstGeom prst="rect">
              <a:avLst/>
            </a:prstGeom>
            <a:noFill/>
          </p:spPr>
          <p:txBody>
            <a:bodyPr wrap="square">
              <a:spAutoFit/>
            </a:bodyPr>
            <a:lstStyle/>
            <a:p>
              <a:pPr marL="0" marR="0" algn="ctr">
                <a:lnSpc>
                  <a:spcPct val="150000"/>
                </a:lnSpc>
                <a:spcBef>
                  <a:spcPts val="0"/>
                </a:spcBef>
                <a:spcAft>
                  <a:spcPts val="0"/>
                </a:spcAft>
              </a:pP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Kiến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thức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cần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bổ</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sung</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25A309BC-912E-9372-C8B6-1B2D0218C300}"/>
              </a:ext>
            </a:extLst>
          </p:cNvPr>
          <p:cNvGrpSpPr/>
          <p:nvPr/>
        </p:nvGrpSpPr>
        <p:grpSpPr>
          <a:xfrm>
            <a:off x="6625779" y="4274620"/>
            <a:ext cx="4802859" cy="4839662"/>
            <a:chOff x="6580411" y="4274620"/>
            <a:chExt cx="4802859" cy="4839662"/>
          </a:xfrm>
        </p:grpSpPr>
        <p:grpSp>
          <p:nvGrpSpPr>
            <p:cNvPr id="24" name="Group 10">
              <a:extLst>
                <a:ext uri="{FF2B5EF4-FFF2-40B4-BE49-F238E27FC236}">
                  <a16:creationId xmlns:a16="http://schemas.microsoft.com/office/drawing/2014/main" id="{3F6A4D10-B409-DB1E-D321-72098EA6BA3C}"/>
                </a:ext>
              </a:extLst>
            </p:cNvPr>
            <p:cNvGrpSpPr/>
            <p:nvPr/>
          </p:nvGrpSpPr>
          <p:grpSpPr>
            <a:xfrm>
              <a:off x="6904730" y="4948314"/>
              <a:ext cx="4478540" cy="4165968"/>
              <a:chOff x="0" y="0"/>
              <a:chExt cx="3505746" cy="3261068"/>
            </a:xfrm>
          </p:grpSpPr>
          <p:sp>
            <p:nvSpPr>
              <p:cNvPr id="31" name="Freeform 11">
                <a:extLst>
                  <a:ext uri="{FF2B5EF4-FFF2-40B4-BE49-F238E27FC236}">
                    <a16:creationId xmlns:a16="http://schemas.microsoft.com/office/drawing/2014/main" id="{41C040CF-C69F-27B0-54E6-3F24C4E9E39F}"/>
                  </a:ext>
                </a:extLst>
              </p:cNvPr>
              <p:cNvSpPr/>
              <p:nvPr/>
            </p:nvSpPr>
            <p:spPr>
              <a:xfrm>
                <a:off x="0" y="0"/>
                <a:ext cx="3505746" cy="3261068"/>
              </a:xfrm>
              <a:custGeom>
                <a:avLst/>
                <a:gdLst/>
                <a:ahLst/>
                <a:cxnLst/>
                <a:rect l="l" t="t" r="r" b="b"/>
                <a:pathLst>
                  <a:path w="3505746" h="3261068">
                    <a:moveTo>
                      <a:pt x="172867" y="0"/>
                    </a:moveTo>
                    <a:lnTo>
                      <a:pt x="3332879" y="0"/>
                    </a:lnTo>
                    <a:cubicBezTo>
                      <a:pt x="3378726" y="0"/>
                      <a:pt x="3422695" y="18213"/>
                      <a:pt x="3455114" y="50632"/>
                    </a:cubicBezTo>
                    <a:cubicBezTo>
                      <a:pt x="3487533" y="83050"/>
                      <a:pt x="3505746" y="127020"/>
                      <a:pt x="3505746" y="172867"/>
                    </a:cubicBezTo>
                    <a:lnTo>
                      <a:pt x="3505746" y="3088201"/>
                    </a:lnTo>
                    <a:cubicBezTo>
                      <a:pt x="3505746" y="3134048"/>
                      <a:pt x="3487533" y="3178018"/>
                      <a:pt x="3455114" y="3210436"/>
                    </a:cubicBezTo>
                    <a:cubicBezTo>
                      <a:pt x="3422695" y="3242855"/>
                      <a:pt x="3378726" y="3261068"/>
                      <a:pt x="3332879" y="3261068"/>
                    </a:cubicBezTo>
                    <a:lnTo>
                      <a:pt x="172867" y="3261068"/>
                    </a:lnTo>
                    <a:cubicBezTo>
                      <a:pt x="127020" y="3261068"/>
                      <a:pt x="83050" y="3242855"/>
                      <a:pt x="50632" y="3210436"/>
                    </a:cubicBezTo>
                    <a:cubicBezTo>
                      <a:pt x="18213" y="3178018"/>
                      <a:pt x="0" y="3134048"/>
                      <a:pt x="0" y="3088201"/>
                    </a:cubicBezTo>
                    <a:lnTo>
                      <a:pt x="0" y="172867"/>
                    </a:lnTo>
                    <a:cubicBezTo>
                      <a:pt x="0" y="127020"/>
                      <a:pt x="18213" y="83050"/>
                      <a:pt x="50632" y="50632"/>
                    </a:cubicBezTo>
                    <a:cubicBezTo>
                      <a:pt x="83050" y="18213"/>
                      <a:pt x="127020" y="0"/>
                      <a:pt x="172867" y="0"/>
                    </a:cubicBezTo>
                    <a:close/>
                  </a:path>
                </a:pathLst>
              </a:custGeom>
              <a:solidFill>
                <a:srgbClr val="FEE2E7"/>
              </a:solidFill>
              <a:ln w="66675">
                <a:solidFill>
                  <a:srgbClr val="000000"/>
                </a:solidFill>
              </a:ln>
            </p:spPr>
            <p:txBody>
              <a:bodyPr/>
              <a:lstStyle/>
              <a:p>
                <a:endParaRPr lang="en-US"/>
              </a:p>
            </p:txBody>
          </p:sp>
          <p:sp>
            <p:nvSpPr>
              <p:cNvPr id="32" name="TextBox 12">
                <a:extLst>
                  <a:ext uri="{FF2B5EF4-FFF2-40B4-BE49-F238E27FC236}">
                    <a16:creationId xmlns:a16="http://schemas.microsoft.com/office/drawing/2014/main" id="{0F1DB114-D3AC-5F32-A601-EC37867C1843}"/>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5" name="Picture 18">
              <a:extLst>
                <a:ext uri="{FF2B5EF4-FFF2-40B4-BE49-F238E27FC236}">
                  <a16:creationId xmlns:a16="http://schemas.microsoft.com/office/drawing/2014/main" id="{FA672512-4EE9-0828-67FE-0BA46DBB1D5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580411" y="4274620"/>
              <a:ext cx="970973" cy="1737759"/>
            </a:xfrm>
            <a:prstGeom prst="rect">
              <a:avLst/>
            </a:prstGeom>
          </p:spPr>
        </p:pic>
        <p:grpSp>
          <p:nvGrpSpPr>
            <p:cNvPr id="26" name="Group 19">
              <a:extLst>
                <a:ext uri="{FF2B5EF4-FFF2-40B4-BE49-F238E27FC236}">
                  <a16:creationId xmlns:a16="http://schemas.microsoft.com/office/drawing/2014/main" id="{8C2131C6-7B99-4698-2615-8A012A87BCB5}"/>
                </a:ext>
              </a:extLst>
            </p:cNvPr>
            <p:cNvGrpSpPr/>
            <p:nvPr/>
          </p:nvGrpSpPr>
          <p:grpSpPr>
            <a:xfrm>
              <a:off x="8045222" y="4487908"/>
              <a:ext cx="2197556" cy="920812"/>
              <a:chOff x="0" y="0"/>
              <a:chExt cx="7782673" cy="3261068"/>
            </a:xfrm>
          </p:grpSpPr>
          <p:sp>
            <p:nvSpPr>
              <p:cNvPr id="29" name="Freeform 20">
                <a:extLst>
                  <a:ext uri="{FF2B5EF4-FFF2-40B4-BE49-F238E27FC236}">
                    <a16:creationId xmlns:a16="http://schemas.microsoft.com/office/drawing/2014/main" id="{EC50B811-36C9-67DD-70D1-55C3A3893B2D}"/>
                  </a:ext>
                </a:extLst>
              </p:cNvPr>
              <p:cNvSpPr/>
              <p:nvPr/>
            </p:nvSpPr>
            <p:spPr>
              <a:xfrm>
                <a:off x="0" y="0"/>
                <a:ext cx="7782673" cy="3261068"/>
              </a:xfrm>
              <a:custGeom>
                <a:avLst/>
                <a:gdLst/>
                <a:ahLst/>
                <a:cxnLst/>
                <a:rect l="l" t="t" r="r" b="b"/>
                <a:pathLst>
                  <a:path w="7782673" h="3261068">
                    <a:moveTo>
                      <a:pt x="352297" y="0"/>
                    </a:moveTo>
                    <a:lnTo>
                      <a:pt x="7430376" y="0"/>
                    </a:lnTo>
                    <a:cubicBezTo>
                      <a:pt x="7523811" y="0"/>
                      <a:pt x="7613419" y="37117"/>
                      <a:pt x="7679488" y="103185"/>
                    </a:cubicBezTo>
                    <a:cubicBezTo>
                      <a:pt x="7745556" y="169254"/>
                      <a:pt x="7782673" y="258862"/>
                      <a:pt x="7782673" y="352297"/>
                    </a:cubicBezTo>
                    <a:lnTo>
                      <a:pt x="7782673" y="2908771"/>
                    </a:lnTo>
                    <a:cubicBezTo>
                      <a:pt x="7782673" y="3002206"/>
                      <a:pt x="7745556" y="3091814"/>
                      <a:pt x="7679488" y="3157883"/>
                    </a:cubicBezTo>
                    <a:cubicBezTo>
                      <a:pt x="7613419" y="3223951"/>
                      <a:pt x="7523811" y="3261068"/>
                      <a:pt x="7430376" y="3261068"/>
                    </a:cubicBezTo>
                    <a:lnTo>
                      <a:pt x="352297" y="3261068"/>
                    </a:lnTo>
                    <a:cubicBezTo>
                      <a:pt x="258862" y="3261068"/>
                      <a:pt x="169254" y="3223951"/>
                      <a:pt x="103185" y="3157883"/>
                    </a:cubicBezTo>
                    <a:cubicBezTo>
                      <a:pt x="37117" y="3091814"/>
                      <a:pt x="0" y="3002206"/>
                      <a:pt x="0" y="2908771"/>
                    </a:cubicBezTo>
                    <a:lnTo>
                      <a:pt x="0" y="352297"/>
                    </a:lnTo>
                    <a:cubicBezTo>
                      <a:pt x="0" y="258862"/>
                      <a:pt x="37117" y="169254"/>
                      <a:pt x="103185" y="103185"/>
                    </a:cubicBezTo>
                    <a:cubicBezTo>
                      <a:pt x="169254" y="37117"/>
                      <a:pt x="258862" y="0"/>
                      <a:pt x="352297" y="0"/>
                    </a:cubicBezTo>
                    <a:close/>
                  </a:path>
                </a:pathLst>
              </a:custGeom>
              <a:solidFill>
                <a:srgbClr val="FFFBFB"/>
              </a:solidFill>
              <a:ln w="66675">
                <a:solidFill>
                  <a:srgbClr val="000000"/>
                </a:solidFill>
              </a:ln>
            </p:spPr>
            <p:txBody>
              <a:bodyPr/>
              <a:lstStyle/>
              <a:p>
                <a:endParaRPr lang="en-US"/>
              </a:p>
            </p:txBody>
          </p:sp>
          <p:sp>
            <p:nvSpPr>
              <p:cNvPr id="30" name="TextBox 21">
                <a:extLst>
                  <a:ext uri="{FF2B5EF4-FFF2-40B4-BE49-F238E27FC236}">
                    <a16:creationId xmlns:a16="http://schemas.microsoft.com/office/drawing/2014/main" id="{879FEB51-E02C-4588-B9DD-D3DD05C95EB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7" name="TextBox 32">
              <a:extLst>
                <a:ext uri="{FF2B5EF4-FFF2-40B4-BE49-F238E27FC236}">
                  <a16:creationId xmlns:a16="http://schemas.microsoft.com/office/drawing/2014/main" id="{A855111E-EC9E-A560-CC54-3A04E1C8F4DA}"/>
                </a:ext>
              </a:extLst>
            </p:cNvPr>
            <p:cNvSpPr txBox="1"/>
            <p:nvPr/>
          </p:nvSpPr>
          <p:spPr>
            <a:xfrm>
              <a:off x="8271252" y="4640536"/>
              <a:ext cx="1705137" cy="615553"/>
            </a:xfrm>
            <a:prstGeom prst="rect">
              <a:avLst/>
            </a:prstGeom>
          </p:spPr>
          <p:txBody>
            <a:bodyPr lIns="0" tIns="0" rIns="0" bIns="0" rtlCol="0" anchor="t">
              <a:spAutoFit/>
            </a:bodyPr>
            <a:lstStyle/>
            <a:p>
              <a:pPr algn="ctr"/>
              <a:r>
                <a:rPr lang="en-US" sz="4000" b="1" dirty="0">
                  <a:solidFill>
                    <a:srgbClr val="000000"/>
                  </a:solidFill>
                  <a:latin typeface="Arial" panose="020B0604020202020204" pitchFamily="34" charset="0"/>
                  <a:cs typeface="Arial" panose="020B0604020202020204" pitchFamily="34" charset="0"/>
                </a:rPr>
                <a:t>02</a:t>
              </a:r>
            </a:p>
          </p:txBody>
        </p:sp>
        <p:sp>
          <p:nvSpPr>
            <p:cNvPr id="28" name="TextBox 27">
              <a:extLst>
                <a:ext uri="{FF2B5EF4-FFF2-40B4-BE49-F238E27FC236}">
                  <a16:creationId xmlns:a16="http://schemas.microsoft.com/office/drawing/2014/main" id="{C4E9FFE3-580E-EC12-1E0A-7211D4515C4E}"/>
                </a:ext>
              </a:extLst>
            </p:cNvPr>
            <p:cNvSpPr txBox="1"/>
            <p:nvPr/>
          </p:nvSpPr>
          <p:spPr>
            <a:xfrm>
              <a:off x="7103137" y="6154327"/>
              <a:ext cx="4081726" cy="1824923"/>
            </a:xfrm>
            <a:prstGeom prst="rect">
              <a:avLst/>
            </a:prstGeom>
            <a:noFill/>
          </p:spPr>
          <p:txBody>
            <a:bodyPr wrap="square">
              <a:spAutoFit/>
            </a:bodyPr>
            <a:lstStyle/>
            <a:p>
              <a:pPr marL="0" marR="0" algn="ctr">
                <a:lnSpc>
                  <a:spcPct val="150000"/>
                </a:lnSpc>
                <a:spcBef>
                  <a:spcPts val="0"/>
                </a:spcBef>
                <a:spcAft>
                  <a:spcPts val="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Kĩ năng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cần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rèn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luyện</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996E3CA0-BBD1-7E60-E0B1-6690C15C9803}"/>
              </a:ext>
            </a:extLst>
          </p:cNvPr>
          <p:cNvGrpSpPr/>
          <p:nvPr/>
        </p:nvGrpSpPr>
        <p:grpSpPr>
          <a:xfrm>
            <a:off x="12783445" y="4487908"/>
            <a:ext cx="5194048" cy="5218631"/>
            <a:chOff x="12783445" y="4487908"/>
            <a:chExt cx="5194048" cy="5218631"/>
          </a:xfrm>
        </p:grpSpPr>
        <p:grpSp>
          <p:nvGrpSpPr>
            <p:cNvPr id="34" name="Group 13">
              <a:extLst>
                <a:ext uri="{FF2B5EF4-FFF2-40B4-BE49-F238E27FC236}">
                  <a16:creationId xmlns:a16="http://schemas.microsoft.com/office/drawing/2014/main" id="{6977DD50-E398-B698-31EA-63C50BCB60DF}"/>
                </a:ext>
              </a:extLst>
            </p:cNvPr>
            <p:cNvGrpSpPr/>
            <p:nvPr/>
          </p:nvGrpSpPr>
          <p:grpSpPr>
            <a:xfrm>
              <a:off x="12783445" y="4948314"/>
              <a:ext cx="4478540" cy="4165968"/>
              <a:chOff x="0" y="0"/>
              <a:chExt cx="3505746" cy="3261068"/>
            </a:xfrm>
          </p:grpSpPr>
          <p:sp>
            <p:nvSpPr>
              <p:cNvPr id="41" name="Freeform 14">
                <a:extLst>
                  <a:ext uri="{FF2B5EF4-FFF2-40B4-BE49-F238E27FC236}">
                    <a16:creationId xmlns:a16="http://schemas.microsoft.com/office/drawing/2014/main" id="{51D92BDF-811C-E1A7-596A-23F9EDAD0D6C}"/>
                  </a:ext>
                </a:extLst>
              </p:cNvPr>
              <p:cNvSpPr/>
              <p:nvPr/>
            </p:nvSpPr>
            <p:spPr>
              <a:xfrm>
                <a:off x="0" y="0"/>
                <a:ext cx="3505746" cy="3261068"/>
              </a:xfrm>
              <a:custGeom>
                <a:avLst/>
                <a:gdLst/>
                <a:ahLst/>
                <a:cxnLst/>
                <a:rect l="l" t="t" r="r" b="b"/>
                <a:pathLst>
                  <a:path w="3505746" h="3261068">
                    <a:moveTo>
                      <a:pt x="172867" y="0"/>
                    </a:moveTo>
                    <a:lnTo>
                      <a:pt x="3332879" y="0"/>
                    </a:lnTo>
                    <a:cubicBezTo>
                      <a:pt x="3378726" y="0"/>
                      <a:pt x="3422695" y="18213"/>
                      <a:pt x="3455114" y="50632"/>
                    </a:cubicBezTo>
                    <a:cubicBezTo>
                      <a:pt x="3487533" y="83050"/>
                      <a:pt x="3505746" y="127020"/>
                      <a:pt x="3505746" y="172867"/>
                    </a:cubicBezTo>
                    <a:lnTo>
                      <a:pt x="3505746" y="3088201"/>
                    </a:lnTo>
                    <a:cubicBezTo>
                      <a:pt x="3505746" y="3134048"/>
                      <a:pt x="3487533" y="3178018"/>
                      <a:pt x="3455114" y="3210436"/>
                    </a:cubicBezTo>
                    <a:cubicBezTo>
                      <a:pt x="3422695" y="3242855"/>
                      <a:pt x="3378726" y="3261068"/>
                      <a:pt x="3332879" y="3261068"/>
                    </a:cubicBezTo>
                    <a:lnTo>
                      <a:pt x="172867" y="3261068"/>
                    </a:lnTo>
                    <a:cubicBezTo>
                      <a:pt x="127020" y="3261068"/>
                      <a:pt x="83050" y="3242855"/>
                      <a:pt x="50632" y="3210436"/>
                    </a:cubicBezTo>
                    <a:cubicBezTo>
                      <a:pt x="18213" y="3178018"/>
                      <a:pt x="0" y="3134048"/>
                      <a:pt x="0" y="3088201"/>
                    </a:cubicBezTo>
                    <a:lnTo>
                      <a:pt x="0" y="172867"/>
                    </a:lnTo>
                    <a:cubicBezTo>
                      <a:pt x="0" y="127020"/>
                      <a:pt x="18213" y="83050"/>
                      <a:pt x="50632" y="50632"/>
                    </a:cubicBezTo>
                    <a:cubicBezTo>
                      <a:pt x="83050" y="18213"/>
                      <a:pt x="127020" y="0"/>
                      <a:pt x="172867" y="0"/>
                    </a:cubicBezTo>
                    <a:close/>
                  </a:path>
                </a:pathLst>
              </a:custGeom>
              <a:solidFill>
                <a:schemeClr val="accent5">
                  <a:lumMod val="20000"/>
                  <a:lumOff val="80000"/>
                </a:schemeClr>
              </a:solidFill>
              <a:ln w="66675">
                <a:solidFill>
                  <a:srgbClr val="000000"/>
                </a:solidFill>
              </a:ln>
            </p:spPr>
            <p:txBody>
              <a:bodyPr/>
              <a:lstStyle/>
              <a:p>
                <a:endParaRPr lang="en-US"/>
              </a:p>
            </p:txBody>
          </p:sp>
          <p:sp>
            <p:nvSpPr>
              <p:cNvPr id="42" name="TextBox 15">
                <a:extLst>
                  <a:ext uri="{FF2B5EF4-FFF2-40B4-BE49-F238E27FC236}">
                    <a16:creationId xmlns:a16="http://schemas.microsoft.com/office/drawing/2014/main" id="{2DF38C7B-9929-0086-3760-114A89981BC1}"/>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5" name="Group 22">
              <a:extLst>
                <a:ext uri="{FF2B5EF4-FFF2-40B4-BE49-F238E27FC236}">
                  <a16:creationId xmlns:a16="http://schemas.microsoft.com/office/drawing/2014/main" id="{4AF0D831-BD6E-74FA-142D-2F110D83DB4C}"/>
                </a:ext>
              </a:extLst>
            </p:cNvPr>
            <p:cNvGrpSpPr/>
            <p:nvPr/>
          </p:nvGrpSpPr>
          <p:grpSpPr>
            <a:xfrm>
              <a:off x="13923937" y="4487908"/>
              <a:ext cx="2197556" cy="920812"/>
              <a:chOff x="0" y="0"/>
              <a:chExt cx="7782673" cy="3261068"/>
            </a:xfrm>
          </p:grpSpPr>
          <p:sp>
            <p:nvSpPr>
              <p:cNvPr id="39" name="Freeform 23">
                <a:extLst>
                  <a:ext uri="{FF2B5EF4-FFF2-40B4-BE49-F238E27FC236}">
                    <a16:creationId xmlns:a16="http://schemas.microsoft.com/office/drawing/2014/main" id="{C18F759B-4B37-C036-DFF4-FC9D11CAC702}"/>
                  </a:ext>
                </a:extLst>
              </p:cNvPr>
              <p:cNvSpPr/>
              <p:nvPr/>
            </p:nvSpPr>
            <p:spPr>
              <a:xfrm>
                <a:off x="0" y="0"/>
                <a:ext cx="7782673" cy="3261068"/>
              </a:xfrm>
              <a:custGeom>
                <a:avLst/>
                <a:gdLst/>
                <a:ahLst/>
                <a:cxnLst/>
                <a:rect l="l" t="t" r="r" b="b"/>
                <a:pathLst>
                  <a:path w="7782673" h="3261068">
                    <a:moveTo>
                      <a:pt x="352297" y="0"/>
                    </a:moveTo>
                    <a:lnTo>
                      <a:pt x="7430376" y="0"/>
                    </a:lnTo>
                    <a:cubicBezTo>
                      <a:pt x="7523811" y="0"/>
                      <a:pt x="7613419" y="37117"/>
                      <a:pt x="7679488" y="103185"/>
                    </a:cubicBezTo>
                    <a:cubicBezTo>
                      <a:pt x="7745556" y="169254"/>
                      <a:pt x="7782673" y="258862"/>
                      <a:pt x="7782673" y="352297"/>
                    </a:cubicBezTo>
                    <a:lnTo>
                      <a:pt x="7782673" y="2908771"/>
                    </a:lnTo>
                    <a:cubicBezTo>
                      <a:pt x="7782673" y="3002206"/>
                      <a:pt x="7745556" y="3091814"/>
                      <a:pt x="7679488" y="3157883"/>
                    </a:cubicBezTo>
                    <a:cubicBezTo>
                      <a:pt x="7613419" y="3223951"/>
                      <a:pt x="7523811" y="3261068"/>
                      <a:pt x="7430376" y="3261068"/>
                    </a:cubicBezTo>
                    <a:lnTo>
                      <a:pt x="352297" y="3261068"/>
                    </a:lnTo>
                    <a:cubicBezTo>
                      <a:pt x="258862" y="3261068"/>
                      <a:pt x="169254" y="3223951"/>
                      <a:pt x="103185" y="3157883"/>
                    </a:cubicBezTo>
                    <a:cubicBezTo>
                      <a:pt x="37117" y="3091814"/>
                      <a:pt x="0" y="3002206"/>
                      <a:pt x="0" y="2908771"/>
                    </a:cubicBezTo>
                    <a:lnTo>
                      <a:pt x="0" y="352297"/>
                    </a:lnTo>
                    <a:cubicBezTo>
                      <a:pt x="0" y="258862"/>
                      <a:pt x="37117" y="169254"/>
                      <a:pt x="103185" y="103185"/>
                    </a:cubicBezTo>
                    <a:cubicBezTo>
                      <a:pt x="169254" y="37117"/>
                      <a:pt x="258862" y="0"/>
                      <a:pt x="352297" y="0"/>
                    </a:cubicBezTo>
                    <a:close/>
                  </a:path>
                </a:pathLst>
              </a:custGeom>
              <a:solidFill>
                <a:srgbClr val="FFFBFB"/>
              </a:solidFill>
              <a:ln w="66675">
                <a:solidFill>
                  <a:srgbClr val="000000"/>
                </a:solidFill>
              </a:ln>
            </p:spPr>
            <p:txBody>
              <a:bodyPr/>
              <a:lstStyle/>
              <a:p>
                <a:endParaRPr lang="en-US"/>
              </a:p>
            </p:txBody>
          </p:sp>
          <p:sp>
            <p:nvSpPr>
              <p:cNvPr id="40" name="TextBox 24">
                <a:extLst>
                  <a:ext uri="{FF2B5EF4-FFF2-40B4-BE49-F238E27FC236}">
                    <a16:creationId xmlns:a16="http://schemas.microsoft.com/office/drawing/2014/main" id="{197A39DB-947C-0C66-6B6D-C1D364FF551D}"/>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36" name="Picture 31">
              <a:extLst>
                <a:ext uri="{FF2B5EF4-FFF2-40B4-BE49-F238E27FC236}">
                  <a16:creationId xmlns:a16="http://schemas.microsoft.com/office/drawing/2014/main" id="{B04D5EBC-0C04-6646-9D47-1339417AFA20}"/>
                </a:ext>
              </a:extLst>
            </p:cNvPr>
            <p:cNvPicPr>
              <a:picLocks noChangeAspect="1"/>
            </p:cNvPicPr>
            <p:nvPr/>
          </p:nvPicPr>
          <p:blipFill>
            <a:blip r:embed="rId10"/>
            <a:srcRect/>
            <a:stretch>
              <a:fillRect/>
            </a:stretch>
          </p:blipFill>
          <p:spPr>
            <a:xfrm>
              <a:off x="16541107" y="8276240"/>
              <a:ext cx="1436386" cy="1430299"/>
            </a:xfrm>
            <a:prstGeom prst="rect">
              <a:avLst/>
            </a:prstGeom>
          </p:spPr>
        </p:pic>
        <p:sp>
          <p:nvSpPr>
            <p:cNvPr id="37" name="TextBox 32">
              <a:extLst>
                <a:ext uri="{FF2B5EF4-FFF2-40B4-BE49-F238E27FC236}">
                  <a16:creationId xmlns:a16="http://schemas.microsoft.com/office/drawing/2014/main" id="{8A0A9A6A-3109-DA10-B289-19240850A976}"/>
                </a:ext>
              </a:extLst>
            </p:cNvPr>
            <p:cNvSpPr txBox="1"/>
            <p:nvPr/>
          </p:nvSpPr>
          <p:spPr>
            <a:xfrm>
              <a:off x="14170146" y="4644232"/>
              <a:ext cx="1705137" cy="615553"/>
            </a:xfrm>
            <a:prstGeom prst="rect">
              <a:avLst/>
            </a:prstGeom>
          </p:spPr>
          <p:txBody>
            <a:bodyPr lIns="0" tIns="0" rIns="0" bIns="0" rtlCol="0" anchor="t">
              <a:spAutoFit/>
            </a:bodyPr>
            <a:lstStyle/>
            <a:p>
              <a:pPr algn="ctr"/>
              <a:r>
                <a:rPr lang="en-US" sz="4000" b="1" dirty="0">
                  <a:solidFill>
                    <a:srgbClr val="000000"/>
                  </a:solidFill>
                  <a:latin typeface="Arial" panose="020B0604020202020204" pitchFamily="34" charset="0"/>
                  <a:cs typeface="Arial" panose="020B0604020202020204" pitchFamily="34" charset="0"/>
                </a:rPr>
                <a:t>03</a:t>
              </a:r>
            </a:p>
          </p:txBody>
        </p:sp>
        <p:sp>
          <p:nvSpPr>
            <p:cNvPr id="38" name="TextBox 37">
              <a:extLst>
                <a:ext uri="{FF2B5EF4-FFF2-40B4-BE49-F238E27FC236}">
                  <a16:creationId xmlns:a16="http://schemas.microsoft.com/office/drawing/2014/main" id="{AC39580D-E79E-0037-5B05-AD2E915F2C79}"/>
                </a:ext>
              </a:extLst>
            </p:cNvPr>
            <p:cNvSpPr txBox="1"/>
            <p:nvPr/>
          </p:nvSpPr>
          <p:spPr>
            <a:xfrm>
              <a:off x="13189201" y="5765598"/>
              <a:ext cx="3667026" cy="2748253"/>
            </a:xfrm>
            <a:prstGeom prst="rect">
              <a:avLst/>
            </a:prstGeom>
            <a:noFill/>
          </p:spPr>
          <p:txBody>
            <a:bodyPr wrap="square">
              <a:spAutoFit/>
            </a:bodyPr>
            <a:lstStyle/>
            <a:p>
              <a:pPr marL="0" marR="0" algn="just">
                <a:lnSpc>
                  <a:spcPct val="150000"/>
                </a:lnSpc>
                <a:spcBef>
                  <a:spcPts val="0"/>
                </a:spcBef>
                <a:spcAft>
                  <a:spcPts val="0"/>
                </a:spcAft>
              </a:pP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Thời</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gian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trình</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tự</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việc</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id="{069F078E-8BD7-E9C9-4A65-8B1DF1151FB7}"/>
              </a:ext>
            </a:extLst>
          </p:cNvPr>
          <p:cNvGrpSpPr/>
          <p:nvPr/>
        </p:nvGrpSpPr>
        <p:grpSpPr>
          <a:xfrm>
            <a:off x="1123383" y="1049119"/>
            <a:ext cx="15324714" cy="2706597"/>
            <a:chOff x="1740389" y="1066973"/>
            <a:chExt cx="15324714" cy="2706597"/>
          </a:xfrm>
        </p:grpSpPr>
        <p:sp>
          <p:nvSpPr>
            <p:cNvPr id="44" name="Speech Bubble: Rectangle with Corners Rounded 43">
              <a:extLst>
                <a:ext uri="{FF2B5EF4-FFF2-40B4-BE49-F238E27FC236}">
                  <a16:creationId xmlns:a16="http://schemas.microsoft.com/office/drawing/2014/main" id="{61F1822E-25F0-32ED-7FD8-21CE6BE0F7E6}"/>
                </a:ext>
              </a:extLst>
            </p:cNvPr>
            <p:cNvSpPr/>
            <p:nvPr/>
          </p:nvSpPr>
          <p:spPr>
            <a:xfrm>
              <a:off x="2522913" y="1066973"/>
              <a:ext cx="14542190" cy="2413611"/>
            </a:xfrm>
            <a:prstGeom prst="wedgeRoundRectCallout">
              <a:avLst>
                <a:gd name="adj1" fmla="val -26405"/>
                <a:gd name="adj2" fmla="val 46900"/>
                <a:gd name="adj3" fmla="val 16667"/>
              </a:avLst>
            </a:prstGeom>
            <a:solidFill>
              <a:srgbClr val="FEF2E8"/>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Em hãy lập kế hoạch hành động để đạt được mục tiêu theo gợi ý sau:</a:t>
              </a:r>
              <a:endParaRPr lang="en-US" sz="4000" dirty="0"/>
            </a:p>
          </p:txBody>
        </p:sp>
        <p:pic>
          <p:nvPicPr>
            <p:cNvPr id="45" name="Picture 44" descr="Shape&#10;&#10;Description automatically generated">
              <a:extLst>
                <a:ext uri="{FF2B5EF4-FFF2-40B4-BE49-F238E27FC236}">
                  <a16:creationId xmlns:a16="http://schemas.microsoft.com/office/drawing/2014/main" id="{A87DD965-1461-EB44-42BB-4F2ABC58DB5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40389" y="2537479"/>
              <a:ext cx="1854137" cy="1236091"/>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up)">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500" fill="hold"/>
                                        <p:tgtEl>
                                          <p:spTgt spid="33"/>
                                        </p:tgtEl>
                                        <p:attrNameLst>
                                          <p:attrName>ppt_x</p:attrName>
                                        </p:attrNameLst>
                                      </p:cBhvr>
                                      <p:tavLst>
                                        <p:tav tm="0">
                                          <p:val>
                                            <p:strVal val="#ppt_x"/>
                                          </p:val>
                                        </p:tav>
                                        <p:tav tm="100000">
                                          <p:val>
                                            <p:strVal val="#ppt_x"/>
                                          </p:val>
                                        </p:tav>
                                      </p:tavLst>
                                    </p:anim>
                                    <p:anim calcmode="lin" valueType="num">
                                      <p:cBhvr additive="base">
                                        <p:cTn id="2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7FF"/>
        </a:solidFill>
        <a:effectLst/>
      </p:bgPr>
    </p:bg>
    <p:spTree>
      <p:nvGrpSpPr>
        <p:cNvPr id="1" name=""/>
        <p:cNvGrpSpPr/>
        <p:nvPr/>
      </p:nvGrpSpPr>
      <p:grpSpPr>
        <a:xfrm>
          <a:off x="0" y="0"/>
          <a:ext cx="0" cy="0"/>
          <a:chOff x="0" y="0"/>
          <a:chExt cx="0" cy="0"/>
        </a:xfrm>
      </p:grpSpPr>
      <p:sp>
        <p:nvSpPr>
          <p:cNvPr id="6" name="Freeform 6"/>
          <p:cNvSpPr/>
          <p:nvPr/>
        </p:nvSpPr>
        <p:spPr>
          <a:xfrm>
            <a:off x="381000" y="231183"/>
            <a:ext cx="861955" cy="1028699"/>
          </a:xfrm>
          <a:custGeom>
            <a:avLst/>
            <a:gdLst/>
            <a:ahLst/>
            <a:cxnLst/>
            <a:rect l="l" t="t" r="r" b="b"/>
            <a:pathLst>
              <a:path w="1500511" h="1491133">
                <a:moveTo>
                  <a:pt x="0" y="0"/>
                </a:moveTo>
                <a:lnTo>
                  <a:pt x="1500511" y="0"/>
                </a:lnTo>
                <a:lnTo>
                  <a:pt x="1500511" y="1491133"/>
                </a:lnTo>
                <a:lnTo>
                  <a:pt x="0" y="14911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6">
            <a:extLst>
              <a:ext uri="{FF2B5EF4-FFF2-40B4-BE49-F238E27FC236}">
                <a16:creationId xmlns:a16="http://schemas.microsoft.com/office/drawing/2014/main" id="{7397775E-3D56-CCAA-37A0-B57F9F7F104A}"/>
              </a:ext>
            </a:extLst>
          </p:cNvPr>
          <p:cNvSpPr/>
          <p:nvPr/>
        </p:nvSpPr>
        <p:spPr>
          <a:xfrm>
            <a:off x="1473034" y="1353436"/>
            <a:ext cx="15341925" cy="8188031"/>
          </a:xfrm>
          <a:custGeom>
            <a:avLst/>
            <a:gdLst/>
            <a:ahLst/>
            <a:cxnLst/>
            <a:rect l="l" t="t" r="r" b="b"/>
            <a:pathLst>
              <a:path w="15596249" h="8188031">
                <a:moveTo>
                  <a:pt x="0" y="0"/>
                </a:moveTo>
                <a:lnTo>
                  <a:pt x="15596250" y="0"/>
                </a:lnTo>
                <a:lnTo>
                  <a:pt x="15596250" y="8188030"/>
                </a:lnTo>
                <a:lnTo>
                  <a:pt x="0" y="81880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TextBox 11">
            <a:extLst>
              <a:ext uri="{FF2B5EF4-FFF2-40B4-BE49-F238E27FC236}">
                <a16:creationId xmlns:a16="http://schemas.microsoft.com/office/drawing/2014/main" id="{CE83EA1C-F644-23FD-372E-E3F19C799B33}"/>
              </a:ext>
            </a:extLst>
          </p:cNvPr>
          <p:cNvSpPr txBox="1"/>
          <p:nvPr/>
        </p:nvSpPr>
        <p:spPr>
          <a:xfrm>
            <a:off x="4381496" y="3083865"/>
            <a:ext cx="9525000" cy="3758208"/>
          </a:xfrm>
          <a:prstGeom prst="rect">
            <a:avLst/>
          </a:prstGeom>
        </p:spPr>
        <p:txBody>
          <a:bodyPr wrap="square" lIns="0" tIns="0" rIns="0" bIns="0" rtlCol="0" anchor="t">
            <a:spAutoFit/>
          </a:bodyPr>
          <a:lstStyle/>
          <a:p>
            <a:pPr algn="ctr">
              <a:lnSpc>
                <a:spcPct val="150000"/>
              </a:lnSpc>
              <a:spcBef>
                <a:spcPct val="0"/>
              </a:spcBef>
            </a:pPr>
            <a:r>
              <a:rPr lang="en-US" sz="4400" b="1" dirty="0">
                <a:solidFill>
                  <a:srgbClr val="FF0000"/>
                </a:solidFill>
                <a:latin typeface="Arial" panose="020B0604020202020204" pitchFamily="34" charset="0"/>
                <a:cs typeface="Arial" panose="020B0604020202020204" pitchFamily="34" charset="0"/>
              </a:rPr>
              <a:t>HƯỚNG DẪN: </a:t>
            </a:r>
          </a:p>
          <a:p>
            <a:pPr algn="just">
              <a:lnSpc>
                <a:spcPct val="150000"/>
              </a:lnSpc>
              <a:spcBef>
                <a:spcPct val="0"/>
              </a:spcBef>
            </a:pPr>
            <a:r>
              <a:rPr lang="vi-VN" sz="4000" dirty="0">
                <a:latin typeface="Arial" panose="020B0604020202020204" pitchFamily="34" charset="0"/>
                <a:cs typeface="Arial" panose="020B0604020202020204" pitchFamily="34" charset="0"/>
              </a:rPr>
              <a:t>Em đưa ra những việc cần làm để đạt được mục tiêu, thời gian và địa điểm thực hiện các công việc theo mẫu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đây</a:t>
            </a:r>
            <a:endParaRPr lang="vi-VN" sz="4000" i="1" dirty="0">
              <a:latin typeface="Arial" panose="020B0604020202020204" pitchFamily="34" charset="0"/>
              <a:cs typeface="Arial" panose="020B0604020202020204" pitchFamily="34" charset="0"/>
            </a:endParaRPr>
          </a:p>
        </p:txBody>
      </p:sp>
      <p:pic>
        <p:nvPicPr>
          <p:cNvPr id="17" name="Picture 16" descr="Logo&#10;&#10;Description automatically generated">
            <a:extLst>
              <a:ext uri="{FF2B5EF4-FFF2-40B4-BE49-F238E27FC236}">
                <a16:creationId xmlns:a16="http://schemas.microsoft.com/office/drawing/2014/main" id="{0AF5278E-999E-0191-B4CF-58FA40DB2F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06514">
            <a:off x="13000167" y="528479"/>
            <a:ext cx="3907882" cy="3994230"/>
          </a:xfrm>
          <a:prstGeom prst="rect">
            <a:avLst/>
          </a:prstGeom>
        </p:spPr>
      </p:pic>
      <p:pic>
        <p:nvPicPr>
          <p:cNvPr id="18" name="Picture 17" descr="A group of kids with balloons&#10;&#10;Description automatically generated with low confidence">
            <a:extLst>
              <a:ext uri="{FF2B5EF4-FFF2-40B4-BE49-F238E27FC236}">
                <a16:creationId xmlns:a16="http://schemas.microsoft.com/office/drawing/2014/main" id="{BA8DAFBF-B418-701E-8452-5EA5E63056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233" y="7070890"/>
            <a:ext cx="4716478" cy="3237140"/>
          </a:xfrm>
          <a:prstGeom prst="rect">
            <a:avLst/>
          </a:prstGeom>
        </p:spPr>
      </p:pic>
      <p:sp>
        <p:nvSpPr>
          <p:cNvPr id="19" name="Isosceles Triangle 18">
            <a:extLst>
              <a:ext uri="{FF2B5EF4-FFF2-40B4-BE49-F238E27FC236}">
                <a16:creationId xmlns:a16="http://schemas.microsoft.com/office/drawing/2014/main" id="{7B8E0B79-E931-FD8F-6C6D-9391A885453F}"/>
              </a:ext>
            </a:extLst>
          </p:cNvPr>
          <p:cNvSpPr/>
          <p:nvPr/>
        </p:nvSpPr>
        <p:spPr>
          <a:xfrm flipV="1">
            <a:off x="8897815" y="9906222"/>
            <a:ext cx="492361" cy="35294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129239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78CE9DE-14CF-8EEF-3D91-BF4904E6B0C4}"/>
              </a:ext>
            </a:extLst>
          </p:cNvPr>
          <p:cNvSpPr/>
          <p:nvPr/>
        </p:nvSpPr>
        <p:spPr>
          <a:xfrm>
            <a:off x="425669" y="342900"/>
            <a:ext cx="17483960" cy="9555762"/>
          </a:xfrm>
          <a:custGeom>
            <a:avLst/>
            <a:gdLst>
              <a:gd name="connsiteX0" fmla="*/ 0 w 17483960"/>
              <a:gd name="connsiteY0" fmla="*/ 393315 h 9555762"/>
              <a:gd name="connsiteX1" fmla="*/ 393315 w 17483960"/>
              <a:gd name="connsiteY1" fmla="*/ 0 h 9555762"/>
              <a:gd name="connsiteX2" fmla="*/ 17090645 w 17483960"/>
              <a:gd name="connsiteY2" fmla="*/ 0 h 9555762"/>
              <a:gd name="connsiteX3" fmla="*/ 17483960 w 17483960"/>
              <a:gd name="connsiteY3" fmla="*/ 393315 h 9555762"/>
              <a:gd name="connsiteX4" fmla="*/ 17483960 w 17483960"/>
              <a:gd name="connsiteY4" fmla="*/ 9162447 h 9555762"/>
              <a:gd name="connsiteX5" fmla="*/ 17090645 w 17483960"/>
              <a:gd name="connsiteY5" fmla="*/ 9555762 h 9555762"/>
              <a:gd name="connsiteX6" fmla="*/ 393315 w 17483960"/>
              <a:gd name="connsiteY6" fmla="*/ 9555762 h 9555762"/>
              <a:gd name="connsiteX7" fmla="*/ 0 w 17483960"/>
              <a:gd name="connsiteY7" fmla="*/ 9162447 h 9555762"/>
              <a:gd name="connsiteX8" fmla="*/ 0 w 17483960"/>
              <a:gd name="connsiteY8" fmla="*/ 393315 h 955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83960" h="9555762" fill="none" extrusionOk="0">
                <a:moveTo>
                  <a:pt x="0" y="393315"/>
                </a:moveTo>
                <a:cubicBezTo>
                  <a:pt x="-5211" y="179706"/>
                  <a:pt x="172018" y="-249"/>
                  <a:pt x="393315" y="0"/>
                </a:cubicBezTo>
                <a:cubicBezTo>
                  <a:pt x="5255697" y="77347"/>
                  <a:pt x="11641895" y="-113207"/>
                  <a:pt x="17090645" y="0"/>
                </a:cubicBezTo>
                <a:cubicBezTo>
                  <a:pt x="17319996" y="-5744"/>
                  <a:pt x="17488275" y="172675"/>
                  <a:pt x="17483960" y="393315"/>
                </a:cubicBezTo>
                <a:cubicBezTo>
                  <a:pt x="17622705" y="2788978"/>
                  <a:pt x="17457040" y="7341775"/>
                  <a:pt x="17483960" y="9162447"/>
                </a:cubicBezTo>
                <a:cubicBezTo>
                  <a:pt x="17472704" y="9352820"/>
                  <a:pt x="17288773" y="9554107"/>
                  <a:pt x="17090645" y="9555762"/>
                </a:cubicBezTo>
                <a:cubicBezTo>
                  <a:pt x="12477701" y="9398607"/>
                  <a:pt x="8445212" y="9698575"/>
                  <a:pt x="393315" y="9555762"/>
                </a:cubicBezTo>
                <a:cubicBezTo>
                  <a:pt x="170020" y="9514460"/>
                  <a:pt x="7060" y="9368003"/>
                  <a:pt x="0" y="9162447"/>
                </a:cubicBezTo>
                <a:cubicBezTo>
                  <a:pt x="-160750" y="7433940"/>
                  <a:pt x="27356" y="4268356"/>
                  <a:pt x="0" y="393315"/>
                </a:cubicBezTo>
                <a:close/>
              </a:path>
              <a:path w="17483960" h="9555762" stroke="0" extrusionOk="0">
                <a:moveTo>
                  <a:pt x="0" y="393315"/>
                </a:moveTo>
                <a:cubicBezTo>
                  <a:pt x="19475" y="159066"/>
                  <a:pt x="173636" y="-6419"/>
                  <a:pt x="393315" y="0"/>
                </a:cubicBezTo>
                <a:cubicBezTo>
                  <a:pt x="6197999" y="-90009"/>
                  <a:pt x="12191379" y="-1549"/>
                  <a:pt x="17090645" y="0"/>
                </a:cubicBezTo>
                <a:cubicBezTo>
                  <a:pt x="17301544" y="23175"/>
                  <a:pt x="17495638" y="161849"/>
                  <a:pt x="17483960" y="393315"/>
                </a:cubicBezTo>
                <a:cubicBezTo>
                  <a:pt x="17421411" y="4354323"/>
                  <a:pt x="17599841" y="6117988"/>
                  <a:pt x="17483960" y="9162447"/>
                </a:cubicBezTo>
                <a:cubicBezTo>
                  <a:pt x="17480543" y="9386219"/>
                  <a:pt x="17308550" y="9594381"/>
                  <a:pt x="17090645" y="9555762"/>
                </a:cubicBezTo>
                <a:cubicBezTo>
                  <a:pt x="9422613" y="9708216"/>
                  <a:pt x="2663355" y="9702513"/>
                  <a:pt x="393315" y="9555762"/>
                </a:cubicBezTo>
                <a:cubicBezTo>
                  <a:pt x="143233" y="9559779"/>
                  <a:pt x="23783" y="9363528"/>
                  <a:pt x="0" y="9162447"/>
                </a:cubicBezTo>
                <a:cubicBezTo>
                  <a:pt x="124463" y="8110729"/>
                  <a:pt x="41550" y="3650567"/>
                  <a:pt x="0" y="393315"/>
                </a:cubicBezTo>
                <a:close/>
              </a:path>
            </a:pathLst>
          </a:custGeom>
          <a:solidFill>
            <a:srgbClr val="EAF2E5"/>
          </a:solidFill>
          <a:ln>
            <a:solidFill>
              <a:srgbClr val="B9D9AB"/>
            </a:solidFill>
            <a:prstDash val="sysDash"/>
            <a:extLst>
              <a:ext uri="{C807C97D-BFC1-408E-A445-0C87EB9F89A2}">
                <ask:lineSketchStyleProps xmlns:ask="http://schemas.microsoft.com/office/drawing/2018/sketchyshapes" sd="640486713">
                  <a:prstGeom prst="roundRect">
                    <a:avLst>
                      <a:gd name="adj" fmla="val 4116"/>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5" name="TextBox 14">
            <a:extLst>
              <a:ext uri="{FF2B5EF4-FFF2-40B4-BE49-F238E27FC236}">
                <a16:creationId xmlns:a16="http://schemas.microsoft.com/office/drawing/2014/main" id="{AAE4EEED-7766-A25B-0E60-21A908A9064F}"/>
              </a:ext>
            </a:extLst>
          </p:cNvPr>
          <p:cNvSpPr txBox="1"/>
          <p:nvPr/>
        </p:nvSpPr>
        <p:spPr>
          <a:xfrm>
            <a:off x="1005981" y="1103810"/>
            <a:ext cx="15054425" cy="1885068"/>
          </a:xfrm>
          <a:prstGeom prst="rect">
            <a:avLst/>
          </a:prstGeom>
          <a:noFill/>
        </p:spPr>
        <p:txBody>
          <a:bodyPr wrap="square">
            <a:spAutoFit/>
          </a:bodyPr>
          <a:lstStyle/>
          <a:p>
            <a:pPr marL="428625" indent="-428625" algn="just">
              <a:lnSpc>
                <a:spcPct val="150000"/>
              </a:lnSpc>
              <a:buFont typeface="Arial" panose="020B0604020202020204" pitchFamily="34" charset="0"/>
              <a:buChar char="•"/>
            </a:pPr>
            <a:r>
              <a:rPr lang="en-US" sz="2700" dirty="0" err="1">
                <a:latin typeface="Arial" panose="020B0604020202020204" pitchFamily="34" charset="0"/>
                <a:cs typeface="Arial" panose="020B0604020202020204" pitchFamily="34" charset="0"/>
              </a:rPr>
              <a:t>Họ</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và</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tên</a:t>
            </a:r>
            <a:r>
              <a:rPr lang="en-US" sz="2700" dirty="0">
                <a:latin typeface="Arial" panose="020B0604020202020204" pitchFamily="34" charset="0"/>
                <a:cs typeface="Arial" panose="020B0604020202020204" pitchFamily="34" charset="0"/>
              </a:rPr>
              <a:t>: ……………………………………………………………………………………………..</a:t>
            </a:r>
          </a:p>
          <a:p>
            <a:pPr marL="428625" indent="-428625" algn="just">
              <a:lnSpc>
                <a:spcPct val="150000"/>
              </a:lnSpc>
              <a:buFont typeface="Arial" panose="020B0604020202020204" pitchFamily="34" charset="0"/>
              <a:buChar char="•"/>
            </a:pPr>
            <a:r>
              <a:rPr lang="en-US" sz="2700" dirty="0" err="1">
                <a:latin typeface="Arial" panose="020B0604020202020204" pitchFamily="34" charset="0"/>
                <a:ea typeface="Calibri" panose="020F0502020204030204" pitchFamily="34" charset="0"/>
                <a:cs typeface="Arial" panose="020B0604020202020204" pitchFamily="34" charset="0"/>
              </a:rPr>
              <a:t>Mục</a:t>
            </a:r>
            <a:r>
              <a:rPr lang="en-US" sz="2700" dirty="0">
                <a:latin typeface="Arial" panose="020B0604020202020204" pitchFamily="34" charset="0"/>
                <a:ea typeface="Calibri" panose="020F0502020204030204" pitchFamily="34" charset="0"/>
                <a:cs typeface="Arial" panose="020B0604020202020204" pitchFamily="34" charset="0"/>
              </a:rPr>
              <a:t> </a:t>
            </a:r>
            <a:r>
              <a:rPr lang="en-US" sz="2700" dirty="0" err="1">
                <a:latin typeface="Arial" panose="020B0604020202020204" pitchFamily="34" charset="0"/>
                <a:ea typeface="Calibri" panose="020F0502020204030204" pitchFamily="34" charset="0"/>
                <a:cs typeface="Arial" panose="020B0604020202020204" pitchFamily="34" charset="0"/>
              </a:rPr>
              <a:t>tiêu</a:t>
            </a:r>
            <a:r>
              <a:rPr lang="en-US" sz="2700" dirty="0">
                <a:latin typeface="Arial" panose="020B0604020202020204" pitchFamily="34" charset="0"/>
                <a:ea typeface="Calibri" panose="020F0502020204030204" pitchFamily="34" charset="0"/>
                <a:cs typeface="Arial" panose="020B0604020202020204" pitchFamily="34" charset="0"/>
              </a:rPr>
              <a:t> </a:t>
            </a:r>
            <a:r>
              <a:rPr lang="en-US" sz="2700" dirty="0" err="1">
                <a:latin typeface="Arial" panose="020B0604020202020204" pitchFamily="34" charset="0"/>
                <a:ea typeface="Calibri" panose="020F0502020204030204" pitchFamily="34" charset="0"/>
                <a:cs typeface="Arial" panose="020B0604020202020204" pitchFamily="34" charset="0"/>
              </a:rPr>
              <a:t>học</a:t>
            </a:r>
            <a:r>
              <a:rPr lang="en-US" sz="2700" dirty="0">
                <a:latin typeface="Arial" panose="020B0604020202020204" pitchFamily="34" charset="0"/>
                <a:ea typeface="Calibri" panose="020F0502020204030204" pitchFamily="34" charset="0"/>
                <a:cs typeface="Arial" panose="020B0604020202020204" pitchFamily="34" charset="0"/>
              </a:rPr>
              <a:t> </a:t>
            </a:r>
            <a:r>
              <a:rPr lang="en-US" sz="2700" dirty="0" err="1">
                <a:latin typeface="Arial" panose="020B0604020202020204" pitchFamily="34" charset="0"/>
                <a:ea typeface="Calibri" panose="020F0502020204030204" pitchFamily="34" charset="0"/>
                <a:cs typeface="Arial" panose="020B0604020202020204" pitchFamily="34" charset="0"/>
              </a:rPr>
              <a:t>tập</a:t>
            </a:r>
            <a:r>
              <a:rPr lang="en-US" sz="2700" dirty="0">
                <a:latin typeface="Arial" panose="020B0604020202020204" pitchFamily="34" charset="0"/>
                <a:ea typeface="Calibri" panose="020F0502020204030204" pitchFamily="34" charset="0"/>
                <a:cs typeface="Arial" panose="020B0604020202020204" pitchFamily="34" charset="0"/>
              </a:rPr>
              <a:t>: </a:t>
            </a:r>
            <a:r>
              <a:rPr lang="en-US" sz="2700" dirty="0">
                <a:latin typeface="Arial" panose="020B0604020202020204" pitchFamily="34" charset="0"/>
                <a:cs typeface="Arial" panose="020B0604020202020204" pitchFamily="34" charset="0"/>
              </a:rPr>
              <a:t>……………………………………………………………………………………..</a:t>
            </a:r>
            <a:endParaRPr lang="en-US" sz="2700" dirty="0">
              <a:latin typeface="Arial" panose="020B0604020202020204" pitchFamily="34" charset="0"/>
              <a:ea typeface="Calibri" panose="020F0502020204030204" pitchFamily="34" charset="0"/>
              <a:cs typeface="Arial" panose="020B0604020202020204" pitchFamily="34" charset="0"/>
            </a:endParaRPr>
          </a:p>
          <a:p>
            <a:pPr marL="428625" indent="-428625" algn="just">
              <a:lnSpc>
                <a:spcPct val="150000"/>
              </a:lnSpc>
              <a:buFont typeface="Arial" panose="020B0604020202020204" pitchFamily="34" charset="0"/>
              <a:buChar char="•"/>
            </a:pPr>
            <a:r>
              <a:rPr lang="en-US" sz="2700" dirty="0" err="1">
                <a:latin typeface="Arial" panose="020B0604020202020204" pitchFamily="34" charset="0"/>
                <a:ea typeface="Calibri" panose="020F0502020204030204" pitchFamily="34" charset="0"/>
                <a:cs typeface="Arial" panose="020B0604020202020204" pitchFamily="34" charset="0"/>
              </a:rPr>
              <a:t>Thời</a:t>
            </a:r>
            <a:r>
              <a:rPr lang="en-US" sz="2700" dirty="0">
                <a:latin typeface="Arial" panose="020B0604020202020204" pitchFamily="34" charset="0"/>
                <a:ea typeface="Calibri" panose="020F0502020204030204" pitchFamily="34" charset="0"/>
                <a:cs typeface="Arial" panose="020B0604020202020204" pitchFamily="34" charset="0"/>
              </a:rPr>
              <a:t> </a:t>
            </a:r>
            <a:r>
              <a:rPr lang="en-US" sz="2700" dirty="0" err="1">
                <a:latin typeface="Arial" panose="020B0604020202020204" pitchFamily="34" charset="0"/>
                <a:ea typeface="Calibri" panose="020F0502020204030204" pitchFamily="34" charset="0"/>
                <a:cs typeface="Arial" panose="020B0604020202020204" pitchFamily="34" charset="0"/>
              </a:rPr>
              <a:t>gian</a:t>
            </a:r>
            <a:r>
              <a:rPr lang="en-US" sz="2700" dirty="0">
                <a:latin typeface="Arial" panose="020B0604020202020204" pitchFamily="34" charset="0"/>
                <a:ea typeface="Calibri" panose="020F0502020204030204" pitchFamily="34" charset="0"/>
                <a:cs typeface="Arial" panose="020B0604020202020204" pitchFamily="34" charset="0"/>
              </a:rPr>
              <a:t> </a:t>
            </a:r>
            <a:r>
              <a:rPr lang="en-US" sz="2700" dirty="0" err="1">
                <a:latin typeface="Arial" panose="020B0604020202020204" pitchFamily="34" charset="0"/>
                <a:ea typeface="Calibri" panose="020F0502020204030204" pitchFamily="34" charset="0"/>
                <a:cs typeface="Arial" panose="020B0604020202020204" pitchFamily="34" charset="0"/>
              </a:rPr>
              <a:t>thực</a:t>
            </a:r>
            <a:r>
              <a:rPr lang="en-US" sz="2700" dirty="0">
                <a:latin typeface="Arial" panose="020B0604020202020204" pitchFamily="34" charset="0"/>
                <a:ea typeface="Calibri" panose="020F0502020204030204" pitchFamily="34" charset="0"/>
                <a:cs typeface="Arial" panose="020B0604020202020204" pitchFamily="34" charset="0"/>
              </a:rPr>
              <a:t> </a:t>
            </a:r>
            <a:r>
              <a:rPr lang="en-US" sz="2700" dirty="0" err="1">
                <a:latin typeface="Arial" panose="020B0604020202020204" pitchFamily="34" charset="0"/>
                <a:ea typeface="Calibri" panose="020F0502020204030204" pitchFamily="34" charset="0"/>
                <a:cs typeface="Arial" panose="020B0604020202020204" pitchFamily="34" charset="0"/>
              </a:rPr>
              <a:t>hiện</a:t>
            </a:r>
            <a:r>
              <a:rPr lang="en-US" sz="2700" dirty="0">
                <a:latin typeface="Arial" panose="020B0604020202020204" pitchFamily="34" charset="0"/>
                <a:ea typeface="Calibri" panose="020F0502020204030204" pitchFamily="34" charset="0"/>
                <a:cs typeface="Arial" panose="020B0604020202020204" pitchFamily="34" charset="0"/>
              </a:rPr>
              <a:t>: </a:t>
            </a:r>
            <a:r>
              <a:rPr lang="en-US" sz="2700" dirty="0">
                <a:latin typeface="Arial" panose="020B0604020202020204" pitchFamily="34" charset="0"/>
                <a:cs typeface="Arial" panose="020B0604020202020204" pitchFamily="34" charset="0"/>
              </a:rPr>
              <a:t>………………………………………………………………………………….</a:t>
            </a:r>
            <a:endParaRPr lang="en-US" sz="2700" dirty="0">
              <a:latin typeface="Arial" panose="020B060402020202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D5D2A93-76CC-7564-368F-03441CF08D45}"/>
              </a:ext>
            </a:extLst>
          </p:cNvPr>
          <p:cNvSpPr txBox="1"/>
          <p:nvPr/>
        </p:nvSpPr>
        <p:spPr>
          <a:xfrm>
            <a:off x="1903096" y="571156"/>
            <a:ext cx="13919505" cy="646331"/>
          </a:xfrm>
          <a:prstGeom prst="rect">
            <a:avLst/>
          </a:prstGeom>
          <a:noFill/>
        </p:spPr>
        <p:txBody>
          <a:bodyPr wrap="square">
            <a:spAutoFit/>
          </a:bodyPr>
          <a:lstStyle/>
          <a:p>
            <a:pPr algn="ctr">
              <a:spcAft>
                <a:spcPts val="1500"/>
              </a:spcAft>
            </a:pPr>
            <a:r>
              <a:rPr lang="en-US" sz="3600" b="1" dirty="0">
                <a:latin typeface="Arial" panose="020B0604020202020204" pitchFamily="34" charset="0"/>
                <a:ea typeface="Calibri" panose="020F0502020204030204" pitchFamily="34" charset="0"/>
                <a:cs typeface="Arial" panose="020B0604020202020204" pitchFamily="34" charset="0"/>
              </a:rPr>
              <a:t>KẾ HOẠCH HÀNH ĐỘNG</a:t>
            </a:r>
            <a:endParaRPr lang="en-US" sz="3000" b="1"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17" name="Table 8">
            <a:extLst>
              <a:ext uri="{FF2B5EF4-FFF2-40B4-BE49-F238E27FC236}">
                <a16:creationId xmlns:a16="http://schemas.microsoft.com/office/drawing/2014/main" id="{7E0DFFCD-F199-8C5E-05B6-E413AD754C41}"/>
              </a:ext>
            </a:extLst>
          </p:cNvPr>
          <p:cNvGraphicFramePr>
            <a:graphicFrameLocks noGrp="1"/>
          </p:cNvGraphicFramePr>
          <p:nvPr>
            <p:extLst>
              <p:ext uri="{D42A27DB-BD31-4B8C-83A1-F6EECF244321}">
                <p14:modId xmlns:p14="http://schemas.microsoft.com/office/powerpoint/2010/main" val="3011412518"/>
              </p:ext>
            </p:extLst>
          </p:nvPr>
        </p:nvGraphicFramePr>
        <p:xfrm>
          <a:off x="967881" y="3297089"/>
          <a:ext cx="16399535" cy="6160823"/>
        </p:xfrm>
        <a:graphic>
          <a:graphicData uri="http://schemas.openxmlformats.org/drawingml/2006/table">
            <a:tbl>
              <a:tblPr firstRow="1" bandRow="1">
                <a:tableStyleId>{5940675A-B579-460E-94D1-54222C63F5DA}</a:tableStyleId>
              </a:tblPr>
              <a:tblGrid>
                <a:gridCol w="4448402">
                  <a:extLst>
                    <a:ext uri="{9D8B030D-6E8A-4147-A177-3AD203B41FA5}">
                      <a16:colId xmlns:a16="http://schemas.microsoft.com/office/drawing/2014/main" val="76682433"/>
                    </a:ext>
                  </a:extLst>
                </a:gridCol>
                <a:gridCol w="6517936">
                  <a:extLst>
                    <a:ext uri="{9D8B030D-6E8A-4147-A177-3AD203B41FA5}">
                      <a16:colId xmlns:a16="http://schemas.microsoft.com/office/drawing/2014/main" val="2976893576"/>
                    </a:ext>
                  </a:extLst>
                </a:gridCol>
                <a:gridCol w="5433197">
                  <a:extLst>
                    <a:ext uri="{9D8B030D-6E8A-4147-A177-3AD203B41FA5}">
                      <a16:colId xmlns:a16="http://schemas.microsoft.com/office/drawing/2014/main" val="2703597177"/>
                    </a:ext>
                  </a:extLst>
                </a:gridCol>
              </a:tblGrid>
              <a:tr h="1226966">
                <a:tc>
                  <a:txBody>
                    <a:bodyPr/>
                    <a:lstStyle/>
                    <a:p>
                      <a:pPr algn="ctr">
                        <a:lnSpc>
                          <a:spcPct val="150000"/>
                        </a:lnSpc>
                      </a:pPr>
                      <a:r>
                        <a:rPr lang="en-US" sz="2700" b="1" dirty="0">
                          <a:latin typeface="Arial" panose="020B0604020202020204" pitchFamily="34" charset="0"/>
                          <a:cs typeface="Arial" panose="020B0604020202020204" pitchFamily="34" charset="0"/>
                        </a:rPr>
                        <a:t>Các </a:t>
                      </a:r>
                      <a:r>
                        <a:rPr lang="en-US" sz="2700" b="1" dirty="0" err="1">
                          <a:latin typeface="Arial" panose="020B0604020202020204" pitchFamily="34" charset="0"/>
                          <a:cs typeface="Arial" panose="020B0604020202020204" pitchFamily="34" charset="0"/>
                        </a:rPr>
                        <a:t>việc</a:t>
                      </a:r>
                      <a:r>
                        <a:rPr lang="en-US" sz="2700" b="1" dirty="0">
                          <a:latin typeface="Arial" panose="020B0604020202020204" pitchFamily="34" charset="0"/>
                          <a:cs typeface="Arial" panose="020B0604020202020204" pitchFamily="34" charset="0"/>
                        </a:rPr>
                        <a:t> </a:t>
                      </a:r>
                      <a:r>
                        <a:rPr lang="en-US" sz="2700" b="1" dirty="0" err="1">
                          <a:latin typeface="Arial" panose="020B0604020202020204" pitchFamily="34" charset="0"/>
                          <a:cs typeface="Arial" panose="020B0604020202020204" pitchFamily="34" charset="0"/>
                        </a:rPr>
                        <a:t>cần</a:t>
                      </a:r>
                      <a:r>
                        <a:rPr lang="en-US" sz="2700" b="1" dirty="0">
                          <a:latin typeface="Arial" panose="020B0604020202020204" pitchFamily="34" charset="0"/>
                          <a:cs typeface="Arial" panose="020B0604020202020204" pitchFamily="34" charset="0"/>
                        </a:rPr>
                        <a:t> </a:t>
                      </a:r>
                      <a:r>
                        <a:rPr lang="en-US" sz="2700" b="1" dirty="0" err="1">
                          <a:latin typeface="Arial" panose="020B0604020202020204" pitchFamily="34" charset="0"/>
                          <a:cs typeface="Arial" panose="020B0604020202020204" pitchFamily="34" charset="0"/>
                        </a:rPr>
                        <a:t>làm</a:t>
                      </a:r>
                      <a:endParaRPr lang="en-US" sz="2700" b="1" dirty="0">
                        <a:latin typeface="Arial" panose="020B0604020202020204" pitchFamily="34" charset="0"/>
                        <a:cs typeface="Arial" panose="020B0604020202020204" pitchFamily="34" charset="0"/>
                      </a:endParaRPr>
                    </a:p>
                  </a:txBody>
                  <a:tcPr marL="137160" marR="137160" marT="68580" marB="68580" anchor="ctr">
                    <a:solidFill>
                      <a:srgbClr val="B9D9AB"/>
                    </a:solidFill>
                  </a:tcPr>
                </a:tc>
                <a:tc>
                  <a:txBody>
                    <a:bodyPr/>
                    <a:lstStyle/>
                    <a:p>
                      <a:pPr algn="ctr">
                        <a:lnSpc>
                          <a:spcPct val="150000"/>
                        </a:lnSpc>
                      </a:pPr>
                      <a:r>
                        <a:rPr lang="en-US" sz="2700" b="1" dirty="0" err="1">
                          <a:latin typeface="Arial" panose="020B0604020202020204" pitchFamily="34" charset="0"/>
                          <a:cs typeface="Arial" panose="020B0604020202020204" pitchFamily="34" charset="0"/>
                        </a:rPr>
                        <a:t>Mô</a:t>
                      </a:r>
                      <a:r>
                        <a:rPr lang="en-US" sz="2700" b="1" dirty="0">
                          <a:latin typeface="Arial" panose="020B0604020202020204" pitchFamily="34" charset="0"/>
                          <a:cs typeface="Arial" panose="020B0604020202020204" pitchFamily="34" charset="0"/>
                        </a:rPr>
                        <a:t> </a:t>
                      </a:r>
                      <a:r>
                        <a:rPr lang="en-US" sz="2700" b="1" dirty="0" err="1">
                          <a:latin typeface="Arial" panose="020B0604020202020204" pitchFamily="34" charset="0"/>
                          <a:cs typeface="Arial" panose="020B0604020202020204" pitchFamily="34" charset="0"/>
                        </a:rPr>
                        <a:t>tả</a:t>
                      </a:r>
                      <a:r>
                        <a:rPr lang="en-US" sz="2700" b="1" dirty="0">
                          <a:latin typeface="Arial" panose="020B0604020202020204" pitchFamily="34" charset="0"/>
                          <a:cs typeface="Arial" panose="020B0604020202020204" pitchFamily="34" charset="0"/>
                        </a:rPr>
                        <a:t> </a:t>
                      </a:r>
                      <a:r>
                        <a:rPr lang="en-US" sz="2700" b="1" dirty="0" err="1">
                          <a:latin typeface="Arial" panose="020B0604020202020204" pitchFamily="34" charset="0"/>
                          <a:cs typeface="Arial" panose="020B0604020202020204" pitchFamily="34" charset="0"/>
                        </a:rPr>
                        <a:t>cách</a:t>
                      </a:r>
                      <a:r>
                        <a:rPr lang="en-US" sz="2700" b="1" dirty="0">
                          <a:latin typeface="Arial" panose="020B0604020202020204" pitchFamily="34" charset="0"/>
                          <a:cs typeface="Arial" panose="020B0604020202020204" pitchFamily="34" charset="0"/>
                        </a:rPr>
                        <a:t> </a:t>
                      </a:r>
                      <a:r>
                        <a:rPr lang="en-US" sz="2700" b="1" dirty="0" err="1">
                          <a:latin typeface="Arial" panose="020B0604020202020204" pitchFamily="34" charset="0"/>
                          <a:cs typeface="Arial" panose="020B0604020202020204" pitchFamily="34" charset="0"/>
                        </a:rPr>
                        <a:t>thực</a:t>
                      </a:r>
                      <a:r>
                        <a:rPr lang="en-US" sz="2700" b="1" dirty="0">
                          <a:latin typeface="Arial" panose="020B0604020202020204" pitchFamily="34" charset="0"/>
                          <a:cs typeface="Arial" panose="020B0604020202020204" pitchFamily="34" charset="0"/>
                        </a:rPr>
                        <a:t> </a:t>
                      </a:r>
                      <a:r>
                        <a:rPr lang="en-US" sz="2700" b="1" dirty="0" err="1">
                          <a:latin typeface="Arial" panose="020B0604020202020204" pitchFamily="34" charset="0"/>
                          <a:cs typeface="Arial" panose="020B0604020202020204" pitchFamily="34" charset="0"/>
                        </a:rPr>
                        <a:t>hiện</a:t>
                      </a:r>
                      <a:r>
                        <a:rPr lang="en-US" sz="2700" b="1" dirty="0">
                          <a:latin typeface="Arial" panose="020B0604020202020204" pitchFamily="34" charset="0"/>
                          <a:cs typeface="Arial" panose="020B0604020202020204" pitchFamily="34" charset="0"/>
                        </a:rPr>
                        <a:t>, </a:t>
                      </a:r>
                      <a:r>
                        <a:rPr lang="en-US" sz="2700" b="1" dirty="0" err="1">
                          <a:latin typeface="Arial" panose="020B0604020202020204" pitchFamily="34" charset="0"/>
                          <a:cs typeface="Arial" panose="020B0604020202020204" pitchFamily="34" charset="0"/>
                        </a:rPr>
                        <a:t>thời</a:t>
                      </a:r>
                      <a:r>
                        <a:rPr lang="en-US" sz="2700" b="1" dirty="0">
                          <a:latin typeface="Arial" panose="020B0604020202020204" pitchFamily="34" charset="0"/>
                          <a:cs typeface="Arial" panose="020B0604020202020204" pitchFamily="34" charset="0"/>
                        </a:rPr>
                        <a:t> </a:t>
                      </a:r>
                      <a:r>
                        <a:rPr lang="en-US" sz="2700" b="1" dirty="0" err="1">
                          <a:latin typeface="Arial" panose="020B0604020202020204" pitchFamily="34" charset="0"/>
                          <a:cs typeface="Arial" panose="020B0604020202020204" pitchFamily="34" charset="0"/>
                        </a:rPr>
                        <a:t>gian</a:t>
                      </a:r>
                      <a:r>
                        <a:rPr lang="en-US" sz="2700" b="1" dirty="0">
                          <a:latin typeface="Arial" panose="020B0604020202020204" pitchFamily="34" charset="0"/>
                          <a:cs typeface="Arial" panose="020B0604020202020204" pitchFamily="34" charset="0"/>
                        </a:rPr>
                        <a:t>, </a:t>
                      </a:r>
                      <a:r>
                        <a:rPr lang="en-US" sz="2700" b="1" dirty="0" err="1">
                          <a:latin typeface="Arial" panose="020B0604020202020204" pitchFamily="34" charset="0"/>
                          <a:cs typeface="Arial" panose="020B0604020202020204" pitchFamily="34" charset="0"/>
                        </a:rPr>
                        <a:t>địa</a:t>
                      </a:r>
                      <a:r>
                        <a:rPr lang="en-US" sz="2700" b="1" dirty="0">
                          <a:latin typeface="Arial" panose="020B0604020202020204" pitchFamily="34" charset="0"/>
                          <a:cs typeface="Arial" panose="020B0604020202020204" pitchFamily="34" charset="0"/>
                        </a:rPr>
                        <a:t> </a:t>
                      </a:r>
                      <a:r>
                        <a:rPr lang="en-US" sz="2700" b="1" dirty="0" err="1">
                          <a:latin typeface="Arial" panose="020B0604020202020204" pitchFamily="34" charset="0"/>
                          <a:cs typeface="Arial" panose="020B0604020202020204" pitchFamily="34" charset="0"/>
                        </a:rPr>
                        <a:t>điểm</a:t>
                      </a:r>
                      <a:r>
                        <a:rPr lang="en-US" sz="2700" b="1" dirty="0">
                          <a:latin typeface="Arial" panose="020B0604020202020204" pitchFamily="34" charset="0"/>
                          <a:cs typeface="Arial" panose="020B0604020202020204" pitchFamily="34" charset="0"/>
                        </a:rPr>
                        <a:t>, </a:t>
                      </a:r>
                      <a:r>
                        <a:rPr lang="en-US" sz="2700" b="1" dirty="0" err="1">
                          <a:latin typeface="Arial" panose="020B0604020202020204" pitchFamily="34" charset="0"/>
                          <a:cs typeface="Arial" panose="020B0604020202020204" pitchFamily="34" charset="0"/>
                        </a:rPr>
                        <a:t>phương</a:t>
                      </a:r>
                      <a:r>
                        <a:rPr lang="en-US" sz="2700" b="1" dirty="0">
                          <a:latin typeface="Arial" panose="020B0604020202020204" pitchFamily="34" charset="0"/>
                          <a:cs typeface="Arial" panose="020B0604020202020204" pitchFamily="34" charset="0"/>
                        </a:rPr>
                        <a:t> </a:t>
                      </a:r>
                      <a:r>
                        <a:rPr lang="en-US" sz="2700" b="1" dirty="0" err="1">
                          <a:latin typeface="Arial" panose="020B0604020202020204" pitchFamily="34" charset="0"/>
                          <a:cs typeface="Arial" panose="020B0604020202020204" pitchFamily="34" charset="0"/>
                        </a:rPr>
                        <a:t>tiện</a:t>
                      </a:r>
                      <a:endParaRPr lang="en-US" sz="2700" b="1" dirty="0">
                        <a:latin typeface="Arial" panose="020B0604020202020204" pitchFamily="34" charset="0"/>
                        <a:cs typeface="Arial" panose="020B0604020202020204" pitchFamily="34" charset="0"/>
                      </a:endParaRPr>
                    </a:p>
                  </a:txBody>
                  <a:tcPr marL="137160" marR="137160" marT="68580" marB="68580" anchor="ctr">
                    <a:solidFill>
                      <a:srgbClr val="B9D9AB"/>
                    </a:solidFill>
                  </a:tcPr>
                </a:tc>
                <a:tc>
                  <a:txBody>
                    <a:bodyPr/>
                    <a:lstStyle/>
                    <a:p>
                      <a:pPr algn="ctr">
                        <a:lnSpc>
                          <a:spcPct val="150000"/>
                        </a:lnSpc>
                      </a:pPr>
                      <a:r>
                        <a:rPr lang="en-US" sz="2700" b="1" dirty="0">
                          <a:latin typeface="Arial" panose="020B0604020202020204" pitchFamily="34" charset="0"/>
                          <a:cs typeface="Arial" panose="020B0604020202020204" pitchFamily="34" charset="0"/>
                        </a:rPr>
                        <a:t>Sản </a:t>
                      </a:r>
                      <a:r>
                        <a:rPr lang="en-US" sz="2700" b="1" dirty="0" err="1">
                          <a:latin typeface="Arial" panose="020B0604020202020204" pitchFamily="34" charset="0"/>
                          <a:cs typeface="Arial" panose="020B0604020202020204" pitchFamily="34" charset="0"/>
                        </a:rPr>
                        <a:t>phẩm</a:t>
                      </a:r>
                      <a:r>
                        <a:rPr lang="en-US" sz="2700" b="1" dirty="0">
                          <a:latin typeface="Arial" panose="020B0604020202020204" pitchFamily="34" charset="0"/>
                          <a:cs typeface="Arial" panose="020B0604020202020204" pitchFamily="34" charset="0"/>
                        </a:rPr>
                        <a:t>/</a:t>
                      </a:r>
                      <a:r>
                        <a:rPr lang="en-US" sz="2700" b="1" dirty="0" err="1">
                          <a:latin typeface="Arial" panose="020B0604020202020204" pitchFamily="34" charset="0"/>
                          <a:cs typeface="Arial" panose="020B0604020202020204" pitchFamily="34" charset="0"/>
                        </a:rPr>
                        <a:t>kết</a:t>
                      </a:r>
                      <a:r>
                        <a:rPr lang="en-US" sz="2700" b="1" dirty="0">
                          <a:latin typeface="Arial" panose="020B0604020202020204" pitchFamily="34" charset="0"/>
                          <a:cs typeface="Arial" panose="020B0604020202020204" pitchFamily="34" charset="0"/>
                        </a:rPr>
                        <a:t> </a:t>
                      </a:r>
                      <a:r>
                        <a:rPr lang="en-US" sz="2700" b="1" dirty="0" err="1">
                          <a:latin typeface="Arial" panose="020B0604020202020204" pitchFamily="34" charset="0"/>
                          <a:cs typeface="Arial" panose="020B0604020202020204" pitchFamily="34" charset="0"/>
                        </a:rPr>
                        <a:t>quả</a:t>
                      </a:r>
                      <a:r>
                        <a:rPr lang="en-US" sz="2700" b="1" dirty="0">
                          <a:latin typeface="Arial" panose="020B0604020202020204" pitchFamily="34" charset="0"/>
                          <a:cs typeface="Arial" panose="020B0604020202020204" pitchFamily="34" charset="0"/>
                        </a:rPr>
                        <a:t> </a:t>
                      </a:r>
                      <a:r>
                        <a:rPr lang="en-US" sz="2700" b="1" dirty="0" err="1">
                          <a:latin typeface="Arial" panose="020B0604020202020204" pitchFamily="34" charset="0"/>
                          <a:cs typeface="Arial" panose="020B0604020202020204" pitchFamily="34" charset="0"/>
                        </a:rPr>
                        <a:t>mong</a:t>
                      </a:r>
                      <a:r>
                        <a:rPr lang="en-US" sz="2700" b="1" dirty="0">
                          <a:latin typeface="Arial" panose="020B0604020202020204" pitchFamily="34" charset="0"/>
                          <a:cs typeface="Arial" panose="020B0604020202020204" pitchFamily="34" charset="0"/>
                        </a:rPr>
                        <a:t> </a:t>
                      </a:r>
                      <a:r>
                        <a:rPr lang="en-US" sz="2700" b="1" dirty="0" err="1">
                          <a:latin typeface="Arial" panose="020B0604020202020204" pitchFamily="34" charset="0"/>
                          <a:cs typeface="Arial" panose="020B0604020202020204" pitchFamily="34" charset="0"/>
                        </a:rPr>
                        <a:t>muốn</a:t>
                      </a:r>
                      <a:endParaRPr lang="en-US" sz="2700" b="1" dirty="0">
                        <a:latin typeface="Arial" panose="020B0604020202020204" pitchFamily="34" charset="0"/>
                        <a:cs typeface="Arial" panose="020B0604020202020204" pitchFamily="34" charset="0"/>
                      </a:endParaRPr>
                    </a:p>
                  </a:txBody>
                  <a:tcPr marL="137160" marR="137160" marT="68580" marB="68580" anchor="ctr">
                    <a:solidFill>
                      <a:srgbClr val="B9D9AB"/>
                    </a:solidFill>
                  </a:tcPr>
                </a:tc>
                <a:extLst>
                  <a:ext uri="{0D108BD9-81ED-4DB2-BD59-A6C34878D82A}">
                    <a16:rowId xmlns:a16="http://schemas.microsoft.com/office/drawing/2014/main" val="3502825396"/>
                  </a:ext>
                </a:extLst>
              </a:tr>
              <a:tr h="1318920">
                <a:tc>
                  <a:txBody>
                    <a:bodyPr/>
                    <a:lstStyle/>
                    <a:p>
                      <a:pPr algn="just">
                        <a:lnSpc>
                          <a:spcPct val="150000"/>
                        </a:lnSpc>
                      </a:pPr>
                      <a:endParaRPr lang="en-US" sz="2700" dirty="0">
                        <a:latin typeface="Arial" panose="020B0604020202020204" pitchFamily="34" charset="0"/>
                        <a:cs typeface="Arial" panose="020B0604020202020204" pitchFamily="34" charset="0"/>
                      </a:endParaRPr>
                    </a:p>
                  </a:txBody>
                  <a:tcPr marL="137160" marR="137160" marT="68580" marB="68580" anchor="ctr"/>
                </a:tc>
                <a:tc>
                  <a:txBody>
                    <a:bodyPr/>
                    <a:lstStyle/>
                    <a:p>
                      <a:pPr algn="just">
                        <a:lnSpc>
                          <a:spcPct val="150000"/>
                        </a:lnSpc>
                      </a:pPr>
                      <a:endParaRPr lang="en-US" sz="2700" dirty="0">
                        <a:latin typeface="Arial" panose="020B0604020202020204" pitchFamily="34" charset="0"/>
                        <a:cs typeface="Arial" panose="020B0604020202020204" pitchFamily="34" charset="0"/>
                      </a:endParaRPr>
                    </a:p>
                  </a:txBody>
                  <a:tcPr marL="137160" marR="137160" marT="68580" marB="68580" anchor="ctr"/>
                </a:tc>
                <a:tc>
                  <a:txBody>
                    <a:bodyPr/>
                    <a:lstStyle/>
                    <a:p>
                      <a:pPr algn="just">
                        <a:lnSpc>
                          <a:spcPct val="150000"/>
                        </a:lnSpc>
                      </a:pPr>
                      <a:endParaRPr lang="en-US" sz="2700" dirty="0">
                        <a:latin typeface="Arial" panose="020B0604020202020204" pitchFamily="34" charset="0"/>
                        <a:cs typeface="Arial" panose="020B0604020202020204" pitchFamily="34" charset="0"/>
                      </a:endParaRPr>
                    </a:p>
                  </a:txBody>
                  <a:tcPr marL="137160" marR="137160" marT="68580" marB="68580" anchor="ctr"/>
                </a:tc>
                <a:extLst>
                  <a:ext uri="{0D108BD9-81ED-4DB2-BD59-A6C34878D82A}">
                    <a16:rowId xmlns:a16="http://schemas.microsoft.com/office/drawing/2014/main" val="3635722713"/>
                  </a:ext>
                </a:extLst>
              </a:tr>
              <a:tr h="1318920">
                <a:tc>
                  <a:txBody>
                    <a:bodyPr/>
                    <a:lstStyle/>
                    <a:p>
                      <a:pPr algn="just">
                        <a:lnSpc>
                          <a:spcPct val="150000"/>
                        </a:lnSpc>
                      </a:pPr>
                      <a:endParaRPr lang="en-US" sz="2700">
                        <a:latin typeface="Arial" panose="020B0604020202020204" pitchFamily="34" charset="0"/>
                        <a:cs typeface="Arial" panose="020B0604020202020204" pitchFamily="34" charset="0"/>
                      </a:endParaRPr>
                    </a:p>
                  </a:txBody>
                  <a:tcPr marL="137160" marR="137160" marT="68580" marB="68580" anchor="ctr"/>
                </a:tc>
                <a:tc>
                  <a:txBody>
                    <a:bodyPr/>
                    <a:lstStyle/>
                    <a:p>
                      <a:pPr algn="just">
                        <a:lnSpc>
                          <a:spcPct val="150000"/>
                        </a:lnSpc>
                      </a:pPr>
                      <a:endParaRPr lang="en-US" sz="2700" dirty="0">
                        <a:latin typeface="Arial" panose="020B0604020202020204" pitchFamily="34" charset="0"/>
                        <a:cs typeface="Arial" panose="020B0604020202020204" pitchFamily="34" charset="0"/>
                      </a:endParaRPr>
                    </a:p>
                  </a:txBody>
                  <a:tcPr marL="137160" marR="137160" marT="68580" marB="68580" anchor="ctr"/>
                </a:tc>
                <a:tc>
                  <a:txBody>
                    <a:bodyPr/>
                    <a:lstStyle/>
                    <a:p>
                      <a:pPr algn="just">
                        <a:lnSpc>
                          <a:spcPct val="150000"/>
                        </a:lnSpc>
                      </a:pPr>
                      <a:endParaRPr lang="en-US" sz="2700" dirty="0">
                        <a:latin typeface="Arial" panose="020B0604020202020204" pitchFamily="34" charset="0"/>
                        <a:cs typeface="Arial" panose="020B0604020202020204" pitchFamily="34" charset="0"/>
                      </a:endParaRPr>
                    </a:p>
                  </a:txBody>
                  <a:tcPr marL="137160" marR="137160" marT="68580" marB="68580" anchor="ctr"/>
                </a:tc>
                <a:extLst>
                  <a:ext uri="{0D108BD9-81ED-4DB2-BD59-A6C34878D82A}">
                    <a16:rowId xmlns:a16="http://schemas.microsoft.com/office/drawing/2014/main" val="1421894788"/>
                  </a:ext>
                </a:extLst>
              </a:tr>
              <a:tr h="1113823">
                <a:tc>
                  <a:txBody>
                    <a:bodyPr/>
                    <a:lstStyle/>
                    <a:p>
                      <a:pPr algn="just">
                        <a:lnSpc>
                          <a:spcPct val="150000"/>
                        </a:lnSpc>
                      </a:pPr>
                      <a:endParaRPr lang="en-US" sz="2700">
                        <a:latin typeface="Arial" panose="020B0604020202020204" pitchFamily="34" charset="0"/>
                        <a:cs typeface="Arial" panose="020B0604020202020204" pitchFamily="34" charset="0"/>
                      </a:endParaRPr>
                    </a:p>
                  </a:txBody>
                  <a:tcPr marL="137160" marR="137160" marT="68580" marB="68580" anchor="ctr"/>
                </a:tc>
                <a:tc>
                  <a:txBody>
                    <a:bodyPr/>
                    <a:lstStyle/>
                    <a:p>
                      <a:pPr algn="just">
                        <a:lnSpc>
                          <a:spcPct val="150000"/>
                        </a:lnSpc>
                      </a:pPr>
                      <a:endParaRPr lang="en-US" sz="2700" dirty="0">
                        <a:latin typeface="Arial" panose="020B0604020202020204" pitchFamily="34" charset="0"/>
                        <a:cs typeface="Arial" panose="020B0604020202020204" pitchFamily="34" charset="0"/>
                      </a:endParaRPr>
                    </a:p>
                  </a:txBody>
                  <a:tcPr marL="137160" marR="137160" marT="68580" marB="68580" anchor="ctr"/>
                </a:tc>
                <a:tc>
                  <a:txBody>
                    <a:bodyPr/>
                    <a:lstStyle/>
                    <a:p>
                      <a:pPr algn="just">
                        <a:lnSpc>
                          <a:spcPct val="150000"/>
                        </a:lnSpc>
                      </a:pPr>
                      <a:endParaRPr lang="en-US" sz="2700" dirty="0">
                        <a:latin typeface="Arial" panose="020B0604020202020204" pitchFamily="34" charset="0"/>
                        <a:cs typeface="Arial" panose="020B0604020202020204" pitchFamily="34" charset="0"/>
                      </a:endParaRPr>
                    </a:p>
                  </a:txBody>
                  <a:tcPr marL="137160" marR="137160" marT="68580" marB="68580" anchor="ctr"/>
                </a:tc>
                <a:extLst>
                  <a:ext uri="{0D108BD9-81ED-4DB2-BD59-A6C34878D82A}">
                    <a16:rowId xmlns:a16="http://schemas.microsoft.com/office/drawing/2014/main" val="1964295163"/>
                  </a:ext>
                </a:extLst>
              </a:tr>
              <a:tr h="1113823">
                <a:tc>
                  <a:txBody>
                    <a:bodyPr/>
                    <a:lstStyle/>
                    <a:p>
                      <a:pPr algn="just">
                        <a:lnSpc>
                          <a:spcPct val="150000"/>
                        </a:lnSpc>
                      </a:pPr>
                      <a:endParaRPr lang="en-US" sz="2700">
                        <a:latin typeface="Arial" panose="020B0604020202020204" pitchFamily="34" charset="0"/>
                        <a:cs typeface="Arial" panose="020B0604020202020204" pitchFamily="34" charset="0"/>
                      </a:endParaRPr>
                    </a:p>
                  </a:txBody>
                  <a:tcPr marL="137160" marR="137160" marT="68580" marB="68580" anchor="ctr"/>
                </a:tc>
                <a:tc>
                  <a:txBody>
                    <a:bodyPr/>
                    <a:lstStyle/>
                    <a:p>
                      <a:pPr algn="just">
                        <a:lnSpc>
                          <a:spcPct val="150000"/>
                        </a:lnSpc>
                      </a:pPr>
                      <a:endParaRPr lang="en-US" sz="2700" dirty="0">
                        <a:latin typeface="Arial" panose="020B0604020202020204" pitchFamily="34" charset="0"/>
                        <a:cs typeface="Arial" panose="020B0604020202020204" pitchFamily="34" charset="0"/>
                      </a:endParaRPr>
                    </a:p>
                  </a:txBody>
                  <a:tcPr marL="137160" marR="137160" marT="68580" marB="68580" anchor="ctr"/>
                </a:tc>
                <a:tc>
                  <a:txBody>
                    <a:bodyPr/>
                    <a:lstStyle/>
                    <a:p>
                      <a:pPr algn="just">
                        <a:lnSpc>
                          <a:spcPct val="150000"/>
                        </a:lnSpc>
                      </a:pPr>
                      <a:endParaRPr lang="en-US" sz="2700" dirty="0">
                        <a:latin typeface="Arial" panose="020B0604020202020204" pitchFamily="34" charset="0"/>
                        <a:cs typeface="Arial" panose="020B0604020202020204" pitchFamily="34" charset="0"/>
                      </a:endParaRPr>
                    </a:p>
                  </a:txBody>
                  <a:tcPr marL="137160" marR="137160" marT="68580" marB="68580" anchor="ctr"/>
                </a:tc>
                <a:extLst>
                  <a:ext uri="{0D108BD9-81ED-4DB2-BD59-A6C34878D82A}">
                    <a16:rowId xmlns:a16="http://schemas.microsoft.com/office/drawing/2014/main" val="962558007"/>
                  </a:ext>
                </a:extLst>
              </a:tr>
            </a:tbl>
          </a:graphicData>
        </a:graphic>
      </p:graphicFrame>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7FF"/>
        </a:solidFill>
        <a:effectLst/>
      </p:bgPr>
    </p:bg>
    <p:spTree>
      <p:nvGrpSpPr>
        <p:cNvPr id="1" name=""/>
        <p:cNvGrpSpPr/>
        <p:nvPr/>
      </p:nvGrpSpPr>
      <p:grpSpPr>
        <a:xfrm>
          <a:off x="0" y="0"/>
          <a:ext cx="0" cy="0"/>
          <a:chOff x="0" y="0"/>
          <a:chExt cx="0" cy="0"/>
        </a:xfrm>
      </p:grpSpPr>
      <p:sp>
        <p:nvSpPr>
          <p:cNvPr id="13" name="Freeform 13"/>
          <p:cNvSpPr/>
          <p:nvPr/>
        </p:nvSpPr>
        <p:spPr>
          <a:xfrm rot="-2040979">
            <a:off x="20385709" y="1254134"/>
            <a:ext cx="821086" cy="940107"/>
          </a:xfrm>
          <a:custGeom>
            <a:avLst/>
            <a:gdLst/>
            <a:ahLst/>
            <a:cxnLst/>
            <a:rect l="l" t="t" r="r" b="b"/>
            <a:pathLst>
              <a:path w="506294" h="549573">
                <a:moveTo>
                  <a:pt x="0" y="0"/>
                </a:moveTo>
                <a:lnTo>
                  <a:pt x="506294" y="0"/>
                </a:lnTo>
                <a:lnTo>
                  <a:pt x="506294" y="549572"/>
                </a:lnTo>
                <a:lnTo>
                  <a:pt x="0" y="5495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 name="Line Callout 1 (Border and Accent Bar) 3">
            <a:extLst>
              <a:ext uri="{FF2B5EF4-FFF2-40B4-BE49-F238E27FC236}">
                <a16:creationId xmlns:a16="http://schemas.microsoft.com/office/drawing/2014/main" id="{AD96B16A-35B4-0138-72C9-6FD46A5F6396}"/>
              </a:ext>
            </a:extLst>
          </p:cNvPr>
          <p:cNvSpPr/>
          <p:nvPr/>
        </p:nvSpPr>
        <p:spPr>
          <a:xfrm>
            <a:off x="152400" y="157590"/>
            <a:ext cx="4837931" cy="973156"/>
          </a:xfrm>
          <a:prstGeom prst="accentBorderCallout1">
            <a:avLst>
              <a:gd name="adj1" fmla="val 18750"/>
              <a:gd name="adj2" fmla="val -3127"/>
              <a:gd name="adj3" fmla="val 17954"/>
              <a:gd name="adj4" fmla="val -17509"/>
            </a:avLst>
          </a:prstGeom>
          <a:solidFill>
            <a:schemeClr val="bg1"/>
          </a:solidFill>
          <a:ln>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C00000"/>
                </a:solidFill>
                <a:latin typeface="Arial" panose="020B0604020202020204" pitchFamily="34" charset="0"/>
                <a:cs typeface="Arial" panose="020B0604020202020204" pitchFamily="34" charset="0"/>
              </a:rPr>
              <a:t>Ví</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dụ</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minh</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họa</a:t>
            </a:r>
            <a:endParaRPr lang="en-US" sz="4000" b="1" dirty="0">
              <a:solidFill>
                <a:srgbClr val="C00000"/>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023BF84F-9495-6BB7-E4EE-6D757155E753}"/>
              </a:ext>
            </a:extLst>
          </p:cNvPr>
          <p:cNvSpPr/>
          <p:nvPr/>
        </p:nvSpPr>
        <p:spPr>
          <a:xfrm>
            <a:off x="457200" y="1409699"/>
            <a:ext cx="17373600" cy="8719711"/>
          </a:xfrm>
          <a:custGeom>
            <a:avLst/>
            <a:gdLst>
              <a:gd name="connsiteX0" fmla="*/ 0 w 17373600"/>
              <a:gd name="connsiteY0" fmla="*/ 358903 h 8719711"/>
              <a:gd name="connsiteX1" fmla="*/ 358903 w 17373600"/>
              <a:gd name="connsiteY1" fmla="*/ 0 h 8719711"/>
              <a:gd name="connsiteX2" fmla="*/ 17014697 w 17373600"/>
              <a:gd name="connsiteY2" fmla="*/ 0 h 8719711"/>
              <a:gd name="connsiteX3" fmla="*/ 17373600 w 17373600"/>
              <a:gd name="connsiteY3" fmla="*/ 358903 h 8719711"/>
              <a:gd name="connsiteX4" fmla="*/ 17373600 w 17373600"/>
              <a:gd name="connsiteY4" fmla="*/ 8360808 h 8719711"/>
              <a:gd name="connsiteX5" fmla="*/ 17014697 w 17373600"/>
              <a:gd name="connsiteY5" fmla="*/ 8719711 h 8719711"/>
              <a:gd name="connsiteX6" fmla="*/ 358903 w 17373600"/>
              <a:gd name="connsiteY6" fmla="*/ 8719711 h 8719711"/>
              <a:gd name="connsiteX7" fmla="*/ 0 w 17373600"/>
              <a:gd name="connsiteY7" fmla="*/ 8360808 h 8719711"/>
              <a:gd name="connsiteX8" fmla="*/ 0 w 17373600"/>
              <a:gd name="connsiteY8" fmla="*/ 358903 h 871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600" h="8719711" fill="none" extrusionOk="0">
                <a:moveTo>
                  <a:pt x="0" y="358903"/>
                </a:moveTo>
                <a:cubicBezTo>
                  <a:pt x="-8795" y="166784"/>
                  <a:pt x="131440" y="-1784"/>
                  <a:pt x="358903" y="0"/>
                </a:cubicBezTo>
                <a:cubicBezTo>
                  <a:pt x="7858821" y="77347"/>
                  <a:pt x="11437241" y="-113207"/>
                  <a:pt x="17014697" y="0"/>
                </a:cubicBezTo>
                <a:cubicBezTo>
                  <a:pt x="17239733" y="-12700"/>
                  <a:pt x="17402056" y="138145"/>
                  <a:pt x="17373600" y="358903"/>
                </a:cubicBezTo>
                <a:cubicBezTo>
                  <a:pt x="17512345" y="2586857"/>
                  <a:pt x="17346680" y="6450315"/>
                  <a:pt x="17373600" y="8360808"/>
                </a:cubicBezTo>
                <a:cubicBezTo>
                  <a:pt x="17369895" y="8550186"/>
                  <a:pt x="17185057" y="8717297"/>
                  <a:pt x="17014697" y="8719711"/>
                </a:cubicBezTo>
                <a:cubicBezTo>
                  <a:pt x="11641644" y="8562556"/>
                  <a:pt x="7260197" y="8862524"/>
                  <a:pt x="358903" y="8719711"/>
                </a:cubicBezTo>
                <a:cubicBezTo>
                  <a:pt x="157407" y="8697412"/>
                  <a:pt x="7895" y="8545979"/>
                  <a:pt x="0" y="8360808"/>
                </a:cubicBezTo>
                <a:cubicBezTo>
                  <a:pt x="-160750" y="7043666"/>
                  <a:pt x="27356" y="1533997"/>
                  <a:pt x="0" y="358903"/>
                </a:cubicBezTo>
                <a:close/>
              </a:path>
              <a:path w="17373600" h="8719711" stroke="0" extrusionOk="0">
                <a:moveTo>
                  <a:pt x="0" y="358903"/>
                </a:moveTo>
                <a:cubicBezTo>
                  <a:pt x="9156" y="152681"/>
                  <a:pt x="152524" y="-21321"/>
                  <a:pt x="358903" y="0"/>
                </a:cubicBezTo>
                <a:cubicBezTo>
                  <a:pt x="4282062" y="-90009"/>
                  <a:pt x="13481965" y="-1549"/>
                  <a:pt x="17014697" y="0"/>
                </a:cubicBezTo>
                <a:cubicBezTo>
                  <a:pt x="17209379" y="12956"/>
                  <a:pt x="17396758" y="132439"/>
                  <a:pt x="17373600" y="358903"/>
                </a:cubicBezTo>
                <a:cubicBezTo>
                  <a:pt x="17311051" y="3654087"/>
                  <a:pt x="17489481" y="4881082"/>
                  <a:pt x="17373600" y="8360808"/>
                </a:cubicBezTo>
                <a:cubicBezTo>
                  <a:pt x="17365093" y="8575332"/>
                  <a:pt x="17213217" y="8736832"/>
                  <a:pt x="17014697" y="8719711"/>
                </a:cubicBezTo>
                <a:cubicBezTo>
                  <a:pt x="11676779" y="8872165"/>
                  <a:pt x="2525103" y="8866462"/>
                  <a:pt x="358903" y="8719711"/>
                </a:cubicBezTo>
                <a:cubicBezTo>
                  <a:pt x="127279" y="8723795"/>
                  <a:pt x="16919" y="8547542"/>
                  <a:pt x="0" y="8360808"/>
                </a:cubicBezTo>
                <a:cubicBezTo>
                  <a:pt x="124463" y="5960847"/>
                  <a:pt x="41550" y="2687380"/>
                  <a:pt x="0" y="358903"/>
                </a:cubicBezTo>
                <a:close/>
              </a:path>
            </a:pathLst>
          </a:custGeom>
          <a:solidFill>
            <a:srgbClr val="EAF2E5"/>
          </a:solidFill>
          <a:ln>
            <a:solidFill>
              <a:srgbClr val="B9D9AB"/>
            </a:solidFill>
            <a:prstDash val="sysDash"/>
            <a:extLst>
              <a:ext uri="{C807C97D-BFC1-408E-A445-0C87EB9F89A2}">
                <ask:lineSketchStyleProps xmlns:ask="http://schemas.microsoft.com/office/drawing/2018/sketchyshapes" sd="640486713">
                  <a:prstGeom prst="roundRect">
                    <a:avLst>
                      <a:gd name="adj" fmla="val 4116"/>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5" name="TextBox 14">
            <a:extLst>
              <a:ext uri="{FF2B5EF4-FFF2-40B4-BE49-F238E27FC236}">
                <a16:creationId xmlns:a16="http://schemas.microsoft.com/office/drawing/2014/main" id="{96AAA65D-3005-C17F-A4A4-684C20A9F1AE}"/>
              </a:ext>
            </a:extLst>
          </p:cNvPr>
          <p:cNvSpPr txBox="1"/>
          <p:nvPr/>
        </p:nvSpPr>
        <p:spPr>
          <a:xfrm>
            <a:off x="1558406" y="1973336"/>
            <a:ext cx="15171183" cy="1685846"/>
          </a:xfrm>
          <a:prstGeom prst="rect">
            <a:avLst/>
          </a:prstGeom>
          <a:noFill/>
        </p:spPr>
        <p:txBody>
          <a:bodyPr wrap="square">
            <a:spAutoFit/>
          </a:bodyPr>
          <a:lstStyle/>
          <a:p>
            <a:pPr marL="428625" indent="-428625" algn="just">
              <a:lnSpc>
                <a:spcPct val="150000"/>
              </a:lnSpc>
              <a:buFont typeface="Arial" panose="020B0604020202020204" pitchFamily="34" charset="0"/>
              <a:buChar char="•"/>
            </a:pPr>
            <a:r>
              <a:rPr lang="en-US" sz="2400" dirty="0" err="1">
                <a:latin typeface="Arial" panose="020B0604020202020204" pitchFamily="34" charset="0"/>
                <a:cs typeface="Arial" panose="020B0604020202020204" pitchFamily="34" charset="0"/>
              </a:rPr>
              <a:t>Họ</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Nguyễn</a:t>
            </a:r>
            <a:r>
              <a:rPr lang="en-US" sz="2400" dirty="0">
                <a:latin typeface="Arial" panose="020B0604020202020204" pitchFamily="34" charset="0"/>
                <a:cs typeface="Arial" panose="020B0604020202020204" pitchFamily="34" charset="0"/>
              </a:rPr>
              <a:t> Quang Minh</a:t>
            </a:r>
          </a:p>
          <a:p>
            <a:pPr marL="428625" indent="-428625" algn="just">
              <a:lnSpc>
                <a:spcPct val="150000"/>
              </a:lnSpc>
              <a:buFont typeface="Arial" panose="020B0604020202020204" pitchFamily="34" charset="0"/>
              <a:buChar char="•"/>
            </a:pPr>
            <a:r>
              <a:rPr lang="en-US" sz="2400" dirty="0" err="1">
                <a:latin typeface="Arial" panose="020B0604020202020204" pitchFamily="34" charset="0"/>
                <a:ea typeface="Calibri" panose="020F0502020204030204" pitchFamily="34" charset="0"/>
                <a:cs typeface="Arial" panose="020B0604020202020204" pitchFamily="34" charset="0"/>
              </a:rPr>
              <a:t>Mục</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tiêu</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học</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tập</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Học</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tốt</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hơn</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môn</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Tiếng</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Việt</a:t>
            </a:r>
            <a:endParaRPr lang="en-US" sz="2400" dirty="0">
              <a:latin typeface="Arial" panose="020B0604020202020204" pitchFamily="34" charset="0"/>
              <a:ea typeface="Calibri" panose="020F0502020204030204" pitchFamily="34" charset="0"/>
              <a:cs typeface="Arial" panose="020B0604020202020204" pitchFamily="34" charset="0"/>
            </a:endParaRPr>
          </a:p>
          <a:p>
            <a:pPr marL="428625" indent="-428625" algn="just">
              <a:lnSpc>
                <a:spcPct val="150000"/>
              </a:lnSpc>
              <a:buFont typeface="Arial" panose="020B0604020202020204" pitchFamily="34" charset="0"/>
              <a:buChar char="•"/>
            </a:pPr>
            <a:r>
              <a:rPr lang="en-US" sz="2400" dirty="0" err="1">
                <a:latin typeface="Arial" panose="020B0604020202020204" pitchFamily="34" charset="0"/>
                <a:ea typeface="Calibri" panose="020F0502020204030204" pitchFamily="34" charset="0"/>
                <a:cs typeface="Arial" panose="020B0604020202020204" pitchFamily="34" charset="0"/>
              </a:rPr>
              <a:t>Thời</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gian</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thực</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hiện</a:t>
            </a:r>
            <a:r>
              <a:rPr lang="en-US" sz="2400" dirty="0">
                <a:latin typeface="Arial" panose="020B0604020202020204" pitchFamily="34" charset="0"/>
                <a:ea typeface="Calibri" panose="020F0502020204030204" pitchFamily="34" charset="0"/>
                <a:cs typeface="Arial" panose="020B0604020202020204" pitchFamily="34" charset="0"/>
              </a:rPr>
              <a:t>: 3 </a:t>
            </a:r>
            <a:r>
              <a:rPr lang="en-US" sz="2400" dirty="0" err="1">
                <a:latin typeface="Arial" panose="020B0604020202020204" pitchFamily="34" charset="0"/>
                <a:ea typeface="Calibri" panose="020F0502020204030204" pitchFamily="34" charset="0"/>
                <a:cs typeface="Arial" panose="020B0604020202020204" pitchFamily="34" charset="0"/>
              </a:rPr>
              <a:t>tháng</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A63AF92A-4021-D2D2-4572-AF91A1DF050F}"/>
              </a:ext>
            </a:extLst>
          </p:cNvPr>
          <p:cNvSpPr txBox="1"/>
          <p:nvPr/>
        </p:nvSpPr>
        <p:spPr>
          <a:xfrm>
            <a:off x="2362200" y="1551418"/>
            <a:ext cx="14027460" cy="553998"/>
          </a:xfrm>
          <a:prstGeom prst="rect">
            <a:avLst/>
          </a:prstGeom>
          <a:noFill/>
        </p:spPr>
        <p:txBody>
          <a:bodyPr wrap="square">
            <a:spAutoFit/>
          </a:bodyPr>
          <a:lstStyle/>
          <a:p>
            <a:pPr algn="ctr">
              <a:spcAft>
                <a:spcPts val="1500"/>
              </a:spcAft>
            </a:pPr>
            <a:r>
              <a:rPr lang="en-US" sz="3000" b="1" dirty="0">
                <a:latin typeface="Arial" panose="020B0604020202020204" pitchFamily="34" charset="0"/>
                <a:ea typeface="Calibri" panose="020F0502020204030204" pitchFamily="34" charset="0"/>
                <a:cs typeface="Arial" panose="020B0604020202020204" pitchFamily="34" charset="0"/>
              </a:rPr>
              <a:t>KẾ HOẠCH HÀNH ĐỘNG</a:t>
            </a:r>
          </a:p>
        </p:txBody>
      </p:sp>
      <p:graphicFrame>
        <p:nvGraphicFramePr>
          <p:cNvPr id="17" name="Table 8">
            <a:extLst>
              <a:ext uri="{FF2B5EF4-FFF2-40B4-BE49-F238E27FC236}">
                <a16:creationId xmlns:a16="http://schemas.microsoft.com/office/drawing/2014/main" id="{588A6D3D-42C7-9188-AD11-D6063CAC9D21}"/>
              </a:ext>
            </a:extLst>
          </p:cNvPr>
          <p:cNvGraphicFramePr>
            <a:graphicFrameLocks noGrp="1"/>
          </p:cNvGraphicFramePr>
          <p:nvPr>
            <p:extLst>
              <p:ext uri="{D42A27DB-BD31-4B8C-83A1-F6EECF244321}">
                <p14:modId xmlns:p14="http://schemas.microsoft.com/office/powerpoint/2010/main" val="561900975"/>
              </p:ext>
            </p:extLst>
          </p:nvPr>
        </p:nvGraphicFramePr>
        <p:xfrm>
          <a:off x="735420" y="3798658"/>
          <a:ext cx="16817157" cy="6125455"/>
        </p:xfrm>
        <a:graphic>
          <a:graphicData uri="http://schemas.openxmlformats.org/drawingml/2006/table">
            <a:tbl>
              <a:tblPr firstRow="1" bandRow="1">
                <a:tableStyleId>{5940675A-B579-460E-94D1-54222C63F5DA}</a:tableStyleId>
              </a:tblPr>
              <a:tblGrid>
                <a:gridCol w="5181600">
                  <a:extLst>
                    <a:ext uri="{9D8B030D-6E8A-4147-A177-3AD203B41FA5}">
                      <a16:colId xmlns:a16="http://schemas.microsoft.com/office/drawing/2014/main" val="76682433"/>
                    </a:ext>
                  </a:extLst>
                </a:gridCol>
                <a:gridCol w="5334000">
                  <a:extLst>
                    <a:ext uri="{9D8B030D-6E8A-4147-A177-3AD203B41FA5}">
                      <a16:colId xmlns:a16="http://schemas.microsoft.com/office/drawing/2014/main" val="2976893576"/>
                    </a:ext>
                  </a:extLst>
                </a:gridCol>
                <a:gridCol w="6301557">
                  <a:extLst>
                    <a:ext uri="{9D8B030D-6E8A-4147-A177-3AD203B41FA5}">
                      <a16:colId xmlns:a16="http://schemas.microsoft.com/office/drawing/2014/main" val="2703597177"/>
                    </a:ext>
                  </a:extLst>
                </a:gridCol>
              </a:tblGrid>
              <a:tr h="970033">
                <a:tc>
                  <a:txBody>
                    <a:bodyPr/>
                    <a:lstStyle/>
                    <a:p>
                      <a:pPr algn="ctr">
                        <a:lnSpc>
                          <a:spcPct val="150000"/>
                        </a:lnSpc>
                      </a:pPr>
                      <a:r>
                        <a:rPr lang="en-US" sz="2200" b="1" dirty="0">
                          <a:latin typeface="Arial" panose="020B0604020202020204" pitchFamily="34" charset="0"/>
                          <a:cs typeface="Arial" panose="020B0604020202020204" pitchFamily="34" charset="0"/>
                        </a:rPr>
                        <a:t>Các </a:t>
                      </a:r>
                      <a:r>
                        <a:rPr lang="en-US" sz="2200" b="1" dirty="0" err="1">
                          <a:latin typeface="Arial" panose="020B0604020202020204" pitchFamily="34" charset="0"/>
                          <a:cs typeface="Arial" panose="020B0604020202020204" pitchFamily="34" charset="0"/>
                        </a:rPr>
                        <a:t>việc</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cần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làm</a:t>
                      </a:r>
                      <a:endParaRPr lang="en-US" sz="2200" b="1" dirty="0">
                        <a:latin typeface="Arial" panose="020B0604020202020204" pitchFamily="34" charset="0"/>
                        <a:cs typeface="Arial" panose="020B0604020202020204" pitchFamily="34" charset="0"/>
                      </a:endParaRPr>
                    </a:p>
                  </a:txBody>
                  <a:tcPr marL="137160" marR="137160" marT="68580" marB="68580" anchor="ctr">
                    <a:solidFill>
                      <a:srgbClr val="B9D9AB"/>
                    </a:solidFill>
                  </a:tcPr>
                </a:tc>
                <a:tc>
                  <a:txBody>
                    <a:bodyPr/>
                    <a:lstStyle/>
                    <a:p>
                      <a:pPr algn="ctr">
                        <a:lnSpc>
                          <a:spcPct val="150000"/>
                        </a:lnSpc>
                      </a:pPr>
                      <a:r>
                        <a:rPr lang="en-US" sz="2200" b="1" dirty="0" err="1">
                          <a:latin typeface="Arial" panose="020B0604020202020204" pitchFamily="34" charset="0"/>
                          <a:cs typeface="Arial" panose="020B0604020202020204" pitchFamily="34" charset="0"/>
                        </a:rPr>
                        <a:t>Mô</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tả</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cách</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thực</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hiện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thời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gian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địa</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điểm</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phương</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tiện</a:t>
                      </a:r>
                      <a:endParaRPr lang="en-US" sz="2200" b="1" dirty="0">
                        <a:latin typeface="Arial" panose="020B0604020202020204" pitchFamily="34" charset="0"/>
                        <a:cs typeface="Arial" panose="020B0604020202020204" pitchFamily="34" charset="0"/>
                      </a:endParaRPr>
                    </a:p>
                  </a:txBody>
                  <a:tcPr marL="137160" marR="137160" marT="68580" marB="68580" anchor="ctr">
                    <a:solidFill>
                      <a:srgbClr val="B9D9AB"/>
                    </a:solidFill>
                  </a:tcPr>
                </a:tc>
                <a:tc>
                  <a:txBody>
                    <a:bodyPr/>
                    <a:lstStyle/>
                    <a:p>
                      <a:pPr algn="ctr">
                        <a:lnSpc>
                          <a:spcPct val="150000"/>
                        </a:lnSpc>
                      </a:pPr>
                      <a:r>
                        <a:rPr lang="en-US" sz="2200" b="1" dirty="0">
                          <a:latin typeface="Arial" panose="020B0604020202020204" pitchFamily="34" charset="0"/>
                          <a:cs typeface="Arial" panose="020B0604020202020204" pitchFamily="34" charset="0"/>
                        </a:rPr>
                        <a:t>Sản </a:t>
                      </a:r>
                      <a:r>
                        <a:rPr lang="en-US" sz="2200" b="1" dirty="0" err="1">
                          <a:latin typeface="Arial" panose="020B0604020202020204" pitchFamily="34" charset="0"/>
                          <a:cs typeface="Arial" panose="020B0604020202020204" pitchFamily="34" charset="0"/>
                        </a:rPr>
                        <a:t>phẩm</a:t>
                      </a:r>
                      <a:r>
                        <a:rPr lang="en-US" sz="2200" b="1" dirty="0">
                          <a:latin typeface="Arial" panose="020B0604020202020204" pitchFamily="34" charset="0"/>
                          <a:cs typeface="Arial" panose="020B0604020202020204" pitchFamily="34" charset="0"/>
                        </a:rPr>
                        <a:t>/</a:t>
                      </a:r>
                      <a:r>
                        <a:rPr lang="en-US" sz="2200" b="1" dirty="0" err="1">
                          <a:latin typeface="Arial" panose="020B0604020202020204" pitchFamily="34" charset="0"/>
                          <a:cs typeface="Arial" panose="020B0604020202020204" pitchFamily="34" charset="0"/>
                        </a:rPr>
                        <a:t>kết</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quả</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mong</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muốn</a:t>
                      </a:r>
                      <a:endParaRPr lang="en-US" sz="2200" b="1" dirty="0">
                        <a:latin typeface="Arial" panose="020B0604020202020204" pitchFamily="34" charset="0"/>
                        <a:cs typeface="Arial" panose="020B0604020202020204" pitchFamily="34" charset="0"/>
                      </a:endParaRPr>
                    </a:p>
                  </a:txBody>
                  <a:tcPr marL="137160" marR="137160" marT="68580" marB="68580" anchor="ctr">
                    <a:solidFill>
                      <a:srgbClr val="B9D9AB"/>
                    </a:solidFill>
                  </a:tcPr>
                </a:tc>
                <a:extLst>
                  <a:ext uri="{0D108BD9-81ED-4DB2-BD59-A6C34878D82A}">
                    <a16:rowId xmlns:a16="http://schemas.microsoft.com/office/drawing/2014/main" val="3502825396"/>
                  </a:ext>
                </a:extLst>
              </a:tr>
              <a:tr h="1067607">
                <a:tc>
                  <a:txBody>
                    <a:bodyPr/>
                    <a:lstStyle/>
                    <a:p>
                      <a:pPr algn="just">
                        <a:lnSpc>
                          <a:spcPct val="150000"/>
                        </a:lnSpc>
                      </a:pPr>
                      <a:r>
                        <a:rPr lang="en-US" sz="2200" dirty="0">
                          <a:latin typeface="Arial" panose="020B0604020202020204" pitchFamily="34" charset="0"/>
                          <a:cs typeface="Arial" panose="020B0604020202020204" pitchFamily="34" charset="0"/>
                        </a:rPr>
                        <a:t>1. </a:t>
                      </a:r>
                      <a:r>
                        <a:rPr lang="en-US" sz="2200" dirty="0" err="1">
                          <a:latin typeface="Arial" panose="020B0604020202020204" pitchFamily="34" charset="0"/>
                          <a:cs typeface="Arial" panose="020B0604020202020204" pitchFamily="34" charset="0"/>
                        </a:rPr>
                        <a:t>Đọc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thêm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sách</a:t>
                      </a:r>
                      <a:endParaRPr lang="en-US" sz="2200" dirty="0">
                        <a:latin typeface="Arial" panose="020B0604020202020204" pitchFamily="34" charset="0"/>
                        <a:cs typeface="Arial" panose="020B0604020202020204" pitchFamily="34" charset="0"/>
                      </a:endParaRPr>
                    </a:p>
                  </a:txBody>
                  <a:tcPr marL="137160" marR="137160" marT="68580" marB="68580" anchor="ctr"/>
                </a:tc>
                <a:tc>
                  <a:txBody>
                    <a:bodyPr/>
                    <a:lstStyle/>
                    <a:p>
                      <a:pPr algn="just">
                        <a:lnSpc>
                          <a:spcPct val="150000"/>
                        </a:lnSpc>
                      </a:pPr>
                      <a:r>
                        <a:rPr lang="en-US" sz="2200" dirty="0" err="1">
                          <a:latin typeface="Arial" panose="020B0604020202020204" pitchFamily="34" charset="0"/>
                          <a:cs typeface="Arial" panose="020B0604020202020204" pitchFamily="34" charset="0"/>
                        </a:rPr>
                        <a:t>Mỗi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ngày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đọc</a:t>
                      </a:r>
                      <a:r>
                        <a:rPr lang="en-US" sz="2200" dirty="0">
                          <a:latin typeface="Arial" panose="020B0604020202020204" pitchFamily="34" charset="0"/>
                          <a:cs typeface="Arial" panose="020B0604020202020204" pitchFamily="34" charset="0"/>
                        </a:rPr>
                        <a:t> 5 </a:t>
                      </a:r>
                      <a:r>
                        <a:rPr lang="en-US" sz="2200" dirty="0" err="1">
                          <a:latin typeface="Arial" panose="020B0604020202020204" pitchFamily="34" charset="0"/>
                          <a:cs typeface="Arial" panose="020B0604020202020204" pitchFamily="34" charset="0"/>
                        </a:rPr>
                        <a:t>trang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sách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ghi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một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câu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văn</a:t>
                      </a:r>
                      <a:r>
                        <a:rPr lang="en-US" sz="2200" dirty="0">
                          <a:latin typeface="Arial" panose="020B0604020202020204" pitchFamily="34" charset="0"/>
                          <a:cs typeface="Arial" panose="020B0604020202020204" pitchFamily="34" charset="0"/>
                        </a:rPr>
                        <a:t> hay </a:t>
                      </a:r>
                      <a:r>
                        <a:rPr lang="en-US" sz="2200" dirty="0" err="1">
                          <a:latin typeface="Arial" panose="020B0604020202020204" pitchFamily="34" charset="0"/>
                          <a:cs typeface="Arial" panose="020B0604020202020204" pitchFamily="34" charset="0"/>
                        </a:rPr>
                        <a:t>vào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sổ</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tay</a:t>
                      </a:r>
                      <a:r>
                        <a:rPr lang="en-US" sz="2200" dirty="0">
                          <a:latin typeface="Arial" panose="020B0604020202020204" pitchFamily="34" charset="0"/>
                          <a:cs typeface="Arial" panose="020B0604020202020204" pitchFamily="34" charset="0"/>
                        </a:rPr>
                        <a:t>.</a:t>
                      </a:r>
                    </a:p>
                  </a:txBody>
                  <a:tcPr marL="137160" marR="137160" marT="68580" marB="68580" anchor="ctr"/>
                </a:tc>
                <a:tc>
                  <a:txBody>
                    <a:bodyPr/>
                    <a:lstStyle/>
                    <a:p>
                      <a:pPr algn="just">
                        <a:lnSpc>
                          <a:spcPct val="150000"/>
                        </a:lnSpc>
                      </a:pPr>
                      <a:r>
                        <a:rPr lang="en-US" sz="2200">
                          <a:latin typeface="Arial" panose="020B0604020202020204" pitchFamily="34" charset="0"/>
                          <a:cs typeface="Arial" panose="020B0604020202020204" pitchFamily="34" charset="0"/>
                        </a:rPr>
                        <a:t>Có sổ ghi những câu văn hay.</a:t>
                      </a:r>
                    </a:p>
                  </a:txBody>
                  <a:tcPr marL="137160" marR="137160" marT="68580" marB="68580" anchor="ctr"/>
                </a:tc>
                <a:extLst>
                  <a:ext uri="{0D108BD9-81ED-4DB2-BD59-A6C34878D82A}">
                    <a16:rowId xmlns:a16="http://schemas.microsoft.com/office/drawing/2014/main" val="3195203306"/>
                  </a:ext>
                </a:extLst>
              </a:tr>
              <a:tr h="637078">
                <a:tc>
                  <a:txBody>
                    <a:bodyPr/>
                    <a:lstStyle/>
                    <a:p>
                      <a:pPr algn="just">
                        <a:lnSpc>
                          <a:spcPct val="100000"/>
                        </a:lnSpc>
                      </a:pPr>
                      <a:r>
                        <a:rPr lang="en-US" sz="2200" dirty="0">
                          <a:latin typeface="Arial" panose="020B0604020202020204" pitchFamily="34" charset="0"/>
                          <a:cs typeface="Arial" panose="020B0604020202020204" pitchFamily="34" charset="0"/>
                        </a:rPr>
                        <a:t>2. </a:t>
                      </a:r>
                      <a:r>
                        <a:rPr lang="en-US" sz="2200" dirty="0" err="1">
                          <a:latin typeface="Arial" panose="020B0604020202020204" pitchFamily="34" charset="0"/>
                          <a:cs typeface="Arial" panose="020B0604020202020204" pitchFamily="34" charset="0"/>
                        </a:rPr>
                        <a:t>Luyện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tập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làm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văn</a:t>
                      </a:r>
                      <a:endParaRPr lang="en-US" sz="2200" dirty="0">
                        <a:latin typeface="Arial" panose="020B0604020202020204" pitchFamily="34" charset="0"/>
                        <a:cs typeface="Arial" panose="020B0604020202020204" pitchFamily="34" charset="0"/>
                      </a:endParaRPr>
                    </a:p>
                  </a:txBody>
                  <a:tcPr marL="137160" marR="137160" marT="68580" marB="68580" anchor="ctr"/>
                </a:tc>
                <a:tc>
                  <a:txBody>
                    <a:bodyPr/>
                    <a:lstStyle/>
                    <a:p>
                      <a:pPr algn="just">
                        <a:lnSpc>
                          <a:spcPct val="100000"/>
                        </a:lnSpc>
                      </a:pPr>
                      <a:r>
                        <a:rPr lang="en-US" sz="2200" dirty="0">
                          <a:latin typeface="Arial" panose="020B0604020202020204" pitchFamily="34" charset="0"/>
                          <a:cs typeface="Arial" panose="020B0604020202020204" pitchFamily="34" charset="0"/>
                        </a:rPr>
                        <a:t>Viết </a:t>
                      </a:r>
                      <a:r>
                        <a:rPr lang="en-US" sz="2200" dirty="0" err="1">
                          <a:latin typeface="Arial" panose="020B0604020202020204" pitchFamily="34" charset="0"/>
                          <a:cs typeface="Arial" panose="020B0604020202020204" pitchFamily="34" charset="0"/>
                        </a:rPr>
                        <a:t>nhật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hằng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ngày</a:t>
                      </a:r>
                      <a:r>
                        <a:rPr lang="en-US" sz="2200" dirty="0">
                          <a:latin typeface="Arial" panose="020B0604020202020204" pitchFamily="34" charset="0"/>
                          <a:cs typeface="Arial" panose="020B0604020202020204" pitchFamily="34" charset="0"/>
                        </a:rPr>
                        <a:t>.</a:t>
                      </a:r>
                    </a:p>
                  </a:txBody>
                  <a:tcPr marL="137160" marR="137160" marT="68580" marB="68580" anchor="ctr"/>
                </a:tc>
                <a:tc>
                  <a:txBody>
                    <a:bodyPr/>
                    <a:lstStyle/>
                    <a:p>
                      <a:pPr algn="just">
                        <a:lnSpc>
                          <a:spcPct val="100000"/>
                        </a:lnSpc>
                      </a:pPr>
                      <a:r>
                        <a:rPr lang="en-US" sz="2200" dirty="0">
                          <a:latin typeface="Arial" panose="020B0604020202020204" pitchFamily="34" charset="0"/>
                          <a:cs typeface="Arial" panose="020B0604020202020204" pitchFamily="34" charset="0"/>
                        </a:rPr>
                        <a:t>Kĩ năng </a:t>
                      </a:r>
                      <a:r>
                        <a:rPr lang="en-US" sz="2200" dirty="0" err="1">
                          <a:latin typeface="Arial" panose="020B0604020202020204" pitchFamily="34" charset="0"/>
                          <a:cs typeface="Arial" panose="020B0604020202020204" pitchFamily="34" charset="0"/>
                        </a:rPr>
                        <a:t>viết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đoạn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văn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được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cải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thiện</a:t>
                      </a:r>
                      <a:r>
                        <a:rPr lang="en-US" sz="2200" dirty="0">
                          <a:latin typeface="Arial" panose="020B0604020202020204" pitchFamily="34" charset="0"/>
                          <a:cs typeface="Arial" panose="020B0604020202020204" pitchFamily="34" charset="0"/>
                        </a:rPr>
                        <a:t>.</a:t>
                      </a:r>
                    </a:p>
                  </a:txBody>
                  <a:tcPr marL="137160" marR="137160" marT="68580" marB="68580" anchor="ctr"/>
                </a:tc>
                <a:extLst>
                  <a:ext uri="{0D108BD9-81ED-4DB2-BD59-A6C34878D82A}">
                    <a16:rowId xmlns:a16="http://schemas.microsoft.com/office/drawing/2014/main" val="3635722713"/>
                  </a:ext>
                </a:extLst>
              </a:tr>
              <a:tr h="1894462">
                <a:tc>
                  <a:txBody>
                    <a:bodyPr/>
                    <a:lstStyle/>
                    <a:p>
                      <a:pPr algn="just">
                        <a:lnSpc>
                          <a:spcPct val="150000"/>
                        </a:lnSpc>
                      </a:pPr>
                      <a:r>
                        <a:rPr lang="en-US" sz="2200">
                          <a:latin typeface="Arial" panose="020B0604020202020204" pitchFamily="34" charset="0"/>
                          <a:cs typeface="Arial" panose="020B0604020202020204" pitchFamily="34" charset="0"/>
                        </a:rPr>
                        <a:t>3. Luyện quan sát nhiều hơn</a:t>
                      </a:r>
                    </a:p>
                  </a:txBody>
                  <a:tcPr marL="137160" marR="137160" marT="68580" marB="68580" anchor="ctr"/>
                </a:tc>
                <a:tc>
                  <a:txBody>
                    <a:bodyPr/>
                    <a:lstStyle/>
                    <a:p>
                      <a:pPr algn="just">
                        <a:lnSpc>
                          <a:spcPct val="150000"/>
                        </a:lnSpc>
                      </a:pPr>
                      <a:r>
                        <a:rPr lang="en-US" sz="2200" dirty="0" err="1">
                          <a:latin typeface="Arial" panose="020B0604020202020204" pitchFamily="34" charset="0"/>
                          <a:cs typeface="Arial" panose="020B0604020202020204" pitchFamily="34" charset="0"/>
                        </a:rPr>
                        <a:t>Mỗi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tuần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cùng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người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thân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ra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ngoài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thiên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nhiên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tập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sát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cây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cỏ</a:t>
                      </a:r>
                      <a:r>
                        <a:rPr lang="en-US" sz="2200" dirty="0">
                          <a:latin typeface="Arial" panose="020B0604020202020204" pitchFamily="34" charset="0"/>
                          <a:cs typeface="Arial" panose="020B0604020202020204" pitchFamily="34" charset="0"/>
                        </a:rPr>
                        <a:t>, con </a:t>
                      </a:r>
                      <a:r>
                        <a:rPr lang="en-US" sz="2200" dirty="0" err="1">
                          <a:latin typeface="Arial" panose="020B0604020202020204" pitchFamily="34" charset="0"/>
                          <a:cs typeface="Arial" panose="020B0604020202020204" pitchFamily="34" charset="0"/>
                        </a:rPr>
                        <a:t>người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ghi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chép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sổ</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nhật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kí</a:t>
                      </a:r>
                      <a:r>
                        <a:rPr lang="en-US" sz="2200" dirty="0">
                          <a:latin typeface="Arial" panose="020B0604020202020204" pitchFamily="34" charset="0"/>
                          <a:cs typeface="Arial" panose="020B0604020202020204" pitchFamily="34" charset="0"/>
                        </a:rPr>
                        <a:t>.</a:t>
                      </a:r>
                    </a:p>
                  </a:txBody>
                  <a:tcPr marL="137160" marR="137160" marT="68580" marB="68580" anchor="ctr"/>
                </a:tc>
                <a:tc>
                  <a:txBody>
                    <a:bodyPr/>
                    <a:lstStyle/>
                    <a:p>
                      <a:pPr algn="just">
                        <a:lnSpc>
                          <a:spcPct val="150000"/>
                        </a:lnSpc>
                      </a:pPr>
                      <a:r>
                        <a:rPr lang="en-US" sz="2200" dirty="0">
                          <a:latin typeface="Arial" panose="020B0604020202020204" pitchFamily="34" charset="0"/>
                          <a:cs typeface="Arial" panose="020B0604020202020204" pitchFamily="34" charset="0"/>
                        </a:rPr>
                        <a:t>Quan </a:t>
                      </a:r>
                      <a:r>
                        <a:rPr lang="en-US" sz="2200" dirty="0" err="1">
                          <a:latin typeface="Arial" panose="020B0604020202020204" pitchFamily="34" charset="0"/>
                          <a:cs typeface="Arial" panose="020B0604020202020204" pitchFamily="34" charset="0"/>
                        </a:rPr>
                        <a:t>sát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nhanh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nhạy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hơn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biết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dùng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từ</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miêu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tả</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những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gì</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sát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được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đặc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biệt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luyện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kĩ</a:t>
                      </a:r>
                      <a:r>
                        <a:rPr lang="en-US" sz="2200" dirty="0">
                          <a:latin typeface="Arial" panose="020B0604020202020204" pitchFamily="34" charset="0"/>
                          <a:cs typeface="Arial" panose="020B0604020202020204" pitchFamily="34" charset="0"/>
                        </a:rPr>
                        <a:t> năng so </a:t>
                      </a:r>
                      <a:r>
                        <a:rPr lang="en-US" sz="2200" dirty="0" err="1">
                          <a:latin typeface="Arial" panose="020B0604020202020204" pitchFamily="34" charset="0"/>
                          <a:cs typeface="Arial" panose="020B0604020202020204" pitchFamily="34" charset="0"/>
                        </a:rPr>
                        <a:t>sánh</a:t>
                      </a:r>
                      <a:r>
                        <a:rPr lang="en-US" sz="2200" dirty="0">
                          <a:latin typeface="Arial" panose="020B0604020202020204" pitchFamily="34" charset="0"/>
                          <a:cs typeface="Arial" panose="020B0604020202020204" pitchFamily="34" charset="0"/>
                        </a:rPr>
                        <a:t>.</a:t>
                      </a:r>
                    </a:p>
                  </a:txBody>
                  <a:tcPr marL="137160" marR="137160" marT="68580" marB="68580" anchor="ctr"/>
                </a:tc>
                <a:extLst>
                  <a:ext uri="{0D108BD9-81ED-4DB2-BD59-A6C34878D82A}">
                    <a16:rowId xmlns:a16="http://schemas.microsoft.com/office/drawing/2014/main" val="1421894788"/>
                  </a:ext>
                </a:extLst>
              </a:tr>
              <a:tr h="1432247">
                <a:tc>
                  <a:txBody>
                    <a:bodyPr/>
                    <a:lstStyle/>
                    <a:p>
                      <a:pPr algn="just">
                        <a:lnSpc>
                          <a:spcPct val="150000"/>
                        </a:lnSpc>
                      </a:pPr>
                      <a:r>
                        <a:rPr lang="en-US" sz="2200">
                          <a:latin typeface="Arial" panose="020B0604020202020204" pitchFamily="34" charset="0"/>
                          <a:cs typeface="Arial" panose="020B0604020202020204" pitchFamily="34" charset="0"/>
                        </a:rPr>
                        <a:t>4. Hỏi kinh nghiệm anh chị học giỏi môn Tiếng Việt</a:t>
                      </a:r>
                    </a:p>
                  </a:txBody>
                  <a:tcPr marL="137160" marR="137160" marT="68580" marB="68580" anchor="ctr"/>
                </a:tc>
                <a:tc>
                  <a:txBody>
                    <a:bodyPr/>
                    <a:lstStyle/>
                    <a:p>
                      <a:pPr algn="just">
                        <a:lnSpc>
                          <a:spcPct val="150000"/>
                        </a:lnSpc>
                      </a:pPr>
                      <a:r>
                        <a:rPr lang="en-US" sz="2200" dirty="0" err="1">
                          <a:latin typeface="Arial" panose="020B0604020202020204" pitchFamily="34" charset="0"/>
                          <a:cs typeface="Arial" panose="020B0604020202020204" pitchFamily="34" charset="0"/>
                        </a:rPr>
                        <a:t>Gặp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anh</a:t>
                      </a:r>
                      <a:r>
                        <a:rPr lang="en-US" sz="2200" dirty="0">
                          <a:latin typeface="Arial" panose="020B0604020202020204" pitchFamily="34" charset="0"/>
                          <a:cs typeface="Arial" panose="020B0604020202020204" pitchFamily="34" charset="0"/>
                        </a:rPr>
                        <a:t> Hoài con </a:t>
                      </a:r>
                      <a:r>
                        <a:rPr lang="en-US" sz="2200" dirty="0" err="1">
                          <a:latin typeface="Arial" panose="020B0604020202020204" pitchFamily="34" charset="0"/>
                          <a:cs typeface="Arial" panose="020B0604020202020204" pitchFamily="34" charset="0"/>
                        </a:rPr>
                        <a:t>bác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Phượng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nhờ</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anh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hướng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dẫn</a:t>
                      </a:r>
                      <a:r>
                        <a:rPr lang="en-US" sz="2200" dirty="0">
                          <a:latin typeface="Arial" panose="020B0604020202020204" pitchFamily="34" charset="0"/>
                          <a:cs typeface="Arial" panose="020B0604020202020204" pitchFamily="34" charset="0"/>
                        </a:rPr>
                        <a:t>.</a:t>
                      </a:r>
                    </a:p>
                  </a:txBody>
                  <a:tcPr marL="137160" marR="137160" marT="68580" marB="68580" anchor="ctr"/>
                </a:tc>
                <a:tc>
                  <a:txBody>
                    <a:bodyPr/>
                    <a:lstStyle/>
                    <a:p>
                      <a:pPr algn="just">
                        <a:lnSpc>
                          <a:spcPct val="150000"/>
                        </a:lnSpc>
                      </a:pPr>
                      <a:r>
                        <a:rPr lang="en-US" sz="2200" dirty="0" err="1">
                          <a:latin typeface="Arial" panose="020B0604020202020204" pitchFamily="34" charset="0"/>
                          <a:cs typeface="Arial" panose="020B0604020202020204" pitchFamily="34" charset="0"/>
                        </a:rPr>
                        <a:t>Biết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thêm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được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phương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pháp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viết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văn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Đạt</a:t>
                      </a:r>
                      <a:r>
                        <a:rPr lang="en-US" sz="2200" dirty="0">
                          <a:latin typeface="Arial" panose="020B0604020202020204" pitchFamily="34" charset="0"/>
                          <a:cs typeface="Arial" panose="020B0604020202020204" pitchFamily="34" charset="0"/>
                        </a:rPr>
                        <a:t> 8 </a:t>
                      </a:r>
                      <a:r>
                        <a:rPr lang="en-US" sz="2200" dirty="0" err="1">
                          <a:latin typeface="Arial" panose="020B0604020202020204" pitchFamily="34" charset="0"/>
                          <a:cs typeface="Arial" panose="020B0604020202020204" pitchFamily="34" charset="0"/>
                        </a:rPr>
                        <a:t>hoặc</a:t>
                      </a:r>
                      <a:r>
                        <a:rPr lang="en-US" sz="2200" dirty="0">
                          <a:latin typeface="Arial" panose="020B0604020202020204" pitchFamily="34" charset="0"/>
                          <a:cs typeface="Arial" panose="020B0604020202020204" pitchFamily="34" charset="0"/>
                        </a:rPr>
                        <a:t> 9 </a:t>
                      </a:r>
                      <a:r>
                        <a:rPr lang="en-US" sz="2200" dirty="0" err="1">
                          <a:latin typeface="Arial" panose="020B0604020202020204" pitchFamily="34" charset="0"/>
                          <a:cs typeface="Arial" panose="020B0604020202020204" pitchFamily="34" charset="0"/>
                        </a:rPr>
                        <a:t>điểm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kiểm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cuối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học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kì</a:t>
                      </a:r>
                      <a:r>
                        <a:rPr lang="en-US" sz="2200" dirty="0">
                          <a:latin typeface="Arial" panose="020B0604020202020204" pitchFamily="34" charset="0"/>
                          <a:cs typeface="Arial" panose="020B0604020202020204" pitchFamily="34" charset="0"/>
                        </a:rPr>
                        <a:t>.</a:t>
                      </a:r>
                    </a:p>
                  </a:txBody>
                  <a:tcPr marL="137160" marR="137160" marT="68580" marB="68580" anchor="ctr"/>
                </a:tc>
                <a:extLst>
                  <a:ext uri="{0D108BD9-81ED-4DB2-BD59-A6C34878D82A}">
                    <a16:rowId xmlns:a16="http://schemas.microsoft.com/office/drawing/2014/main" val="1964295163"/>
                  </a:ext>
                </a:extLst>
              </a:tr>
            </a:tbl>
          </a:graphicData>
        </a:graphic>
      </p:graphicFrame>
    </p:spTree>
    <p:extLst>
      <p:ext uri="{BB962C8B-B14F-4D97-AF65-F5344CB8AC3E}">
        <p14:creationId xmlns:p14="http://schemas.microsoft.com/office/powerpoint/2010/main" val="134459343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7FF"/>
        </a:solidFill>
        <a:effectLst/>
      </p:bgPr>
    </p:bg>
    <p:spTree>
      <p:nvGrpSpPr>
        <p:cNvPr id="1" name=""/>
        <p:cNvGrpSpPr/>
        <p:nvPr/>
      </p:nvGrpSpPr>
      <p:grpSpPr>
        <a:xfrm>
          <a:off x="0" y="0"/>
          <a:ext cx="0" cy="0"/>
          <a:chOff x="0" y="0"/>
          <a:chExt cx="0" cy="0"/>
        </a:xfrm>
      </p:grpSpPr>
      <p:sp>
        <p:nvSpPr>
          <p:cNvPr id="14" name="Freeform 14"/>
          <p:cNvSpPr/>
          <p:nvPr/>
        </p:nvSpPr>
        <p:spPr>
          <a:xfrm rot="-1043976">
            <a:off x="17403428" y="54346"/>
            <a:ext cx="446020" cy="777377"/>
          </a:xfrm>
          <a:custGeom>
            <a:avLst/>
            <a:gdLst/>
            <a:ahLst/>
            <a:cxnLst/>
            <a:rect l="l" t="t" r="r" b="b"/>
            <a:pathLst>
              <a:path w="446020" h="777377">
                <a:moveTo>
                  <a:pt x="0" y="0"/>
                </a:moveTo>
                <a:lnTo>
                  <a:pt x="446020" y="0"/>
                </a:lnTo>
                <a:lnTo>
                  <a:pt x="446020" y="777378"/>
                </a:lnTo>
                <a:lnTo>
                  <a:pt x="0" y="7773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4" name="Group 3">
            <a:extLst>
              <a:ext uri="{FF2B5EF4-FFF2-40B4-BE49-F238E27FC236}">
                <a16:creationId xmlns:a16="http://schemas.microsoft.com/office/drawing/2014/main" id="{03B38F50-CF1D-FA3A-FBCF-5666456CE947}"/>
              </a:ext>
            </a:extLst>
          </p:cNvPr>
          <p:cNvGrpSpPr/>
          <p:nvPr/>
        </p:nvGrpSpPr>
        <p:grpSpPr>
          <a:xfrm>
            <a:off x="762000" y="1562101"/>
            <a:ext cx="11812080" cy="7391400"/>
            <a:chOff x="0" y="0"/>
            <a:chExt cx="2729626" cy="2002089"/>
          </a:xfrm>
        </p:grpSpPr>
        <p:sp>
          <p:nvSpPr>
            <p:cNvPr id="25" name="Freeform 4">
              <a:extLst>
                <a:ext uri="{FF2B5EF4-FFF2-40B4-BE49-F238E27FC236}">
                  <a16:creationId xmlns:a16="http://schemas.microsoft.com/office/drawing/2014/main" id="{7A542485-3CDF-8972-9D86-8C148CB03759}"/>
                </a:ext>
              </a:extLst>
            </p:cNvPr>
            <p:cNvSpPr/>
            <p:nvPr/>
          </p:nvSpPr>
          <p:spPr>
            <a:xfrm>
              <a:off x="0" y="0"/>
              <a:ext cx="2729626" cy="2002089"/>
            </a:xfrm>
            <a:custGeom>
              <a:avLst/>
              <a:gdLst/>
              <a:ahLst/>
              <a:cxnLst/>
              <a:rect l="l" t="t" r="r" b="b"/>
              <a:pathLst>
                <a:path w="2729626" h="2002089">
                  <a:moveTo>
                    <a:pt x="38097" y="0"/>
                  </a:moveTo>
                  <a:lnTo>
                    <a:pt x="2691530" y="0"/>
                  </a:lnTo>
                  <a:cubicBezTo>
                    <a:pt x="2712570" y="0"/>
                    <a:pt x="2729626" y="17057"/>
                    <a:pt x="2729626" y="38097"/>
                  </a:cubicBezTo>
                  <a:lnTo>
                    <a:pt x="2729626" y="1963992"/>
                  </a:lnTo>
                  <a:cubicBezTo>
                    <a:pt x="2729626" y="1985032"/>
                    <a:pt x="2712570" y="2002089"/>
                    <a:pt x="2691530" y="2002089"/>
                  </a:cubicBezTo>
                  <a:lnTo>
                    <a:pt x="38097" y="2002089"/>
                  </a:lnTo>
                  <a:cubicBezTo>
                    <a:pt x="17057" y="2002089"/>
                    <a:pt x="0" y="1985032"/>
                    <a:pt x="0" y="1963992"/>
                  </a:cubicBezTo>
                  <a:lnTo>
                    <a:pt x="0" y="38097"/>
                  </a:lnTo>
                  <a:cubicBezTo>
                    <a:pt x="0" y="17057"/>
                    <a:pt x="17057" y="0"/>
                    <a:pt x="38097" y="0"/>
                  </a:cubicBezTo>
                  <a:close/>
                </a:path>
              </a:pathLst>
            </a:custGeom>
            <a:solidFill>
              <a:schemeClr val="accent5">
                <a:lumMod val="20000"/>
                <a:lumOff val="80000"/>
              </a:schemeClr>
            </a:solidFill>
          </p:spPr>
          <p:txBody>
            <a:bodyPr/>
            <a:lstStyle/>
            <a:p>
              <a:endParaRPr lang="en-US"/>
            </a:p>
          </p:txBody>
        </p:sp>
        <p:sp>
          <p:nvSpPr>
            <p:cNvPr id="26" name="TextBox 5">
              <a:extLst>
                <a:ext uri="{FF2B5EF4-FFF2-40B4-BE49-F238E27FC236}">
                  <a16:creationId xmlns:a16="http://schemas.microsoft.com/office/drawing/2014/main" id="{6085B9AE-A52F-C5D6-386E-5F9F8DE8B080}"/>
                </a:ext>
              </a:extLst>
            </p:cNvPr>
            <p:cNvSpPr txBox="1"/>
            <p:nvPr/>
          </p:nvSpPr>
          <p:spPr>
            <a:xfrm>
              <a:off x="0" y="-9525"/>
              <a:ext cx="812800" cy="822325"/>
            </a:xfrm>
            <a:prstGeom prst="rect">
              <a:avLst/>
            </a:prstGeom>
          </p:spPr>
          <p:txBody>
            <a:bodyPr lIns="50800" tIns="50800" rIns="50800" bIns="50800" rtlCol="0" anchor="ctr"/>
            <a:lstStyle/>
            <a:p>
              <a:pPr algn="ctr">
                <a:lnSpc>
                  <a:spcPts val="3000"/>
                </a:lnSpc>
              </a:pPr>
              <a:endParaRPr/>
            </a:p>
          </p:txBody>
        </p:sp>
      </p:grpSp>
      <p:sp>
        <p:nvSpPr>
          <p:cNvPr id="27" name="Oval 26">
            <a:extLst>
              <a:ext uri="{FF2B5EF4-FFF2-40B4-BE49-F238E27FC236}">
                <a16:creationId xmlns:a16="http://schemas.microsoft.com/office/drawing/2014/main" id="{9E4818BB-44D4-672D-B4A9-585D807303F2}"/>
              </a:ext>
            </a:extLst>
          </p:cNvPr>
          <p:cNvSpPr/>
          <p:nvPr/>
        </p:nvSpPr>
        <p:spPr>
          <a:xfrm>
            <a:off x="10971231" y="2230389"/>
            <a:ext cx="6705600" cy="6104561"/>
          </a:xfrm>
          <a:prstGeom prst="ellipse">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BA63E6F6-04E2-C442-35AC-461DAB2159D5}"/>
              </a:ext>
            </a:extLst>
          </p:cNvPr>
          <p:cNvSpPr txBox="1"/>
          <p:nvPr/>
        </p:nvSpPr>
        <p:spPr>
          <a:xfrm>
            <a:off x="11276031" y="4066185"/>
            <a:ext cx="6095999" cy="2431371"/>
          </a:xfrm>
          <a:prstGeom prst="rect">
            <a:avLst/>
          </a:prstGeom>
          <a:noFill/>
        </p:spPr>
        <p:txBody>
          <a:bodyPr wrap="square" rtlCol="0">
            <a:spAutoFit/>
          </a:bodyPr>
          <a:lstStyle/>
          <a:p>
            <a:pPr algn="ctr">
              <a:lnSpc>
                <a:spcPct val="150000"/>
              </a:lnSpc>
            </a:pPr>
            <a:r>
              <a:rPr lang="en-US" sz="5400" b="1" dirty="0">
                <a:solidFill>
                  <a:srgbClr val="FF0000"/>
                </a:solidFill>
                <a:latin typeface="Arial" panose="020B0604020202020204" pitchFamily="34" charset="0"/>
                <a:cs typeface="Arial" panose="020B0604020202020204" pitchFamily="34" charset="0"/>
              </a:rPr>
              <a:t>HOẠT ĐỘNG THEO NHÓM</a:t>
            </a:r>
          </a:p>
        </p:txBody>
      </p:sp>
      <p:sp>
        <p:nvSpPr>
          <p:cNvPr id="29" name="TextBox 28">
            <a:extLst>
              <a:ext uri="{FF2B5EF4-FFF2-40B4-BE49-F238E27FC236}">
                <a16:creationId xmlns:a16="http://schemas.microsoft.com/office/drawing/2014/main" id="{D7CFEDBF-C480-D065-EDE4-677F75D49062}"/>
              </a:ext>
            </a:extLst>
          </p:cNvPr>
          <p:cNvSpPr txBox="1"/>
          <p:nvPr/>
        </p:nvSpPr>
        <p:spPr>
          <a:xfrm>
            <a:off x="2009220" y="2735219"/>
            <a:ext cx="8621413" cy="5045164"/>
          </a:xfrm>
          <a:prstGeom prst="rect">
            <a:avLst/>
          </a:prstGeom>
          <a:noFill/>
        </p:spPr>
        <p:txBody>
          <a:bodyPr wrap="square">
            <a:spAutoFit/>
          </a:bodyPr>
          <a:lstStyle/>
          <a:p>
            <a:pPr marR="0" algn="just">
              <a:lnSpc>
                <a:spcPct val="150000"/>
              </a:lnSpc>
              <a:spcBef>
                <a:spcPts val="0"/>
              </a:spcBef>
              <a:spcAft>
                <a:spcPts val="0"/>
              </a:spcAft>
            </a:pPr>
            <a:r>
              <a:rPr lang="vi-VN" sz="4400" dirty="0">
                <a:ea typeface="Calibri" panose="020F0502020204030204" pitchFamily="34" charset="0"/>
                <a:cs typeface="Arial" panose="020B0604020202020204" pitchFamily="34" charset="0"/>
              </a:rPr>
              <a:t>Em hãy chia sẻ với các bạn trong nhóm kế hoạch hành động của mình, lắng nghe các bạn trong nhóm góp ý, điều chỉnh và bổ sung để hoàn thiện kế hoạch.</a:t>
            </a:r>
            <a:endParaRPr lang="en-US" sz="4400" dirty="0">
              <a:latin typeface="Arial" panose="020B0604020202020204" pitchFamily="34" charset="0"/>
              <a:cs typeface="Arial" panose="020B0604020202020204" pitchFamily="34" charset="0"/>
            </a:endParaRPr>
          </a:p>
        </p:txBody>
      </p:sp>
      <p:pic>
        <p:nvPicPr>
          <p:cNvPr id="30" name="Picture 22">
            <a:extLst>
              <a:ext uri="{FF2B5EF4-FFF2-40B4-BE49-F238E27FC236}">
                <a16:creationId xmlns:a16="http://schemas.microsoft.com/office/drawing/2014/main" id="{4930B3E1-234E-F4F3-B0BA-4F392C01AEC1}"/>
              </a:ext>
            </a:extLst>
          </p:cNvPr>
          <p:cNvPicPr>
            <a:picLocks noChangeAspect="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276031" y="727904"/>
            <a:ext cx="1771369" cy="1668306"/>
          </a:xfrm>
          <a:prstGeom prst="rect">
            <a:avLst/>
          </a:prstGeom>
        </p:spPr>
      </p:pic>
      <p:pic>
        <p:nvPicPr>
          <p:cNvPr id="33" name="Picture 32" descr="A picture containing text&#10;&#10;Description automatically generated">
            <a:extLst>
              <a:ext uri="{FF2B5EF4-FFF2-40B4-BE49-F238E27FC236}">
                <a16:creationId xmlns:a16="http://schemas.microsoft.com/office/drawing/2014/main" id="{B6EA81DC-2D59-6629-2239-61163B563E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415" y="-310878"/>
            <a:ext cx="3640463" cy="3640463"/>
          </a:xfrm>
          <a:prstGeom prst="rect">
            <a:avLst/>
          </a:prstGeom>
        </p:spPr>
      </p:pic>
      <p:pic>
        <p:nvPicPr>
          <p:cNvPr id="10" name="Picture 9" descr="A group of kids sitting around a table&#10;&#10;Description automatically generated with low confidence">
            <a:extLst>
              <a:ext uri="{FF2B5EF4-FFF2-40B4-BE49-F238E27FC236}">
                <a16:creationId xmlns:a16="http://schemas.microsoft.com/office/drawing/2014/main" id="{72D45F85-1CF9-7EA2-92A1-02F1BD45B6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35434" y="6950528"/>
            <a:ext cx="6483798" cy="3401645"/>
          </a:xfrm>
          <a:prstGeom prst="rect">
            <a:avLst/>
          </a:prstGeom>
        </p:spPr>
      </p:pic>
      <p:sp>
        <p:nvSpPr>
          <p:cNvPr id="13" name="Freeform 13"/>
          <p:cNvSpPr/>
          <p:nvPr/>
        </p:nvSpPr>
        <p:spPr>
          <a:xfrm rot="-2040979">
            <a:off x="458224" y="8290010"/>
            <a:ext cx="821086" cy="940107"/>
          </a:xfrm>
          <a:custGeom>
            <a:avLst/>
            <a:gdLst/>
            <a:ahLst/>
            <a:cxnLst/>
            <a:rect l="l" t="t" r="r" b="b"/>
            <a:pathLst>
              <a:path w="506294" h="549573">
                <a:moveTo>
                  <a:pt x="0" y="0"/>
                </a:moveTo>
                <a:lnTo>
                  <a:pt x="506294" y="0"/>
                </a:lnTo>
                <a:lnTo>
                  <a:pt x="506294" y="549572"/>
                </a:lnTo>
                <a:lnTo>
                  <a:pt x="0" y="5495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extLst>
      <p:ext uri="{BB962C8B-B14F-4D97-AF65-F5344CB8AC3E}">
        <p14:creationId xmlns:p14="http://schemas.microsoft.com/office/powerpoint/2010/main" val="274788369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7FF"/>
        </a:solidFill>
        <a:effectLst/>
      </p:bgPr>
    </p:bg>
    <p:spTree>
      <p:nvGrpSpPr>
        <p:cNvPr id="1" name=""/>
        <p:cNvGrpSpPr/>
        <p:nvPr/>
      </p:nvGrpSpPr>
      <p:grpSpPr>
        <a:xfrm>
          <a:off x="0" y="0"/>
          <a:ext cx="0" cy="0"/>
          <a:chOff x="0" y="0"/>
          <a:chExt cx="0" cy="0"/>
        </a:xfrm>
      </p:grpSpPr>
      <p:sp>
        <p:nvSpPr>
          <p:cNvPr id="13" name="Freeform 13"/>
          <p:cNvSpPr/>
          <p:nvPr/>
        </p:nvSpPr>
        <p:spPr>
          <a:xfrm rot="-2040979">
            <a:off x="20385709" y="1254134"/>
            <a:ext cx="821086" cy="940107"/>
          </a:xfrm>
          <a:custGeom>
            <a:avLst/>
            <a:gdLst/>
            <a:ahLst/>
            <a:cxnLst/>
            <a:rect l="l" t="t" r="r" b="b"/>
            <a:pathLst>
              <a:path w="506294" h="549573">
                <a:moveTo>
                  <a:pt x="0" y="0"/>
                </a:moveTo>
                <a:lnTo>
                  <a:pt x="506294" y="0"/>
                </a:lnTo>
                <a:lnTo>
                  <a:pt x="506294" y="549572"/>
                </a:lnTo>
                <a:lnTo>
                  <a:pt x="0" y="5495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 name="Line Callout 1 (Border and Accent Bar) 3">
            <a:extLst>
              <a:ext uri="{FF2B5EF4-FFF2-40B4-BE49-F238E27FC236}">
                <a16:creationId xmlns:a16="http://schemas.microsoft.com/office/drawing/2014/main" id="{AD96B16A-35B4-0138-72C9-6FD46A5F6396}"/>
              </a:ext>
            </a:extLst>
          </p:cNvPr>
          <p:cNvSpPr/>
          <p:nvPr/>
        </p:nvSpPr>
        <p:spPr>
          <a:xfrm>
            <a:off x="152400" y="157590"/>
            <a:ext cx="4837931" cy="973156"/>
          </a:xfrm>
          <a:prstGeom prst="accentBorderCallout1">
            <a:avLst>
              <a:gd name="adj1" fmla="val 18750"/>
              <a:gd name="adj2" fmla="val -3127"/>
              <a:gd name="adj3" fmla="val 17954"/>
              <a:gd name="adj4" fmla="val -17509"/>
            </a:avLst>
          </a:prstGeom>
          <a:solidFill>
            <a:schemeClr val="bg1"/>
          </a:solidFill>
          <a:ln>
            <a:solidFill>
              <a:schemeClr val="accent5">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2">
                    <a:lumMod val="50000"/>
                  </a:schemeClr>
                </a:solidFill>
                <a:latin typeface="Arial" panose="020B0604020202020204" pitchFamily="34" charset="0"/>
                <a:cs typeface="Arial" panose="020B0604020202020204" pitchFamily="34" charset="0"/>
              </a:rPr>
              <a:t>Gợi</a:t>
            </a:r>
            <a:r>
              <a:rPr lang="en-US" sz="4000" b="1" dirty="0">
                <a:solidFill>
                  <a:schemeClr val="tx2">
                    <a:lumMod val="50000"/>
                  </a:schemeClr>
                </a:solidFill>
                <a:latin typeface="Arial" panose="020B0604020202020204" pitchFamily="34" charset="0"/>
                <a:cs typeface="Arial" panose="020B0604020202020204" pitchFamily="34" charset="0"/>
              </a:rPr>
              <a:t> ý </a:t>
            </a:r>
            <a:r>
              <a:rPr lang="en-US" sz="4000" b="1" dirty="0" err="1">
                <a:solidFill>
                  <a:schemeClr val="tx2">
                    <a:lumMod val="50000"/>
                  </a:schemeClr>
                </a:solidFill>
                <a:latin typeface="Arial" panose="020B0604020202020204" pitchFamily="34" charset="0"/>
                <a:cs typeface="Arial" panose="020B0604020202020204" pitchFamily="34" charset="0"/>
              </a:rPr>
              <a:t>trả</a:t>
            </a:r>
            <a:r>
              <a:rPr lang="en-US" sz="4000" b="1" dirty="0">
                <a:solidFill>
                  <a:schemeClr val="tx2">
                    <a:lumMod val="50000"/>
                  </a:schemeClr>
                </a:solidFill>
                <a:latin typeface="Arial" panose="020B0604020202020204" pitchFamily="34" charset="0"/>
                <a:cs typeface="Arial" panose="020B0604020202020204" pitchFamily="34" charset="0"/>
              </a:rPr>
              <a:t> </a:t>
            </a:r>
            <a:r>
              <a:rPr lang="en-US" sz="4000" b="1" dirty="0" err="1">
                <a:solidFill>
                  <a:schemeClr val="tx2">
                    <a:lumMod val="50000"/>
                  </a:schemeClr>
                </a:solidFill>
                <a:latin typeface="Arial" panose="020B0604020202020204" pitchFamily="34" charset="0"/>
                <a:cs typeface="Arial" panose="020B0604020202020204" pitchFamily="34" charset="0"/>
              </a:rPr>
              <a:t>lời</a:t>
            </a:r>
            <a:endParaRPr lang="en-US" sz="4000" b="1" dirty="0">
              <a:solidFill>
                <a:schemeClr val="tx2">
                  <a:lumMod val="50000"/>
                </a:schemeClr>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023BF84F-9495-6BB7-E4EE-6D757155E753}"/>
              </a:ext>
            </a:extLst>
          </p:cNvPr>
          <p:cNvSpPr/>
          <p:nvPr/>
        </p:nvSpPr>
        <p:spPr>
          <a:xfrm>
            <a:off x="457200" y="1409699"/>
            <a:ext cx="17373600" cy="8719711"/>
          </a:xfrm>
          <a:custGeom>
            <a:avLst/>
            <a:gdLst>
              <a:gd name="connsiteX0" fmla="*/ 0 w 17373600"/>
              <a:gd name="connsiteY0" fmla="*/ 358903 h 8719711"/>
              <a:gd name="connsiteX1" fmla="*/ 358903 w 17373600"/>
              <a:gd name="connsiteY1" fmla="*/ 0 h 8719711"/>
              <a:gd name="connsiteX2" fmla="*/ 17014697 w 17373600"/>
              <a:gd name="connsiteY2" fmla="*/ 0 h 8719711"/>
              <a:gd name="connsiteX3" fmla="*/ 17373600 w 17373600"/>
              <a:gd name="connsiteY3" fmla="*/ 358903 h 8719711"/>
              <a:gd name="connsiteX4" fmla="*/ 17373600 w 17373600"/>
              <a:gd name="connsiteY4" fmla="*/ 8360808 h 8719711"/>
              <a:gd name="connsiteX5" fmla="*/ 17014697 w 17373600"/>
              <a:gd name="connsiteY5" fmla="*/ 8719711 h 8719711"/>
              <a:gd name="connsiteX6" fmla="*/ 358903 w 17373600"/>
              <a:gd name="connsiteY6" fmla="*/ 8719711 h 8719711"/>
              <a:gd name="connsiteX7" fmla="*/ 0 w 17373600"/>
              <a:gd name="connsiteY7" fmla="*/ 8360808 h 8719711"/>
              <a:gd name="connsiteX8" fmla="*/ 0 w 17373600"/>
              <a:gd name="connsiteY8" fmla="*/ 358903 h 871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600" h="8719711" fill="none" extrusionOk="0">
                <a:moveTo>
                  <a:pt x="0" y="358903"/>
                </a:moveTo>
                <a:cubicBezTo>
                  <a:pt x="-8795" y="166784"/>
                  <a:pt x="131440" y="-1784"/>
                  <a:pt x="358903" y="0"/>
                </a:cubicBezTo>
                <a:cubicBezTo>
                  <a:pt x="7858821" y="77347"/>
                  <a:pt x="11437241" y="-113207"/>
                  <a:pt x="17014697" y="0"/>
                </a:cubicBezTo>
                <a:cubicBezTo>
                  <a:pt x="17239733" y="-12700"/>
                  <a:pt x="17402056" y="138145"/>
                  <a:pt x="17373600" y="358903"/>
                </a:cubicBezTo>
                <a:cubicBezTo>
                  <a:pt x="17512345" y="2586857"/>
                  <a:pt x="17346680" y="6450315"/>
                  <a:pt x="17373600" y="8360808"/>
                </a:cubicBezTo>
                <a:cubicBezTo>
                  <a:pt x="17369895" y="8550186"/>
                  <a:pt x="17185057" y="8717297"/>
                  <a:pt x="17014697" y="8719711"/>
                </a:cubicBezTo>
                <a:cubicBezTo>
                  <a:pt x="11641644" y="8562556"/>
                  <a:pt x="7260197" y="8862524"/>
                  <a:pt x="358903" y="8719711"/>
                </a:cubicBezTo>
                <a:cubicBezTo>
                  <a:pt x="157407" y="8697412"/>
                  <a:pt x="7895" y="8545979"/>
                  <a:pt x="0" y="8360808"/>
                </a:cubicBezTo>
                <a:cubicBezTo>
                  <a:pt x="-160750" y="7043666"/>
                  <a:pt x="27356" y="1533997"/>
                  <a:pt x="0" y="358903"/>
                </a:cubicBezTo>
                <a:close/>
              </a:path>
              <a:path w="17373600" h="8719711" stroke="0" extrusionOk="0">
                <a:moveTo>
                  <a:pt x="0" y="358903"/>
                </a:moveTo>
                <a:cubicBezTo>
                  <a:pt x="9156" y="152681"/>
                  <a:pt x="152524" y="-21321"/>
                  <a:pt x="358903" y="0"/>
                </a:cubicBezTo>
                <a:cubicBezTo>
                  <a:pt x="4282062" y="-90009"/>
                  <a:pt x="13481965" y="-1549"/>
                  <a:pt x="17014697" y="0"/>
                </a:cubicBezTo>
                <a:cubicBezTo>
                  <a:pt x="17209379" y="12956"/>
                  <a:pt x="17396758" y="132439"/>
                  <a:pt x="17373600" y="358903"/>
                </a:cubicBezTo>
                <a:cubicBezTo>
                  <a:pt x="17311051" y="3654087"/>
                  <a:pt x="17489481" y="4881082"/>
                  <a:pt x="17373600" y="8360808"/>
                </a:cubicBezTo>
                <a:cubicBezTo>
                  <a:pt x="17365093" y="8575332"/>
                  <a:pt x="17213217" y="8736832"/>
                  <a:pt x="17014697" y="8719711"/>
                </a:cubicBezTo>
                <a:cubicBezTo>
                  <a:pt x="11676779" y="8872165"/>
                  <a:pt x="2525103" y="8866462"/>
                  <a:pt x="358903" y="8719711"/>
                </a:cubicBezTo>
                <a:cubicBezTo>
                  <a:pt x="127279" y="8723795"/>
                  <a:pt x="16919" y="8547542"/>
                  <a:pt x="0" y="8360808"/>
                </a:cubicBezTo>
                <a:cubicBezTo>
                  <a:pt x="124463" y="5960847"/>
                  <a:pt x="41550" y="2687380"/>
                  <a:pt x="0" y="358903"/>
                </a:cubicBezTo>
                <a:close/>
              </a:path>
            </a:pathLst>
          </a:custGeom>
          <a:solidFill>
            <a:srgbClr val="EAF2E5"/>
          </a:solidFill>
          <a:ln>
            <a:solidFill>
              <a:srgbClr val="B9D9AB"/>
            </a:solidFill>
            <a:prstDash val="sysDash"/>
            <a:extLst>
              <a:ext uri="{C807C97D-BFC1-408E-A445-0C87EB9F89A2}">
                <ask:lineSketchStyleProps xmlns:ask="http://schemas.microsoft.com/office/drawing/2018/sketchyshapes" sd="640486713">
                  <a:prstGeom prst="roundRect">
                    <a:avLst>
                      <a:gd name="adj" fmla="val 4116"/>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6" name="TextBox 15">
            <a:extLst>
              <a:ext uri="{FF2B5EF4-FFF2-40B4-BE49-F238E27FC236}">
                <a16:creationId xmlns:a16="http://schemas.microsoft.com/office/drawing/2014/main" id="{A63AF92A-4021-D2D2-4572-AF91A1DF050F}"/>
              </a:ext>
            </a:extLst>
          </p:cNvPr>
          <p:cNvSpPr txBox="1"/>
          <p:nvPr/>
        </p:nvSpPr>
        <p:spPr>
          <a:xfrm>
            <a:off x="2362200" y="1596309"/>
            <a:ext cx="14027460" cy="584775"/>
          </a:xfrm>
          <a:prstGeom prst="rect">
            <a:avLst/>
          </a:prstGeom>
          <a:noFill/>
        </p:spPr>
        <p:txBody>
          <a:bodyPr wrap="square">
            <a:spAutoFit/>
          </a:bodyPr>
          <a:lstStyle/>
          <a:p>
            <a:pPr algn="ctr">
              <a:spcAft>
                <a:spcPts val="1500"/>
              </a:spcAft>
            </a:pPr>
            <a:r>
              <a:rPr lang="en-US" sz="3200" b="1" dirty="0">
                <a:latin typeface="Arial" panose="020B0604020202020204" pitchFamily="34" charset="0"/>
                <a:ea typeface="Calibri" panose="020F0502020204030204" pitchFamily="34" charset="0"/>
                <a:cs typeface="Arial" panose="020B0604020202020204" pitchFamily="34" charset="0"/>
              </a:rPr>
              <a:t>KẾ HOẠCH HÀNH ĐỘNG</a:t>
            </a:r>
          </a:p>
        </p:txBody>
      </p:sp>
      <p:graphicFrame>
        <p:nvGraphicFramePr>
          <p:cNvPr id="3" name="Table 8">
            <a:extLst>
              <a:ext uri="{FF2B5EF4-FFF2-40B4-BE49-F238E27FC236}">
                <a16:creationId xmlns:a16="http://schemas.microsoft.com/office/drawing/2014/main" id="{BE5891E6-48CF-D25E-8B61-5BE2A1CCBBA4}"/>
              </a:ext>
            </a:extLst>
          </p:cNvPr>
          <p:cNvGraphicFramePr>
            <a:graphicFrameLocks noGrp="1"/>
          </p:cNvGraphicFramePr>
          <p:nvPr>
            <p:extLst>
              <p:ext uri="{D42A27DB-BD31-4B8C-83A1-F6EECF244321}">
                <p14:modId xmlns:p14="http://schemas.microsoft.com/office/powerpoint/2010/main" val="1247510929"/>
              </p:ext>
            </p:extLst>
          </p:nvPr>
        </p:nvGraphicFramePr>
        <p:xfrm>
          <a:off x="745465" y="3999192"/>
          <a:ext cx="16797070" cy="5793942"/>
        </p:xfrm>
        <a:graphic>
          <a:graphicData uri="http://schemas.openxmlformats.org/drawingml/2006/table">
            <a:tbl>
              <a:tblPr firstRow="1" bandRow="1">
                <a:tableStyleId>{5940675A-B579-460E-94D1-54222C63F5DA}</a:tableStyleId>
              </a:tblPr>
              <a:tblGrid>
                <a:gridCol w="4556234">
                  <a:extLst>
                    <a:ext uri="{9D8B030D-6E8A-4147-A177-3AD203B41FA5}">
                      <a16:colId xmlns:a16="http://schemas.microsoft.com/office/drawing/2014/main" val="76682433"/>
                    </a:ext>
                  </a:extLst>
                </a:gridCol>
                <a:gridCol w="6675935">
                  <a:extLst>
                    <a:ext uri="{9D8B030D-6E8A-4147-A177-3AD203B41FA5}">
                      <a16:colId xmlns:a16="http://schemas.microsoft.com/office/drawing/2014/main" val="2976893576"/>
                    </a:ext>
                  </a:extLst>
                </a:gridCol>
                <a:gridCol w="5564901">
                  <a:extLst>
                    <a:ext uri="{9D8B030D-6E8A-4147-A177-3AD203B41FA5}">
                      <a16:colId xmlns:a16="http://schemas.microsoft.com/office/drawing/2014/main" val="2703597177"/>
                    </a:ext>
                  </a:extLst>
                </a:gridCol>
              </a:tblGrid>
              <a:tr h="1252474">
                <a:tc>
                  <a:txBody>
                    <a:bodyPr/>
                    <a:lstStyle/>
                    <a:p>
                      <a:pPr algn="ctr">
                        <a:lnSpc>
                          <a:spcPct val="150000"/>
                        </a:lnSpc>
                      </a:pPr>
                      <a:r>
                        <a:rPr lang="en-US" sz="2600" b="1" dirty="0">
                          <a:latin typeface="Arial" panose="020B0604020202020204" pitchFamily="34" charset="0"/>
                          <a:cs typeface="Arial" panose="020B0604020202020204" pitchFamily="34" charset="0"/>
                        </a:rPr>
                        <a:t>Các </a:t>
                      </a:r>
                      <a:r>
                        <a:rPr lang="en-US" sz="2600" b="1" dirty="0" err="1">
                          <a:latin typeface="Arial" panose="020B0604020202020204" pitchFamily="34" charset="0"/>
                          <a:cs typeface="Arial" panose="020B0604020202020204" pitchFamily="34" charset="0"/>
                        </a:rPr>
                        <a:t>việc</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cần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làm</a:t>
                      </a:r>
                      <a:endParaRPr lang="en-US" sz="2600" b="1" dirty="0">
                        <a:latin typeface="Arial" panose="020B0604020202020204" pitchFamily="34" charset="0"/>
                        <a:cs typeface="Arial" panose="020B0604020202020204" pitchFamily="34" charset="0"/>
                      </a:endParaRPr>
                    </a:p>
                  </a:txBody>
                  <a:tcPr marL="137160" marR="137160" marT="68580" marB="68580" anchor="ctr">
                    <a:solidFill>
                      <a:srgbClr val="B9D9AB"/>
                    </a:solidFill>
                  </a:tcPr>
                </a:tc>
                <a:tc>
                  <a:txBody>
                    <a:bodyPr/>
                    <a:lstStyle/>
                    <a:p>
                      <a:pPr algn="ctr">
                        <a:lnSpc>
                          <a:spcPct val="150000"/>
                        </a:lnSpc>
                      </a:pPr>
                      <a:r>
                        <a:rPr lang="en-US" sz="2600" b="1" dirty="0" err="1">
                          <a:latin typeface="Arial" panose="020B0604020202020204" pitchFamily="34" charset="0"/>
                          <a:cs typeface="Arial" panose="020B0604020202020204" pitchFamily="34" charset="0"/>
                        </a:rPr>
                        <a:t>Mô</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tả</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cách</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thực</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hiện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thời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gian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địa</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điểm</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phương</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tiện</a:t>
                      </a:r>
                      <a:endParaRPr lang="en-US" sz="2600" b="1" dirty="0">
                        <a:latin typeface="Arial" panose="020B0604020202020204" pitchFamily="34" charset="0"/>
                        <a:cs typeface="Arial" panose="020B0604020202020204" pitchFamily="34" charset="0"/>
                      </a:endParaRPr>
                    </a:p>
                  </a:txBody>
                  <a:tcPr marL="137160" marR="137160" marT="68580" marB="68580" anchor="ctr">
                    <a:solidFill>
                      <a:srgbClr val="B9D9AB"/>
                    </a:solidFill>
                  </a:tcPr>
                </a:tc>
                <a:tc>
                  <a:txBody>
                    <a:bodyPr/>
                    <a:lstStyle/>
                    <a:p>
                      <a:pPr algn="ctr">
                        <a:lnSpc>
                          <a:spcPct val="150000"/>
                        </a:lnSpc>
                      </a:pPr>
                      <a:r>
                        <a:rPr lang="en-US" sz="2600" b="1" dirty="0">
                          <a:latin typeface="Arial" panose="020B0604020202020204" pitchFamily="34" charset="0"/>
                          <a:cs typeface="Arial" panose="020B0604020202020204" pitchFamily="34" charset="0"/>
                        </a:rPr>
                        <a:t>Sản </a:t>
                      </a:r>
                      <a:r>
                        <a:rPr lang="en-US" sz="2600" b="1" dirty="0" err="1">
                          <a:latin typeface="Arial" panose="020B0604020202020204" pitchFamily="34" charset="0"/>
                          <a:cs typeface="Arial" panose="020B0604020202020204" pitchFamily="34" charset="0"/>
                        </a:rPr>
                        <a:t>phẩm</a:t>
                      </a:r>
                      <a:r>
                        <a:rPr lang="en-US" sz="2600" b="1" dirty="0">
                          <a:latin typeface="Arial" panose="020B0604020202020204" pitchFamily="34" charset="0"/>
                          <a:cs typeface="Arial" panose="020B0604020202020204" pitchFamily="34" charset="0"/>
                        </a:rPr>
                        <a:t>/</a:t>
                      </a:r>
                      <a:r>
                        <a:rPr lang="en-US" sz="2600" b="1" dirty="0" err="1">
                          <a:latin typeface="Arial" panose="020B0604020202020204" pitchFamily="34" charset="0"/>
                          <a:cs typeface="Arial" panose="020B0604020202020204" pitchFamily="34" charset="0"/>
                        </a:rPr>
                        <a:t>kết</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quả</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mong</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muốn</a:t>
                      </a:r>
                      <a:endParaRPr lang="en-US" sz="2600" b="1" dirty="0">
                        <a:latin typeface="Arial" panose="020B0604020202020204" pitchFamily="34" charset="0"/>
                        <a:cs typeface="Arial" panose="020B0604020202020204" pitchFamily="34" charset="0"/>
                      </a:endParaRPr>
                    </a:p>
                  </a:txBody>
                  <a:tcPr marL="137160" marR="137160" marT="68580" marB="68580" anchor="ctr">
                    <a:solidFill>
                      <a:srgbClr val="B9D9AB"/>
                    </a:solidFill>
                  </a:tcPr>
                </a:tc>
                <a:extLst>
                  <a:ext uri="{0D108BD9-81ED-4DB2-BD59-A6C34878D82A}">
                    <a16:rowId xmlns:a16="http://schemas.microsoft.com/office/drawing/2014/main" val="3502825396"/>
                  </a:ext>
                </a:extLst>
              </a:tr>
              <a:tr h="1596581">
                <a:tc>
                  <a:txBody>
                    <a:bodyPr/>
                    <a:lstStyle/>
                    <a:p>
                      <a:pPr algn="just">
                        <a:lnSpc>
                          <a:spcPct val="150000"/>
                        </a:lnSpc>
                      </a:pPr>
                      <a:r>
                        <a:rPr lang="en-US" sz="2400" dirty="0">
                          <a:latin typeface="Arial" panose="020B0604020202020204" pitchFamily="34" charset="0"/>
                          <a:cs typeface="Arial" panose="020B0604020202020204" pitchFamily="34" charset="0"/>
                        </a:rPr>
                        <a:t>1. </a:t>
                      </a:r>
                      <a:r>
                        <a:rPr lang="en-US" sz="2400" dirty="0" err="1">
                          <a:latin typeface="Arial" panose="020B0604020202020204" pitchFamily="34" charset="0"/>
                          <a:cs typeface="Arial" panose="020B0604020202020204" pitchFamily="34" charset="0"/>
                        </a:rPr>
                        <a:t>Xem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phim</a:t>
                      </a:r>
                      <a:r>
                        <a:rPr lang="en-US" sz="2400" dirty="0">
                          <a:latin typeface="Arial" panose="020B0604020202020204" pitchFamily="34" charset="0"/>
                          <a:cs typeface="Arial" panose="020B0604020202020204" pitchFamily="34" charset="0"/>
                        </a:rPr>
                        <a:t>, video </a:t>
                      </a:r>
                      <a:r>
                        <a:rPr lang="en-US" sz="2400" dirty="0" err="1">
                          <a:latin typeface="Arial" panose="020B0604020202020204" pitchFamily="34" charset="0"/>
                          <a:cs typeface="Arial" panose="020B0604020202020204" pitchFamily="34" charset="0"/>
                        </a:rPr>
                        <a:t>tiếng</a:t>
                      </a:r>
                      <a:r>
                        <a:rPr lang="en-US" sz="2400" dirty="0">
                          <a:latin typeface="Arial" panose="020B0604020202020204" pitchFamily="34" charset="0"/>
                          <a:cs typeface="Arial" panose="020B0604020202020204" pitchFamily="34" charset="0"/>
                        </a:rPr>
                        <a:t> Anh </a:t>
                      </a:r>
                      <a:r>
                        <a:rPr lang="en-US" sz="2400" dirty="0" err="1">
                          <a:latin typeface="Arial" panose="020B0604020202020204" pitchFamily="34" charset="0"/>
                          <a:cs typeface="Arial" panose="020B0604020202020204" pitchFamily="34" charset="0"/>
                        </a:rPr>
                        <a:t>phù</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hợp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lứa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tuổi</a:t>
                      </a:r>
                      <a:r>
                        <a:rPr lang="en-US" sz="2400" dirty="0">
                          <a:latin typeface="Arial" panose="020B0604020202020204" pitchFamily="34" charset="0"/>
                          <a:cs typeface="Arial" panose="020B0604020202020204" pitchFamily="34" charset="0"/>
                        </a:rPr>
                        <a:t>.</a:t>
                      </a:r>
                    </a:p>
                  </a:txBody>
                  <a:tcPr marL="137160" marR="137160" marT="68580" marB="68580" anchor="ctr"/>
                </a:tc>
                <a:tc>
                  <a:txBody>
                    <a:bodyPr/>
                    <a:lstStyle/>
                    <a:p>
                      <a:pPr algn="just">
                        <a:lnSpc>
                          <a:spcPct val="150000"/>
                        </a:lnSpc>
                      </a:pPr>
                      <a:r>
                        <a:rPr lang="en-US" sz="2400" dirty="0" err="1">
                          <a:latin typeface="Arial" panose="020B0604020202020204" pitchFamily="34" charset="0"/>
                          <a:cs typeface="Arial" panose="020B0604020202020204" pitchFamily="34" charset="0"/>
                        </a:rPr>
                        <a:t>Xem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phim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ngữ</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chưa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biết</a:t>
                      </a:r>
                      <a:r>
                        <a:rPr lang="en-US" sz="2400" dirty="0">
                          <a:latin typeface="Arial" panose="020B0604020202020204" pitchFamily="34" charset="0"/>
                          <a:cs typeface="Arial" panose="020B0604020202020204" pitchFamily="34" charset="0"/>
                        </a:rPr>
                        <a:t>.</a:t>
                      </a:r>
                    </a:p>
                  </a:txBody>
                  <a:tcPr marL="137160" marR="137160" marT="68580" marB="68580" anchor="ctr"/>
                </a:tc>
                <a:tc>
                  <a:txBody>
                    <a:bodyPr/>
                    <a:lstStyle/>
                    <a:p>
                      <a:pPr algn="just">
                        <a:lnSpc>
                          <a:spcPct val="150000"/>
                        </a:lnSpc>
                      </a:pP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tay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tiếng</a:t>
                      </a:r>
                      <a:r>
                        <a:rPr lang="en-US" sz="2400" dirty="0">
                          <a:latin typeface="Arial" panose="020B0604020202020204" pitchFamily="34" charset="0"/>
                          <a:cs typeface="Arial" panose="020B0604020202020204" pitchFamily="34" charset="0"/>
                        </a:rPr>
                        <a:t> Anh.</a:t>
                      </a:r>
                    </a:p>
                  </a:txBody>
                  <a:tcPr marL="137160" marR="137160" marT="68580" marB="68580" anchor="ctr"/>
                </a:tc>
                <a:extLst>
                  <a:ext uri="{0D108BD9-81ED-4DB2-BD59-A6C34878D82A}">
                    <a16:rowId xmlns:a16="http://schemas.microsoft.com/office/drawing/2014/main" val="3635722713"/>
                  </a:ext>
                </a:extLst>
              </a:tr>
              <a:tr h="1596581">
                <a:tc>
                  <a:txBody>
                    <a:bodyPr/>
                    <a:lstStyle/>
                    <a:p>
                      <a:pPr algn="just">
                        <a:lnSpc>
                          <a:spcPct val="150000"/>
                        </a:lnSpc>
                      </a:pPr>
                      <a:r>
                        <a:rPr lang="en-US" sz="2400">
                          <a:latin typeface="Arial" panose="020B0604020202020204" pitchFamily="34" charset="0"/>
                          <a:cs typeface="Arial" panose="020B0604020202020204" pitchFamily="34" charset="0"/>
                        </a:rPr>
                        <a:t>2. Luyện từ vựng từ những thứ quen thuộc nhất.</a:t>
                      </a:r>
                    </a:p>
                  </a:txBody>
                  <a:tcPr marL="137160" marR="137160" marT="68580" marB="68580" anchor="ctr"/>
                </a:tc>
                <a:tc>
                  <a:txBody>
                    <a:bodyPr/>
                    <a:lstStyle/>
                    <a:p>
                      <a:pPr algn="just">
                        <a:lnSpc>
                          <a:spcPct val="150000"/>
                        </a:lnSpc>
                      </a:pPr>
                      <a:r>
                        <a:rPr lang="en-US" sz="2400" dirty="0" err="1">
                          <a:latin typeface="Arial" panose="020B0604020202020204" pitchFamily="34" charset="0"/>
                          <a:cs typeface="Arial" panose="020B0604020202020204" pitchFamily="34" charset="0"/>
                        </a:rPr>
                        <a:t>Gọi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đồ</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nhà</a:t>
                      </a:r>
                      <a:r>
                        <a:rPr lang="en-US" sz="2400" dirty="0">
                          <a:latin typeface="Arial" panose="020B0604020202020204" pitchFamily="34" charset="0"/>
                          <a:cs typeface="Arial" panose="020B0604020202020204" pitchFamily="34" charset="0"/>
                        </a:rPr>
                        <a:t>, ở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Tiếng</a:t>
                      </a:r>
                      <a:r>
                        <a:rPr lang="en-US" sz="2400" dirty="0">
                          <a:latin typeface="Arial" panose="020B0604020202020204" pitchFamily="34" charset="0"/>
                          <a:cs typeface="Arial" panose="020B0604020202020204" pitchFamily="34" charset="0"/>
                        </a:rPr>
                        <a:t> Anh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nhớ</a:t>
                      </a:r>
                      <a:r>
                        <a:rPr lang="en-US" sz="2400" dirty="0">
                          <a:latin typeface="Arial" panose="020B0604020202020204" pitchFamily="34" charset="0"/>
                          <a:cs typeface="Arial" panose="020B0604020202020204" pitchFamily="34" charset="0"/>
                        </a:rPr>
                        <a:t>.</a:t>
                      </a:r>
                    </a:p>
                  </a:txBody>
                  <a:tcPr marL="137160" marR="137160" marT="68580" marB="68580" anchor="ctr"/>
                </a:tc>
                <a:tc>
                  <a:txBody>
                    <a:bodyPr/>
                    <a:lstStyle/>
                    <a:p>
                      <a:pPr algn="just">
                        <a:lnSpc>
                          <a:spcPct val="150000"/>
                        </a:lnSpc>
                      </a:pPr>
                      <a:r>
                        <a:rPr lang="en-US" sz="2400" dirty="0" err="1">
                          <a:latin typeface="Arial" panose="020B0604020202020204" pitchFamily="34" charset="0"/>
                          <a:cs typeface="Arial" panose="020B0604020202020204" pitchFamily="34" charset="0"/>
                        </a:rPr>
                        <a:t>Vốn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cải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hơn</a:t>
                      </a:r>
                      <a:r>
                        <a:rPr lang="en-US" sz="2400" dirty="0">
                          <a:latin typeface="Arial" panose="020B0604020202020204" pitchFamily="34" charset="0"/>
                          <a:cs typeface="Arial" panose="020B0604020202020204" pitchFamily="34" charset="0"/>
                        </a:rPr>
                        <a:t>.</a:t>
                      </a:r>
                    </a:p>
                  </a:txBody>
                  <a:tcPr marL="137160" marR="137160" marT="68580" marB="68580" anchor="ctr"/>
                </a:tc>
                <a:extLst>
                  <a:ext uri="{0D108BD9-81ED-4DB2-BD59-A6C34878D82A}">
                    <a16:rowId xmlns:a16="http://schemas.microsoft.com/office/drawing/2014/main" val="1421894788"/>
                  </a:ext>
                </a:extLst>
              </a:tr>
              <a:tr h="1348306">
                <a:tc>
                  <a:txBody>
                    <a:bodyPr/>
                    <a:lstStyle/>
                    <a:p>
                      <a:pPr algn="just">
                        <a:lnSpc>
                          <a:spcPct val="150000"/>
                        </a:lnSpc>
                      </a:pPr>
                      <a:r>
                        <a:rPr lang="en-US" sz="2400">
                          <a:latin typeface="Arial" panose="020B0604020202020204" pitchFamily="34" charset="0"/>
                          <a:cs typeface="Arial" panose="020B0604020202020204" pitchFamily="34" charset="0"/>
                        </a:rPr>
                        <a:t>3. Hỏi kinh nghiệm anh chị/ bạn bè học giỏi Tiếng Anh.</a:t>
                      </a:r>
                    </a:p>
                  </a:txBody>
                  <a:tcPr marL="137160" marR="137160" marT="68580" marB="68580" anchor="ctr"/>
                </a:tc>
                <a:tc>
                  <a:txBody>
                    <a:bodyPr/>
                    <a:lstStyle/>
                    <a:p>
                      <a:pPr algn="just">
                        <a:lnSpc>
                          <a:spcPct val="150000"/>
                        </a:lnSpc>
                      </a:pPr>
                      <a:r>
                        <a:rPr lang="en-US" sz="2400" dirty="0" err="1">
                          <a:latin typeface="Arial" panose="020B0604020202020204" pitchFamily="34" charset="0"/>
                          <a:cs typeface="Arial" panose="020B0604020202020204" pitchFamily="34" charset="0"/>
                        </a:rPr>
                        <a:t>Nói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chuyện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bè</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anh</a:t>
                      </a:r>
                      <a:r>
                        <a:rPr lang="en-US" sz="2400" dirty="0">
                          <a:latin typeface="Arial" panose="020B0604020202020204" pitchFamily="34" charset="0"/>
                          <a:cs typeface="Arial" panose="020B0604020202020204" pitchFamily="34" charset="0"/>
                        </a:rPr>
                        <a:t>.</a:t>
                      </a:r>
                    </a:p>
                  </a:txBody>
                  <a:tcPr marL="137160" marR="137160" marT="68580" marB="68580" anchor="ctr"/>
                </a:tc>
                <a:tc>
                  <a:txBody>
                    <a:bodyPr/>
                    <a:lstStyle/>
                    <a:p>
                      <a:pPr algn="just">
                        <a:lnSpc>
                          <a:spcPct val="150000"/>
                        </a:lnSpc>
                      </a:pPr>
                      <a:r>
                        <a:rPr lang="en-US" sz="2400" dirty="0">
                          <a:latin typeface="Arial" panose="020B0604020202020204" pitchFamily="34" charset="0"/>
                          <a:cs typeface="Arial" panose="020B0604020202020204" pitchFamily="34" charset="0"/>
                        </a:rPr>
                        <a:t>Cải </a:t>
                      </a:r>
                      <a:r>
                        <a:rPr lang="en-US" sz="2400" dirty="0" err="1">
                          <a:latin typeface="Arial" panose="020B0604020202020204" pitchFamily="34" charset="0"/>
                          <a:cs typeface="Arial" panose="020B0604020202020204" pitchFamily="34" charset="0"/>
                        </a:rPr>
                        <a:t>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kĩ</a:t>
                      </a:r>
                      <a:r>
                        <a:rPr lang="en-US" sz="2400" dirty="0">
                          <a:latin typeface="Arial" panose="020B0604020202020204" pitchFamily="34" charset="0"/>
                          <a:cs typeface="Arial" panose="020B0604020202020204" pitchFamily="34" charset="0"/>
                        </a:rPr>
                        <a:t> năng </a:t>
                      </a:r>
                      <a:r>
                        <a:rPr lang="en-US" sz="2400" dirty="0" err="1">
                          <a:latin typeface="Arial" panose="020B0604020202020204" pitchFamily="34" charset="0"/>
                          <a:cs typeface="Arial" panose="020B0604020202020204" pitchFamily="34" charset="0"/>
                        </a:rPr>
                        <a:t>phát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âm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tự</a:t>
                      </a:r>
                      <a:r>
                        <a:rPr lang="en-US" sz="2400" dirty="0">
                          <a:latin typeface="Arial" panose="020B0604020202020204" pitchFamily="34" charset="0"/>
                          <a:cs typeface="Arial" panose="020B0604020202020204" pitchFamily="34" charset="0"/>
                        </a:rPr>
                        <a:t> tin </a:t>
                      </a:r>
                      <a:r>
                        <a:rPr lang="en-US" sz="2400" dirty="0" err="1">
                          <a:latin typeface="Arial" panose="020B0604020202020204" pitchFamily="34" charset="0"/>
                          <a:cs typeface="Arial" panose="020B0604020202020204" pitchFamily="34" charset="0"/>
                        </a:rPr>
                        <a:t>giao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mình</a:t>
                      </a:r>
                      <a:r>
                        <a:rPr lang="en-US" sz="2400" dirty="0">
                          <a:latin typeface="Arial" panose="020B0604020202020204" pitchFamily="34" charset="0"/>
                          <a:cs typeface="Arial" panose="020B0604020202020204" pitchFamily="34" charset="0"/>
                        </a:rPr>
                        <a:t>.</a:t>
                      </a:r>
                    </a:p>
                  </a:txBody>
                  <a:tcPr marL="137160" marR="137160" marT="68580" marB="68580" anchor="ctr"/>
                </a:tc>
                <a:extLst>
                  <a:ext uri="{0D108BD9-81ED-4DB2-BD59-A6C34878D82A}">
                    <a16:rowId xmlns:a16="http://schemas.microsoft.com/office/drawing/2014/main" val="1964295163"/>
                  </a:ext>
                </a:extLst>
              </a:tr>
            </a:tbl>
          </a:graphicData>
        </a:graphic>
      </p:graphicFrame>
      <p:sp>
        <p:nvSpPr>
          <p:cNvPr id="4" name="TextBox 3">
            <a:extLst>
              <a:ext uri="{FF2B5EF4-FFF2-40B4-BE49-F238E27FC236}">
                <a16:creationId xmlns:a16="http://schemas.microsoft.com/office/drawing/2014/main" id="{2C74E253-33A4-102D-F71D-0F266F991622}"/>
              </a:ext>
            </a:extLst>
          </p:cNvPr>
          <p:cNvSpPr txBox="1"/>
          <p:nvPr/>
        </p:nvSpPr>
        <p:spPr>
          <a:xfrm>
            <a:off x="1066800" y="2006320"/>
            <a:ext cx="15054425" cy="1885068"/>
          </a:xfrm>
          <a:prstGeom prst="rect">
            <a:avLst/>
          </a:prstGeom>
          <a:noFill/>
        </p:spPr>
        <p:txBody>
          <a:bodyPr wrap="square">
            <a:spAutoFit/>
          </a:bodyPr>
          <a:lstStyle/>
          <a:p>
            <a:pPr marL="428625" indent="-428625" algn="just">
              <a:lnSpc>
                <a:spcPct val="150000"/>
              </a:lnSpc>
              <a:buFont typeface="Arial" panose="020B0604020202020204" pitchFamily="34" charset="0"/>
              <a:buChar char="•"/>
            </a:pPr>
            <a:r>
              <a:rPr lang="en-US" sz="2600" dirty="0" err="1">
                <a:latin typeface="Arial" panose="020B0604020202020204" pitchFamily="34" charset="0"/>
                <a:cs typeface="Arial" panose="020B0604020202020204" pitchFamily="34" charset="0"/>
              </a:rPr>
              <a:t>Họ</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tên</a:t>
            </a:r>
            <a:r>
              <a:rPr lang="en-US" sz="2600" dirty="0">
                <a:latin typeface="Arial" panose="020B0604020202020204" pitchFamily="34" charset="0"/>
                <a:cs typeface="Arial" panose="020B0604020202020204" pitchFamily="34" charset="0"/>
              </a:rPr>
              <a:t>: Hoàng </a:t>
            </a:r>
            <a:r>
              <a:rPr lang="en-US" sz="2600" dirty="0" err="1">
                <a:latin typeface="Arial" panose="020B0604020202020204" pitchFamily="34" charset="0"/>
                <a:cs typeface="Arial" panose="020B0604020202020204" pitchFamily="34" charset="0"/>
              </a:rPr>
              <a:t>Bảo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Ngọc</a:t>
            </a:r>
            <a:endParaRPr lang="en-US" sz="2600" dirty="0">
              <a:latin typeface="Arial" panose="020B0604020202020204" pitchFamily="34" charset="0"/>
              <a:cs typeface="Arial" panose="020B0604020202020204" pitchFamily="34" charset="0"/>
            </a:endParaRPr>
          </a:p>
          <a:p>
            <a:pPr marL="428625" indent="-428625" algn="just">
              <a:lnSpc>
                <a:spcPct val="150000"/>
              </a:lnSpc>
              <a:buFont typeface="Arial" panose="020B0604020202020204" pitchFamily="34" charset="0"/>
              <a:buChar char="•"/>
            </a:pPr>
            <a:r>
              <a:rPr lang="en-US" sz="2600" dirty="0" err="1">
                <a:latin typeface="Arial" panose="020B0604020202020204" pitchFamily="34" charset="0"/>
                <a:ea typeface="Calibri" panose="020F0502020204030204" pitchFamily="34" charset="0"/>
                <a:cs typeface="Arial" panose="020B0604020202020204" pitchFamily="34" charset="0"/>
              </a:rPr>
              <a:t>Mục</a:t>
            </a:r>
            <a:r>
              <a:rPr lang="en-US" sz="2600" dirty="0">
                <a:latin typeface="Arial" panose="020B0604020202020204" pitchFamily="34" charset="0"/>
                <a:ea typeface="Calibri" panose="020F0502020204030204" pitchFamily="34" charset="0"/>
                <a:cs typeface="Arial" panose="020B0604020202020204" pitchFamily="34" charset="0"/>
              </a:rPr>
              <a:t> </a:t>
            </a:r>
            <a:r>
              <a:rPr lang="en-US" sz="2600" dirty="0" err="1">
                <a:latin typeface="Arial" panose="020B0604020202020204" pitchFamily="34" charset="0"/>
                <a:ea typeface="Calibri" panose="020F0502020204030204" pitchFamily="34" charset="0"/>
                <a:cs typeface="Arial" panose="020B0604020202020204" pitchFamily="34" charset="0"/>
              </a:rPr>
              <a:t>tiêu</a:t>
            </a:r>
            <a:r>
              <a:rPr lang="en-US" sz="2600" dirty="0">
                <a:latin typeface="Arial" panose="020B0604020202020204" pitchFamily="34" charset="0"/>
                <a:ea typeface="Calibri" panose="020F0502020204030204" pitchFamily="34" charset="0"/>
                <a:cs typeface="Arial" panose="020B0604020202020204" pitchFamily="34" charset="0"/>
              </a:rPr>
              <a:t> </a:t>
            </a:r>
            <a:r>
              <a:rPr lang="en-US" sz="2600" dirty="0" err="1">
                <a:latin typeface="Arial" panose="020B0604020202020204" pitchFamily="34" charset="0"/>
                <a:ea typeface="Calibri" panose="020F0502020204030204" pitchFamily="34" charset="0"/>
                <a:cs typeface="Arial" panose="020B0604020202020204" pitchFamily="34" charset="0"/>
              </a:rPr>
              <a:t>học</a:t>
            </a:r>
            <a:r>
              <a:rPr lang="en-US" sz="2600" dirty="0">
                <a:latin typeface="Arial" panose="020B0604020202020204" pitchFamily="34" charset="0"/>
                <a:ea typeface="Calibri" panose="020F0502020204030204" pitchFamily="34" charset="0"/>
                <a:cs typeface="Arial" panose="020B0604020202020204" pitchFamily="34" charset="0"/>
              </a:rPr>
              <a:t> </a:t>
            </a:r>
            <a:r>
              <a:rPr lang="en-US" sz="2600" dirty="0" err="1">
                <a:latin typeface="Arial" panose="020B0604020202020204" pitchFamily="34" charset="0"/>
                <a:ea typeface="Calibri" panose="020F0502020204030204" pitchFamily="34" charset="0"/>
                <a:cs typeface="Arial" panose="020B0604020202020204" pitchFamily="34" charset="0"/>
              </a:rPr>
              <a:t>tập</a:t>
            </a:r>
            <a:r>
              <a:rPr lang="en-US" sz="2600" dirty="0">
                <a:latin typeface="Arial" panose="020B0604020202020204" pitchFamily="34" charset="0"/>
                <a:ea typeface="Calibri" panose="020F0502020204030204" pitchFamily="34" charset="0"/>
                <a:cs typeface="Arial" panose="020B0604020202020204" pitchFamily="34" charset="0"/>
              </a:rPr>
              <a:t>: </a:t>
            </a:r>
            <a:r>
              <a:rPr lang="en-US" sz="2600" dirty="0" err="1">
                <a:latin typeface="Arial" panose="020B0604020202020204" pitchFamily="34" charset="0"/>
                <a:ea typeface="Calibri" panose="020F0502020204030204" pitchFamily="34" charset="0"/>
                <a:cs typeface="Arial" panose="020B0604020202020204" pitchFamily="34" charset="0"/>
              </a:rPr>
              <a:t>Học</a:t>
            </a:r>
            <a:r>
              <a:rPr lang="en-US" sz="2600" dirty="0">
                <a:latin typeface="Arial" panose="020B0604020202020204" pitchFamily="34" charset="0"/>
                <a:ea typeface="Calibri" panose="020F0502020204030204" pitchFamily="34" charset="0"/>
                <a:cs typeface="Arial" panose="020B0604020202020204" pitchFamily="34" charset="0"/>
              </a:rPr>
              <a:t> </a:t>
            </a:r>
            <a:r>
              <a:rPr lang="en-US" sz="2600" dirty="0" err="1">
                <a:latin typeface="Arial" panose="020B0604020202020204" pitchFamily="34" charset="0"/>
                <a:ea typeface="Calibri" panose="020F0502020204030204" pitchFamily="34" charset="0"/>
                <a:cs typeface="Arial" panose="020B0604020202020204" pitchFamily="34" charset="0"/>
              </a:rPr>
              <a:t>tốt</a:t>
            </a:r>
            <a:r>
              <a:rPr lang="en-US" sz="2600" dirty="0">
                <a:latin typeface="Arial" panose="020B0604020202020204" pitchFamily="34" charset="0"/>
                <a:ea typeface="Calibri" panose="020F0502020204030204" pitchFamily="34" charset="0"/>
                <a:cs typeface="Arial" panose="020B0604020202020204" pitchFamily="34" charset="0"/>
              </a:rPr>
              <a:t> </a:t>
            </a:r>
            <a:r>
              <a:rPr lang="en-US" sz="2600" dirty="0" err="1">
                <a:latin typeface="Arial" panose="020B0604020202020204" pitchFamily="34" charset="0"/>
                <a:ea typeface="Calibri" panose="020F0502020204030204" pitchFamily="34" charset="0"/>
                <a:cs typeface="Arial" panose="020B0604020202020204" pitchFamily="34" charset="0"/>
              </a:rPr>
              <a:t>hơn</a:t>
            </a:r>
            <a:r>
              <a:rPr lang="en-US" sz="2600" dirty="0">
                <a:latin typeface="Arial" panose="020B0604020202020204" pitchFamily="34" charset="0"/>
                <a:ea typeface="Calibri" panose="020F0502020204030204" pitchFamily="34" charset="0"/>
                <a:cs typeface="Arial" panose="020B0604020202020204" pitchFamily="34" charset="0"/>
              </a:rPr>
              <a:t> </a:t>
            </a:r>
            <a:r>
              <a:rPr lang="en-US" sz="2600" dirty="0" err="1">
                <a:latin typeface="Arial" panose="020B0604020202020204" pitchFamily="34" charset="0"/>
                <a:ea typeface="Calibri" panose="020F0502020204030204" pitchFamily="34" charset="0"/>
                <a:cs typeface="Arial" panose="020B0604020202020204" pitchFamily="34" charset="0"/>
              </a:rPr>
              <a:t>môn</a:t>
            </a:r>
            <a:r>
              <a:rPr lang="en-US" sz="2600" dirty="0">
                <a:latin typeface="Arial" panose="020B0604020202020204" pitchFamily="34" charset="0"/>
                <a:ea typeface="Calibri" panose="020F0502020204030204" pitchFamily="34" charset="0"/>
                <a:cs typeface="Arial" panose="020B0604020202020204" pitchFamily="34" charset="0"/>
              </a:rPr>
              <a:t> </a:t>
            </a:r>
            <a:r>
              <a:rPr lang="en-US" sz="2600" dirty="0" err="1">
                <a:latin typeface="Arial" panose="020B0604020202020204" pitchFamily="34" charset="0"/>
                <a:ea typeface="Calibri" panose="020F0502020204030204" pitchFamily="34" charset="0"/>
                <a:cs typeface="Arial" panose="020B0604020202020204" pitchFamily="34" charset="0"/>
              </a:rPr>
              <a:t>Tiếng</a:t>
            </a:r>
            <a:r>
              <a:rPr lang="en-US" sz="2600" dirty="0">
                <a:latin typeface="Arial" panose="020B0604020202020204" pitchFamily="34" charset="0"/>
                <a:ea typeface="Calibri" panose="020F0502020204030204" pitchFamily="34" charset="0"/>
                <a:cs typeface="Arial" panose="020B0604020202020204" pitchFamily="34" charset="0"/>
              </a:rPr>
              <a:t> Anh</a:t>
            </a:r>
          </a:p>
          <a:p>
            <a:pPr marL="428625" indent="-428625" algn="just">
              <a:lnSpc>
                <a:spcPct val="150000"/>
              </a:lnSpc>
              <a:buFont typeface="Arial" panose="020B0604020202020204" pitchFamily="34" charset="0"/>
              <a:buChar char="•"/>
            </a:pPr>
            <a:r>
              <a:rPr lang="en-US" sz="2600" dirty="0" err="1">
                <a:latin typeface="Arial" panose="020B0604020202020204" pitchFamily="34" charset="0"/>
                <a:ea typeface="Calibri" panose="020F0502020204030204" pitchFamily="34" charset="0"/>
                <a:cs typeface="Arial" panose="020B0604020202020204" pitchFamily="34" charset="0"/>
              </a:rPr>
              <a:t>Thời</a:t>
            </a:r>
            <a:r>
              <a:rPr lang="en-US" sz="2600" dirty="0">
                <a:latin typeface="Arial" panose="020B0604020202020204" pitchFamily="34" charset="0"/>
                <a:ea typeface="Calibri" panose="020F0502020204030204" pitchFamily="34" charset="0"/>
                <a:cs typeface="Arial" panose="020B0604020202020204" pitchFamily="34" charset="0"/>
              </a:rPr>
              <a:t> </a:t>
            </a:r>
            <a:r>
              <a:rPr lang="en-US" sz="2600" dirty="0" err="1">
                <a:latin typeface="Arial" panose="020B0604020202020204" pitchFamily="34" charset="0"/>
                <a:ea typeface="Calibri" panose="020F0502020204030204" pitchFamily="34" charset="0"/>
                <a:cs typeface="Arial" panose="020B0604020202020204" pitchFamily="34" charset="0"/>
              </a:rPr>
              <a:t>gian</a:t>
            </a:r>
            <a:r>
              <a:rPr lang="en-US" sz="2600" dirty="0">
                <a:latin typeface="Arial" panose="020B0604020202020204" pitchFamily="34" charset="0"/>
                <a:ea typeface="Calibri" panose="020F0502020204030204" pitchFamily="34" charset="0"/>
                <a:cs typeface="Arial" panose="020B0604020202020204" pitchFamily="34" charset="0"/>
              </a:rPr>
              <a:t> </a:t>
            </a:r>
            <a:r>
              <a:rPr lang="en-US" sz="2600" dirty="0" err="1">
                <a:latin typeface="Arial" panose="020B0604020202020204" pitchFamily="34" charset="0"/>
                <a:ea typeface="Calibri" panose="020F0502020204030204" pitchFamily="34" charset="0"/>
                <a:cs typeface="Arial" panose="020B0604020202020204" pitchFamily="34" charset="0"/>
              </a:rPr>
              <a:t>thực</a:t>
            </a:r>
            <a:r>
              <a:rPr lang="en-US" sz="2600" dirty="0">
                <a:latin typeface="Arial" panose="020B0604020202020204" pitchFamily="34" charset="0"/>
                <a:ea typeface="Calibri" panose="020F0502020204030204" pitchFamily="34" charset="0"/>
                <a:cs typeface="Arial" panose="020B0604020202020204" pitchFamily="34" charset="0"/>
              </a:rPr>
              <a:t> </a:t>
            </a:r>
            <a:r>
              <a:rPr lang="en-US" sz="2600" dirty="0" err="1">
                <a:latin typeface="Arial" panose="020B0604020202020204" pitchFamily="34" charset="0"/>
                <a:ea typeface="Calibri" panose="020F0502020204030204" pitchFamily="34" charset="0"/>
                <a:cs typeface="Arial" panose="020B0604020202020204" pitchFamily="34" charset="0"/>
              </a:rPr>
              <a:t>hiện</a:t>
            </a:r>
            <a:r>
              <a:rPr lang="en-US" sz="2600" dirty="0">
                <a:latin typeface="Arial" panose="020B0604020202020204" pitchFamily="34" charset="0"/>
                <a:ea typeface="Calibri" panose="020F0502020204030204" pitchFamily="34" charset="0"/>
                <a:cs typeface="Arial" panose="020B0604020202020204" pitchFamily="34" charset="0"/>
              </a:rPr>
              <a:t>: 3 </a:t>
            </a:r>
            <a:r>
              <a:rPr lang="en-US" sz="2600" dirty="0" err="1">
                <a:latin typeface="Arial" panose="020B0604020202020204" pitchFamily="34" charset="0"/>
                <a:ea typeface="Calibri" panose="020F0502020204030204" pitchFamily="34" charset="0"/>
                <a:cs typeface="Arial" panose="020B0604020202020204" pitchFamily="34" charset="0"/>
              </a:rPr>
              <a:t>tháng</a:t>
            </a:r>
            <a:endParaRPr lang="en-US" sz="26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2451259"/>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9" name="Freeform 3">
            <a:extLst>
              <a:ext uri="{FF2B5EF4-FFF2-40B4-BE49-F238E27FC236}">
                <a16:creationId xmlns:a16="http://schemas.microsoft.com/office/drawing/2014/main" id="{9391E600-0BAC-808F-397D-01EAB4EE9832}"/>
              </a:ext>
            </a:extLst>
          </p:cNvPr>
          <p:cNvSpPr/>
          <p:nvPr/>
        </p:nvSpPr>
        <p:spPr>
          <a:xfrm>
            <a:off x="1663353" y="1721938"/>
            <a:ext cx="14949872" cy="7199058"/>
          </a:xfrm>
          <a:custGeom>
            <a:avLst/>
            <a:gdLst/>
            <a:ahLst/>
            <a:cxnLst/>
            <a:rect l="l" t="t" r="r" b="b"/>
            <a:pathLst>
              <a:path w="14949872" h="6335005">
                <a:moveTo>
                  <a:pt x="0" y="0"/>
                </a:moveTo>
                <a:lnTo>
                  <a:pt x="14949872" y="0"/>
                </a:lnTo>
                <a:lnTo>
                  <a:pt x="14949872" y="6335005"/>
                </a:lnTo>
                <a:lnTo>
                  <a:pt x="0" y="6335005"/>
                </a:lnTo>
                <a:lnTo>
                  <a:pt x="0" y="0"/>
                </a:lnTo>
                <a:close/>
              </a:path>
            </a:pathLst>
          </a:custGeom>
          <a:solidFill>
            <a:schemeClr val="accent5">
              <a:lumMod val="20000"/>
              <a:lumOff val="80000"/>
            </a:schemeClr>
          </a:solidFill>
        </p:spPr>
        <p:txBody>
          <a:bodyPr/>
          <a:lstStyle/>
          <a:p>
            <a:endParaRPr lang="en-US"/>
          </a:p>
        </p:txBody>
      </p:sp>
      <p:sp>
        <p:nvSpPr>
          <p:cNvPr id="11" name="Freeform 6">
            <a:extLst>
              <a:ext uri="{FF2B5EF4-FFF2-40B4-BE49-F238E27FC236}">
                <a16:creationId xmlns:a16="http://schemas.microsoft.com/office/drawing/2014/main" id="{18F65770-CF08-637D-31EC-0AF949E0A55D}"/>
              </a:ext>
            </a:extLst>
          </p:cNvPr>
          <p:cNvSpPr/>
          <p:nvPr/>
        </p:nvSpPr>
        <p:spPr>
          <a:xfrm>
            <a:off x="15901539" y="7451301"/>
            <a:ext cx="1328304" cy="1378266"/>
          </a:xfrm>
          <a:custGeom>
            <a:avLst/>
            <a:gdLst/>
            <a:ahLst/>
            <a:cxnLst/>
            <a:rect l="l" t="t" r="r" b="b"/>
            <a:pathLst>
              <a:path w="1328304" h="1378266">
                <a:moveTo>
                  <a:pt x="0" y="0"/>
                </a:moveTo>
                <a:lnTo>
                  <a:pt x="1328304" y="0"/>
                </a:lnTo>
                <a:lnTo>
                  <a:pt x="1328304" y="1378266"/>
                </a:lnTo>
                <a:lnTo>
                  <a:pt x="0" y="1378266"/>
                </a:lnTo>
                <a:lnTo>
                  <a:pt x="0" y="0"/>
                </a:lnTo>
                <a:close/>
              </a:path>
            </a:pathLst>
          </a:custGeom>
          <a:blipFill>
            <a:blip r:embed="rId3"/>
            <a:stretch>
              <a:fillRect/>
            </a:stretch>
          </a:blipFill>
        </p:spPr>
        <p:txBody>
          <a:bodyPr/>
          <a:lstStyle/>
          <a:p>
            <a:endParaRPr lang="en-US"/>
          </a:p>
        </p:txBody>
      </p:sp>
      <p:sp>
        <p:nvSpPr>
          <p:cNvPr id="12" name="TextBox 20">
            <a:extLst>
              <a:ext uri="{FF2B5EF4-FFF2-40B4-BE49-F238E27FC236}">
                <a16:creationId xmlns:a16="http://schemas.microsoft.com/office/drawing/2014/main" id="{C151C009-8456-077D-7E0B-F299DA5977A5}"/>
              </a:ext>
            </a:extLst>
          </p:cNvPr>
          <p:cNvSpPr txBox="1"/>
          <p:nvPr/>
        </p:nvSpPr>
        <p:spPr>
          <a:xfrm>
            <a:off x="2284135" y="3619500"/>
            <a:ext cx="13708308" cy="2858731"/>
          </a:xfrm>
          <a:prstGeom prst="rect">
            <a:avLst/>
          </a:prstGeom>
        </p:spPr>
        <p:txBody>
          <a:bodyPr wrap="square" lIns="0" tIns="0" rIns="0" bIns="0" rtlCol="0" anchor="t">
            <a:spAutoFit/>
          </a:bodyPr>
          <a:lstStyle/>
          <a:p>
            <a:pPr algn="ctr">
              <a:lnSpc>
                <a:spcPct val="150000"/>
              </a:lnSpc>
            </a:pPr>
            <a:r>
              <a:rPr lang="vi-VN" sz="6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Hoạt động </a:t>
            </a:r>
            <a:r>
              <a:rPr lang="en-US" sz="6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2</a:t>
            </a:r>
            <a:r>
              <a:rPr lang="vi-VN" sz="6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endParaRPr lang="en-US" sz="6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vi-VN" sz="6600" b="1" dirty="0">
                <a:solidFill>
                  <a:schemeClr val="accent1">
                    <a:lumMod val="50000"/>
                  </a:schemeClr>
                </a:solidFill>
                <a:ea typeface="Calibri" panose="020F0502020204030204" pitchFamily="34" charset="0"/>
                <a:cs typeface="Arial" panose="020B0604020202020204" pitchFamily="34" charset="0"/>
              </a:rPr>
              <a:t>Tự đánh giá về nền nếp sinh hoạt</a:t>
            </a:r>
            <a:endParaRPr lang="en-US" sz="6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6" name="Freeform 6"/>
          <p:cNvSpPr/>
          <p:nvPr/>
        </p:nvSpPr>
        <p:spPr>
          <a:xfrm rot="-2040979">
            <a:off x="1282515" y="1367954"/>
            <a:ext cx="861789" cy="880271"/>
          </a:xfrm>
          <a:custGeom>
            <a:avLst/>
            <a:gdLst/>
            <a:ahLst/>
            <a:cxnLst/>
            <a:rect l="l" t="t" r="r" b="b"/>
            <a:pathLst>
              <a:path w="622470" h="675680">
                <a:moveTo>
                  <a:pt x="0" y="0"/>
                </a:moveTo>
                <a:lnTo>
                  <a:pt x="622470" y="0"/>
                </a:lnTo>
                <a:lnTo>
                  <a:pt x="622470" y="675680"/>
                </a:lnTo>
                <a:lnTo>
                  <a:pt x="0" y="675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13" name="Picture 8">
            <a:extLst>
              <a:ext uri="{FF2B5EF4-FFF2-40B4-BE49-F238E27FC236}">
                <a16:creationId xmlns:a16="http://schemas.microsoft.com/office/drawing/2014/main" id="{875301A0-969F-E85A-D491-25C9670FAF0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3293510">
            <a:off x="14662912" y="1290862"/>
            <a:ext cx="3279843" cy="1034452"/>
          </a:xfrm>
          <a:prstGeom prst="rect">
            <a:avLst/>
          </a:prstGeom>
        </p:spPr>
      </p:pic>
      <p:pic>
        <p:nvPicPr>
          <p:cNvPr id="14" name="Picture 8">
            <a:extLst>
              <a:ext uri="{FF2B5EF4-FFF2-40B4-BE49-F238E27FC236}">
                <a16:creationId xmlns:a16="http://schemas.microsoft.com/office/drawing/2014/main" id="{28C619BF-DAF2-A53C-694D-ECC2331E13F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3293510">
            <a:off x="367548" y="8222498"/>
            <a:ext cx="3279843" cy="1034452"/>
          </a:xfrm>
          <a:prstGeom prst="rect">
            <a:avLst/>
          </a:prstGeom>
        </p:spPr>
      </p:pic>
    </p:spTree>
    <p:extLst>
      <p:ext uri="{BB962C8B-B14F-4D97-AF65-F5344CB8AC3E}">
        <p14:creationId xmlns:p14="http://schemas.microsoft.com/office/powerpoint/2010/main" val="204776124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7FF"/>
        </a:solidFill>
        <a:effectLst/>
      </p:bgPr>
    </p:bg>
    <p:spTree>
      <p:nvGrpSpPr>
        <p:cNvPr id="1" name=""/>
        <p:cNvGrpSpPr/>
        <p:nvPr/>
      </p:nvGrpSpPr>
      <p:grpSpPr>
        <a:xfrm>
          <a:off x="0" y="0"/>
          <a:ext cx="0" cy="0"/>
          <a:chOff x="0" y="0"/>
          <a:chExt cx="0" cy="0"/>
        </a:xfrm>
      </p:grpSpPr>
      <p:sp>
        <p:nvSpPr>
          <p:cNvPr id="6" name="Freeform 6"/>
          <p:cNvSpPr/>
          <p:nvPr/>
        </p:nvSpPr>
        <p:spPr>
          <a:xfrm>
            <a:off x="17323623" y="108625"/>
            <a:ext cx="861955" cy="1028699"/>
          </a:xfrm>
          <a:custGeom>
            <a:avLst/>
            <a:gdLst/>
            <a:ahLst/>
            <a:cxnLst/>
            <a:rect l="l" t="t" r="r" b="b"/>
            <a:pathLst>
              <a:path w="1500511" h="1491133">
                <a:moveTo>
                  <a:pt x="0" y="0"/>
                </a:moveTo>
                <a:lnTo>
                  <a:pt x="1500511" y="0"/>
                </a:lnTo>
                <a:lnTo>
                  <a:pt x="1500511" y="1491133"/>
                </a:lnTo>
                <a:lnTo>
                  <a:pt x="0" y="14911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Freeform 5">
            <a:extLst>
              <a:ext uri="{FF2B5EF4-FFF2-40B4-BE49-F238E27FC236}">
                <a16:creationId xmlns:a16="http://schemas.microsoft.com/office/drawing/2014/main" id="{294DB0DD-54BB-570F-C5E3-5EBD2E10D6C8}"/>
              </a:ext>
            </a:extLst>
          </p:cNvPr>
          <p:cNvSpPr/>
          <p:nvPr/>
        </p:nvSpPr>
        <p:spPr>
          <a:xfrm>
            <a:off x="300225" y="8727969"/>
            <a:ext cx="1328304" cy="1378266"/>
          </a:xfrm>
          <a:custGeom>
            <a:avLst/>
            <a:gdLst/>
            <a:ahLst/>
            <a:cxnLst/>
            <a:rect l="l" t="t" r="r" b="b"/>
            <a:pathLst>
              <a:path w="1328304" h="1378266">
                <a:moveTo>
                  <a:pt x="0" y="0"/>
                </a:moveTo>
                <a:lnTo>
                  <a:pt x="1328304" y="0"/>
                </a:lnTo>
                <a:lnTo>
                  <a:pt x="1328304" y="1378266"/>
                </a:lnTo>
                <a:lnTo>
                  <a:pt x="0" y="1378266"/>
                </a:lnTo>
                <a:lnTo>
                  <a:pt x="0" y="0"/>
                </a:lnTo>
                <a:close/>
              </a:path>
            </a:pathLst>
          </a:custGeom>
          <a:blipFill>
            <a:blip r:embed="rId4"/>
            <a:stretch>
              <a:fillRect/>
            </a:stretch>
          </a:blipFill>
        </p:spPr>
        <p:txBody>
          <a:bodyPr/>
          <a:lstStyle/>
          <a:p>
            <a:endParaRPr lang="en-US"/>
          </a:p>
        </p:txBody>
      </p:sp>
      <p:sp>
        <p:nvSpPr>
          <p:cNvPr id="20" name="Rounded Rectangle 14">
            <a:extLst>
              <a:ext uri="{FF2B5EF4-FFF2-40B4-BE49-F238E27FC236}">
                <a16:creationId xmlns:a16="http://schemas.microsoft.com/office/drawing/2014/main" id="{9497B4DD-9AF3-2525-1BE1-09CC15C28FB1}"/>
              </a:ext>
            </a:extLst>
          </p:cNvPr>
          <p:cNvSpPr/>
          <p:nvPr/>
        </p:nvSpPr>
        <p:spPr>
          <a:xfrm>
            <a:off x="7239000" y="3563967"/>
            <a:ext cx="10363200" cy="6151532"/>
          </a:xfrm>
          <a:prstGeom prst="roundRect">
            <a:avLst/>
          </a:prstGeom>
          <a:solidFill>
            <a:srgbClr val="F5E4E3"/>
          </a:solidFill>
          <a:ln w="3810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Courier New" panose="02070309020205020404" pitchFamily="49" charset="0"/>
              <a:buChar char="o"/>
            </a:pPr>
            <a:r>
              <a:rPr lang="vi-VN" sz="3600" dirty="0">
                <a:solidFill>
                  <a:srgbClr val="000000"/>
                </a:solidFill>
                <a:latin typeface="Arial" panose="020B0604020202020204" pitchFamily="34" charset="0"/>
                <a:ea typeface="Calibri" panose="020F0502020204030204" pitchFamily="34" charset="0"/>
                <a:cs typeface="Arial" panose="020B0604020202020204" pitchFamily="34" charset="0"/>
              </a:rPr>
              <a:t>Làm việc có kế hoạch.</a:t>
            </a:r>
          </a:p>
          <a:p>
            <a:pPr marL="571500" indent="-571500" algn="just">
              <a:lnSpc>
                <a:spcPct val="150000"/>
              </a:lnSpc>
              <a:buFont typeface="Courier New" panose="02070309020205020404" pitchFamily="49" charset="0"/>
              <a:buChar char="o"/>
            </a:pPr>
            <a:r>
              <a:rPr lang="vi-VN" sz="3600" dirty="0">
                <a:solidFill>
                  <a:srgbClr val="000000"/>
                </a:solidFill>
                <a:latin typeface="Arial" panose="020B0604020202020204" pitchFamily="34" charset="0"/>
                <a:ea typeface="Calibri" panose="020F0502020204030204" pitchFamily="34" charset="0"/>
                <a:cs typeface="Arial" panose="020B0604020202020204" pitchFamily="34" charset="0"/>
              </a:rPr>
              <a:t>Lập được thời gian biểu phù hợp.</a:t>
            </a:r>
          </a:p>
          <a:p>
            <a:pPr marL="571500" indent="-571500" algn="just">
              <a:lnSpc>
                <a:spcPct val="150000"/>
              </a:lnSpc>
              <a:buFont typeface="Courier New" panose="02070309020205020404" pitchFamily="49" charset="0"/>
              <a:buChar char="o"/>
            </a:pPr>
            <a:r>
              <a:rPr lang="vi-VN" sz="3600" dirty="0">
                <a:solidFill>
                  <a:srgbClr val="000000"/>
                </a:solidFill>
                <a:latin typeface="Arial" panose="020B0604020202020204" pitchFamily="34" charset="0"/>
                <a:ea typeface="Calibri" panose="020F0502020204030204" pitchFamily="34" charset="0"/>
                <a:cs typeface="Arial" panose="020B0604020202020204" pitchFamily="34" charset="0"/>
              </a:rPr>
              <a:t>Biết điều chỉnh kế hoạch hợp lí.</a:t>
            </a:r>
          </a:p>
          <a:p>
            <a:pPr marL="571500" indent="-571500" algn="just">
              <a:lnSpc>
                <a:spcPct val="150000"/>
              </a:lnSpc>
              <a:buFont typeface="Courier New" panose="02070309020205020404" pitchFamily="49" charset="0"/>
              <a:buChar char="o"/>
            </a:pPr>
            <a:r>
              <a:rPr lang="vi-VN" sz="3600" dirty="0">
                <a:solidFill>
                  <a:srgbClr val="000000"/>
                </a:solidFill>
                <a:latin typeface="Arial" panose="020B0604020202020204" pitchFamily="34" charset="0"/>
                <a:ea typeface="Calibri" panose="020F0502020204030204" pitchFamily="34" charset="0"/>
                <a:cs typeface="Arial" panose="020B0604020202020204" pitchFamily="34" charset="0"/>
              </a:rPr>
              <a:t>Kết quả thực hiện: </a:t>
            </a:r>
            <a:r>
              <a:rPr lang="vi-VN" sz="3600" i="1" dirty="0">
                <a:solidFill>
                  <a:srgbClr val="000000"/>
                </a:solidFill>
                <a:latin typeface="Arial" panose="020B0604020202020204" pitchFamily="34" charset="0"/>
                <a:ea typeface="Calibri" panose="020F0502020204030204" pitchFamily="34" charset="0"/>
                <a:cs typeface="Arial" panose="020B0604020202020204" pitchFamily="34" charset="0"/>
              </a:rPr>
              <a:t>không quên việc; thực hiện đúng theo thời gian biểu; hoàn thành việc đúng hạn, đạt mục tiêu đã đặt ra.</a:t>
            </a:r>
          </a:p>
        </p:txBody>
      </p:sp>
      <p:grpSp>
        <p:nvGrpSpPr>
          <p:cNvPr id="21" name="Group 20">
            <a:extLst>
              <a:ext uri="{FF2B5EF4-FFF2-40B4-BE49-F238E27FC236}">
                <a16:creationId xmlns:a16="http://schemas.microsoft.com/office/drawing/2014/main" id="{D1040D60-3C8F-6BF0-F720-FE1A8576C65E}"/>
              </a:ext>
            </a:extLst>
          </p:cNvPr>
          <p:cNvGrpSpPr/>
          <p:nvPr/>
        </p:nvGrpSpPr>
        <p:grpSpPr>
          <a:xfrm>
            <a:off x="914400" y="3924300"/>
            <a:ext cx="5885389" cy="5592765"/>
            <a:chOff x="914400" y="4052592"/>
            <a:chExt cx="5885389" cy="5592765"/>
          </a:xfrm>
        </p:grpSpPr>
        <p:sp>
          <p:nvSpPr>
            <p:cNvPr id="22" name="Rectangle 21">
              <a:extLst>
                <a:ext uri="{FF2B5EF4-FFF2-40B4-BE49-F238E27FC236}">
                  <a16:creationId xmlns:a16="http://schemas.microsoft.com/office/drawing/2014/main" id="{829B957E-7A21-302A-A7CC-52F46AEC31F2}"/>
                </a:ext>
              </a:extLst>
            </p:cNvPr>
            <p:cNvSpPr/>
            <p:nvPr/>
          </p:nvSpPr>
          <p:spPr>
            <a:xfrm>
              <a:off x="1628529" y="4052592"/>
              <a:ext cx="4467471" cy="1191600"/>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err="1">
                  <a:solidFill>
                    <a:srgbClr val="FF0000"/>
                  </a:solidFill>
                  <a:latin typeface="Arial" panose="020B0604020202020204" pitchFamily="34" charset="0"/>
                  <a:cs typeface="Arial" panose="020B0604020202020204" pitchFamily="34" charset="0"/>
                </a:rPr>
                <a:t>Gợi</a:t>
              </a:r>
              <a:r>
                <a:rPr lang="en-US" sz="5000" b="1" dirty="0">
                  <a:solidFill>
                    <a:srgbClr val="FF0000"/>
                  </a:solidFill>
                  <a:latin typeface="Arial" panose="020B0604020202020204" pitchFamily="34" charset="0"/>
                  <a:cs typeface="Arial" panose="020B0604020202020204" pitchFamily="34" charset="0"/>
                </a:rPr>
                <a:t> ý</a:t>
              </a:r>
            </a:p>
          </p:txBody>
        </p:sp>
        <p:pic>
          <p:nvPicPr>
            <p:cNvPr id="23" name="Picture 3">
              <a:extLst>
                <a:ext uri="{FF2B5EF4-FFF2-40B4-BE49-F238E27FC236}">
                  <a16:creationId xmlns:a16="http://schemas.microsoft.com/office/drawing/2014/main" id="{F994AFA5-05A3-5A8C-29CC-95E62E3C338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14400" y="5981700"/>
              <a:ext cx="5885389" cy="3663657"/>
            </a:xfrm>
            <a:prstGeom prst="rect">
              <a:avLst/>
            </a:prstGeom>
          </p:spPr>
        </p:pic>
      </p:grpSp>
      <p:grpSp>
        <p:nvGrpSpPr>
          <p:cNvPr id="24" name="Group 23">
            <a:extLst>
              <a:ext uri="{FF2B5EF4-FFF2-40B4-BE49-F238E27FC236}">
                <a16:creationId xmlns:a16="http://schemas.microsoft.com/office/drawing/2014/main" id="{5D115C8F-8944-CFB9-8A0B-169A147B42FF}"/>
              </a:ext>
            </a:extLst>
          </p:cNvPr>
          <p:cNvGrpSpPr/>
          <p:nvPr/>
        </p:nvGrpSpPr>
        <p:grpSpPr>
          <a:xfrm>
            <a:off x="392257" y="904655"/>
            <a:ext cx="16931366" cy="2070142"/>
            <a:chOff x="829681" y="2562751"/>
            <a:chExt cx="16931366" cy="2070142"/>
          </a:xfrm>
        </p:grpSpPr>
        <p:sp>
          <p:nvSpPr>
            <p:cNvPr id="25" name="TextBox 24">
              <a:extLst>
                <a:ext uri="{FF2B5EF4-FFF2-40B4-BE49-F238E27FC236}">
                  <a16:creationId xmlns:a16="http://schemas.microsoft.com/office/drawing/2014/main" id="{3DE9D0E1-D919-6C21-8A75-0DEFCB33AD03}"/>
                </a:ext>
              </a:extLst>
            </p:cNvPr>
            <p:cNvSpPr txBox="1"/>
            <p:nvPr/>
          </p:nvSpPr>
          <p:spPr>
            <a:xfrm>
              <a:off x="2734681" y="2562751"/>
              <a:ext cx="15026366" cy="2070142"/>
            </a:xfrm>
            <a:prstGeom prst="roundRect">
              <a:avLst/>
            </a:prstGeom>
            <a:solidFill>
              <a:schemeClr val="accent6">
                <a:lumMod val="20000"/>
                <a:lumOff val="80000"/>
              </a:schemeClr>
            </a:solidFill>
            <a:ln w="38100">
              <a:no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n-US" sz="4200" b="1" dirty="0">
                  <a:solidFill>
                    <a:srgbClr val="FF0000"/>
                  </a:solidFill>
                  <a:latin typeface="Arial" panose="020B0604020202020204" pitchFamily="34" charset="0"/>
                  <a:cs typeface="Arial" panose="020B0604020202020204" pitchFamily="34" charset="0"/>
                </a:rPr>
                <a:t>HOẠT ĐỘNG NHÓM: </a:t>
              </a:r>
              <a:r>
                <a:rPr lang="en-US" sz="4000" dirty="0">
                  <a:solidFill>
                    <a:schemeClr val="tx1"/>
                  </a:solidFill>
                  <a:latin typeface="Arial" panose="020B0604020202020204" pitchFamily="34" charset="0"/>
                  <a:cs typeface="Arial" panose="020B0604020202020204" pitchFamily="34" charset="0"/>
                </a:rPr>
                <a:t>Các </a:t>
              </a:r>
              <a:r>
                <a:rPr lang="en-US" sz="4000" dirty="0" err="1">
                  <a:solidFill>
                    <a:schemeClr val="tx1"/>
                  </a:solidFill>
                  <a:latin typeface="Arial" panose="020B0604020202020204" pitchFamily="34" charset="0"/>
                  <a:cs typeface="Arial" panose="020B0604020202020204" pitchFamily="34" charset="0"/>
                </a:rPr>
                <a:t>em</a:t>
              </a:r>
              <a:r>
                <a:rPr lang="vi-VN" sz="4000" dirty="0">
                  <a:solidFill>
                    <a:schemeClr val="tx1"/>
                  </a:solidFill>
                  <a:latin typeface="Arial" panose="020B0604020202020204" pitchFamily="34" charset="0"/>
                  <a:cs typeface="Arial" panose="020B0604020202020204" pitchFamily="34" charset="0"/>
                </a:rPr>
                <a:t> hãy thảo luận xây dựng các tiêu chí đánh giá nền nếp sinh hoạt</a:t>
              </a:r>
              <a:r>
                <a:rPr lang="en-US" sz="4000" dirty="0">
                  <a:solidFill>
                    <a:schemeClr val="tx1"/>
                  </a:solidFill>
                  <a:latin typeface="Arial" panose="020B0604020202020204" pitchFamily="34" charset="0"/>
                  <a:cs typeface="Arial" panose="020B0604020202020204" pitchFamily="34" charset="0"/>
                </a:rPr>
                <a:t>:</a:t>
              </a:r>
            </a:p>
          </p:txBody>
        </p:sp>
        <p:pic>
          <p:nvPicPr>
            <p:cNvPr id="26" name="Picture 25" descr="A picture containing text, vector graphics&#10;&#10;Description automatically generated">
              <a:extLst>
                <a:ext uri="{FF2B5EF4-FFF2-40B4-BE49-F238E27FC236}">
                  <a16:creationId xmlns:a16="http://schemas.microsoft.com/office/drawing/2014/main" id="{E3DFFF12-CB14-4D60-84C4-76931375DE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9681" y="2645322"/>
              <a:ext cx="1905000" cy="1905000"/>
            </a:xfrm>
            <a:prstGeom prst="rect">
              <a:avLst/>
            </a:prstGeom>
          </p:spPr>
        </p:pic>
      </p:grpSp>
    </p:spTree>
    <p:extLst>
      <p:ext uri="{BB962C8B-B14F-4D97-AF65-F5344CB8AC3E}">
        <p14:creationId xmlns:p14="http://schemas.microsoft.com/office/powerpoint/2010/main" val="307742473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par>
                                <p:cTn id="13" presetID="14" presetClass="entr" presetSubtype="1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fade">
                                      <p:cBhvr>
                                        <p:cTn id="20" dur="500"/>
                                        <p:tgtEl>
                                          <p:spTgt spid="2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xEl>
                                              <p:pRg st="1" end="1"/>
                                            </p:txEl>
                                          </p:spTgt>
                                        </p:tgtEl>
                                        <p:attrNameLst>
                                          <p:attrName>style.visibility</p:attrName>
                                        </p:attrNameLst>
                                      </p:cBhvr>
                                      <p:to>
                                        <p:strVal val="visible"/>
                                      </p:to>
                                    </p:set>
                                    <p:animEffect transition="in" filter="fade">
                                      <p:cBhvr>
                                        <p:cTn id="25" dur="500"/>
                                        <p:tgtEl>
                                          <p:spTgt spid="2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xEl>
                                              <p:pRg st="2" end="2"/>
                                            </p:txEl>
                                          </p:spTgt>
                                        </p:tgtEl>
                                        <p:attrNameLst>
                                          <p:attrName>style.visibility</p:attrName>
                                        </p:attrNameLst>
                                      </p:cBhvr>
                                      <p:to>
                                        <p:strVal val="visible"/>
                                      </p:to>
                                    </p:set>
                                    <p:animEffect transition="in" filter="fade">
                                      <p:cBhvr>
                                        <p:cTn id="30" dur="500"/>
                                        <p:tgtEl>
                                          <p:spTgt spid="20">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
                                            <p:txEl>
                                              <p:pRg st="3" end="3"/>
                                            </p:txEl>
                                          </p:spTgt>
                                        </p:tgtEl>
                                        <p:attrNameLst>
                                          <p:attrName>style.visibility</p:attrName>
                                        </p:attrNameLst>
                                      </p:cBhvr>
                                      <p:to>
                                        <p:strVal val="visible"/>
                                      </p:to>
                                    </p:set>
                                    <p:animEffect transition="in" filter="fade">
                                      <p:cBhvr>
                                        <p:cTn id="35"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7FF"/>
        </a:solidFill>
        <a:effectLst/>
      </p:bgPr>
    </p:bg>
    <p:spTree>
      <p:nvGrpSpPr>
        <p:cNvPr id="1" name=""/>
        <p:cNvGrpSpPr/>
        <p:nvPr/>
      </p:nvGrpSpPr>
      <p:grpSpPr>
        <a:xfrm>
          <a:off x="0" y="0"/>
          <a:ext cx="0" cy="0"/>
          <a:chOff x="0" y="0"/>
          <a:chExt cx="0" cy="0"/>
        </a:xfrm>
      </p:grpSpPr>
      <p:sp>
        <p:nvSpPr>
          <p:cNvPr id="6" name="Freeform 6"/>
          <p:cNvSpPr/>
          <p:nvPr/>
        </p:nvSpPr>
        <p:spPr>
          <a:xfrm>
            <a:off x="17323623" y="108625"/>
            <a:ext cx="861955" cy="1028699"/>
          </a:xfrm>
          <a:custGeom>
            <a:avLst/>
            <a:gdLst/>
            <a:ahLst/>
            <a:cxnLst/>
            <a:rect l="l" t="t" r="r" b="b"/>
            <a:pathLst>
              <a:path w="1500511" h="1491133">
                <a:moveTo>
                  <a:pt x="0" y="0"/>
                </a:moveTo>
                <a:lnTo>
                  <a:pt x="1500511" y="0"/>
                </a:lnTo>
                <a:lnTo>
                  <a:pt x="1500511" y="1491133"/>
                </a:lnTo>
                <a:lnTo>
                  <a:pt x="0" y="14911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2" name="Group 41">
            <a:extLst>
              <a:ext uri="{FF2B5EF4-FFF2-40B4-BE49-F238E27FC236}">
                <a16:creationId xmlns:a16="http://schemas.microsoft.com/office/drawing/2014/main" id="{998461AE-852A-139A-B945-71930F3A298A}"/>
              </a:ext>
            </a:extLst>
          </p:cNvPr>
          <p:cNvGrpSpPr/>
          <p:nvPr/>
        </p:nvGrpSpPr>
        <p:grpSpPr>
          <a:xfrm>
            <a:off x="533400" y="549496"/>
            <a:ext cx="16814409" cy="2019064"/>
            <a:chOff x="533400" y="549496"/>
            <a:chExt cx="16814409" cy="2019064"/>
          </a:xfrm>
        </p:grpSpPr>
        <p:sp>
          <p:nvSpPr>
            <p:cNvPr id="39" name="TextBox 38">
              <a:extLst>
                <a:ext uri="{FF2B5EF4-FFF2-40B4-BE49-F238E27FC236}">
                  <a16:creationId xmlns:a16="http://schemas.microsoft.com/office/drawing/2014/main" id="{2926D50C-719A-E6AD-FF2C-2E8822D84371}"/>
                </a:ext>
              </a:extLst>
            </p:cNvPr>
            <p:cNvSpPr txBox="1"/>
            <p:nvPr/>
          </p:nvSpPr>
          <p:spPr>
            <a:xfrm>
              <a:off x="2256579" y="549496"/>
              <a:ext cx="15091230" cy="2019064"/>
            </a:xfrm>
            <a:prstGeom prst="roundRect">
              <a:avLst/>
            </a:prstGeom>
            <a:solidFill>
              <a:schemeClr val="accent5">
                <a:lumMod val="20000"/>
                <a:lumOff val="80000"/>
              </a:schemeClr>
            </a:solidFill>
            <a:ln w="38100">
              <a:no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vi-VN" sz="4000" dirty="0">
                  <a:solidFill>
                    <a:schemeClr val="tx1"/>
                  </a:solidFill>
                  <a:latin typeface="Arial" panose="020B0604020202020204" pitchFamily="34" charset="0"/>
                  <a:cs typeface="Arial" panose="020B0604020202020204" pitchFamily="34" charset="0"/>
                </a:rPr>
                <a:t>Em hãy tự đánh giá nền nếp sinh hoạt của bản thân theo mức độ chưa đạt, đạt và tốt theo phương pháp:</a:t>
              </a:r>
              <a:endParaRPr lang="en-US" sz="4000" dirty="0">
                <a:solidFill>
                  <a:schemeClr val="tx1"/>
                </a:solidFill>
                <a:latin typeface="Arial" panose="020B0604020202020204" pitchFamily="34" charset="0"/>
                <a:cs typeface="Arial" panose="020B0604020202020204" pitchFamily="34" charset="0"/>
              </a:endParaRPr>
            </a:p>
          </p:txBody>
        </p:sp>
        <p:pic>
          <p:nvPicPr>
            <p:cNvPr id="41" name="Picture 13">
              <a:extLst>
                <a:ext uri="{FF2B5EF4-FFF2-40B4-BE49-F238E27FC236}">
                  <a16:creationId xmlns:a16="http://schemas.microsoft.com/office/drawing/2014/main" id="{13E9CB18-1EC8-CCF4-D6E5-256C198907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33400" y="847796"/>
              <a:ext cx="1447800" cy="1422464"/>
            </a:xfrm>
            <a:prstGeom prst="rect">
              <a:avLst/>
            </a:prstGeom>
          </p:spPr>
        </p:pic>
      </p:grpSp>
      <p:sp>
        <p:nvSpPr>
          <p:cNvPr id="8" name="Rectangle 7">
            <a:extLst>
              <a:ext uri="{FF2B5EF4-FFF2-40B4-BE49-F238E27FC236}">
                <a16:creationId xmlns:a16="http://schemas.microsoft.com/office/drawing/2014/main" id="{3267FB07-F4F7-4862-4569-2F25D93E112E}"/>
              </a:ext>
            </a:extLst>
          </p:cNvPr>
          <p:cNvSpPr/>
          <p:nvPr/>
        </p:nvSpPr>
        <p:spPr>
          <a:xfrm>
            <a:off x="1187141" y="3845179"/>
            <a:ext cx="7117520" cy="2449407"/>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dirty="0">
                <a:solidFill>
                  <a:schemeClr val="tx1"/>
                </a:solidFill>
                <a:latin typeface="Arial" panose="020B0604020202020204" pitchFamily="34" charset="0"/>
                <a:cs typeface="Arial" panose="020B0604020202020204" pitchFamily="34" charset="0"/>
              </a:rPr>
              <a:t>Rà soát từng tiêu chí đã xây dựng, mỗi tiêu chí đã đạt được, đánh dấu (+).</a:t>
            </a:r>
            <a:endParaRPr lang="en-US" sz="3600" dirty="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25D2072-C741-0D8B-F2E7-2EA24CC34315}"/>
              </a:ext>
            </a:extLst>
          </p:cNvPr>
          <p:cNvSpPr/>
          <p:nvPr/>
        </p:nvSpPr>
        <p:spPr>
          <a:xfrm>
            <a:off x="9601201" y="3845179"/>
            <a:ext cx="7499658" cy="2449407"/>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dirty="0">
                <a:solidFill>
                  <a:schemeClr val="tx1"/>
                </a:solidFill>
                <a:latin typeface="Arial" panose="020B0604020202020204" pitchFamily="34" charset="0"/>
                <a:cs typeface="Arial" panose="020B0604020202020204" pitchFamily="34" charset="0"/>
              </a:rPr>
              <a:t>Càng nhiều dấu cộng, </a:t>
            </a:r>
            <a:r>
              <a:rPr lang="en-US" sz="3600" dirty="0" err="1">
                <a:solidFill>
                  <a:schemeClr val="tx1"/>
                </a:solidFill>
                <a:latin typeface="Arial" panose="020B0604020202020204" pitchFamily="34" charset="0"/>
                <a:cs typeface="Arial" panose="020B0604020202020204" pitchFamily="34" charset="0"/>
              </a:rPr>
              <a:t>các</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em</a:t>
            </a:r>
            <a:r>
              <a:rPr lang="en-US" sz="3600" dirty="0">
                <a:solidFill>
                  <a:schemeClr val="tx1"/>
                </a:solidFill>
                <a:latin typeface="Arial" panose="020B0604020202020204" pitchFamily="34" charset="0"/>
                <a:cs typeface="Arial" panose="020B0604020202020204" pitchFamily="34" charset="0"/>
              </a:rPr>
              <a:t> </a:t>
            </a:r>
            <a:r>
              <a:rPr lang="vi-VN" sz="3600" dirty="0">
                <a:solidFill>
                  <a:schemeClr val="tx1"/>
                </a:solidFill>
                <a:latin typeface="Arial" panose="020B0604020202020204" pitchFamily="34" charset="0"/>
                <a:cs typeface="Arial" panose="020B0604020202020204" pitchFamily="34" charset="0"/>
              </a:rPr>
              <a:t>càng đạt mức độ cao hơn, tùy theo số lượng tiêu chí </a:t>
            </a:r>
            <a:r>
              <a:rPr lang="en-US" sz="3600" dirty="0" err="1">
                <a:solidFill>
                  <a:schemeClr val="tx1"/>
                </a:solidFill>
                <a:latin typeface="Arial" panose="020B0604020202020204" pitchFamily="34" charset="0"/>
                <a:cs typeface="Arial" panose="020B0604020202020204" pitchFamily="34" charset="0"/>
              </a:rPr>
              <a:t>các</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em</a:t>
            </a:r>
            <a:r>
              <a:rPr lang="vi-VN" sz="3600" dirty="0">
                <a:solidFill>
                  <a:schemeClr val="tx1"/>
                </a:solidFill>
                <a:latin typeface="Arial" panose="020B0604020202020204" pitchFamily="34" charset="0"/>
                <a:cs typeface="Arial" panose="020B0604020202020204" pitchFamily="34" charset="0"/>
              </a:rPr>
              <a:t> tự đề ra:</a:t>
            </a:r>
            <a:endParaRPr lang="en-US" sz="3600" dirty="0">
              <a:solidFill>
                <a:schemeClr val="tx1"/>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90560FF2-1840-5AC1-A120-256DB040138F}"/>
              </a:ext>
            </a:extLst>
          </p:cNvPr>
          <p:cNvGrpSpPr/>
          <p:nvPr/>
        </p:nvGrpSpPr>
        <p:grpSpPr>
          <a:xfrm>
            <a:off x="8763000" y="6281084"/>
            <a:ext cx="7924800" cy="1290121"/>
            <a:chOff x="3029863" y="1823688"/>
            <a:chExt cx="12362538" cy="1262412"/>
          </a:xfrm>
        </p:grpSpPr>
        <p:cxnSp>
          <p:nvCxnSpPr>
            <p:cNvPr id="11" name="Straight Connector 10">
              <a:extLst>
                <a:ext uri="{FF2B5EF4-FFF2-40B4-BE49-F238E27FC236}">
                  <a16:creationId xmlns:a16="http://schemas.microsoft.com/office/drawing/2014/main" id="{90B508C1-BE12-F359-564F-083685ED2C0C}"/>
                </a:ext>
              </a:extLst>
            </p:cNvPr>
            <p:cNvCxnSpPr>
              <a:cxnSpLocks/>
            </p:cNvCxnSpPr>
            <p:nvPr/>
          </p:nvCxnSpPr>
          <p:spPr>
            <a:xfrm>
              <a:off x="9144000" y="1823688"/>
              <a:ext cx="0" cy="1262412"/>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215E6D-58C3-DC33-9B1F-071A4F792246}"/>
                </a:ext>
              </a:extLst>
            </p:cNvPr>
            <p:cNvCxnSpPr>
              <a:cxnSpLocks/>
            </p:cNvCxnSpPr>
            <p:nvPr/>
          </p:nvCxnSpPr>
          <p:spPr>
            <a:xfrm>
              <a:off x="3029863" y="2400300"/>
              <a:ext cx="12362538"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3BCDA8-2A1F-7B63-8AD1-1C480D1281A8}"/>
                </a:ext>
              </a:extLst>
            </p:cNvPr>
            <p:cNvCxnSpPr>
              <a:cxnSpLocks/>
            </p:cNvCxnSpPr>
            <p:nvPr/>
          </p:nvCxnSpPr>
          <p:spPr>
            <a:xfrm>
              <a:off x="3029863" y="2400300"/>
              <a:ext cx="0" cy="68580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92D03C2-1286-D6E9-2B95-F932471A1D8E}"/>
                </a:ext>
              </a:extLst>
            </p:cNvPr>
            <p:cNvCxnSpPr>
              <a:cxnSpLocks/>
            </p:cNvCxnSpPr>
            <p:nvPr/>
          </p:nvCxnSpPr>
          <p:spPr>
            <a:xfrm>
              <a:off x="15392401" y="2400300"/>
              <a:ext cx="0" cy="644544"/>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9D4D55E1-720D-51E6-34AE-87DDE9F7429A}"/>
              </a:ext>
            </a:extLst>
          </p:cNvPr>
          <p:cNvSpPr/>
          <p:nvPr/>
        </p:nvSpPr>
        <p:spPr>
          <a:xfrm>
            <a:off x="6345548" y="7565953"/>
            <a:ext cx="3352800" cy="1828800"/>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dirty="0">
                <a:solidFill>
                  <a:schemeClr val="tx1"/>
                </a:solidFill>
                <a:latin typeface="Arial" panose="020B0604020202020204" pitchFamily="34" charset="0"/>
                <a:cs typeface="Arial" panose="020B0604020202020204" pitchFamily="34" charset="0"/>
              </a:rPr>
              <a:t>2/7 dấu cộng: </a:t>
            </a:r>
            <a:r>
              <a:rPr lang="en-US" sz="3600" dirty="0">
                <a:solidFill>
                  <a:schemeClr val="tx1"/>
                </a:solidFill>
                <a:latin typeface="Arial" panose="020B0604020202020204" pitchFamily="34" charset="0"/>
                <a:cs typeface="Arial" panose="020B0604020202020204" pitchFamily="34" charset="0"/>
              </a:rPr>
              <a:t>C</a:t>
            </a:r>
            <a:r>
              <a:rPr lang="vi-VN" sz="3600" dirty="0" err="1">
                <a:solidFill>
                  <a:schemeClr val="tx1"/>
                </a:solidFill>
                <a:latin typeface="Arial" panose="020B0604020202020204" pitchFamily="34" charset="0"/>
                <a:cs typeface="Arial" panose="020B0604020202020204" pitchFamily="34" charset="0"/>
              </a:rPr>
              <a:t>hưa</a:t>
            </a:r>
            <a:r>
              <a:rPr lang="vi-VN" sz="3600" dirty="0">
                <a:solidFill>
                  <a:schemeClr val="tx1"/>
                </a:solidFill>
                <a:latin typeface="Arial" panose="020B0604020202020204" pitchFamily="34" charset="0"/>
                <a:cs typeface="Arial" panose="020B0604020202020204" pitchFamily="34" charset="0"/>
              </a:rPr>
              <a:t> đạt</a:t>
            </a:r>
            <a:endParaRPr lang="en-US" sz="3600"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9BD518AB-61C9-52B5-6D11-82BCE298BDE6}"/>
              </a:ext>
            </a:extLst>
          </p:cNvPr>
          <p:cNvSpPr/>
          <p:nvPr/>
        </p:nvSpPr>
        <p:spPr>
          <a:xfrm>
            <a:off x="10221275" y="7555449"/>
            <a:ext cx="3886199" cy="1828800"/>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dirty="0">
                <a:solidFill>
                  <a:schemeClr val="tx1"/>
                </a:solidFill>
                <a:latin typeface="Arial" panose="020B0604020202020204" pitchFamily="34" charset="0"/>
                <a:cs typeface="Arial" panose="020B0604020202020204" pitchFamily="34" charset="0"/>
              </a:rPr>
              <a:t>4 – 6/7</a:t>
            </a:r>
            <a:r>
              <a:rPr lang="en-US" sz="3600" dirty="0">
                <a:solidFill>
                  <a:schemeClr val="tx1"/>
                </a:solidFill>
                <a:latin typeface="Arial" panose="020B0604020202020204" pitchFamily="34" charset="0"/>
                <a:cs typeface="Arial" panose="020B0604020202020204" pitchFamily="34" charset="0"/>
              </a:rPr>
              <a:t> </a:t>
            </a:r>
            <a:r>
              <a:rPr lang="vi-VN" sz="3600" dirty="0">
                <a:solidFill>
                  <a:schemeClr val="tx1"/>
                </a:solidFill>
                <a:latin typeface="Arial" panose="020B0604020202020204" pitchFamily="34" charset="0"/>
                <a:cs typeface="Arial" panose="020B0604020202020204" pitchFamily="34" charset="0"/>
              </a:rPr>
              <a:t>dấu cộng: </a:t>
            </a:r>
            <a:endParaRPr lang="en-US" sz="3600" dirty="0">
              <a:solidFill>
                <a:schemeClr val="tx1"/>
              </a:solidFill>
              <a:latin typeface="Arial" panose="020B0604020202020204" pitchFamily="34" charset="0"/>
              <a:cs typeface="Arial" panose="020B0604020202020204" pitchFamily="34" charset="0"/>
            </a:endParaRPr>
          </a:p>
          <a:p>
            <a:pPr algn="ctr">
              <a:lnSpc>
                <a:spcPct val="150000"/>
              </a:lnSpc>
            </a:pPr>
            <a:r>
              <a:rPr lang="en-US" sz="3600" dirty="0">
                <a:solidFill>
                  <a:schemeClr val="tx1"/>
                </a:solidFill>
                <a:latin typeface="Arial" panose="020B0604020202020204" pitchFamily="34" charset="0"/>
                <a:cs typeface="Arial" panose="020B0604020202020204" pitchFamily="34" charset="0"/>
              </a:rPr>
              <a:t>Đ</a:t>
            </a:r>
            <a:r>
              <a:rPr lang="vi-VN" sz="3600" dirty="0">
                <a:solidFill>
                  <a:schemeClr val="tx1"/>
                </a:solidFill>
                <a:latin typeface="Arial" panose="020B0604020202020204" pitchFamily="34" charset="0"/>
                <a:cs typeface="Arial" panose="020B0604020202020204" pitchFamily="34" charset="0"/>
              </a:rPr>
              <a:t>ạt</a:t>
            </a:r>
            <a:endParaRPr lang="en-US" sz="3600" dirty="0">
              <a:solidFill>
                <a:schemeClr val="tx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546D5BC4-B905-2D67-F1C1-5E46B206E28A}"/>
              </a:ext>
            </a:extLst>
          </p:cNvPr>
          <p:cNvSpPr/>
          <p:nvPr/>
        </p:nvSpPr>
        <p:spPr>
          <a:xfrm>
            <a:off x="14630401" y="7565953"/>
            <a:ext cx="3267293" cy="1828800"/>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dirty="0">
                <a:solidFill>
                  <a:schemeClr val="tx1"/>
                </a:solidFill>
                <a:latin typeface="Arial" panose="020B0604020202020204" pitchFamily="34" charset="0"/>
                <a:cs typeface="Arial" panose="020B0604020202020204" pitchFamily="34" charset="0"/>
              </a:rPr>
              <a:t>7/7 dấu cộng:</a:t>
            </a:r>
            <a:r>
              <a:rPr lang="en-US" sz="3600" dirty="0">
                <a:solidFill>
                  <a:schemeClr val="tx1"/>
                </a:solidFill>
                <a:latin typeface="Arial" panose="020B0604020202020204" pitchFamily="34" charset="0"/>
                <a:cs typeface="Arial" panose="020B0604020202020204" pitchFamily="34" charset="0"/>
              </a:rPr>
              <a:t> </a:t>
            </a:r>
            <a:r>
              <a:rPr lang="vi-VN" sz="3600" dirty="0">
                <a:solidFill>
                  <a:schemeClr val="tx1"/>
                </a:solidFill>
                <a:latin typeface="Arial" panose="020B0604020202020204" pitchFamily="34" charset="0"/>
                <a:cs typeface="Arial" panose="020B0604020202020204" pitchFamily="34" charset="0"/>
              </a:rPr>
              <a:t>Tốt</a:t>
            </a:r>
            <a:endParaRPr lang="en-US" sz="3600" dirty="0">
              <a:solidFill>
                <a:schemeClr val="tx1"/>
              </a:solidFill>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2D19DB20-1065-5F2D-91F8-6F1E4E265AE2}"/>
              </a:ext>
            </a:extLst>
          </p:cNvPr>
          <p:cNvGrpSpPr/>
          <p:nvPr/>
        </p:nvGrpSpPr>
        <p:grpSpPr>
          <a:xfrm>
            <a:off x="6705599" y="2555654"/>
            <a:ext cx="5976767" cy="1284274"/>
            <a:chOff x="3029863" y="2061072"/>
            <a:chExt cx="12362538" cy="1025028"/>
          </a:xfrm>
        </p:grpSpPr>
        <p:cxnSp>
          <p:nvCxnSpPr>
            <p:cNvPr id="20" name="Straight Connector 19">
              <a:extLst>
                <a:ext uri="{FF2B5EF4-FFF2-40B4-BE49-F238E27FC236}">
                  <a16:creationId xmlns:a16="http://schemas.microsoft.com/office/drawing/2014/main" id="{EF79D3FF-9D38-2760-B1D3-C11E1CC266C3}"/>
                </a:ext>
              </a:extLst>
            </p:cNvPr>
            <p:cNvCxnSpPr>
              <a:cxnSpLocks/>
            </p:cNvCxnSpPr>
            <p:nvPr/>
          </p:nvCxnSpPr>
          <p:spPr>
            <a:xfrm>
              <a:off x="9099210" y="2061072"/>
              <a:ext cx="0" cy="339228"/>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29B368B-1B34-9067-9855-84F67F8CE84C}"/>
                </a:ext>
              </a:extLst>
            </p:cNvPr>
            <p:cNvCxnSpPr>
              <a:cxnSpLocks/>
            </p:cNvCxnSpPr>
            <p:nvPr/>
          </p:nvCxnSpPr>
          <p:spPr>
            <a:xfrm>
              <a:off x="3029863" y="2400300"/>
              <a:ext cx="12362538"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65BF169-2532-204A-4034-6376FCAA8BD3}"/>
                </a:ext>
              </a:extLst>
            </p:cNvPr>
            <p:cNvCxnSpPr>
              <a:cxnSpLocks/>
            </p:cNvCxnSpPr>
            <p:nvPr/>
          </p:nvCxnSpPr>
          <p:spPr>
            <a:xfrm>
              <a:off x="3029863" y="2400300"/>
              <a:ext cx="0" cy="68580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D822F34-0274-852B-B76A-2B36A63A3425}"/>
                </a:ext>
              </a:extLst>
            </p:cNvPr>
            <p:cNvCxnSpPr>
              <a:cxnSpLocks/>
            </p:cNvCxnSpPr>
            <p:nvPr/>
          </p:nvCxnSpPr>
          <p:spPr>
            <a:xfrm>
              <a:off x="15392401" y="2400300"/>
              <a:ext cx="0" cy="644544"/>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026207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randombar(horizont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par>
                          <p:cTn id="28" fill="hold">
                            <p:stCondLst>
                              <p:cond delay="500"/>
                            </p:stCondLst>
                            <p:childTnLst>
                              <p:par>
                                <p:cTn id="29" presetID="16" presetClass="entr" presetSubtype="37"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outVertical)">
                                      <p:cBhvr>
                                        <p:cTn id="31" dur="500"/>
                                        <p:tgtEl>
                                          <p:spTgt spid="15"/>
                                        </p:tgtEl>
                                      </p:cBhvr>
                                    </p:animEffect>
                                  </p:childTnLst>
                                </p:cTn>
                              </p:par>
                            </p:childTnLst>
                          </p:cTn>
                        </p:par>
                        <p:par>
                          <p:cTn id="32" fill="hold">
                            <p:stCondLst>
                              <p:cond delay="1000"/>
                            </p:stCondLst>
                            <p:childTnLst>
                              <p:par>
                                <p:cTn id="33" presetID="16" presetClass="entr" presetSubtype="37"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outVertical)">
                                      <p:cBhvr>
                                        <p:cTn id="35" dur="500"/>
                                        <p:tgtEl>
                                          <p:spTgt spid="16"/>
                                        </p:tgtEl>
                                      </p:cBhvr>
                                    </p:animEffect>
                                  </p:childTnLst>
                                </p:cTn>
                              </p:par>
                            </p:childTnLst>
                          </p:cTn>
                        </p:par>
                        <p:par>
                          <p:cTn id="36" fill="hold">
                            <p:stCondLst>
                              <p:cond delay="1500"/>
                            </p:stCondLst>
                            <p:childTnLst>
                              <p:par>
                                <p:cTn id="37" presetID="16" presetClass="entr" presetSubtype="37"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7FF"/>
        </a:solidFill>
        <a:effectLst/>
      </p:bgPr>
    </p:bg>
    <p:spTree>
      <p:nvGrpSpPr>
        <p:cNvPr id="1" name=""/>
        <p:cNvGrpSpPr/>
        <p:nvPr/>
      </p:nvGrpSpPr>
      <p:grpSpPr>
        <a:xfrm>
          <a:off x="0" y="0"/>
          <a:ext cx="0" cy="0"/>
          <a:chOff x="0" y="0"/>
          <a:chExt cx="0" cy="0"/>
        </a:xfrm>
      </p:grpSpPr>
      <p:grpSp>
        <p:nvGrpSpPr>
          <p:cNvPr id="8" name="Group 8"/>
          <p:cNvGrpSpPr/>
          <p:nvPr/>
        </p:nvGrpSpPr>
        <p:grpSpPr>
          <a:xfrm>
            <a:off x="174167" y="294327"/>
            <a:ext cx="674871" cy="674871"/>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19FC2"/>
            </a:solidFill>
          </p:spPr>
          <p:txBody>
            <a:bodyPr/>
            <a:lstStyle/>
            <a:p>
              <a:endParaRPr lang="en-US"/>
            </a:p>
          </p:txBody>
        </p:sp>
      </p:grpSp>
      <p:sp>
        <p:nvSpPr>
          <p:cNvPr id="59" name="Freeform 5">
            <a:extLst>
              <a:ext uri="{FF2B5EF4-FFF2-40B4-BE49-F238E27FC236}">
                <a16:creationId xmlns:a16="http://schemas.microsoft.com/office/drawing/2014/main" id="{196C3DD3-1691-0F5A-C074-B97F753F7EDA}"/>
              </a:ext>
            </a:extLst>
          </p:cNvPr>
          <p:cNvSpPr/>
          <p:nvPr/>
        </p:nvSpPr>
        <p:spPr>
          <a:xfrm>
            <a:off x="457199" y="1979746"/>
            <a:ext cx="17373600" cy="7811954"/>
          </a:xfrm>
          <a:custGeom>
            <a:avLst/>
            <a:gdLst/>
            <a:ahLst/>
            <a:cxnLst/>
            <a:rect l="l" t="t" r="r" b="b"/>
            <a:pathLst>
              <a:path w="14875164" h="5894776">
                <a:moveTo>
                  <a:pt x="0" y="0"/>
                </a:moveTo>
                <a:lnTo>
                  <a:pt x="14875164" y="0"/>
                </a:lnTo>
                <a:lnTo>
                  <a:pt x="14875164" y="5894776"/>
                </a:lnTo>
                <a:lnTo>
                  <a:pt x="0" y="5894776"/>
                </a:lnTo>
                <a:lnTo>
                  <a:pt x="0" y="0"/>
                </a:lnTo>
                <a:close/>
              </a:path>
            </a:pathLst>
          </a:custGeom>
          <a:solidFill>
            <a:schemeClr val="accent5">
              <a:lumMod val="20000"/>
              <a:lumOff val="80000"/>
            </a:schemeClr>
          </a:solidFill>
        </p:spPr>
        <p:txBody>
          <a:bodyPr/>
          <a:lstStyle/>
          <a:p>
            <a:endParaRPr lang="en-US"/>
          </a:p>
        </p:txBody>
      </p:sp>
      <p:grpSp>
        <p:nvGrpSpPr>
          <p:cNvPr id="62" name="Group 61">
            <a:extLst>
              <a:ext uri="{FF2B5EF4-FFF2-40B4-BE49-F238E27FC236}">
                <a16:creationId xmlns:a16="http://schemas.microsoft.com/office/drawing/2014/main" id="{59E2E1BB-F7F1-9EF0-B00A-AEE4E2822E91}"/>
              </a:ext>
            </a:extLst>
          </p:cNvPr>
          <p:cNvGrpSpPr/>
          <p:nvPr/>
        </p:nvGrpSpPr>
        <p:grpSpPr>
          <a:xfrm>
            <a:off x="5981700" y="-28898"/>
            <a:ext cx="6324600" cy="1580477"/>
            <a:chOff x="5715000" y="-1"/>
            <a:chExt cx="6324600" cy="1563773"/>
          </a:xfrm>
        </p:grpSpPr>
        <p:sp>
          <p:nvSpPr>
            <p:cNvPr id="63" name="Round Same Side Corner Rectangle 11">
              <a:extLst>
                <a:ext uri="{FF2B5EF4-FFF2-40B4-BE49-F238E27FC236}">
                  <a16:creationId xmlns:a16="http://schemas.microsoft.com/office/drawing/2014/main" id="{74D0512D-E489-3A06-2CAA-9C2F62E4699E}"/>
                </a:ext>
              </a:extLst>
            </p:cNvPr>
            <p:cNvSpPr/>
            <p:nvPr/>
          </p:nvSpPr>
          <p:spPr>
            <a:xfrm flipV="1">
              <a:off x="5715000" y="-1"/>
              <a:ext cx="6324600" cy="1563773"/>
            </a:xfrm>
            <a:prstGeom prst="round2SameRect">
              <a:avLst>
                <a:gd name="adj1" fmla="val 37720"/>
                <a:gd name="adj2" fmla="val 0"/>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B935A958-7654-2E16-4A20-19D2ABE47778}"/>
                </a:ext>
              </a:extLst>
            </p:cNvPr>
            <p:cNvSpPr txBox="1"/>
            <p:nvPr/>
          </p:nvSpPr>
          <p:spPr>
            <a:xfrm>
              <a:off x="6515100" y="285157"/>
              <a:ext cx="4724400" cy="1004929"/>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KHỞI ĐỘNG</a:t>
              </a:r>
            </a:p>
          </p:txBody>
        </p:sp>
      </p:grpSp>
      <p:sp>
        <p:nvSpPr>
          <p:cNvPr id="65" name="TextBox 64">
            <a:extLst>
              <a:ext uri="{FF2B5EF4-FFF2-40B4-BE49-F238E27FC236}">
                <a16:creationId xmlns:a16="http://schemas.microsoft.com/office/drawing/2014/main" id="{C77297D9-978C-5B60-9000-CB5A22F1EB8E}"/>
              </a:ext>
            </a:extLst>
          </p:cNvPr>
          <p:cNvSpPr txBox="1"/>
          <p:nvPr/>
        </p:nvSpPr>
        <p:spPr>
          <a:xfrm>
            <a:off x="1943097" y="2193335"/>
            <a:ext cx="14401799" cy="769441"/>
          </a:xfrm>
          <a:prstGeom prst="rect">
            <a:avLst/>
          </a:prstGeom>
          <a:noFill/>
        </p:spPr>
        <p:txBody>
          <a:bodyPr wrap="square">
            <a:spAutoFit/>
          </a:bodyPr>
          <a:lstStyle/>
          <a:p>
            <a:pPr algn="ctr"/>
            <a:r>
              <a:rPr lang="en-US" sz="4400" b="1" dirty="0" err="1">
                <a:solidFill>
                  <a:srgbClr val="C00000"/>
                </a:solidFill>
                <a:latin typeface="Arial" panose="020B0604020202020204" pitchFamily="34" charset="0"/>
                <a:cs typeface="Arial" panose="020B0604020202020204" pitchFamily="34" charset="0"/>
              </a:rPr>
              <a:t>Trò</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chơi</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Đường</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tới</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thành</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công</a:t>
            </a:r>
            <a:r>
              <a:rPr lang="en-US" sz="4400" b="1" dirty="0">
                <a:solidFill>
                  <a:srgbClr val="C00000"/>
                </a:solidFill>
                <a:latin typeface="Arial" panose="020B0604020202020204" pitchFamily="34" charset="0"/>
                <a:cs typeface="Arial" panose="020B0604020202020204" pitchFamily="34" charset="0"/>
              </a:rPr>
              <a:t>”</a:t>
            </a:r>
          </a:p>
        </p:txBody>
      </p:sp>
      <p:sp>
        <p:nvSpPr>
          <p:cNvPr id="66" name="TextBox 65">
            <a:extLst>
              <a:ext uri="{FF2B5EF4-FFF2-40B4-BE49-F238E27FC236}">
                <a16:creationId xmlns:a16="http://schemas.microsoft.com/office/drawing/2014/main" id="{BD9B417F-CA6C-3767-97BD-6FCD05DA3642}"/>
              </a:ext>
            </a:extLst>
          </p:cNvPr>
          <p:cNvSpPr txBox="1"/>
          <p:nvPr/>
        </p:nvSpPr>
        <p:spPr>
          <a:xfrm>
            <a:off x="919064" y="2962776"/>
            <a:ext cx="16449867" cy="6637651"/>
          </a:xfrm>
          <a:prstGeom prst="rect">
            <a:avLst/>
          </a:prstGeom>
          <a:noFill/>
        </p:spPr>
        <p:txBody>
          <a:bodyPr wrap="square">
            <a:spAutoFit/>
          </a:bodyPr>
          <a:lstStyle/>
          <a:p>
            <a:pPr marL="571500" indent="-571500" algn="just">
              <a:lnSpc>
                <a:spcPct val="150000"/>
              </a:lnSpc>
              <a:buClr>
                <a:schemeClr val="tx1"/>
              </a:buClr>
              <a:buFont typeface="Courier New" panose="02070309020205020404" pitchFamily="49" charset="0"/>
              <a:buChar char="o"/>
            </a:pPr>
            <a:r>
              <a:rPr lang="vi-VN" sz="3600" b="1" dirty="0">
                <a:latin typeface="Arial" panose="020B0604020202020204" pitchFamily="34" charset="0"/>
                <a:ea typeface="Calibri" panose="020F0502020204030204" pitchFamily="34" charset="0"/>
                <a:cs typeface="Arial" panose="020B0604020202020204" pitchFamily="34" charset="0"/>
              </a:rPr>
              <a:t>Cách chơi: </a:t>
            </a:r>
            <a:r>
              <a:rPr lang="vi-VN" sz="3600" dirty="0">
                <a:latin typeface="Arial" panose="020B0604020202020204" pitchFamily="34" charset="0"/>
                <a:ea typeface="Calibri" panose="020F0502020204030204" pitchFamily="34" charset="0"/>
                <a:cs typeface="Arial" panose="020B0604020202020204" pitchFamily="34" charset="0"/>
              </a:rPr>
              <a:t>Các bạn trong tổ nối đuôi nhau nhảy về đích phía trước, nhảy xung quanh dãy bàn của tổ mình đến hết một vòng thì coi như về đích. </a:t>
            </a:r>
          </a:p>
          <a:p>
            <a:pPr marL="571500" indent="-571500" algn="just">
              <a:lnSpc>
                <a:spcPct val="150000"/>
              </a:lnSpc>
              <a:buClr>
                <a:schemeClr val="tx1"/>
              </a:buClr>
              <a:buFont typeface="Courier New" panose="02070309020205020404" pitchFamily="49" charset="0"/>
              <a:buChar char="o"/>
            </a:pPr>
            <a:r>
              <a:rPr lang="vi-VN" sz="3600" b="1" dirty="0">
                <a:latin typeface="Arial" panose="020B0604020202020204" pitchFamily="34" charset="0"/>
                <a:ea typeface="Calibri" panose="020F0502020204030204" pitchFamily="34" charset="0"/>
                <a:cs typeface="Arial" panose="020B0604020202020204" pitchFamily="34" charset="0"/>
              </a:rPr>
              <a:t>Luật chơi: </a:t>
            </a:r>
            <a:endParaRPr lang="en-US" sz="3600" b="1"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Clr>
                <a:schemeClr val="tx1"/>
              </a:buClr>
              <a:buFont typeface="Wingdings" panose="05000000000000000000" pitchFamily="2" charset="2"/>
              <a:buChar char="§"/>
            </a:pPr>
            <a:r>
              <a:rPr lang="en-US" sz="3600" dirty="0" err="1">
                <a:latin typeface="Arial" panose="020B0604020202020204" pitchFamily="34" charset="0"/>
                <a:ea typeface="Calibri" panose="020F0502020204030204" pitchFamily="34" charset="0"/>
                <a:cs typeface="Arial" panose="020B0604020202020204" pitchFamily="34" charset="0"/>
              </a:rPr>
              <a:t>Giáo</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viên</a:t>
            </a:r>
            <a:r>
              <a:rPr lang="vi-VN" sz="3600" dirty="0">
                <a:latin typeface="Arial" panose="020B0604020202020204" pitchFamily="34" charset="0"/>
                <a:ea typeface="Calibri" panose="020F0502020204030204" pitchFamily="34" charset="0"/>
                <a:cs typeface="Arial" panose="020B0604020202020204" pitchFamily="34" charset="0"/>
              </a:rPr>
              <a:t> hô 1, 1, 2, 2, 1 hoặc 2, 2, 1, 1, 1,… </a:t>
            </a:r>
            <a:r>
              <a:rPr lang="en-US" sz="3600" dirty="0" err="1">
                <a:latin typeface="Arial" panose="020B0604020202020204" pitchFamily="34" charset="0"/>
                <a:ea typeface="Calibri" panose="020F0502020204030204" pitchFamily="34" charset="0"/>
                <a:cs typeface="Arial" panose="020B0604020202020204" pitchFamily="34" charset="0"/>
              </a:rPr>
              <a:t>Học</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sinh</a:t>
            </a:r>
            <a:r>
              <a:rPr lang="vi-VN" sz="3600" dirty="0">
                <a:latin typeface="Arial" panose="020B0604020202020204" pitchFamily="34" charset="0"/>
                <a:ea typeface="Calibri" panose="020F0502020204030204" pitchFamily="34" charset="0"/>
                <a:cs typeface="Arial" panose="020B0604020202020204" pitchFamily="34" charset="0"/>
              </a:rPr>
              <a:t> ghi nhớ dãy số rồi cả tổ cùng nhảy quanh dãy bàn, đứng nhảy lò cò 1 chân mỗi khi có số 1 và nhảy 2 chân khi đọc số 2. </a:t>
            </a:r>
            <a:endParaRPr lang="en-US" sz="36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Clr>
                <a:schemeClr val="tx1"/>
              </a:buClr>
              <a:buFont typeface="Wingdings" panose="05000000000000000000" pitchFamily="2" charset="2"/>
              <a:buChar char="§"/>
            </a:pPr>
            <a:r>
              <a:rPr lang="vi-VN" sz="3600" dirty="0">
                <a:latin typeface="Arial" panose="020B0604020202020204" pitchFamily="34" charset="0"/>
                <a:ea typeface="Calibri" panose="020F0502020204030204" pitchFamily="34" charset="0"/>
                <a:cs typeface="Arial" panose="020B0604020202020204" pitchFamily="34" charset="0"/>
              </a:rPr>
              <a:t>Nếu trong tổ có người nhảy sai sẽ bị trừ 1 điểm và cả tổ phải lùi 1 bước. Tổ nào đến đích trước sẽ dành chiến thắng.</a:t>
            </a:r>
          </a:p>
        </p:txBody>
      </p:sp>
      <p:sp>
        <p:nvSpPr>
          <p:cNvPr id="11" name="Freeform 11"/>
          <p:cNvSpPr/>
          <p:nvPr/>
        </p:nvSpPr>
        <p:spPr>
          <a:xfrm>
            <a:off x="256201" y="9009491"/>
            <a:ext cx="863862" cy="877845"/>
          </a:xfrm>
          <a:custGeom>
            <a:avLst/>
            <a:gdLst/>
            <a:ahLst/>
            <a:cxnLst/>
            <a:rect l="l" t="t" r="r" b="b"/>
            <a:pathLst>
              <a:path w="1128625" h="1195894">
                <a:moveTo>
                  <a:pt x="0" y="0"/>
                </a:moveTo>
                <a:lnTo>
                  <a:pt x="1128624" y="0"/>
                </a:lnTo>
                <a:lnTo>
                  <a:pt x="1128624" y="1195894"/>
                </a:lnTo>
                <a:lnTo>
                  <a:pt x="0" y="11958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17463824" y="8976834"/>
            <a:ext cx="860774" cy="1339726"/>
          </a:xfrm>
          <a:custGeom>
            <a:avLst/>
            <a:gdLst/>
            <a:ahLst/>
            <a:cxnLst/>
            <a:rect l="l" t="t" r="r" b="b"/>
            <a:pathLst>
              <a:path w="860774" h="1339726">
                <a:moveTo>
                  <a:pt x="0" y="0"/>
                </a:moveTo>
                <a:lnTo>
                  <a:pt x="860774" y="0"/>
                </a:lnTo>
                <a:lnTo>
                  <a:pt x="860774" y="1339725"/>
                </a:lnTo>
                <a:lnTo>
                  <a:pt x="0" y="13397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77" name="Picture 16">
            <a:extLst>
              <a:ext uri="{FF2B5EF4-FFF2-40B4-BE49-F238E27FC236}">
                <a16:creationId xmlns:a16="http://schemas.microsoft.com/office/drawing/2014/main" id="{D956857D-DA27-3BB4-015E-0E6D3B3417A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546870" y="469974"/>
            <a:ext cx="4474041" cy="170572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6">
                                            <p:txEl>
                                              <p:pRg st="0" end="0"/>
                                            </p:txEl>
                                          </p:spTgt>
                                        </p:tgtEl>
                                        <p:attrNameLst>
                                          <p:attrName>style.visibility</p:attrName>
                                        </p:attrNameLst>
                                      </p:cBhvr>
                                      <p:to>
                                        <p:strVal val="visible"/>
                                      </p:to>
                                    </p:set>
                                    <p:animEffect transition="in" filter="barn(outVertical)">
                                      <p:cBhvr>
                                        <p:cTn id="12" dur="500"/>
                                        <p:tgtEl>
                                          <p:spTgt spid="6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66">
                                            <p:txEl>
                                              <p:pRg st="1" end="1"/>
                                            </p:txEl>
                                          </p:spTgt>
                                        </p:tgtEl>
                                        <p:attrNameLst>
                                          <p:attrName>style.visibility</p:attrName>
                                        </p:attrNameLst>
                                      </p:cBhvr>
                                      <p:to>
                                        <p:strVal val="visible"/>
                                      </p:to>
                                    </p:set>
                                    <p:animEffect transition="in" filter="barn(outVertical)">
                                      <p:cBhvr>
                                        <p:cTn id="17" dur="500"/>
                                        <p:tgtEl>
                                          <p:spTgt spid="66">
                                            <p:txEl>
                                              <p:pRg st="1" end="1"/>
                                            </p:txEl>
                                          </p:spTgt>
                                        </p:tgtEl>
                                      </p:cBhvr>
                                    </p:animEffect>
                                  </p:childTnLst>
                                </p:cTn>
                              </p:par>
                            </p:childTnLst>
                          </p:cTn>
                        </p:par>
                        <p:par>
                          <p:cTn id="18" fill="hold">
                            <p:stCondLst>
                              <p:cond delay="500"/>
                            </p:stCondLst>
                            <p:childTnLst>
                              <p:par>
                                <p:cTn id="19" presetID="16" presetClass="entr" presetSubtype="37" fill="hold" grpId="0" nodeType="afterEffect">
                                  <p:stCondLst>
                                    <p:cond delay="0"/>
                                  </p:stCondLst>
                                  <p:childTnLst>
                                    <p:set>
                                      <p:cBhvr>
                                        <p:cTn id="20" dur="1" fill="hold">
                                          <p:stCondLst>
                                            <p:cond delay="0"/>
                                          </p:stCondLst>
                                        </p:cTn>
                                        <p:tgtEl>
                                          <p:spTgt spid="66">
                                            <p:txEl>
                                              <p:pRg st="2" end="2"/>
                                            </p:txEl>
                                          </p:spTgt>
                                        </p:tgtEl>
                                        <p:attrNameLst>
                                          <p:attrName>style.visibility</p:attrName>
                                        </p:attrNameLst>
                                      </p:cBhvr>
                                      <p:to>
                                        <p:strVal val="visible"/>
                                      </p:to>
                                    </p:set>
                                    <p:animEffect transition="in" filter="barn(outVertical)">
                                      <p:cBhvr>
                                        <p:cTn id="21" dur="500"/>
                                        <p:tgtEl>
                                          <p:spTgt spid="66">
                                            <p:txEl>
                                              <p:pRg st="2" end="2"/>
                                            </p:txEl>
                                          </p:spTgt>
                                        </p:tgtEl>
                                      </p:cBhvr>
                                    </p:animEffect>
                                  </p:childTnLst>
                                </p:cTn>
                              </p:par>
                            </p:childTnLst>
                          </p:cTn>
                        </p:par>
                        <p:par>
                          <p:cTn id="22" fill="hold">
                            <p:stCondLst>
                              <p:cond delay="1000"/>
                            </p:stCondLst>
                            <p:childTnLst>
                              <p:par>
                                <p:cTn id="23" presetID="16" presetClass="entr" presetSubtype="37" fill="hold" grpId="0" nodeType="afterEffect">
                                  <p:stCondLst>
                                    <p:cond delay="0"/>
                                  </p:stCondLst>
                                  <p:childTnLst>
                                    <p:set>
                                      <p:cBhvr>
                                        <p:cTn id="24" dur="1" fill="hold">
                                          <p:stCondLst>
                                            <p:cond delay="0"/>
                                          </p:stCondLst>
                                        </p:cTn>
                                        <p:tgtEl>
                                          <p:spTgt spid="66">
                                            <p:txEl>
                                              <p:pRg st="3" end="3"/>
                                            </p:txEl>
                                          </p:spTgt>
                                        </p:tgtEl>
                                        <p:attrNameLst>
                                          <p:attrName>style.visibility</p:attrName>
                                        </p:attrNameLst>
                                      </p:cBhvr>
                                      <p:to>
                                        <p:strVal val="visible"/>
                                      </p:to>
                                    </p:set>
                                    <p:animEffect transition="in" filter="barn(outVertical)">
                                      <p:cBhvr>
                                        <p:cTn id="25" dur="500"/>
                                        <p:tgtEl>
                                          <p:spTgt spid="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7FF"/>
        </a:solidFill>
        <a:effectLst/>
      </p:bgPr>
    </p:bg>
    <p:spTree>
      <p:nvGrpSpPr>
        <p:cNvPr id="1" name=""/>
        <p:cNvGrpSpPr/>
        <p:nvPr/>
      </p:nvGrpSpPr>
      <p:grpSpPr>
        <a:xfrm>
          <a:off x="0" y="0"/>
          <a:ext cx="0" cy="0"/>
          <a:chOff x="0" y="0"/>
          <a:chExt cx="0" cy="0"/>
        </a:xfrm>
      </p:grpSpPr>
      <p:grpSp>
        <p:nvGrpSpPr>
          <p:cNvPr id="12" name="Group 12"/>
          <p:cNvGrpSpPr/>
          <p:nvPr/>
        </p:nvGrpSpPr>
        <p:grpSpPr>
          <a:xfrm>
            <a:off x="381000" y="320767"/>
            <a:ext cx="353653" cy="353653"/>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BE9E"/>
            </a:solidFill>
          </p:spPr>
          <p:txBody>
            <a:bodyPr/>
            <a:lstStyle/>
            <a:p>
              <a:endParaRPr lang="en-US"/>
            </a:p>
          </p:txBody>
        </p:sp>
      </p:grpSp>
      <p:sp>
        <p:nvSpPr>
          <p:cNvPr id="14" name="Freeform 14"/>
          <p:cNvSpPr/>
          <p:nvPr/>
        </p:nvSpPr>
        <p:spPr>
          <a:xfrm>
            <a:off x="17602200" y="9258300"/>
            <a:ext cx="446020" cy="777377"/>
          </a:xfrm>
          <a:custGeom>
            <a:avLst/>
            <a:gdLst/>
            <a:ahLst/>
            <a:cxnLst/>
            <a:rect l="l" t="t" r="r" b="b"/>
            <a:pathLst>
              <a:path w="446020" h="777377">
                <a:moveTo>
                  <a:pt x="0" y="0"/>
                </a:moveTo>
                <a:lnTo>
                  <a:pt x="446020" y="0"/>
                </a:lnTo>
                <a:lnTo>
                  <a:pt x="446020" y="777377"/>
                </a:lnTo>
                <a:lnTo>
                  <a:pt x="0" y="7773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4" name="Group 3">
            <a:extLst>
              <a:ext uri="{FF2B5EF4-FFF2-40B4-BE49-F238E27FC236}">
                <a16:creationId xmlns:a16="http://schemas.microsoft.com/office/drawing/2014/main" id="{60CE96BA-3BB1-2080-6E64-4588810A67B9}"/>
              </a:ext>
            </a:extLst>
          </p:cNvPr>
          <p:cNvGrpSpPr/>
          <p:nvPr/>
        </p:nvGrpSpPr>
        <p:grpSpPr>
          <a:xfrm rot="-348097">
            <a:off x="3267322" y="2181249"/>
            <a:ext cx="11753355" cy="5967631"/>
            <a:chOff x="0" y="0"/>
            <a:chExt cx="3190453" cy="1463594"/>
          </a:xfrm>
        </p:grpSpPr>
        <p:sp>
          <p:nvSpPr>
            <p:cNvPr id="25" name="Freeform 4">
              <a:extLst>
                <a:ext uri="{FF2B5EF4-FFF2-40B4-BE49-F238E27FC236}">
                  <a16:creationId xmlns:a16="http://schemas.microsoft.com/office/drawing/2014/main" id="{B761088B-8B2D-3B2A-4143-C831817EA0BA}"/>
                </a:ext>
              </a:extLst>
            </p:cNvPr>
            <p:cNvSpPr/>
            <p:nvPr/>
          </p:nvSpPr>
          <p:spPr>
            <a:xfrm>
              <a:off x="0" y="0"/>
              <a:ext cx="3190453" cy="1463594"/>
            </a:xfrm>
            <a:custGeom>
              <a:avLst/>
              <a:gdLst/>
              <a:ahLst/>
              <a:cxnLst/>
              <a:rect l="l" t="t" r="r" b="b"/>
              <a:pathLst>
                <a:path w="3190453" h="1463594">
                  <a:moveTo>
                    <a:pt x="66427" y="0"/>
                  </a:moveTo>
                  <a:lnTo>
                    <a:pt x="3124026" y="0"/>
                  </a:lnTo>
                  <a:cubicBezTo>
                    <a:pt x="3141643" y="0"/>
                    <a:pt x="3158539" y="6999"/>
                    <a:pt x="3170997" y="19456"/>
                  </a:cubicBezTo>
                  <a:cubicBezTo>
                    <a:pt x="3183454" y="31913"/>
                    <a:pt x="3190453" y="48809"/>
                    <a:pt x="3190453" y="66427"/>
                  </a:cubicBezTo>
                  <a:lnTo>
                    <a:pt x="3190453" y="1397167"/>
                  </a:lnTo>
                  <a:cubicBezTo>
                    <a:pt x="3190453" y="1433854"/>
                    <a:pt x="3160712" y="1463594"/>
                    <a:pt x="3124026" y="1463594"/>
                  </a:cubicBezTo>
                  <a:lnTo>
                    <a:pt x="66427" y="1463594"/>
                  </a:lnTo>
                  <a:cubicBezTo>
                    <a:pt x="48809" y="1463594"/>
                    <a:pt x="31913" y="1456596"/>
                    <a:pt x="19456" y="1444138"/>
                  </a:cubicBezTo>
                  <a:cubicBezTo>
                    <a:pt x="6999" y="1431681"/>
                    <a:pt x="0" y="1414785"/>
                    <a:pt x="0" y="1397167"/>
                  </a:cubicBezTo>
                  <a:lnTo>
                    <a:pt x="0" y="66427"/>
                  </a:lnTo>
                  <a:cubicBezTo>
                    <a:pt x="0" y="48809"/>
                    <a:pt x="6999" y="31913"/>
                    <a:pt x="19456" y="19456"/>
                  </a:cubicBezTo>
                  <a:cubicBezTo>
                    <a:pt x="31913" y="6999"/>
                    <a:pt x="48809" y="0"/>
                    <a:pt x="66427" y="0"/>
                  </a:cubicBezTo>
                  <a:close/>
                </a:path>
              </a:pathLst>
            </a:custGeom>
            <a:solidFill>
              <a:schemeClr val="accent6">
                <a:lumMod val="20000"/>
                <a:lumOff val="80000"/>
              </a:schemeClr>
            </a:solidFill>
            <a:ln w="66675">
              <a:solidFill>
                <a:schemeClr val="accent6">
                  <a:lumMod val="75000"/>
                </a:schemeClr>
              </a:solidFill>
            </a:ln>
          </p:spPr>
          <p:txBody>
            <a:bodyPr/>
            <a:lstStyle/>
            <a:p>
              <a:endParaRPr lang="en-US"/>
            </a:p>
          </p:txBody>
        </p:sp>
        <p:sp>
          <p:nvSpPr>
            <p:cNvPr id="26" name="TextBox 5">
              <a:extLst>
                <a:ext uri="{FF2B5EF4-FFF2-40B4-BE49-F238E27FC236}">
                  <a16:creationId xmlns:a16="http://schemas.microsoft.com/office/drawing/2014/main" id="{CDBA9043-3F0A-0F3D-482A-B862E01DB83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7" name="Picture 14">
            <a:extLst>
              <a:ext uri="{FF2B5EF4-FFF2-40B4-BE49-F238E27FC236}">
                <a16:creationId xmlns:a16="http://schemas.microsoft.com/office/drawing/2014/main" id="{4AFC6F0A-5F67-5AA3-C5D1-209202624E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06645" y="2305459"/>
            <a:ext cx="1344596" cy="1190579"/>
          </a:xfrm>
          <a:prstGeom prst="rect">
            <a:avLst/>
          </a:prstGeom>
        </p:spPr>
      </p:pic>
      <p:sp>
        <p:nvSpPr>
          <p:cNvPr id="28" name="TextBox 27">
            <a:extLst>
              <a:ext uri="{FF2B5EF4-FFF2-40B4-BE49-F238E27FC236}">
                <a16:creationId xmlns:a16="http://schemas.microsoft.com/office/drawing/2014/main" id="{17FE17C3-D48A-B4F4-8C11-9B4CFBC1E16E}"/>
              </a:ext>
            </a:extLst>
          </p:cNvPr>
          <p:cNvSpPr txBox="1"/>
          <p:nvPr/>
        </p:nvSpPr>
        <p:spPr>
          <a:xfrm>
            <a:off x="5149436" y="3150313"/>
            <a:ext cx="7989126" cy="4029501"/>
          </a:xfrm>
          <a:prstGeom prst="rect">
            <a:avLst/>
          </a:prstGeom>
          <a:noFill/>
        </p:spPr>
        <p:txBody>
          <a:bodyPr wrap="square">
            <a:spAutoFit/>
          </a:bodyPr>
          <a:lstStyle/>
          <a:p>
            <a:pPr algn="just">
              <a:lnSpc>
                <a:spcPct val="150000"/>
              </a:lnSpc>
            </a:pPr>
            <a:r>
              <a:rPr lang="en-US" sz="4400" dirty="0">
                <a:latin typeface="Arial" panose="020B0604020202020204" pitchFamily="34" charset="0"/>
                <a:ea typeface="Calibri" panose="020F0502020204030204" pitchFamily="34" charset="0"/>
                <a:cs typeface="Arial" panose="020B0604020202020204" pitchFamily="34" charset="0"/>
              </a:rPr>
              <a:t>Em </a:t>
            </a:r>
            <a:r>
              <a:rPr lang="en-US" sz="4400" dirty="0" err="1">
                <a:latin typeface="Arial" panose="020B0604020202020204" pitchFamily="34" charset="0"/>
                <a:ea typeface="Calibri" panose="020F0502020204030204" pitchFamily="34" charset="0"/>
                <a:cs typeface="Arial" panose="020B0604020202020204" pitchFamily="34" charset="0"/>
              </a:rPr>
              <a:t>hãy</a:t>
            </a:r>
            <a:r>
              <a:rPr lang="en-US" sz="4400" dirty="0">
                <a:latin typeface="Arial" panose="020B0604020202020204" pitchFamily="34" charset="0"/>
                <a:ea typeface="Calibri" panose="020F0502020204030204" pitchFamily="34" charset="0"/>
                <a:cs typeface="Arial" panose="020B0604020202020204" pitchFamily="34" charset="0"/>
              </a:rPr>
              <a:t> chia </a:t>
            </a:r>
            <a:r>
              <a:rPr lang="en-US" sz="4400" dirty="0" err="1">
                <a:latin typeface="Arial" panose="020B0604020202020204" pitchFamily="34" charset="0"/>
                <a:ea typeface="Calibri" panose="020F0502020204030204" pitchFamily="34" charset="0"/>
                <a:cs typeface="Arial" panose="020B0604020202020204" pitchFamily="34" charset="0"/>
              </a:rPr>
              <a:t>sẻ</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kết</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quả</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tự</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đánh</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giá</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và</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lắng</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nghe</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nhận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xét</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của</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các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bạn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trong</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nhóm</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về</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nền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nếp</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sinh</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hoạt</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của</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mình</a:t>
            </a:r>
            <a:r>
              <a:rPr lang="en-US" sz="4400" dirty="0">
                <a:latin typeface="Arial" panose="020B0604020202020204" pitchFamily="34" charset="0"/>
                <a:ea typeface="Calibri" panose="020F0502020204030204" pitchFamily="34" charset="0"/>
                <a:cs typeface="Arial" panose="020B0604020202020204" pitchFamily="34" charset="0"/>
              </a:rPr>
              <a:t>.</a:t>
            </a:r>
            <a:endParaRPr lang="en-US" sz="4400" b="1" i="1" dirty="0">
              <a:latin typeface="Arial" panose="020B0604020202020204" pitchFamily="34" charset="0"/>
              <a:cs typeface="Arial" panose="020B0604020202020204" pitchFamily="34" charset="0"/>
            </a:endParaRPr>
          </a:p>
        </p:txBody>
      </p:sp>
      <p:sp>
        <p:nvSpPr>
          <p:cNvPr id="35" name="Freeform 12">
            <a:extLst>
              <a:ext uri="{FF2B5EF4-FFF2-40B4-BE49-F238E27FC236}">
                <a16:creationId xmlns:a16="http://schemas.microsoft.com/office/drawing/2014/main" id="{D2A02D93-6313-6280-4ACE-1ACC72412997}"/>
              </a:ext>
            </a:extLst>
          </p:cNvPr>
          <p:cNvSpPr/>
          <p:nvPr/>
        </p:nvSpPr>
        <p:spPr>
          <a:xfrm rot="3809376" flipH="1">
            <a:off x="14634327" y="6279514"/>
            <a:ext cx="1245173" cy="1879043"/>
          </a:xfrm>
          <a:custGeom>
            <a:avLst/>
            <a:gdLst/>
            <a:ahLst/>
            <a:cxnLst/>
            <a:rect l="l" t="t" r="r" b="b"/>
            <a:pathLst>
              <a:path w="895243" h="1331217">
                <a:moveTo>
                  <a:pt x="895243" y="0"/>
                </a:moveTo>
                <a:lnTo>
                  <a:pt x="0" y="0"/>
                </a:lnTo>
                <a:lnTo>
                  <a:pt x="0" y="1331216"/>
                </a:lnTo>
                <a:lnTo>
                  <a:pt x="895243" y="1331216"/>
                </a:lnTo>
                <a:lnTo>
                  <a:pt x="895243" y="0"/>
                </a:lnTo>
                <a:close/>
              </a:path>
            </a:pathLst>
          </a:custGeom>
          <a:blipFill>
            <a:blip r:embed="rId6">
              <a:duotone>
                <a:prstClr val="black"/>
                <a:schemeClr val="accent2">
                  <a:tint val="45000"/>
                  <a:satMod val="400000"/>
                </a:schemeClr>
              </a:duotone>
              <a:extLst>
                <a:ext uri="{96DAC541-7B7A-43D3-8B79-37D633B846F1}">
                  <asvg:svgBlip xmlns:asvg="http://schemas.microsoft.com/office/drawing/2016/SVG/main" r:embed="rId7"/>
                </a:ext>
              </a:extLst>
            </a:blip>
            <a:stretch>
              <a:fillRect/>
            </a:stretch>
          </a:blipFill>
        </p:spPr>
        <p:txBody>
          <a:bodyPr/>
          <a:lstStyle/>
          <a:p>
            <a:endParaRPr lang="en-US" dirty="0"/>
          </a:p>
        </p:txBody>
      </p:sp>
      <p:pic>
        <p:nvPicPr>
          <p:cNvPr id="19" name="Picture 18" descr="Logo&#10;&#10;Description automatically generated">
            <a:extLst>
              <a:ext uri="{FF2B5EF4-FFF2-40B4-BE49-F238E27FC236}">
                <a16:creationId xmlns:a16="http://schemas.microsoft.com/office/drawing/2014/main" id="{80C51E70-E5BE-3F22-2536-20D3B0CD81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906514">
            <a:off x="13795720" y="592888"/>
            <a:ext cx="2415431" cy="2468802"/>
          </a:xfrm>
          <a:prstGeom prst="rect">
            <a:avLst/>
          </a:prstGeom>
        </p:spPr>
      </p:pic>
      <p:pic>
        <p:nvPicPr>
          <p:cNvPr id="3" name="Picture 21">
            <a:extLst>
              <a:ext uri="{FF2B5EF4-FFF2-40B4-BE49-F238E27FC236}">
                <a16:creationId xmlns:a16="http://schemas.microsoft.com/office/drawing/2014/main" id="{9131AB13-6E56-A887-294D-E3586D4EB7E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11122" y="6242546"/>
            <a:ext cx="4430471" cy="4114800"/>
          </a:xfrm>
          <a:prstGeom prst="rect">
            <a:avLst/>
          </a:prstGeom>
        </p:spPr>
      </p:pic>
    </p:spTree>
    <p:extLst>
      <p:ext uri="{BB962C8B-B14F-4D97-AF65-F5344CB8AC3E}">
        <p14:creationId xmlns:p14="http://schemas.microsoft.com/office/powerpoint/2010/main" val="328818302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F7FF"/>
        </a:solidFill>
        <a:effectLst/>
      </p:bgPr>
    </p:bg>
    <p:spTree>
      <p:nvGrpSpPr>
        <p:cNvPr id="1" name=""/>
        <p:cNvGrpSpPr/>
        <p:nvPr/>
      </p:nvGrpSpPr>
      <p:grpSpPr>
        <a:xfrm>
          <a:off x="0" y="0"/>
          <a:ext cx="0" cy="0"/>
          <a:chOff x="0" y="0"/>
          <a:chExt cx="0" cy="0"/>
        </a:xfrm>
      </p:grpSpPr>
      <p:sp>
        <p:nvSpPr>
          <p:cNvPr id="11" name="Freeform 11"/>
          <p:cNvSpPr/>
          <p:nvPr/>
        </p:nvSpPr>
        <p:spPr>
          <a:xfrm>
            <a:off x="16808960" y="8648700"/>
            <a:ext cx="1295747" cy="1287648"/>
          </a:xfrm>
          <a:custGeom>
            <a:avLst/>
            <a:gdLst/>
            <a:ahLst/>
            <a:cxnLst/>
            <a:rect l="l" t="t" r="r" b="b"/>
            <a:pathLst>
              <a:path w="1295747" h="1287648">
                <a:moveTo>
                  <a:pt x="0" y="0"/>
                </a:moveTo>
                <a:lnTo>
                  <a:pt x="1295747" y="0"/>
                </a:lnTo>
                <a:lnTo>
                  <a:pt x="1295747" y="1287648"/>
                </a:lnTo>
                <a:lnTo>
                  <a:pt x="0" y="12876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rot="-273054">
            <a:off x="41455" y="45580"/>
            <a:ext cx="780056" cy="1075939"/>
          </a:xfrm>
          <a:custGeom>
            <a:avLst/>
            <a:gdLst/>
            <a:ahLst/>
            <a:cxnLst/>
            <a:rect l="l" t="t" r="r" b="b"/>
            <a:pathLst>
              <a:path w="780056" h="1075939">
                <a:moveTo>
                  <a:pt x="0" y="0"/>
                </a:moveTo>
                <a:lnTo>
                  <a:pt x="780056" y="0"/>
                </a:lnTo>
                <a:lnTo>
                  <a:pt x="780056" y="1075939"/>
                </a:lnTo>
                <a:lnTo>
                  <a:pt x="0" y="10759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3">
            <a:extLst>
              <a:ext uri="{FF2B5EF4-FFF2-40B4-BE49-F238E27FC236}">
                <a16:creationId xmlns:a16="http://schemas.microsoft.com/office/drawing/2014/main" id="{3C6D4913-117F-0CBE-1104-9986ACB5CBEF}"/>
              </a:ext>
            </a:extLst>
          </p:cNvPr>
          <p:cNvSpPr txBox="1"/>
          <p:nvPr/>
        </p:nvSpPr>
        <p:spPr>
          <a:xfrm>
            <a:off x="1482382" y="2435589"/>
            <a:ext cx="15399433" cy="3013838"/>
          </a:xfrm>
          <a:prstGeom prst="rect">
            <a:avLst/>
          </a:prstGeom>
          <a:noFill/>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Nếp sống khoa học là sống, lao động, học tập, vui chơi có kế hoạch, đảm bảo giờ nào việc nấy, giữ được sức khỏe cho mình, chăm sóc được gia đình, người thân.</a:t>
            </a:r>
            <a:endParaRPr lang="en-US" sz="4400" dirty="0">
              <a:latin typeface="Arial" panose="020B0604020202020204" pitchFamily="34" charset="0"/>
              <a:cs typeface="Arial" panose="020B0604020202020204" pitchFamily="34" charset="0"/>
            </a:endParaRPr>
          </a:p>
        </p:txBody>
      </p:sp>
      <p:pic>
        <p:nvPicPr>
          <p:cNvPr id="5" name="Picture 4" descr="A picture containing text, toy, doll&#10;&#10;Description automatically generated">
            <a:extLst>
              <a:ext uri="{FF2B5EF4-FFF2-40B4-BE49-F238E27FC236}">
                <a16:creationId xmlns:a16="http://schemas.microsoft.com/office/drawing/2014/main" id="{85B8FA17-069E-4787-BFD3-99F70A0585F3}"/>
              </a:ext>
            </a:extLst>
          </p:cNvPr>
          <p:cNvPicPr>
            <a:picLocks noChangeAspect="1"/>
          </p:cNvPicPr>
          <p:nvPr/>
        </p:nvPicPr>
        <p:blipFill rotWithShape="1">
          <a:blip r:embed="rId6">
            <a:extLst>
              <a:ext uri="{28A0092B-C50C-407E-A947-70E740481C1C}">
                <a14:useLocalDpi xmlns:a14="http://schemas.microsoft.com/office/drawing/2010/main" val="0"/>
              </a:ext>
            </a:extLst>
          </a:blip>
          <a:srcRect t="32857"/>
          <a:stretch/>
        </p:blipFill>
        <p:spPr>
          <a:xfrm>
            <a:off x="3924300" y="5411327"/>
            <a:ext cx="10439400" cy="4956079"/>
          </a:xfrm>
          <a:prstGeom prst="rect">
            <a:avLst/>
          </a:prstGeom>
        </p:spPr>
      </p:pic>
      <p:sp>
        <p:nvSpPr>
          <p:cNvPr id="6" name="TextBox 5">
            <a:extLst>
              <a:ext uri="{FF2B5EF4-FFF2-40B4-BE49-F238E27FC236}">
                <a16:creationId xmlns:a16="http://schemas.microsoft.com/office/drawing/2014/main" id="{CF950565-407F-3BD3-D7E0-9AAC5C90B0FA}"/>
              </a:ext>
            </a:extLst>
          </p:cNvPr>
          <p:cNvSpPr txBox="1"/>
          <p:nvPr/>
        </p:nvSpPr>
        <p:spPr>
          <a:xfrm>
            <a:off x="5124448" y="1316790"/>
            <a:ext cx="8115300" cy="984885"/>
          </a:xfrm>
          <a:prstGeom prst="rect">
            <a:avLst/>
          </a:prstGeom>
          <a:noFill/>
        </p:spPr>
        <p:txBody>
          <a:bodyPr wrap="square" rtlCol="0">
            <a:spAutoFit/>
          </a:bodyPr>
          <a:lstStyle/>
          <a:p>
            <a:pPr algn="ctr"/>
            <a:r>
              <a:rPr lang="en-US" sz="5800" b="1" dirty="0">
                <a:solidFill>
                  <a:srgbClr val="FF0000"/>
                </a:solidFill>
                <a:latin typeface="Arial" panose="020B0604020202020204" pitchFamily="34" charset="0"/>
                <a:cs typeface="Arial" panose="020B0604020202020204" pitchFamily="34" charset="0"/>
              </a:rPr>
              <a:t>KẾT LUẬN</a:t>
            </a:r>
          </a:p>
        </p:txBody>
      </p:sp>
    </p:spTree>
    <p:extLst>
      <p:ext uri="{BB962C8B-B14F-4D97-AF65-F5344CB8AC3E}">
        <p14:creationId xmlns:p14="http://schemas.microsoft.com/office/powerpoint/2010/main" val="24014327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11" name="Freeform 11"/>
          <p:cNvSpPr/>
          <p:nvPr/>
        </p:nvSpPr>
        <p:spPr>
          <a:xfrm rot="1161020">
            <a:off x="-50848" y="9235052"/>
            <a:ext cx="1290550" cy="832991"/>
          </a:xfrm>
          <a:custGeom>
            <a:avLst/>
            <a:gdLst/>
            <a:ahLst/>
            <a:cxnLst/>
            <a:rect l="l" t="t" r="r" b="b"/>
            <a:pathLst>
              <a:path w="1290550" h="832991">
                <a:moveTo>
                  <a:pt x="0" y="0"/>
                </a:moveTo>
                <a:lnTo>
                  <a:pt x="1290550" y="0"/>
                </a:lnTo>
                <a:lnTo>
                  <a:pt x="1290550" y="832992"/>
                </a:lnTo>
                <a:lnTo>
                  <a:pt x="0" y="8329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rot="-2040979">
            <a:off x="17542462" y="309460"/>
            <a:ext cx="506294" cy="549573"/>
          </a:xfrm>
          <a:custGeom>
            <a:avLst/>
            <a:gdLst/>
            <a:ahLst/>
            <a:cxnLst/>
            <a:rect l="l" t="t" r="r" b="b"/>
            <a:pathLst>
              <a:path w="506294" h="549573">
                <a:moveTo>
                  <a:pt x="0" y="0"/>
                </a:moveTo>
                <a:lnTo>
                  <a:pt x="506294" y="0"/>
                </a:lnTo>
                <a:lnTo>
                  <a:pt x="506294" y="549572"/>
                </a:lnTo>
                <a:lnTo>
                  <a:pt x="0" y="5495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3" name="Group 2">
            <a:extLst>
              <a:ext uri="{FF2B5EF4-FFF2-40B4-BE49-F238E27FC236}">
                <a16:creationId xmlns:a16="http://schemas.microsoft.com/office/drawing/2014/main" id="{5F29046C-0799-F059-7B7F-3A19F82AC86D}"/>
              </a:ext>
            </a:extLst>
          </p:cNvPr>
          <p:cNvGrpSpPr/>
          <p:nvPr/>
        </p:nvGrpSpPr>
        <p:grpSpPr>
          <a:xfrm>
            <a:off x="623785" y="1222861"/>
            <a:ext cx="6229033" cy="6473161"/>
            <a:chOff x="594846" y="1891431"/>
            <a:chExt cx="6229033" cy="6473161"/>
          </a:xfrm>
        </p:grpSpPr>
        <p:grpSp>
          <p:nvGrpSpPr>
            <p:cNvPr id="4" name="Group 3">
              <a:extLst>
                <a:ext uri="{FF2B5EF4-FFF2-40B4-BE49-F238E27FC236}">
                  <a16:creationId xmlns:a16="http://schemas.microsoft.com/office/drawing/2014/main" id="{3D5DEAF8-4999-7008-8F79-0643D6A9BE28}"/>
                </a:ext>
              </a:extLst>
            </p:cNvPr>
            <p:cNvGrpSpPr/>
            <p:nvPr/>
          </p:nvGrpSpPr>
          <p:grpSpPr>
            <a:xfrm>
              <a:off x="594846" y="2135559"/>
              <a:ext cx="6229033" cy="6229033"/>
              <a:chOff x="0" y="0"/>
              <a:chExt cx="812800" cy="812800"/>
            </a:xfrm>
          </p:grpSpPr>
          <p:sp>
            <p:nvSpPr>
              <p:cNvPr id="7" name="Freeform 7">
                <a:extLst>
                  <a:ext uri="{FF2B5EF4-FFF2-40B4-BE49-F238E27FC236}">
                    <a16:creationId xmlns:a16="http://schemas.microsoft.com/office/drawing/2014/main" id="{CB704FC2-D04A-77B0-04A8-DDF1EEB57DE0}"/>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lumMod val="75000"/>
                </a:schemeClr>
              </a:solidFill>
            </p:spPr>
            <p:txBody>
              <a:bodyPr/>
              <a:lstStyle/>
              <a:p>
                <a:endParaRPr lang="en-US"/>
              </a:p>
            </p:txBody>
          </p:sp>
          <p:sp>
            <p:nvSpPr>
              <p:cNvPr id="8" name="TextBox 8">
                <a:extLst>
                  <a:ext uri="{FF2B5EF4-FFF2-40B4-BE49-F238E27FC236}">
                    <a16:creationId xmlns:a16="http://schemas.microsoft.com/office/drawing/2014/main" id="{53CC7C3C-C532-AD84-7C76-5C2AEA5F746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pic>
          <p:nvPicPr>
            <p:cNvPr id="5" name="Picture 11">
              <a:extLst>
                <a:ext uri="{FF2B5EF4-FFF2-40B4-BE49-F238E27FC236}">
                  <a16:creationId xmlns:a16="http://schemas.microsoft.com/office/drawing/2014/main" id="{10B99768-152C-7DF2-A30F-53951533B08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6866">
              <a:off x="1753508" y="1891431"/>
              <a:ext cx="3587522" cy="926233"/>
            </a:xfrm>
            <a:prstGeom prst="rect">
              <a:avLst/>
            </a:prstGeom>
          </p:spPr>
        </p:pic>
        <p:sp>
          <p:nvSpPr>
            <p:cNvPr id="6" name="TextBox 5">
              <a:extLst>
                <a:ext uri="{FF2B5EF4-FFF2-40B4-BE49-F238E27FC236}">
                  <a16:creationId xmlns:a16="http://schemas.microsoft.com/office/drawing/2014/main" id="{AAF885F6-9B26-D8E6-51FA-B55D9B7D8972}"/>
                </a:ext>
              </a:extLst>
            </p:cNvPr>
            <p:cNvSpPr txBox="1"/>
            <p:nvPr/>
          </p:nvSpPr>
          <p:spPr>
            <a:xfrm>
              <a:off x="1061140" y="3950297"/>
              <a:ext cx="5290901" cy="2691250"/>
            </a:xfrm>
            <a:prstGeom prst="rect">
              <a:avLst/>
            </a:prstGeom>
            <a:noFill/>
          </p:spPr>
          <p:txBody>
            <a:bodyPr wrap="square" rtlCol="0">
              <a:spAutoFit/>
            </a:bodyPr>
            <a:lstStyle/>
            <a:p>
              <a:pPr algn="ctr">
                <a:lnSpc>
                  <a:spcPct val="150000"/>
                </a:lnSpc>
              </a:pPr>
              <a:r>
                <a:rPr lang="en-US" sz="6000" b="1" dirty="0">
                  <a:solidFill>
                    <a:schemeClr val="bg1"/>
                  </a:solidFill>
                  <a:latin typeface="Arial" panose="020B0604020202020204" pitchFamily="34" charset="0"/>
                  <a:ea typeface="Calibri" panose="020F0502020204030204" pitchFamily="34" charset="0"/>
                  <a:cs typeface="Arial" panose="020B0604020202020204" pitchFamily="34" charset="0"/>
                </a:rPr>
                <a:t>HƯỚNG DẪN VỀ NHÀ</a:t>
              </a:r>
            </a:p>
          </p:txBody>
        </p:sp>
      </p:grpSp>
      <p:pic>
        <p:nvPicPr>
          <p:cNvPr id="9" name="Picture 11">
            <a:extLst>
              <a:ext uri="{FF2B5EF4-FFF2-40B4-BE49-F238E27FC236}">
                <a16:creationId xmlns:a16="http://schemas.microsoft.com/office/drawing/2014/main" id="{6BBFC6E9-F185-1245-BE49-DBC1C99982D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517628" y="6676835"/>
            <a:ext cx="2435802" cy="4943509"/>
          </a:xfrm>
          <a:prstGeom prst="rect">
            <a:avLst/>
          </a:prstGeom>
        </p:spPr>
      </p:pic>
      <p:grpSp>
        <p:nvGrpSpPr>
          <p:cNvPr id="10" name="Group 9">
            <a:extLst>
              <a:ext uri="{FF2B5EF4-FFF2-40B4-BE49-F238E27FC236}">
                <a16:creationId xmlns:a16="http://schemas.microsoft.com/office/drawing/2014/main" id="{094E0078-47EB-2164-CCA3-15C8BDE88650}"/>
              </a:ext>
            </a:extLst>
          </p:cNvPr>
          <p:cNvGrpSpPr/>
          <p:nvPr/>
        </p:nvGrpSpPr>
        <p:grpSpPr>
          <a:xfrm>
            <a:off x="7274987" y="982078"/>
            <a:ext cx="9669689" cy="3044725"/>
            <a:chOff x="7682169" y="342900"/>
            <a:chExt cx="9669689" cy="3044725"/>
          </a:xfrm>
        </p:grpSpPr>
        <p:sp>
          <p:nvSpPr>
            <p:cNvPr id="13" name="Freeform 3">
              <a:extLst>
                <a:ext uri="{FF2B5EF4-FFF2-40B4-BE49-F238E27FC236}">
                  <a16:creationId xmlns:a16="http://schemas.microsoft.com/office/drawing/2014/main" id="{3F1E26CE-D075-A0D8-DC8D-1BA186D6C750}"/>
                </a:ext>
              </a:extLst>
            </p:cNvPr>
            <p:cNvSpPr/>
            <p:nvPr/>
          </p:nvSpPr>
          <p:spPr>
            <a:xfrm>
              <a:off x="8298994" y="589432"/>
              <a:ext cx="9052864" cy="2798193"/>
            </a:xfrm>
            <a:custGeom>
              <a:avLst/>
              <a:gdLst/>
              <a:ahLst/>
              <a:cxnLst/>
              <a:rect l="l" t="t" r="r" b="b"/>
              <a:pathLst>
                <a:path w="1594297" h="588105">
                  <a:moveTo>
                    <a:pt x="73508" y="0"/>
                  </a:moveTo>
                  <a:lnTo>
                    <a:pt x="1520789" y="0"/>
                  </a:lnTo>
                  <a:cubicBezTo>
                    <a:pt x="1540284" y="0"/>
                    <a:pt x="1558981" y="7745"/>
                    <a:pt x="1572767" y="21530"/>
                  </a:cubicBezTo>
                  <a:cubicBezTo>
                    <a:pt x="1586552" y="35315"/>
                    <a:pt x="1594297" y="54013"/>
                    <a:pt x="1594297" y="73508"/>
                  </a:cubicBezTo>
                  <a:lnTo>
                    <a:pt x="1594297" y="514597"/>
                  </a:lnTo>
                  <a:cubicBezTo>
                    <a:pt x="1594297" y="555195"/>
                    <a:pt x="1561386" y="588105"/>
                    <a:pt x="1520789" y="588105"/>
                  </a:cubicBezTo>
                  <a:lnTo>
                    <a:pt x="73508" y="588105"/>
                  </a:lnTo>
                  <a:cubicBezTo>
                    <a:pt x="54013" y="588105"/>
                    <a:pt x="35315" y="580361"/>
                    <a:pt x="21530" y="566575"/>
                  </a:cubicBezTo>
                  <a:cubicBezTo>
                    <a:pt x="7745" y="552790"/>
                    <a:pt x="0" y="534093"/>
                    <a:pt x="0" y="514597"/>
                  </a:cubicBezTo>
                  <a:lnTo>
                    <a:pt x="0" y="73508"/>
                  </a:lnTo>
                  <a:cubicBezTo>
                    <a:pt x="0" y="32911"/>
                    <a:pt x="32911" y="0"/>
                    <a:pt x="73508" y="0"/>
                  </a:cubicBezTo>
                  <a:close/>
                </a:path>
              </a:pathLst>
            </a:cu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a:lstStyle/>
            <a:p>
              <a:endParaRPr lang="en-US"/>
            </a:p>
          </p:txBody>
        </p:sp>
        <p:sp>
          <p:nvSpPr>
            <p:cNvPr id="14" name="TextBox 13">
              <a:extLst>
                <a:ext uri="{FF2B5EF4-FFF2-40B4-BE49-F238E27FC236}">
                  <a16:creationId xmlns:a16="http://schemas.microsoft.com/office/drawing/2014/main" id="{BE879F57-1F9D-CF35-09F9-84DA2E5754D6}"/>
                </a:ext>
              </a:extLst>
            </p:cNvPr>
            <p:cNvSpPr txBox="1"/>
            <p:nvPr/>
          </p:nvSpPr>
          <p:spPr>
            <a:xfrm>
              <a:off x="9120774" y="1068349"/>
              <a:ext cx="7409303" cy="1824923"/>
            </a:xfrm>
            <a:prstGeom prst="rect">
              <a:avLst/>
            </a:prstGeom>
            <a:noFill/>
          </p:spPr>
          <p:txBody>
            <a:bodyPr wrap="square">
              <a:spAutoFit/>
            </a:bodyPr>
            <a:lstStyle/>
            <a:p>
              <a:pPr algn="ct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Ôn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kiến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học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hôm</a:t>
              </a:r>
              <a:r>
                <a:rPr lang="en-US" sz="4000" dirty="0">
                  <a:latin typeface="Arial" panose="020B0604020202020204" pitchFamily="34" charset="0"/>
                  <a:ea typeface="Calibri" panose="020F0502020204030204" pitchFamily="34" charset="0"/>
                  <a:cs typeface="Arial" panose="020B0604020202020204" pitchFamily="34" charset="0"/>
                </a:rPr>
                <a:t> nay</a:t>
              </a:r>
              <a:endParaRPr lang="fr-FR" sz="4000" b="1" i="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BAFF9542-884C-6582-587B-F782D5A02201}"/>
                </a:ext>
              </a:extLst>
            </p:cNvPr>
            <p:cNvGrpSpPr/>
            <p:nvPr/>
          </p:nvGrpSpPr>
          <p:grpSpPr>
            <a:xfrm>
              <a:off x="7682169" y="342900"/>
              <a:ext cx="1504583" cy="1459808"/>
              <a:chOff x="9596389" y="1335906"/>
              <a:chExt cx="1851794" cy="1851794"/>
            </a:xfrm>
          </p:grpSpPr>
          <p:grpSp>
            <p:nvGrpSpPr>
              <p:cNvPr id="16" name="Group 17">
                <a:extLst>
                  <a:ext uri="{FF2B5EF4-FFF2-40B4-BE49-F238E27FC236}">
                    <a16:creationId xmlns:a16="http://schemas.microsoft.com/office/drawing/2014/main" id="{E9A2D4C5-8D9D-9CCC-C3C1-7FC205C7461F}"/>
                  </a:ext>
                </a:extLst>
              </p:cNvPr>
              <p:cNvGrpSpPr/>
              <p:nvPr/>
            </p:nvGrpSpPr>
            <p:grpSpPr>
              <a:xfrm>
                <a:off x="9596389" y="1335906"/>
                <a:ext cx="1851794" cy="1851794"/>
                <a:chOff x="0" y="0"/>
                <a:chExt cx="812800" cy="812800"/>
              </a:xfrm>
            </p:grpSpPr>
            <p:sp>
              <p:nvSpPr>
                <p:cNvPr id="18" name="Freeform 18">
                  <a:extLst>
                    <a:ext uri="{FF2B5EF4-FFF2-40B4-BE49-F238E27FC236}">
                      <a16:creationId xmlns:a16="http://schemas.microsoft.com/office/drawing/2014/main" id="{DC4AD706-5578-24C7-BB45-FF36121E0F42}"/>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40E55"/>
                </a:solidFill>
              </p:spPr>
              <p:txBody>
                <a:bodyPr/>
                <a:lstStyle/>
                <a:p>
                  <a:endParaRPr lang="en-US"/>
                </a:p>
              </p:txBody>
            </p:sp>
            <p:sp>
              <p:nvSpPr>
                <p:cNvPr id="19" name="TextBox 19">
                  <a:extLst>
                    <a:ext uri="{FF2B5EF4-FFF2-40B4-BE49-F238E27FC236}">
                      <a16:creationId xmlns:a16="http://schemas.microsoft.com/office/drawing/2014/main" id="{69372006-8DC9-894D-41F4-35650D858D02}"/>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7" name="Freeform 20">
                <a:extLst>
                  <a:ext uri="{FF2B5EF4-FFF2-40B4-BE49-F238E27FC236}">
                    <a16:creationId xmlns:a16="http://schemas.microsoft.com/office/drawing/2014/main" id="{2160A3A7-953B-2803-B7CD-67447F9AA1EF}"/>
                  </a:ext>
                </a:extLst>
              </p:cNvPr>
              <p:cNvSpPr/>
              <p:nvPr/>
            </p:nvSpPr>
            <p:spPr>
              <a:xfrm>
                <a:off x="10194409" y="1752480"/>
                <a:ext cx="655753" cy="1018646"/>
              </a:xfrm>
              <a:custGeom>
                <a:avLst/>
                <a:gdLst/>
                <a:ahLst/>
                <a:cxnLst/>
                <a:rect l="l" t="t" r="r" b="b"/>
                <a:pathLst>
                  <a:path w="655753" h="1018646">
                    <a:moveTo>
                      <a:pt x="0" y="0"/>
                    </a:moveTo>
                    <a:lnTo>
                      <a:pt x="655753" y="0"/>
                    </a:lnTo>
                    <a:lnTo>
                      <a:pt x="655753" y="1018646"/>
                    </a:lnTo>
                    <a:lnTo>
                      <a:pt x="0" y="101864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grpSp>
      <p:grpSp>
        <p:nvGrpSpPr>
          <p:cNvPr id="20" name="Group 19">
            <a:extLst>
              <a:ext uri="{FF2B5EF4-FFF2-40B4-BE49-F238E27FC236}">
                <a16:creationId xmlns:a16="http://schemas.microsoft.com/office/drawing/2014/main" id="{BE7EAB68-336A-6BEF-9653-5D5AD64CAA24}"/>
              </a:ext>
            </a:extLst>
          </p:cNvPr>
          <p:cNvGrpSpPr/>
          <p:nvPr/>
        </p:nvGrpSpPr>
        <p:grpSpPr>
          <a:xfrm>
            <a:off x="7912717" y="4166642"/>
            <a:ext cx="9769394" cy="4991862"/>
            <a:chOff x="7908141" y="4723637"/>
            <a:chExt cx="9769394" cy="4991862"/>
          </a:xfrm>
        </p:grpSpPr>
        <p:sp>
          <p:nvSpPr>
            <p:cNvPr id="21" name="Freeform 3">
              <a:extLst>
                <a:ext uri="{FF2B5EF4-FFF2-40B4-BE49-F238E27FC236}">
                  <a16:creationId xmlns:a16="http://schemas.microsoft.com/office/drawing/2014/main" id="{EC04BFDF-2E43-DDBE-0AF4-61D319F6EAA2}"/>
                </a:ext>
              </a:extLst>
            </p:cNvPr>
            <p:cNvSpPr/>
            <p:nvPr/>
          </p:nvSpPr>
          <p:spPr>
            <a:xfrm>
              <a:off x="7908141" y="5524500"/>
              <a:ext cx="9052864" cy="4190999"/>
            </a:xfrm>
            <a:custGeom>
              <a:avLst/>
              <a:gdLst/>
              <a:ahLst/>
              <a:cxnLst/>
              <a:rect l="l" t="t" r="r" b="b"/>
              <a:pathLst>
                <a:path w="1594297" h="588105">
                  <a:moveTo>
                    <a:pt x="73508" y="0"/>
                  </a:moveTo>
                  <a:lnTo>
                    <a:pt x="1520789" y="0"/>
                  </a:lnTo>
                  <a:cubicBezTo>
                    <a:pt x="1540284" y="0"/>
                    <a:pt x="1558981" y="7745"/>
                    <a:pt x="1572767" y="21530"/>
                  </a:cubicBezTo>
                  <a:cubicBezTo>
                    <a:pt x="1586552" y="35315"/>
                    <a:pt x="1594297" y="54013"/>
                    <a:pt x="1594297" y="73508"/>
                  </a:cubicBezTo>
                  <a:lnTo>
                    <a:pt x="1594297" y="514597"/>
                  </a:lnTo>
                  <a:cubicBezTo>
                    <a:pt x="1594297" y="555195"/>
                    <a:pt x="1561386" y="588105"/>
                    <a:pt x="1520789" y="588105"/>
                  </a:cubicBezTo>
                  <a:lnTo>
                    <a:pt x="73508" y="588105"/>
                  </a:lnTo>
                  <a:cubicBezTo>
                    <a:pt x="54013" y="588105"/>
                    <a:pt x="35315" y="580361"/>
                    <a:pt x="21530" y="566575"/>
                  </a:cubicBezTo>
                  <a:cubicBezTo>
                    <a:pt x="7745" y="552790"/>
                    <a:pt x="0" y="534093"/>
                    <a:pt x="0" y="514597"/>
                  </a:cubicBezTo>
                  <a:lnTo>
                    <a:pt x="0" y="73508"/>
                  </a:lnTo>
                  <a:cubicBezTo>
                    <a:pt x="0" y="32911"/>
                    <a:pt x="32911" y="0"/>
                    <a:pt x="73508" y="0"/>
                  </a:cubicBezTo>
                  <a:close/>
                </a:path>
              </a:pathLst>
            </a:cu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a:lstStyle/>
            <a:p>
              <a:endParaRPr lang="en-US"/>
            </a:p>
          </p:txBody>
        </p:sp>
        <p:sp>
          <p:nvSpPr>
            <p:cNvPr id="25" name="TextBox 24">
              <a:extLst>
                <a:ext uri="{FF2B5EF4-FFF2-40B4-BE49-F238E27FC236}">
                  <a16:creationId xmlns:a16="http://schemas.microsoft.com/office/drawing/2014/main" id="{CC2D1D78-A02D-C6E1-8690-7F23A2F5D501}"/>
                </a:ext>
              </a:extLst>
            </p:cNvPr>
            <p:cNvSpPr txBox="1"/>
            <p:nvPr/>
          </p:nvSpPr>
          <p:spPr>
            <a:xfrm>
              <a:off x="8659338" y="5784207"/>
              <a:ext cx="7679977" cy="3671583"/>
            </a:xfrm>
            <a:prstGeom prst="rect">
              <a:avLst/>
            </a:prstGeom>
            <a:noFill/>
          </p:spPr>
          <p:txBody>
            <a:bodyPr wrap="square">
              <a:spAutoFit/>
            </a:bodyPr>
            <a:lstStyle/>
            <a:p>
              <a:pPr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Hoàn </a:t>
              </a:r>
              <a:r>
                <a:rPr lang="en-US" sz="4000" dirty="0" err="1">
                  <a:effectLst/>
                  <a:latin typeface="Arial" panose="020B0604020202020204" pitchFamily="34" charset="0"/>
                  <a:ea typeface="Calibri" panose="020F0502020204030204" pitchFamily="34" charset="0"/>
                  <a:cs typeface="Arial" panose="020B0604020202020204" pitchFamily="34" charset="0"/>
                </a:rPr>
                <a:t>thiện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kế</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hoạch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hành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để</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mục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tiêu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học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tự</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cực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thực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hiện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việc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đã</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đề</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trình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tự</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fr-FR" sz="4000" b="1" i="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17827F1E-CE10-325F-2A05-3E1932F59856}"/>
                </a:ext>
              </a:extLst>
            </p:cNvPr>
            <p:cNvGrpSpPr/>
            <p:nvPr/>
          </p:nvGrpSpPr>
          <p:grpSpPr>
            <a:xfrm>
              <a:off x="16164843" y="4723637"/>
              <a:ext cx="1512692" cy="1491613"/>
              <a:chOff x="10227627" y="4217603"/>
              <a:chExt cx="1851794" cy="1851794"/>
            </a:xfrm>
          </p:grpSpPr>
          <p:grpSp>
            <p:nvGrpSpPr>
              <p:cNvPr id="31" name="Group 14">
                <a:extLst>
                  <a:ext uri="{FF2B5EF4-FFF2-40B4-BE49-F238E27FC236}">
                    <a16:creationId xmlns:a16="http://schemas.microsoft.com/office/drawing/2014/main" id="{DD59C89E-1294-F760-556B-F5D573F43FB4}"/>
                  </a:ext>
                </a:extLst>
              </p:cNvPr>
              <p:cNvGrpSpPr/>
              <p:nvPr/>
            </p:nvGrpSpPr>
            <p:grpSpPr>
              <a:xfrm>
                <a:off x="10227627" y="4217603"/>
                <a:ext cx="1851794" cy="1851794"/>
                <a:chOff x="0" y="0"/>
                <a:chExt cx="812800" cy="812800"/>
              </a:xfrm>
            </p:grpSpPr>
            <p:sp>
              <p:nvSpPr>
                <p:cNvPr id="33" name="Freeform 15">
                  <a:extLst>
                    <a:ext uri="{FF2B5EF4-FFF2-40B4-BE49-F238E27FC236}">
                      <a16:creationId xmlns:a16="http://schemas.microsoft.com/office/drawing/2014/main" id="{B028FC24-2B68-E60C-EB0F-5EE82FC0AD2A}"/>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lumMod val="50000"/>
                  </a:schemeClr>
                </a:solidFill>
              </p:spPr>
              <p:txBody>
                <a:bodyPr/>
                <a:lstStyle/>
                <a:p>
                  <a:endParaRPr lang="en-US"/>
                </a:p>
              </p:txBody>
            </p:sp>
            <p:sp>
              <p:nvSpPr>
                <p:cNvPr id="34" name="TextBox 16">
                  <a:extLst>
                    <a:ext uri="{FF2B5EF4-FFF2-40B4-BE49-F238E27FC236}">
                      <a16:creationId xmlns:a16="http://schemas.microsoft.com/office/drawing/2014/main" id="{EB983FEB-AC97-5404-3A18-FC68ACC4F6FB}"/>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2" name="Freeform 21">
                <a:extLst>
                  <a:ext uri="{FF2B5EF4-FFF2-40B4-BE49-F238E27FC236}">
                    <a16:creationId xmlns:a16="http://schemas.microsoft.com/office/drawing/2014/main" id="{798189BE-5E2B-356E-E2ED-1556E0CFA025}"/>
                  </a:ext>
                </a:extLst>
              </p:cNvPr>
              <p:cNvSpPr/>
              <p:nvPr/>
            </p:nvSpPr>
            <p:spPr>
              <a:xfrm>
                <a:off x="10570443" y="4579193"/>
                <a:ext cx="1169554" cy="1128616"/>
              </a:xfrm>
              <a:custGeom>
                <a:avLst/>
                <a:gdLst/>
                <a:ahLst/>
                <a:cxnLst/>
                <a:rect l="l" t="t" r="r" b="b"/>
                <a:pathLst>
                  <a:path w="1169553" h="1128619">
                    <a:moveTo>
                      <a:pt x="0" y="0"/>
                    </a:moveTo>
                    <a:lnTo>
                      <a:pt x="1169553" y="0"/>
                    </a:lnTo>
                    <a:lnTo>
                      <a:pt x="1169553" y="1128618"/>
                    </a:lnTo>
                    <a:lnTo>
                      <a:pt x="0" y="112861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grpSp>
      </p:grpSp>
    </p:spTree>
    <p:extLst>
      <p:ext uri="{BB962C8B-B14F-4D97-AF65-F5344CB8AC3E}">
        <p14:creationId xmlns:p14="http://schemas.microsoft.com/office/powerpoint/2010/main" val="237271981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out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5" name="Freeform 5"/>
          <p:cNvSpPr/>
          <p:nvPr/>
        </p:nvSpPr>
        <p:spPr>
          <a:xfrm rot="2266174">
            <a:off x="-991294" y="-174880"/>
            <a:ext cx="2383862" cy="2455357"/>
          </a:xfrm>
          <a:custGeom>
            <a:avLst/>
            <a:gdLst/>
            <a:ahLst/>
            <a:cxnLst/>
            <a:rect l="l" t="t" r="r" b="b"/>
            <a:pathLst>
              <a:path w="7846916" h="7846916">
                <a:moveTo>
                  <a:pt x="0" y="0"/>
                </a:moveTo>
                <a:lnTo>
                  <a:pt x="7846916" y="0"/>
                </a:lnTo>
                <a:lnTo>
                  <a:pt x="7846916" y="7846916"/>
                </a:lnTo>
                <a:lnTo>
                  <a:pt x="0" y="78469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040979">
            <a:off x="185111" y="9340704"/>
            <a:ext cx="848881" cy="921445"/>
          </a:xfrm>
          <a:custGeom>
            <a:avLst/>
            <a:gdLst/>
            <a:ahLst/>
            <a:cxnLst/>
            <a:rect l="l" t="t" r="r" b="b"/>
            <a:pathLst>
              <a:path w="848881" h="921445">
                <a:moveTo>
                  <a:pt x="0" y="0"/>
                </a:moveTo>
                <a:lnTo>
                  <a:pt x="848881" y="0"/>
                </a:lnTo>
                <a:lnTo>
                  <a:pt x="848881" y="921445"/>
                </a:lnTo>
                <a:lnTo>
                  <a:pt x="0" y="9214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6944295" y="8951693"/>
            <a:ext cx="1343705" cy="1335307"/>
          </a:xfrm>
          <a:custGeom>
            <a:avLst/>
            <a:gdLst/>
            <a:ahLst/>
            <a:cxnLst/>
            <a:rect l="l" t="t" r="r" b="b"/>
            <a:pathLst>
              <a:path w="1343705" h="1335307">
                <a:moveTo>
                  <a:pt x="0" y="0"/>
                </a:moveTo>
                <a:lnTo>
                  <a:pt x="1343705" y="0"/>
                </a:lnTo>
                <a:lnTo>
                  <a:pt x="1343705" y="1335306"/>
                </a:lnTo>
                <a:lnTo>
                  <a:pt x="0" y="13353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rot="-265009">
            <a:off x="17191420" y="145168"/>
            <a:ext cx="849454" cy="1240079"/>
          </a:xfrm>
          <a:custGeom>
            <a:avLst/>
            <a:gdLst/>
            <a:ahLst/>
            <a:cxnLst/>
            <a:rect l="l" t="t" r="r" b="b"/>
            <a:pathLst>
              <a:path w="849454" h="1240079">
                <a:moveTo>
                  <a:pt x="0" y="0"/>
                </a:moveTo>
                <a:lnTo>
                  <a:pt x="849455" y="0"/>
                </a:lnTo>
                <a:lnTo>
                  <a:pt x="849455" y="1240079"/>
                </a:lnTo>
                <a:lnTo>
                  <a:pt x="0" y="124007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TextBox 16">
            <a:extLst>
              <a:ext uri="{FF2B5EF4-FFF2-40B4-BE49-F238E27FC236}">
                <a16:creationId xmlns:a16="http://schemas.microsoft.com/office/drawing/2014/main" id="{4FBEDF87-1784-8A5B-57A8-9FFA7E01DEEE}"/>
              </a:ext>
            </a:extLst>
          </p:cNvPr>
          <p:cNvSpPr txBox="1"/>
          <p:nvPr/>
        </p:nvSpPr>
        <p:spPr>
          <a:xfrm>
            <a:off x="762000" y="3410910"/>
            <a:ext cx="16764000" cy="3465179"/>
          </a:xfrm>
          <a:prstGeom prst="rect">
            <a:avLst/>
          </a:prstGeom>
        </p:spPr>
        <p:txBody>
          <a:bodyPr wrap="square" lIns="0" tIns="0" rIns="0" bIns="0" rtlCol="0" anchor="t">
            <a:spAutoFit/>
          </a:bodyPr>
          <a:lstStyle/>
          <a:p>
            <a:pPr algn="ctr">
              <a:lnSpc>
                <a:spcPct val="150000"/>
              </a:lnSpc>
            </a:pPr>
            <a:r>
              <a:rPr lang="en-US" sz="8000" b="1" dirty="0">
                <a:solidFill>
                  <a:schemeClr val="accent2">
                    <a:lumMod val="75000"/>
                  </a:schemeClr>
                </a:solidFill>
                <a:latin typeface="Arial" panose="020B0604020202020204" pitchFamily="34" charset="0"/>
                <a:cs typeface="Arial" panose="020B0604020202020204" pitchFamily="34" charset="0"/>
              </a:rPr>
              <a:t>CẢM ƠN CÁC EM ĐÃ CHÚ Ý LẮNG NGHE BÀI HỌC HÔM NAY </a:t>
            </a:r>
            <a:r>
              <a:rPr lang="vi-VN" sz="8000" b="1" dirty="0">
                <a:solidFill>
                  <a:schemeClr val="accent2">
                    <a:lumMod val="75000"/>
                  </a:schemeClr>
                </a:solidFill>
                <a:latin typeface="Arial" panose="020B0604020202020204" pitchFamily="34" charset="0"/>
                <a:cs typeface="Arial" panose="020B0604020202020204" pitchFamily="34" charset="0"/>
              </a:rPr>
              <a:t>!</a:t>
            </a:r>
            <a:endParaRPr lang="en-US" sz="8000" b="1"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157512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11" name="Freeform 11"/>
          <p:cNvSpPr/>
          <p:nvPr/>
        </p:nvSpPr>
        <p:spPr>
          <a:xfrm rot="1161020">
            <a:off x="-50848" y="9235052"/>
            <a:ext cx="1290550" cy="832991"/>
          </a:xfrm>
          <a:custGeom>
            <a:avLst/>
            <a:gdLst/>
            <a:ahLst/>
            <a:cxnLst/>
            <a:rect l="l" t="t" r="r" b="b"/>
            <a:pathLst>
              <a:path w="1290550" h="832991">
                <a:moveTo>
                  <a:pt x="0" y="0"/>
                </a:moveTo>
                <a:lnTo>
                  <a:pt x="1290550" y="0"/>
                </a:lnTo>
                <a:lnTo>
                  <a:pt x="1290550" y="832992"/>
                </a:lnTo>
                <a:lnTo>
                  <a:pt x="0" y="8329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rot="-2040979">
            <a:off x="17649531" y="94597"/>
            <a:ext cx="506294" cy="549573"/>
          </a:xfrm>
          <a:custGeom>
            <a:avLst/>
            <a:gdLst/>
            <a:ahLst/>
            <a:cxnLst/>
            <a:rect l="l" t="t" r="r" b="b"/>
            <a:pathLst>
              <a:path w="506294" h="549573">
                <a:moveTo>
                  <a:pt x="0" y="0"/>
                </a:moveTo>
                <a:lnTo>
                  <a:pt x="506294" y="0"/>
                </a:lnTo>
                <a:lnTo>
                  <a:pt x="506294" y="549572"/>
                </a:lnTo>
                <a:lnTo>
                  <a:pt x="0" y="5495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22" name="Group 21">
            <a:extLst>
              <a:ext uri="{FF2B5EF4-FFF2-40B4-BE49-F238E27FC236}">
                <a16:creationId xmlns:a16="http://schemas.microsoft.com/office/drawing/2014/main" id="{2B9E61FE-1C45-977F-53ED-A3E96C399090}"/>
              </a:ext>
            </a:extLst>
          </p:cNvPr>
          <p:cNvGrpSpPr/>
          <p:nvPr/>
        </p:nvGrpSpPr>
        <p:grpSpPr>
          <a:xfrm>
            <a:off x="5981700" y="-28898"/>
            <a:ext cx="6324600" cy="1580477"/>
            <a:chOff x="5715000" y="-1"/>
            <a:chExt cx="6324600" cy="1563773"/>
          </a:xfrm>
        </p:grpSpPr>
        <p:sp>
          <p:nvSpPr>
            <p:cNvPr id="23" name="Round Same Side Corner Rectangle 11">
              <a:extLst>
                <a:ext uri="{FF2B5EF4-FFF2-40B4-BE49-F238E27FC236}">
                  <a16:creationId xmlns:a16="http://schemas.microsoft.com/office/drawing/2014/main" id="{DDA0307B-A592-42B3-2E8F-B17A16C50F12}"/>
                </a:ext>
              </a:extLst>
            </p:cNvPr>
            <p:cNvSpPr/>
            <p:nvPr/>
          </p:nvSpPr>
          <p:spPr>
            <a:xfrm flipV="1">
              <a:off x="5715000" y="-1"/>
              <a:ext cx="6324600" cy="1563773"/>
            </a:xfrm>
            <a:prstGeom prst="round2SameRect">
              <a:avLst>
                <a:gd name="adj1" fmla="val 37720"/>
                <a:gd name="adj2" fmla="val 0"/>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EBE99B11-2471-E5A0-BEC8-D8C7D471241A}"/>
                </a:ext>
              </a:extLst>
            </p:cNvPr>
            <p:cNvSpPr txBox="1"/>
            <p:nvPr/>
          </p:nvSpPr>
          <p:spPr>
            <a:xfrm>
              <a:off x="6515100" y="285157"/>
              <a:ext cx="4724400" cy="1004929"/>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KHỞI ĐỘNG</a:t>
              </a:r>
            </a:p>
          </p:txBody>
        </p:sp>
      </p:grpSp>
      <p:sp>
        <p:nvSpPr>
          <p:cNvPr id="26" name="Rectangle: Rounded Corners 25">
            <a:extLst>
              <a:ext uri="{FF2B5EF4-FFF2-40B4-BE49-F238E27FC236}">
                <a16:creationId xmlns:a16="http://schemas.microsoft.com/office/drawing/2014/main" id="{9620CAE7-4951-D500-C75C-8618814A5CAE}"/>
              </a:ext>
            </a:extLst>
          </p:cNvPr>
          <p:cNvSpPr/>
          <p:nvPr/>
        </p:nvSpPr>
        <p:spPr>
          <a:xfrm>
            <a:off x="805542" y="2376020"/>
            <a:ext cx="7066980" cy="3069843"/>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a:solidFill>
                  <a:schemeClr val="tx1"/>
                </a:solidFill>
                <a:latin typeface="Arial" panose="020B0604020202020204" pitchFamily="34" charset="0"/>
                <a:cs typeface="Arial" panose="020B0604020202020204" pitchFamily="34" charset="0"/>
              </a:rPr>
              <a:t>Làm thế nào để không bị nhảy nhầm chân?</a:t>
            </a:r>
            <a:endParaRPr lang="en-US" sz="4000" dirty="0">
              <a:solidFill>
                <a:schemeClr val="tx1"/>
              </a:solidFill>
              <a:latin typeface="Arial" panose="020B0604020202020204" pitchFamily="34" charset="0"/>
              <a:cs typeface="Arial" panose="020B0604020202020204" pitchFamily="34" charset="0"/>
            </a:endParaRPr>
          </a:p>
        </p:txBody>
      </p:sp>
      <p:pic>
        <p:nvPicPr>
          <p:cNvPr id="27" name="Graphic 26" descr="Back with solid fill">
            <a:extLst>
              <a:ext uri="{FF2B5EF4-FFF2-40B4-BE49-F238E27FC236}">
                <a16:creationId xmlns:a16="http://schemas.microsoft.com/office/drawing/2014/main" id="{8CFD85F8-CEE5-4B16-61E1-F6B4D2AB44CE}"/>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67350" y="3334000"/>
            <a:ext cx="1553300" cy="1307306"/>
          </a:xfrm>
          <a:prstGeom prst="rect">
            <a:avLst/>
          </a:prstGeom>
        </p:spPr>
      </p:pic>
      <p:sp>
        <p:nvSpPr>
          <p:cNvPr id="28" name="Rectangle: Rounded Corners 27">
            <a:extLst>
              <a:ext uri="{FF2B5EF4-FFF2-40B4-BE49-F238E27FC236}">
                <a16:creationId xmlns:a16="http://schemas.microsoft.com/office/drawing/2014/main" id="{2573C882-A420-5538-1845-52D20E7DAF4D}"/>
              </a:ext>
            </a:extLst>
          </p:cNvPr>
          <p:cNvSpPr/>
          <p:nvPr/>
        </p:nvSpPr>
        <p:spPr>
          <a:xfrm>
            <a:off x="10410035" y="2376021"/>
            <a:ext cx="7344565" cy="3069843"/>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4000" dirty="0" err="1">
                <a:solidFill>
                  <a:schemeClr val="tx1"/>
                </a:solidFill>
                <a:latin typeface="Arial" panose="020B0604020202020204" pitchFamily="34" charset="0"/>
                <a:cs typeface="Arial" panose="020B0604020202020204" pitchFamily="34" charset="0"/>
              </a:rPr>
              <a:t>Để</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nhảy</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không</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bị</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nhầm</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chân</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chúng</a:t>
            </a:r>
            <a:r>
              <a:rPr lang="fr-FR" sz="4000" dirty="0">
                <a:solidFill>
                  <a:schemeClr val="tx1"/>
                </a:solidFill>
                <a:latin typeface="Arial" panose="020B0604020202020204" pitchFamily="34" charset="0"/>
                <a:cs typeface="Arial" panose="020B0604020202020204" pitchFamily="34" charset="0"/>
              </a:rPr>
              <a:t> ta </a:t>
            </a:r>
            <a:r>
              <a:rPr lang="fr-FR" sz="4000" dirty="0" err="1">
                <a:solidFill>
                  <a:schemeClr val="tx1"/>
                </a:solidFill>
                <a:latin typeface="Arial" panose="020B0604020202020204" pitchFamily="34" charset="0"/>
                <a:cs typeface="Arial" panose="020B0604020202020204" pitchFamily="34" charset="0"/>
              </a:rPr>
              <a:t>cần</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phải</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tập</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trung</a:t>
            </a:r>
            <a:endParaRPr lang="en-US" sz="4000" dirty="0">
              <a:solidFill>
                <a:schemeClr val="tx1"/>
              </a:solidFill>
              <a:latin typeface="Arial" panose="020B0604020202020204" pitchFamily="34" charset="0"/>
              <a:cs typeface="Arial" panose="020B0604020202020204" pitchFamily="34" charset="0"/>
            </a:endParaRPr>
          </a:p>
        </p:txBody>
      </p:sp>
      <p:pic>
        <p:nvPicPr>
          <p:cNvPr id="30" name="Picture 29" descr="A picture containing smile, clipart, animation, animated cartoon&#10;&#10;Description automatically generated">
            <a:extLst>
              <a:ext uri="{FF2B5EF4-FFF2-40B4-BE49-F238E27FC236}">
                <a16:creationId xmlns:a16="http://schemas.microsoft.com/office/drawing/2014/main" id="{0834E926-805B-A548-52D0-EA65ED58AB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90680" y="5143500"/>
            <a:ext cx="5676900" cy="56769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randombar(horizontal)">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5" name="Freeform 5"/>
          <p:cNvSpPr/>
          <p:nvPr/>
        </p:nvSpPr>
        <p:spPr>
          <a:xfrm rot="-2040979">
            <a:off x="172805" y="148061"/>
            <a:ext cx="792451" cy="860191"/>
          </a:xfrm>
          <a:custGeom>
            <a:avLst/>
            <a:gdLst/>
            <a:ahLst/>
            <a:cxnLst/>
            <a:rect l="l" t="t" r="r" b="b"/>
            <a:pathLst>
              <a:path w="792451" h="860191">
                <a:moveTo>
                  <a:pt x="0" y="0"/>
                </a:moveTo>
                <a:lnTo>
                  <a:pt x="792451" y="0"/>
                </a:lnTo>
                <a:lnTo>
                  <a:pt x="792451" y="860191"/>
                </a:lnTo>
                <a:lnTo>
                  <a:pt x="0" y="8601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7427226" y="8920060"/>
            <a:ext cx="860774" cy="1339726"/>
          </a:xfrm>
          <a:custGeom>
            <a:avLst/>
            <a:gdLst/>
            <a:ahLst/>
            <a:cxnLst/>
            <a:rect l="l" t="t" r="r" b="b"/>
            <a:pathLst>
              <a:path w="860774" h="1339726">
                <a:moveTo>
                  <a:pt x="0" y="0"/>
                </a:moveTo>
                <a:lnTo>
                  <a:pt x="860774" y="0"/>
                </a:lnTo>
                <a:lnTo>
                  <a:pt x="860774" y="1339725"/>
                </a:lnTo>
                <a:lnTo>
                  <a:pt x="0" y="13397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7373600" y="0"/>
            <a:ext cx="775894" cy="966846"/>
          </a:xfrm>
          <a:custGeom>
            <a:avLst/>
            <a:gdLst/>
            <a:ahLst/>
            <a:cxnLst/>
            <a:rect l="l" t="t" r="r" b="b"/>
            <a:pathLst>
              <a:path w="775894" h="966846">
                <a:moveTo>
                  <a:pt x="0" y="0"/>
                </a:moveTo>
                <a:lnTo>
                  <a:pt x="775894" y="0"/>
                </a:lnTo>
                <a:lnTo>
                  <a:pt x="775894" y="966846"/>
                </a:lnTo>
                <a:lnTo>
                  <a:pt x="0" y="9668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27214" y="9023369"/>
            <a:ext cx="1500511" cy="1491133"/>
          </a:xfrm>
          <a:custGeom>
            <a:avLst/>
            <a:gdLst/>
            <a:ahLst/>
            <a:cxnLst/>
            <a:rect l="l" t="t" r="r" b="b"/>
            <a:pathLst>
              <a:path w="1500511" h="1491133">
                <a:moveTo>
                  <a:pt x="0" y="0"/>
                </a:moveTo>
                <a:lnTo>
                  <a:pt x="1500511" y="0"/>
                </a:lnTo>
                <a:lnTo>
                  <a:pt x="1500511" y="1491132"/>
                </a:lnTo>
                <a:lnTo>
                  <a:pt x="0" y="14911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TextBox 12">
            <a:extLst>
              <a:ext uri="{FF2B5EF4-FFF2-40B4-BE49-F238E27FC236}">
                <a16:creationId xmlns:a16="http://schemas.microsoft.com/office/drawing/2014/main" id="{6A74F918-42E4-6A33-5453-112C44DF94B4}"/>
              </a:ext>
            </a:extLst>
          </p:cNvPr>
          <p:cNvSpPr txBox="1"/>
          <p:nvPr/>
        </p:nvSpPr>
        <p:spPr>
          <a:xfrm>
            <a:off x="495299" y="482744"/>
            <a:ext cx="17297399" cy="3211007"/>
          </a:xfrm>
          <a:prstGeom prst="rect">
            <a:avLst/>
          </a:prstGeom>
          <a:noFill/>
        </p:spPr>
        <p:txBody>
          <a:bodyPr wrap="square">
            <a:spAutoFit/>
          </a:bodyPr>
          <a:lstStyle/>
          <a:p>
            <a:pPr marL="0" marR="0" algn="ctr">
              <a:lnSpc>
                <a:spcPct val="150000"/>
              </a:lnSpc>
              <a:spcBef>
                <a:spcPts val="0"/>
              </a:spcBef>
              <a:spcAft>
                <a:spcPts val="0"/>
              </a:spcAft>
            </a:pPr>
            <a:r>
              <a:rPr lang="vi-VN" sz="7200" b="1" kern="0" dirty="0">
                <a:effectLst/>
                <a:latin typeface="Arial" panose="020B0604020202020204" pitchFamily="34" charset="0"/>
                <a:ea typeface="Times New Roman" panose="02020603050405020304" pitchFamily="18" charset="0"/>
                <a:cs typeface="Arial" panose="020B0604020202020204" pitchFamily="34" charset="0"/>
              </a:rPr>
              <a:t>CHỦ ĐỀ </a:t>
            </a:r>
            <a:r>
              <a:rPr lang="en-US" sz="7200" b="1" kern="0" dirty="0">
                <a:effectLst/>
                <a:latin typeface="Arial" panose="020B0604020202020204" pitchFamily="34" charset="0"/>
                <a:ea typeface="Times New Roman" panose="02020603050405020304" pitchFamily="18" charset="0"/>
                <a:cs typeface="Arial" panose="020B0604020202020204" pitchFamily="34" charset="0"/>
              </a:rPr>
              <a:t>2</a:t>
            </a:r>
            <a:r>
              <a:rPr lang="vi-VN" sz="7200" b="1" kern="0" dirty="0">
                <a:effectLst/>
                <a:latin typeface="Arial" panose="020B0604020202020204" pitchFamily="34" charset="0"/>
                <a:ea typeface="Times New Roman" panose="02020603050405020304" pitchFamily="18" charset="0"/>
                <a:cs typeface="Arial" panose="020B0604020202020204" pitchFamily="34" charset="0"/>
              </a:rPr>
              <a:t>: </a:t>
            </a:r>
            <a:endParaRPr lang="en-US" sz="7200" b="1" kern="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lnSpc>
                <a:spcPct val="150000"/>
              </a:lnSpc>
              <a:spcBef>
                <a:spcPts val="0"/>
              </a:spcBef>
              <a:spcAft>
                <a:spcPts val="0"/>
              </a:spcAft>
            </a:pPr>
            <a:r>
              <a:rPr lang="en-US" sz="7200" b="1" kern="0" dirty="0">
                <a:effectLst/>
                <a:latin typeface="Arial" panose="020B0604020202020204" pitchFamily="34" charset="0"/>
                <a:ea typeface="Times New Roman" panose="02020603050405020304" pitchFamily="18" charset="0"/>
                <a:cs typeface="Arial" panose="020B0604020202020204" pitchFamily="34" charset="0"/>
              </a:rPr>
              <a:t>NẾP SỐNG VÀ TƯ DUY KHOA HỌC</a:t>
            </a:r>
          </a:p>
        </p:txBody>
      </p:sp>
      <p:sp>
        <p:nvSpPr>
          <p:cNvPr id="14" name="TextBox 13">
            <a:extLst>
              <a:ext uri="{FF2B5EF4-FFF2-40B4-BE49-F238E27FC236}">
                <a16:creationId xmlns:a16="http://schemas.microsoft.com/office/drawing/2014/main" id="{A5C2E660-DC38-DFBE-689C-C19EC39A6AB5}"/>
              </a:ext>
            </a:extLst>
          </p:cNvPr>
          <p:cNvSpPr txBox="1"/>
          <p:nvPr/>
        </p:nvSpPr>
        <p:spPr>
          <a:xfrm>
            <a:off x="405490" y="4288032"/>
            <a:ext cx="17477014" cy="5271379"/>
          </a:xfrm>
          <a:prstGeom prst="rect">
            <a:avLst/>
          </a:prstGeom>
          <a:noFill/>
        </p:spPr>
        <p:txBody>
          <a:bodyPr wrap="square">
            <a:spAutoFit/>
          </a:bodyPr>
          <a:lstStyle/>
          <a:p>
            <a:pPr algn="ctr">
              <a:lnSpc>
                <a:spcPct val="150000"/>
              </a:lnSpc>
            </a:pPr>
            <a:r>
              <a:rPr lang="en-US" sz="78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Tuần</a:t>
            </a:r>
            <a:r>
              <a:rPr lang="en-US" sz="7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8 – </a:t>
            </a:r>
            <a:r>
              <a:rPr lang="en-US" sz="78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Tiết</a:t>
            </a:r>
            <a:r>
              <a:rPr lang="en-US" sz="7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2: </a:t>
            </a:r>
          </a:p>
          <a:p>
            <a:pPr algn="ctr">
              <a:lnSpc>
                <a:spcPct val="150000"/>
              </a:lnSpc>
            </a:pPr>
            <a:r>
              <a:rPr lang="en-US" sz="78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Hoạt</a:t>
            </a:r>
            <a:r>
              <a:rPr lang="en-US" sz="7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78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động</a:t>
            </a:r>
            <a:r>
              <a:rPr lang="en-US" sz="7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78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giáo</a:t>
            </a:r>
            <a:r>
              <a:rPr lang="en-US" sz="7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78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dục</a:t>
            </a:r>
            <a:r>
              <a:rPr lang="en-US" sz="7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78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theo</a:t>
            </a:r>
            <a:r>
              <a:rPr lang="en-US" sz="7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78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chủ</a:t>
            </a:r>
            <a:r>
              <a:rPr lang="en-US" sz="7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78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đề</a:t>
            </a:r>
            <a:r>
              <a:rPr lang="en-US" sz="7800" b="1" dirty="0">
                <a:solidFill>
                  <a:srgbClr val="C00000"/>
                </a:solidFill>
                <a:latin typeface="Arial" panose="020B0604020202020204" pitchFamily="34" charset="0"/>
                <a:ea typeface="Calibri" panose="020F0502020204030204" pitchFamily="34" charset="0"/>
                <a:cs typeface="Arial" panose="020B0604020202020204" pitchFamily="34" charset="0"/>
              </a:rPr>
              <a:t>: </a:t>
            </a:r>
          </a:p>
          <a:p>
            <a:pPr algn="ctr">
              <a:lnSpc>
                <a:spcPct val="150000"/>
              </a:lnSpc>
            </a:pPr>
            <a:r>
              <a:rPr lang="en-US" sz="7800" b="1" dirty="0" err="1">
                <a:solidFill>
                  <a:srgbClr val="C00000"/>
                </a:solidFill>
                <a:latin typeface="Arial" panose="020B0604020202020204" pitchFamily="34" charset="0"/>
                <a:ea typeface="Calibri" panose="020F0502020204030204" pitchFamily="34" charset="0"/>
                <a:cs typeface="Arial" panose="020B0604020202020204" pitchFamily="34" charset="0"/>
              </a:rPr>
              <a:t>Nếp</a:t>
            </a:r>
            <a:r>
              <a:rPr lang="en-US" sz="78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7800" b="1" dirty="0" err="1">
                <a:solidFill>
                  <a:srgbClr val="C00000"/>
                </a:solidFill>
                <a:latin typeface="Arial" panose="020B0604020202020204" pitchFamily="34" charset="0"/>
                <a:ea typeface="Calibri" panose="020F0502020204030204" pitchFamily="34" charset="0"/>
                <a:cs typeface="Arial" panose="020B0604020202020204" pitchFamily="34" charset="0"/>
              </a:rPr>
              <a:t>sống</a:t>
            </a:r>
            <a:r>
              <a:rPr lang="en-US" sz="7800" b="1" dirty="0">
                <a:solidFill>
                  <a:srgbClr val="C00000"/>
                </a:solidFill>
                <a:latin typeface="Arial" panose="020B0604020202020204" pitchFamily="34" charset="0"/>
                <a:ea typeface="Calibri" panose="020F0502020204030204" pitchFamily="34" charset="0"/>
                <a:cs typeface="Arial" panose="020B0604020202020204" pitchFamily="34" charset="0"/>
              </a:rPr>
              <a:t> khoa </a:t>
            </a:r>
            <a:r>
              <a:rPr lang="en-US" sz="7800" b="1" dirty="0" err="1">
                <a:solidFill>
                  <a:srgbClr val="C00000"/>
                </a:solidFill>
                <a:latin typeface="Arial" panose="020B0604020202020204" pitchFamily="34" charset="0"/>
                <a:ea typeface="Calibri" panose="020F0502020204030204" pitchFamily="34" charset="0"/>
                <a:cs typeface="Arial" panose="020B0604020202020204" pitchFamily="34" charset="0"/>
              </a:rPr>
              <a:t>học</a:t>
            </a:r>
            <a:endParaRPr lang="en-US" sz="78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CF43F957-B246-9163-C723-5A77BAAFED9C}"/>
              </a:ext>
            </a:extLst>
          </p:cNvPr>
          <p:cNvCxnSpPr>
            <a:cxnSpLocks/>
          </p:cNvCxnSpPr>
          <p:nvPr/>
        </p:nvCxnSpPr>
        <p:spPr>
          <a:xfrm>
            <a:off x="1456614" y="4152900"/>
            <a:ext cx="15374765" cy="0"/>
          </a:xfrm>
          <a:prstGeom prst="line">
            <a:avLst/>
          </a:prstGeom>
          <a:ln w="3810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7FF"/>
        </a:solidFill>
        <a:effectLst/>
      </p:bgPr>
    </p:bg>
    <p:spTree>
      <p:nvGrpSpPr>
        <p:cNvPr id="1" name=""/>
        <p:cNvGrpSpPr/>
        <p:nvPr/>
      </p:nvGrpSpPr>
      <p:grpSpPr>
        <a:xfrm>
          <a:off x="0" y="0"/>
          <a:ext cx="0" cy="0"/>
          <a:chOff x="0" y="0"/>
          <a:chExt cx="0" cy="0"/>
        </a:xfrm>
      </p:grpSpPr>
      <p:sp>
        <p:nvSpPr>
          <p:cNvPr id="13" name="Freeform 13"/>
          <p:cNvSpPr/>
          <p:nvPr/>
        </p:nvSpPr>
        <p:spPr>
          <a:xfrm rot="-2040979">
            <a:off x="345110" y="9026533"/>
            <a:ext cx="821086" cy="940107"/>
          </a:xfrm>
          <a:custGeom>
            <a:avLst/>
            <a:gdLst/>
            <a:ahLst/>
            <a:cxnLst/>
            <a:rect l="l" t="t" r="r" b="b"/>
            <a:pathLst>
              <a:path w="506294" h="549573">
                <a:moveTo>
                  <a:pt x="0" y="0"/>
                </a:moveTo>
                <a:lnTo>
                  <a:pt x="506294" y="0"/>
                </a:lnTo>
                <a:lnTo>
                  <a:pt x="506294" y="549572"/>
                </a:lnTo>
                <a:lnTo>
                  <a:pt x="0" y="5495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Freeform 14"/>
          <p:cNvSpPr/>
          <p:nvPr/>
        </p:nvSpPr>
        <p:spPr>
          <a:xfrm rot="-1043976">
            <a:off x="17403428" y="54346"/>
            <a:ext cx="446020" cy="777377"/>
          </a:xfrm>
          <a:custGeom>
            <a:avLst/>
            <a:gdLst/>
            <a:ahLst/>
            <a:cxnLst/>
            <a:rect l="l" t="t" r="r" b="b"/>
            <a:pathLst>
              <a:path w="446020" h="777377">
                <a:moveTo>
                  <a:pt x="0" y="0"/>
                </a:moveTo>
                <a:lnTo>
                  <a:pt x="446020" y="0"/>
                </a:lnTo>
                <a:lnTo>
                  <a:pt x="446020" y="777378"/>
                </a:lnTo>
                <a:lnTo>
                  <a:pt x="0" y="7773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5" name="Group 44">
            <a:extLst>
              <a:ext uri="{FF2B5EF4-FFF2-40B4-BE49-F238E27FC236}">
                <a16:creationId xmlns:a16="http://schemas.microsoft.com/office/drawing/2014/main" id="{8DCD68A0-F35A-BEDF-1526-C18E06B030A5}"/>
              </a:ext>
            </a:extLst>
          </p:cNvPr>
          <p:cNvGrpSpPr/>
          <p:nvPr/>
        </p:nvGrpSpPr>
        <p:grpSpPr>
          <a:xfrm>
            <a:off x="607476" y="3327998"/>
            <a:ext cx="17008486" cy="2464025"/>
            <a:chOff x="7286310" y="220483"/>
            <a:chExt cx="17008486" cy="2464025"/>
          </a:xfrm>
        </p:grpSpPr>
        <p:sp>
          <p:nvSpPr>
            <p:cNvPr id="46" name="Rectangle: Rounded Corners 45">
              <a:extLst>
                <a:ext uri="{FF2B5EF4-FFF2-40B4-BE49-F238E27FC236}">
                  <a16:creationId xmlns:a16="http://schemas.microsoft.com/office/drawing/2014/main" id="{9083B50E-EB9E-9B0E-E418-EB777D2E8610}"/>
                </a:ext>
              </a:extLst>
            </p:cNvPr>
            <p:cNvSpPr/>
            <p:nvPr/>
          </p:nvSpPr>
          <p:spPr>
            <a:xfrm>
              <a:off x="7286310" y="775934"/>
              <a:ext cx="1371600" cy="1318000"/>
            </a:xfrm>
            <a:prstGeom prst="roundRect">
              <a:avLst/>
            </a:prstGeom>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000" b="1" dirty="0">
                  <a:solidFill>
                    <a:schemeClr val="accent2">
                      <a:lumMod val="75000"/>
                    </a:schemeClr>
                  </a:solidFill>
                  <a:latin typeface="Arial" panose="020B0604020202020204" pitchFamily="34" charset="0"/>
                  <a:cs typeface="Arial" panose="020B0604020202020204" pitchFamily="34" charset="0"/>
                </a:rPr>
                <a:t>1</a:t>
              </a:r>
            </a:p>
          </p:txBody>
        </p:sp>
        <p:sp>
          <p:nvSpPr>
            <p:cNvPr id="47" name="Plaque 46">
              <a:extLst>
                <a:ext uri="{FF2B5EF4-FFF2-40B4-BE49-F238E27FC236}">
                  <a16:creationId xmlns:a16="http://schemas.microsoft.com/office/drawing/2014/main" id="{7B6DF5C0-A43B-9A10-A36E-C6D97132C358}"/>
                </a:ext>
              </a:extLst>
            </p:cNvPr>
            <p:cNvSpPr/>
            <p:nvPr/>
          </p:nvSpPr>
          <p:spPr>
            <a:xfrm>
              <a:off x="8986762" y="220483"/>
              <a:ext cx="15308034" cy="2464025"/>
            </a:xfrm>
            <a:prstGeom prst="plaqu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Hoạt</a:t>
              </a:r>
              <a:r>
                <a:rPr lang="en-US" sz="4400" b="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động</a:t>
              </a:r>
              <a:r>
                <a:rPr lang="en-US" sz="4400" b="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1: </a:t>
              </a:r>
              <a:r>
                <a:rPr lang="vi-VN" sz="44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Lập và chia sẻ kế hoạch hành động để đạt được mục tiêu học tập</a:t>
              </a:r>
              <a:endParaRPr lang="en-US" sz="4400" dirty="0">
                <a:solidFill>
                  <a:schemeClr val="accent2">
                    <a:lumMod val="75000"/>
                  </a:schemeClr>
                </a:solidFill>
                <a:latin typeface="Arial" panose="020B0604020202020204" pitchFamily="34" charset="0"/>
                <a:cs typeface="Arial" panose="020B0604020202020204" pitchFamily="34" charset="0"/>
              </a:endParaRPr>
            </a:p>
          </p:txBody>
        </p:sp>
      </p:grpSp>
      <p:grpSp>
        <p:nvGrpSpPr>
          <p:cNvPr id="48" name="Group 47">
            <a:extLst>
              <a:ext uri="{FF2B5EF4-FFF2-40B4-BE49-F238E27FC236}">
                <a16:creationId xmlns:a16="http://schemas.microsoft.com/office/drawing/2014/main" id="{9DE45000-5D3C-6EC4-1C3A-3C275DE340F7}"/>
              </a:ext>
            </a:extLst>
          </p:cNvPr>
          <p:cNvGrpSpPr/>
          <p:nvPr/>
        </p:nvGrpSpPr>
        <p:grpSpPr>
          <a:xfrm>
            <a:off x="580262" y="6590240"/>
            <a:ext cx="17019372" cy="2503819"/>
            <a:chOff x="7264539" y="102621"/>
            <a:chExt cx="17019372" cy="2503819"/>
          </a:xfrm>
        </p:grpSpPr>
        <p:sp>
          <p:nvSpPr>
            <p:cNvPr id="49" name="Rectangle: Rounded Corners 48">
              <a:extLst>
                <a:ext uri="{FF2B5EF4-FFF2-40B4-BE49-F238E27FC236}">
                  <a16:creationId xmlns:a16="http://schemas.microsoft.com/office/drawing/2014/main" id="{4C213837-4F7C-FD44-5CC0-FEC0B236DE60}"/>
                </a:ext>
              </a:extLst>
            </p:cNvPr>
            <p:cNvSpPr/>
            <p:nvPr/>
          </p:nvSpPr>
          <p:spPr>
            <a:xfrm>
              <a:off x="7264539" y="695531"/>
              <a:ext cx="1371600" cy="1318000"/>
            </a:xfrm>
            <a:prstGeom prst="roundRect">
              <a:avLst/>
            </a:prstGeom>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000" b="1" dirty="0">
                  <a:solidFill>
                    <a:schemeClr val="accent2">
                      <a:lumMod val="75000"/>
                    </a:schemeClr>
                  </a:solidFill>
                  <a:latin typeface="Arial" panose="020B0604020202020204" pitchFamily="34" charset="0"/>
                  <a:cs typeface="Arial" panose="020B0604020202020204" pitchFamily="34" charset="0"/>
                </a:rPr>
                <a:t>2</a:t>
              </a:r>
            </a:p>
          </p:txBody>
        </p:sp>
        <p:sp>
          <p:nvSpPr>
            <p:cNvPr id="50" name="Plaque 49">
              <a:extLst>
                <a:ext uri="{FF2B5EF4-FFF2-40B4-BE49-F238E27FC236}">
                  <a16:creationId xmlns:a16="http://schemas.microsoft.com/office/drawing/2014/main" id="{E1BDF2E0-A538-2AFC-7202-17DD6882D40C}"/>
                </a:ext>
              </a:extLst>
            </p:cNvPr>
            <p:cNvSpPr/>
            <p:nvPr/>
          </p:nvSpPr>
          <p:spPr>
            <a:xfrm>
              <a:off x="8975877" y="102621"/>
              <a:ext cx="15308034" cy="2503819"/>
            </a:xfrm>
            <a:prstGeom prst="plaqu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Hoạt</a:t>
              </a:r>
              <a:r>
                <a:rPr lang="en-US" sz="4400" b="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động</a:t>
              </a:r>
              <a:r>
                <a:rPr lang="en-US" sz="4400" b="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2: </a:t>
              </a:r>
              <a:r>
                <a:rPr lang="en-US" sz="44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Tự</a:t>
              </a:r>
              <a:r>
                <a:rPr lang="en-US" sz="44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đánh</a:t>
              </a:r>
              <a:r>
                <a:rPr lang="en-US" sz="44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giá</a:t>
              </a:r>
              <a:r>
                <a:rPr lang="en-US" sz="44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về</a:t>
              </a:r>
              <a:r>
                <a:rPr lang="en-US" sz="44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nền</a:t>
              </a:r>
              <a:r>
                <a:rPr lang="en-US" sz="44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nếp</a:t>
              </a:r>
              <a:r>
                <a:rPr lang="en-US" sz="44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sinh</a:t>
              </a:r>
              <a:r>
                <a:rPr lang="en-US" sz="44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hoạt</a:t>
              </a:r>
              <a:endParaRPr lang="en-US" sz="4400" dirty="0">
                <a:solidFill>
                  <a:schemeClr val="accent2">
                    <a:lumMod val="75000"/>
                  </a:schemeClr>
                </a:solidFill>
                <a:latin typeface="Arial" panose="020B0604020202020204" pitchFamily="34" charset="0"/>
                <a:cs typeface="Arial" panose="020B0604020202020204" pitchFamily="34" charset="0"/>
              </a:endParaRPr>
            </a:p>
          </p:txBody>
        </p:sp>
      </p:grpSp>
      <p:grpSp>
        <p:nvGrpSpPr>
          <p:cNvPr id="51" name="Group 50">
            <a:extLst>
              <a:ext uri="{FF2B5EF4-FFF2-40B4-BE49-F238E27FC236}">
                <a16:creationId xmlns:a16="http://schemas.microsoft.com/office/drawing/2014/main" id="{D762729D-9BB3-89BE-4673-35D885AABE26}"/>
              </a:ext>
            </a:extLst>
          </p:cNvPr>
          <p:cNvGrpSpPr/>
          <p:nvPr/>
        </p:nvGrpSpPr>
        <p:grpSpPr>
          <a:xfrm>
            <a:off x="-2057400" y="541165"/>
            <a:ext cx="12849605" cy="1988616"/>
            <a:chOff x="3467284" y="-113866"/>
            <a:chExt cx="12849605" cy="1988616"/>
          </a:xfrm>
        </p:grpSpPr>
        <p:grpSp>
          <p:nvGrpSpPr>
            <p:cNvPr id="52" name="Group 51">
              <a:extLst>
                <a:ext uri="{FF2B5EF4-FFF2-40B4-BE49-F238E27FC236}">
                  <a16:creationId xmlns:a16="http://schemas.microsoft.com/office/drawing/2014/main" id="{8DC4C7AB-6FAC-2DF3-F249-81EF5C9BD01C}"/>
                </a:ext>
              </a:extLst>
            </p:cNvPr>
            <p:cNvGrpSpPr/>
            <p:nvPr/>
          </p:nvGrpSpPr>
          <p:grpSpPr>
            <a:xfrm>
              <a:off x="3467284" y="-113866"/>
              <a:ext cx="12849605" cy="1988616"/>
              <a:chOff x="0" y="-157482"/>
              <a:chExt cx="3506745" cy="592629"/>
            </a:xfrm>
          </p:grpSpPr>
          <p:sp>
            <p:nvSpPr>
              <p:cNvPr id="54" name="Freeform 19">
                <a:extLst>
                  <a:ext uri="{FF2B5EF4-FFF2-40B4-BE49-F238E27FC236}">
                    <a16:creationId xmlns:a16="http://schemas.microsoft.com/office/drawing/2014/main" id="{5C7E1E7E-9551-E545-B383-CD0650CD25F9}"/>
                  </a:ext>
                </a:extLst>
              </p:cNvPr>
              <p:cNvSpPr/>
              <p:nvPr/>
            </p:nvSpPr>
            <p:spPr>
              <a:xfrm>
                <a:off x="203200" y="-157482"/>
                <a:ext cx="3303545" cy="592629"/>
              </a:xfrm>
              <a:custGeom>
                <a:avLst/>
                <a:gdLst/>
                <a:ahLst/>
                <a:cxnLst/>
                <a:rect l="l" t="t" r="r" b="b"/>
                <a:pathLst>
                  <a:path w="2754516" h="407051">
                    <a:moveTo>
                      <a:pt x="2754516" y="326"/>
                    </a:moveTo>
                    <a:cubicBezTo>
                      <a:pt x="2681703" y="0"/>
                      <a:pt x="2614282" y="38659"/>
                      <a:pt x="2577781" y="101663"/>
                    </a:cubicBezTo>
                    <a:cubicBezTo>
                      <a:pt x="2541280" y="164667"/>
                      <a:pt x="2541280" y="242385"/>
                      <a:pt x="2577781" y="305389"/>
                    </a:cubicBezTo>
                    <a:cubicBezTo>
                      <a:pt x="2614282" y="368393"/>
                      <a:pt x="2681703" y="407052"/>
                      <a:pt x="2754516"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chemeClr val="accent2">
                  <a:lumMod val="75000"/>
                </a:schemeClr>
              </a:solidFill>
            </p:spPr>
            <p:txBody>
              <a:bodyPr/>
              <a:lstStyle/>
              <a:p>
                <a:endParaRPr lang="en-US"/>
              </a:p>
            </p:txBody>
          </p:sp>
          <p:sp>
            <p:nvSpPr>
              <p:cNvPr id="55" name="TextBox 20">
                <a:extLst>
                  <a:ext uri="{FF2B5EF4-FFF2-40B4-BE49-F238E27FC236}">
                    <a16:creationId xmlns:a16="http://schemas.microsoft.com/office/drawing/2014/main" id="{5ABE4C9C-21C3-1A30-B24A-EF78C6B1E734}"/>
                  </a:ext>
                </a:extLst>
              </p:cNvPr>
              <p:cNvSpPr txBox="1"/>
              <p:nvPr/>
            </p:nvSpPr>
            <p:spPr>
              <a:xfrm>
                <a:off x="0" y="-38100"/>
                <a:ext cx="812800" cy="44450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53" name="TextBox 52">
              <a:extLst>
                <a:ext uri="{FF2B5EF4-FFF2-40B4-BE49-F238E27FC236}">
                  <a16:creationId xmlns:a16="http://schemas.microsoft.com/office/drawing/2014/main" id="{0B146397-C127-E102-2DE3-040156CAD95A}"/>
                </a:ext>
              </a:extLst>
            </p:cNvPr>
            <p:cNvSpPr txBox="1"/>
            <p:nvPr/>
          </p:nvSpPr>
          <p:spPr>
            <a:xfrm>
              <a:off x="6104946" y="417545"/>
              <a:ext cx="7917353"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b="1" dirty="0">
                  <a:solidFill>
                    <a:schemeClr val="bg1"/>
                  </a:solidFill>
                  <a:latin typeface="Arial" panose="020B0604020202020204" pitchFamily="34" charset="0"/>
                  <a:cs typeface="Arial" panose="020B0604020202020204" pitchFamily="34" charset="0"/>
                </a:rPr>
                <a:t>NỘI DUNG BÀI HỌC</a:t>
              </a:r>
            </a:p>
          </p:txBody>
        </p:sp>
      </p:gr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1+#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500" fill="hold"/>
                                        <p:tgtEl>
                                          <p:spTgt spid="48"/>
                                        </p:tgtEl>
                                        <p:attrNameLst>
                                          <p:attrName>ppt_x</p:attrName>
                                        </p:attrNameLst>
                                      </p:cBhvr>
                                      <p:tavLst>
                                        <p:tav tm="0">
                                          <p:val>
                                            <p:strVal val="0-#ppt_w/2"/>
                                          </p:val>
                                        </p:tav>
                                        <p:tav tm="100000">
                                          <p:val>
                                            <p:strVal val="#ppt_x"/>
                                          </p:val>
                                        </p:tav>
                                      </p:tavLst>
                                    </p:anim>
                                    <p:anim calcmode="lin" valueType="num">
                                      <p:cBhvr additive="base">
                                        <p:cTn id="14"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9" name="Freeform 3">
            <a:extLst>
              <a:ext uri="{FF2B5EF4-FFF2-40B4-BE49-F238E27FC236}">
                <a16:creationId xmlns:a16="http://schemas.microsoft.com/office/drawing/2014/main" id="{9391E600-0BAC-808F-397D-01EAB4EE9832}"/>
              </a:ext>
            </a:extLst>
          </p:cNvPr>
          <p:cNvSpPr/>
          <p:nvPr/>
        </p:nvSpPr>
        <p:spPr>
          <a:xfrm>
            <a:off x="1663353" y="1721938"/>
            <a:ext cx="14949872" cy="7199058"/>
          </a:xfrm>
          <a:custGeom>
            <a:avLst/>
            <a:gdLst/>
            <a:ahLst/>
            <a:cxnLst/>
            <a:rect l="l" t="t" r="r" b="b"/>
            <a:pathLst>
              <a:path w="14949872" h="6335005">
                <a:moveTo>
                  <a:pt x="0" y="0"/>
                </a:moveTo>
                <a:lnTo>
                  <a:pt x="14949872" y="0"/>
                </a:lnTo>
                <a:lnTo>
                  <a:pt x="14949872" y="6335005"/>
                </a:lnTo>
                <a:lnTo>
                  <a:pt x="0" y="6335005"/>
                </a:lnTo>
                <a:lnTo>
                  <a:pt x="0" y="0"/>
                </a:lnTo>
                <a:close/>
              </a:path>
            </a:pathLst>
          </a:custGeom>
          <a:solidFill>
            <a:schemeClr val="accent5">
              <a:lumMod val="20000"/>
              <a:lumOff val="80000"/>
            </a:schemeClr>
          </a:solidFill>
        </p:spPr>
        <p:txBody>
          <a:bodyPr/>
          <a:lstStyle/>
          <a:p>
            <a:endParaRPr lang="en-US"/>
          </a:p>
        </p:txBody>
      </p:sp>
      <p:sp>
        <p:nvSpPr>
          <p:cNvPr id="11" name="Freeform 6">
            <a:extLst>
              <a:ext uri="{FF2B5EF4-FFF2-40B4-BE49-F238E27FC236}">
                <a16:creationId xmlns:a16="http://schemas.microsoft.com/office/drawing/2014/main" id="{18F65770-CF08-637D-31EC-0AF949E0A55D}"/>
              </a:ext>
            </a:extLst>
          </p:cNvPr>
          <p:cNvSpPr/>
          <p:nvPr/>
        </p:nvSpPr>
        <p:spPr>
          <a:xfrm>
            <a:off x="15901539" y="7451301"/>
            <a:ext cx="1328304" cy="1378266"/>
          </a:xfrm>
          <a:custGeom>
            <a:avLst/>
            <a:gdLst/>
            <a:ahLst/>
            <a:cxnLst/>
            <a:rect l="l" t="t" r="r" b="b"/>
            <a:pathLst>
              <a:path w="1328304" h="1378266">
                <a:moveTo>
                  <a:pt x="0" y="0"/>
                </a:moveTo>
                <a:lnTo>
                  <a:pt x="1328304" y="0"/>
                </a:lnTo>
                <a:lnTo>
                  <a:pt x="1328304" y="1378266"/>
                </a:lnTo>
                <a:lnTo>
                  <a:pt x="0" y="1378266"/>
                </a:lnTo>
                <a:lnTo>
                  <a:pt x="0" y="0"/>
                </a:lnTo>
                <a:close/>
              </a:path>
            </a:pathLst>
          </a:custGeom>
          <a:blipFill>
            <a:blip r:embed="rId3"/>
            <a:stretch>
              <a:fillRect/>
            </a:stretch>
          </a:blipFill>
        </p:spPr>
        <p:txBody>
          <a:bodyPr/>
          <a:lstStyle/>
          <a:p>
            <a:endParaRPr lang="en-US"/>
          </a:p>
        </p:txBody>
      </p:sp>
      <p:sp>
        <p:nvSpPr>
          <p:cNvPr id="12" name="TextBox 20">
            <a:extLst>
              <a:ext uri="{FF2B5EF4-FFF2-40B4-BE49-F238E27FC236}">
                <a16:creationId xmlns:a16="http://schemas.microsoft.com/office/drawing/2014/main" id="{C151C009-8456-077D-7E0B-F299DA5977A5}"/>
              </a:ext>
            </a:extLst>
          </p:cNvPr>
          <p:cNvSpPr txBox="1"/>
          <p:nvPr/>
        </p:nvSpPr>
        <p:spPr>
          <a:xfrm>
            <a:off x="2284135" y="2955876"/>
            <a:ext cx="13708308" cy="4249497"/>
          </a:xfrm>
          <a:prstGeom prst="rect">
            <a:avLst/>
          </a:prstGeom>
        </p:spPr>
        <p:txBody>
          <a:bodyPr wrap="square" lIns="0" tIns="0" rIns="0" bIns="0" rtlCol="0" anchor="t">
            <a:spAutoFit/>
          </a:bodyPr>
          <a:lstStyle/>
          <a:p>
            <a:pPr algn="ctr">
              <a:lnSpc>
                <a:spcPct val="150000"/>
              </a:lnSpc>
            </a:pPr>
            <a:r>
              <a:rPr lang="vi-VN" sz="6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Hoạt động </a:t>
            </a:r>
            <a:r>
              <a:rPr lang="en-US" sz="6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1</a:t>
            </a:r>
            <a:r>
              <a:rPr lang="vi-VN" sz="6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endParaRPr lang="en-US" sz="6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vi-VN" sz="6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Lập và chia sẻ kế hoạch hành động để đạt được mục tiêu học tập</a:t>
            </a:r>
            <a:endParaRPr lang="en-US" sz="6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6" name="Freeform 6"/>
          <p:cNvSpPr/>
          <p:nvPr/>
        </p:nvSpPr>
        <p:spPr>
          <a:xfrm rot="-2040979">
            <a:off x="1282515" y="1367954"/>
            <a:ext cx="861789" cy="880271"/>
          </a:xfrm>
          <a:custGeom>
            <a:avLst/>
            <a:gdLst/>
            <a:ahLst/>
            <a:cxnLst/>
            <a:rect l="l" t="t" r="r" b="b"/>
            <a:pathLst>
              <a:path w="622470" h="675680">
                <a:moveTo>
                  <a:pt x="0" y="0"/>
                </a:moveTo>
                <a:lnTo>
                  <a:pt x="622470" y="0"/>
                </a:lnTo>
                <a:lnTo>
                  <a:pt x="622470" y="675680"/>
                </a:lnTo>
                <a:lnTo>
                  <a:pt x="0" y="675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13" name="Picture 8">
            <a:extLst>
              <a:ext uri="{FF2B5EF4-FFF2-40B4-BE49-F238E27FC236}">
                <a16:creationId xmlns:a16="http://schemas.microsoft.com/office/drawing/2014/main" id="{875301A0-969F-E85A-D491-25C9670FAF0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3293510">
            <a:off x="14662912" y="1290862"/>
            <a:ext cx="3279843" cy="1034452"/>
          </a:xfrm>
          <a:prstGeom prst="rect">
            <a:avLst/>
          </a:prstGeom>
        </p:spPr>
      </p:pic>
      <p:pic>
        <p:nvPicPr>
          <p:cNvPr id="14" name="Picture 8">
            <a:extLst>
              <a:ext uri="{FF2B5EF4-FFF2-40B4-BE49-F238E27FC236}">
                <a16:creationId xmlns:a16="http://schemas.microsoft.com/office/drawing/2014/main" id="{28C619BF-DAF2-A53C-694D-ECC2331E13F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3293510">
            <a:off x="367548" y="8222498"/>
            <a:ext cx="3279843" cy="103445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7FF"/>
        </a:solidFill>
        <a:effectLst/>
      </p:bgPr>
    </p:bg>
    <p:spTree>
      <p:nvGrpSpPr>
        <p:cNvPr id="1" name=""/>
        <p:cNvGrpSpPr/>
        <p:nvPr/>
      </p:nvGrpSpPr>
      <p:grpSpPr>
        <a:xfrm>
          <a:off x="0" y="0"/>
          <a:ext cx="0" cy="0"/>
          <a:chOff x="0" y="0"/>
          <a:chExt cx="0" cy="0"/>
        </a:xfrm>
      </p:grpSpPr>
      <p:grpSp>
        <p:nvGrpSpPr>
          <p:cNvPr id="12" name="Group 12"/>
          <p:cNvGrpSpPr/>
          <p:nvPr/>
        </p:nvGrpSpPr>
        <p:grpSpPr>
          <a:xfrm>
            <a:off x="381000" y="320767"/>
            <a:ext cx="353653" cy="353653"/>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BE9E"/>
            </a:solidFill>
          </p:spPr>
          <p:txBody>
            <a:bodyPr/>
            <a:lstStyle/>
            <a:p>
              <a:endParaRPr lang="en-US"/>
            </a:p>
          </p:txBody>
        </p:sp>
      </p:grpSp>
      <p:sp>
        <p:nvSpPr>
          <p:cNvPr id="14" name="Freeform 14"/>
          <p:cNvSpPr/>
          <p:nvPr/>
        </p:nvSpPr>
        <p:spPr>
          <a:xfrm>
            <a:off x="17602200" y="9258300"/>
            <a:ext cx="446020" cy="777377"/>
          </a:xfrm>
          <a:custGeom>
            <a:avLst/>
            <a:gdLst/>
            <a:ahLst/>
            <a:cxnLst/>
            <a:rect l="l" t="t" r="r" b="b"/>
            <a:pathLst>
              <a:path w="446020" h="777377">
                <a:moveTo>
                  <a:pt x="0" y="0"/>
                </a:moveTo>
                <a:lnTo>
                  <a:pt x="446020" y="0"/>
                </a:lnTo>
                <a:lnTo>
                  <a:pt x="446020" y="777377"/>
                </a:lnTo>
                <a:lnTo>
                  <a:pt x="0" y="7773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4" name="Group 3">
            <a:extLst>
              <a:ext uri="{FF2B5EF4-FFF2-40B4-BE49-F238E27FC236}">
                <a16:creationId xmlns:a16="http://schemas.microsoft.com/office/drawing/2014/main" id="{60CE96BA-3BB1-2080-6E64-4588810A67B9}"/>
              </a:ext>
            </a:extLst>
          </p:cNvPr>
          <p:cNvGrpSpPr/>
          <p:nvPr/>
        </p:nvGrpSpPr>
        <p:grpSpPr>
          <a:xfrm rot="-348097">
            <a:off x="3267322" y="2181249"/>
            <a:ext cx="11753355" cy="5967631"/>
            <a:chOff x="0" y="0"/>
            <a:chExt cx="3190453" cy="1463594"/>
          </a:xfrm>
        </p:grpSpPr>
        <p:sp>
          <p:nvSpPr>
            <p:cNvPr id="25" name="Freeform 4">
              <a:extLst>
                <a:ext uri="{FF2B5EF4-FFF2-40B4-BE49-F238E27FC236}">
                  <a16:creationId xmlns:a16="http://schemas.microsoft.com/office/drawing/2014/main" id="{B761088B-8B2D-3B2A-4143-C831817EA0BA}"/>
                </a:ext>
              </a:extLst>
            </p:cNvPr>
            <p:cNvSpPr/>
            <p:nvPr/>
          </p:nvSpPr>
          <p:spPr>
            <a:xfrm>
              <a:off x="0" y="0"/>
              <a:ext cx="3190453" cy="1463594"/>
            </a:xfrm>
            <a:custGeom>
              <a:avLst/>
              <a:gdLst/>
              <a:ahLst/>
              <a:cxnLst/>
              <a:rect l="l" t="t" r="r" b="b"/>
              <a:pathLst>
                <a:path w="3190453" h="1463594">
                  <a:moveTo>
                    <a:pt x="66427" y="0"/>
                  </a:moveTo>
                  <a:lnTo>
                    <a:pt x="3124026" y="0"/>
                  </a:lnTo>
                  <a:cubicBezTo>
                    <a:pt x="3141643" y="0"/>
                    <a:pt x="3158539" y="6999"/>
                    <a:pt x="3170997" y="19456"/>
                  </a:cubicBezTo>
                  <a:cubicBezTo>
                    <a:pt x="3183454" y="31913"/>
                    <a:pt x="3190453" y="48809"/>
                    <a:pt x="3190453" y="66427"/>
                  </a:cubicBezTo>
                  <a:lnTo>
                    <a:pt x="3190453" y="1397167"/>
                  </a:lnTo>
                  <a:cubicBezTo>
                    <a:pt x="3190453" y="1433854"/>
                    <a:pt x="3160712" y="1463594"/>
                    <a:pt x="3124026" y="1463594"/>
                  </a:cubicBezTo>
                  <a:lnTo>
                    <a:pt x="66427" y="1463594"/>
                  </a:lnTo>
                  <a:cubicBezTo>
                    <a:pt x="48809" y="1463594"/>
                    <a:pt x="31913" y="1456596"/>
                    <a:pt x="19456" y="1444138"/>
                  </a:cubicBezTo>
                  <a:cubicBezTo>
                    <a:pt x="6999" y="1431681"/>
                    <a:pt x="0" y="1414785"/>
                    <a:pt x="0" y="1397167"/>
                  </a:cubicBezTo>
                  <a:lnTo>
                    <a:pt x="0" y="66427"/>
                  </a:lnTo>
                  <a:cubicBezTo>
                    <a:pt x="0" y="48809"/>
                    <a:pt x="6999" y="31913"/>
                    <a:pt x="19456" y="19456"/>
                  </a:cubicBezTo>
                  <a:cubicBezTo>
                    <a:pt x="31913" y="6999"/>
                    <a:pt x="48809" y="0"/>
                    <a:pt x="66427" y="0"/>
                  </a:cubicBezTo>
                  <a:close/>
                </a:path>
              </a:pathLst>
            </a:custGeom>
            <a:solidFill>
              <a:schemeClr val="accent5">
                <a:lumMod val="20000"/>
                <a:lumOff val="80000"/>
              </a:schemeClr>
            </a:solidFill>
            <a:ln w="66675">
              <a:solidFill>
                <a:schemeClr val="accent5">
                  <a:lumMod val="75000"/>
                </a:schemeClr>
              </a:solidFill>
            </a:ln>
          </p:spPr>
          <p:txBody>
            <a:bodyPr/>
            <a:lstStyle/>
            <a:p>
              <a:endParaRPr lang="en-US"/>
            </a:p>
          </p:txBody>
        </p:sp>
        <p:sp>
          <p:nvSpPr>
            <p:cNvPr id="26" name="TextBox 5">
              <a:extLst>
                <a:ext uri="{FF2B5EF4-FFF2-40B4-BE49-F238E27FC236}">
                  <a16:creationId xmlns:a16="http://schemas.microsoft.com/office/drawing/2014/main" id="{CDBA9043-3F0A-0F3D-482A-B862E01DB83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7" name="Picture 14">
            <a:extLst>
              <a:ext uri="{FF2B5EF4-FFF2-40B4-BE49-F238E27FC236}">
                <a16:creationId xmlns:a16="http://schemas.microsoft.com/office/drawing/2014/main" id="{4AFC6F0A-5F67-5AA3-C5D1-209202624E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06645" y="2305459"/>
            <a:ext cx="1344596" cy="1190579"/>
          </a:xfrm>
          <a:prstGeom prst="rect">
            <a:avLst/>
          </a:prstGeom>
        </p:spPr>
      </p:pic>
      <p:sp>
        <p:nvSpPr>
          <p:cNvPr id="28" name="TextBox 27">
            <a:extLst>
              <a:ext uri="{FF2B5EF4-FFF2-40B4-BE49-F238E27FC236}">
                <a16:creationId xmlns:a16="http://schemas.microsoft.com/office/drawing/2014/main" id="{17FE17C3-D48A-B4F4-8C11-9B4CFBC1E16E}"/>
              </a:ext>
            </a:extLst>
          </p:cNvPr>
          <p:cNvSpPr txBox="1"/>
          <p:nvPr/>
        </p:nvSpPr>
        <p:spPr>
          <a:xfrm>
            <a:off x="5149436" y="3150313"/>
            <a:ext cx="7989126" cy="4029501"/>
          </a:xfrm>
          <a:prstGeom prst="rect">
            <a:avLst/>
          </a:prstGeom>
          <a:noFill/>
        </p:spPr>
        <p:txBody>
          <a:bodyPr wrap="square">
            <a:spAutoFit/>
          </a:bodyPr>
          <a:lstStyle/>
          <a:p>
            <a:pPr algn="just">
              <a:lnSpc>
                <a:spcPct val="150000"/>
              </a:lnSpc>
            </a:pPr>
            <a:r>
              <a:rPr lang="en-US" sz="4400" dirty="0">
                <a:latin typeface="Arial" panose="020B0604020202020204" pitchFamily="34" charset="0"/>
                <a:ea typeface="Calibri" panose="020F0502020204030204" pitchFamily="34" charset="0"/>
                <a:cs typeface="Arial" panose="020B0604020202020204" pitchFamily="34" charset="0"/>
              </a:rPr>
              <a:t>Em </a:t>
            </a:r>
            <a:r>
              <a:rPr lang="en-US" sz="4400" dirty="0" err="1">
                <a:latin typeface="Arial" panose="020B0604020202020204" pitchFamily="34" charset="0"/>
                <a:ea typeface="Calibri" panose="020F0502020204030204" pitchFamily="34" charset="0"/>
                <a:cs typeface="Arial" panose="020B0604020202020204" pitchFamily="34" charset="0"/>
              </a:rPr>
              <a:t>hãy</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viết</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lên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tấm</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bìa</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một</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mục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tiêu</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học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tập</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của</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mình</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với</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câu</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hỏi</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b="1" i="1" dirty="0">
                <a:latin typeface="Arial" panose="020B0604020202020204" pitchFamily="34" charset="0"/>
                <a:ea typeface="Calibri" panose="020F0502020204030204" pitchFamily="34" charset="0"/>
                <a:cs typeface="Arial" panose="020B0604020202020204" pitchFamily="34" charset="0"/>
              </a:rPr>
              <a:t>Em </a:t>
            </a:r>
            <a:r>
              <a:rPr lang="en-US" sz="4400" b="1" i="1" dirty="0" err="1">
                <a:latin typeface="Arial" panose="020B0604020202020204" pitchFamily="34" charset="0"/>
                <a:ea typeface="Calibri" panose="020F0502020204030204" pitchFamily="34" charset="0"/>
                <a:cs typeface="Arial" panose="020B0604020202020204" pitchFamily="34" charset="0"/>
              </a:rPr>
              <a:t>muốn</a:t>
            </a:r>
            <a:r>
              <a:rPr lang="en-US" sz="4400" b="1" i="1" dirty="0">
                <a:latin typeface="Arial" panose="020B0604020202020204" pitchFamily="34" charset="0"/>
                <a:ea typeface="Calibri" panose="020F0502020204030204" pitchFamily="34" charset="0"/>
                <a:cs typeface="Arial" panose="020B0604020202020204" pitchFamily="34" charset="0"/>
              </a:rPr>
              <a:t> </a:t>
            </a:r>
            <a:r>
              <a:rPr lang="en-US" sz="4400" b="1" i="1" dirty="0" err="1">
                <a:latin typeface="Arial" panose="020B0604020202020204" pitchFamily="34" charset="0"/>
                <a:ea typeface="Calibri" panose="020F0502020204030204" pitchFamily="34" charset="0"/>
                <a:cs typeface="Arial" panose="020B0604020202020204" pitchFamily="34" charset="0"/>
              </a:rPr>
              <a:t>kết</a:t>
            </a:r>
            <a:r>
              <a:rPr lang="en-US" sz="4400" b="1" i="1" dirty="0">
                <a:latin typeface="Arial" panose="020B0604020202020204" pitchFamily="34" charset="0"/>
                <a:ea typeface="Calibri" panose="020F0502020204030204" pitchFamily="34" charset="0"/>
                <a:cs typeface="Arial" panose="020B0604020202020204" pitchFamily="34" charset="0"/>
              </a:rPr>
              <a:t> </a:t>
            </a:r>
            <a:r>
              <a:rPr lang="en-US" sz="4400" b="1" i="1" dirty="0" err="1">
                <a:latin typeface="Arial" panose="020B0604020202020204" pitchFamily="34" charset="0"/>
                <a:ea typeface="Calibri" panose="020F0502020204030204" pitchFamily="34" charset="0"/>
                <a:cs typeface="Arial" panose="020B0604020202020204" pitchFamily="34" charset="0"/>
              </a:rPr>
              <a:t>quả</a:t>
            </a:r>
            <a:r>
              <a:rPr lang="en-US" sz="4400" b="1" i="1" dirty="0">
                <a:latin typeface="Arial" panose="020B0604020202020204" pitchFamily="34" charset="0"/>
                <a:ea typeface="Calibri" panose="020F0502020204030204" pitchFamily="34" charset="0"/>
                <a:cs typeface="Arial" panose="020B0604020202020204" pitchFamily="34" charset="0"/>
              </a:rPr>
              <a:t> </a:t>
            </a:r>
            <a:r>
              <a:rPr lang="en-US" sz="4400" b="1" i="1" dirty="0" err="1">
                <a:latin typeface="Arial" panose="020B0604020202020204" pitchFamily="34" charset="0"/>
                <a:ea typeface="Calibri" panose="020F0502020204030204" pitchFamily="34" charset="0"/>
                <a:cs typeface="Arial" panose="020B0604020202020204" pitchFamily="34" charset="0"/>
              </a:rPr>
              <a:t>môn</a:t>
            </a:r>
            <a:r>
              <a:rPr lang="en-US" sz="4400" b="1" i="1" dirty="0">
                <a:latin typeface="Arial" panose="020B0604020202020204" pitchFamily="34" charset="0"/>
                <a:ea typeface="Calibri" panose="020F0502020204030204" pitchFamily="34" charset="0"/>
                <a:cs typeface="Arial" panose="020B0604020202020204" pitchFamily="34" charset="0"/>
              </a:rPr>
              <a:t> </a:t>
            </a:r>
            <a:r>
              <a:rPr lang="en-US" sz="4400" b="1" i="1" dirty="0" err="1">
                <a:latin typeface="Arial" panose="020B0604020202020204" pitchFamily="34" charset="0"/>
                <a:ea typeface="Calibri" panose="020F0502020204030204" pitchFamily="34" charset="0"/>
                <a:cs typeface="Arial" panose="020B0604020202020204" pitchFamily="34" charset="0"/>
              </a:rPr>
              <a:t>học</a:t>
            </a:r>
            <a:r>
              <a:rPr lang="en-US" sz="4400" b="1" i="1" dirty="0">
                <a:latin typeface="Arial" panose="020B0604020202020204" pitchFamily="34" charset="0"/>
                <a:ea typeface="Calibri" panose="020F0502020204030204" pitchFamily="34" charset="0"/>
                <a:cs typeface="Arial" panose="020B0604020202020204" pitchFamily="34" charset="0"/>
              </a:rPr>
              <a:t> </a:t>
            </a:r>
            <a:r>
              <a:rPr lang="en-US" sz="4400" b="1" i="1" dirty="0" err="1">
                <a:latin typeface="Arial" panose="020B0604020202020204" pitchFamily="34" charset="0"/>
                <a:ea typeface="Calibri" panose="020F0502020204030204" pitchFamily="34" charset="0"/>
                <a:cs typeface="Arial" panose="020B0604020202020204" pitchFamily="34" charset="0"/>
              </a:rPr>
              <a:t>nào</a:t>
            </a:r>
            <a:r>
              <a:rPr lang="en-US" sz="4400" b="1" i="1" dirty="0">
                <a:latin typeface="Arial" panose="020B0604020202020204" pitchFamily="34" charset="0"/>
                <a:ea typeface="Calibri" panose="020F0502020204030204" pitchFamily="34" charset="0"/>
                <a:cs typeface="Arial" panose="020B0604020202020204" pitchFamily="34" charset="0"/>
              </a:rPr>
              <a:t> </a:t>
            </a:r>
            <a:r>
              <a:rPr lang="en-US" sz="4400" b="1" i="1" dirty="0" err="1">
                <a:latin typeface="Arial" panose="020B0604020202020204" pitchFamily="34" charset="0"/>
                <a:ea typeface="Calibri" panose="020F0502020204030204" pitchFamily="34" charset="0"/>
                <a:cs typeface="Arial" panose="020B0604020202020204" pitchFamily="34" charset="0"/>
              </a:rPr>
              <a:t>tốt</a:t>
            </a:r>
            <a:r>
              <a:rPr lang="en-US" sz="4400" b="1" i="1" dirty="0">
                <a:latin typeface="Arial" panose="020B0604020202020204" pitchFamily="34" charset="0"/>
                <a:ea typeface="Calibri" panose="020F0502020204030204" pitchFamily="34" charset="0"/>
                <a:cs typeface="Arial" panose="020B0604020202020204" pitchFamily="34" charset="0"/>
              </a:rPr>
              <a:t> </a:t>
            </a:r>
            <a:r>
              <a:rPr lang="en-US" sz="4400" b="1" i="1" dirty="0" err="1">
                <a:latin typeface="Arial" panose="020B0604020202020204" pitchFamily="34" charset="0"/>
                <a:ea typeface="Calibri" panose="020F0502020204030204" pitchFamily="34" charset="0"/>
                <a:cs typeface="Arial" panose="020B0604020202020204" pitchFamily="34" charset="0"/>
              </a:rPr>
              <a:t>lên</a:t>
            </a:r>
            <a:r>
              <a:rPr lang="en-US" sz="4400" b="1" i="1" dirty="0">
                <a:latin typeface="Arial" panose="020B0604020202020204" pitchFamily="34" charset="0"/>
                <a:ea typeface="Calibri" panose="020F0502020204030204" pitchFamily="34" charset="0"/>
                <a:cs typeface="Arial" panose="020B0604020202020204" pitchFamily="34" charset="0"/>
              </a:rPr>
              <a:t>?</a:t>
            </a:r>
            <a:endParaRPr lang="en-US" sz="4400" b="1" i="1" dirty="0">
              <a:latin typeface="Arial" panose="020B0604020202020204" pitchFamily="34" charset="0"/>
              <a:cs typeface="Arial" panose="020B0604020202020204" pitchFamily="34" charset="0"/>
            </a:endParaRPr>
          </a:p>
        </p:txBody>
      </p:sp>
      <p:sp>
        <p:nvSpPr>
          <p:cNvPr id="35" name="Freeform 12">
            <a:extLst>
              <a:ext uri="{FF2B5EF4-FFF2-40B4-BE49-F238E27FC236}">
                <a16:creationId xmlns:a16="http://schemas.microsoft.com/office/drawing/2014/main" id="{D2A02D93-6313-6280-4ACE-1ACC72412997}"/>
              </a:ext>
            </a:extLst>
          </p:cNvPr>
          <p:cNvSpPr/>
          <p:nvPr/>
        </p:nvSpPr>
        <p:spPr>
          <a:xfrm rot="3809376" flipH="1">
            <a:off x="14634327" y="6279514"/>
            <a:ext cx="1245173" cy="1879043"/>
          </a:xfrm>
          <a:custGeom>
            <a:avLst/>
            <a:gdLst/>
            <a:ahLst/>
            <a:cxnLst/>
            <a:rect l="l" t="t" r="r" b="b"/>
            <a:pathLst>
              <a:path w="895243" h="1331217">
                <a:moveTo>
                  <a:pt x="895243" y="0"/>
                </a:moveTo>
                <a:lnTo>
                  <a:pt x="0" y="0"/>
                </a:lnTo>
                <a:lnTo>
                  <a:pt x="0" y="1331216"/>
                </a:lnTo>
                <a:lnTo>
                  <a:pt x="895243" y="1331216"/>
                </a:lnTo>
                <a:lnTo>
                  <a:pt x="895243" y="0"/>
                </a:lnTo>
                <a:close/>
              </a:path>
            </a:pathLst>
          </a:custGeom>
          <a:blipFill>
            <a:blip r:embed="rId6">
              <a:duotone>
                <a:prstClr val="black"/>
                <a:schemeClr val="accent2">
                  <a:tint val="45000"/>
                  <a:satMod val="400000"/>
                </a:schemeClr>
              </a:duotone>
              <a:extLst>
                <a:ext uri="{96DAC541-7B7A-43D3-8B79-37D633B846F1}">
                  <asvg:svgBlip xmlns:asvg="http://schemas.microsoft.com/office/drawing/2016/SVG/main" r:embed="rId7"/>
                </a:ext>
              </a:extLst>
            </a:blip>
            <a:stretch>
              <a:fillRect/>
            </a:stretch>
          </a:blipFill>
        </p:spPr>
        <p:txBody>
          <a:bodyPr/>
          <a:lstStyle/>
          <a:p>
            <a:endParaRPr lang="en-US" dirty="0"/>
          </a:p>
        </p:txBody>
      </p:sp>
      <p:pic>
        <p:nvPicPr>
          <p:cNvPr id="19" name="Picture 18" descr="Logo&#10;&#10;Description automatically generated">
            <a:extLst>
              <a:ext uri="{FF2B5EF4-FFF2-40B4-BE49-F238E27FC236}">
                <a16:creationId xmlns:a16="http://schemas.microsoft.com/office/drawing/2014/main" id="{80C51E70-E5BE-3F22-2536-20D3B0CD81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906514">
            <a:off x="13795720" y="592888"/>
            <a:ext cx="2415431" cy="2468802"/>
          </a:xfrm>
          <a:prstGeom prst="rect">
            <a:avLst/>
          </a:prstGeom>
        </p:spPr>
      </p:pic>
      <p:pic>
        <p:nvPicPr>
          <p:cNvPr id="21" name="Picture 10">
            <a:extLst>
              <a:ext uri="{FF2B5EF4-FFF2-40B4-BE49-F238E27FC236}">
                <a16:creationId xmlns:a16="http://schemas.microsoft.com/office/drawing/2014/main" id="{81337F7D-6268-592C-E7D5-BB8AC8A6E25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99659" y="6904663"/>
            <a:ext cx="4573594" cy="240113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7FF"/>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0B1861C-BB1C-24CC-4307-74FA380BB5CD}"/>
              </a:ext>
            </a:extLst>
          </p:cNvPr>
          <p:cNvSpPr/>
          <p:nvPr/>
        </p:nvSpPr>
        <p:spPr>
          <a:xfrm>
            <a:off x="6848538" y="2976774"/>
            <a:ext cx="5257800" cy="1432247"/>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dirty="0" err="1">
                <a:solidFill>
                  <a:srgbClr val="C00000"/>
                </a:solidFill>
                <a:latin typeface="Arial" panose="020B0604020202020204" pitchFamily="34" charset="0"/>
                <a:cs typeface="Arial" panose="020B0604020202020204" pitchFamily="34" charset="0"/>
              </a:rPr>
              <a:t>Ngắn</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hạn</a:t>
            </a:r>
            <a:endParaRPr lang="pt-BR" sz="4400" b="1" i="1" dirty="0">
              <a:solidFill>
                <a:srgbClr val="C00000"/>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6DFE1037-845A-99F0-9410-F6233A550645}"/>
              </a:ext>
            </a:extLst>
          </p:cNvPr>
          <p:cNvSpPr/>
          <p:nvPr/>
        </p:nvSpPr>
        <p:spPr>
          <a:xfrm>
            <a:off x="1095438" y="5168538"/>
            <a:ext cx="5272710" cy="4439168"/>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en-US" sz="3600" dirty="0">
                <a:solidFill>
                  <a:schemeClr val="tx1"/>
                </a:solidFill>
                <a:latin typeface="Arial" panose="020B0604020202020204" pitchFamily="34" charset="0"/>
                <a:cs typeface="Arial" panose="020B0604020202020204" pitchFamily="34" charset="0"/>
              </a:rPr>
              <a:t>Là </a:t>
            </a:r>
            <a:r>
              <a:rPr lang="en-US" sz="3600" dirty="0" err="1">
                <a:solidFill>
                  <a:schemeClr val="tx1"/>
                </a:solidFill>
                <a:latin typeface="Arial" panose="020B0604020202020204" pitchFamily="34" charset="0"/>
                <a:cs typeface="Arial" panose="020B0604020202020204" pitchFamily="34" charset="0"/>
              </a:rPr>
              <a:t>những</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mục</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tiêu</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liên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quan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đến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những</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kế</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hoạch</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và</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dự</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định</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của</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bạn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trong</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thời</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gian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gần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đây</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nhất</a:t>
            </a:r>
            <a:r>
              <a:rPr lang="en-US" sz="3600" dirty="0">
                <a:solidFill>
                  <a:schemeClr val="tx1"/>
                </a:solidFill>
                <a:latin typeface="Arial" panose="020B0604020202020204" pitchFamily="34" charset="0"/>
                <a:cs typeface="Arial" panose="020B0604020202020204" pitchFamily="34" charset="0"/>
              </a:rPr>
              <a:t>. </a:t>
            </a:r>
            <a:endParaRPr lang="vi-VN" sz="3600" dirty="0">
              <a:solidFill>
                <a:schemeClr val="tx1"/>
              </a:solidFill>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F36B7B45-7D3D-E35C-1C97-5B9FF8397EAD}"/>
              </a:ext>
            </a:extLst>
          </p:cNvPr>
          <p:cNvGrpSpPr/>
          <p:nvPr/>
        </p:nvGrpSpPr>
        <p:grpSpPr>
          <a:xfrm>
            <a:off x="3390764" y="3565540"/>
            <a:ext cx="3457773" cy="1573759"/>
            <a:chOff x="6498137" y="3625822"/>
            <a:chExt cx="558104" cy="973671"/>
          </a:xfrm>
        </p:grpSpPr>
        <p:cxnSp>
          <p:nvCxnSpPr>
            <p:cNvPr id="30" name="Straight Connector 29">
              <a:extLst>
                <a:ext uri="{FF2B5EF4-FFF2-40B4-BE49-F238E27FC236}">
                  <a16:creationId xmlns:a16="http://schemas.microsoft.com/office/drawing/2014/main" id="{7FA8A8C3-936D-FE8B-7E97-733C4F7D9682}"/>
                </a:ext>
              </a:extLst>
            </p:cNvPr>
            <p:cNvCxnSpPr>
              <a:cxnSpLocks/>
            </p:cNvCxnSpPr>
            <p:nvPr/>
          </p:nvCxnSpPr>
          <p:spPr>
            <a:xfrm flipH="1">
              <a:off x="6498137" y="3625823"/>
              <a:ext cx="558104"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ABCED2C-8168-C70A-3FAC-C6EE15B5DAD2}"/>
                </a:ext>
              </a:extLst>
            </p:cNvPr>
            <p:cNvCxnSpPr>
              <a:cxnSpLocks/>
            </p:cNvCxnSpPr>
            <p:nvPr/>
          </p:nvCxnSpPr>
          <p:spPr>
            <a:xfrm>
              <a:off x="6498137" y="3625822"/>
              <a:ext cx="0" cy="973671"/>
            </a:xfrm>
            <a:prstGeom prst="line">
              <a:avLst/>
            </a:prstGeom>
            <a:ln w="28575">
              <a:solidFill>
                <a:schemeClr val="accent2">
                  <a:lumMod val="50000"/>
                </a:schemeClr>
              </a:solidFill>
              <a:tailEnd type="diamond" w="lg" len="lg"/>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C79DE397-4D5D-7B7D-3C05-5AC1B1E69A24}"/>
              </a:ext>
            </a:extLst>
          </p:cNvPr>
          <p:cNvSpPr/>
          <p:nvPr/>
        </p:nvSpPr>
        <p:spPr>
          <a:xfrm>
            <a:off x="12068239" y="5139300"/>
            <a:ext cx="5257799" cy="4466874"/>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en-US" sz="3600" b="1" dirty="0" err="1">
                <a:solidFill>
                  <a:schemeClr val="tx1"/>
                </a:solidFill>
                <a:latin typeface="Arial" panose="020B0604020202020204" pitchFamily="34" charset="0"/>
                <a:cs typeface="Arial" panose="020B0604020202020204" pitchFamily="34" charset="0"/>
              </a:rPr>
              <a:t>Ví</a:t>
            </a:r>
            <a:r>
              <a:rPr lang="en-US" sz="3600" b="1" dirty="0">
                <a:solidFill>
                  <a:schemeClr val="tx1"/>
                </a:solidFill>
                <a:latin typeface="Arial" panose="020B0604020202020204" pitchFamily="34" charset="0"/>
                <a:cs typeface="Arial" panose="020B0604020202020204" pitchFamily="34" charset="0"/>
              </a:rPr>
              <a:t> </a:t>
            </a:r>
            <a:r>
              <a:rPr lang="en-US" sz="3600" b="1" dirty="0" err="1">
                <a:solidFill>
                  <a:schemeClr val="tx1"/>
                </a:solidFill>
                <a:latin typeface="Arial" panose="020B0604020202020204" pitchFamily="34" charset="0"/>
                <a:cs typeface="Arial" panose="020B0604020202020204" pitchFamily="34" charset="0"/>
              </a:rPr>
              <a:t>dụ</a:t>
            </a:r>
            <a:r>
              <a:rPr lang="en-US" sz="3600" b="1" dirty="0">
                <a:solidFill>
                  <a:schemeClr val="tx1"/>
                </a:solidFill>
                <a:latin typeface="Arial" panose="020B0604020202020204" pitchFamily="34" charset="0"/>
                <a:cs typeface="Arial" panose="020B0604020202020204" pitchFamily="34" charset="0"/>
              </a:rPr>
              <a:t>: </a:t>
            </a:r>
            <a:r>
              <a:rPr lang="en-US" sz="3600" dirty="0">
                <a:solidFill>
                  <a:schemeClr val="tx1"/>
                </a:solidFill>
                <a:latin typeface="Arial" panose="020B0604020202020204" pitchFamily="34" charset="0"/>
                <a:cs typeface="Arial" panose="020B0604020202020204" pitchFamily="34" charset="0"/>
              </a:rPr>
              <a:t>Cải </a:t>
            </a:r>
            <a:r>
              <a:rPr lang="en-US" sz="3600" dirty="0" err="1">
                <a:solidFill>
                  <a:schemeClr val="tx1"/>
                </a:solidFill>
                <a:latin typeface="Arial" panose="020B0604020202020204" pitchFamily="34" charset="0"/>
                <a:cs typeface="Arial" panose="020B0604020202020204" pitchFamily="34" charset="0"/>
              </a:rPr>
              <a:t>thiện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điểm</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kiểm</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tra</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trong</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tháng</a:t>
            </a:r>
            <a:r>
              <a:rPr lang="en-US" sz="3600" dirty="0">
                <a:solidFill>
                  <a:schemeClr val="tx1"/>
                </a:solidFill>
                <a:latin typeface="Arial" panose="020B0604020202020204" pitchFamily="34" charset="0"/>
                <a:cs typeface="Arial" panose="020B0604020202020204" pitchFamily="34" charset="0"/>
              </a:rPr>
              <a:t>.</a:t>
            </a:r>
            <a:endParaRPr lang="vi-VN" sz="3600" dirty="0">
              <a:solidFill>
                <a:schemeClr val="tx1"/>
              </a:solidFill>
              <a:latin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E65F1C96-7190-F599-66A7-CC0E7D45494D}"/>
              </a:ext>
            </a:extLst>
          </p:cNvPr>
          <p:cNvGrpSpPr/>
          <p:nvPr/>
        </p:nvGrpSpPr>
        <p:grpSpPr>
          <a:xfrm>
            <a:off x="12068240" y="3563336"/>
            <a:ext cx="3588042" cy="1573759"/>
            <a:chOff x="11242221" y="3096183"/>
            <a:chExt cx="660429" cy="969317"/>
          </a:xfrm>
        </p:grpSpPr>
        <p:cxnSp>
          <p:nvCxnSpPr>
            <p:cNvPr id="34" name="Straight Connector 33">
              <a:extLst>
                <a:ext uri="{FF2B5EF4-FFF2-40B4-BE49-F238E27FC236}">
                  <a16:creationId xmlns:a16="http://schemas.microsoft.com/office/drawing/2014/main" id="{CD4CD616-E729-14FC-72A7-5BBAB4634FAD}"/>
                </a:ext>
              </a:extLst>
            </p:cNvPr>
            <p:cNvCxnSpPr>
              <a:cxnSpLocks/>
            </p:cNvCxnSpPr>
            <p:nvPr/>
          </p:nvCxnSpPr>
          <p:spPr>
            <a:xfrm>
              <a:off x="11242221" y="3096183"/>
              <a:ext cx="660429"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7A89D0C-2B37-44BC-CBF6-575100DF9383}"/>
                </a:ext>
              </a:extLst>
            </p:cNvPr>
            <p:cNvCxnSpPr>
              <a:cxnSpLocks/>
            </p:cNvCxnSpPr>
            <p:nvPr/>
          </p:nvCxnSpPr>
          <p:spPr>
            <a:xfrm>
              <a:off x="11902650" y="3096183"/>
              <a:ext cx="0" cy="969317"/>
            </a:xfrm>
            <a:prstGeom prst="line">
              <a:avLst/>
            </a:prstGeom>
            <a:ln w="28575">
              <a:solidFill>
                <a:schemeClr val="accent2">
                  <a:lumMod val="50000"/>
                </a:schemeClr>
              </a:solidFill>
              <a:tailEnd type="diamond" w="lg" len="lg"/>
            </a:ln>
          </p:spPr>
          <p:style>
            <a:lnRef idx="1">
              <a:schemeClr val="accent1"/>
            </a:lnRef>
            <a:fillRef idx="0">
              <a:schemeClr val="accent1"/>
            </a:fillRef>
            <a:effectRef idx="0">
              <a:schemeClr val="accent1"/>
            </a:effectRef>
            <a:fontRef idx="minor">
              <a:schemeClr val="tx1"/>
            </a:fontRef>
          </p:style>
        </p:cxnSp>
      </p:grpSp>
      <p:pic>
        <p:nvPicPr>
          <p:cNvPr id="37" name="Picture 36">
            <a:extLst>
              <a:ext uri="{FF2B5EF4-FFF2-40B4-BE49-F238E27FC236}">
                <a16:creationId xmlns:a16="http://schemas.microsoft.com/office/drawing/2014/main" id="{95A0501C-9147-1777-5200-0326BCFD2482}"/>
              </a:ext>
            </a:extLst>
          </p:cNvPr>
          <p:cNvPicPr>
            <a:picLocks noChangeAspect="1"/>
          </p:cNvPicPr>
          <p:nvPr/>
        </p:nvPicPr>
        <p:blipFill>
          <a:blip r:embed="rId2"/>
          <a:stretch>
            <a:fillRect/>
          </a:stretch>
        </p:blipFill>
        <p:spPr>
          <a:xfrm>
            <a:off x="6932193" y="5430173"/>
            <a:ext cx="4572000" cy="38851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Freeform 6"/>
          <p:cNvSpPr/>
          <p:nvPr/>
        </p:nvSpPr>
        <p:spPr>
          <a:xfrm>
            <a:off x="17323623" y="108625"/>
            <a:ext cx="861955" cy="1028699"/>
          </a:xfrm>
          <a:custGeom>
            <a:avLst/>
            <a:gdLst/>
            <a:ahLst/>
            <a:cxnLst/>
            <a:rect l="l" t="t" r="r" b="b"/>
            <a:pathLst>
              <a:path w="1500511" h="1491133">
                <a:moveTo>
                  <a:pt x="0" y="0"/>
                </a:moveTo>
                <a:lnTo>
                  <a:pt x="1500511" y="0"/>
                </a:lnTo>
                <a:lnTo>
                  <a:pt x="1500511" y="1491133"/>
                </a:lnTo>
                <a:lnTo>
                  <a:pt x="0" y="14911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2" name="Group 41">
            <a:extLst>
              <a:ext uri="{FF2B5EF4-FFF2-40B4-BE49-F238E27FC236}">
                <a16:creationId xmlns:a16="http://schemas.microsoft.com/office/drawing/2014/main" id="{998461AE-852A-139A-B945-71930F3A298A}"/>
              </a:ext>
            </a:extLst>
          </p:cNvPr>
          <p:cNvGrpSpPr/>
          <p:nvPr/>
        </p:nvGrpSpPr>
        <p:grpSpPr>
          <a:xfrm>
            <a:off x="533400" y="549496"/>
            <a:ext cx="16814409" cy="2019064"/>
            <a:chOff x="533400" y="549496"/>
            <a:chExt cx="16814409" cy="2019064"/>
          </a:xfrm>
        </p:grpSpPr>
        <p:sp>
          <p:nvSpPr>
            <p:cNvPr id="39" name="TextBox 38">
              <a:extLst>
                <a:ext uri="{FF2B5EF4-FFF2-40B4-BE49-F238E27FC236}">
                  <a16:creationId xmlns:a16="http://schemas.microsoft.com/office/drawing/2014/main" id="{2926D50C-719A-E6AD-FF2C-2E8822D84371}"/>
                </a:ext>
              </a:extLst>
            </p:cNvPr>
            <p:cNvSpPr txBox="1"/>
            <p:nvPr/>
          </p:nvSpPr>
          <p:spPr>
            <a:xfrm>
              <a:off x="2256579" y="549496"/>
              <a:ext cx="15091230" cy="2019064"/>
            </a:xfrm>
            <a:prstGeom prst="roundRect">
              <a:avLst/>
            </a:prstGeom>
            <a:solidFill>
              <a:schemeClr val="accent5">
                <a:lumMod val="20000"/>
                <a:lumOff val="80000"/>
              </a:schemeClr>
            </a:solidFill>
            <a:ln w="38100">
              <a:no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n-US" sz="4000" b="1" dirty="0">
                  <a:solidFill>
                    <a:srgbClr val="FF0000"/>
                  </a:solidFill>
                  <a:latin typeface="Arial" panose="020B0604020202020204" pitchFamily="34" charset="0"/>
                  <a:cs typeface="Arial" panose="020B0604020202020204" pitchFamily="34" charset="0"/>
                </a:rPr>
                <a:t>HƯỚNG DẪN: </a:t>
              </a:r>
              <a:r>
                <a:rPr lang="en-US" sz="4000" dirty="0">
                  <a:solidFill>
                    <a:schemeClr val="tx1"/>
                  </a:solidFill>
                  <a:latin typeface="Arial" panose="020B0604020202020204" pitchFamily="34" charset="0"/>
                  <a:cs typeface="Arial" panose="020B0604020202020204" pitchFamily="34" charset="0"/>
                </a:rPr>
                <a:t>Em </a:t>
              </a:r>
              <a:r>
                <a:rPr lang="en-US" sz="4000" dirty="0" err="1">
                  <a:solidFill>
                    <a:schemeClr val="tx1"/>
                  </a:solidFill>
                  <a:latin typeface="Arial" panose="020B0604020202020204" pitchFamily="34" charset="0"/>
                  <a:cs typeface="Arial" panose="020B0604020202020204" pitchFamily="34" charset="0"/>
                </a:rPr>
                <a:t>hãy</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nêu</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hai</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mục</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tiêu</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ngắn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hạn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và</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dài</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hạn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đối</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với</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môn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học</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đó</a:t>
              </a:r>
              <a:r>
                <a:rPr lang="en-US" sz="4000" dirty="0">
                  <a:solidFill>
                    <a:schemeClr val="tx1"/>
                  </a:solidFill>
                  <a:latin typeface="Arial" panose="020B0604020202020204" pitchFamily="34" charset="0"/>
                  <a:cs typeface="Arial" panose="020B0604020202020204" pitchFamily="34" charset="0"/>
                </a:rPr>
                <a:t>.</a:t>
              </a:r>
            </a:p>
          </p:txBody>
        </p:sp>
        <p:pic>
          <p:nvPicPr>
            <p:cNvPr id="41" name="Picture 13">
              <a:extLst>
                <a:ext uri="{FF2B5EF4-FFF2-40B4-BE49-F238E27FC236}">
                  <a16:creationId xmlns:a16="http://schemas.microsoft.com/office/drawing/2014/main" id="{13E9CB18-1EC8-CCF4-D6E5-256C1989070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33400" y="847796"/>
              <a:ext cx="1447800" cy="1422464"/>
            </a:xfrm>
            <a:prstGeom prst="rect">
              <a:avLst/>
            </a:prstGeom>
          </p:spPr>
        </p:pic>
      </p:grpSp>
    </p:spTree>
    <p:extLst>
      <p:ext uri="{BB962C8B-B14F-4D97-AF65-F5344CB8AC3E}">
        <p14:creationId xmlns:p14="http://schemas.microsoft.com/office/powerpoint/2010/main" val="27906755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randombar(horizontal)">
                                      <p:cBhvr>
                                        <p:cTn id="7" dur="500"/>
                                        <p:tgtEl>
                                          <p:spTgt spid="42"/>
                                        </p:tgtEl>
                                      </p:cBhvr>
                                    </p:animEffect>
                                  </p:childTnLst>
                                </p:cTn>
                              </p:par>
                              <p:par>
                                <p:cTn id="8" presetID="14" presetClass="entr" presetSubtype="1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randombar(horizont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right)">
                                      <p:cBhvr>
                                        <p:cTn id="20" dur="500"/>
                                        <p:tgtEl>
                                          <p:spTgt spid="29"/>
                                        </p:tgtEl>
                                      </p:cBhvr>
                                    </p:animEffect>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0-#ppt_w/2"/>
                                          </p:val>
                                        </p:tav>
                                        <p:tav tm="100000">
                                          <p:val>
                                            <p:strVal val="#ppt_x"/>
                                          </p:val>
                                        </p:tav>
                                      </p:tavLst>
                                    </p:anim>
                                    <p:anim calcmode="lin" valueType="num">
                                      <p:cBhvr additive="base">
                                        <p:cTn id="25"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left)">
                                      <p:cBhvr>
                                        <p:cTn id="30" dur="500"/>
                                        <p:tgtEl>
                                          <p:spTgt spid="33"/>
                                        </p:tgtEl>
                                      </p:cBhvr>
                                    </p:animEffect>
                                  </p:childTnLst>
                                </p:cTn>
                              </p:par>
                            </p:childTnLst>
                          </p:cTn>
                        </p:par>
                        <p:par>
                          <p:cTn id="31" fill="hold">
                            <p:stCondLst>
                              <p:cond delay="500"/>
                            </p:stCondLst>
                            <p:childTnLst>
                              <p:par>
                                <p:cTn id="32" presetID="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1+#ppt_w/2"/>
                                          </p:val>
                                        </p:tav>
                                        <p:tav tm="100000">
                                          <p:val>
                                            <p:strVal val="#ppt_x"/>
                                          </p:val>
                                        </p:tav>
                                      </p:tavLst>
                                    </p:anim>
                                    <p:anim calcmode="lin" valueType="num">
                                      <p:cBhvr additive="base">
                                        <p:cTn id="35"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7FF"/>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0B1861C-BB1C-24CC-4307-74FA380BB5CD}"/>
              </a:ext>
            </a:extLst>
          </p:cNvPr>
          <p:cNvSpPr/>
          <p:nvPr/>
        </p:nvSpPr>
        <p:spPr>
          <a:xfrm>
            <a:off x="6515100" y="2933699"/>
            <a:ext cx="5257800" cy="1432247"/>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dirty="0" err="1">
                <a:solidFill>
                  <a:srgbClr val="C00000"/>
                </a:solidFill>
                <a:latin typeface="Arial" panose="020B0604020202020204" pitchFamily="34" charset="0"/>
                <a:cs typeface="Arial" panose="020B0604020202020204" pitchFamily="34" charset="0"/>
              </a:rPr>
              <a:t>Dài</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hạn</a:t>
            </a:r>
            <a:endParaRPr lang="pt-BR" sz="4400" b="1" i="1" dirty="0">
              <a:solidFill>
                <a:srgbClr val="C00000"/>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6DFE1037-845A-99F0-9410-F6233A550645}"/>
              </a:ext>
            </a:extLst>
          </p:cNvPr>
          <p:cNvSpPr/>
          <p:nvPr/>
        </p:nvSpPr>
        <p:spPr>
          <a:xfrm>
            <a:off x="762000" y="5125463"/>
            <a:ext cx="5272710" cy="4439168"/>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en-US" sz="3600" dirty="0">
                <a:solidFill>
                  <a:schemeClr val="tx1"/>
                </a:solidFill>
                <a:latin typeface="Arial" panose="020B0604020202020204" pitchFamily="34" charset="0"/>
                <a:cs typeface="Arial" panose="020B0604020202020204" pitchFamily="34" charset="0"/>
              </a:rPr>
              <a:t>Là </a:t>
            </a:r>
            <a:r>
              <a:rPr lang="en-US" sz="3600" dirty="0" err="1">
                <a:solidFill>
                  <a:schemeClr val="tx1"/>
                </a:solidFill>
                <a:latin typeface="Arial" panose="020B0604020202020204" pitchFamily="34" charset="0"/>
                <a:cs typeface="Arial" panose="020B0604020202020204" pitchFamily="34" charset="0"/>
              </a:rPr>
              <a:t>những</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mục</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tiêu</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liên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quan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đến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những</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kế</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hoạch</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trong</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một</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khoảng</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thời</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gian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rất</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dài</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sau</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này</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của</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bạn</a:t>
            </a:r>
            <a:r>
              <a:rPr lang="en-US" sz="3600" dirty="0">
                <a:solidFill>
                  <a:schemeClr val="tx1"/>
                </a:solidFill>
                <a:latin typeface="Arial" panose="020B0604020202020204" pitchFamily="34" charset="0"/>
                <a:cs typeface="Arial" panose="020B0604020202020204" pitchFamily="34" charset="0"/>
              </a:rPr>
              <a:t>.</a:t>
            </a:r>
            <a:endParaRPr lang="vi-VN" sz="3600" dirty="0">
              <a:solidFill>
                <a:schemeClr val="tx1"/>
              </a:solidFill>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F36B7B45-7D3D-E35C-1C97-5B9FF8397EAD}"/>
              </a:ext>
            </a:extLst>
          </p:cNvPr>
          <p:cNvGrpSpPr/>
          <p:nvPr/>
        </p:nvGrpSpPr>
        <p:grpSpPr>
          <a:xfrm>
            <a:off x="3057326" y="3522465"/>
            <a:ext cx="3457773" cy="1573759"/>
            <a:chOff x="6498137" y="3625822"/>
            <a:chExt cx="558104" cy="973671"/>
          </a:xfrm>
        </p:grpSpPr>
        <p:cxnSp>
          <p:nvCxnSpPr>
            <p:cNvPr id="30" name="Straight Connector 29">
              <a:extLst>
                <a:ext uri="{FF2B5EF4-FFF2-40B4-BE49-F238E27FC236}">
                  <a16:creationId xmlns:a16="http://schemas.microsoft.com/office/drawing/2014/main" id="{7FA8A8C3-936D-FE8B-7E97-733C4F7D9682}"/>
                </a:ext>
              </a:extLst>
            </p:cNvPr>
            <p:cNvCxnSpPr>
              <a:cxnSpLocks/>
            </p:cNvCxnSpPr>
            <p:nvPr/>
          </p:nvCxnSpPr>
          <p:spPr>
            <a:xfrm flipH="1">
              <a:off x="6498137" y="3625823"/>
              <a:ext cx="558104"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ABCED2C-8168-C70A-3FAC-C6EE15B5DAD2}"/>
                </a:ext>
              </a:extLst>
            </p:cNvPr>
            <p:cNvCxnSpPr>
              <a:cxnSpLocks/>
            </p:cNvCxnSpPr>
            <p:nvPr/>
          </p:nvCxnSpPr>
          <p:spPr>
            <a:xfrm>
              <a:off x="6498137" y="3625822"/>
              <a:ext cx="0" cy="973671"/>
            </a:xfrm>
            <a:prstGeom prst="line">
              <a:avLst/>
            </a:prstGeom>
            <a:ln w="28575">
              <a:solidFill>
                <a:schemeClr val="accent2">
                  <a:lumMod val="50000"/>
                </a:schemeClr>
              </a:solidFill>
              <a:tailEnd type="diamond" w="lg" len="lg"/>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C79DE397-4D5D-7B7D-3C05-5AC1B1E69A24}"/>
              </a:ext>
            </a:extLst>
          </p:cNvPr>
          <p:cNvSpPr/>
          <p:nvPr/>
        </p:nvSpPr>
        <p:spPr>
          <a:xfrm>
            <a:off x="11734801" y="5096225"/>
            <a:ext cx="6019800" cy="4466874"/>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en-US" sz="3600" b="1" dirty="0" err="1">
                <a:solidFill>
                  <a:schemeClr val="tx1"/>
                </a:solidFill>
                <a:latin typeface="Arial" panose="020B0604020202020204" pitchFamily="34" charset="0"/>
                <a:cs typeface="Arial" panose="020B0604020202020204" pitchFamily="34" charset="0"/>
              </a:rPr>
              <a:t>Ví</a:t>
            </a:r>
            <a:r>
              <a:rPr lang="en-US" sz="3600" b="1" dirty="0">
                <a:solidFill>
                  <a:schemeClr val="tx1"/>
                </a:solidFill>
                <a:latin typeface="Arial" panose="020B0604020202020204" pitchFamily="34" charset="0"/>
                <a:cs typeface="Arial" panose="020B0604020202020204" pitchFamily="34" charset="0"/>
              </a:rPr>
              <a:t> </a:t>
            </a:r>
            <a:r>
              <a:rPr lang="en-US" sz="3600" b="1" dirty="0" err="1">
                <a:solidFill>
                  <a:schemeClr val="tx1"/>
                </a:solidFill>
                <a:latin typeface="Arial" panose="020B0604020202020204" pitchFamily="34" charset="0"/>
                <a:cs typeface="Arial" panose="020B0604020202020204" pitchFamily="34" charset="0"/>
              </a:rPr>
              <a:t>dụ</a:t>
            </a:r>
            <a:r>
              <a:rPr lang="en-US" sz="3600" b="1" dirty="0">
                <a:solidFill>
                  <a:schemeClr val="tx1"/>
                </a:solidFill>
                <a:latin typeface="Arial" panose="020B0604020202020204" pitchFamily="34" charset="0"/>
                <a:cs typeface="Arial" panose="020B0604020202020204" pitchFamily="34" charset="0"/>
              </a:rPr>
              <a:t>: </a:t>
            </a:r>
            <a:r>
              <a:rPr lang="en-US" sz="3600" dirty="0">
                <a:solidFill>
                  <a:schemeClr val="tx1"/>
                </a:solidFill>
                <a:latin typeface="Arial" panose="020B0604020202020204" pitchFamily="34" charset="0"/>
                <a:cs typeface="Arial" panose="020B0604020202020204" pitchFamily="34" charset="0"/>
              </a:rPr>
              <a:t>Cải </a:t>
            </a:r>
            <a:r>
              <a:rPr lang="en-US" sz="3600" dirty="0" err="1">
                <a:solidFill>
                  <a:schemeClr val="tx1"/>
                </a:solidFill>
                <a:latin typeface="Arial" panose="020B0604020202020204" pitchFamily="34" charset="0"/>
                <a:cs typeface="Arial" panose="020B0604020202020204" pitchFamily="34" charset="0"/>
              </a:rPr>
              <a:t>thiện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điểm</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thi</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học</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kì</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và</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điểm</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tổng</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kết</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môn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học</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quyết</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tâm</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trang</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bị</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thêm</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nhiều</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kiến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thức</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và</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kĩ</a:t>
            </a:r>
            <a:r>
              <a:rPr lang="en-US" sz="3600" dirty="0">
                <a:solidFill>
                  <a:schemeClr val="tx1"/>
                </a:solidFill>
                <a:latin typeface="Arial" panose="020B0604020202020204" pitchFamily="34" charset="0"/>
                <a:cs typeface="Arial" panose="020B0604020202020204" pitchFamily="34" charset="0"/>
              </a:rPr>
              <a:t> năng </a:t>
            </a:r>
            <a:r>
              <a:rPr lang="en-US" sz="3600" dirty="0" err="1">
                <a:solidFill>
                  <a:schemeClr val="tx1"/>
                </a:solidFill>
                <a:latin typeface="Arial" panose="020B0604020202020204" pitchFamily="34" charset="0"/>
                <a:cs typeface="Arial" panose="020B0604020202020204" pitchFamily="34" charset="0"/>
              </a:rPr>
              <a:t>liên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quan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đến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môn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học</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này</a:t>
            </a:r>
            <a:r>
              <a:rPr lang="en-US" sz="3600" dirty="0">
                <a:solidFill>
                  <a:schemeClr val="tx1"/>
                </a:solidFill>
                <a:latin typeface="Arial" panose="020B0604020202020204" pitchFamily="34" charset="0"/>
                <a:cs typeface="Arial" panose="020B0604020202020204" pitchFamily="34" charset="0"/>
              </a:rPr>
              <a:t>.</a:t>
            </a:r>
            <a:endParaRPr lang="vi-VN" sz="3600" dirty="0">
              <a:solidFill>
                <a:schemeClr val="tx1"/>
              </a:solidFill>
              <a:latin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E65F1C96-7190-F599-66A7-CC0E7D45494D}"/>
              </a:ext>
            </a:extLst>
          </p:cNvPr>
          <p:cNvGrpSpPr/>
          <p:nvPr/>
        </p:nvGrpSpPr>
        <p:grpSpPr>
          <a:xfrm>
            <a:off x="11734802" y="3520261"/>
            <a:ext cx="3588042" cy="1573759"/>
            <a:chOff x="11242221" y="3096183"/>
            <a:chExt cx="660429" cy="969317"/>
          </a:xfrm>
        </p:grpSpPr>
        <p:cxnSp>
          <p:nvCxnSpPr>
            <p:cNvPr id="34" name="Straight Connector 33">
              <a:extLst>
                <a:ext uri="{FF2B5EF4-FFF2-40B4-BE49-F238E27FC236}">
                  <a16:creationId xmlns:a16="http://schemas.microsoft.com/office/drawing/2014/main" id="{CD4CD616-E729-14FC-72A7-5BBAB4634FAD}"/>
                </a:ext>
              </a:extLst>
            </p:cNvPr>
            <p:cNvCxnSpPr>
              <a:cxnSpLocks/>
            </p:cNvCxnSpPr>
            <p:nvPr/>
          </p:nvCxnSpPr>
          <p:spPr>
            <a:xfrm>
              <a:off x="11242221" y="3096183"/>
              <a:ext cx="660429"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7A89D0C-2B37-44BC-CBF6-575100DF9383}"/>
                </a:ext>
              </a:extLst>
            </p:cNvPr>
            <p:cNvCxnSpPr>
              <a:cxnSpLocks/>
            </p:cNvCxnSpPr>
            <p:nvPr/>
          </p:nvCxnSpPr>
          <p:spPr>
            <a:xfrm>
              <a:off x="11902650" y="3096183"/>
              <a:ext cx="0" cy="969317"/>
            </a:xfrm>
            <a:prstGeom prst="line">
              <a:avLst/>
            </a:prstGeom>
            <a:ln w="28575">
              <a:solidFill>
                <a:schemeClr val="accent2">
                  <a:lumMod val="50000"/>
                </a:schemeClr>
              </a:solidFill>
              <a:tailEnd type="diamond" w="lg" len="lg"/>
            </a:ln>
          </p:spPr>
          <p:style>
            <a:lnRef idx="1">
              <a:schemeClr val="accent1"/>
            </a:lnRef>
            <a:fillRef idx="0">
              <a:schemeClr val="accent1"/>
            </a:fillRef>
            <a:effectRef idx="0">
              <a:schemeClr val="accent1"/>
            </a:effectRef>
            <a:fontRef idx="minor">
              <a:schemeClr val="tx1"/>
            </a:fontRef>
          </p:style>
        </p:cxnSp>
      </p:grpSp>
      <p:pic>
        <p:nvPicPr>
          <p:cNvPr id="37" name="Picture 36">
            <a:extLst>
              <a:ext uri="{FF2B5EF4-FFF2-40B4-BE49-F238E27FC236}">
                <a16:creationId xmlns:a16="http://schemas.microsoft.com/office/drawing/2014/main" id="{95A0501C-9147-1777-5200-0326BCFD2482}"/>
              </a:ext>
            </a:extLst>
          </p:cNvPr>
          <p:cNvPicPr>
            <a:picLocks noChangeAspect="1"/>
          </p:cNvPicPr>
          <p:nvPr/>
        </p:nvPicPr>
        <p:blipFill>
          <a:blip r:embed="rId2"/>
          <a:stretch>
            <a:fillRect/>
          </a:stretch>
        </p:blipFill>
        <p:spPr>
          <a:xfrm>
            <a:off x="6598755" y="5387098"/>
            <a:ext cx="4572000" cy="38851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Freeform 6"/>
          <p:cNvSpPr/>
          <p:nvPr/>
        </p:nvSpPr>
        <p:spPr>
          <a:xfrm>
            <a:off x="17323623" y="108625"/>
            <a:ext cx="861955" cy="1028699"/>
          </a:xfrm>
          <a:custGeom>
            <a:avLst/>
            <a:gdLst/>
            <a:ahLst/>
            <a:cxnLst/>
            <a:rect l="l" t="t" r="r" b="b"/>
            <a:pathLst>
              <a:path w="1500511" h="1491133">
                <a:moveTo>
                  <a:pt x="0" y="0"/>
                </a:moveTo>
                <a:lnTo>
                  <a:pt x="1500511" y="0"/>
                </a:lnTo>
                <a:lnTo>
                  <a:pt x="1500511" y="1491133"/>
                </a:lnTo>
                <a:lnTo>
                  <a:pt x="0" y="14911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2" name="Group 41">
            <a:extLst>
              <a:ext uri="{FF2B5EF4-FFF2-40B4-BE49-F238E27FC236}">
                <a16:creationId xmlns:a16="http://schemas.microsoft.com/office/drawing/2014/main" id="{998461AE-852A-139A-B945-71930F3A298A}"/>
              </a:ext>
            </a:extLst>
          </p:cNvPr>
          <p:cNvGrpSpPr/>
          <p:nvPr/>
        </p:nvGrpSpPr>
        <p:grpSpPr>
          <a:xfrm>
            <a:off x="533400" y="549496"/>
            <a:ext cx="16814409" cy="2019064"/>
            <a:chOff x="533400" y="549496"/>
            <a:chExt cx="16814409" cy="2019064"/>
          </a:xfrm>
        </p:grpSpPr>
        <p:sp>
          <p:nvSpPr>
            <p:cNvPr id="39" name="TextBox 38">
              <a:extLst>
                <a:ext uri="{FF2B5EF4-FFF2-40B4-BE49-F238E27FC236}">
                  <a16:creationId xmlns:a16="http://schemas.microsoft.com/office/drawing/2014/main" id="{2926D50C-719A-E6AD-FF2C-2E8822D84371}"/>
                </a:ext>
              </a:extLst>
            </p:cNvPr>
            <p:cNvSpPr txBox="1"/>
            <p:nvPr/>
          </p:nvSpPr>
          <p:spPr>
            <a:xfrm>
              <a:off x="2256579" y="549496"/>
              <a:ext cx="15091230" cy="2019064"/>
            </a:xfrm>
            <a:prstGeom prst="roundRect">
              <a:avLst/>
            </a:prstGeom>
            <a:solidFill>
              <a:schemeClr val="accent5">
                <a:lumMod val="20000"/>
                <a:lumOff val="80000"/>
              </a:schemeClr>
            </a:solidFill>
            <a:ln w="38100">
              <a:no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n-US" sz="4000" b="1" dirty="0">
                  <a:solidFill>
                    <a:srgbClr val="FF0000"/>
                  </a:solidFill>
                  <a:latin typeface="Arial" panose="020B0604020202020204" pitchFamily="34" charset="0"/>
                  <a:cs typeface="Arial" panose="020B0604020202020204" pitchFamily="34" charset="0"/>
                </a:rPr>
                <a:t>HƯỚNG DẪN: </a:t>
              </a:r>
              <a:r>
                <a:rPr lang="en-US" sz="4000" dirty="0">
                  <a:solidFill>
                    <a:schemeClr val="tx1"/>
                  </a:solidFill>
                  <a:latin typeface="Arial" panose="020B0604020202020204" pitchFamily="34" charset="0"/>
                  <a:cs typeface="Arial" panose="020B0604020202020204" pitchFamily="34" charset="0"/>
                </a:rPr>
                <a:t>Em </a:t>
              </a:r>
              <a:r>
                <a:rPr lang="en-US" sz="4000" dirty="0" err="1">
                  <a:solidFill>
                    <a:schemeClr val="tx1"/>
                  </a:solidFill>
                  <a:latin typeface="Arial" panose="020B0604020202020204" pitchFamily="34" charset="0"/>
                  <a:cs typeface="Arial" panose="020B0604020202020204" pitchFamily="34" charset="0"/>
                </a:rPr>
                <a:t>hãy</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nêu</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hai</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mục</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tiêu</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ngắn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hạn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và</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dài</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hạn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đối</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với</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môn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học</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đó</a:t>
              </a:r>
              <a:r>
                <a:rPr lang="en-US" sz="4000" dirty="0">
                  <a:solidFill>
                    <a:schemeClr val="tx1"/>
                  </a:solidFill>
                  <a:latin typeface="Arial" panose="020B0604020202020204" pitchFamily="34" charset="0"/>
                  <a:cs typeface="Arial" panose="020B0604020202020204" pitchFamily="34" charset="0"/>
                </a:rPr>
                <a:t>.</a:t>
              </a:r>
            </a:p>
          </p:txBody>
        </p:sp>
        <p:pic>
          <p:nvPicPr>
            <p:cNvPr id="41" name="Picture 13">
              <a:extLst>
                <a:ext uri="{FF2B5EF4-FFF2-40B4-BE49-F238E27FC236}">
                  <a16:creationId xmlns:a16="http://schemas.microsoft.com/office/drawing/2014/main" id="{13E9CB18-1EC8-CCF4-D6E5-256C1989070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33400" y="847796"/>
              <a:ext cx="1447800" cy="1422464"/>
            </a:xfrm>
            <a:prstGeom prst="rect">
              <a:avLst/>
            </a:prstGeom>
          </p:spPr>
        </p:pic>
      </p:grpSp>
    </p:spTree>
    <p:extLst>
      <p:ext uri="{BB962C8B-B14F-4D97-AF65-F5344CB8AC3E}">
        <p14:creationId xmlns:p14="http://schemas.microsoft.com/office/powerpoint/2010/main" val="3916144027"/>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right)">
                                      <p:cBhvr>
                                        <p:cTn id="12" dur="500"/>
                                        <p:tgtEl>
                                          <p:spTgt spid="29"/>
                                        </p:tgtEl>
                                      </p:cBhvr>
                                    </p:animEffect>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0-#ppt_w/2"/>
                                          </p:val>
                                        </p:tav>
                                        <p:tav tm="100000">
                                          <p:val>
                                            <p:strVal val="#ppt_x"/>
                                          </p:val>
                                        </p:tav>
                                      </p:tavLst>
                                    </p:anim>
                                    <p:anim calcmode="lin" valueType="num">
                                      <p:cBhvr additive="base">
                                        <p:cTn id="17"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par>
                          <p:cTn id="23" fill="hold">
                            <p:stCondLst>
                              <p:cond delay="500"/>
                            </p:stCondLst>
                            <p:childTnLst>
                              <p:par>
                                <p:cTn id="24" presetID="2" presetClass="entr" presetSubtype="2"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1+#ppt_w/2"/>
                                          </p:val>
                                        </p:tav>
                                        <p:tav tm="100000">
                                          <p:val>
                                            <p:strVal val="#ppt_x"/>
                                          </p:val>
                                        </p:tav>
                                      </p:tavLst>
                                    </p:anim>
                                    <p:anim calcmode="lin" valueType="num">
                                      <p:cBhvr additive="base">
                                        <p:cTn id="27"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1331</Words>
  <Application>Microsoft Office PowerPoint</Application>
  <PresentationFormat>Custom</PresentationFormat>
  <Paragraphs>114</Paragraphs>
  <Slides>23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Purple Playful Doodle Book Report for English Class Presentation</dc:title>
  <dc:creator>FPT SHOP</dc:creator>
  <cp:lastModifiedBy>FPT SHOP</cp:lastModifiedBy>
  <cp:revision>4</cp:revision>
  <dcterms:created xsi:type="dcterms:W3CDTF">2006-08-16T00:00:00Z</dcterms:created>
  <dcterms:modified xsi:type="dcterms:W3CDTF">2025-10-30T13:39:07Z</dcterms:modified>
  <dc:identifier>DAFmt_bzisg</dc:identifier>
</cp:coreProperties>
</file>