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57" r:id="rId3"/>
    <p:sldId id="339" r:id="rId4"/>
    <p:sldId id="259" r:id="rId5"/>
    <p:sldId id="258" r:id="rId6"/>
    <p:sldId id="340" r:id="rId7"/>
    <p:sldId id="335" r:id="rId8"/>
    <p:sldId id="264" r:id="rId9"/>
    <p:sldId id="316" r:id="rId10"/>
    <p:sldId id="300" r:id="rId11"/>
    <p:sldId id="317" r:id="rId12"/>
    <p:sldId id="341" r:id="rId13"/>
    <p:sldId id="342" r:id="rId14"/>
    <p:sldId id="265" r:id="rId15"/>
    <p:sldId id="343" r:id="rId16"/>
    <p:sldId id="301" r:id="rId17"/>
    <p:sldId id="344" r:id="rId18"/>
    <p:sldId id="345" r:id="rId19"/>
    <p:sldId id="346" r:id="rId20"/>
    <p:sldId id="347" r:id="rId21"/>
    <p:sldId id="348" r:id="rId22"/>
    <p:sldId id="350" r:id="rId23"/>
    <p:sldId id="349" r:id="rId24"/>
    <p:sldId id="351" r:id="rId25"/>
    <p:sldId id="304" r:id="rId26"/>
    <p:sldId id="352" r:id="rId27"/>
    <p:sldId id="320" r:id="rId28"/>
    <p:sldId id="353" r:id="rId29"/>
    <p:sldId id="260" r:id="rId30"/>
    <p:sldId id="354" r:id="rId31"/>
    <p:sldId id="355" r:id="rId32"/>
    <p:sldId id="356" r:id="rId33"/>
    <p:sldId id="357" r:id="rId34"/>
    <p:sldId id="337" r:id="rId35"/>
    <p:sldId id="358" r:id="rId36"/>
    <p:sldId id="262" r:id="rId37"/>
    <p:sldId id="270"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6"/>
    <a:srgbClr val="678034"/>
    <a:srgbClr val="FFE393"/>
    <a:srgbClr val="FFEAAF"/>
    <a:srgbClr val="B5CD85"/>
    <a:srgbClr val="06605A"/>
    <a:srgbClr val="ACC777"/>
    <a:srgbClr val="8AAC46"/>
    <a:srgbClr val="60E146"/>
    <a:srgbClr val="C311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129" autoAdjust="0"/>
  </p:normalViewPr>
  <p:slideViewPr>
    <p:cSldViewPr>
      <p:cViewPr varScale="1">
        <p:scale>
          <a:sx n="57" d="100"/>
          <a:sy n="57" d="100"/>
        </p:scale>
        <p:origin x="180"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70E2D-1284-43CA-A7E4-7F23ABE96650}"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DA9E9-0A8F-49E8-9763-3BEEA6E657B9}" type="slidenum">
              <a:rPr lang="en-US" smtClean="0"/>
              <a:t>‹#›</a:t>
            </a:fld>
            <a:endParaRPr lang="en-US"/>
          </a:p>
        </p:txBody>
      </p:sp>
    </p:spTree>
    <p:extLst>
      <p:ext uri="{BB962C8B-B14F-4D97-AF65-F5344CB8AC3E}">
        <p14:creationId xmlns:p14="http://schemas.microsoft.com/office/powerpoint/2010/main" val="2563924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5BFDA9E9-0A8F-49E8-9763-3BEEA6E657B9}" type="slidenum">
              <a:rPr lang="en-US" smtClean="0"/>
              <a:t>2</a:t>
            </a:fld>
            <a:endParaRPr lang="en-US"/>
          </a:p>
        </p:txBody>
      </p:sp>
    </p:spTree>
    <p:extLst>
      <p:ext uri="{BB962C8B-B14F-4D97-AF65-F5344CB8AC3E}">
        <p14:creationId xmlns:p14="http://schemas.microsoft.com/office/powerpoint/2010/main" val="3182313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5BFDA9E9-0A8F-49E8-9763-3BEEA6E657B9}" type="slidenum">
              <a:rPr lang="en-US" smtClean="0"/>
              <a:t>3</a:t>
            </a:fld>
            <a:endParaRPr lang="en-US"/>
          </a:p>
        </p:txBody>
      </p:sp>
    </p:spTree>
    <p:extLst>
      <p:ext uri="{BB962C8B-B14F-4D97-AF65-F5344CB8AC3E}">
        <p14:creationId xmlns:p14="http://schemas.microsoft.com/office/powerpoint/2010/main" val="541901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svg"/><Relationship Id="rId7" Type="http://schemas.openxmlformats.org/officeDocument/2006/relationships/image" Target="../media/image39.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4.svg"/><Relationship Id="rId10"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32.svg"/><Relationship Id="rId7" Type="http://schemas.openxmlformats.org/officeDocument/2006/relationships/image" Target="../media/image44.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svg"/><Relationship Id="rId7"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9.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3.svg"/><Relationship Id="rId7"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10" Type="http://schemas.openxmlformats.org/officeDocument/2006/relationships/image" Target="../media/image49.svg"/><Relationship Id="rId4" Type="http://schemas.openxmlformats.org/officeDocument/2006/relationships/image" Target="../media/image54.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7.svg"/><Relationship Id="rId7"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7.svg"/><Relationship Id="rId7"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9.sv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3.svg"/><Relationship Id="rId7"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10" Type="http://schemas.openxmlformats.org/officeDocument/2006/relationships/image" Target="../media/image49.svg"/><Relationship Id="rId4" Type="http://schemas.openxmlformats.org/officeDocument/2006/relationships/image" Target="../media/image54.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7.svg"/><Relationship Id="rId7" Type="http://schemas.openxmlformats.org/officeDocument/2006/relationships/image" Target="../media/image6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9.sv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49.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7.svg"/><Relationship Id="rId7" Type="http://schemas.openxmlformats.org/officeDocument/2006/relationships/image" Target="../media/image64.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49.svg"/><Relationship Id="rId10" Type="http://schemas.openxmlformats.org/officeDocument/2006/relationships/image" Target="../media/image67.png"/><Relationship Id="rId4" Type="http://schemas.openxmlformats.org/officeDocument/2006/relationships/image" Target="../media/image48.png"/><Relationship Id="rId9" Type="http://schemas.openxmlformats.org/officeDocument/2006/relationships/image" Target="../media/image66.svg"/></Relationships>
</file>

<file path=ppt/slides/_rels/slide2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3.svg"/><Relationship Id="rId7"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10" Type="http://schemas.openxmlformats.org/officeDocument/2006/relationships/image" Target="../media/image49.svg"/><Relationship Id="rId4" Type="http://schemas.openxmlformats.org/officeDocument/2006/relationships/image" Target="../media/image54.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13.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2.sv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13.svg"/></Relationships>
</file>

<file path=ppt/slides/_rels/slide2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13.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1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image" Target="../media/image11.sv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90.jpe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5.sv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5.sv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94.sv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99.svg"/><Relationship Id="rId7" Type="http://schemas.openxmlformats.org/officeDocument/2006/relationships/image" Target="../media/image102.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83.sv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svg"/><Relationship Id="rId7" Type="http://schemas.openxmlformats.org/officeDocument/2006/relationships/image" Target="../media/image106.sv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28.svg"/><Relationship Id="rId10" Type="http://schemas.openxmlformats.org/officeDocument/2006/relationships/image" Target="../media/image109.png"/><Relationship Id="rId4" Type="http://schemas.openxmlformats.org/officeDocument/2006/relationships/image" Target="../media/image27.png"/><Relationship Id="rId9" Type="http://schemas.openxmlformats.org/officeDocument/2006/relationships/image" Target="../media/image108.sv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9.sv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3.sv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729" r="16048" b="1106"/>
          <a:stretch>
            <a:fillRect/>
          </a:stretch>
        </p:blipFill>
        <p:spPr>
          <a:xfrm rot="-5400000">
            <a:off x="4875825" y="-2933703"/>
            <a:ext cx="8841151" cy="16154401"/>
          </a:xfrm>
          <a:prstGeom prst="rect">
            <a:avLst/>
          </a:prstGeom>
        </p:spPr>
      </p:pic>
      <p:grpSp>
        <p:nvGrpSpPr>
          <p:cNvPr id="13" name="Group 12">
            <a:extLst>
              <a:ext uri="{FF2B5EF4-FFF2-40B4-BE49-F238E27FC236}">
                <a16:creationId xmlns:a16="http://schemas.microsoft.com/office/drawing/2014/main" id="{38074B0F-70BF-AE69-598D-B27F5A23AE61}"/>
              </a:ext>
            </a:extLst>
          </p:cNvPr>
          <p:cNvGrpSpPr/>
          <p:nvPr/>
        </p:nvGrpSpPr>
        <p:grpSpPr>
          <a:xfrm>
            <a:off x="3938113" y="-419100"/>
            <a:ext cx="11080598" cy="3498605"/>
            <a:chOff x="3938113" y="-419100"/>
            <a:chExt cx="11080598" cy="3498605"/>
          </a:xfrm>
        </p:grpSpPr>
        <p:grpSp>
          <p:nvGrpSpPr>
            <p:cNvPr id="6" name="Group 6"/>
            <p:cNvGrpSpPr/>
            <p:nvPr/>
          </p:nvGrpSpPr>
          <p:grpSpPr>
            <a:xfrm>
              <a:off x="4768603" y="1279744"/>
              <a:ext cx="9390153" cy="1047750"/>
              <a:chOff x="0" y="0"/>
              <a:chExt cx="2845501" cy="317500"/>
            </a:xfrm>
          </p:grpSpPr>
          <p:sp>
            <p:nvSpPr>
              <p:cNvPr id="7" name="Freeform 7"/>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txBody>
              <a:bodyPr/>
              <a:lstStyle/>
              <a:p>
                <a:endParaRPr lang="en-US"/>
              </a:p>
            </p:txBody>
          </p:sp>
          <p:sp>
            <p:nvSpPr>
              <p:cNvPr id="8" name="Freeform 8"/>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txBody>
              <a:bodyPr/>
              <a:lstStyle/>
              <a:p>
                <a:endParaRPr lang="en-US"/>
              </a:p>
            </p:txBody>
          </p:sp>
        </p:grpSp>
        <p:sp>
          <p:nvSpPr>
            <p:cNvPr id="9" name="TextBox 9"/>
            <p:cNvSpPr txBox="1"/>
            <p:nvPr/>
          </p:nvSpPr>
          <p:spPr>
            <a:xfrm>
              <a:off x="4690243" y="1514475"/>
              <a:ext cx="9546873" cy="581025"/>
            </a:xfrm>
            <a:prstGeom prst="rect">
              <a:avLst/>
            </a:prstGeom>
          </p:spPr>
          <p:txBody>
            <a:bodyPr lIns="0" tIns="0" rIns="0" bIns="0" rtlCol="0" anchor="t">
              <a:spAutoFit/>
            </a:bodyPr>
            <a:lstStyle/>
            <a:p>
              <a:pPr marL="0" lvl="0" indent="0" algn="ctr">
                <a:lnSpc>
                  <a:spcPts val="4533"/>
                </a:lnSpc>
                <a:spcBef>
                  <a:spcPct val="0"/>
                </a:spcBef>
              </a:pPr>
              <a:r>
                <a:rPr lang="en-US" sz="3778" b="1">
                  <a:solidFill>
                    <a:srgbClr val="FFFFFF"/>
                  </a:solidFill>
                  <a:latin typeface="Arial" panose="020B0604020202020204" pitchFamily="34" charset="0"/>
                  <a:cs typeface="Arial" panose="020B0604020202020204" pitchFamily="34" charset="0"/>
                </a:rPr>
                <a:t>KHOA HỌC 4</a:t>
              </a:r>
              <a:endParaRPr lang="en-US" sz="3778" b="1" u="none">
                <a:solidFill>
                  <a:srgbClr val="FFFFFF"/>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39800" y="-419100"/>
              <a:ext cx="1378911" cy="2544970"/>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36537">
              <a:off x="3938113" y="1687986"/>
              <a:ext cx="1466160" cy="1391519"/>
            </a:xfrm>
            <a:prstGeom prst="rect">
              <a:avLst/>
            </a:prstGeom>
          </p:spPr>
        </p:pic>
      </p:grpSp>
      <p:sp>
        <p:nvSpPr>
          <p:cNvPr id="14" name="TextBox 2">
            <a:extLst>
              <a:ext uri="{FF2B5EF4-FFF2-40B4-BE49-F238E27FC236}">
                <a16:creationId xmlns:a16="http://schemas.microsoft.com/office/drawing/2014/main" id="{2A35135B-9ABA-28D3-11C4-5557AB65AD20}"/>
              </a:ext>
            </a:extLst>
          </p:cNvPr>
          <p:cNvSpPr txBox="1"/>
          <p:nvPr/>
        </p:nvSpPr>
        <p:spPr>
          <a:xfrm>
            <a:off x="1419745" y="3045022"/>
            <a:ext cx="15448510" cy="3465179"/>
          </a:xfrm>
          <a:prstGeom prst="rect">
            <a:avLst/>
          </a:prstGeom>
        </p:spPr>
        <p:txBody>
          <a:bodyPr wrap="square" lIns="0" tIns="0" rIns="0" bIns="0" rtlCol="0" anchor="t">
            <a:spAutoFit/>
          </a:bodyPr>
          <a:lstStyle/>
          <a:p>
            <a:pPr algn="ctr">
              <a:lnSpc>
                <a:spcPct val="150000"/>
              </a:lnSpc>
            </a:pPr>
            <a:r>
              <a:rPr lang="en-US" sz="8000" b="1">
                <a:solidFill>
                  <a:srgbClr val="C3113D"/>
                </a:solidFill>
                <a:latin typeface="Arial" panose="020B0604020202020204" pitchFamily="34" charset="0"/>
                <a:cs typeface="Arial" panose="020B0604020202020204" pitchFamily="34" charset="0"/>
              </a:rPr>
              <a:t>CHÀO MỪNG CÁC EM ĐẾN VỚI BÀI HỌC NGÀY HÔM NAY!</a:t>
            </a:r>
          </a:p>
        </p:txBody>
      </p:sp>
      <p:pic>
        <p:nvPicPr>
          <p:cNvPr id="15" name="Picture 8">
            <a:extLst>
              <a:ext uri="{FF2B5EF4-FFF2-40B4-BE49-F238E27FC236}">
                <a16:creationId xmlns:a16="http://schemas.microsoft.com/office/drawing/2014/main" id="{0D9D5BEA-E231-D825-4D32-E9084B1B715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86400" y="6607237"/>
            <a:ext cx="7315200" cy="3721608"/>
          </a:xfrm>
          <a:prstGeom prst="rect">
            <a:avLst/>
          </a:prstGeom>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95336">
            <a:off x="-396764" y="-2012616"/>
            <a:ext cx="793530" cy="3667573"/>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54400" y="445800"/>
            <a:ext cx="1723296" cy="1629298"/>
          </a:xfrm>
          <a:prstGeom prst="rect">
            <a:avLst/>
          </a:prstGeom>
        </p:spPr>
      </p:pic>
      <p:grpSp>
        <p:nvGrpSpPr>
          <p:cNvPr id="8" name="Group 7"/>
          <p:cNvGrpSpPr/>
          <p:nvPr/>
        </p:nvGrpSpPr>
        <p:grpSpPr>
          <a:xfrm>
            <a:off x="6261355" y="571500"/>
            <a:ext cx="5765287" cy="1600200"/>
            <a:chOff x="679834" y="614631"/>
            <a:chExt cx="4943266" cy="1296161"/>
          </a:xfrm>
        </p:grpSpPr>
        <p:sp>
          <p:nvSpPr>
            <p:cNvPr id="9" name="Freeform 15"/>
            <p:cNvSpPr/>
            <p:nvPr/>
          </p:nvSpPr>
          <p:spPr>
            <a:xfrm>
              <a:off x="679834" y="614631"/>
              <a:ext cx="4943266" cy="1296161"/>
            </a:xfrm>
            <a:custGeom>
              <a:avLst/>
              <a:gdLst/>
              <a:ahLst/>
              <a:cxnLst/>
              <a:rect l="l" t="t" r="r" b="b"/>
              <a:pathLst>
                <a:path w="3126677" h="789486">
                  <a:moveTo>
                    <a:pt x="0" y="0"/>
                  </a:moveTo>
                  <a:lnTo>
                    <a:pt x="3126677" y="0"/>
                  </a:lnTo>
                  <a:lnTo>
                    <a:pt x="3126677" y="789487"/>
                  </a:lnTo>
                  <a:lnTo>
                    <a:pt x="0" y="789487"/>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outerShdw blurRad="50800" dist="38100" dir="2700000" algn="tl" rotWithShape="0">
                <a:prstClr val="black">
                  <a:alpha val="40000"/>
                </a:prstClr>
              </a:outerShdw>
            </a:effectLst>
          </p:spPr>
          <p:txBody>
            <a:bodyPr/>
            <a:lstStyle/>
            <a:p>
              <a:endParaRPr lang="en-US"/>
            </a:p>
          </p:txBody>
        </p:sp>
        <p:sp>
          <p:nvSpPr>
            <p:cNvPr id="10" name="TextBox 9">
              <a:extLst>
                <a:ext uri="{FF2B5EF4-FFF2-40B4-BE49-F238E27FC236}">
                  <a16:creationId xmlns:a16="http://schemas.microsoft.com/office/drawing/2014/main" id="{98145AD4-0D74-1EF8-35FC-7C6EEC974A07}"/>
                </a:ext>
              </a:extLst>
            </p:cNvPr>
            <p:cNvSpPr txBox="1"/>
            <p:nvPr/>
          </p:nvSpPr>
          <p:spPr>
            <a:xfrm>
              <a:off x="1341716" y="923241"/>
              <a:ext cx="3619502" cy="685572"/>
            </a:xfrm>
            <a:prstGeom prst="rect">
              <a:avLst/>
            </a:prstGeom>
          </p:spPr>
          <p:txBody>
            <a:bodyPr wrap="square" lIns="0" tIns="0" rIns="0" bIns="0" rtlCol="0" anchor="t">
              <a:spAutoFit/>
            </a:bodyPr>
            <a:lstStyle/>
            <a:p>
              <a:pPr algn="ctr"/>
              <a:r>
                <a:rPr lang="en-US" sz="5500" b="1">
                  <a:solidFill>
                    <a:srgbClr val="9F0002"/>
                  </a:solidFill>
                  <a:latin typeface="Arial" panose="020B0604020202020204" pitchFamily="34" charset="0"/>
                  <a:cs typeface="Arial" panose="020B0604020202020204" pitchFamily="34" charset="0"/>
                </a:rPr>
                <a:t>Câu hỏi</a:t>
              </a:r>
              <a:endParaRPr lang="en-US" sz="5500" b="1" dirty="0">
                <a:solidFill>
                  <a:srgbClr val="9F0002"/>
                </a:solidFill>
                <a:latin typeface="Arial" panose="020B0604020202020204" pitchFamily="34" charset="0"/>
                <a:cs typeface="Arial" panose="020B0604020202020204" pitchFamily="34" charset="0"/>
              </a:endParaRPr>
            </a:p>
          </p:txBody>
        </p:sp>
      </p:grpSp>
      <p:grpSp>
        <p:nvGrpSpPr>
          <p:cNvPr id="12" name="Group 11"/>
          <p:cNvGrpSpPr/>
          <p:nvPr/>
        </p:nvGrpSpPr>
        <p:grpSpPr>
          <a:xfrm>
            <a:off x="609600" y="2552700"/>
            <a:ext cx="10058400" cy="6560691"/>
            <a:chOff x="7408453" y="2150104"/>
            <a:chExt cx="10409397" cy="6330715"/>
          </a:xfrm>
        </p:grpSpPr>
        <p:sp>
          <p:nvSpPr>
            <p:cNvPr id="13" name="Rectangle 12"/>
            <p:cNvSpPr/>
            <p:nvPr/>
          </p:nvSpPr>
          <p:spPr>
            <a:xfrm>
              <a:off x="7408453" y="2885773"/>
              <a:ext cx="10409397" cy="5595046"/>
            </a:xfrm>
            <a:prstGeom prst="rect">
              <a:avLst/>
            </a:prstGeom>
            <a:solidFill>
              <a:srgbClr val="AF563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chemeClr val="bg1"/>
                </a:solidFill>
                <a:latin typeface="Arial" panose="020B0604020202020204" pitchFamily="34" charset="0"/>
                <a:cs typeface="Arial" panose="020B0604020202020204" pitchFamily="34" charset="0"/>
              </a:endParaRPr>
            </a:p>
          </p:txBody>
        </p:sp>
        <p:pic>
          <p:nvPicPr>
            <p:cNvPr id="17" name="Picture 2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10221">
              <a:off x="12010026" y="2150104"/>
              <a:ext cx="762000" cy="1338977"/>
            </a:xfrm>
            <a:prstGeom prst="rect">
              <a:avLst/>
            </a:prstGeom>
            <a:effectLst>
              <a:outerShdw blurRad="50800" dist="38100" dir="2700000" algn="tl" rotWithShape="0">
                <a:prstClr val="black">
                  <a:alpha val="40000"/>
                </a:prstClr>
              </a:outerShdw>
            </a:effectLst>
          </p:spPr>
        </p:pic>
      </p:grpSp>
      <p:pic>
        <p:nvPicPr>
          <p:cNvPr id="18" name="Picture 2" descr="https://o.remove.bg/downloads/1c657a4e-cfd4-4186-86d9-73c49a020451/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69668" y="5285161"/>
            <a:ext cx="6684931" cy="511614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1011269" y="4101412"/>
            <a:ext cx="9255061" cy="4478149"/>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nl-NL" sz="3800">
                <a:solidFill>
                  <a:schemeClr val="bg1"/>
                </a:solidFill>
                <a:latin typeface="Arial" panose="020B0604020202020204" pitchFamily="34" charset="0"/>
                <a:cs typeface="Arial" panose="020B0604020202020204" pitchFamily="34" charset="0"/>
              </a:rPr>
              <a:t>Quan sát thí nghiệm để kiểm tra dự đoán của em là đúng hay sai. Giải thích kết quả quan sát được.</a:t>
            </a:r>
            <a:endParaRPr lang="en-US" sz="3800">
              <a:solidFill>
                <a:schemeClr val="bg1"/>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nl-NL" sz="3800">
                <a:solidFill>
                  <a:schemeClr val="bg1"/>
                </a:solidFill>
                <a:latin typeface="Arial" panose="020B0604020202020204" pitchFamily="34" charset="0"/>
                <a:cs typeface="Arial" panose="020B0604020202020204" pitchFamily="34" charset="0"/>
              </a:rPr>
              <a:t>Từ kết quả thí nghiệm, hãy nhận xét về vai trò của không khí đối với sự cháy.</a:t>
            </a:r>
            <a:endParaRPr lang="en-US" sz="3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6495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0" presetClass="entr" presetSubtype="0" fill="hold" nodeType="afterEffect">
                                  <p:stCondLst>
                                    <p:cond delay="25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Effect transition="in" filter="fade">
                                      <p:cBhvr>
                                        <p:cTn id="27"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95336">
            <a:off x="-396764" y="-2012616"/>
            <a:ext cx="793530" cy="3667573"/>
          </a:xfrm>
          <a:prstGeom prst="rect">
            <a:avLst/>
          </a:prstGeom>
        </p:spPr>
      </p:pic>
      <p:pic>
        <p:nvPicPr>
          <p:cNvPr id="15"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54400" y="445800"/>
            <a:ext cx="1723296" cy="162929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466866159"/>
              </p:ext>
            </p:extLst>
          </p:nvPr>
        </p:nvGraphicFramePr>
        <p:xfrm>
          <a:off x="914399" y="2667000"/>
          <a:ext cx="16459200" cy="7048500"/>
        </p:xfrm>
        <a:graphic>
          <a:graphicData uri="http://schemas.openxmlformats.org/drawingml/2006/table">
            <a:tbl>
              <a:tblPr firstRow="1" bandRow="1">
                <a:tableStyleId>{5940675A-B579-460E-94D1-54222C63F5DA}</a:tableStyleId>
              </a:tblPr>
              <a:tblGrid>
                <a:gridCol w="2785403">
                  <a:extLst>
                    <a:ext uri="{9D8B030D-6E8A-4147-A177-3AD203B41FA5}">
                      <a16:colId xmlns:a16="http://schemas.microsoft.com/office/drawing/2014/main" val="2258847757"/>
                    </a:ext>
                  </a:extLst>
                </a:gridCol>
                <a:gridCol w="2785403">
                  <a:extLst>
                    <a:ext uri="{9D8B030D-6E8A-4147-A177-3AD203B41FA5}">
                      <a16:colId xmlns:a16="http://schemas.microsoft.com/office/drawing/2014/main" val="3937964809"/>
                    </a:ext>
                  </a:extLst>
                </a:gridCol>
                <a:gridCol w="4494628">
                  <a:extLst>
                    <a:ext uri="{9D8B030D-6E8A-4147-A177-3AD203B41FA5}">
                      <a16:colId xmlns:a16="http://schemas.microsoft.com/office/drawing/2014/main" val="1021927436"/>
                    </a:ext>
                  </a:extLst>
                </a:gridCol>
                <a:gridCol w="6393766">
                  <a:extLst>
                    <a:ext uri="{9D8B030D-6E8A-4147-A177-3AD203B41FA5}">
                      <a16:colId xmlns:a16="http://schemas.microsoft.com/office/drawing/2014/main" val="3483980843"/>
                    </a:ext>
                  </a:extLst>
                </a:gridCol>
              </a:tblGrid>
              <a:tr h="1124013">
                <a:tc gridSpan="2">
                  <a:txBody>
                    <a:bodyPr/>
                    <a:lstStyle/>
                    <a:p>
                      <a:pPr algn="ctr"/>
                      <a:r>
                        <a:rPr lang="en-US" sz="3600" b="1">
                          <a:latin typeface="Arial" panose="020B0604020202020204" pitchFamily="34" charset="0"/>
                          <a:ea typeface="Tahoma" panose="020B0604030504040204" pitchFamily="34" charset="0"/>
                          <a:cs typeface="Arial" panose="020B0604020202020204" pitchFamily="34" charset="0"/>
                        </a:rPr>
                        <a:t>Ngọn</a:t>
                      </a:r>
                      <a:r>
                        <a:rPr lang="en-US" sz="3600" b="1" baseline="0">
                          <a:latin typeface="Arial" panose="020B0604020202020204" pitchFamily="34" charset="0"/>
                          <a:ea typeface="Tahoma" panose="020B0604030504040204" pitchFamily="34" charset="0"/>
                          <a:cs typeface="Arial" panose="020B0604020202020204" pitchFamily="34" charset="0"/>
                        </a:rPr>
                        <a:t> nến</a:t>
                      </a:r>
                      <a:endParaRPr lang="en-US" sz="3600" b="1">
                        <a:latin typeface="Arial" panose="020B0604020202020204" pitchFamily="34" charset="0"/>
                        <a:ea typeface="Tahoma" panose="020B0604030504040204" pitchFamily="34" charset="0"/>
                        <a:cs typeface="Arial" panose="020B0604020202020204" pitchFamily="34" charset="0"/>
                      </a:endParaRPr>
                    </a:p>
                  </a:txBody>
                  <a:tcPr anchor="ctr">
                    <a:solidFill>
                      <a:srgbClr val="B5CD85"/>
                    </a:solidFill>
                  </a:tcPr>
                </a:tc>
                <a:tc hMerge="1">
                  <a:txBody>
                    <a:bodyPr/>
                    <a:lstStyle/>
                    <a:p>
                      <a:pPr algn="ctr"/>
                      <a:endParaRPr lang="en-US" sz="3600" b="1">
                        <a:latin typeface="Arial" panose="020B0604020202020204" pitchFamily="34" charset="0"/>
                        <a:ea typeface="Tahoma" panose="020B0604030504040204" pitchFamily="34" charset="0"/>
                        <a:cs typeface="Arial" panose="020B0604020202020204" pitchFamily="34" charset="0"/>
                      </a:endParaRPr>
                    </a:p>
                  </a:txBody>
                  <a:tcPr anchor="ctr">
                    <a:solidFill>
                      <a:srgbClr val="B5CD85"/>
                    </a:solidFill>
                  </a:tcPr>
                </a:tc>
                <a:tc>
                  <a:txBody>
                    <a:bodyPr/>
                    <a:lstStyle/>
                    <a:p>
                      <a:pPr algn="ctr"/>
                      <a:r>
                        <a:rPr lang="en-US" sz="3600" b="1">
                          <a:latin typeface="Arial" panose="020B0604020202020204" pitchFamily="34" charset="0"/>
                          <a:ea typeface="Tahoma" panose="020B0604030504040204" pitchFamily="34" charset="0"/>
                          <a:cs typeface="Arial" panose="020B0604020202020204" pitchFamily="34" charset="0"/>
                        </a:rPr>
                        <a:t>Thời</a:t>
                      </a:r>
                      <a:r>
                        <a:rPr lang="en-US" sz="3600" b="1" baseline="0">
                          <a:latin typeface="Arial" panose="020B0604020202020204" pitchFamily="34" charset="0"/>
                          <a:ea typeface="Tahoma" panose="020B0604030504040204" pitchFamily="34" charset="0"/>
                          <a:cs typeface="Arial" panose="020B0604020202020204" pitchFamily="34" charset="0"/>
                        </a:rPr>
                        <a:t> gian cháy</a:t>
                      </a:r>
                      <a:endParaRPr lang="en-US" sz="3600" b="1">
                        <a:latin typeface="Arial" panose="020B0604020202020204" pitchFamily="34" charset="0"/>
                        <a:ea typeface="Tahoma" panose="020B0604030504040204" pitchFamily="34" charset="0"/>
                        <a:cs typeface="Arial" panose="020B0604020202020204" pitchFamily="34" charset="0"/>
                      </a:endParaRPr>
                    </a:p>
                  </a:txBody>
                  <a:tcPr anchor="ctr">
                    <a:solidFill>
                      <a:srgbClr val="B5CD85"/>
                    </a:solidFill>
                  </a:tcPr>
                </a:tc>
                <a:tc>
                  <a:txBody>
                    <a:bodyPr/>
                    <a:lstStyle/>
                    <a:p>
                      <a:pPr algn="ctr"/>
                      <a:r>
                        <a:rPr lang="en-US" sz="3600" b="1">
                          <a:latin typeface="Arial" panose="020B0604020202020204" pitchFamily="34" charset="0"/>
                          <a:ea typeface="Tahoma" panose="020B0604030504040204" pitchFamily="34" charset="0"/>
                          <a:cs typeface="Arial" panose="020B0604020202020204" pitchFamily="34" charset="0"/>
                        </a:rPr>
                        <a:t>Giải</a:t>
                      </a:r>
                      <a:r>
                        <a:rPr lang="en-US" sz="3600" b="1" baseline="0">
                          <a:latin typeface="Arial" panose="020B0604020202020204" pitchFamily="34" charset="0"/>
                          <a:ea typeface="Tahoma" panose="020B0604030504040204" pitchFamily="34" charset="0"/>
                          <a:cs typeface="Arial" panose="020B0604020202020204" pitchFamily="34" charset="0"/>
                        </a:rPr>
                        <a:t> thích</a:t>
                      </a:r>
                      <a:endParaRPr lang="en-US" sz="3600" b="1">
                        <a:latin typeface="Arial" panose="020B0604020202020204" pitchFamily="34" charset="0"/>
                        <a:ea typeface="Tahoma" panose="020B0604030504040204" pitchFamily="34" charset="0"/>
                        <a:cs typeface="Arial" panose="020B0604020202020204" pitchFamily="34" charset="0"/>
                      </a:endParaRPr>
                    </a:p>
                  </a:txBody>
                  <a:tcPr anchor="ctr">
                    <a:solidFill>
                      <a:srgbClr val="B5CD85"/>
                    </a:solidFill>
                  </a:tcPr>
                </a:tc>
                <a:extLst>
                  <a:ext uri="{0D108BD9-81ED-4DB2-BD59-A6C34878D82A}">
                    <a16:rowId xmlns:a16="http://schemas.microsoft.com/office/drawing/2014/main" val="155350592"/>
                  </a:ext>
                </a:extLst>
              </a:tr>
              <a:tr h="1974829">
                <a:tc>
                  <a:txBody>
                    <a:bodyPr/>
                    <a:lstStyle/>
                    <a:p>
                      <a:pPr algn="ctr"/>
                      <a:endParaRPr lang="en-US" sz="3600">
                        <a:latin typeface="Arial" panose="020B0604020202020204" pitchFamily="34" charset="0"/>
                        <a:ea typeface="Tahoma" panose="020B0604030504040204" pitchFamily="34" charset="0"/>
                        <a:cs typeface="Arial" panose="020B0604020202020204" pitchFamily="34" charset="0"/>
                      </a:endParaRPr>
                    </a:p>
                  </a:txBody>
                  <a:tcPr anchor="ctr">
                    <a:solidFill>
                      <a:schemeClr val="bg1"/>
                    </a:solidFill>
                  </a:tcPr>
                </a:tc>
                <a:tc>
                  <a:txBody>
                    <a:bodyPr/>
                    <a:lstStyle/>
                    <a:p>
                      <a:pPr algn="ctr"/>
                      <a:r>
                        <a:rPr lang="en-US" sz="3600">
                          <a:latin typeface="Arial" panose="020B0604020202020204" pitchFamily="34" charset="0"/>
                          <a:ea typeface="Tahoma" panose="020B0604030504040204" pitchFamily="34" charset="0"/>
                          <a:cs typeface="Arial" panose="020B0604020202020204" pitchFamily="34" charset="0"/>
                        </a:rPr>
                        <a:t>a</a:t>
                      </a:r>
                    </a:p>
                  </a:txBody>
                  <a:tcPr anchor="ctr">
                    <a:solidFill>
                      <a:schemeClr val="bg1"/>
                    </a:solidFill>
                  </a:tcPr>
                </a:tc>
                <a:tc>
                  <a:txBody>
                    <a:bodyPr/>
                    <a:lstStyle/>
                    <a:p>
                      <a:pPr algn="ctr"/>
                      <a:endParaRPr lang="en-US" sz="3600">
                        <a:latin typeface="Arial" panose="020B0604020202020204" pitchFamily="34" charset="0"/>
                        <a:ea typeface="Tahoma" panose="020B060403050404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ea typeface="Tahoma" panose="020B060403050404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3143267302"/>
                  </a:ext>
                </a:extLst>
              </a:tr>
              <a:tr h="1974829">
                <a:tc>
                  <a:txBody>
                    <a:bodyPr/>
                    <a:lstStyle/>
                    <a:p>
                      <a:pPr algn="ctr"/>
                      <a:endParaRPr lang="en-US" sz="3600">
                        <a:latin typeface="Arial" panose="020B0604020202020204" pitchFamily="34" charset="0"/>
                        <a:ea typeface="Tahoma" panose="020B0604030504040204" pitchFamily="34" charset="0"/>
                        <a:cs typeface="Arial" panose="020B0604020202020204" pitchFamily="34" charset="0"/>
                      </a:endParaRPr>
                    </a:p>
                  </a:txBody>
                  <a:tcPr anchor="ctr">
                    <a:solidFill>
                      <a:schemeClr val="bg1"/>
                    </a:solidFill>
                  </a:tcPr>
                </a:tc>
                <a:tc>
                  <a:txBody>
                    <a:bodyPr/>
                    <a:lstStyle/>
                    <a:p>
                      <a:pPr algn="ctr"/>
                      <a:r>
                        <a:rPr lang="en-US" sz="3600">
                          <a:latin typeface="Arial" panose="020B0604020202020204" pitchFamily="34" charset="0"/>
                          <a:ea typeface="Tahoma" panose="020B0604030504040204" pitchFamily="34" charset="0"/>
                          <a:cs typeface="Arial" panose="020B0604020202020204" pitchFamily="34" charset="0"/>
                        </a:rPr>
                        <a:t>b</a:t>
                      </a:r>
                    </a:p>
                  </a:txBody>
                  <a:tcPr anchor="ctr">
                    <a:solidFill>
                      <a:schemeClr val="bg1"/>
                    </a:solidFill>
                  </a:tcPr>
                </a:tc>
                <a:tc>
                  <a:txBody>
                    <a:bodyPr/>
                    <a:lstStyle/>
                    <a:p>
                      <a:pPr algn="ctr"/>
                      <a:endParaRPr lang="en-US" sz="3600">
                        <a:latin typeface="Arial" panose="020B0604020202020204" pitchFamily="34" charset="0"/>
                        <a:ea typeface="Tahoma" panose="020B060403050404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ea typeface="Tahoma" panose="020B060403050404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1461193013"/>
                  </a:ext>
                </a:extLst>
              </a:tr>
              <a:tr h="1974829">
                <a:tc>
                  <a:txBody>
                    <a:bodyPr/>
                    <a:lstStyle/>
                    <a:p>
                      <a:pPr algn="ctr"/>
                      <a:endParaRPr lang="en-US" sz="3600">
                        <a:latin typeface="Arial" panose="020B0604020202020204" pitchFamily="34" charset="0"/>
                        <a:ea typeface="Tahoma" panose="020B0604030504040204" pitchFamily="34" charset="0"/>
                        <a:cs typeface="Arial" panose="020B0604020202020204" pitchFamily="34" charset="0"/>
                      </a:endParaRPr>
                    </a:p>
                  </a:txBody>
                  <a:tcPr anchor="ctr">
                    <a:solidFill>
                      <a:schemeClr val="bg1"/>
                    </a:solidFill>
                  </a:tcPr>
                </a:tc>
                <a:tc>
                  <a:txBody>
                    <a:bodyPr/>
                    <a:lstStyle/>
                    <a:p>
                      <a:pPr algn="ctr"/>
                      <a:r>
                        <a:rPr lang="en-US" sz="3600">
                          <a:latin typeface="Arial" panose="020B0604020202020204" pitchFamily="34" charset="0"/>
                          <a:ea typeface="Tahoma" panose="020B0604030504040204" pitchFamily="34" charset="0"/>
                          <a:cs typeface="Arial" panose="020B0604020202020204" pitchFamily="34" charset="0"/>
                        </a:rPr>
                        <a:t>c</a:t>
                      </a:r>
                    </a:p>
                  </a:txBody>
                  <a:tcPr anchor="ctr">
                    <a:solidFill>
                      <a:schemeClr val="bg1"/>
                    </a:solidFill>
                  </a:tcPr>
                </a:tc>
                <a:tc>
                  <a:txBody>
                    <a:bodyPr/>
                    <a:lstStyle/>
                    <a:p>
                      <a:pPr algn="ctr"/>
                      <a:endParaRPr lang="en-US" sz="3600">
                        <a:latin typeface="Arial" panose="020B0604020202020204" pitchFamily="34" charset="0"/>
                        <a:ea typeface="Tahoma" panose="020B060403050404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ea typeface="Tahoma" panose="020B060403050404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1894231027"/>
                  </a:ext>
                </a:extLst>
              </a:tr>
            </a:tbl>
          </a:graphicData>
        </a:graphic>
      </p:graphicFrame>
      <p:sp>
        <p:nvSpPr>
          <p:cNvPr id="3" name="Rectangle 2"/>
          <p:cNvSpPr/>
          <p:nvPr/>
        </p:nvSpPr>
        <p:spPr>
          <a:xfrm>
            <a:off x="7162800" y="6416300"/>
            <a:ext cx="3288080" cy="646331"/>
          </a:xfrm>
          <a:prstGeom prst="rect">
            <a:avLst/>
          </a:prstGeom>
        </p:spPr>
        <p:txBody>
          <a:bodyPr wrap="none">
            <a:spAutoFit/>
          </a:bodyPr>
          <a:lstStyle/>
          <a:p>
            <a:pPr algn="ctr"/>
            <a:r>
              <a:rPr lang="nl-NL" sz="3600" kern="0">
                <a:latin typeface="Arial" panose="020B0604020202020204" pitchFamily="34" charset="0"/>
                <a:ea typeface="Calibri" panose="020F0502020204030204" pitchFamily="34" charset="0"/>
                <a:cs typeface="Arial" panose="020B0604020202020204" pitchFamily="34" charset="0"/>
              </a:rPr>
              <a:t>Tắt nhanh nhất</a:t>
            </a:r>
            <a:endParaRPr lang="en-US" sz="360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6"/>
          <a:srcRect r="67153" b="8757"/>
          <a:stretch/>
        </p:blipFill>
        <p:spPr>
          <a:xfrm>
            <a:off x="1600200" y="3810000"/>
            <a:ext cx="1524000" cy="1896534"/>
          </a:xfrm>
          <a:prstGeom prst="rect">
            <a:avLst/>
          </a:prstGeom>
          <a:effectLst/>
        </p:spPr>
      </p:pic>
      <p:pic>
        <p:nvPicPr>
          <p:cNvPr id="18" name="Picture 17"/>
          <p:cNvPicPr>
            <a:picLocks noChangeAspect="1"/>
          </p:cNvPicPr>
          <p:nvPr/>
        </p:nvPicPr>
        <p:blipFill rotWithShape="1">
          <a:blip r:embed="rId6"/>
          <a:srcRect l="33576" r="33577" b="8757"/>
          <a:stretch/>
        </p:blipFill>
        <p:spPr>
          <a:xfrm>
            <a:off x="1600200" y="5791200"/>
            <a:ext cx="1524000" cy="1896532"/>
          </a:xfrm>
          <a:prstGeom prst="rect">
            <a:avLst/>
          </a:prstGeom>
          <a:effectLst/>
        </p:spPr>
      </p:pic>
      <p:pic>
        <p:nvPicPr>
          <p:cNvPr id="19" name="Picture 18"/>
          <p:cNvPicPr>
            <a:picLocks noChangeAspect="1"/>
          </p:cNvPicPr>
          <p:nvPr/>
        </p:nvPicPr>
        <p:blipFill rotWithShape="1">
          <a:blip r:embed="rId6"/>
          <a:srcRect l="67884" r="-1" b="10387"/>
          <a:stretch/>
        </p:blipFill>
        <p:spPr>
          <a:xfrm>
            <a:off x="1600201" y="7772400"/>
            <a:ext cx="1524000" cy="1905000"/>
          </a:xfrm>
          <a:prstGeom prst="rect">
            <a:avLst/>
          </a:prstGeom>
          <a:effectLst/>
        </p:spPr>
      </p:pic>
      <p:sp>
        <p:nvSpPr>
          <p:cNvPr id="20" name="Rectangle 19"/>
          <p:cNvSpPr/>
          <p:nvPr/>
        </p:nvSpPr>
        <p:spPr>
          <a:xfrm>
            <a:off x="7291040" y="4435101"/>
            <a:ext cx="3031599" cy="646331"/>
          </a:xfrm>
          <a:prstGeom prst="rect">
            <a:avLst/>
          </a:prstGeom>
        </p:spPr>
        <p:txBody>
          <a:bodyPr wrap="none">
            <a:spAutoFit/>
          </a:bodyPr>
          <a:lstStyle/>
          <a:p>
            <a:pPr algn="ctr"/>
            <a:r>
              <a:rPr lang="nl-NL" sz="3600" kern="0">
                <a:latin typeface="Arial" panose="020B0604020202020204" pitchFamily="34" charset="0"/>
                <a:cs typeface="Arial" panose="020B0604020202020204" pitchFamily="34" charset="0"/>
              </a:rPr>
              <a:t>Cháy lâu nhất</a:t>
            </a:r>
            <a:endParaRPr lang="en-US" sz="3600">
              <a:latin typeface="Arial" panose="020B0604020202020204" pitchFamily="34" charset="0"/>
              <a:cs typeface="Arial" panose="020B0604020202020204" pitchFamily="34" charset="0"/>
            </a:endParaRPr>
          </a:p>
        </p:txBody>
      </p:sp>
      <p:sp>
        <p:nvSpPr>
          <p:cNvPr id="21" name="Rectangle 20"/>
          <p:cNvSpPr/>
          <p:nvPr/>
        </p:nvSpPr>
        <p:spPr>
          <a:xfrm>
            <a:off x="7020933" y="8397499"/>
            <a:ext cx="3571812" cy="646331"/>
          </a:xfrm>
          <a:prstGeom prst="rect">
            <a:avLst/>
          </a:prstGeom>
        </p:spPr>
        <p:txBody>
          <a:bodyPr wrap="none">
            <a:spAutoFit/>
          </a:bodyPr>
          <a:lstStyle/>
          <a:p>
            <a:pPr algn="ctr"/>
            <a:r>
              <a:rPr lang="nl-NL" sz="3600" kern="0">
                <a:latin typeface="Arial" panose="020B0604020202020204" pitchFamily="34" charset="0"/>
                <a:cs typeface="Arial" panose="020B0604020202020204" pitchFamily="34" charset="0"/>
              </a:rPr>
              <a:t>Cháy lâu thứ hai</a:t>
            </a:r>
            <a:endParaRPr lang="en-US" sz="3600">
              <a:latin typeface="Arial" panose="020B0604020202020204" pitchFamily="34" charset="0"/>
              <a:cs typeface="Arial" panose="020B0604020202020204" pitchFamily="34" charset="0"/>
            </a:endParaRPr>
          </a:p>
        </p:txBody>
      </p:sp>
      <p:sp>
        <p:nvSpPr>
          <p:cNvPr id="22" name="Rectangle 21"/>
          <p:cNvSpPr/>
          <p:nvPr/>
        </p:nvSpPr>
        <p:spPr>
          <a:xfrm>
            <a:off x="11582400" y="6416299"/>
            <a:ext cx="5105885" cy="646331"/>
          </a:xfrm>
          <a:prstGeom prst="rect">
            <a:avLst/>
          </a:prstGeom>
        </p:spPr>
        <p:txBody>
          <a:bodyPr wrap="none">
            <a:spAutoFit/>
          </a:bodyPr>
          <a:lstStyle/>
          <a:p>
            <a:pPr algn="ctr"/>
            <a:r>
              <a:rPr lang="nl-NL" sz="3600" kern="0">
                <a:latin typeface="Arial" panose="020B0604020202020204" pitchFamily="34" charset="0"/>
                <a:ea typeface="Calibri" panose="020F0502020204030204" pitchFamily="34" charset="0"/>
                <a:cs typeface="Arial" panose="020B0604020202020204" pitchFamily="34" charset="0"/>
              </a:rPr>
              <a:t>Lượng không khí ít nhất</a:t>
            </a:r>
            <a:endParaRPr lang="en-US" sz="3600">
              <a:latin typeface="Arial" panose="020B0604020202020204" pitchFamily="34" charset="0"/>
              <a:cs typeface="Arial" panose="020B0604020202020204" pitchFamily="34" charset="0"/>
            </a:endParaRPr>
          </a:p>
        </p:txBody>
      </p:sp>
      <p:sp>
        <p:nvSpPr>
          <p:cNvPr id="23" name="Rectangle 22"/>
          <p:cNvSpPr/>
          <p:nvPr/>
        </p:nvSpPr>
        <p:spPr>
          <a:xfrm>
            <a:off x="11312295" y="8397499"/>
            <a:ext cx="5646097" cy="646331"/>
          </a:xfrm>
          <a:prstGeom prst="rect">
            <a:avLst/>
          </a:prstGeom>
        </p:spPr>
        <p:txBody>
          <a:bodyPr wrap="none">
            <a:spAutoFit/>
          </a:bodyPr>
          <a:lstStyle/>
          <a:p>
            <a:pPr algn="ctr"/>
            <a:r>
              <a:rPr lang="nl-NL" sz="3600" kern="0">
                <a:latin typeface="Arial" panose="020B0604020202020204" pitchFamily="34" charset="0"/>
                <a:ea typeface="Calibri" panose="020F0502020204030204" pitchFamily="34" charset="0"/>
                <a:cs typeface="Arial" panose="020B0604020202020204" pitchFamily="34" charset="0"/>
              </a:rPr>
              <a:t>Lượng không khí ít thứ hai</a:t>
            </a:r>
            <a:endParaRPr lang="en-US" sz="3600">
              <a:latin typeface="Arial" panose="020B0604020202020204" pitchFamily="34" charset="0"/>
              <a:cs typeface="Arial" panose="020B0604020202020204" pitchFamily="34" charset="0"/>
            </a:endParaRPr>
          </a:p>
        </p:txBody>
      </p:sp>
      <p:sp>
        <p:nvSpPr>
          <p:cNvPr id="24" name="Rectangle 23"/>
          <p:cNvSpPr/>
          <p:nvPr/>
        </p:nvSpPr>
        <p:spPr>
          <a:xfrm>
            <a:off x="11096825" y="3881103"/>
            <a:ext cx="6077034" cy="1754326"/>
          </a:xfrm>
          <a:prstGeom prst="rect">
            <a:avLst/>
          </a:prstGeom>
        </p:spPr>
        <p:txBody>
          <a:bodyPr wrap="square">
            <a:spAutoFit/>
          </a:bodyPr>
          <a:lstStyle/>
          <a:p>
            <a:pPr algn="ctr">
              <a:lnSpc>
                <a:spcPct val="150000"/>
              </a:lnSpc>
            </a:pPr>
            <a:r>
              <a:rPr lang="nl-NL" sz="3600" kern="0">
                <a:latin typeface="Arial" panose="020B0604020202020204" pitchFamily="34" charset="0"/>
                <a:ea typeface="Calibri" panose="020F0502020204030204" pitchFamily="34" charset="0"/>
                <a:cs typeface="Arial" panose="020B0604020202020204" pitchFamily="34" charset="0"/>
              </a:rPr>
              <a:t>Luôn có không khí xung quanh </a:t>
            </a:r>
            <a:r>
              <a:rPr lang="nl-NL" sz="3600" kern="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Chỉ tắt khi hết nến</a:t>
            </a:r>
            <a:endParaRPr lang="en-US" sz="3600">
              <a:latin typeface="Arial" panose="020B0604020202020204" pitchFamily="34" charset="0"/>
              <a:cs typeface="Arial" panose="020B0604020202020204" pitchFamily="34" charset="0"/>
            </a:endParaRPr>
          </a:p>
        </p:txBody>
      </p:sp>
      <p:grpSp>
        <p:nvGrpSpPr>
          <p:cNvPr id="27" name="Group 26"/>
          <p:cNvGrpSpPr/>
          <p:nvPr/>
        </p:nvGrpSpPr>
        <p:grpSpPr>
          <a:xfrm>
            <a:off x="3835894" y="672571"/>
            <a:ext cx="10616211" cy="1194329"/>
            <a:chOff x="3835894" y="672571"/>
            <a:chExt cx="10616211" cy="1194329"/>
          </a:xfrm>
        </p:grpSpPr>
        <p:sp>
          <p:nvSpPr>
            <p:cNvPr id="16" name="TextBox 15">
              <a:extLst>
                <a:ext uri="{FF2B5EF4-FFF2-40B4-BE49-F238E27FC236}">
                  <a16:creationId xmlns:a16="http://schemas.microsoft.com/office/drawing/2014/main" id="{F9A1B3F3-65FB-7976-6252-43090B84F7D3}"/>
                </a:ext>
              </a:extLst>
            </p:cNvPr>
            <p:cNvSpPr txBox="1"/>
            <p:nvPr/>
          </p:nvSpPr>
          <p:spPr>
            <a:xfrm>
              <a:off x="3835894" y="672571"/>
              <a:ext cx="10616211" cy="1046440"/>
            </a:xfrm>
            <a:prstGeom prst="rect">
              <a:avLst/>
            </a:prstGeom>
            <a:noFill/>
          </p:spPr>
          <p:txBody>
            <a:bodyPr wrap="square">
              <a:spAutoFit/>
            </a:bodyPr>
            <a:lstStyle/>
            <a:p>
              <a:pPr algn="ctr"/>
              <a:r>
                <a:rPr lang="en-US" sz="6200" b="1">
                  <a:solidFill>
                    <a:srgbClr val="C00000"/>
                  </a:solidFill>
                  <a:latin typeface="Arial" panose="020B0604020202020204" pitchFamily="34" charset="0"/>
                  <a:cs typeface="Arial" panose="020B0604020202020204" pitchFamily="34" charset="0"/>
                </a:rPr>
                <a:t>Kết luận</a:t>
              </a:r>
              <a:endParaRPr lang="en-US" sz="6200" b="1" dirty="0">
                <a:solidFill>
                  <a:srgbClr val="C00000"/>
                </a:solidFill>
                <a:latin typeface="Arial" panose="020B0604020202020204" pitchFamily="34" charset="0"/>
                <a:cs typeface="Arial" panose="020B0604020202020204" pitchFamily="34" charset="0"/>
              </a:endParaRPr>
            </a:p>
          </p:txBody>
        </p:sp>
        <p:cxnSp>
          <p:nvCxnSpPr>
            <p:cNvPr id="26" name="Straight Connector 25"/>
            <p:cNvCxnSpPr/>
            <p:nvPr/>
          </p:nvCxnSpPr>
          <p:spPr>
            <a:xfrm>
              <a:off x="7291040" y="1866900"/>
              <a:ext cx="3529360" cy="0"/>
            </a:xfrm>
            <a:prstGeom prst="line">
              <a:avLst/>
            </a:prstGeom>
            <a:ln w="3810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999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randombar(horizontal)">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95336">
            <a:off x="-396764" y="-2012616"/>
            <a:ext cx="793530" cy="3667573"/>
          </a:xfrm>
          <a:prstGeom prst="rect">
            <a:avLst/>
          </a:prstGeom>
        </p:spPr>
      </p:pic>
      <p:pic>
        <p:nvPicPr>
          <p:cNvPr id="15"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54400" y="445800"/>
            <a:ext cx="1723296" cy="1629298"/>
          </a:xfrm>
          <a:prstGeom prst="rect">
            <a:avLst/>
          </a:prstGeom>
        </p:spPr>
      </p:pic>
      <p:sp>
        <p:nvSpPr>
          <p:cNvPr id="16" name="TextBox 15">
            <a:extLst>
              <a:ext uri="{FF2B5EF4-FFF2-40B4-BE49-F238E27FC236}">
                <a16:creationId xmlns:a16="http://schemas.microsoft.com/office/drawing/2014/main" id="{F9A1B3F3-65FB-7976-6252-43090B84F7D3}"/>
              </a:ext>
            </a:extLst>
          </p:cNvPr>
          <p:cNvSpPr txBox="1"/>
          <p:nvPr/>
        </p:nvSpPr>
        <p:spPr>
          <a:xfrm>
            <a:off x="3835894" y="672571"/>
            <a:ext cx="10616211" cy="1046440"/>
          </a:xfrm>
          <a:prstGeom prst="rect">
            <a:avLst/>
          </a:prstGeom>
          <a:noFill/>
        </p:spPr>
        <p:txBody>
          <a:bodyPr wrap="square">
            <a:spAutoFit/>
          </a:bodyPr>
          <a:lstStyle/>
          <a:p>
            <a:pPr algn="ctr"/>
            <a:r>
              <a:rPr lang="en-US" sz="6200" b="1">
                <a:solidFill>
                  <a:srgbClr val="C00000"/>
                </a:solidFill>
                <a:latin typeface="Arial" panose="020B0604020202020204" pitchFamily="34" charset="0"/>
                <a:cs typeface="Arial" panose="020B0604020202020204" pitchFamily="34" charset="0"/>
              </a:rPr>
              <a:t>Kết luận</a:t>
            </a:r>
            <a:endParaRPr lang="en-US" sz="6200" b="1" dirty="0">
              <a:solidFill>
                <a:srgbClr val="C00000"/>
              </a:solidFill>
              <a:latin typeface="Arial" panose="020B0604020202020204" pitchFamily="34" charset="0"/>
              <a:cs typeface="Arial" panose="020B0604020202020204" pitchFamily="34" charset="0"/>
            </a:endParaRPr>
          </a:p>
        </p:txBody>
      </p:sp>
      <p:cxnSp>
        <p:nvCxnSpPr>
          <p:cNvPr id="26" name="Straight Connector 25"/>
          <p:cNvCxnSpPr/>
          <p:nvPr/>
        </p:nvCxnSpPr>
        <p:spPr>
          <a:xfrm>
            <a:off x="7291040" y="1866900"/>
            <a:ext cx="3529360" cy="0"/>
          </a:xfrm>
          <a:prstGeom prst="line">
            <a:avLst/>
          </a:prstGeom>
          <a:ln w="3810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3074" name="Picture 2" descr="Lửa que diêm cháy không có bóng | Mầm Non Bồ Đề"/>
          <p:cNvPicPr>
            <a:picLocks noChangeAspect="1" noChangeArrowheads="1"/>
          </p:cNvPicPr>
          <p:nvPr/>
        </p:nvPicPr>
        <p:blipFill rotWithShape="1">
          <a:blip r:embed="rId6">
            <a:extLst>
              <a:ext uri="{28A0092B-C50C-407E-A947-70E740481C1C}">
                <a14:useLocalDpi xmlns:a14="http://schemas.microsoft.com/office/drawing/2010/main" val="0"/>
              </a:ext>
            </a:extLst>
          </a:blip>
          <a:srcRect l="8218"/>
          <a:stretch/>
        </p:blipFill>
        <p:spPr bwMode="auto">
          <a:xfrm>
            <a:off x="9279934" y="2857500"/>
            <a:ext cx="7659914" cy="43815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Freeform 3"/>
          <p:cNvSpPr/>
          <p:nvPr/>
        </p:nvSpPr>
        <p:spPr>
          <a:xfrm>
            <a:off x="1219200" y="2857500"/>
            <a:ext cx="6781800" cy="4381501"/>
          </a:xfrm>
          <a:custGeom>
            <a:avLst/>
            <a:gdLst/>
            <a:ahLst/>
            <a:cxnLst/>
            <a:rect l="l" t="t" r="r" b="b"/>
            <a:pathLst>
              <a:path w="5182585" h="3459375">
                <a:moveTo>
                  <a:pt x="0" y="0"/>
                </a:moveTo>
                <a:lnTo>
                  <a:pt x="5182585" y="0"/>
                </a:lnTo>
                <a:lnTo>
                  <a:pt x="5182585" y="3459375"/>
                </a:lnTo>
                <a:lnTo>
                  <a:pt x="0" y="3459375"/>
                </a:lnTo>
                <a:lnTo>
                  <a:pt x="0" y="0"/>
                </a:lnTo>
                <a:close/>
              </a:path>
            </a:pathLst>
          </a:custGeom>
          <a:blipFill>
            <a:blip r:embed="rId7"/>
            <a:stretch>
              <a:fillRect/>
            </a:stretch>
          </a:blipFill>
          <a:effectLst>
            <a:outerShdw blurRad="50800" dist="38100" dir="2700000" algn="tl" rotWithShape="0">
              <a:prstClr val="black">
                <a:alpha val="40000"/>
              </a:prstClr>
            </a:outerShdw>
          </a:effectLst>
        </p:spPr>
        <p:txBody>
          <a:bodyPr/>
          <a:lstStyle/>
          <a:p>
            <a:endParaRPr lang="en-US"/>
          </a:p>
        </p:txBody>
      </p:sp>
      <p:grpSp>
        <p:nvGrpSpPr>
          <p:cNvPr id="4" name="Group 3"/>
          <p:cNvGrpSpPr/>
          <p:nvPr/>
        </p:nvGrpSpPr>
        <p:grpSpPr>
          <a:xfrm>
            <a:off x="3429000" y="7169230"/>
            <a:ext cx="10782299" cy="2774870"/>
            <a:chOff x="3429000" y="7169230"/>
            <a:chExt cx="10782299" cy="2774870"/>
          </a:xfrm>
        </p:grpSpPr>
        <p:sp>
          <p:nvSpPr>
            <p:cNvPr id="27" name="Google Shape;48;p2">
              <a:extLst>
                <a:ext uri="{FF2B5EF4-FFF2-40B4-BE49-F238E27FC236}">
                  <a16:creationId xmlns:a16="http://schemas.microsoft.com/office/drawing/2014/main" id="{3A2439C3-0EDF-3BF0-FA1A-AA8D877715C7}"/>
                </a:ext>
              </a:extLst>
            </p:cNvPr>
            <p:cNvSpPr/>
            <p:nvPr/>
          </p:nvSpPr>
          <p:spPr>
            <a:xfrm>
              <a:off x="4076699" y="8115300"/>
              <a:ext cx="10134600" cy="1524000"/>
            </a:xfrm>
            <a:prstGeom prst="roundRect">
              <a:avLst/>
            </a:prstGeom>
            <a:solidFill>
              <a:schemeClr val="bg1"/>
            </a:solidFill>
            <a:ln w="38100" cap="flat" cmpd="sng">
              <a:solidFill>
                <a:srgbClr val="678034"/>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4000">
                  <a:solidFill>
                    <a:srgbClr val="273135"/>
                  </a:solidFill>
                  <a:latin typeface="Arial" panose="020B0604020202020204" pitchFamily="34" charset="0"/>
                  <a:cs typeface="Arial" panose="020B0604020202020204" pitchFamily="34" charset="0"/>
                </a:rPr>
                <a:t>Không khí có vai trò duy trì sự cháy</a:t>
              </a:r>
              <a:endParaRPr lang="en-VN" sz="4000" dirty="0">
                <a:solidFill>
                  <a:srgbClr val="273135"/>
                </a:solidFill>
                <a:latin typeface="Arial" panose="020B0604020202020204" pitchFamily="34" charset="0"/>
                <a:cs typeface="Arial" panose="020B0604020202020204" pitchFamily="34" charset="0"/>
              </a:endParaRPr>
            </a:p>
          </p:txBody>
        </p:sp>
        <p:pic>
          <p:nvPicPr>
            <p:cNvPr id="28" name="Picture 2"/>
            <p:cNvPicPr>
              <a:picLocks noChangeAspect="1"/>
            </p:cNvPicPr>
            <p:nvPr/>
          </p:nvPicPr>
          <p:blipFill>
            <a:blip r:embed="rId8"/>
            <a:srcRect/>
            <a:stretch>
              <a:fillRect/>
            </a:stretch>
          </p:blipFill>
          <p:spPr>
            <a:xfrm>
              <a:off x="3429000" y="7169230"/>
              <a:ext cx="1068325" cy="2774870"/>
            </a:xfrm>
            <a:prstGeom prst="rect">
              <a:avLst/>
            </a:prstGeom>
          </p:spPr>
        </p:pic>
      </p:grpSp>
    </p:spTree>
    <p:extLst>
      <p:ext uri="{BB962C8B-B14F-4D97-AF65-F5344CB8AC3E}">
        <p14:creationId xmlns:p14="http://schemas.microsoft.com/office/powerpoint/2010/main" val="865131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500"/>
                                        <p:tgtEl>
                                          <p:spTgt spid="25"/>
                                        </p:tgtEl>
                                      </p:cBhvr>
                                    </p:animEffect>
                                  </p:childTnLst>
                                </p:cTn>
                              </p:par>
                              <p:par>
                                <p:cTn id="8" presetID="21" presetClass="entr" presetSubtype="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heel(1)">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2">
            <a:extLst>
              <a:ext uri="{FF2B5EF4-FFF2-40B4-BE49-F238E27FC236}">
                <a16:creationId xmlns:a16="http://schemas.microsoft.com/office/drawing/2014/main" id="{08C3BD88-1462-9980-1B90-FED7A167B8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83659">
            <a:off x="-1143000" y="6835509"/>
            <a:ext cx="2902276" cy="4041144"/>
          </a:xfrm>
          <a:prstGeom prst="rect">
            <a:avLst/>
          </a:prstGeom>
        </p:spPr>
      </p:pic>
      <p:pic>
        <p:nvPicPr>
          <p:cNvPr id="17" name="Picture 14">
            <a:extLst>
              <a:ext uri="{FF2B5EF4-FFF2-40B4-BE49-F238E27FC236}">
                <a16:creationId xmlns:a16="http://schemas.microsoft.com/office/drawing/2014/main" id="{3D90558A-3FE7-04E3-25B5-D8235A2B6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2000" y="7856173"/>
            <a:ext cx="2680484" cy="2617128"/>
          </a:xfrm>
          <a:prstGeom prst="rect">
            <a:avLst/>
          </a:prstGeom>
        </p:spPr>
      </p:pic>
      <p:grpSp>
        <p:nvGrpSpPr>
          <p:cNvPr id="21" name="Group 20">
            <a:extLst>
              <a:ext uri="{FF2B5EF4-FFF2-40B4-BE49-F238E27FC236}">
                <a16:creationId xmlns:a16="http://schemas.microsoft.com/office/drawing/2014/main" id="{25B493C8-8E59-F85F-FDB2-AE5844698D1B}"/>
              </a:ext>
            </a:extLst>
          </p:cNvPr>
          <p:cNvGrpSpPr/>
          <p:nvPr/>
        </p:nvGrpSpPr>
        <p:grpSpPr>
          <a:xfrm>
            <a:off x="2693092" y="3314700"/>
            <a:ext cx="12966691" cy="5983435"/>
            <a:chOff x="2657015" y="2436664"/>
            <a:chExt cx="12966691" cy="7390053"/>
          </a:xfrm>
        </p:grpSpPr>
        <p:grpSp>
          <p:nvGrpSpPr>
            <p:cNvPr id="4" name="Group 4"/>
            <p:cNvGrpSpPr/>
            <p:nvPr/>
          </p:nvGrpSpPr>
          <p:grpSpPr>
            <a:xfrm>
              <a:off x="2657015" y="2436664"/>
              <a:ext cx="12966691" cy="7390053"/>
              <a:chOff x="-422430" y="0"/>
              <a:chExt cx="9242565" cy="5267577"/>
            </a:xfrm>
          </p:grpSpPr>
          <p:sp>
            <p:nvSpPr>
              <p:cNvPr id="5" name="Freeform 5"/>
              <p:cNvSpPr/>
              <p:nvPr/>
            </p:nvSpPr>
            <p:spPr>
              <a:xfrm>
                <a:off x="-422430" y="0"/>
                <a:ext cx="9242565" cy="5267577"/>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txBody>
              <a:bodyPr/>
              <a:lstStyle/>
              <a:p>
                <a:endParaRPr lang="en-US"/>
              </a:p>
            </p:txBody>
          </p:sp>
          <p:sp>
            <p:nvSpPr>
              <p:cNvPr id="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txBody>
              <a:bodyPr/>
              <a:lstStyle/>
              <a:p>
                <a:endParaRPr lang="en-US"/>
              </a:p>
            </p:txBody>
          </p:sp>
        </p:grpSp>
        <p:sp>
          <p:nvSpPr>
            <p:cNvPr id="18" name="TextBox 17">
              <a:extLst>
                <a:ext uri="{FF2B5EF4-FFF2-40B4-BE49-F238E27FC236}">
                  <a16:creationId xmlns:a16="http://schemas.microsoft.com/office/drawing/2014/main" id="{7DFDAD5B-A825-D00C-3C33-2196996461A2}"/>
                </a:ext>
              </a:extLst>
            </p:cNvPr>
            <p:cNvSpPr txBox="1"/>
            <p:nvPr/>
          </p:nvSpPr>
          <p:spPr>
            <a:xfrm>
              <a:off x="3486815" y="4229534"/>
              <a:ext cx="11211384" cy="3877329"/>
            </a:xfrm>
            <a:prstGeom prst="rect">
              <a:avLst/>
            </a:prstGeom>
            <a:noFill/>
          </p:spPr>
          <p:txBody>
            <a:bodyPr wrap="square">
              <a:spAutoFit/>
            </a:bodyPr>
            <a:lstStyle/>
            <a:p>
              <a:pPr algn="ctr">
                <a:lnSpc>
                  <a:spcPct val="150000"/>
                </a:lnSpc>
              </a:pPr>
              <a:r>
                <a:rPr lang="en-US" sz="6600" b="1">
                  <a:solidFill>
                    <a:schemeClr val="accent2"/>
                  </a:solidFill>
                  <a:latin typeface="Arial" panose="020B0604020202020204" pitchFamily="34" charset="0"/>
                  <a:cs typeface="Arial" panose="020B0604020202020204" pitchFamily="34" charset="0"/>
                </a:rPr>
                <a:t>VAI TRÒ CỦA KHÔNG KHÍ ĐỐI VỚI SỰ SỐNG</a:t>
              </a:r>
              <a:endParaRPr lang="en-US" sz="6600">
                <a:solidFill>
                  <a:schemeClr val="accent2"/>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36D27C0C-0EF6-8686-43E2-89987FF679AA}"/>
              </a:ext>
            </a:extLst>
          </p:cNvPr>
          <p:cNvGrpSpPr/>
          <p:nvPr/>
        </p:nvGrpSpPr>
        <p:grpSpPr>
          <a:xfrm>
            <a:off x="6426729" y="1028700"/>
            <a:ext cx="5427261" cy="1497252"/>
            <a:chOff x="7063161" y="1460475"/>
            <a:chExt cx="4176082" cy="1497252"/>
          </a:xfrm>
        </p:grpSpPr>
        <p:grpSp>
          <p:nvGrpSpPr>
            <p:cNvPr id="9" name="Group 9"/>
            <p:cNvGrpSpPr/>
            <p:nvPr/>
          </p:nvGrpSpPr>
          <p:grpSpPr>
            <a:xfrm>
              <a:off x="7063161" y="1460475"/>
              <a:ext cx="4161677" cy="1497252"/>
              <a:chOff x="0" y="0"/>
              <a:chExt cx="2845501" cy="317500"/>
            </a:xfrm>
          </p:grpSpPr>
          <p:sp>
            <p:nvSpPr>
              <p:cNvPr id="10" name="Freeform 10"/>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txBody>
              <a:bodyPr/>
              <a:lstStyle/>
              <a:p>
                <a:endParaRPr lang="en-US"/>
              </a:p>
            </p:txBody>
          </p:sp>
          <p:sp>
            <p:nvSpPr>
              <p:cNvPr id="11" name="Freeform 11"/>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txBody>
              <a:bodyPr/>
              <a:lstStyle/>
              <a:p>
                <a:endParaRPr lang="en-US"/>
              </a:p>
            </p:txBody>
          </p:sp>
        </p:grpSp>
        <p:sp>
          <p:nvSpPr>
            <p:cNvPr id="19" name="TextBox 9">
              <a:extLst>
                <a:ext uri="{FF2B5EF4-FFF2-40B4-BE49-F238E27FC236}">
                  <a16:creationId xmlns:a16="http://schemas.microsoft.com/office/drawing/2014/main" id="{9C7BCB72-D65E-FADE-00AF-3B80608CA47D}"/>
                </a:ext>
              </a:extLst>
            </p:cNvPr>
            <p:cNvSpPr txBox="1"/>
            <p:nvPr/>
          </p:nvSpPr>
          <p:spPr>
            <a:xfrm>
              <a:off x="7118684" y="1705969"/>
              <a:ext cx="4120559" cy="1000274"/>
            </a:xfrm>
            <a:prstGeom prst="rect">
              <a:avLst/>
            </a:prstGeom>
          </p:spPr>
          <p:txBody>
            <a:bodyPr wrap="square" lIns="0" tIns="0" rIns="0" bIns="0" rtlCol="0" anchor="t">
              <a:spAutoFit/>
            </a:bodyPr>
            <a:lstStyle/>
            <a:p>
              <a:pPr algn="ctr"/>
              <a:r>
                <a:rPr lang="en-US" sz="6500" b="1">
                  <a:solidFill>
                    <a:schemeClr val="bg1"/>
                  </a:solidFill>
                  <a:latin typeface="Arial" panose="020B0604020202020204" pitchFamily="34" charset="0"/>
                  <a:cs typeface="Arial" panose="020B0604020202020204" pitchFamily="34" charset="0"/>
                </a:rPr>
                <a:t>PHẦN 2</a:t>
              </a:r>
            </a:p>
          </p:txBody>
        </p:sp>
      </p:grpSp>
    </p:spTree>
    <p:extLst>
      <p:ext uri="{BB962C8B-B14F-4D97-AF65-F5344CB8AC3E}">
        <p14:creationId xmlns:p14="http://schemas.microsoft.com/office/powerpoint/2010/main" val="762886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4000" y="8438314"/>
            <a:ext cx="1771762" cy="1866799"/>
          </a:xfrm>
          <a:prstGeom prst="rect">
            <a:avLst/>
          </a:prstGeom>
        </p:spPr>
      </p:pic>
      <p:pic>
        <p:nvPicPr>
          <p:cNvPr id="1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90079" y="289114"/>
            <a:ext cx="1669447" cy="2186181"/>
          </a:xfrm>
          <a:prstGeom prst="rect">
            <a:avLst/>
          </a:prstGeom>
        </p:spPr>
      </p:pic>
      <p:grpSp>
        <p:nvGrpSpPr>
          <p:cNvPr id="6" name="Group 5"/>
          <p:cNvGrpSpPr/>
          <p:nvPr/>
        </p:nvGrpSpPr>
        <p:grpSpPr>
          <a:xfrm>
            <a:off x="3873994" y="-637096"/>
            <a:ext cx="10616211" cy="3799396"/>
            <a:chOff x="3873994" y="-637096"/>
            <a:chExt cx="10616211" cy="3799396"/>
          </a:xfrm>
        </p:grpSpPr>
        <p:sp>
          <p:nvSpPr>
            <p:cNvPr id="20" name="Freeform 4"/>
            <p:cNvSpPr/>
            <p:nvPr/>
          </p:nvSpPr>
          <p:spPr>
            <a:xfrm>
              <a:off x="5410200" y="-637096"/>
              <a:ext cx="7543800" cy="3799396"/>
            </a:xfrm>
            <a:custGeom>
              <a:avLst/>
              <a:gdLst/>
              <a:ahLst/>
              <a:cxnLst/>
              <a:rect l="l" t="t" r="r" b="b"/>
              <a:pathLst>
                <a:path w="5801350" h="3401042">
                  <a:moveTo>
                    <a:pt x="0" y="0"/>
                  </a:moveTo>
                  <a:lnTo>
                    <a:pt x="5801351" y="0"/>
                  </a:lnTo>
                  <a:lnTo>
                    <a:pt x="5801351" y="3401042"/>
                  </a:lnTo>
                  <a:lnTo>
                    <a:pt x="0" y="3401042"/>
                  </a:lnTo>
                  <a:lnTo>
                    <a:pt x="0" y="0"/>
                  </a:lnTo>
                  <a:close/>
                </a:path>
              </a:pathLst>
            </a:custGeom>
            <a: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a:blipFill>
            <a:effectLst>
              <a:outerShdw blurRad="50800" dist="38100" dir="2700000" algn="tl" rotWithShape="0">
                <a:prstClr val="black">
                  <a:alpha val="40000"/>
                </a:prstClr>
              </a:outerShdw>
            </a:effectLst>
          </p:spPr>
          <p:txBody>
            <a:bodyPr/>
            <a:lstStyle/>
            <a:p>
              <a:endParaRPr lang="en-US"/>
            </a:p>
          </p:txBody>
        </p:sp>
        <p:sp>
          <p:nvSpPr>
            <p:cNvPr id="21" name="TextBox 20">
              <a:extLst>
                <a:ext uri="{FF2B5EF4-FFF2-40B4-BE49-F238E27FC236}">
                  <a16:creationId xmlns:a16="http://schemas.microsoft.com/office/drawing/2014/main" id="{F9A1B3F3-65FB-7976-6252-43090B84F7D3}"/>
                </a:ext>
              </a:extLst>
            </p:cNvPr>
            <p:cNvSpPr txBox="1"/>
            <p:nvPr/>
          </p:nvSpPr>
          <p:spPr>
            <a:xfrm>
              <a:off x="3873994" y="1333500"/>
              <a:ext cx="10616211" cy="938719"/>
            </a:xfrm>
            <a:prstGeom prst="rect">
              <a:avLst/>
            </a:prstGeom>
            <a:noFill/>
          </p:spPr>
          <p:txBody>
            <a:bodyPr wrap="square">
              <a:spAutoFit/>
            </a:bodyPr>
            <a:lstStyle/>
            <a:p>
              <a:pPr algn="ctr"/>
              <a:r>
                <a:rPr lang="en-US" sz="5500" b="1">
                  <a:latin typeface="Arial" panose="020B0604020202020204" pitchFamily="34" charset="0"/>
                  <a:cs typeface="Arial" panose="020B0604020202020204" pitchFamily="34" charset="0"/>
                </a:rPr>
                <a:t>HOẠT ĐỘNG NHÓM</a:t>
              </a:r>
              <a:endParaRPr lang="en-US" sz="5500" b="1" dirty="0">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8"/>
          <a:stretch>
            <a:fillRect/>
          </a:stretch>
        </p:blipFill>
        <p:spPr>
          <a:xfrm>
            <a:off x="838200" y="4280902"/>
            <a:ext cx="6890463" cy="4794505"/>
          </a:xfrm>
          <a:prstGeom prst="rect">
            <a:avLst/>
          </a:prstGeom>
          <a:effectLst>
            <a:outerShdw blurRad="50800" dist="38100" dir="2700000" algn="tl" rotWithShape="0">
              <a:prstClr val="black">
                <a:alpha val="40000"/>
              </a:prstClr>
            </a:outerShdw>
          </a:effectLst>
        </p:spPr>
      </p:pic>
      <p:sp>
        <p:nvSpPr>
          <p:cNvPr id="4" name="Rectangle 3"/>
          <p:cNvSpPr/>
          <p:nvPr/>
        </p:nvSpPr>
        <p:spPr>
          <a:xfrm>
            <a:off x="8322031" y="4000499"/>
            <a:ext cx="9111538" cy="5355312"/>
          </a:xfrm>
          <a:prstGeom prst="rect">
            <a:avLst/>
          </a:prstGeom>
        </p:spPr>
        <p:txBody>
          <a:bodyPr wrap="square">
            <a:spAutoFit/>
          </a:bodyPr>
          <a:lstStyle/>
          <a:p>
            <a:pPr algn="just">
              <a:lnSpc>
                <a:spcPct val="150000"/>
              </a:lnSpc>
              <a:spcAft>
                <a:spcPts val="0"/>
              </a:spcAft>
            </a:pPr>
            <a:r>
              <a:rPr lang="en-US" sz="3800" b="1" i="1">
                <a:solidFill>
                  <a:srgbClr val="FF0000"/>
                </a:solidFill>
                <a:latin typeface="Arial" panose="020B0604020202020204" pitchFamily="34" charset="0"/>
                <a:ea typeface="Calibri" panose="020F0502020204030204" pitchFamily="34" charset="0"/>
                <a:cs typeface="Arial" panose="020B0604020202020204" pitchFamily="34" charset="0"/>
              </a:rPr>
              <a:t>Tiến hành hoạt động 2.1 theo hướng dẫn (SGK tr.22):</a:t>
            </a:r>
          </a:p>
          <a:p>
            <a:pPr marL="571500" indent="-571500" algn="just">
              <a:lnSpc>
                <a:spcPct val="150000"/>
              </a:lnSpc>
              <a:spcAft>
                <a:spcPts val="0"/>
              </a:spcAft>
              <a:buFont typeface="Wingdings" panose="05000000000000000000" pitchFamily="2" charset="2"/>
              <a:buChar char="§"/>
            </a:pPr>
            <a:r>
              <a:rPr lang="en-US" sz="3800">
                <a:latin typeface="Arial" panose="020B0604020202020204" pitchFamily="34" charset="0"/>
                <a:ea typeface="Calibri" panose="020F0502020204030204" pitchFamily="34" charset="0"/>
                <a:cs typeface="Arial" panose="020B0604020202020204" pitchFamily="34" charset="0"/>
              </a:rPr>
              <a:t>Em cảm thấy như thế nào trong mỗi trường hợp?</a:t>
            </a:r>
          </a:p>
          <a:p>
            <a:pPr marL="571500" indent="-571500" algn="just">
              <a:lnSpc>
                <a:spcPct val="150000"/>
              </a:lnSpc>
              <a:spcAft>
                <a:spcPts val="0"/>
              </a:spcAft>
              <a:buFont typeface="Wingdings" panose="05000000000000000000" pitchFamily="2" charset="2"/>
              <a:buChar char="§"/>
            </a:pPr>
            <a:r>
              <a:rPr lang="en-US" sz="3800">
                <a:latin typeface="Arial" panose="020B0604020202020204" pitchFamily="34" charset="0"/>
                <a:ea typeface="Calibri" panose="020F0502020204030204" pitchFamily="34" charset="0"/>
                <a:cs typeface="Arial" panose="020B0604020202020204" pitchFamily="34" charset="0"/>
              </a:rPr>
              <a:t>Em có nhận xét gì về vai trò của không khí đối với sự sống của con người?</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4000" y="8438314"/>
            <a:ext cx="1771762" cy="1866799"/>
          </a:xfrm>
          <a:prstGeom prst="rect">
            <a:avLst/>
          </a:prstGeom>
        </p:spPr>
      </p:pic>
      <p:pic>
        <p:nvPicPr>
          <p:cNvPr id="1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90079" y="289114"/>
            <a:ext cx="1669447" cy="2186181"/>
          </a:xfrm>
          <a:prstGeom prst="rect">
            <a:avLst/>
          </a:prstGeom>
        </p:spPr>
      </p:pic>
      <p:pic>
        <p:nvPicPr>
          <p:cNvPr id="3" name="Picture 2"/>
          <p:cNvPicPr>
            <a:picLocks noChangeAspect="1"/>
          </p:cNvPicPr>
          <p:nvPr/>
        </p:nvPicPr>
        <p:blipFill>
          <a:blip r:embed="rId6"/>
          <a:stretch>
            <a:fillRect/>
          </a:stretch>
        </p:blipFill>
        <p:spPr>
          <a:xfrm>
            <a:off x="6388933" y="3238500"/>
            <a:ext cx="5585084" cy="3886200"/>
          </a:xfrm>
          <a:prstGeom prst="rect">
            <a:avLst/>
          </a:prstGeom>
          <a:effectLst>
            <a:outerShdw blurRad="50800" dist="38100" dir="2700000" algn="tl" rotWithShape="0">
              <a:prstClr val="black">
                <a:alpha val="40000"/>
              </a:prstClr>
            </a:outerShdw>
          </a:effectLst>
        </p:spPr>
      </p:pic>
      <p:sp>
        <p:nvSpPr>
          <p:cNvPr id="9" name="Google Shape;48;p2">
            <a:extLst>
              <a:ext uri="{FF2B5EF4-FFF2-40B4-BE49-F238E27FC236}">
                <a16:creationId xmlns:a16="http://schemas.microsoft.com/office/drawing/2014/main" id="{8050C148-7B0D-E0D4-B5A4-1E410C128ED9}"/>
              </a:ext>
            </a:extLst>
          </p:cNvPr>
          <p:cNvSpPr/>
          <p:nvPr/>
        </p:nvSpPr>
        <p:spPr>
          <a:xfrm>
            <a:off x="762000" y="1181100"/>
            <a:ext cx="5079486" cy="2990851"/>
          </a:xfrm>
          <a:prstGeom prst="roundRect">
            <a:avLst/>
          </a:prstGeom>
          <a:solidFill>
            <a:schemeClr val="accent6">
              <a:lumMod val="40000"/>
              <a:lumOff val="60000"/>
            </a:schemeClr>
          </a:solidFill>
          <a:ln w="2857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800">
                <a:latin typeface="Arial" panose="020B0604020202020204" pitchFamily="34" charset="0"/>
                <a:cs typeface="Arial" panose="020B0604020202020204" pitchFamily="34" charset="0"/>
              </a:rPr>
              <a:t>Để tay trước mũi, ngậm miệng lại rồi hít vào thở ra</a:t>
            </a:r>
            <a:endParaRPr lang="en-VN" sz="3800" dirty="0">
              <a:solidFill>
                <a:srgbClr val="273135"/>
              </a:solidFill>
              <a:latin typeface="Arial" panose="020B0604020202020204" pitchFamily="34" charset="0"/>
              <a:cs typeface="Arial" panose="020B0604020202020204" pitchFamily="34" charset="0"/>
            </a:endParaRPr>
          </a:p>
        </p:txBody>
      </p:sp>
      <p:sp>
        <p:nvSpPr>
          <p:cNvPr id="10" name="Google Shape;48;p2">
            <a:extLst>
              <a:ext uri="{FF2B5EF4-FFF2-40B4-BE49-F238E27FC236}">
                <a16:creationId xmlns:a16="http://schemas.microsoft.com/office/drawing/2014/main" id="{8050C148-7B0D-E0D4-B5A4-1E410C128ED9}"/>
              </a:ext>
            </a:extLst>
          </p:cNvPr>
          <p:cNvSpPr/>
          <p:nvPr/>
        </p:nvSpPr>
        <p:spPr>
          <a:xfrm>
            <a:off x="762000" y="6191249"/>
            <a:ext cx="5079486" cy="2990851"/>
          </a:xfrm>
          <a:prstGeom prst="roundRect">
            <a:avLst/>
          </a:prstGeom>
          <a:solidFill>
            <a:schemeClr val="accent6">
              <a:lumMod val="40000"/>
              <a:lumOff val="60000"/>
            </a:schemeClr>
          </a:solidFill>
          <a:ln w="2857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800">
                <a:latin typeface="Arial" panose="020B0604020202020204" pitchFamily="34" charset="0"/>
                <a:cs typeface="Arial" panose="020B0604020202020204" pitchFamily="34" charset="0"/>
              </a:rPr>
              <a:t>Có luồng gió nhẹ từ mũi thổi vào tay</a:t>
            </a:r>
            <a:endParaRPr lang="en-VN" sz="3800" dirty="0">
              <a:solidFill>
                <a:srgbClr val="273135"/>
              </a:solidFill>
              <a:latin typeface="Arial" panose="020B0604020202020204" pitchFamily="34" charset="0"/>
              <a:cs typeface="Arial" panose="020B0604020202020204" pitchFamily="34" charset="0"/>
            </a:endParaRPr>
          </a:p>
        </p:txBody>
      </p:sp>
      <p:sp>
        <p:nvSpPr>
          <p:cNvPr id="11" name="Google Shape;48;p2">
            <a:extLst>
              <a:ext uri="{FF2B5EF4-FFF2-40B4-BE49-F238E27FC236}">
                <a16:creationId xmlns:a16="http://schemas.microsoft.com/office/drawing/2014/main" id="{8050C148-7B0D-E0D4-B5A4-1E410C128ED9}"/>
              </a:ext>
            </a:extLst>
          </p:cNvPr>
          <p:cNvSpPr/>
          <p:nvPr/>
        </p:nvSpPr>
        <p:spPr>
          <a:xfrm>
            <a:off x="12522714" y="1181100"/>
            <a:ext cx="5079486" cy="2990851"/>
          </a:xfrm>
          <a:prstGeom prst="roundRect">
            <a:avLst/>
          </a:prstGeom>
          <a:solidFill>
            <a:schemeClr val="accent6">
              <a:lumMod val="40000"/>
              <a:lumOff val="60000"/>
            </a:schemeClr>
          </a:solidFill>
          <a:ln w="2857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800">
                <a:latin typeface="Arial" panose="020B0604020202020204" pitchFamily="34" charset="0"/>
                <a:cs typeface="Arial" panose="020B0604020202020204" pitchFamily="34" charset="0"/>
              </a:rPr>
              <a:t>Lấy tay bịt mũi, ngậm miệng lại </a:t>
            </a:r>
            <a:endParaRPr lang="en-VN" sz="3800" dirty="0">
              <a:solidFill>
                <a:srgbClr val="273135"/>
              </a:solidFill>
              <a:latin typeface="Arial" panose="020B0604020202020204" pitchFamily="34" charset="0"/>
              <a:cs typeface="Arial" panose="020B0604020202020204" pitchFamily="34" charset="0"/>
            </a:endParaRPr>
          </a:p>
        </p:txBody>
      </p:sp>
      <p:sp>
        <p:nvSpPr>
          <p:cNvPr id="12" name="Google Shape;48;p2">
            <a:extLst>
              <a:ext uri="{FF2B5EF4-FFF2-40B4-BE49-F238E27FC236}">
                <a16:creationId xmlns:a16="http://schemas.microsoft.com/office/drawing/2014/main" id="{8050C148-7B0D-E0D4-B5A4-1E410C128ED9}"/>
              </a:ext>
            </a:extLst>
          </p:cNvPr>
          <p:cNvSpPr/>
          <p:nvPr/>
        </p:nvSpPr>
        <p:spPr>
          <a:xfrm>
            <a:off x="12522714" y="6191249"/>
            <a:ext cx="5079486" cy="2990851"/>
          </a:xfrm>
          <a:prstGeom prst="roundRect">
            <a:avLst/>
          </a:prstGeom>
          <a:solidFill>
            <a:schemeClr val="accent6">
              <a:lumMod val="40000"/>
              <a:lumOff val="60000"/>
            </a:schemeClr>
          </a:solidFill>
          <a:ln w="28575"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3800">
                <a:latin typeface="Arial" panose="020B0604020202020204" pitchFamily="34" charset="0"/>
                <a:cs typeface="Arial" panose="020B0604020202020204" pitchFamily="34" charset="0"/>
              </a:rPr>
              <a:t>Thấy khó thở, </a:t>
            </a:r>
          </a:p>
          <a:p>
            <a:pPr algn="ctr">
              <a:lnSpc>
                <a:spcPct val="150000"/>
              </a:lnSpc>
              <a:buClr>
                <a:schemeClr val="tx2">
                  <a:lumMod val="50000"/>
                </a:schemeClr>
              </a:buClr>
            </a:pPr>
            <a:r>
              <a:rPr lang="en-US" sz="3800">
                <a:latin typeface="Arial" panose="020B0604020202020204" pitchFamily="34" charset="0"/>
                <a:cs typeface="Arial" panose="020B0604020202020204" pitchFamily="34" charset="0"/>
              </a:rPr>
              <a:t>khó chịu</a:t>
            </a:r>
            <a:endParaRPr lang="en-VN" sz="3800" dirty="0">
              <a:solidFill>
                <a:srgbClr val="273135"/>
              </a:solidFill>
              <a:latin typeface="Arial" panose="020B0604020202020204" pitchFamily="34" charset="0"/>
              <a:cs typeface="Arial" panose="020B0604020202020204" pitchFamily="34" charset="0"/>
            </a:endParaRPr>
          </a:p>
        </p:txBody>
      </p:sp>
      <p:sp>
        <p:nvSpPr>
          <p:cNvPr id="2" name="Down Arrow 1"/>
          <p:cNvSpPr/>
          <p:nvPr/>
        </p:nvSpPr>
        <p:spPr>
          <a:xfrm>
            <a:off x="2806443" y="4724400"/>
            <a:ext cx="990600" cy="914400"/>
          </a:xfrm>
          <a:prstGeom prst="downArrow">
            <a:avLst/>
          </a:prstGeom>
          <a:solidFill>
            <a:srgbClr val="67803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14567157" y="4724400"/>
            <a:ext cx="990600" cy="914400"/>
          </a:xfrm>
          <a:prstGeom prst="downArrow">
            <a:avLst/>
          </a:prstGeom>
          <a:solidFill>
            <a:srgbClr val="67803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649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edg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par>
                          <p:cTn id="27" fill="hold">
                            <p:stCondLst>
                              <p:cond delay="1000"/>
                            </p:stCondLst>
                            <p:childTnLst>
                              <p:par>
                                <p:cTn id="28" presetID="16" presetClass="entr" presetSubtype="2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B3589A1B-1D81-F506-A02A-73A84E8DB4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7570193" y="64493"/>
            <a:ext cx="8481614" cy="10972800"/>
          </a:xfrm>
          <a:prstGeom prst="rect">
            <a:avLst/>
          </a:prstGeom>
        </p:spPr>
      </p:pic>
      <p:sp>
        <p:nvSpPr>
          <p:cNvPr id="17" name="Rectangle 16">
            <a:extLst>
              <a:ext uri="{FF2B5EF4-FFF2-40B4-BE49-F238E27FC236}">
                <a16:creationId xmlns:a16="http://schemas.microsoft.com/office/drawing/2014/main" id="{5C723DA5-382C-E75F-5204-4E8C78BBA35A}"/>
              </a:ext>
            </a:extLst>
          </p:cNvPr>
          <p:cNvSpPr/>
          <p:nvPr/>
        </p:nvSpPr>
        <p:spPr>
          <a:xfrm>
            <a:off x="6781800" y="1436284"/>
            <a:ext cx="10363199" cy="8250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5500" b="1">
                <a:solidFill>
                  <a:schemeClr val="tx1"/>
                </a:solidFill>
                <a:latin typeface="Arial" panose="020B0604020202020204" pitchFamily="34" charset="0"/>
                <a:cs typeface="Arial" panose="020B0604020202020204" pitchFamily="34" charset="0"/>
              </a:rPr>
              <a:t>Kết luận</a:t>
            </a:r>
            <a:endParaRPr lang="vi-VN" sz="5500" b="1">
              <a:solidFill>
                <a:schemeClr val="tx1"/>
              </a:solidFill>
              <a:latin typeface="Arial" panose="020B0604020202020204" pitchFamily="34" charset="0"/>
              <a:cs typeface="Arial" panose="020B0604020202020204" pitchFamily="34" charset="0"/>
            </a:endParaRPr>
          </a:p>
          <a:p>
            <a:pPr algn="ctr">
              <a:lnSpc>
                <a:spcPct val="150000"/>
              </a:lnSpc>
            </a:pPr>
            <a:r>
              <a:rPr lang="vi-VN" sz="3200">
                <a:solidFill>
                  <a:schemeClr val="tx1"/>
                </a:solidFill>
                <a:latin typeface="Arial" panose="020B0604020202020204" pitchFamily="34" charset="0"/>
                <a:cs typeface="Arial" panose="020B0604020202020204" pitchFamily="34" charset="0"/>
              </a:rPr>
              <a:t>*****************</a:t>
            </a:r>
          </a:p>
          <a:p>
            <a:pPr marL="457200" indent="-457200" algn="just">
              <a:lnSpc>
                <a:spcPct val="150000"/>
              </a:lnSpc>
              <a:buFont typeface="Wingdings" panose="05000000000000000000" pitchFamily="2" charset="2"/>
              <a:buChar char="§"/>
            </a:pPr>
            <a:r>
              <a:rPr lang="en-US" sz="3800">
                <a:solidFill>
                  <a:schemeClr val="tx1"/>
                </a:solidFill>
                <a:latin typeface="Arial" panose="020B0604020202020204" pitchFamily="34" charset="0"/>
                <a:cs typeface="Arial" panose="020B0604020202020204" pitchFamily="34" charset="0"/>
              </a:rPr>
              <a:t>Không khí có vai trò duy trì sự sống.</a:t>
            </a:r>
          </a:p>
        </p:txBody>
      </p:sp>
      <p:pic>
        <p:nvPicPr>
          <p:cNvPr id="10" name="Picture 8">
            <a:extLst>
              <a:ext uri="{FF2B5EF4-FFF2-40B4-BE49-F238E27FC236}">
                <a16:creationId xmlns:a16="http://schemas.microsoft.com/office/drawing/2014/main" id="{EA1412B8-BD2C-25F1-85D0-5FC0E8294D9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63800" y="310528"/>
            <a:ext cx="971686" cy="1388122"/>
          </a:xfrm>
          <a:prstGeom prst="rect">
            <a:avLst/>
          </a:prstGeom>
        </p:spPr>
      </p:pic>
      <p:pic>
        <p:nvPicPr>
          <p:cNvPr id="12" name="Picture 8">
            <a:extLst>
              <a:ext uri="{FF2B5EF4-FFF2-40B4-BE49-F238E27FC236}">
                <a16:creationId xmlns:a16="http://schemas.microsoft.com/office/drawing/2014/main" id="{1FE2EF08-D091-5783-11C4-F1F60262A1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24757" y="310528"/>
            <a:ext cx="971686" cy="1388122"/>
          </a:xfrm>
          <a:prstGeom prst="rect">
            <a:avLst/>
          </a:prstGeom>
        </p:spPr>
      </p:pic>
      <p:pic>
        <p:nvPicPr>
          <p:cNvPr id="18" name="Picture 10"/>
          <p:cNvPicPr>
            <a:picLocks noChangeAspect="1"/>
          </p:cNvPicPr>
          <p:nvPr/>
        </p:nvPicPr>
        <p:blipFill>
          <a:blip r:embed="rId6"/>
          <a:srcRect/>
          <a:stretch>
            <a:fillRect/>
          </a:stretch>
        </p:blipFill>
        <p:spPr>
          <a:xfrm>
            <a:off x="1068900" y="2781300"/>
            <a:ext cx="4612878" cy="75057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64000" y="8438314"/>
            <a:ext cx="1771762" cy="1866799"/>
          </a:xfrm>
          <a:prstGeom prst="rect">
            <a:avLst/>
          </a:prstGeom>
        </p:spPr>
      </p:pic>
      <p:pic>
        <p:nvPicPr>
          <p:cNvPr id="9"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038955">
            <a:off x="-190079" y="289114"/>
            <a:ext cx="1669447" cy="2186181"/>
          </a:xfrm>
          <a:prstGeom prst="rect">
            <a:avLst/>
          </a:prstGeom>
        </p:spPr>
      </p:pic>
    </p:spTree>
    <p:extLst>
      <p:ext uri="{BB962C8B-B14F-4D97-AF65-F5344CB8AC3E}">
        <p14:creationId xmlns:p14="http://schemas.microsoft.com/office/powerpoint/2010/main" val="3826607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4000" y="8438314"/>
            <a:ext cx="1771762" cy="1866799"/>
          </a:xfrm>
          <a:prstGeom prst="rect">
            <a:avLst/>
          </a:prstGeom>
        </p:spPr>
      </p:pic>
      <p:pic>
        <p:nvPicPr>
          <p:cNvPr id="1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90079" y="289114"/>
            <a:ext cx="1669447" cy="2186181"/>
          </a:xfrm>
          <a:prstGeom prst="rect">
            <a:avLst/>
          </a:prstGeom>
        </p:spPr>
      </p:pic>
      <p:pic>
        <p:nvPicPr>
          <p:cNvPr id="2" name="Picture 1"/>
          <p:cNvPicPr>
            <a:picLocks noChangeAspect="1"/>
          </p:cNvPicPr>
          <p:nvPr/>
        </p:nvPicPr>
        <p:blipFill>
          <a:blip r:embed="rId6"/>
          <a:stretch>
            <a:fillRect/>
          </a:stretch>
        </p:blipFill>
        <p:spPr>
          <a:xfrm>
            <a:off x="914400" y="4250591"/>
            <a:ext cx="6496050" cy="4171950"/>
          </a:xfrm>
          <a:prstGeom prst="rect">
            <a:avLst/>
          </a:prstGeom>
        </p:spPr>
      </p:pic>
      <p:grpSp>
        <p:nvGrpSpPr>
          <p:cNvPr id="9" name="Group 8">
            <a:extLst>
              <a:ext uri="{FF2B5EF4-FFF2-40B4-BE49-F238E27FC236}">
                <a16:creationId xmlns:a16="http://schemas.microsoft.com/office/drawing/2014/main" id="{A73B5EBD-7FBF-4157-77F8-132767EEA3B6}"/>
              </a:ext>
            </a:extLst>
          </p:cNvPr>
          <p:cNvGrpSpPr/>
          <p:nvPr/>
        </p:nvGrpSpPr>
        <p:grpSpPr>
          <a:xfrm>
            <a:off x="457200" y="1867182"/>
            <a:ext cx="7186414" cy="1312596"/>
            <a:chOff x="133027" y="1359392"/>
            <a:chExt cx="7186414" cy="1312596"/>
          </a:xfrm>
        </p:grpSpPr>
        <p:sp>
          <p:nvSpPr>
            <p:cNvPr id="10" name="Rectangle 9">
              <a:extLst>
                <a:ext uri="{FF2B5EF4-FFF2-40B4-BE49-F238E27FC236}">
                  <a16:creationId xmlns:a16="http://schemas.microsoft.com/office/drawing/2014/main" id="{62459EEA-B8C3-4423-7933-C0A909A07CC6}"/>
                </a:ext>
              </a:extLst>
            </p:cNvPr>
            <p:cNvSpPr/>
            <p:nvPr/>
          </p:nvSpPr>
          <p:spPr>
            <a:xfrm>
              <a:off x="1782856" y="1589059"/>
              <a:ext cx="5536585" cy="1057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Thảo luận nhóm</a:t>
              </a:r>
            </a:p>
          </p:txBody>
        </p:sp>
        <p:pic>
          <p:nvPicPr>
            <p:cNvPr id="11" name="Picture 12">
              <a:extLst>
                <a:ext uri="{FF2B5EF4-FFF2-40B4-BE49-F238E27FC236}">
                  <a16:creationId xmlns:a16="http://schemas.microsoft.com/office/drawing/2014/main" id="{00B266B4-C361-6DA0-9C25-BF77151710B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027" y="1359392"/>
              <a:ext cx="1816742" cy="1312596"/>
            </a:xfrm>
            <a:prstGeom prst="rect">
              <a:avLst/>
            </a:prstGeom>
          </p:spPr>
        </p:pic>
      </p:grpSp>
      <p:sp>
        <p:nvSpPr>
          <p:cNvPr id="5" name="Rectangle 4"/>
          <p:cNvSpPr/>
          <p:nvPr/>
        </p:nvSpPr>
        <p:spPr>
          <a:xfrm>
            <a:off x="8077200" y="1866900"/>
            <a:ext cx="9612307" cy="6555641"/>
          </a:xfrm>
          <a:prstGeom prst="rect">
            <a:avLst/>
          </a:prstGeom>
        </p:spPr>
        <p:txBody>
          <a:bodyPr wrap="square">
            <a:spAutoFit/>
          </a:bodyPr>
          <a:lstStyle/>
          <a:p>
            <a:pPr algn="just">
              <a:lnSpc>
                <a:spcPct val="150000"/>
              </a:lnSpc>
              <a:spcAft>
                <a:spcPts val="0"/>
              </a:spcAft>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Hoạt động 2.2: </a:t>
            </a:r>
          </a:p>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Calibri" panose="020F0502020204030204" pitchFamily="34" charset="0"/>
                <a:cs typeface="Arial" panose="020B0604020202020204" pitchFamily="34" charset="0"/>
              </a:rPr>
              <a:t>Hãy dự đoán: Nếu đậy kín cây ở hình 3a và lọ đựng con gián ở hình 3b thì sau một thời gian cây và con gián sẽ như thế nào?</a:t>
            </a:r>
          </a:p>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Calibri" panose="020F0502020204030204" pitchFamily="34" charset="0"/>
                <a:cs typeface="Arial" panose="020B0604020202020204" pitchFamily="34" charset="0"/>
              </a:rPr>
              <a:t>Từ đó rút ra nhận xét về vai trò của không khí đối với sự sống của sinh vật.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56998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3" dur="500"/>
                                        <p:tgtEl>
                                          <p:spTgt spid="5">
                                            <p:txEl>
                                              <p:pRg st="1" end="1"/>
                                            </p:txEl>
                                          </p:spTgt>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4000" y="8438314"/>
            <a:ext cx="1771762" cy="1866799"/>
          </a:xfrm>
          <a:prstGeom prst="rect">
            <a:avLst/>
          </a:prstGeom>
        </p:spPr>
      </p:pic>
      <p:pic>
        <p:nvPicPr>
          <p:cNvPr id="1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90079" y="289114"/>
            <a:ext cx="1669447" cy="2186181"/>
          </a:xfrm>
          <a:prstGeom prst="rect">
            <a:avLst/>
          </a:prstGeom>
        </p:spPr>
      </p:pic>
      <p:pic>
        <p:nvPicPr>
          <p:cNvPr id="2" name="Picture 1"/>
          <p:cNvPicPr>
            <a:picLocks noChangeAspect="1"/>
          </p:cNvPicPr>
          <p:nvPr/>
        </p:nvPicPr>
        <p:blipFill>
          <a:blip r:embed="rId6"/>
          <a:stretch>
            <a:fillRect/>
          </a:stretch>
        </p:blipFill>
        <p:spPr>
          <a:xfrm>
            <a:off x="914400" y="4250591"/>
            <a:ext cx="6496050" cy="4171950"/>
          </a:xfrm>
          <a:prstGeom prst="rect">
            <a:avLst/>
          </a:prstGeom>
        </p:spPr>
      </p:pic>
      <p:grpSp>
        <p:nvGrpSpPr>
          <p:cNvPr id="9" name="Group 8">
            <a:extLst>
              <a:ext uri="{FF2B5EF4-FFF2-40B4-BE49-F238E27FC236}">
                <a16:creationId xmlns:a16="http://schemas.microsoft.com/office/drawing/2014/main" id="{A73B5EBD-7FBF-4157-77F8-132767EEA3B6}"/>
              </a:ext>
            </a:extLst>
          </p:cNvPr>
          <p:cNvGrpSpPr/>
          <p:nvPr/>
        </p:nvGrpSpPr>
        <p:grpSpPr>
          <a:xfrm>
            <a:off x="457200" y="1867182"/>
            <a:ext cx="7186414" cy="1312596"/>
            <a:chOff x="133027" y="1359392"/>
            <a:chExt cx="7186414" cy="1312596"/>
          </a:xfrm>
        </p:grpSpPr>
        <p:sp>
          <p:nvSpPr>
            <p:cNvPr id="10" name="Rectangle 9">
              <a:extLst>
                <a:ext uri="{FF2B5EF4-FFF2-40B4-BE49-F238E27FC236}">
                  <a16:creationId xmlns:a16="http://schemas.microsoft.com/office/drawing/2014/main" id="{62459EEA-B8C3-4423-7933-C0A909A07CC6}"/>
                </a:ext>
              </a:extLst>
            </p:cNvPr>
            <p:cNvSpPr/>
            <p:nvPr/>
          </p:nvSpPr>
          <p:spPr>
            <a:xfrm>
              <a:off x="1782856" y="1589059"/>
              <a:ext cx="5536585" cy="1057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Thảo luận nhóm</a:t>
              </a:r>
            </a:p>
          </p:txBody>
        </p:sp>
        <p:pic>
          <p:nvPicPr>
            <p:cNvPr id="11" name="Picture 12">
              <a:extLst>
                <a:ext uri="{FF2B5EF4-FFF2-40B4-BE49-F238E27FC236}">
                  <a16:creationId xmlns:a16="http://schemas.microsoft.com/office/drawing/2014/main" id="{00B266B4-C361-6DA0-9C25-BF77151710B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027" y="1359392"/>
              <a:ext cx="1816742" cy="1312596"/>
            </a:xfrm>
            <a:prstGeom prst="rect">
              <a:avLst/>
            </a:prstGeom>
          </p:spPr>
        </p:pic>
      </p:grpSp>
      <p:sp>
        <p:nvSpPr>
          <p:cNvPr id="12" name="Chevron 11"/>
          <p:cNvSpPr/>
          <p:nvPr/>
        </p:nvSpPr>
        <p:spPr>
          <a:xfrm>
            <a:off x="8382000" y="2781300"/>
            <a:ext cx="8839200" cy="1981200"/>
          </a:xfrm>
          <a:prstGeom prst="chevron">
            <a:avLst/>
          </a:prstGeom>
          <a:solidFill>
            <a:srgbClr val="4BACC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Cây sẽ héo úa, vàng, rụng lá, thậm chí sẽ chết</a:t>
            </a:r>
            <a:endParaRPr lang="en-US" sz="3800">
              <a:solidFill>
                <a:schemeClr val="tx1"/>
              </a:solidFill>
              <a:latin typeface="Arial" panose="020B0604020202020204" pitchFamily="34" charset="0"/>
              <a:cs typeface="Arial" panose="020B0604020202020204" pitchFamily="34" charset="0"/>
            </a:endParaRPr>
          </a:p>
        </p:txBody>
      </p:sp>
      <p:sp>
        <p:nvSpPr>
          <p:cNvPr id="13" name="Chevron 12"/>
          <p:cNvSpPr/>
          <p:nvPr/>
        </p:nvSpPr>
        <p:spPr>
          <a:xfrm>
            <a:off x="8382000" y="5981700"/>
            <a:ext cx="8839200" cy="1981200"/>
          </a:xfrm>
          <a:prstGeom prst="chevron">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Con gián sẽ yếu đi và chết trong thời gian ngắn</a:t>
            </a:r>
            <a:endParaRPr lang="en-US" sz="3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2883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B3589A1B-1D81-F506-A02A-73A84E8DB4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7570193" y="64493"/>
            <a:ext cx="8481614" cy="10972800"/>
          </a:xfrm>
          <a:prstGeom prst="rect">
            <a:avLst/>
          </a:prstGeom>
        </p:spPr>
      </p:pic>
      <p:sp>
        <p:nvSpPr>
          <p:cNvPr id="17" name="Rectangle 16">
            <a:extLst>
              <a:ext uri="{FF2B5EF4-FFF2-40B4-BE49-F238E27FC236}">
                <a16:creationId xmlns:a16="http://schemas.microsoft.com/office/drawing/2014/main" id="{5C723DA5-382C-E75F-5204-4E8C78BBA35A}"/>
              </a:ext>
            </a:extLst>
          </p:cNvPr>
          <p:cNvSpPr/>
          <p:nvPr/>
        </p:nvSpPr>
        <p:spPr>
          <a:xfrm>
            <a:off x="6781800" y="1436284"/>
            <a:ext cx="10363199" cy="8250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5500" b="1">
                <a:solidFill>
                  <a:schemeClr val="tx1"/>
                </a:solidFill>
                <a:latin typeface="Arial" panose="020B0604020202020204" pitchFamily="34" charset="0"/>
                <a:cs typeface="Arial" panose="020B0604020202020204" pitchFamily="34" charset="0"/>
              </a:rPr>
              <a:t>Kết luận</a:t>
            </a:r>
            <a:endParaRPr lang="vi-VN" sz="5500" b="1">
              <a:solidFill>
                <a:schemeClr val="tx1"/>
              </a:solidFill>
              <a:latin typeface="Arial" panose="020B0604020202020204" pitchFamily="34" charset="0"/>
              <a:cs typeface="Arial" panose="020B0604020202020204" pitchFamily="34" charset="0"/>
            </a:endParaRPr>
          </a:p>
          <a:p>
            <a:pPr algn="ctr">
              <a:lnSpc>
                <a:spcPct val="150000"/>
              </a:lnSpc>
            </a:pPr>
            <a:r>
              <a:rPr lang="vi-VN" sz="3200">
                <a:solidFill>
                  <a:schemeClr val="tx1"/>
                </a:solidFill>
                <a:latin typeface="Arial" panose="020B0604020202020204" pitchFamily="34" charset="0"/>
                <a:cs typeface="Arial" panose="020B0604020202020204" pitchFamily="34" charset="0"/>
              </a:rPr>
              <a:t>*****************</a:t>
            </a:r>
          </a:p>
          <a:p>
            <a:pPr marL="457200" indent="-457200" algn="just">
              <a:lnSpc>
                <a:spcPct val="150000"/>
              </a:lnSpc>
              <a:buFont typeface="Wingdings" panose="05000000000000000000" pitchFamily="2" charset="2"/>
              <a:buChar char="§"/>
            </a:pPr>
            <a:r>
              <a:rPr lang="en-US" sz="3800">
                <a:solidFill>
                  <a:schemeClr val="tx1"/>
                </a:solidFill>
                <a:latin typeface="Arial" panose="020B0604020202020204" pitchFamily="34" charset="0"/>
                <a:cs typeface="Arial" panose="020B0604020202020204" pitchFamily="34" charset="0"/>
              </a:rPr>
              <a:t>Không khí có vai trò duy trì sự sống.</a:t>
            </a:r>
          </a:p>
          <a:p>
            <a:pPr marL="457200" indent="-457200" algn="just">
              <a:lnSpc>
                <a:spcPct val="150000"/>
              </a:lnSpc>
              <a:buFont typeface="Wingdings" panose="05000000000000000000" pitchFamily="2" charset="2"/>
              <a:buChar char="§"/>
            </a:pPr>
            <a:r>
              <a:rPr lang="en-US" sz="3800">
                <a:solidFill>
                  <a:schemeClr val="tx1"/>
                </a:solidFill>
                <a:latin typeface="Arial" panose="020B0604020202020204" pitchFamily="34" charset="0"/>
                <a:cs typeface="Arial" panose="020B0604020202020204" pitchFamily="34" charset="0"/>
              </a:rPr>
              <a:t>Không khí có vai trò duy trì sự sống cho cả động vật và thực vật.</a:t>
            </a:r>
          </a:p>
        </p:txBody>
      </p:sp>
      <p:pic>
        <p:nvPicPr>
          <p:cNvPr id="10" name="Picture 8">
            <a:extLst>
              <a:ext uri="{FF2B5EF4-FFF2-40B4-BE49-F238E27FC236}">
                <a16:creationId xmlns:a16="http://schemas.microsoft.com/office/drawing/2014/main" id="{EA1412B8-BD2C-25F1-85D0-5FC0E8294D9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63800" y="310528"/>
            <a:ext cx="971686" cy="1388122"/>
          </a:xfrm>
          <a:prstGeom prst="rect">
            <a:avLst/>
          </a:prstGeom>
        </p:spPr>
      </p:pic>
      <p:pic>
        <p:nvPicPr>
          <p:cNvPr id="12" name="Picture 8">
            <a:extLst>
              <a:ext uri="{FF2B5EF4-FFF2-40B4-BE49-F238E27FC236}">
                <a16:creationId xmlns:a16="http://schemas.microsoft.com/office/drawing/2014/main" id="{1FE2EF08-D091-5783-11C4-F1F60262A1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24757" y="310528"/>
            <a:ext cx="971686" cy="1388122"/>
          </a:xfrm>
          <a:prstGeom prst="rect">
            <a:avLst/>
          </a:prstGeom>
        </p:spPr>
      </p:pic>
      <p:pic>
        <p:nvPicPr>
          <p:cNvPr id="18" name="Picture 10"/>
          <p:cNvPicPr>
            <a:picLocks noChangeAspect="1"/>
          </p:cNvPicPr>
          <p:nvPr/>
        </p:nvPicPr>
        <p:blipFill>
          <a:blip r:embed="rId6"/>
          <a:srcRect/>
          <a:stretch>
            <a:fillRect/>
          </a:stretch>
        </p:blipFill>
        <p:spPr>
          <a:xfrm>
            <a:off x="1068900" y="2781300"/>
            <a:ext cx="4612878" cy="75057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64000" y="8438314"/>
            <a:ext cx="1771762" cy="1866799"/>
          </a:xfrm>
          <a:prstGeom prst="rect">
            <a:avLst/>
          </a:prstGeom>
        </p:spPr>
      </p:pic>
      <p:pic>
        <p:nvPicPr>
          <p:cNvPr id="9"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038955">
            <a:off x="-190079" y="289114"/>
            <a:ext cx="1669447" cy="2186181"/>
          </a:xfrm>
          <a:prstGeom prst="rect">
            <a:avLst/>
          </a:prstGeom>
        </p:spPr>
      </p:pic>
    </p:spTree>
    <p:extLst>
      <p:ext uri="{BB962C8B-B14F-4D97-AF65-F5344CB8AC3E}">
        <p14:creationId xmlns:p14="http://schemas.microsoft.com/office/powerpoint/2010/main" val="2757655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7"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33448"/>
          <a:stretch>
            <a:fillRect/>
          </a:stretch>
        </p:blipFill>
        <p:spPr>
          <a:xfrm rot="1071833">
            <a:off x="-814557" y="399157"/>
            <a:ext cx="2409460" cy="351370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6072" b="46388"/>
          <a:stretch>
            <a:fillRect/>
          </a:stretch>
        </p:blipFill>
        <p:spPr>
          <a:xfrm>
            <a:off x="15556636" y="8267700"/>
            <a:ext cx="2784477" cy="2033851"/>
          </a:xfrm>
          <a:prstGeom prst="rect">
            <a:avLst/>
          </a:prstGeom>
        </p:spPr>
      </p:pic>
      <p:grpSp>
        <p:nvGrpSpPr>
          <p:cNvPr id="12" name="Group 11">
            <a:extLst>
              <a:ext uri="{FF2B5EF4-FFF2-40B4-BE49-F238E27FC236}">
                <a16:creationId xmlns:a16="http://schemas.microsoft.com/office/drawing/2014/main" id="{36D109EA-508B-C9FC-D0BB-35215805AFA5}"/>
              </a:ext>
            </a:extLst>
          </p:cNvPr>
          <p:cNvGrpSpPr/>
          <p:nvPr/>
        </p:nvGrpSpPr>
        <p:grpSpPr>
          <a:xfrm>
            <a:off x="5685627" y="800100"/>
            <a:ext cx="6916746" cy="1501858"/>
            <a:chOff x="5877726" y="714372"/>
            <a:chExt cx="6916746" cy="1501858"/>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26224" y="714372"/>
              <a:ext cx="5619750" cy="1501858"/>
            </a:xfrm>
            <a:prstGeom prst="rect">
              <a:avLst/>
            </a:prstGeom>
          </p:spPr>
        </p:pic>
        <p:sp>
          <p:nvSpPr>
            <p:cNvPr id="11" name="TextBox 9">
              <a:extLst>
                <a:ext uri="{FF2B5EF4-FFF2-40B4-BE49-F238E27FC236}">
                  <a16:creationId xmlns:a16="http://schemas.microsoft.com/office/drawing/2014/main" id="{6A269565-CA1B-0531-5257-B262D7147C49}"/>
                </a:ext>
              </a:extLst>
            </p:cNvPr>
            <p:cNvSpPr txBox="1"/>
            <p:nvPr/>
          </p:nvSpPr>
          <p:spPr>
            <a:xfrm>
              <a:off x="5877726" y="965164"/>
              <a:ext cx="6916746" cy="1000274"/>
            </a:xfrm>
            <a:prstGeom prst="rect">
              <a:avLst/>
            </a:prstGeom>
          </p:spPr>
          <p:txBody>
            <a:bodyPr wrap="square" lIns="0" tIns="0" rIns="0" bIns="0" rtlCol="0" anchor="t">
              <a:spAutoFit/>
            </a:bodyPr>
            <a:lstStyle/>
            <a:p>
              <a:pPr algn="ctr"/>
              <a:r>
                <a:rPr lang="en-US" sz="6500" b="1">
                  <a:solidFill>
                    <a:srgbClr val="06605A"/>
                  </a:solidFill>
                  <a:latin typeface="Arial" panose="020B0604020202020204" pitchFamily="34" charset="0"/>
                  <a:cs typeface="Arial" panose="020B0604020202020204" pitchFamily="34" charset="0"/>
                </a:rPr>
                <a:t>KHỞI ĐỘNG</a:t>
              </a:r>
            </a:p>
          </p:txBody>
        </p:sp>
      </p:grpSp>
      <p:sp>
        <p:nvSpPr>
          <p:cNvPr id="2" name="Rectangle 1"/>
          <p:cNvSpPr/>
          <p:nvPr/>
        </p:nvSpPr>
        <p:spPr>
          <a:xfrm>
            <a:off x="3367418" y="3079375"/>
            <a:ext cx="11553164" cy="677108"/>
          </a:xfrm>
          <a:prstGeom prst="rect">
            <a:avLst/>
          </a:prstGeom>
        </p:spPr>
        <p:txBody>
          <a:bodyPr wrap="none">
            <a:spAutoFit/>
          </a:bodyPr>
          <a:lstStyle/>
          <a:p>
            <a:pPr algn="ctr"/>
            <a:r>
              <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rPr>
              <a:t>Làm thế nào để tắt ngọn nến mà không cần thổi?</a:t>
            </a:r>
            <a:endParaRPr lang="en-US" sz="3800" b="1">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318609" y="4533900"/>
            <a:ext cx="12283091" cy="5485447"/>
            <a:chOff x="1318609" y="4533900"/>
            <a:chExt cx="12283091" cy="5485447"/>
          </a:xfrm>
        </p:grpSpPr>
        <p:pic>
          <p:nvPicPr>
            <p:cNvPr id="1028" name="Picture 4" descr="Top với hơn 99 hình ảnh ngọn nến buồn hay nhất - Tin Học Vu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6300" y="4533900"/>
              <a:ext cx="8915400" cy="50149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8609" y="7200900"/>
              <a:ext cx="2825510" cy="2818447"/>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1"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4000" y="8438314"/>
            <a:ext cx="1771762" cy="1866799"/>
          </a:xfrm>
          <a:prstGeom prst="rect">
            <a:avLst/>
          </a:prstGeom>
        </p:spPr>
      </p:pic>
      <p:pic>
        <p:nvPicPr>
          <p:cNvPr id="1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90079" y="289114"/>
            <a:ext cx="1669447" cy="2186181"/>
          </a:xfrm>
          <a:prstGeom prst="rect">
            <a:avLst/>
          </a:prstGeom>
        </p:spPr>
      </p:pic>
      <p:grpSp>
        <p:nvGrpSpPr>
          <p:cNvPr id="14" name="Group 13">
            <a:extLst>
              <a:ext uri="{FF2B5EF4-FFF2-40B4-BE49-F238E27FC236}">
                <a16:creationId xmlns:a16="http://schemas.microsoft.com/office/drawing/2014/main" id="{222F485D-6697-8519-D5E3-652650D8E04C}"/>
              </a:ext>
            </a:extLst>
          </p:cNvPr>
          <p:cNvGrpSpPr/>
          <p:nvPr/>
        </p:nvGrpSpPr>
        <p:grpSpPr>
          <a:xfrm>
            <a:off x="1732340" y="801166"/>
            <a:ext cx="14556563" cy="1576161"/>
            <a:chOff x="1064437" y="615520"/>
            <a:chExt cx="14556563" cy="1576161"/>
          </a:xfrm>
        </p:grpSpPr>
        <p:sp>
          <p:nvSpPr>
            <p:cNvPr id="15" name="Rounded Rectangular Callout 13">
              <a:extLst>
                <a:ext uri="{FF2B5EF4-FFF2-40B4-BE49-F238E27FC236}">
                  <a16:creationId xmlns:a16="http://schemas.microsoft.com/office/drawing/2014/main" id="{EE145662-955D-1456-3208-0C1E9E1272F6}"/>
                </a:ext>
              </a:extLst>
            </p:cNvPr>
            <p:cNvSpPr/>
            <p:nvPr/>
          </p:nvSpPr>
          <p:spPr>
            <a:xfrm>
              <a:off x="4876800" y="711703"/>
              <a:ext cx="10744200" cy="1383797"/>
            </a:xfrm>
            <a:prstGeom prst="wedgeRoundRectCallout">
              <a:avLst>
                <a:gd name="adj1" fmla="val -54558"/>
                <a:gd name="adj2" fmla="val 7731"/>
                <a:gd name="adj3" fmla="val 16667"/>
              </a:avLst>
            </a:prstGeom>
            <a:solidFill>
              <a:schemeClr val="bg1"/>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Quan sát hình 4 </a:t>
              </a:r>
              <a:r>
                <a:rPr lang="nl-NL" sz="450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và trả lời câu hỏi: </a:t>
              </a:r>
            </a:p>
          </p:txBody>
        </p:sp>
        <p:pic>
          <p:nvPicPr>
            <p:cNvPr id="17" name="Picture 17">
              <a:extLst>
                <a:ext uri="{FF2B5EF4-FFF2-40B4-BE49-F238E27FC236}">
                  <a16:creationId xmlns:a16="http://schemas.microsoft.com/office/drawing/2014/main" id="{83908969-9864-FB86-4BF2-DE675AC997E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4437" y="615520"/>
              <a:ext cx="3144460" cy="1576161"/>
            </a:xfrm>
            <a:prstGeom prst="rect">
              <a:avLst/>
            </a:prstGeom>
          </p:spPr>
        </p:pic>
      </p:grpSp>
      <p:pic>
        <p:nvPicPr>
          <p:cNvPr id="3" name="Picture 2"/>
          <p:cNvPicPr>
            <a:picLocks noChangeAspect="1"/>
          </p:cNvPicPr>
          <p:nvPr/>
        </p:nvPicPr>
        <p:blipFill>
          <a:blip r:embed="rId8"/>
          <a:stretch>
            <a:fillRect/>
          </a:stretch>
        </p:blipFill>
        <p:spPr>
          <a:xfrm>
            <a:off x="2666998" y="3086100"/>
            <a:ext cx="12214313" cy="4343400"/>
          </a:xfrm>
          <a:prstGeom prst="rect">
            <a:avLst/>
          </a:prstGeom>
          <a:effectLst>
            <a:outerShdw blurRad="50800" dist="38100" dir="2700000" algn="tl" rotWithShape="0">
              <a:prstClr val="black">
                <a:alpha val="40000"/>
              </a:prstClr>
            </a:outerShdw>
          </a:effectLst>
        </p:spPr>
      </p:pic>
      <p:sp>
        <p:nvSpPr>
          <p:cNvPr id="4" name="Rectangle 3"/>
          <p:cNvSpPr/>
          <p:nvPr/>
        </p:nvSpPr>
        <p:spPr>
          <a:xfrm>
            <a:off x="770101" y="7868841"/>
            <a:ext cx="16008109" cy="1846659"/>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3800">
                <a:latin typeface="Arial" panose="020B0604020202020204" pitchFamily="34" charset="0"/>
                <a:ea typeface="Calibri" panose="020F0502020204030204" pitchFamily="34" charset="0"/>
                <a:cs typeface="Arial" panose="020B0604020202020204" pitchFamily="34" charset="0"/>
              </a:rPr>
              <a:t>Giải thích vì sao trong các nhà kính trồng rau thường có cửa thông khí.</a:t>
            </a:r>
          </a:p>
          <a:p>
            <a:pPr marL="571500" indent="-571500" algn="just">
              <a:lnSpc>
                <a:spcPct val="150000"/>
              </a:lnSpc>
              <a:spcAft>
                <a:spcPts val="0"/>
              </a:spcAft>
              <a:buFont typeface="Wingdings" panose="05000000000000000000" pitchFamily="2" charset="2"/>
              <a:buChar char="§"/>
            </a:pPr>
            <a:r>
              <a:rPr lang="en-US" sz="3800">
                <a:latin typeface="Arial" panose="020B0604020202020204" pitchFamily="34" charset="0"/>
                <a:ea typeface="Calibri" panose="020F0502020204030204" pitchFamily="34" charset="0"/>
                <a:cs typeface="Arial" panose="020B0604020202020204" pitchFamily="34" charset="0"/>
              </a:rPr>
              <a:t>Người ta sục không khí vào bể cá cảnh để làm gì?</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2104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3" presetClass="entr" presetSubtype="0" fill="hold" nodeType="after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
                                        <p:tgtEl>
                                          <p:spTgt spid="3"/>
                                        </p:tgtEl>
                                      </p:cBhvr>
                                    </p:animEffect>
                                    <p:anim calcmode="lin" valueType="num">
                                      <p:cBhvr>
                                        <p:cTn id="13" dur="400" fill="hold"/>
                                        <p:tgtEl>
                                          <p:spTgt spid="3"/>
                                        </p:tgtEl>
                                        <p:attrNameLst>
                                          <p:attrName>ppt_x</p:attrName>
                                        </p:attrNameLst>
                                      </p:cBhvr>
                                      <p:tavLst>
                                        <p:tav tm="0">
                                          <p:val>
                                            <p:strVal val="#ppt_x"/>
                                          </p:val>
                                        </p:tav>
                                        <p:tav tm="100000">
                                          <p:val>
                                            <p:strVal val="#ppt_x"/>
                                          </p:val>
                                        </p:tav>
                                      </p:tavLst>
                                    </p:anim>
                                    <p:anim calcmode="lin" valueType="num">
                                      <p:cBhvr>
                                        <p:cTn id="14" dur="400" fill="hold"/>
                                        <p:tgtEl>
                                          <p:spTgt spid="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down)">
                                      <p:cBhvr>
                                        <p:cTn id="21" dur="500"/>
                                        <p:tgtEl>
                                          <p:spTgt spid="4">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4000" y="8438314"/>
            <a:ext cx="1771762" cy="1866799"/>
          </a:xfrm>
          <a:prstGeom prst="rect">
            <a:avLst/>
          </a:prstGeom>
        </p:spPr>
      </p:pic>
      <p:pic>
        <p:nvPicPr>
          <p:cNvPr id="1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90079" y="289114"/>
            <a:ext cx="1669447" cy="2186181"/>
          </a:xfrm>
          <a:prstGeom prst="rect">
            <a:avLst/>
          </a:prstGeom>
        </p:spPr>
      </p:pic>
      <p:pic>
        <p:nvPicPr>
          <p:cNvPr id="3" name="Picture 2"/>
          <p:cNvPicPr>
            <a:picLocks noChangeAspect="1"/>
          </p:cNvPicPr>
          <p:nvPr/>
        </p:nvPicPr>
        <p:blipFill rotWithShape="1">
          <a:blip r:embed="rId6"/>
          <a:srcRect r="43853" b="10502"/>
          <a:stretch/>
        </p:blipFill>
        <p:spPr>
          <a:xfrm>
            <a:off x="990600" y="722834"/>
            <a:ext cx="6858002" cy="3887266"/>
          </a:xfrm>
          <a:prstGeom prst="rect">
            <a:avLst/>
          </a:prstGeom>
          <a:effectLst>
            <a:outerShdw blurRad="50800" dist="38100" dir="2700000" algn="tl" rotWithShape="0">
              <a:prstClr val="black">
                <a:alpha val="40000"/>
              </a:prstClr>
            </a:outerShdw>
          </a:effectLst>
        </p:spPr>
      </p:pic>
      <p:sp>
        <p:nvSpPr>
          <p:cNvPr id="2" name="Rectangle 1"/>
          <p:cNvSpPr/>
          <p:nvPr/>
        </p:nvSpPr>
        <p:spPr>
          <a:xfrm>
            <a:off x="8610600" y="865974"/>
            <a:ext cx="8910782" cy="3600986"/>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Calibri" panose="020F0502020204030204" pitchFamily="34" charset="0"/>
                <a:cs typeface="Arial" panose="020B0604020202020204" pitchFamily="34" charset="0"/>
              </a:rPr>
              <a:t>Trong các nhà kính trồng rau thường có cửa thông khí để không khí được lưu thông trong nhà nhằm duy trì sự sống cho cây trồng.</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rotWithShape="1">
          <a:blip r:embed="rId6"/>
          <a:srcRect l="57395" b="10502"/>
          <a:stretch/>
        </p:blipFill>
        <p:spPr>
          <a:xfrm>
            <a:off x="1485901" y="5295900"/>
            <a:ext cx="5867400" cy="4382885"/>
          </a:xfrm>
          <a:prstGeom prst="rect">
            <a:avLst/>
          </a:prstGeom>
          <a:effectLst>
            <a:outerShdw blurRad="50800" dist="38100" dir="2700000" algn="tl" rotWithShape="0">
              <a:prstClr val="black">
                <a:alpha val="40000"/>
              </a:prstClr>
            </a:outerShdw>
          </a:effectLst>
        </p:spPr>
      </p:pic>
      <p:sp>
        <p:nvSpPr>
          <p:cNvPr id="5" name="Rectangle 4"/>
          <p:cNvSpPr/>
          <p:nvPr/>
        </p:nvSpPr>
        <p:spPr>
          <a:xfrm>
            <a:off x="8610600" y="6179612"/>
            <a:ext cx="8910782" cy="2615460"/>
          </a:xfrm>
          <a:prstGeom prst="rect">
            <a:avLst/>
          </a:prstGeom>
        </p:spPr>
        <p:txBody>
          <a:bodyPr wrap="square">
            <a:spAutoFit/>
          </a:bodyPr>
          <a:lstStyle/>
          <a:p>
            <a:pPr algn="just">
              <a:lnSpc>
                <a:spcPct val="150000"/>
              </a:lnSpc>
            </a:pPr>
            <a:r>
              <a:rPr lang="nl-NL" sz="3800" kern="0">
                <a:latin typeface="Arial" panose="020B0604020202020204" pitchFamily="34" charset="0"/>
                <a:ea typeface="Calibri" panose="020F0502020204030204" pitchFamily="34" charset="0"/>
                <a:cs typeface="Arial" panose="020B0604020202020204" pitchFamily="34" charset="0"/>
              </a:rPr>
              <a:t>Người ta sục không khí vào bể cá cảnh để tăng lượng không khí trong nước duy trì sự sống cho cá.</a:t>
            </a:r>
            <a:endParaRPr lang="en-US" sz="3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1743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4000" y="8438314"/>
            <a:ext cx="1771762" cy="1866799"/>
          </a:xfrm>
          <a:prstGeom prst="rect">
            <a:avLst/>
          </a:prstGeom>
        </p:spPr>
      </p:pic>
      <p:pic>
        <p:nvPicPr>
          <p:cNvPr id="19"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38955">
            <a:off x="-190079" y="289114"/>
            <a:ext cx="1669447" cy="2186181"/>
          </a:xfrm>
          <a:prstGeom prst="rect">
            <a:avLst/>
          </a:prstGeom>
        </p:spPr>
      </p:pic>
      <p:grpSp>
        <p:nvGrpSpPr>
          <p:cNvPr id="7" name="Group 6"/>
          <p:cNvGrpSpPr/>
          <p:nvPr/>
        </p:nvGrpSpPr>
        <p:grpSpPr>
          <a:xfrm>
            <a:off x="1447800" y="2019300"/>
            <a:ext cx="10058400" cy="6172200"/>
            <a:chOff x="1447800" y="2019300"/>
            <a:chExt cx="10058400" cy="6172200"/>
          </a:xfrm>
        </p:grpSpPr>
        <p:pic>
          <p:nvPicPr>
            <p:cNvPr id="8"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7800" y="2019300"/>
              <a:ext cx="10058400" cy="6172200"/>
            </a:xfrm>
            <a:prstGeom prst="rect">
              <a:avLst/>
            </a:prstGeom>
          </p:spPr>
        </p:pic>
        <p:sp>
          <p:nvSpPr>
            <p:cNvPr id="4" name="Rectangle 3"/>
            <p:cNvSpPr/>
            <p:nvPr/>
          </p:nvSpPr>
          <p:spPr>
            <a:xfrm>
              <a:off x="2324099" y="3322320"/>
              <a:ext cx="8305801" cy="2308324"/>
            </a:xfrm>
            <a:prstGeom prst="rect">
              <a:avLst/>
            </a:prstGeom>
          </p:spPr>
          <p:txBody>
            <a:bodyPr wrap="square">
              <a:spAutoFit/>
            </a:bodyPr>
            <a:lstStyle/>
            <a:p>
              <a:pPr algn="just">
                <a:lnSpc>
                  <a:spcPct val="150000"/>
                </a:lnSpc>
                <a:spcAft>
                  <a:spcPts val="0"/>
                </a:spcAft>
              </a:pPr>
              <a:r>
                <a:rPr lang="en-US" sz="4800">
                  <a:latin typeface="Arial" panose="020B0604020202020204" pitchFamily="34" charset="0"/>
                  <a:ea typeface="Calibri" panose="020F0502020204030204" pitchFamily="34" charset="0"/>
                  <a:cs typeface="Arial" panose="020B0604020202020204" pitchFamily="34" charset="0"/>
                </a:rPr>
                <a:t>Lấy ví dụ khác về vai trò của không khí đối với sự sống.</a:t>
              </a:r>
              <a:endParaRPr lang="en-US" sz="48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6" name="Group 5"/>
          <p:cNvGrpSpPr/>
          <p:nvPr/>
        </p:nvGrpSpPr>
        <p:grpSpPr>
          <a:xfrm>
            <a:off x="10058400" y="1790700"/>
            <a:ext cx="7408601" cy="8766230"/>
            <a:chOff x="10210800" y="1790700"/>
            <a:chExt cx="7408601" cy="8766230"/>
          </a:xfrm>
        </p:grpSpPr>
        <p:pic>
          <p:nvPicPr>
            <p:cNvPr id="9"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10800" y="3314700"/>
              <a:ext cx="6083473" cy="7242230"/>
            </a:xfrm>
            <a:prstGeom prst="rect">
              <a:avLst/>
            </a:prstGeom>
          </p:spPr>
        </p:pic>
        <p:pic>
          <p:nvPicPr>
            <p:cNvPr id="11"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87451" y="1790700"/>
              <a:ext cx="2331950" cy="2276567"/>
            </a:xfrm>
            <a:prstGeom prst="rect">
              <a:avLst/>
            </a:prstGeom>
          </p:spPr>
        </p:pic>
      </p:grpSp>
    </p:spTree>
    <p:extLst>
      <p:ext uri="{BB962C8B-B14F-4D97-AF65-F5344CB8AC3E}">
        <p14:creationId xmlns:p14="http://schemas.microsoft.com/office/powerpoint/2010/main" val="3451281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B3589A1B-1D81-F506-A02A-73A84E8DB4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106" t="868" r="28177"/>
          <a:stretch>
            <a:fillRect/>
          </a:stretch>
        </p:blipFill>
        <p:spPr>
          <a:xfrm rot="5400000">
            <a:off x="7570193" y="64493"/>
            <a:ext cx="8481614" cy="10972800"/>
          </a:xfrm>
          <a:prstGeom prst="rect">
            <a:avLst/>
          </a:prstGeom>
        </p:spPr>
      </p:pic>
      <p:sp>
        <p:nvSpPr>
          <p:cNvPr id="17" name="Rectangle 16">
            <a:extLst>
              <a:ext uri="{FF2B5EF4-FFF2-40B4-BE49-F238E27FC236}">
                <a16:creationId xmlns:a16="http://schemas.microsoft.com/office/drawing/2014/main" id="{5C723DA5-382C-E75F-5204-4E8C78BBA35A}"/>
              </a:ext>
            </a:extLst>
          </p:cNvPr>
          <p:cNvSpPr/>
          <p:nvPr/>
        </p:nvSpPr>
        <p:spPr>
          <a:xfrm>
            <a:off x="6781800" y="1436284"/>
            <a:ext cx="10363199" cy="8250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5500" b="1">
                <a:solidFill>
                  <a:schemeClr val="tx1"/>
                </a:solidFill>
                <a:latin typeface="Arial" panose="020B0604020202020204" pitchFamily="34" charset="0"/>
                <a:cs typeface="Arial" panose="020B0604020202020204" pitchFamily="34" charset="0"/>
              </a:rPr>
              <a:t>Kết luận</a:t>
            </a:r>
            <a:endParaRPr lang="vi-VN" sz="5500" b="1">
              <a:solidFill>
                <a:schemeClr val="tx1"/>
              </a:solidFill>
              <a:latin typeface="Arial" panose="020B0604020202020204" pitchFamily="34" charset="0"/>
              <a:cs typeface="Arial" panose="020B0604020202020204" pitchFamily="34" charset="0"/>
            </a:endParaRPr>
          </a:p>
          <a:p>
            <a:pPr algn="ctr">
              <a:lnSpc>
                <a:spcPct val="150000"/>
              </a:lnSpc>
            </a:pPr>
            <a:r>
              <a:rPr lang="vi-VN" sz="3200">
                <a:solidFill>
                  <a:schemeClr val="tx1"/>
                </a:solidFill>
                <a:latin typeface="Arial" panose="020B0604020202020204" pitchFamily="34" charset="0"/>
                <a:cs typeface="Arial" panose="020B0604020202020204" pitchFamily="34" charset="0"/>
              </a:rPr>
              <a:t>*****************</a:t>
            </a:r>
          </a:p>
          <a:p>
            <a:pPr marL="457200" indent="-457200" algn="just">
              <a:lnSpc>
                <a:spcPct val="150000"/>
              </a:lnSpc>
              <a:buFont typeface="Wingdings" panose="05000000000000000000" pitchFamily="2" charset="2"/>
              <a:buChar char="§"/>
            </a:pPr>
            <a:r>
              <a:rPr lang="en-US" sz="3800">
                <a:solidFill>
                  <a:schemeClr val="tx1"/>
                </a:solidFill>
                <a:latin typeface="Arial" panose="020B0604020202020204" pitchFamily="34" charset="0"/>
                <a:cs typeface="Arial" panose="020B0604020202020204" pitchFamily="34" charset="0"/>
              </a:rPr>
              <a:t>Không khí có vai trò duy trì sự sống.</a:t>
            </a:r>
          </a:p>
          <a:p>
            <a:pPr marL="457200" indent="-457200" algn="just">
              <a:lnSpc>
                <a:spcPct val="150000"/>
              </a:lnSpc>
              <a:buFont typeface="Wingdings" panose="05000000000000000000" pitchFamily="2" charset="2"/>
              <a:buChar char="§"/>
            </a:pPr>
            <a:r>
              <a:rPr lang="en-US" sz="3800">
                <a:solidFill>
                  <a:schemeClr val="tx1"/>
                </a:solidFill>
                <a:latin typeface="Arial" panose="020B0604020202020204" pitchFamily="34" charset="0"/>
                <a:cs typeface="Arial" panose="020B0604020202020204" pitchFamily="34" charset="0"/>
              </a:rPr>
              <a:t>Không khí có vai trò duy trì sự sống cho cả động vật và thực vật.</a:t>
            </a:r>
          </a:p>
          <a:p>
            <a:pPr marL="457200" indent="-457200" algn="just">
              <a:lnSpc>
                <a:spcPct val="150000"/>
              </a:lnSpc>
              <a:buFont typeface="Wingdings" panose="05000000000000000000" pitchFamily="2" charset="2"/>
              <a:buChar char="§"/>
            </a:pPr>
            <a:r>
              <a:rPr lang="en-US" sz="3800">
                <a:solidFill>
                  <a:schemeClr val="tx1"/>
                </a:solidFill>
                <a:latin typeface="Arial" panose="020B0604020202020204" pitchFamily="34" charset="0"/>
                <a:cs typeface="Arial" panose="020B0604020202020204" pitchFamily="34" charset="0"/>
              </a:rPr>
              <a:t>Ví dụ về vai trò của không khí với sự sống: </a:t>
            </a:r>
          </a:p>
          <a:p>
            <a:pPr marL="571500" indent="-571500" algn="just">
              <a:lnSpc>
                <a:spcPct val="150000"/>
              </a:lnSpc>
              <a:buFont typeface="Wingdings" panose="05000000000000000000" pitchFamily="2" charset="2"/>
              <a:buChar char="ü"/>
            </a:pPr>
            <a:r>
              <a:rPr lang="en-US" sz="3800">
                <a:solidFill>
                  <a:schemeClr val="tx1"/>
                </a:solidFill>
                <a:latin typeface="Arial" panose="020B0604020202020204" pitchFamily="34" charset="0"/>
                <a:cs typeface="Arial" panose="020B0604020202020204" pitchFamily="34" charset="0"/>
              </a:rPr>
              <a:t>Cảm thấy khó chịu nếu ngủ chùm kín chăn.</a:t>
            </a:r>
          </a:p>
          <a:p>
            <a:pPr marL="571500" indent="-571500" algn="just">
              <a:lnSpc>
                <a:spcPct val="150000"/>
              </a:lnSpc>
              <a:buFont typeface="Wingdings" panose="05000000000000000000" pitchFamily="2" charset="2"/>
              <a:buChar char="ü"/>
            </a:pPr>
            <a:r>
              <a:rPr lang="en-US" sz="3800">
                <a:solidFill>
                  <a:schemeClr val="tx1"/>
                </a:solidFill>
                <a:latin typeface="Arial" panose="020B0604020202020204" pitchFamily="34" charset="0"/>
                <a:cs typeface="Arial" panose="020B0604020202020204" pitchFamily="34" charset="0"/>
              </a:rPr>
              <a:t>Khi mở cửa sổ, nhà sẽ thông thoáng và thấy dễ chịu</a:t>
            </a:r>
            <a:r>
              <a:rPr lang="en-US" sz="3800" i="1">
                <a:solidFill>
                  <a:schemeClr val="tx1"/>
                </a:solidFill>
                <a:latin typeface="Arial" panose="020B0604020202020204" pitchFamily="34" charset="0"/>
                <a:cs typeface="Arial" panose="020B0604020202020204" pitchFamily="34" charset="0"/>
              </a:rPr>
              <a:t>.</a:t>
            </a:r>
            <a:endParaRPr lang="en-US" sz="3800">
              <a:solidFill>
                <a:schemeClr val="tx1"/>
              </a:solidFill>
              <a:latin typeface="Arial" panose="020B0604020202020204" pitchFamily="34" charset="0"/>
              <a:cs typeface="Arial" panose="020B0604020202020204" pitchFamily="34" charset="0"/>
            </a:endParaRPr>
          </a:p>
        </p:txBody>
      </p:sp>
      <p:pic>
        <p:nvPicPr>
          <p:cNvPr id="10" name="Picture 8">
            <a:extLst>
              <a:ext uri="{FF2B5EF4-FFF2-40B4-BE49-F238E27FC236}">
                <a16:creationId xmlns:a16="http://schemas.microsoft.com/office/drawing/2014/main" id="{EA1412B8-BD2C-25F1-85D0-5FC0E8294D9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63800" y="310528"/>
            <a:ext cx="971686" cy="1388122"/>
          </a:xfrm>
          <a:prstGeom prst="rect">
            <a:avLst/>
          </a:prstGeom>
        </p:spPr>
      </p:pic>
      <p:pic>
        <p:nvPicPr>
          <p:cNvPr id="12" name="Picture 8">
            <a:extLst>
              <a:ext uri="{FF2B5EF4-FFF2-40B4-BE49-F238E27FC236}">
                <a16:creationId xmlns:a16="http://schemas.microsoft.com/office/drawing/2014/main" id="{1FE2EF08-D091-5783-11C4-F1F60262A1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24757" y="310528"/>
            <a:ext cx="971686" cy="1388122"/>
          </a:xfrm>
          <a:prstGeom prst="rect">
            <a:avLst/>
          </a:prstGeom>
        </p:spPr>
      </p:pic>
      <p:pic>
        <p:nvPicPr>
          <p:cNvPr id="18" name="Picture 10"/>
          <p:cNvPicPr>
            <a:picLocks noChangeAspect="1"/>
          </p:cNvPicPr>
          <p:nvPr/>
        </p:nvPicPr>
        <p:blipFill>
          <a:blip r:embed="rId6"/>
          <a:srcRect/>
          <a:stretch>
            <a:fillRect/>
          </a:stretch>
        </p:blipFill>
        <p:spPr>
          <a:xfrm>
            <a:off x="1068900" y="2781300"/>
            <a:ext cx="4612878" cy="75057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64000" y="8438314"/>
            <a:ext cx="1771762" cy="1866799"/>
          </a:xfrm>
          <a:prstGeom prst="rect">
            <a:avLst/>
          </a:prstGeom>
        </p:spPr>
      </p:pic>
      <p:pic>
        <p:nvPicPr>
          <p:cNvPr id="9"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038955">
            <a:off x="-190079" y="289114"/>
            <a:ext cx="1669447" cy="2186181"/>
          </a:xfrm>
          <a:prstGeom prst="rect">
            <a:avLst/>
          </a:prstGeom>
        </p:spPr>
      </p:pic>
    </p:spTree>
    <p:extLst>
      <p:ext uri="{BB962C8B-B14F-4D97-AF65-F5344CB8AC3E}">
        <p14:creationId xmlns:p14="http://schemas.microsoft.com/office/powerpoint/2010/main" val="730095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4" end="4"/>
                                            </p:txEl>
                                          </p:spTgt>
                                        </p:tgtEl>
                                        <p:attrNameLst>
                                          <p:attrName>style.visibility</p:attrName>
                                        </p:attrNameLst>
                                      </p:cBhvr>
                                      <p:to>
                                        <p:strVal val="visible"/>
                                      </p:to>
                                    </p:set>
                                    <p:animEffect transition="in" filter="randombar(horizontal)">
                                      <p:cBhvr>
                                        <p:cTn id="7" dur="500"/>
                                        <p:tgtEl>
                                          <p:spTgt spid="17">
                                            <p:txEl>
                                              <p:pRg st="4" end="4"/>
                                            </p:txEl>
                                          </p:spTgt>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7">
                                            <p:txEl>
                                              <p:pRg st="5" end="5"/>
                                            </p:txEl>
                                          </p:spTgt>
                                        </p:tgtEl>
                                        <p:attrNameLst>
                                          <p:attrName>style.visibility</p:attrName>
                                        </p:attrNameLst>
                                      </p:cBhvr>
                                      <p:to>
                                        <p:strVal val="visible"/>
                                      </p:to>
                                    </p:set>
                                    <p:animEffect transition="in" filter="fade">
                                      <p:cBhvr>
                                        <p:cTn id="11" dur="500"/>
                                        <p:tgtEl>
                                          <p:spTgt spid="17">
                                            <p:txEl>
                                              <p:pRg st="5" end="5"/>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7">
                                            <p:txEl>
                                              <p:pRg st="6" end="6"/>
                                            </p:txEl>
                                          </p:spTgt>
                                        </p:tgtEl>
                                        <p:attrNameLst>
                                          <p:attrName>style.visibility</p:attrName>
                                        </p:attrNameLst>
                                      </p:cBhvr>
                                      <p:to>
                                        <p:strVal val="visible"/>
                                      </p:to>
                                    </p:set>
                                    <p:animEffect transition="in" filter="fade">
                                      <p:cBhvr>
                                        <p:cTn id="15"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2">
            <a:extLst>
              <a:ext uri="{FF2B5EF4-FFF2-40B4-BE49-F238E27FC236}">
                <a16:creationId xmlns:a16="http://schemas.microsoft.com/office/drawing/2014/main" id="{08C3BD88-1462-9980-1B90-FED7A167B8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83659">
            <a:off x="-1143000" y="6835509"/>
            <a:ext cx="2902276" cy="4041144"/>
          </a:xfrm>
          <a:prstGeom prst="rect">
            <a:avLst/>
          </a:prstGeom>
        </p:spPr>
      </p:pic>
      <p:pic>
        <p:nvPicPr>
          <p:cNvPr id="17" name="Picture 14">
            <a:extLst>
              <a:ext uri="{FF2B5EF4-FFF2-40B4-BE49-F238E27FC236}">
                <a16:creationId xmlns:a16="http://schemas.microsoft.com/office/drawing/2014/main" id="{3D90558A-3FE7-04E3-25B5-D8235A2B6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2000" y="7856173"/>
            <a:ext cx="2680484" cy="2617128"/>
          </a:xfrm>
          <a:prstGeom prst="rect">
            <a:avLst/>
          </a:prstGeom>
        </p:spPr>
      </p:pic>
      <p:grpSp>
        <p:nvGrpSpPr>
          <p:cNvPr id="21" name="Group 20">
            <a:extLst>
              <a:ext uri="{FF2B5EF4-FFF2-40B4-BE49-F238E27FC236}">
                <a16:creationId xmlns:a16="http://schemas.microsoft.com/office/drawing/2014/main" id="{25B493C8-8E59-F85F-FDB2-AE5844698D1B}"/>
              </a:ext>
            </a:extLst>
          </p:cNvPr>
          <p:cNvGrpSpPr/>
          <p:nvPr/>
        </p:nvGrpSpPr>
        <p:grpSpPr>
          <a:xfrm>
            <a:off x="2693092" y="3314700"/>
            <a:ext cx="12966691" cy="5983435"/>
            <a:chOff x="2657015" y="2436664"/>
            <a:chExt cx="12966691" cy="7390053"/>
          </a:xfrm>
        </p:grpSpPr>
        <p:grpSp>
          <p:nvGrpSpPr>
            <p:cNvPr id="4" name="Group 4"/>
            <p:cNvGrpSpPr/>
            <p:nvPr/>
          </p:nvGrpSpPr>
          <p:grpSpPr>
            <a:xfrm>
              <a:off x="2657015" y="2436664"/>
              <a:ext cx="12966691" cy="7390053"/>
              <a:chOff x="-422430" y="0"/>
              <a:chExt cx="9242565" cy="5267577"/>
            </a:xfrm>
          </p:grpSpPr>
          <p:sp>
            <p:nvSpPr>
              <p:cNvPr id="5" name="Freeform 5"/>
              <p:cNvSpPr/>
              <p:nvPr/>
            </p:nvSpPr>
            <p:spPr>
              <a:xfrm>
                <a:off x="-422430" y="0"/>
                <a:ext cx="9242565" cy="5267577"/>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txBody>
              <a:bodyPr/>
              <a:lstStyle/>
              <a:p>
                <a:endParaRPr lang="en-US"/>
              </a:p>
            </p:txBody>
          </p:sp>
          <p:sp>
            <p:nvSpPr>
              <p:cNvPr id="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txBody>
              <a:bodyPr/>
              <a:lstStyle/>
              <a:p>
                <a:endParaRPr lang="en-US"/>
              </a:p>
            </p:txBody>
          </p:sp>
        </p:grpSp>
        <p:sp>
          <p:nvSpPr>
            <p:cNvPr id="18" name="TextBox 17">
              <a:extLst>
                <a:ext uri="{FF2B5EF4-FFF2-40B4-BE49-F238E27FC236}">
                  <a16:creationId xmlns:a16="http://schemas.microsoft.com/office/drawing/2014/main" id="{7DFDAD5B-A825-D00C-3C33-2196996461A2}"/>
                </a:ext>
              </a:extLst>
            </p:cNvPr>
            <p:cNvSpPr txBox="1"/>
            <p:nvPr/>
          </p:nvSpPr>
          <p:spPr>
            <a:xfrm>
              <a:off x="3486815" y="4229534"/>
              <a:ext cx="11211384" cy="3877329"/>
            </a:xfrm>
            <a:prstGeom prst="rect">
              <a:avLst/>
            </a:prstGeom>
            <a:noFill/>
          </p:spPr>
          <p:txBody>
            <a:bodyPr wrap="square">
              <a:spAutoFit/>
            </a:bodyPr>
            <a:lstStyle/>
            <a:p>
              <a:pPr algn="ctr">
                <a:lnSpc>
                  <a:spcPct val="150000"/>
                </a:lnSpc>
              </a:pPr>
              <a:r>
                <a:rPr lang="en-US" sz="6600" b="1">
                  <a:solidFill>
                    <a:schemeClr val="accent2"/>
                  </a:solidFill>
                  <a:latin typeface="Arial" panose="020B0604020202020204" pitchFamily="34" charset="0"/>
                  <a:cs typeface="Arial" panose="020B0604020202020204" pitchFamily="34" charset="0"/>
                </a:rPr>
                <a:t>NGUYÊN NHÂN GÂY </a:t>
              </a:r>
            </a:p>
            <a:p>
              <a:pPr algn="ctr">
                <a:lnSpc>
                  <a:spcPct val="150000"/>
                </a:lnSpc>
              </a:pPr>
              <a:r>
                <a:rPr lang="en-US" sz="6600" b="1">
                  <a:solidFill>
                    <a:schemeClr val="accent2"/>
                  </a:solidFill>
                  <a:latin typeface="Arial" panose="020B0604020202020204" pitchFamily="34" charset="0"/>
                  <a:cs typeface="Arial" panose="020B0604020202020204" pitchFamily="34" charset="0"/>
                </a:rPr>
                <a:t>Ô NHIỄM KHÔNG KHÍ</a:t>
              </a:r>
              <a:endParaRPr lang="en-US" sz="6600">
                <a:solidFill>
                  <a:schemeClr val="accent2"/>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36D27C0C-0EF6-8686-43E2-89987FF679AA}"/>
              </a:ext>
            </a:extLst>
          </p:cNvPr>
          <p:cNvGrpSpPr/>
          <p:nvPr/>
        </p:nvGrpSpPr>
        <p:grpSpPr>
          <a:xfrm>
            <a:off x="6426729" y="1028700"/>
            <a:ext cx="5427261" cy="1497252"/>
            <a:chOff x="7063161" y="1460475"/>
            <a:chExt cx="4176082" cy="1497252"/>
          </a:xfrm>
        </p:grpSpPr>
        <p:grpSp>
          <p:nvGrpSpPr>
            <p:cNvPr id="9" name="Group 9"/>
            <p:cNvGrpSpPr/>
            <p:nvPr/>
          </p:nvGrpSpPr>
          <p:grpSpPr>
            <a:xfrm>
              <a:off x="7063161" y="1460475"/>
              <a:ext cx="4161677" cy="1497252"/>
              <a:chOff x="0" y="0"/>
              <a:chExt cx="2845501" cy="317500"/>
            </a:xfrm>
          </p:grpSpPr>
          <p:sp>
            <p:nvSpPr>
              <p:cNvPr id="10" name="Freeform 10"/>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txBody>
              <a:bodyPr/>
              <a:lstStyle/>
              <a:p>
                <a:endParaRPr lang="en-US"/>
              </a:p>
            </p:txBody>
          </p:sp>
          <p:sp>
            <p:nvSpPr>
              <p:cNvPr id="11" name="Freeform 11"/>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txBody>
              <a:bodyPr/>
              <a:lstStyle/>
              <a:p>
                <a:endParaRPr lang="en-US"/>
              </a:p>
            </p:txBody>
          </p:sp>
        </p:grpSp>
        <p:sp>
          <p:nvSpPr>
            <p:cNvPr id="19" name="TextBox 9">
              <a:extLst>
                <a:ext uri="{FF2B5EF4-FFF2-40B4-BE49-F238E27FC236}">
                  <a16:creationId xmlns:a16="http://schemas.microsoft.com/office/drawing/2014/main" id="{9C7BCB72-D65E-FADE-00AF-3B80608CA47D}"/>
                </a:ext>
              </a:extLst>
            </p:cNvPr>
            <p:cNvSpPr txBox="1"/>
            <p:nvPr/>
          </p:nvSpPr>
          <p:spPr>
            <a:xfrm>
              <a:off x="7118684" y="1705969"/>
              <a:ext cx="4120559" cy="1000274"/>
            </a:xfrm>
            <a:prstGeom prst="rect">
              <a:avLst/>
            </a:prstGeom>
          </p:spPr>
          <p:txBody>
            <a:bodyPr wrap="square" lIns="0" tIns="0" rIns="0" bIns="0" rtlCol="0" anchor="t">
              <a:spAutoFit/>
            </a:bodyPr>
            <a:lstStyle/>
            <a:p>
              <a:pPr algn="ctr"/>
              <a:r>
                <a:rPr lang="en-US" sz="6500" b="1">
                  <a:solidFill>
                    <a:schemeClr val="bg1"/>
                  </a:solidFill>
                  <a:latin typeface="Arial" panose="020B0604020202020204" pitchFamily="34" charset="0"/>
                  <a:cs typeface="Arial" panose="020B0604020202020204" pitchFamily="34" charset="0"/>
                </a:rPr>
                <a:t>PHẦN 3</a:t>
              </a:r>
            </a:p>
          </p:txBody>
        </p:sp>
      </p:grpSp>
    </p:spTree>
    <p:extLst>
      <p:ext uri="{BB962C8B-B14F-4D97-AF65-F5344CB8AC3E}">
        <p14:creationId xmlns:p14="http://schemas.microsoft.com/office/powerpoint/2010/main" val="921174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b="64907"/>
          <a:stretch>
            <a:fillRect/>
          </a:stretch>
        </p:blipFill>
        <p:spPr>
          <a:xfrm>
            <a:off x="0" y="7898217"/>
            <a:ext cx="18288000" cy="2388783"/>
          </a:xfrm>
          <a:prstGeom prst="rect">
            <a:avLst/>
          </a:prstGeom>
        </p:spPr>
      </p:pic>
      <p:pic>
        <p:nvPicPr>
          <p:cNvPr id="3" name="Picture 2"/>
          <p:cNvPicPr>
            <a:picLocks noChangeAspect="1"/>
          </p:cNvPicPr>
          <p:nvPr/>
        </p:nvPicPr>
        <p:blipFill>
          <a:blip r:embed="rId3"/>
          <a:stretch>
            <a:fillRect/>
          </a:stretch>
        </p:blipFill>
        <p:spPr>
          <a:xfrm>
            <a:off x="9448800" y="2326891"/>
            <a:ext cx="8143875" cy="4724400"/>
          </a:xfrm>
          <a:prstGeom prst="rect">
            <a:avLst/>
          </a:prstGeom>
          <a:effectLst>
            <a:outerShdw blurRad="50800" dist="38100" dir="2700000" algn="tl" rotWithShape="0">
              <a:prstClr val="black">
                <a:alpha val="40000"/>
              </a:prstClr>
            </a:outerShdw>
          </a:effectLst>
        </p:spPr>
      </p:pic>
      <p:sp>
        <p:nvSpPr>
          <p:cNvPr id="9" name="Rounded Rectangular Callout 9">
            <a:extLst>
              <a:ext uri="{FF2B5EF4-FFF2-40B4-BE49-F238E27FC236}">
                <a16:creationId xmlns:a16="http://schemas.microsoft.com/office/drawing/2014/main" id="{FB10B46D-64DD-F4CC-DCDE-71801B0FCFE2}"/>
              </a:ext>
            </a:extLst>
          </p:cNvPr>
          <p:cNvSpPr/>
          <p:nvPr/>
        </p:nvSpPr>
        <p:spPr>
          <a:xfrm>
            <a:off x="685800" y="1714500"/>
            <a:ext cx="7408040" cy="2517391"/>
          </a:xfrm>
          <a:prstGeom prst="wedgeRoundRectCallout">
            <a:avLst>
              <a:gd name="adj1" fmla="val 61536"/>
              <a:gd name="adj2" fmla="val 23215"/>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Hãy chỉ ra các nguyên nhân gây ô nhiễm không khí?</a:t>
            </a:r>
          </a:p>
        </p:txBody>
      </p:sp>
      <p:sp>
        <p:nvSpPr>
          <p:cNvPr id="11" name="Rounded Rectangular Callout 9">
            <a:extLst>
              <a:ext uri="{FF2B5EF4-FFF2-40B4-BE49-F238E27FC236}">
                <a16:creationId xmlns:a16="http://schemas.microsoft.com/office/drawing/2014/main" id="{FB10B46D-64DD-F4CC-DCDE-71801B0FCFE2}"/>
              </a:ext>
            </a:extLst>
          </p:cNvPr>
          <p:cNvSpPr/>
          <p:nvPr/>
        </p:nvSpPr>
        <p:spPr>
          <a:xfrm>
            <a:off x="685800" y="5155017"/>
            <a:ext cx="7408040" cy="2517391"/>
          </a:xfrm>
          <a:prstGeom prst="wedgeRoundRectCallout">
            <a:avLst>
              <a:gd name="adj1" fmla="val 61536"/>
              <a:gd name="adj2" fmla="val -16135"/>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Các nguyên nhân trên là do con người hay tự nhiên gây ra?</a:t>
            </a:r>
          </a:p>
        </p:txBody>
      </p:sp>
      <p:pic>
        <p:nvPicPr>
          <p:cNvPr id="13"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34537" y="8150353"/>
            <a:ext cx="7924800" cy="2159507"/>
          </a:xfrm>
          <a:prstGeom prst="rect">
            <a:avLst/>
          </a:prstGeom>
        </p:spPr>
      </p:pic>
      <p:pic>
        <p:nvPicPr>
          <p:cNvPr id="14" name="Picture 9">
            <a:extLst>
              <a:ext uri="{FF2B5EF4-FFF2-40B4-BE49-F238E27FC236}">
                <a16:creationId xmlns:a16="http://schemas.microsoft.com/office/drawing/2014/main" id="{B4F06F0F-7CC2-CCE8-87E7-4C652BD74B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6072" b="46388"/>
          <a:stretch>
            <a:fillRect/>
          </a:stretch>
        </p:blipFill>
        <p:spPr>
          <a:xfrm>
            <a:off x="-19050" y="8325042"/>
            <a:ext cx="2686050" cy="1961957"/>
          </a:xfrm>
          <a:prstGeom prst="rect">
            <a:avLst/>
          </a:prstGeom>
        </p:spPr>
      </p:pic>
      <p:pic>
        <p:nvPicPr>
          <p:cNvPr id="15" name="Picture 9">
            <a:extLst>
              <a:ext uri="{FF2B5EF4-FFF2-40B4-BE49-F238E27FC236}">
                <a16:creationId xmlns:a16="http://schemas.microsoft.com/office/drawing/2014/main" id="{B4F06F0F-7CC2-CCE8-87E7-4C652BD74B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6072" b="46388"/>
          <a:stretch>
            <a:fillRect/>
          </a:stretch>
        </p:blipFill>
        <p:spPr>
          <a:xfrm>
            <a:off x="133350" y="8477442"/>
            <a:ext cx="2686050" cy="1961957"/>
          </a:xfrm>
          <a:prstGeom prst="rect">
            <a:avLst/>
          </a:prstGeom>
        </p:spPr>
      </p:pic>
    </p:spTree>
    <p:extLst>
      <p:ext uri="{BB962C8B-B14F-4D97-AF65-F5344CB8AC3E}">
        <p14:creationId xmlns:p14="http://schemas.microsoft.com/office/powerpoint/2010/main" val="284930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b="64907"/>
          <a:stretch>
            <a:fillRect/>
          </a:stretch>
        </p:blipFill>
        <p:spPr>
          <a:xfrm>
            <a:off x="0" y="7898217"/>
            <a:ext cx="18288000" cy="2388783"/>
          </a:xfrm>
          <a:prstGeom prst="rect">
            <a:avLst/>
          </a:prstGeom>
        </p:spPr>
      </p:pic>
      <p:pic>
        <p:nvPicPr>
          <p:cNvPr id="14" name="Picture 9">
            <a:extLst>
              <a:ext uri="{FF2B5EF4-FFF2-40B4-BE49-F238E27FC236}">
                <a16:creationId xmlns:a16="http://schemas.microsoft.com/office/drawing/2014/main" id="{B4F06F0F-7CC2-CCE8-87E7-4C652BD74B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6072" b="46388"/>
          <a:stretch>
            <a:fillRect/>
          </a:stretch>
        </p:blipFill>
        <p:spPr>
          <a:xfrm>
            <a:off x="-19050" y="8325042"/>
            <a:ext cx="2686050" cy="1961957"/>
          </a:xfrm>
          <a:prstGeom prst="rect">
            <a:avLst/>
          </a:prstGeom>
        </p:spPr>
      </p:pic>
      <p:pic>
        <p:nvPicPr>
          <p:cNvPr id="10" name="Picture 9"/>
          <p:cNvPicPr>
            <a:picLocks noChangeAspect="1"/>
          </p:cNvPicPr>
          <p:nvPr/>
        </p:nvPicPr>
        <p:blipFill>
          <a:blip r:embed="rId5"/>
          <a:stretch>
            <a:fillRect/>
          </a:stretch>
        </p:blipFill>
        <p:spPr>
          <a:xfrm>
            <a:off x="5029200" y="2781300"/>
            <a:ext cx="8143875" cy="4724400"/>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62459EEA-B8C3-4423-7933-C0A909A07CC6}"/>
              </a:ext>
            </a:extLst>
          </p:cNvPr>
          <p:cNvSpPr/>
          <p:nvPr/>
        </p:nvSpPr>
        <p:spPr>
          <a:xfrm>
            <a:off x="457200" y="1028700"/>
            <a:ext cx="4267200" cy="2209800"/>
          </a:xfrm>
          <a:prstGeom prst="rect">
            <a:avLst/>
          </a:prstGeom>
          <a:solidFill>
            <a:srgbClr val="4BACC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bg1"/>
                </a:solidFill>
                <a:latin typeface="Arial" panose="020B0604020202020204" pitchFamily="34" charset="0"/>
                <a:cs typeface="Arial" panose="020B0604020202020204" pitchFamily="34" charset="0"/>
              </a:rPr>
              <a:t>Khí thải từ phương tiện giao thông</a:t>
            </a:r>
          </a:p>
        </p:txBody>
      </p:sp>
      <p:sp>
        <p:nvSpPr>
          <p:cNvPr id="16" name="Rectangle 15">
            <a:extLst>
              <a:ext uri="{FF2B5EF4-FFF2-40B4-BE49-F238E27FC236}">
                <a16:creationId xmlns:a16="http://schemas.microsoft.com/office/drawing/2014/main" id="{62459EEA-B8C3-4423-7933-C0A909A07CC6}"/>
              </a:ext>
            </a:extLst>
          </p:cNvPr>
          <p:cNvSpPr/>
          <p:nvPr/>
        </p:nvSpPr>
        <p:spPr>
          <a:xfrm>
            <a:off x="13477875" y="1028700"/>
            <a:ext cx="4267200" cy="2209800"/>
          </a:xfrm>
          <a:prstGeom prst="rect">
            <a:avLst/>
          </a:prstGeom>
          <a:solidFill>
            <a:srgbClr val="4BACC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bg1"/>
                </a:solidFill>
                <a:latin typeface="Arial" panose="020B0604020202020204" pitchFamily="34" charset="0"/>
                <a:cs typeface="Arial" panose="020B0604020202020204" pitchFamily="34" charset="0"/>
              </a:rPr>
              <a:t>Cháy rừng</a:t>
            </a:r>
          </a:p>
        </p:txBody>
      </p:sp>
      <p:sp>
        <p:nvSpPr>
          <p:cNvPr id="17" name="Rectangle 16">
            <a:extLst>
              <a:ext uri="{FF2B5EF4-FFF2-40B4-BE49-F238E27FC236}">
                <a16:creationId xmlns:a16="http://schemas.microsoft.com/office/drawing/2014/main" id="{62459EEA-B8C3-4423-7933-C0A909A07CC6}"/>
              </a:ext>
            </a:extLst>
          </p:cNvPr>
          <p:cNvSpPr/>
          <p:nvPr/>
        </p:nvSpPr>
        <p:spPr>
          <a:xfrm>
            <a:off x="457200" y="7048500"/>
            <a:ext cx="4267200" cy="2209800"/>
          </a:xfrm>
          <a:prstGeom prst="rect">
            <a:avLst/>
          </a:prstGeom>
          <a:solidFill>
            <a:srgbClr val="4BACC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bg1"/>
                </a:solidFill>
                <a:latin typeface="Arial" panose="020B0604020202020204" pitchFamily="34" charset="0"/>
                <a:cs typeface="Arial" panose="020B0604020202020204" pitchFamily="34" charset="0"/>
              </a:rPr>
              <a:t>Đổ rác bừa bãi</a:t>
            </a:r>
          </a:p>
        </p:txBody>
      </p:sp>
      <p:sp>
        <p:nvSpPr>
          <p:cNvPr id="18" name="Rectangle 17">
            <a:extLst>
              <a:ext uri="{FF2B5EF4-FFF2-40B4-BE49-F238E27FC236}">
                <a16:creationId xmlns:a16="http://schemas.microsoft.com/office/drawing/2014/main" id="{62459EEA-B8C3-4423-7933-C0A909A07CC6}"/>
              </a:ext>
            </a:extLst>
          </p:cNvPr>
          <p:cNvSpPr/>
          <p:nvPr/>
        </p:nvSpPr>
        <p:spPr>
          <a:xfrm>
            <a:off x="13477875" y="7048500"/>
            <a:ext cx="4267200" cy="2209800"/>
          </a:xfrm>
          <a:prstGeom prst="rect">
            <a:avLst/>
          </a:prstGeom>
          <a:solidFill>
            <a:srgbClr val="4BACC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bg1"/>
                </a:solidFill>
                <a:latin typeface="Arial" panose="020B0604020202020204" pitchFamily="34" charset="0"/>
                <a:cs typeface="Arial" panose="020B0604020202020204" pitchFamily="34" charset="0"/>
              </a:rPr>
              <a:t>Khí thải từ các </a:t>
            </a:r>
          </a:p>
          <a:p>
            <a:pPr algn="ctr">
              <a:lnSpc>
                <a:spcPct val="150000"/>
              </a:lnSpc>
            </a:pPr>
            <a:r>
              <a:rPr lang="en-US" sz="3800">
                <a:solidFill>
                  <a:schemeClr val="bg1"/>
                </a:solidFill>
                <a:latin typeface="Arial" panose="020B0604020202020204" pitchFamily="34" charset="0"/>
                <a:cs typeface="Arial" panose="020B0604020202020204" pitchFamily="34" charset="0"/>
              </a:rPr>
              <a:t>nhà máy</a:t>
            </a:r>
          </a:p>
        </p:txBody>
      </p:sp>
      <p:sp>
        <p:nvSpPr>
          <p:cNvPr id="2" name="Rectangle 1"/>
          <p:cNvSpPr/>
          <p:nvPr/>
        </p:nvSpPr>
        <p:spPr>
          <a:xfrm>
            <a:off x="5105400" y="1638300"/>
            <a:ext cx="4017446" cy="677108"/>
          </a:xfrm>
          <a:prstGeom prst="rect">
            <a:avLst/>
          </a:prstGeom>
        </p:spPr>
        <p:txBody>
          <a:bodyPr wrap="none">
            <a:spAutoFit/>
          </a:bodyPr>
          <a:lstStyle/>
          <a:p>
            <a:pPr algn="ctr"/>
            <a:r>
              <a:rPr lang="en-US" sz="3800" b="1">
                <a:solidFill>
                  <a:srgbClr val="FF0000"/>
                </a:solidFill>
                <a:latin typeface="Arial" panose="020B0604020202020204" pitchFamily="34" charset="0"/>
                <a:cs typeface="Arial" panose="020B0604020202020204" pitchFamily="34" charset="0"/>
                <a:sym typeface="Symbol" panose="05050102010706020507" pitchFamily="18" charset="2"/>
              </a:rPr>
              <a:t> </a:t>
            </a:r>
            <a:r>
              <a:rPr lang="en-US" sz="3800" b="1">
                <a:solidFill>
                  <a:srgbClr val="FF0000"/>
                </a:solidFill>
                <a:latin typeface="Arial" panose="020B0604020202020204" pitchFamily="34" charset="0"/>
                <a:cs typeface="Arial" panose="020B0604020202020204" pitchFamily="34" charset="0"/>
              </a:rPr>
              <a:t>Do con người</a:t>
            </a:r>
          </a:p>
        </p:txBody>
      </p:sp>
      <p:sp>
        <p:nvSpPr>
          <p:cNvPr id="19" name="Rectangle 18"/>
          <p:cNvSpPr/>
          <p:nvPr/>
        </p:nvSpPr>
        <p:spPr>
          <a:xfrm>
            <a:off x="13903372" y="3624741"/>
            <a:ext cx="3568606" cy="1261884"/>
          </a:xfrm>
          <a:prstGeom prst="rect">
            <a:avLst/>
          </a:prstGeom>
        </p:spPr>
        <p:txBody>
          <a:bodyPr wrap="none">
            <a:spAutoFit/>
          </a:bodyPr>
          <a:lstStyle/>
          <a:p>
            <a:pPr algn="ctr"/>
            <a:r>
              <a:rPr lang="en-US" sz="3800" b="1">
                <a:solidFill>
                  <a:srgbClr val="FF0000"/>
                </a:solidFill>
                <a:latin typeface="Arial" panose="020B0604020202020204" pitchFamily="34" charset="0"/>
                <a:cs typeface="Arial" panose="020B0604020202020204" pitchFamily="34" charset="0"/>
                <a:sym typeface="Symbol" panose="05050102010706020507" pitchFamily="18" charset="2"/>
              </a:rPr>
              <a:t></a:t>
            </a:r>
          </a:p>
          <a:p>
            <a:pPr algn="ctr"/>
            <a:r>
              <a:rPr lang="en-US" sz="3800" b="1">
                <a:solidFill>
                  <a:srgbClr val="FF0000"/>
                </a:solidFill>
                <a:latin typeface="Arial" panose="020B0604020202020204" pitchFamily="34" charset="0"/>
                <a:cs typeface="Arial" panose="020B0604020202020204" pitchFamily="34" charset="0"/>
                <a:sym typeface="Symbol" panose="05050102010706020507" pitchFamily="18" charset="2"/>
              </a:rPr>
              <a:t>Do </a:t>
            </a:r>
            <a:r>
              <a:rPr lang="en-US" sz="3800" b="1">
                <a:solidFill>
                  <a:srgbClr val="FF0000"/>
                </a:solidFill>
                <a:latin typeface="Arial" panose="020B0604020202020204" pitchFamily="34" charset="0"/>
                <a:cs typeface="Arial" panose="020B0604020202020204" pitchFamily="34" charset="0"/>
              </a:rPr>
              <a:t>thiên nhiên</a:t>
            </a:r>
          </a:p>
        </p:txBody>
      </p:sp>
      <p:sp>
        <p:nvSpPr>
          <p:cNvPr id="20" name="Rectangle 19"/>
          <p:cNvSpPr/>
          <p:nvPr/>
        </p:nvSpPr>
        <p:spPr>
          <a:xfrm>
            <a:off x="9231829" y="7971592"/>
            <a:ext cx="4017446" cy="677108"/>
          </a:xfrm>
          <a:prstGeom prst="rect">
            <a:avLst/>
          </a:prstGeom>
        </p:spPr>
        <p:txBody>
          <a:bodyPr wrap="none">
            <a:spAutoFit/>
          </a:bodyPr>
          <a:lstStyle/>
          <a:p>
            <a:pPr algn="ctr"/>
            <a:r>
              <a:rPr lang="en-US" sz="3800" b="1">
                <a:solidFill>
                  <a:srgbClr val="FF0000"/>
                </a:solidFill>
                <a:latin typeface="Arial" panose="020B0604020202020204" pitchFamily="34" charset="0"/>
                <a:cs typeface="Arial" panose="020B0604020202020204" pitchFamily="34" charset="0"/>
              </a:rPr>
              <a:t>Do con người </a:t>
            </a:r>
            <a:r>
              <a:rPr lang="en-US" sz="3800" b="1">
                <a:solidFill>
                  <a:srgbClr val="FF0000"/>
                </a:solidFill>
                <a:latin typeface="Arial" panose="020B0604020202020204" pitchFamily="34" charset="0"/>
                <a:cs typeface="Arial" panose="020B0604020202020204" pitchFamily="34" charset="0"/>
                <a:sym typeface="Symbol" panose="05050102010706020507" pitchFamily="18" charset="2"/>
              </a:rPr>
              <a:t></a:t>
            </a:r>
            <a:endParaRPr lang="en-US" sz="3800" b="1">
              <a:solidFill>
                <a:srgbClr val="FF0000"/>
              </a:solidFill>
              <a:latin typeface="Arial" panose="020B0604020202020204" pitchFamily="34" charset="0"/>
              <a:cs typeface="Arial" panose="020B0604020202020204" pitchFamily="34" charset="0"/>
            </a:endParaRPr>
          </a:p>
        </p:txBody>
      </p:sp>
      <p:sp>
        <p:nvSpPr>
          <p:cNvPr id="21" name="Rectangle 20"/>
          <p:cNvSpPr/>
          <p:nvPr/>
        </p:nvSpPr>
        <p:spPr>
          <a:xfrm>
            <a:off x="966053" y="5442257"/>
            <a:ext cx="3401893" cy="1338828"/>
          </a:xfrm>
          <a:prstGeom prst="rect">
            <a:avLst/>
          </a:prstGeom>
        </p:spPr>
        <p:txBody>
          <a:bodyPr wrap="none">
            <a:spAutoFit/>
          </a:bodyPr>
          <a:lstStyle/>
          <a:p>
            <a:pPr algn="ctr">
              <a:spcAft>
                <a:spcPts val="600"/>
              </a:spcAft>
            </a:pPr>
            <a:r>
              <a:rPr lang="en-US" sz="3800" b="1">
                <a:solidFill>
                  <a:srgbClr val="FF0000"/>
                </a:solidFill>
                <a:latin typeface="Arial" panose="020B0604020202020204" pitchFamily="34" charset="0"/>
                <a:cs typeface="Arial" panose="020B0604020202020204" pitchFamily="34" charset="0"/>
              </a:rPr>
              <a:t>Do con người</a:t>
            </a:r>
          </a:p>
          <a:p>
            <a:pPr algn="ctr"/>
            <a:r>
              <a:rPr lang="en-US" sz="3800" b="1">
                <a:solidFill>
                  <a:srgbClr val="FF0000"/>
                </a:solidFill>
                <a:latin typeface="Arial" panose="020B0604020202020204" pitchFamily="34" charset="0"/>
                <a:cs typeface="Arial" panose="020B0604020202020204" pitchFamily="34" charset="0"/>
                <a:sym typeface="Symbol" panose="05050102010706020507" pitchFamily="18" charset="2"/>
              </a:rPr>
              <a:t></a:t>
            </a:r>
            <a:endParaRPr lang="en-US" sz="38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510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1"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amond(in)">
                                      <p:cBhvr>
                                        <p:cTn id="16" dur="500"/>
                                        <p:tgtEl>
                                          <p:spTgt spid="16"/>
                                        </p:tgtEl>
                                      </p:cBhvr>
                                    </p:animEffect>
                                  </p:childTnLst>
                                </p:cTn>
                              </p:par>
                            </p:childTnLst>
                          </p:cTn>
                        </p:par>
                        <p:par>
                          <p:cTn id="17" fill="hold">
                            <p:stCondLst>
                              <p:cond delay="500"/>
                            </p:stCondLst>
                            <p:childTnLst>
                              <p:par>
                                <p:cTn id="18" presetID="22" presetClass="entr" presetSubtype="1" fill="hold" grpId="0" nodeType="afterEffect">
                                  <p:stCondLst>
                                    <p:cond delay="25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1"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amond(in)">
                                      <p:cBhvr>
                                        <p:cTn id="25" dur="500"/>
                                        <p:tgtEl>
                                          <p:spTgt spid="18"/>
                                        </p:tgtEl>
                                      </p:cBhvr>
                                    </p:animEffect>
                                  </p:childTnLst>
                                </p:cTn>
                              </p:par>
                            </p:childTnLst>
                          </p:cTn>
                        </p:par>
                        <p:par>
                          <p:cTn id="26" fill="hold">
                            <p:stCondLst>
                              <p:cond delay="500"/>
                            </p:stCondLst>
                            <p:childTnLst>
                              <p:par>
                                <p:cTn id="27" presetID="22" presetClass="entr" presetSubtype="2" fill="hold" grpId="0" nodeType="afterEffect">
                                  <p:stCondLst>
                                    <p:cond delay="250"/>
                                  </p:stCondLst>
                                  <p:childTnLst>
                                    <p:set>
                                      <p:cBhvr>
                                        <p:cTn id="28" dur="1" fill="hold">
                                          <p:stCondLst>
                                            <p:cond delay="0"/>
                                          </p:stCondLst>
                                        </p:cTn>
                                        <p:tgtEl>
                                          <p:spTgt spid="20"/>
                                        </p:tgtEl>
                                        <p:attrNameLst>
                                          <p:attrName>style.visibility</p:attrName>
                                        </p:attrNameLst>
                                      </p:cBhvr>
                                      <p:to>
                                        <p:strVal val="visible"/>
                                      </p:to>
                                    </p:set>
                                    <p:animEffect transition="in" filter="wipe(righ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1"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amond(in)">
                                      <p:cBhvr>
                                        <p:cTn id="34" dur="500"/>
                                        <p:tgtEl>
                                          <p:spTgt spid="17"/>
                                        </p:tgtEl>
                                      </p:cBhvr>
                                    </p:animEffect>
                                  </p:childTnLst>
                                </p:cTn>
                              </p:par>
                            </p:childTnLst>
                          </p:cTn>
                        </p:par>
                        <p:par>
                          <p:cTn id="35" fill="hold">
                            <p:stCondLst>
                              <p:cond delay="500"/>
                            </p:stCondLst>
                            <p:childTnLst>
                              <p:par>
                                <p:cTn id="36" presetID="22" presetClass="entr" presetSubtype="4" fill="hold" grpId="0" nodeType="afterEffect">
                                  <p:stCondLst>
                                    <p:cond delay="25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6" grpId="1" animBg="1"/>
      <p:bldP spid="17" grpId="1" animBg="1"/>
      <p:bldP spid="18" grpId="1" animBg="1"/>
      <p:bldP spid="2" grpId="0"/>
      <p:bldP spid="19"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p:nvPr/>
        </p:nvSpPr>
        <p:spPr>
          <a:xfrm>
            <a:off x="15372790" y="344373"/>
            <a:ext cx="2590800" cy="2055927"/>
          </a:xfrm>
          <a:custGeom>
            <a:avLst/>
            <a:gdLst/>
            <a:ahLst/>
            <a:cxnLst/>
            <a:rect l="l" t="t" r="r" b="b"/>
            <a:pathLst>
              <a:path w="4348660" h="3549594">
                <a:moveTo>
                  <a:pt x="0" y="0"/>
                </a:moveTo>
                <a:lnTo>
                  <a:pt x="4348660" y="0"/>
                </a:lnTo>
                <a:lnTo>
                  <a:pt x="4348660" y="3549594"/>
                </a:lnTo>
                <a:lnTo>
                  <a:pt x="0" y="3549594"/>
                </a:lnTo>
                <a:lnTo>
                  <a:pt x="0" y="0"/>
                </a:lnTo>
                <a:close/>
              </a:path>
            </a:pathLst>
          </a:custGeom>
          <a:blipFill>
            <a:blip r:embed="rId2"/>
            <a:stretch>
              <a:fillRect/>
            </a:stretch>
          </a:blipFill>
        </p:spPr>
        <p:txBody>
          <a:bodyPr/>
          <a:lstStyle/>
          <a:p>
            <a:endParaRPr lang="en-US"/>
          </a:p>
        </p:txBody>
      </p:sp>
      <p:grpSp>
        <p:nvGrpSpPr>
          <p:cNvPr id="8" name="Group 7"/>
          <p:cNvGrpSpPr/>
          <p:nvPr/>
        </p:nvGrpSpPr>
        <p:grpSpPr>
          <a:xfrm>
            <a:off x="5638798" y="571500"/>
            <a:ext cx="7010400" cy="1219200"/>
            <a:chOff x="5638798" y="983342"/>
            <a:chExt cx="7010400" cy="1219200"/>
          </a:xfrm>
        </p:grpSpPr>
        <p:sp>
          <p:nvSpPr>
            <p:cNvPr id="9" name="TextBox 8">
              <a:extLst>
                <a:ext uri="{FF2B5EF4-FFF2-40B4-BE49-F238E27FC236}">
                  <a16:creationId xmlns:a16="http://schemas.microsoft.com/office/drawing/2014/main" id="{98145AD4-0D74-1EF8-35FC-7C6EEC974A07}"/>
                </a:ext>
              </a:extLst>
            </p:cNvPr>
            <p:cNvSpPr txBox="1"/>
            <p:nvPr/>
          </p:nvSpPr>
          <p:spPr>
            <a:xfrm>
              <a:off x="5638798" y="983342"/>
              <a:ext cx="7010400" cy="846386"/>
            </a:xfrm>
            <a:prstGeom prst="rect">
              <a:avLst/>
            </a:prstGeom>
          </p:spPr>
          <p:txBody>
            <a:bodyPr wrap="square" lIns="0" tIns="0" rIns="0" bIns="0" rtlCol="0" anchor="t">
              <a:spAutoFit/>
            </a:bodyPr>
            <a:lstStyle/>
            <a:p>
              <a:pPr algn="ctr"/>
              <a:r>
                <a:rPr lang="en-US" sz="5500" b="1">
                  <a:solidFill>
                    <a:srgbClr val="9F0002"/>
                  </a:solidFill>
                  <a:latin typeface="Arial" panose="020B0604020202020204" pitchFamily="34" charset="0"/>
                  <a:cs typeface="Arial" panose="020B0604020202020204" pitchFamily="34" charset="0"/>
                </a:rPr>
                <a:t>Kết luận</a:t>
              </a:r>
              <a:endParaRPr lang="en-US" sz="5500" b="1" dirty="0">
                <a:solidFill>
                  <a:srgbClr val="9F0002"/>
                </a:solidFill>
                <a:latin typeface="Arial" panose="020B0604020202020204" pitchFamily="34" charset="0"/>
                <a:cs typeface="Arial" panose="020B0604020202020204" pitchFamily="34" charset="0"/>
              </a:endParaRPr>
            </a:p>
          </p:txBody>
        </p:sp>
        <p:cxnSp>
          <p:nvCxnSpPr>
            <p:cNvPr id="11" name="Google Shape;558;p28">
              <a:extLst>
                <a:ext uri="{FF2B5EF4-FFF2-40B4-BE49-F238E27FC236}">
                  <a16:creationId xmlns:a16="http://schemas.microsoft.com/office/drawing/2014/main" id="{3A13DC2F-BEB9-A673-DFAD-663C07D71A43}"/>
                </a:ext>
              </a:extLst>
            </p:cNvPr>
            <p:cNvCxnSpPr>
              <a:cxnSpLocks/>
            </p:cNvCxnSpPr>
            <p:nvPr/>
          </p:nvCxnSpPr>
          <p:spPr>
            <a:xfrm>
              <a:off x="6944531" y="2202542"/>
              <a:ext cx="4398934" cy="0"/>
            </a:xfrm>
            <a:prstGeom prst="straightConnector1">
              <a:avLst/>
            </a:prstGeom>
            <a:noFill/>
            <a:ln w="38100" cap="flat" cmpd="sng">
              <a:solidFill>
                <a:srgbClr val="9F0002"/>
              </a:solidFill>
              <a:prstDash val="solid"/>
              <a:round/>
              <a:headEnd type="oval" w="med" len="med"/>
              <a:tailEnd type="oval" w="med" len="med"/>
            </a:ln>
          </p:spPr>
        </p:cxnSp>
      </p:grpSp>
      <p:grpSp>
        <p:nvGrpSpPr>
          <p:cNvPr id="4" name="Group 3"/>
          <p:cNvGrpSpPr/>
          <p:nvPr/>
        </p:nvGrpSpPr>
        <p:grpSpPr>
          <a:xfrm>
            <a:off x="3200400" y="2476500"/>
            <a:ext cx="11883457" cy="7391399"/>
            <a:chOff x="3200400" y="2552700"/>
            <a:chExt cx="11883457" cy="7391399"/>
          </a:xfrm>
        </p:grpSpPr>
        <p:grpSp>
          <p:nvGrpSpPr>
            <p:cNvPr id="12" name="Group 11"/>
            <p:cNvGrpSpPr/>
            <p:nvPr/>
          </p:nvGrpSpPr>
          <p:grpSpPr>
            <a:xfrm>
              <a:off x="3200400" y="3051354"/>
              <a:ext cx="11883457" cy="6892745"/>
              <a:chOff x="0" y="0"/>
              <a:chExt cx="15844609" cy="8011962"/>
            </a:xfrm>
          </p:grpSpPr>
          <p:pic>
            <p:nvPicPr>
              <p:cNvPr id="1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5844609" cy="7248909"/>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97278" y="6133168"/>
                <a:ext cx="2250053" cy="1878794"/>
              </a:xfrm>
              <a:prstGeom prst="rect">
                <a:avLst/>
              </a:prstGeom>
            </p:spPr>
          </p:pic>
        </p:grpSp>
        <p:pic>
          <p:nvPicPr>
            <p:cNvPr id="15"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97229" y="2552700"/>
              <a:ext cx="1489798" cy="1386867"/>
            </a:xfrm>
            <a:prstGeom prst="rect">
              <a:avLst/>
            </a:prstGeom>
          </p:spPr>
        </p:pic>
        <p:pic>
          <p:nvPicPr>
            <p:cNvPr id="16"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67068" y="2924945"/>
              <a:ext cx="750119" cy="642375"/>
            </a:xfrm>
            <a:prstGeom prst="rect">
              <a:avLst/>
            </a:prstGeom>
          </p:spPr>
        </p:pic>
      </p:grpSp>
      <p:sp>
        <p:nvSpPr>
          <p:cNvPr id="3" name="Rectangle 2"/>
          <p:cNvSpPr/>
          <p:nvPr/>
        </p:nvSpPr>
        <p:spPr>
          <a:xfrm>
            <a:off x="3886198" y="4340353"/>
            <a:ext cx="10511857" cy="3600986"/>
          </a:xfrm>
          <a:prstGeom prst="rect">
            <a:avLst/>
          </a:prstGeom>
        </p:spPr>
        <p:txBody>
          <a:bodyPr wrap="square" anchor="ctr">
            <a:spAutoFit/>
          </a:bodyPr>
          <a:lstStyle/>
          <a:p>
            <a:pPr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Không khí nếu chứa khói, khí độc, các loại bụi, vi khuẩn,… nhiều đến mức làm hại tới sức khoẻ con người và các sinh vật khác thì không khí đó bị ô nhiễm.</a:t>
            </a:r>
            <a:endParaRPr lang="en-US" sz="3800">
              <a:latin typeface="Arial" panose="020B0604020202020204" pitchFamily="34" charset="0"/>
              <a:cs typeface="Arial" panose="020B0604020202020204" pitchFamily="34" charset="0"/>
            </a:endParaRPr>
          </a:p>
        </p:txBody>
      </p:sp>
      <p:pic>
        <p:nvPicPr>
          <p:cNvPr id="17" name="Picture 9">
            <a:extLst>
              <a:ext uri="{FF2B5EF4-FFF2-40B4-BE49-F238E27FC236}">
                <a16:creationId xmlns:a16="http://schemas.microsoft.com/office/drawing/2014/main" id="{B4F06F0F-7CC2-CCE8-87E7-4C652BD74B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6072" b="46388"/>
          <a:stretch>
            <a:fillRect/>
          </a:stretch>
        </p:blipFill>
        <p:spPr>
          <a:xfrm>
            <a:off x="-19050" y="8325042"/>
            <a:ext cx="2686050" cy="1961957"/>
          </a:xfrm>
          <a:prstGeom prst="rect">
            <a:avLst/>
          </a:prstGeom>
        </p:spPr>
      </p:pic>
    </p:spTree>
    <p:extLst>
      <p:ext uri="{BB962C8B-B14F-4D97-AF65-F5344CB8AC3E}">
        <p14:creationId xmlns:p14="http://schemas.microsoft.com/office/powerpoint/2010/main" val="2129923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2">
            <a:extLst>
              <a:ext uri="{FF2B5EF4-FFF2-40B4-BE49-F238E27FC236}">
                <a16:creationId xmlns:a16="http://schemas.microsoft.com/office/drawing/2014/main" id="{08C3BD88-1462-9980-1B90-FED7A167B8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83659">
            <a:off x="-1143000" y="6835509"/>
            <a:ext cx="2902276" cy="4041144"/>
          </a:xfrm>
          <a:prstGeom prst="rect">
            <a:avLst/>
          </a:prstGeom>
        </p:spPr>
      </p:pic>
      <p:pic>
        <p:nvPicPr>
          <p:cNvPr id="17" name="Picture 14">
            <a:extLst>
              <a:ext uri="{FF2B5EF4-FFF2-40B4-BE49-F238E27FC236}">
                <a16:creationId xmlns:a16="http://schemas.microsoft.com/office/drawing/2014/main" id="{3D90558A-3FE7-04E3-25B5-D8235A2B6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2000" y="7856173"/>
            <a:ext cx="2680484" cy="2617128"/>
          </a:xfrm>
          <a:prstGeom prst="rect">
            <a:avLst/>
          </a:prstGeom>
        </p:spPr>
      </p:pic>
      <p:grpSp>
        <p:nvGrpSpPr>
          <p:cNvPr id="21" name="Group 20">
            <a:extLst>
              <a:ext uri="{FF2B5EF4-FFF2-40B4-BE49-F238E27FC236}">
                <a16:creationId xmlns:a16="http://schemas.microsoft.com/office/drawing/2014/main" id="{25B493C8-8E59-F85F-FDB2-AE5844698D1B}"/>
              </a:ext>
            </a:extLst>
          </p:cNvPr>
          <p:cNvGrpSpPr/>
          <p:nvPr/>
        </p:nvGrpSpPr>
        <p:grpSpPr>
          <a:xfrm>
            <a:off x="2693092" y="3314700"/>
            <a:ext cx="12966691" cy="5983435"/>
            <a:chOff x="2657015" y="2436664"/>
            <a:chExt cx="12966691" cy="7390053"/>
          </a:xfrm>
        </p:grpSpPr>
        <p:grpSp>
          <p:nvGrpSpPr>
            <p:cNvPr id="4" name="Group 4"/>
            <p:cNvGrpSpPr/>
            <p:nvPr/>
          </p:nvGrpSpPr>
          <p:grpSpPr>
            <a:xfrm>
              <a:off x="2657015" y="2436664"/>
              <a:ext cx="12966691" cy="7390053"/>
              <a:chOff x="-422430" y="0"/>
              <a:chExt cx="9242565" cy="5267577"/>
            </a:xfrm>
          </p:grpSpPr>
          <p:sp>
            <p:nvSpPr>
              <p:cNvPr id="5" name="Freeform 5"/>
              <p:cNvSpPr/>
              <p:nvPr/>
            </p:nvSpPr>
            <p:spPr>
              <a:xfrm>
                <a:off x="-422430" y="0"/>
                <a:ext cx="9242565" cy="5267577"/>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txBody>
              <a:bodyPr/>
              <a:lstStyle/>
              <a:p>
                <a:endParaRPr lang="en-US"/>
              </a:p>
            </p:txBody>
          </p:sp>
          <p:sp>
            <p:nvSpPr>
              <p:cNvPr id="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txBody>
              <a:bodyPr/>
              <a:lstStyle/>
              <a:p>
                <a:endParaRPr lang="en-US"/>
              </a:p>
            </p:txBody>
          </p:sp>
        </p:grpSp>
        <p:sp>
          <p:nvSpPr>
            <p:cNvPr id="18" name="TextBox 17">
              <a:extLst>
                <a:ext uri="{FF2B5EF4-FFF2-40B4-BE49-F238E27FC236}">
                  <a16:creationId xmlns:a16="http://schemas.microsoft.com/office/drawing/2014/main" id="{7DFDAD5B-A825-D00C-3C33-2196996461A2}"/>
                </a:ext>
              </a:extLst>
            </p:cNvPr>
            <p:cNvSpPr txBox="1"/>
            <p:nvPr/>
          </p:nvSpPr>
          <p:spPr>
            <a:xfrm>
              <a:off x="3486815" y="4229534"/>
              <a:ext cx="11211384" cy="3877329"/>
            </a:xfrm>
            <a:prstGeom prst="rect">
              <a:avLst/>
            </a:prstGeom>
            <a:noFill/>
          </p:spPr>
          <p:txBody>
            <a:bodyPr wrap="square">
              <a:spAutoFit/>
            </a:bodyPr>
            <a:lstStyle/>
            <a:p>
              <a:pPr algn="ctr">
                <a:lnSpc>
                  <a:spcPct val="150000"/>
                </a:lnSpc>
              </a:pPr>
              <a:r>
                <a:rPr lang="en-US" sz="6600" b="1">
                  <a:solidFill>
                    <a:schemeClr val="accent2"/>
                  </a:solidFill>
                  <a:latin typeface="Arial" panose="020B0604020202020204" pitchFamily="34" charset="0"/>
                  <a:cs typeface="Arial" panose="020B0604020202020204" pitchFamily="34" charset="0"/>
                </a:rPr>
                <a:t>BẢO VỆ BẦU KHÔNG KHÍ TRONG LÀNH</a:t>
              </a:r>
              <a:endParaRPr lang="en-US" sz="6600">
                <a:solidFill>
                  <a:schemeClr val="accent2"/>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36D27C0C-0EF6-8686-43E2-89987FF679AA}"/>
              </a:ext>
            </a:extLst>
          </p:cNvPr>
          <p:cNvGrpSpPr/>
          <p:nvPr/>
        </p:nvGrpSpPr>
        <p:grpSpPr>
          <a:xfrm>
            <a:off x="6426729" y="1028700"/>
            <a:ext cx="5427261" cy="1497252"/>
            <a:chOff x="7063161" y="1460475"/>
            <a:chExt cx="4176082" cy="1497252"/>
          </a:xfrm>
        </p:grpSpPr>
        <p:grpSp>
          <p:nvGrpSpPr>
            <p:cNvPr id="9" name="Group 9"/>
            <p:cNvGrpSpPr/>
            <p:nvPr/>
          </p:nvGrpSpPr>
          <p:grpSpPr>
            <a:xfrm>
              <a:off x="7063161" y="1460475"/>
              <a:ext cx="4161677" cy="1497252"/>
              <a:chOff x="0" y="0"/>
              <a:chExt cx="2845501" cy="317500"/>
            </a:xfrm>
          </p:grpSpPr>
          <p:sp>
            <p:nvSpPr>
              <p:cNvPr id="10" name="Freeform 10"/>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txBody>
              <a:bodyPr/>
              <a:lstStyle/>
              <a:p>
                <a:endParaRPr lang="en-US"/>
              </a:p>
            </p:txBody>
          </p:sp>
          <p:sp>
            <p:nvSpPr>
              <p:cNvPr id="11" name="Freeform 11"/>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txBody>
              <a:bodyPr/>
              <a:lstStyle/>
              <a:p>
                <a:endParaRPr lang="en-US"/>
              </a:p>
            </p:txBody>
          </p:sp>
        </p:grpSp>
        <p:sp>
          <p:nvSpPr>
            <p:cNvPr id="19" name="TextBox 9">
              <a:extLst>
                <a:ext uri="{FF2B5EF4-FFF2-40B4-BE49-F238E27FC236}">
                  <a16:creationId xmlns:a16="http://schemas.microsoft.com/office/drawing/2014/main" id="{9C7BCB72-D65E-FADE-00AF-3B80608CA47D}"/>
                </a:ext>
              </a:extLst>
            </p:cNvPr>
            <p:cNvSpPr txBox="1"/>
            <p:nvPr/>
          </p:nvSpPr>
          <p:spPr>
            <a:xfrm>
              <a:off x="7118684" y="1705969"/>
              <a:ext cx="4120559" cy="1000274"/>
            </a:xfrm>
            <a:prstGeom prst="rect">
              <a:avLst/>
            </a:prstGeom>
          </p:spPr>
          <p:txBody>
            <a:bodyPr wrap="square" lIns="0" tIns="0" rIns="0" bIns="0" rtlCol="0" anchor="t">
              <a:spAutoFit/>
            </a:bodyPr>
            <a:lstStyle/>
            <a:p>
              <a:pPr algn="ctr"/>
              <a:r>
                <a:rPr lang="en-US" sz="6500" b="1">
                  <a:solidFill>
                    <a:schemeClr val="bg1"/>
                  </a:solidFill>
                  <a:latin typeface="Arial" panose="020B0604020202020204" pitchFamily="34" charset="0"/>
                  <a:cs typeface="Arial" panose="020B0604020202020204" pitchFamily="34" charset="0"/>
                </a:rPr>
                <a:t>PHẦN 4</a:t>
              </a:r>
            </a:p>
          </p:txBody>
        </p:sp>
      </p:grpSp>
    </p:spTree>
    <p:extLst>
      <p:ext uri="{BB962C8B-B14F-4D97-AF65-F5344CB8AC3E}">
        <p14:creationId xmlns:p14="http://schemas.microsoft.com/office/powerpoint/2010/main" val="5984932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192">
            <a:off x="-269221" y="140415"/>
            <a:ext cx="2538400" cy="1398428"/>
          </a:xfrm>
          <a:prstGeom prst="rect">
            <a:avLst/>
          </a:prstGeom>
        </p:spPr>
      </p:pic>
      <p:sp>
        <p:nvSpPr>
          <p:cNvPr id="26" name="TextBox 25">
            <a:extLst>
              <a:ext uri="{FF2B5EF4-FFF2-40B4-BE49-F238E27FC236}">
                <a16:creationId xmlns:a16="http://schemas.microsoft.com/office/drawing/2014/main" id="{F9A1B3F3-65FB-7976-6252-43090B84F7D3}"/>
              </a:ext>
            </a:extLst>
          </p:cNvPr>
          <p:cNvSpPr txBox="1"/>
          <p:nvPr/>
        </p:nvSpPr>
        <p:spPr>
          <a:xfrm>
            <a:off x="3835894" y="928181"/>
            <a:ext cx="10616211" cy="938719"/>
          </a:xfrm>
          <a:prstGeom prst="rect">
            <a:avLst/>
          </a:prstGeom>
          <a:noFill/>
        </p:spPr>
        <p:txBody>
          <a:bodyPr wrap="square">
            <a:spAutoFit/>
          </a:bodyPr>
          <a:lstStyle/>
          <a:p>
            <a:pPr algn="ctr"/>
            <a:r>
              <a:rPr lang="en-US" sz="5500" b="1">
                <a:latin typeface="Arial" panose="020B0604020202020204" pitchFamily="34" charset="0"/>
                <a:cs typeface="Arial" panose="020B0604020202020204" pitchFamily="34" charset="0"/>
              </a:rPr>
              <a:t>HOẠT ĐỘNG NHÓM</a:t>
            </a:r>
            <a:endParaRPr lang="en-US" sz="5500" b="1" dirty="0">
              <a:latin typeface="Arial" panose="020B0604020202020204" pitchFamily="34" charset="0"/>
              <a:cs typeface="Arial" panose="020B0604020202020204" pitchFamily="34" charset="0"/>
            </a:endParaRPr>
          </a:p>
        </p:txBody>
      </p:sp>
      <p:pic>
        <p:nvPicPr>
          <p:cNvPr id="30" name="Picture 10">
            <a:extLst>
              <a:ext uri="{FF2B5EF4-FFF2-40B4-BE49-F238E27FC236}">
                <a16:creationId xmlns:a16="http://schemas.microsoft.com/office/drawing/2014/main" id="{BCB83051-DA6E-5F4B-7C93-6E485B821B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20274" y="-353015"/>
            <a:ext cx="1608083" cy="1902034"/>
          </a:xfrm>
          <a:prstGeom prst="rect">
            <a:avLst/>
          </a:prstGeom>
        </p:spPr>
      </p:pic>
      <p:sp>
        <p:nvSpPr>
          <p:cNvPr id="8" name="Freeform 3"/>
          <p:cNvSpPr/>
          <p:nvPr/>
        </p:nvSpPr>
        <p:spPr>
          <a:xfrm>
            <a:off x="914400" y="2857500"/>
            <a:ext cx="10058400" cy="6248400"/>
          </a:xfrm>
          <a:custGeom>
            <a:avLst/>
            <a:gdLst/>
            <a:ahLst/>
            <a:cxnLst/>
            <a:rect l="l" t="t" r="r" b="b"/>
            <a:pathLst>
              <a:path w="3833296" h="2659349">
                <a:moveTo>
                  <a:pt x="0" y="0"/>
                </a:moveTo>
                <a:lnTo>
                  <a:pt x="3833296" y="0"/>
                </a:lnTo>
                <a:lnTo>
                  <a:pt x="3833296" y="2659350"/>
                </a:lnTo>
                <a:lnTo>
                  <a:pt x="0" y="26593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Rectangle 2"/>
          <p:cNvSpPr/>
          <p:nvPr/>
        </p:nvSpPr>
        <p:spPr>
          <a:xfrm>
            <a:off x="1562100" y="3742625"/>
            <a:ext cx="8763000" cy="4478149"/>
          </a:xfrm>
          <a:prstGeom prst="rect">
            <a:avLst/>
          </a:prstGeom>
        </p:spPr>
        <p:txBody>
          <a:bodyPr wrap="square">
            <a:spAutoFit/>
          </a:bodyPr>
          <a:lstStyle/>
          <a:p>
            <a:pPr algn="just">
              <a:lnSpc>
                <a:spcPct val="150000"/>
              </a:lnSpc>
              <a:spcAft>
                <a:spcPts val="0"/>
              </a:spcAft>
            </a:pP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Hoạt động 4.1, 4.2:</a:t>
            </a:r>
          </a:p>
          <a:p>
            <a:pPr marL="571500" indent="-571500" algn="just">
              <a:lnSpc>
                <a:spcPct val="150000"/>
              </a:lnSpc>
              <a:spcAft>
                <a:spcPts val="0"/>
              </a:spcAft>
              <a:buFont typeface="Wingdings" panose="05000000000000000000" pitchFamily="2" charset="2"/>
              <a:buChar char="§"/>
            </a:pPr>
            <a:r>
              <a:rPr lang="en-US" sz="3800">
                <a:latin typeface="Arial" panose="020B0604020202020204" pitchFamily="34" charset="0"/>
                <a:ea typeface="Calibri" panose="020F0502020204030204" pitchFamily="34" charset="0"/>
                <a:cs typeface="Arial" panose="020B0604020202020204" pitchFamily="34" charset="0"/>
              </a:rPr>
              <a:t>Sống trong bầu không khí bị ô nhiễm chúng ta bị ảnh hưởng như thế nào?</a:t>
            </a:r>
          </a:p>
          <a:p>
            <a:pPr marL="571500" indent="-571500" algn="just">
              <a:lnSpc>
                <a:spcPct val="150000"/>
              </a:lnSpc>
              <a:spcAft>
                <a:spcPts val="0"/>
              </a:spcAft>
              <a:buFont typeface="Wingdings" panose="05000000000000000000" pitchFamily="2" charset="2"/>
              <a:buChar char="§"/>
            </a:pPr>
            <a:r>
              <a:rPr lang="en-US" sz="3800">
                <a:latin typeface="Arial" panose="020B0604020202020204" pitchFamily="34" charset="0"/>
                <a:ea typeface="Calibri" panose="020F0502020204030204" pitchFamily="34" charset="0"/>
                <a:cs typeface="Arial" panose="020B0604020202020204" pitchFamily="34" charset="0"/>
              </a:rPr>
              <a:t>Vì sao cần thiết phải bảo vệ bầu không khí trong lành?</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4"/>
          <p:cNvPicPr>
            <a:picLocks noChangeAspect="1"/>
          </p:cNvPicPr>
          <p:nvPr/>
        </p:nvPicPr>
        <p:blipFill>
          <a:blip r:embed="rId8"/>
          <a:srcRect/>
          <a:stretch>
            <a:fillRect/>
          </a:stretch>
        </p:blipFill>
        <p:spPr>
          <a:xfrm>
            <a:off x="11620500" y="5143500"/>
            <a:ext cx="5754965"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33448"/>
          <a:stretch>
            <a:fillRect/>
          </a:stretch>
        </p:blipFill>
        <p:spPr>
          <a:xfrm rot="1071833">
            <a:off x="-814557" y="399157"/>
            <a:ext cx="2409460" cy="351370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6072" b="46388"/>
          <a:stretch>
            <a:fillRect/>
          </a:stretch>
        </p:blipFill>
        <p:spPr>
          <a:xfrm>
            <a:off x="15556636" y="8267700"/>
            <a:ext cx="2784477" cy="2033851"/>
          </a:xfrm>
          <a:prstGeom prst="rect">
            <a:avLst/>
          </a:prstGeom>
        </p:spPr>
      </p:pic>
      <p:pic>
        <p:nvPicPr>
          <p:cNvPr id="2050" name="Picture 2" descr="Nước dâng lên trong cốc úp ngược – Thí nghiệm với nến (phần 2) – GOOdday  famil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9118" y="5372100"/>
            <a:ext cx="759932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ách bạn 122+ hình ảnh ly nước đổ mới nhất - Tin Học Vu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62741" y="723900"/>
            <a:ext cx="7586133" cy="42672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075747" y="1836646"/>
            <a:ext cx="6035926" cy="2041708"/>
            <a:chOff x="2362200" y="1485900"/>
            <a:chExt cx="6035926" cy="2041708"/>
          </a:xfrm>
        </p:grpSpPr>
        <p:sp>
          <p:nvSpPr>
            <p:cNvPr id="14" name="Freeform 13"/>
            <p:cNvSpPr/>
            <p:nvPr/>
          </p:nvSpPr>
          <p:spPr>
            <a:xfrm>
              <a:off x="2362200" y="1485900"/>
              <a:ext cx="6035926" cy="2041708"/>
            </a:xfrm>
            <a:custGeom>
              <a:avLst/>
              <a:gdLst/>
              <a:ahLst/>
              <a:cxnLst/>
              <a:rect l="l" t="t" r="r" b="b"/>
              <a:pathLst>
                <a:path w="3231695" h="1236123">
                  <a:moveTo>
                    <a:pt x="0" y="0"/>
                  </a:moveTo>
                  <a:lnTo>
                    <a:pt x="3231695" y="0"/>
                  </a:lnTo>
                  <a:lnTo>
                    <a:pt x="3231695" y="1236123"/>
                  </a:lnTo>
                  <a:lnTo>
                    <a:pt x="0" y="12361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TextBox 4"/>
            <p:cNvSpPr txBox="1"/>
            <p:nvPr/>
          </p:nvSpPr>
          <p:spPr>
            <a:xfrm>
              <a:off x="3622634" y="2183588"/>
              <a:ext cx="3505200"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Dùng nước</a:t>
              </a:r>
            </a:p>
          </p:txBody>
        </p:sp>
      </p:grpSp>
      <p:grpSp>
        <p:nvGrpSpPr>
          <p:cNvPr id="15" name="Group 14"/>
          <p:cNvGrpSpPr/>
          <p:nvPr/>
        </p:nvGrpSpPr>
        <p:grpSpPr>
          <a:xfrm>
            <a:off x="10137844" y="6484846"/>
            <a:ext cx="6035926" cy="2041708"/>
            <a:chOff x="2362200" y="1485900"/>
            <a:chExt cx="6035926" cy="2041708"/>
          </a:xfrm>
        </p:grpSpPr>
        <p:sp>
          <p:nvSpPr>
            <p:cNvPr id="16" name="Freeform 15"/>
            <p:cNvSpPr/>
            <p:nvPr/>
          </p:nvSpPr>
          <p:spPr>
            <a:xfrm>
              <a:off x="2362200" y="1485900"/>
              <a:ext cx="6035926" cy="2041708"/>
            </a:xfrm>
            <a:custGeom>
              <a:avLst/>
              <a:gdLst/>
              <a:ahLst/>
              <a:cxnLst/>
              <a:rect l="l" t="t" r="r" b="b"/>
              <a:pathLst>
                <a:path w="3231695" h="1236123">
                  <a:moveTo>
                    <a:pt x="0" y="0"/>
                  </a:moveTo>
                  <a:lnTo>
                    <a:pt x="3231695" y="0"/>
                  </a:lnTo>
                  <a:lnTo>
                    <a:pt x="3231695" y="1236123"/>
                  </a:lnTo>
                  <a:lnTo>
                    <a:pt x="0" y="12361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TextBox 16"/>
            <p:cNvSpPr txBox="1"/>
            <p:nvPr/>
          </p:nvSpPr>
          <p:spPr>
            <a:xfrm>
              <a:off x="3116402" y="1629591"/>
              <a:ext cx="4527522" cy="1754326"/>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Lấy cốc/lọ nhỏ úp vào ngọn nến</a:t>
              </a:r>
            </a:p>
          </p:txBody>
        </p:sp>
      </p:grpSp>
    </p:spTree>
    <p:extLst>
      <p:ext uri="{BB962C8B-B14F-4D97-AF65-F5344CB8AC3E}">
        <p14:creationId xmlns:p14="http://schemas.microsoft.com/office/powerpoint/2010/main" val="91769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par>
                                <p:cTn id="8" presetID="17"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par>
                                <p:cTn id="17" presetID="17"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192">
            <a:off x="-269221" y="140415"/>
            <a:ext cx="2538400" cy="1398428"/>
          </a:xfrm>
          <a:prstGeom prst="rect">
            <a:avLst/>
          </a:prstGeom>
        </p:spPr>
      </p:pic>
      <p:pic>
        <p:nvPicPr>
          <p:cNvPr id="30" name="Picture 10">
            <a:extLst>
              <a:ext uri="{FF2B5EF4-FFF2-40B4-BE49-F238E27FC236}">
                <a16:creationId xmlns:a16="http://schemas.microsoft.com/office/drawing/2014/main" id="{BCB83051-DA6E-5F4B-7C93-6E485B821B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20274" y="-353015"/>
            <a:ext cx="1608083" cy="1902034"/>
          </a:xfrm>
          <a:prstGeom prst="rect">
            <a:avLst/>
          </a:prstGeom>
        </p:spPr>
      </p:pic>
      <p:pic>
        <p:nvPicPr>
          <p:cNvPr id="4098" name="Picture 2" descr="Chuyên gia giải đáp: Nhìn vào mắt người bị đau mắt đỏ bị lây hay khô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915829"/>
            <a:ext cx="7361004" cy="49134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014266" y="6299180"/>
            <a:ext cx="7361004" cy="2585323"/>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Sống trong bầu không khí bị ô nhiễm chúng ta có thể mắc bệnh đau mắt, viêm họng,...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4100" name="Picture 4" descr="Destinations that are a breath of fresh air » Agoda: Check in, step ou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3600" y="915829"/>
            <a:ext cx="7370206" cy="49134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9590602" y="6299180"/>
            <a:ext cx="7696201" cy="3416320"/>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Cần phải bảo vệ bầu không khí trong lành vì không khí bị ô nhiễm sẽ làm con người mắc một số bệnh ảnh hưởng đến sức khỏe và cuộc sống.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0423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barn(inVertical)">
                                      <p:cBhvr>
                                        <p:cTn id="15" dur="500"/>
                                        <p:tgtEl>
                                          <p:spTgt spid="410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192">
            <a:off x="-269221" y="140415"/>
            <a:ext cx="2538400" cy="1398428"/>
          </a:xfrm>
          <a:prstGeom prst="rect">
            <a:avLst/>
          </a:prstGeom>
        </p:spPr>
      </p:pic>
      <p:pic>
        <p:nvPicPr>
          <p:cNvPr id="30" name="Picture 10">
            <a:extLst>
              <a:ext uri="{FF2B5EF4-FFF2-40B4-BE49-F238E27FC236}">
                <a16:creationId xmlns:a16="http://schemas.microsoft.com/office/drawing/2014/main" id="{BCB83051-DA6E-5F4B-7C93-6E485B821B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20274" y="-353015"/>
            <a:ext cx="1608083" cy="1902034"/>
          </a:xfrm>
          <a:prstGeom prst="rect">
            <a:avLst/>
          </a:prstGeom>
        </p:spPr>
      </p:pic>
      <p:pic>
        <p:nvPicPr>
          <p:cNvPr id="5" name="Picture 4"/>
          <p:cNvPicPr>
            <a:picLocks noChangeAspect="1"/>
          </p:cNvPicPr>
          <p:nvPr/>
        </p:nvPicPr>
        <p:blipFill>
          <a:blip r:embed="rId6"/>
          <a:stretch>
            <a:fillRect/>
          </a:stretch>
        </p:blipFill>
        <p:spPr>
          <a:xfrm>
            <a:off x="4801037" y="4305300"/>
            <a:ext cx="7984353" cy="4887220"/>
          </a:xfrm>
          <a:prstGeom prst="rect">
            <a:avLst/>
          </a:prstGeom>
        </p:spPr>
      </p:pic>
      <p:grpSp>
        <p:nvGrpSpPr>
          <p:cNvPr id="6" name="Group 5"/>
          <p:cNvGrpSpPr/>
          <p:nvPr/>
        </p:nvGrpSpPr>
        <p:grpSpPr>
          <a:xfrm>
            <a:off x="2362200" y="713480"/>
            <a:ext cx="13976480" cy="2723823"/>
            <a:chOff x="2406314" y="495300"/>
            <a:chExt cx="13976480" cy="2723823"/>
          </a:xfrm>
        </p:grpSpPr>
        <p:sp>
          <p:nvSpPr>
            <p:cNvPr id="10" name="TextBox 9">
              <a:extLst>
                <a:ext uri="{FF2B5EF4-FFF2-40B4-BE49-F238E27FC236}">
                  <a16:creationId xmlns:a16="http://schemas.microsoft.com/office/drawing/2014/main" id="{23555D34-95C4-4780-5240-D6CDA9E7CEDB}"/>
                </a:ext>
              </a:extLst>
            </p:cNvPr>
            <p:cNvSpPr txBox="1"/>
            <p:nvPr/>
          </p:nvSpPr>
          <p:spPr>
            <a:xfrm>
              <a:off x="4800600" y="495300"/>
              <a:ext cx="11582194" cy="2723823"/>
            </a:xfrm>
            <a:prstGeom prst="rect">
              <a:avLst/>
            </a:prstGeom>
            <a:noFill/>
          </p:spPr>
          <p:txBody>
            <a:bodyPr wrap="square">
              <a:spAutoFit/>
            </a:bodyPr>
            <a:lstStyle/>
            <a:p>
              <a:pPr algn="just">
                <a:lnSpc>
                  <a:spcPct val="150000"/>
                </a:lnSpc>
              </a:pPr>
              <a:r>
                <a:rPr lang="nl-NL" sz="3800" b="1" kern="0">
                  <a:latin typeface="Arial" panose="020B0604020202020204" pitchFamily="34" charset="0"/>
                  <a:ea typeface="Calibri" panose="020F0502020204030204" pitchFamily="34" charset="0"/>
                  <a:cs typeface="Arial" panose="020B0604020202020204" pitchFamily="34" charset="0"/>
                </a:rPr>
                <a:t>Hoạt động 4.3: </a:t>
              </a:r>
              <a:r>
                <a:rPr lang="nl-NL" sz="3800" kern="0">
                  <a:latin typeface="Arial" panose="020B0604020202020204" pitchFamily="34" charset="0"/>
                  <a:ea typeface="Calibri" panose="020F0502020204030204" pitchFamily="34" charset="0"/>
                  <a:cs typeface="Arial" panose="020B0604020202020204" pitchFamily="34" charset="0"/>
                </a:rPr>
                <a:t>Quan sát hình 6 và cho biết </a:t>
              </a:r>
              <a:r>
                <a:rPr lang="en-US" sz="3800">
                  <a:latin typeface="Arial" panose="020B0604020202020204" pitchFamily="34" charset="0"/>
                  <a:cs typeface="Arial" panose="020B0604020202020204" pitchFamily="34" charset="0"/>
                </a:rPr>
                <a:t>việc nào nên làm và việc nào không nên làm để bảo vệ bầu không khí trong lành?</a:t>
              </a:r>
            </a:p>
          </p:txBody>
        </p:sp>
        <p:pic>
          <p:nvPicPr>
            <p:cNvPr id="15" name="Picture 36"/>
            <p:cNvPicPr>
              <a:picLocks noChangeAspect="1"/>
            </p:cNvPicPr>
            <p:nvPr/>
          </p:nvPicPr>
          <p:blipFill>
            <a:blip r:embed="rId7"/>
            <a:srcRect/>
            <a:stretch>
              <a:fillRect/>
            </a:stretch>
          </p:blipFill>
          <p:spPr>
            <a:xfrm>
              <a:off x="2406314" y="940885"/>
              <a:ext cx="1946179" cy="1832652"/>
            </a:xfrm>
            <a:prstGeom prst="rect">
              <a:avLst/>
            </a:prstGeom>
          </p:spPr>
        </p:pic>
      </p:grpSp>
      <p:sp>
        <p:nvSpPr>
          <p:cNvPr id="7" name="Right Arrow 6"/>
          <p:cNvSpPr/>
          <p:nvPr/>
        </p:nvSpPr>
        <p:spPr>
          <a:xfrm flipH="1">
            <a:off x="3735052" y="4914900"/>
            <a:ext cx="726979" cy="108419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ectangle 17"/>
          <p:cNvSpPr/>
          <p:nvPr/>
        </p:nvSpPr>
        <p:spPr>
          <a:xfrm>
            <a:off x="-31761" y="4587848"/>
            <a:ext cx="3841761" cy="1846659"/>
          </a:xfrm>
          <a:prstGeom prst="rect">
            <a:avLst/>
          </a:prstGeom>
        </p:spPr>
        <p:txBody>
          <a:bodyPr wrap="square">
            <a:spAutoFit/>
          </a:bodyPr>
          <a:lstStyle/>
          <a:p>
            <a:pPr algn="ctr">
              <a:lnSpc>
                <a:spcPct val="150000"/>
              </a:lnSpc>
            </a:pPr>
            <a:r>
              <a:rPr lang="en-US" sz="3800">
                <a:latin typeface="Arial" panose="020B0604020202020204" pitchFamily="34" charset="0"/>
                <a:cs typeface="Arial" panose="020B0604020202020204" pitchFamily="34" charset="0"/>
                <a:sym typeface="Symbol" panose="05050102010706020507" pitchFamily="18" charset="2"/>
              </a:rPr>
              <a:t>Đốt rơm rạ:</a:t>
            </a:r>
            <a:r>
              <a:rPr lang="en-US" sz="3800" b="1">
                <a:solidFill>
                  <a:srgbClr val="FF0000"/>
                </a:solidFill>
                <a:latin typeface="Arial" panose="020B0604020202020204" pitchFamily="34" charset="0"/>
                <a:cs typeface="Arial" panose="020B0604020202020204" pitchFamily="34" charset="0"/>
                <a:sym typeface="Symbol" panose="05050102010706020507" pitchFamily="18" charset="2"/>
              </a:rPr>
              <a:t> Không nên</a:t>
            </a:r>
            <a:endParaRPr lang="en-US" sz="3800" b="1">
              <a:solidFill>
                <a:srgbClr val="FF0000"/>
              </a:solidFill>
              <a:latin typeface="Arial" panose="020B0604020202020204" pitchFamily="34" charset="0"/>
              <a:cs typeface="Arial" panose="020B0604020202020204" pitchFamily="34" charset="0"/>
            </a:endParaRPr>
          </a:p>
        </p:txBody>
      </p:sp>
      <p:sp>
        <p:nvSpPr>
          <p:cNvPr id="19" name="Right Arrow 18"/>
          <p:cNvSpPr/>
          <p:nvPr/>
        </p:nvSpPr>
        <p:spPr>
          <a:xfrm rot="10800000" flipH="1">
            <a:off x="13141421" y="4914900"/>
            <a:ext cx="726979" cy="108419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19"/>
          <p:cNvSpPr/>
          <p:nvPr/>
        </p:nvSpPr>
        <p:spPr>
          <a:xfrm>
            <a:off x="14123162" y="4587848"/>
            <a:ext cx="3754583" cy="1846659"/>
          </a:xfrm>
          <a:prstGeom prst="rect">
            <a:avLst/>
          </a:prstGeom>
        </p:spPr>
        <p:txBody>
          <a:bodyPr wrap="square">
            <a:spAutoFit/>
          </a:bodyPr>
          <a:lstStyle/>
          <a:p>
            <a:pPr algn="ctr">
              <a:lnSpc>
                <a:spcPct val="150000"/>
              </a:lnSpc>
            </a:pPr>
            <a:r>
              <a:rPr lang="en-US" sz="3800">
                <a:latin typeface="Arial" panose="020B0604020202020204" pitchFamily="34" charset="0"/>
                <a:cs typeface="Arial" panose="020B0604020202020204" pitchFamily="34" charset="0"/>
                <a:sym typeface="Symbol" panose="05050102010706020507" pitchFamily="18" charset="2"/>
              </a:rPr>
              <a:t>Vệ sinh lớp học:</a:t>
            </a:r>
            <a:r>
              <a:rPr lang="en-US" sz="3800" b="1">
                <a:solidFill>
                  <a:srgbClr val="FF0000"/>
                </a:solidFill>
                <a:latin typeface="Arial" panose="020B0604020202020204" pitchFamily="34" charset="0"/>
                <a:cs typeface="Arial" panose="020B0604020202020204" pitchFamily="34" charset="0"/>
                <a:sym typeface="Symbol" panose="05050102010706020507" pitchFamily="18" charset="2"/>
              </a:rPr>
              <a:t> Nên làm</a:t>
            </a:r>
            <a:endParaRPr lang="en-US" sz="3800" b="1">
              <a:solidFill>
                <a:srgbClr val="FF0000"/>
              </a:solidFill>
              <a:latin typeface="Arial" panose="020B0604020202020204" pitchFamily="34" charset="0"/>
              <a:cs typeface="Arial" panose="020B0604020202020204" pitchFamily="34" charset="0"/>
            </a:endParaRPr>
          </a:p>
        </p:txBody>
      </p:sp>
      <p:sp>
        <p:nvSpPr>
          <p:cNvPr id="21" name="Right Arrow 20"/>
          <p:cNvSpPr/>
          <p:nvPr/>
        </p:nvSpPr>
        <p:spPr>
          <a:xfrm flipH="1">
            <a:off x="3733800" y="7390069"/>
            <a:ext cx="726979" cy="108419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Rectangle 21"/>
          <p:cNvSpPr/>
          <p:nvPr/>
        </p:nvSpPr>
        <p:spPr>
          <a:xfrm>
            <a:off x="-33013" y="7063017"/>
            <a:ext cx="3841761" cy="1738296"/>
          </a:xfrm>
          <a:prstGeom prst="rect">
            <a:avLst/>
          </a:prstGeom>
        </p:spPr>
        <p:txBody>
          <a:bodyPr wrap="square">
            <a:spAutoFit/>
          </a:bodyPr>
          <a:lstStyle/>
          <a:p>
            <a:pPr algn="ctr">
              <a:lnSpc>
                <a:spcPct val="150000"/>
              </a:lnSpc>
            </a:pPr>
            <a:r>
              <a:rPr lang="en-US" sz="3800">
                <a:latin typeface="Arial" panose="020B0604020202020204" pitchFamily="34" charset="0"/>
                <a:cs typeface="Arial" panose="020B0604020202020204" pitchFamily="34" charset="0"/>
                <a:sym typeface="Symbol" panose="05050102010706020507" pitchFamily="18" charset="2"/>
              </a:rPr>
              <a:t>Trồng cây:</a:t>
            </a:r>
            <a:r>
              <a:rPr lang="en-US" sz="3800" b="1">
                <a:solidFill>
                  <a:srgbClr val="FF0000"/>
                </a:solidFill>
                <a:latin typeface="Arial" panose="020B0604020202020204" pitchFamily="34" charset="0"/>
                <a:cs typeface="Arial" panose="020B0604020202020204" pitchFamily="34" charset="0"/>
                <a:sym typeface="Symbol" panose="05050102010706020507" pitchFamily="18" charset="2"/>
              </a:rPr>
              <a:t> </a:t>
            </a:r>
          </a:p>
          <a:p>
            <a:pPr algn="ctr">
              <a:lnSpc>
                <a:spcPct val="150000"/>
              </a:lnSpc>
            </a:pPr>
            <a:r>
              <a:rPr lang="en-US" sz="3800" b="1">
                <a:solidFill>
                  <a:srgbClr val="FF0000"/>
                </a:solidFill>
                <a:latin typeface="Arial" panose="020B0604020202020204" pitchFamily="34" charset="0"/>
                <a:cs typeface="Arial" panose="020B0604020202020204" pitchFamily="34" charset="0"/>
                <a:sym typeface="Symbol" panose="05050102010706020507" pitchFamily="18" charset="2"/>
              </a:rPr>
              <a:t>Nên làm</a:t>
            </a:r>
            <a:endParaRPr lang="en-US" sz="3800" b="1">
              <a:solidFill>
                <a:srgbClr val="FF0000"/>
              </a:solidFill>
              <a:latin typeface="Arial" panose="020B0604020202020204" pitchFamily="34" charset="0"/>
              <a:cs typeface="Arial" panose="020B0604020202020204" pitchFamily="34" charset="0"/>
            </a:endParaRPr>
          </a:p>
        </p:txBody>
      </p:sp>
      <p:sp>
        <p:nvSpPr>
          <p:cNvPr id="23" name="Right Arrow 22"/>
          <p:cNvSpPr/>
          <p:nvPr/>
        </p:nvSpPr>
        <p:spPr>
          <a:xfrm rot="10800000" flipH="1">
            <a:off x="13140169" y="7390069"/>
            <a:ext cx="726979" cy="108419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ectangle 24"/>
          <p:cNvSpPr/>
          <p:nvPr/>
        </p:nvSpPr>
        <p:spPr>
          <a:xfrm>
            <a:off x="14121910" y="7063017"/>
            <a:ext cx="3937490" cy="1846659"/>
          </a:xfrm>
          <a:prstGeom prst="rect">
            <a:avLst/>
          </a:prstGeom>
        </p:spPr>
        <p:txBody>
          <a:bodyPr wrap="square">
            <a:spAutoFit/>
          </a:bodyPr>
          <a:lstStyle/>
          <a:p>
            <a:pPr algn="ctr">
              <a:lnSpc>
                <a:spcPct val="150000"/>
              </a:lnSpc>
            </a:pPr>
            <a:r>
              <a:rPr lang="en-US" sz="3800">
                <a:latin typeface="Arial" panose="020B0604020202020204" pitchFamily="34" charset="0"/>
                <a:cs typeface="Arial" panose="020B0604020202020204" pitchFamily="34" charset="0"/>
                <a:sym typeface="Symbol" panose="05050102010706020507" pitchFamily="18" charset="2"/>
              </a:rPr>
              <a:t>Dùng than tổ ong:</a:t>
            </a:r>
            <a:r>
              <a:rPr lang="en-US" sz="3800" b="1">
                <a:solidFill>
                  <a:srgbClr val="FF0000"/>
                </a:solidFill>
                <a:latin typeface="Arial" panose="020B0604020202020204" pitchFamily="34" charset="0"/>
                <a:cs typeface="Arial" panose="020B0604020202020204" pitchFamily="34" charset="0"/>
                <a:sym typeface="Symbol" panose="05050102010706020507" pitchFamily="18" charset="2"/>
              </a:rPr>
              <a:t> Không nên</a:t>
            </a:r>
            <a:endParaRPr lang="en-US" sz="38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6770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500"/>
                                        <p:tgtEl>
                                          <p:spTgt spid="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randombar(horizont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19" grpId="0" animBg="1"/>
      <p:bldP spid="20" grpId="0"/>
      <p:bldP spid="21" grpId="0" animBg="1"/>
      <p:bldP spid="22" grpId="0"/>
      <p:bldP spid="23" grpId="0" animBg="1"/>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0">
            <a:extLst>
              <a:ext uri="{FF2B5EF4-FFF2-40B4-BE49-F238E27FC236}">
                <a16:creationId xmlns:a16="http://schemas.microsoft.com/office/drawing/2014/main" id="{BCB83051-DA6E-5F4B-7C93-6E485B821BA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20274" y="-353015"/>
            <a:ext cx="1608083" cy="1902034"/>
          </a:xfrm>
          <a:prstGeom prst="rect">
            <a:avLst/>
          </a:prstGeom>
        </p:spPr>
      </p:pic>
      <p:sp>
        <p:nvSpPr>
          <p:cNvPr id="16" name="Line Callout 1 (Border and Accent Bar) 3">
            <a:extLst>
              <a:ext uri="{FF2B5EF4-FFF2-40B4-BE49-F238E27FC236}">
                <a16:creationId xmlns:a16="http://schemas.microsoft.com/office/drawing/2014/main" id="{587F001C-8B1C-82A8-8B4E-5607C8C78614}"/>
              </a:ext>
            </a:extLst>
          </p:cNvPr>
          <p:cNvSpPr/>
          <p:nvPr/>
        </p:nvSpPr>
        <p:spPr>
          <a:xfrm>
            <a:off x="1116711" y="511918"/>
            <a:ext cx="6569539" cy="1431182"/>
          </a:xfrm>
          <a:prstGeom prst="accentBorderCallout1">
            <a:avLst>
              <a:gd name="adj1" fmla="val 49265"/>
              <a:gd name="adj2" fmla="val -3127"/>
              <a:gd name="adj3" fmla="val 49423"/>
              <a:gd name="adj4" fmla="val -17301"/>
            </a:avLst>
          </a:prstGeom>
          <a:solidFill>
            <a:schemeClr val="accent6">
              <a:lumMod val="40000"/>
              <a:lumOff val="60000"/>
            </a:schemeClr>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accent2">
                    <a:lumMod val="50000"/>
                  </a:schemeClr>
                </a:solidFill>
                <a:latin typeface="Arial" panose="020B0604020202020204" pitchFamily="34" charset="0"/>
                <a:cs typeface="Arial" panose="020B0604020202020204" pitchFamily="34" charset="0"/>
              </a:rPr>
              <a:t>Mở rộng kiến thức</a:t>
            </a:r>
            <a:endParaRPr lang="en-US" sz="5000" b="1" dirty="0">
              <a:solidFill>
                <a:schemeClr val="accent2">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1345311" y="2324100"/>
            <a:ext cx="15647289" cy="7571303"/>
          </a:xfrm>
          <a:prstGeom prst="rect">
            <a:avLst/>
          </a:prstGeom>
        </p:spPr>
        <p:txBody>
          <a:bodyPr wrap="square">
            <a:spAutoFit/>
          </a:bodyPr>
          <a:lstStyle/>
          <a:p>
            <a:pPr algn="just">
              <a:lnSpc>
                <a:spcPct val="150000"/>
              </a:lnSpc>
              <a:spcAft>
                <a:spcPts val="0"/>
              </a:spcAft>
            </a:pPr>
            <a:r>
              <a:rPr lang="en-US" sz="3600" b="1">
                <a:latin typeface="Arial" panose="020B0604020202020204" pitchFamily="34" charset="0"/>
                <a:ea typeface="Calibri" panose="020F0502020204030204" pitchFamily="34" charset="0"/>
                <a:cs typeface="Arial" panose="020B0604020202020204" pitchFamily="34" charset="0"/>
              </a:rPr>
              <a:t>Câu 1. </a:t>
            </a:r>
            <a:r>
              <a:rPr lang="en-US" sz="3600">
                <a:latin typeface="Arial" panose="020B0604020202020204" pitchFamily="34" charset="0"/>
                <a:ea typeface="Calibri" panose="020F0502020204030204" pitchFamily="34" charset="0"/>
                <a:cs typeface="Arial" panose="020B0604020202020204" pitchFamily="34" charset="0"/>
              </a:rPr>
              <a:t>Hãy chọn phương án thích hợp để vận động những người xung quanh em cùng thực hiện bảo vệ bầu không khí trong lành.</a:t>
            </a:r>
          </a:p>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a) Sử dụng phương tiện giao thông nào ít gây ô nhiễm không khí: xe buýt, xe đạp, tàu điện, xe máy?</a:t>
            </a:r>
          </a:p>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b) Việc nào sau đây </a:t>
            </a:r>
            <a:r>
              <a:rPr lang="en-US" sz="3600" b="1">
                <a:latin typeface="Arial" panose="020B0604020202020204" pitchFamily="34" charset="0"/>
                <a:ea typeface="Calibri" panose="020F0502020204030204" pitchFamily="34" charset="0"/>
                <a:cs typeface="Arial" panose="020B0604020202020204" pitchFamily="34" charset="0"/>
              </a:rPr>
              <a:t>không</a:t>
            </a:r>
            <a:r>
              <a:rPr lang="en-US" sz="3600">
                <a:latin typeface="Arial" panose="020B0604020202020204" pitchFamily="34" charset="0"/>
                <a:ea typeface="Calibri" panose="020F0502020204030204" pitchFamily="34" charset="0"/>
                <a:cs typeface="Arial" panose="020B0604020202020204" pitchFamily="34" charset="0"/>
              </a:rPr>
              <a:t> nên làm?</a:t>
            </a:r>
          </a:p>
          <a:p>
            <a:pPr marL="571500" indent="-571500" algn="just">
              <a:lnSpc>
                <a:spcPct val="150000"/>
              </a:lnSpc>
              <a:spcAft>
                <a:spcPts val="0"/>
              </a:spcAft>
              <a:buFontTx/>
              <a:buChar char="-"/>
            </a:pPr>
            <a:r>
              <a:rPr lang="en-US" sz="3600">
                <a:latin typeface="Arial" panose="020B0604020202020204" pitchFamily="34" charset="0"/>
                <a:ea typeface="Calibri" panose="020F0502020204030204" pitchFamily="34" charset="0"/>
                <a:cs typeface="Arial" panose="020B0604020202020204" pitchFamily="34" charset="0"/>
              </a:rPr>
              <a:t>Đi vệ sinh không đúng nơi quy định.</a:t>
            </a:r>
          </a:p>
          <a:p>
            <a:pPr marL="571500" indent="-571500" algn="just">
              <a:lnSpc>
                <a:spcPct val="150000"/>
              </a:lnSpc>
              <a:spcAft>
                <a:spcPts val="0"/>
              </a:spcAft>
              <a:buFontTx/>
              <a:buChar char="-"/>
            </a:pPr>
            <a:r>
              <a:rPr lang="en-US" sz="3600">
                <a:latin typeface="Arial" panose="020B0604020202020204" pitchFamily="34" charset="0"/>
                <a:ea typeface="Calibri" panose="020F0502020204030204" pitchFamily="34" charset="0"/>
                <a:cs typeface="Arial" panose="020B0604020202020204" pitchFamily="34" charset="0"/>
              </a:rPr>
              <a:t>Vệ sinh đường làng, ngõ xóm cuối tuần.</a:t>
            </a:r>
          </a:p>
          <a:p>
            <a:pPr marL="571500" indent="-571500" algn="just">
              <a:lnSpc>
                <a:spcPct val="150000"/>
              </a:lnSpc>
              <a:spcAft>
                <a:spcPts val="0"/>
              </a:spcAft>
              <a:buFontTx/>
              <a:buChar char="-"/>
            </a:pPr>
            <a:r>
              <a:rPr lang="en-US" sz="3600">
                <a:latin typeface="Arial" panose="020B0604020202020204" pitchFamily="34" charset="0"/>
                <a:ea typeface="Calibri" panose="020F0502020204030204" pitchFamily="34" charset="0"/>
                <a:cs typeface="Arial" panose="020B0604020202020204" pitchFamily="34" charset="0"/>
              </a:rPr>
              <a:t>Đổ rác nơi công cộng.</a:t>
            </a:r>
          </a:p>
          <a:p>
            <a:pPr marL="571500" indent="-571500" algn="just">
              <a:lnSpc>
                <a:spcPct val="150000"/>
              </a:lnSpc>
              <a:spcAft>
                <a:spcPts val="0"/>
              </a:spcAft>
              <a:buFontTx/>
              <a:buChar char="-"/>
            </a:pPr>
            <a:r>
              <a:rPr lang="en-US" sz="3600">
                <a:latin typeface="Arial" panose="020B0604020202020204" pitchFamily="34" charset="0"/>
                <a:ea typeface="Calibri" panose="020F0502020204030204" pitchFamily="34" charset="0"/>
                <a:cs typeface="Arial" panose="020B0604020202020204" pitchFamily="34" charset="0"/>
              </a:rPr>
              <a:t>Bảo vệ rừng và trồng nhiều cây xanh.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9"/>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29206"/>
          <a:stretch/>
        </p:blipFill>
        <p:spPr>
          <a:xfrm>
            <a:off x="12146643" y="5448300"/>
            <a:ext cx="3626757" cy="4838700"/>
          </a:xfrm>
          <a:prstGeom prst="rect">
            <a:avLst/>
          </a:prstGeom>
          <a:effectLst>
            <a:outerShdw blurRad="50800" dist="38100" algn="l" rotWithShape="0">
              <a:prstClr val="black">
                <a:alpha val="40000"/>
              </a:prstClr>
            </a:outerShdw>
          </a:effectLst>
        </p:spPr>
      </p:pic>
      <p:cxnSp>
        <p:nvCxnSpPr>
          <p:cNvPr id="4" name="Straight Connector 3"/>
          <p:cNvCxnSpPr/>
          <p:nvPr/>
        </p:nvCxnSpPr>
        <p:spPr>
          <a:xfrm>
            <a:off x="1981200" y="7277100"/>
            <a:ext cx="71877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5163800" y="3989903"/>
            <a:ext cx="1828800" cy="990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219200" y="4876800"/>
            <a:ext cx="1690687" cy="876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896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ppt_w/2"/>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ppt_w</p:attrName>
                                        </p:attrNameLst>
                                      </p:cBhvr>
                                      <p:tavLst>
                                        <p:tav tm="0">
                                          <p:val>
                                            <p:fltVal val="0"/>
                                          </p:val>
                                        </p:tav>
                                        <p:tav tm="100000">
                                          <p:val>
                                            <p:strVal val="#ppt_w"/>
                                          </p:val>
                                        </p:tav>
                                      </p:tavLst>
                                    </p:anim>
                                    <p:anim calcmode="lin" valueType="num">
                                      <p:cBhvr>
                                        <p:cTn id="10"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down)">
                                      <p:cBhvr>
                                        <p:cTn id="29" dur="500"/>
                                        <p:tgtEl>
                                          <p:spTgt spid="2">
                                            <p:txEl>
                                              <p:pRg st="3" end="3"/>
                                            </p:txEl>
                                          </p:spTgt>
                                        </p:tgtEl>
                                      </p:cBhvr>
                                    </p:animEffect>
                                  </p:childTnLst>
                                </p:cTn>
                              </p:par>
                            </p:childTnLst>
                          </p:cTn>
                        </p:par>
                        <p:par>
                          <p:cTn id="30" fill="hold">
                            <p:stCondLst>
                              <p:cond delay="1000"/>
                            </p:stCondLst>
                            <p:childTnLst>
                              <p:par>
                                <p:cTn id="31" presetID="22" presetClass="entr" presetSubtype="4" fill="hold" nodeType="after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down)">
                                      <p:cBhvr>
                                        <p:cTn id="33" dur="500"/>
                                        <p:tgtEl>
                                          <p:spTgt spid="2">
                                            <p:txEl>
                                              <p:pRg st="4" end="4"/>
                                            </p:txEl>
                                          </p:spTgt>
                                        </p:tgtEl>
                                      </p:cBhvr>
                                    </p:animEffect>
                                  </p:childTnLst>
                                </p:cTn>
                              </p:par>
                            </p:childTnLst>
                          </p:cTn>
                        </p:par>
                        <p:par>
                          <p:cTn id="34" fill="hold">
                            <p:stCondLst>
                              <p:cond delay="1500"/>
                            </p:stCondLst>
                            <p:childTnLst>
                              <p:par>
                                <p:cTn id="35" presetID="22" presetClass="entr" presetSubtype="4" fill="hold" nodeType="after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wipe(down)">
                                      <p:cBhvr>
                                        <p:cTn id="41" dur="500"/>
                                        <p:tgtEl>
                                          <p:spTgt spid="2">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par>
                          <p:cTn id="47" fill="hold">
                            <p:stCondLst>
                              <p:cond delay="500"/>
                            </p:stCondLst>
                            <p:childTnLst>
                              <p:par>
                                <p:cTn id="48" presetID="16" presetClass="entr" presetSubtype="21"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outVertical)">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0">
            <a:extLst>
              <a:ext uri="{FF2B5EF4-FFF2-40B4-BE49-F238E27FC236}">
                <a16:creationId xmlns:a16="http://schemas.microsoft.com/office/drawing/2014/main" id="{BCB83051-DA6E-5F4B-7C93-6E485B821BA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20274" y="-353015"/>
            <a:ext cx="1608083" cy="1902034"/>
          </a:xfrm>
          <a:prstGeom prst="rect">
            <a:avLst/>
          </a:prstGeom>
        </p:spPr>
      </p:pic>
      <p:sp>
        <p:nvSpPr>
          <p:cNvPr id="16" name="Line Callout 1 (Border and Accent Bar) 3">
            <a:extLst>
              <a:ext uri="{FF2B5EF4-FFF2-40B4-BE49-F238E27FC236}">
                <a16:creationId xmlns:a16="http://schemas.microsoft.com/office/drawing/2014/main" id="{587F001C-8B1C-82A8-8B4E-5607C8C78614}"/>
              </a:ext>
            </a:extLst>
          </p:cNvPr>
          <p:cNvSpPr/>
          <p:nvPr/>
        </p:nvSpPr>
        <p:spPr>
          <a:xfrm>
            <a:off x="1116711" y="511918"/>
            <a:ext cx="6569539" cy="1431182"/>
          </a:xfrm>
          <a:prstGeom prst="accentBorderCallout1">
            <a:avLst>
              <a:gd name="adj1" fmla="val 49265"/>
              <a:gd name="adj2" fmla="val -3127"/>
              <a:gd name="adj3" fmla="val 49423"/>
              <a:gd name="adj4" fmla="val -17301"/>
            </a:avLst>
          </a:prstGeom>
          <a:solidFill>
            <a:schemeClr val="accent6">
              <a:lumMod val="40000"/>
              <a:lumOff val="60000"/>
            </a:schemeClr>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accent2">
                    <a:lumMod val="50000"/>
                  </a:schemeClr>
                </a:solidFill>
                <a:latin typeface="Arial" panose="020B0604020202020204" pitchFamily="34" charset="0"/>
                <a:cs typeface="Arial" panose="020B0604020202020204" pitchFamily="34" charset="0"/>
              </a:rPr>
              <a:t>Mở rộng kiến thức</a:t>
            </a:r>
            <a:endParaRPr lang="en-US" sz="5000" b="1" dirty="0">
              <a:solidFill>
                <a:schemeClr val="accent2">
                  <a:lumMod val="50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1116711" y="2857500"/>
            <a:ext cx="8915400" cy="6400800"/>
            <a:chOff x="914400" y="3238500"/>
            <a:chExt cx="8471569" cy="6096000"/>
          </a:xfrm>
        </p:grpSpPr>
        <p:pic>
          <p:nvPicPr>
            <p:cNvPr id="6" name="Picture 33">
              <a:extLst>
                <a:ext uri="{FF2B5EF4-FFF2-40B4-BE49-F238E27FC236}">
                  <a16:creationId xmlns:a16="http://schemas.microsoft.com/office/drawing/2014/main" id="{B6BC231B-9ACB-0436-B018-30750245AE74}"/>
                </a:ext>
              </a:extLst>
            </p:cNvPr>
            <p:cNvPicPr>
              <a:picLocks noChangeAspect="1"/>
            </p:cNvPicPr>
            <p:nvPr/>
          </p:nvPicPr>
          <p:blipFill>
            <a:blip r:embed="rId4"/>
            <a:srcRect/>
            <a:stretch>
              <a:fillRect/>
            </a:stretch>
          </p:blipFill>
          <p:spPr>
            <a:xfrm>
              <a:off x="914400" y="3238500"/>
              <a:ext cx="8471569" cy="6096000"/>
            </a:xfrm>
            <a:prstGeom prst="rect">
              <a:avLst/>
            </a:prstGeom>
          </p:spPr>
        </p:pic>
        <p:sp>
          <p:nvSpPr>
            <p:cNvPr id="3" name="Rectangle 2"/>
            <p:cNvSpPr/>
            <p:nvPr/>
          </p:nvSpPr>
          <p:spPr>
            <a:xfrm>
              <a:off x="1348297" y="4762500"/>
              <a:ext cx="7748046" cy="2617384"/>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Kể những việc em đã làm để bảo vệ bầu không khí trong lành và cho biết ý nghĩa những việc làm đó.</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3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049000" y="5496703"/>
            <a:ext cx="6174030" cy="4761722"/>
          </a:xfrm>
          <a:prstGeom prst="rect">
            <a:avLst/>
          </a:prstGeom>
        </p:spPr>
      </p:pic>
    </p:spTree>
    <p:extLst>
      <p:ext uri="{BB962C8B-B14F-4D97-AF65-F5344CB8AC3E}">
        <p14:creationId xmlns:p14="http://schemas.microsoft.com/office/powerpoint/2010/main" val="2675474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3706">
            <a:off x="-731361" y="-497949"/>
            <a:ext cx="2771069" cy="2428150"/>
          </a:xfrm>
          <a:prstGeom prst="rect">
            <a:avLst/>
          </a:prstGeom>
        </p:spPr>
      </p:pic>
      <p:sp>
        <p:nvSpPr>
          <p:cNvPr id="15" name="Rectangle 14">
            <a:extLst>
              <a:ext uri="{FF2B5EF4-FFF2-40B4-BE49-F238E27FC236}">
                <a16:creationId xmlns:a16="http://schemas.microsoft.com/office/drawing/2014/main" id="{7BC611E6-1B21-1956-BBBD-ECB990F99D69}"/>
              </a:ext>
            </a:extLst>
          </p:cNvPr>
          <p:cNvSpPr/>
          <p:nvPr/>
        </p:nvSpPr>
        <p:spPr>
          <a:xfrm>
            <a:off x="7848600" y="987242"/>
            <a:ext cx="8766874" cy="2287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Nêu một số nguyên nhân gây ô nhiễm không khí?</a:t>
            </a:r>
            <a:endParaRPr lang="vi-VN" sz="380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05A1C2C-BDB4-CCEF-4411-1623FB81E796}"/>
              </a:ext>
            </a:extLst>
          </p:cNvPr>
          <p:cNvSpPr/>
          <p:nvPr/>
        </p:nvSpPr>
        <p:spPr>
          <a:xfrm>
            <a:off x="7848600" y="3897410"/>
            <a:ext cx="8766874" cy="2287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Vì sao phải bảo vệ bầu không khí trong lành?</a:t>
            </a:r>
          </a:p>
        </p:txBody>
      </p:sp>
      <p:sp>
        <p:nvSpPr>
          <p:cNvPr id="17" name="Rectangle 16">
            <a:extLst>
              <a:ext uri="{FF2B5EF4-FFF2-40B4-BE49-F238E27FC236}">
                <a16:creationId xmlns:a16="http://schemas.microsoft.com/office/drawing/2014/main" id="{A47E0F5C-D582-895E-450F-839EA2462AD6}"/>
              </a:ext>
            </a:extLst>
          </p:cNvPr>
          <p:cNvSpPr/>
          <p:nvPr/>
        </p:nvSpPr>
        <p:spPr>
          <a:xfrm>
            <a:off x="7848600" y="6807578"/>
            <a:ext cx="8766874" cy="267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Đề xuất và giải thích cách dập đám cháy nhỏ, mới cháy.</a:t>
            </a:r>
          </a:p>
        </p:txBody>
      </p:sp>
      <p:pic>
        <p:nvPicPr>
          <p:cNvPr id="18" name="Picture 25"/>
          <p:cNvPicPr>
            <a:picLocks noChangeAspect="1"/>
          </p:cNvPicPr>
          <p:nvPr/>
        </p:nvPicPr>
        <p:blipFill>
          <a:blip r:embed="rId4"/>
          <a:srcRect/>
          <a:stretch>
            <a:fillRect/>
          </a:stretch>
        </p:blipFill>
        <p:spPr>
          <a:xfrm>
            <a:off x="2273053" y="3778250"/>
            <a:ext cx="3124200" cy="6508750"/>
          </a:xfrm>
          <a:prstGeom prst="rect">
            <a:avLst/>
          </a:prstGeom>
        </p:spPr>
      </p:pic>
      <p:sp>
        <p:nvSpPr>
          <p:cNvPr id="19" name="TextBox 18">
            <a:extLst>
              <a:ext uri="{FF2B5EF4-FFF2-40B4-BE49-F238E27FC236}">
                <a16:creationId xmlns:a16="http://schemas.microsoft.com/office/drawing/2014/main" id="{F9A1B3F3-65FB-7976-6252-43090B84F7D3}"/>
              </a:ext>
            </a:extLst>
          </p:cNvPr>
          <p:cNvSpPr txBox="1"/>
          <p:nvPr/>
        </p:nvSpPr>
        <p:spPr>
          <a:xfrm>
            <a:off x="838200" y="1607527"/>
            <a:ext cx="5993906" cy="1046440"/>
          </a:xfrm>
          <a:prstGeom prst="rect">
            <a:avLst/>
          </a:prstGeom>
          <a:noFill/>
        </p:spPr>
        <p:txBody>
          <a:bodyPr wrap="square">
            <a:spAutoFit/>
          </a:bodyPr>
          <a:lstStyle/>
          <a:p>
            <a:pPr algn="ctr"/>
            <a:r>
              <a:rPr lang="en-US" sz="6200" b="1">
                <a:latin typeface="Arial" panose="020B0604020202020204" pitchFamily="34" charset="0"/>
                <a:cs typeface="Arial" panose="020B0604020202020204" pitchFamily="34" charset="0"/>
              </a:rPr>
              <a:t>CỦNG CỐ</a:t>
            </a:r>
            <a:endParaRPr lang="en-US" sz="6200" b="1" dirty="0">
              <a:latin typeface="Arial" panose="020B0604020202020204" pitchFamily="34" charset="0"/>
              <a:cs typeface="Arial" panose="020B0604020202020204" pitchFamily="34" charset="0"/>
            </a:endParaRPr>
          </a:p>
        </p:txBody>
      </p:sp>
      <p:pic>
        <p:nvPicPr>
          <p:cNvPr id="20"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94192">
            <a:off x="16797155" y="9055122"/>
            <a:ext cx="2128783" cy="1172766"/>
          </a:xfrm>
          <a:prstGeom prst="rect">
            <a:avLst/>
          </a:prstGeom>
        </p:spPr>
      </p:pic>
    </p:spTree>
    <p:extLst>
      <p:ext uri="{BB962C8B-B14F-4D97-AF65-F5344CB8AC3E}">
        <p14:creationId xmlns:p14="http://schemas.microsoft.com/office/powerpoint/2010/main" val="178977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Left)">
                                      <p:cBhvr>
                                        <p:cTn id="15" dur="500"/>
                                        <p:tgtEl>
                                          <p:spTgt spid="15"/>
                                        </p:tgtEl>
                                      </p:cBhvr>
                                    </p:animEffect>
                                  </p:childTnLst>
                                </p:cTn>
                              </p:par>
                            </p:childTnLst>
                          </p:cTn>
                        </p:par>
                        <p:par>
                          <p:cTn id="16" fill="hold">
                            <p:stCondLst>
                              <p:cond delay="500"/>
                            </p:stCondLst>
                            <p:childTnLst>
                              <p:par>
                                <p:cTn id="17" presetID="18" presetClass="entr" presetSubtype="12"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500"/>
                                        <p:tgtEl>
                                          <p:spTgt spid="16"/>
                                        </p:tgtEl>
                                      </p:cBhvr>
                                    </p:animEffect>
                                  </p:childTnLst>
                                </p:cTn>
                              </p:par>
                            </p:childTnLst>
                          </p:cTn>
                        </p:par>
                        <p:par>
                          <p:cTn id="20" fill="hold">
                            <p:stCondLst>
                              <p:cond delay="1000"/>
                            </p:stCondLst>
                            <p:childTnLst>
                              <p:par>
                                <p:cTn id="21" presetID="18" presetClass="entr" presetSubtype="12"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strips(down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3706">
            <a:off x="-731361" y="-497949"/>
            <a:ext cx="2771069" cy="2428150"/>
          </a:xfrm>
          <a:prstGeom prst="rect">
            <a:avLst/>
          </a:prstGeom>
        </p:spPr>
      </p:pic>
      <p:pic>
        <p:nvPicPr>
          <p:cNvPr id="20"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4192">
            <a:off x="16797155" y="9055122"/>
            <a:ext cx="2128783" cy="1172766"/>
          </a:xfrm>
          <a:prstGeom prst="rect">
            <a:avLst/>
          </a:prstGeom>
        </p:spPr>
      </p:pic>
      <p:sp>
        <p:nvSpPr>
          <p:cNvPr id="9" name="Rectangle 8">
            <a:extLst>
              <a:ext uri="{FF2B5EF4-FFF2-40B4-BE49-F238E27FC236}">
                <a16:creationId xmlns:a16="http://schemas.microsoft.com/office/drawing/2014/main" id="{7BC611E6-1B21-1956-BBBD-ECB990F99D69}"/>
              </a:ext>
            </a:extLst>
          </p:cNvPr>
          <p:cNvSpPr/>
          <p:nvPr/>
        </p:nvSpPr>
        <p:spPr>
          <a:xfrm>
            <a:off x="2133600" y="876300"/>
            <a:ext cx="11696700" cy="2287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Nguyên nhân: </a:t>
            </a:r>
            <a:r>
              <a:rPr lang="nl-NL" sz="3600">
                <a:solidFill>
                  <a:schemeClr val="tx1"/>
                </a:solidFill>
                <a:latin typeface="Arial" panose="020B0604020202020204" pitchFamily="34" charset="0"/>
                <a:cs typeface="Arial" panose="020B0604020202020204" pitchFamily="34" charset="0"/>
              </a:rPr>
              <a:t>Khí thải từ các nhà máy và phương tiện giao thông, đốt than và rơm rạ, đổ rác bừa bãi,...</a:t>
            </a:r>
            <a:endParaRPr lang="en-US" sz="360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05A1C2C-BDB4-CCEF-4411-1623FB81E796}"/>
              </a:ext>
            </a:extLst>
          </p:cNvPr>
          <p:cNvSpPr/>
          <p:nvPr/>
        </p:nvSpPr>
        <p:spPr>
          <a:xfrm>
            <a:off x="3581400" y="3613844"/>
            <a:ext cx="11696700" cy="267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Phải bảo vệ bầu không khí vì </a:t>
            </a:r>
            <a:r>
              <a:rPr lang="nl-NL" sz="3600">
                <a:solidFill>
                  <a:schemeClr val="tx1"/>
                </a:solidFill>
                <a:latin typeface="Arial" panose="020B0604020202020204" pitchFamily="34" charset="0"/>
                <a:cs typeface="Arial" panose="020B0604020202020204" pitchFamily="34" charset="0"/>
              </a:rPr>
              <a:t>sống trong bầu không khí bị ô nhiễm con người có thể mắc bệnh đau mắt, viêm họng, các bệnh về da,...</a:t>
            </a:r>
            <a:endParaRPr lang="vi-VN" sz="36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47E0F5C-D582-895E-450F-839EA2462AD6}"/>
              </a:ext>
            </a:extLst>
          </p:cNvPr>
          <p:cNvSpPr/>
          <p:nvPr/>
        </p:nvSpPr>
        <p:spPr>
          <a:xfrm>
            <a:off x="5223574" y="6743700"/>
            <a:ext cx="11696700" cy="267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Cách dập tắt đám cháy nhỏ, mới cháy: </a:t>
            </a:r>
            <a:r>
              <a:rPr lang="nl-NL" sz="3600">
                <a:solidFill>
                  <a:schemeClr val="tx1"/>
                </a:solidFill>
                <a:latin typeface="Arial" panose="020B0604020202020204" pitchFamily="34" charset="0"/>
                <a:cs typeface="Arial" panose="020B0604020202020204" pitchFamily="34" charset="0"/>
              </a:rPr>
              <a:t>Chùm chăn ướt hoặc khăn dày lên đám cháy vì ngăn được không khí tiếp xúc với đám cháy.</a:t>
            </a:r>
            <a:endParaRPr lang="en-US" sz="3600">
              <a:solidFill>
                <a:schemeClr val="tx1"/>
              </a:solidFill>
              <a:latin typeface="Arial" panose="020B0604020202020204" pitchFamily="34" charset="0"/>
              <a:cs typeface="Arial" panose="020B0604020202020204" pitchFamily="34" charset="0"/>
            </a:endParaRPr>
          </a:p>
        </p:txBody>
      </p:sp>
      <p:pic>
        <p:nvPicPr>
          <p:cNvPr id="13"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5574" y="6341684"/>
            <a:ext cx="2484651" cy="3959602"/>
          </a:xfrm>
          <a:prstGeom prst="rect">
            <a:avLst/>
          </a:prstGeom>
        </p:spPr>
      </p:pic>
    </p:spTree>
    <p:extLst>
      <p:ext uri="{BB962C8B-B14F-4D97-AF65-F5344CB8AC3E}">
        <p14:creationId xmlns:p14="http://schemas.microsoft.com/office/powerpoint/2010/main" val="3455063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250"/>
                            </p:stCondLst>
                            <p:childTnLst>
                              <p:par>
                                <p:cTn id="13" presetID="16" presetClass="entr" presetSubtype="21" fill="hold" grpId="0" nodeType="after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385B04D-E174-97E3-200D-8D37BF280FEF}"/>
              </a:ext>
            </a:extLst>
          </p:cNvPr>
          <p:cNvGrpSpPr/>
          <p:nvPr/>
        </p:nvGrpSpPr>
        <p:grpSpPr>
          <a:xfrm>
            <a:off x="456649" y="0"/>
            <a:ext cx="6401351" cy="4807751"/>
            <a:chOff x="735875" y="0"/>
            <a:chExt cx="6401351" cy="4807751"/>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6790" r="2168"/>
            <a:stretch>
              <a:fillRect/>
            </a:stretch>
          </p:blipFill>
          <p:spPr>
            <a:xfrm>
              <a:off x="735875" y="0"/>
              <a:ext cx="6401351" cy="4807751"/>
            </a:xfrm>
            <a:prstGeom prst="rect">
              <a:avLst/>
            </a:prstGeom>
          </p:spPr>
        </p:pic>
        <p:sp>
          <p:nvSpPr>
            <p:cNvPr id="4" name="TextBox 4"/>
            <p:cNvSpPr txBox="1"/>
            <p:nvPr/>
          </p:nvSpPr>
          <p:spPr>
            <a:xfrm>
              <a:off x="816455" y="715046"/>
              <a:ext cx="6320771" cy="2685543"/>
            </a:xfrm>
            <a:prstGeom prst="rect">
              <a:avLst/>
            </a:prstGeom>
          </p:spPr>
          <p:txBody>
            <a:bodyPr lIns="0" tIns="0" rIns="0" bIns="0" rtlCol="0" anchor="t">
              <a:spAutoFit/>
            </a:bodyPr>
            <a:lstStyle/>
            <a:p>
              <a:pPr marL="0" lvl="0" indent="0" algn="ctr">
                <a:lnSpc>
                  <a:spcPct val="150000"/>
                </a:lnSpc>
                <a:spcBef>
                  <a:spcPct val="0"/>
                </a:spcBef>
              </a:pPr>
              <a:r>
                <a:rPr lang="en-US" sz="6200" b="1" u="none" spc="400">
                  <a:solidFill>
                    <a:srgbClr val="FFFFFF"/>
                  </a:solidFill>
                  <a:latin typeface="Arial" panose="020B0604020202020204" pitchFamily="34" charset="0"/>
                  <a:cs typeface="Arial" panose="020B0604020202020204" pitchFamily="34" charset="0"/>
                </a:rPr>
                <a:t>HƯỚNG DẪN VỀ NHÀ</a:t>
              </a:r>
            </a:p>
          </p:txBody>
        </p:sp>
      </p:grpSp>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4298" y="4403377"/>
            <a:ext cx="4766634" cy="6637085"/>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38955">
            <a:off x="6223297" y="8178158"/>
            <a:ext cx="1888658" cy="24732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9430"/>
          <a:stretch>
            <a:fillRect/>
          </a:stretch>
        </p:blipFill>
        <p:spPr>
          <a:xfrm>
            <a:off x="7315200" y="0"/>
            <a:ext cx="10515600" cy="8801801"/>
          </a:xfrm>
          <a:prstGeom prst="rect">
            <a:avLst/>
          </a:prstGeom>
        </p:spPr>
      </p:pic>
      <p:sp>
        <p:nvSpPr>
          <p:cNvPr id="2" name="Rectangle 1"/>
          <p:cNvSpPr/>
          <p:nvPr/>
        </p:nvSpPr>
        <p:spPr>
          <a:xfrm>
            <a:off x="7727206" y="2207157"/>
            <a:ext cx="9691588" cy="3652282"/>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en-US" sz="3800">
                <a:latin typeface="Arial" panose="020B0604020202020204" pitchFamily="34" charset="0"/>
                <a:ea typeface="Times New Roman" panose="02020603050405020304" pitchFamily="18" charset="0"/>
                <a:cs typeface="Arial" panose="020B0604020202020204" pitchFamily="34" charset="0"/>
              </a:rPr>
              <a:t>Ôn lại kiến thức đã học.</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en-US" sz="3800">
                <a:latin typeface="Arial" panose="020B0604020202020204" pitchFamily="34" charset="0"/>
                <a:ea typeface="Times New Roman" panose="02020603050405020304" pitchFamily="18" charset="0"/>
                <a:cs typeface="Arial" panose="020B0604020202020204" pitchFamily="34" charset="0"/>
              </a:rPr>
              <a:t>Làm bài tập trong Vở bài tập.</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en-US" sz="3800">
                <a:latin typeface="Arial" panose="020B0604020202020204" pitchFamily="34" charset="0"/>
                <a:ea typeface="Times New Roman" panose="02020603050405020304" pitchFamily="18" charset="0"/>
                <a:cs typeface="Arial" panose="020B0604020202020204" pitchFamily="34" charset="0"/>
              </a:rPr>
              <a:t>Đọc và tìm hiểu nội dung </a:t>
            </a:r>
            <a:r>
              <a:rPr lang="en-US" sz="3800" i="1">
                <a:latin typeface="Arial" panose="020B0604020202020204" pitchFamily="34" charset="0"/>
                <a:ea typeface="Times New Roman" panose="02020603050405020304" pitchFamily="18" charset="0"/>
                <a:cs typeface="Arial" panose="020B0604020202020204" pitchFamily="34" charset="0"/>
              </a:rPr>
              <a:t>Bài 6 – Gió, bão và phòng chống bão.</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976347" y="8406770"/>
            <a:ext cx="1552810" cy="14737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53" t="267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b="64907"/>
          <a:stretch>
            <a:fillRect/>
          </a:stretch>
        </p:blipFill>
        <p:spPr>
          <a:xfrm>
            <a:off x="0" y="7898217"/>
            <a:ext cx="18288000" cy="238878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307" t="5308"/>
          <a:stretch>
            <a:fillRect/>
          </a:stretch>
        </p:blipFill>
        <p:spPr>
          <a:xfrm>
            <a:off x="0" y="0"/>
            <a:ext cx="3673770" cy="224729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307" t="5308"/>
          <a:stretch>
            <a:fillRect/>
          </a:stretch>
        </p:blipFill>
        <p:spPr>
          <a:xfrm flipH="1">
            <a:off x="14614230" y="0"/>
            <a:ext cx="3673770" cy="2247293"/>
          </a:xfrm>
          <a:prstGeom prst="rect">
            <a:avLst/>
          </a:prstGeom>
        </p:spPr>
      </p:pic>
      <p:sp>
        <p:nvSpPr>
          <p:cNvPr id="11" name="TextBox 2">
            <a:extLst>
              <a:ext uri="{FF2B5EF4-FFF2-40B4-BE49-F238E27FC236}">
                <a16:creationId xmlns:a16="http://schemas.microsoft.com/office/drawing/2014/main" id="{F42D3A6B-BF20-E397-5136-165146249972}"/>
              </a:ext>
            </a:extLst>
          </p:cNvPr>
          <p:cNvSpPr txBox="1"/>
          <p:nvPr/>
        </p:nvSpPr>
        <p:spPr>
          <a:xfrm>
            <a:off x="2049113" y="1106393"/>
            <a:ext cx="14589824" cy="3465179"/>
          </a:xfrm>
          <a:prstGeom prst="rect">
            <a:avLst/>
          </a:prstGeom>
        </p:spPr>
        <p:txBody>
          <a:bodyPr wrap="square" lIns="0" tIns="0" rIns="0" bIns="0" rtlCol="0" anchor="t">
            <a:spAutoFit/>
          </a:bodyPr>
          <a:lstStyle/>
          <a:p>
            <a:pPr algn="ctr">
              <a:lnSpc>
                <a:spcPct val="150000"/>
              </a:lnSpc>
            </a:pPr>
            <a:r>
              <a:rPr lang="vi-VN" sz="8000" b="1">
                <a:solidFill>
                  <a:srgbClr val="C3113D"/>
                </a:solidFill>
                <a:latin typeface="Arial" panose="020B0604020202020204" pitchFamily="34" charset="0"/>
                <a:cs typeface="Arial" panose="020B0604020202020204" pitchFamily="34" charset="0"/>
              </a:rPr>
              <a:t>CẢM ƠN CÁC EM </a:t>
            </a:r>
          </a:p>
          <a:p>
            <a:pPr algn="ctr">
              <a:lnSpc>
                <a:spcPct val="150000"/>
              </a:lnSpc>
            </a:pPr>
            <a:r>
              <a:rPr lang="vi-VN" sz="8000" b="1">
                <a:solidFill>
                  <a:srgbClr val="C3113D"/>
                </a:solidFill>
                <a:latin typeface="Arial" panose="020B0604020202020204" pitchFamily="34" charset="0"/>
                <a:cs typeface="Arial" panose="020B0604020202020204" pitchFamily="34" charset="0"/>
              </a:rPr>
              <a:t>ĐÃ LẮNG NGHE BÀI GIẢNG!</a:t>
            </a:r>
          </a:p>
        </p:txBody>
      </p:sp>
      <p:pic>
        <p:nvPicPr>
          <p:cNvPr id="17" name="Picture 8">
            <a:extLst>
              <a:ext uri="{FF2B5EF4-FFF2-40B4-BE49-F238E27FC236}">
                <a16:creationId xmlns:a16="http://schemas.microsoft.com/office/drawing/2014/main" id="{9B812D85-DCCA-2AFB-DCB8-4D7D80B947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13239" y="5028351"/>
            <a:ext cx="10261522" cy="5220549"/>
          </a:xfrm>
          <a:prstGeom prst="rect">
            <a:avLst/>
          </a:prstGeom>
        </p:spPr>
      </p:pic>
    </p:spTree>
    <p:extLst>
      <p:ext uri="{BB962C8B-B14F-4D97-AF65-F5344CB8AC3E}">
        <p14:creationId xmlns:p14="http://schemas.microsoft.com/office/powerpoint/2010/main" val="3823523171"/>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DAB11C-11F3-71B7-CEF5-281210265EAC}"/>
              </a:ext>
            </a:extLst>
          </p:cNvPr>
          <p:cNvSpPr txBox="1"/>
          <p:nvPr/>
        </p:nvSpPr>
        <p:spPr>
          <a:xfrm>
            <a:off x="8839200" y="1049704"/>
            <a:ext cx="9220200" cy="8197116"/>
          </a:xfrm>
          <a:prstGeom prst="rect">
            <a:avLst/>
          </a:prstGeom>
          <a:noFill/>
        </p:spPr>
        <p:txBody>
          <a:bodyPr wrap="square">
            <a:spAutoFit/>
          </a:bodyPr>
          <a:lstStyle/>
          <a:p>
            <a:pPr algn="ctr">
              <a:lnSpc>
                <a:spcPct val="150000"/>
              </a:lnSpc>
              <a:spcBef>
                <a:spcPts val="200"/>
              </a:spcBef>
            </a:pPr>
            <a:r>
              <a:rPr lang="vi-VN" sz="7000" b="1" u="sng">
                <a:solidFill>
                  <a:srgbClr val="C3113D"/>
                </a:solidFill>
                <a:latin typeface="Arial" panose="020B0604020202020204" pitchFamily="34" charset="0"/>
                <a:ea typeface="Times New Roman" panose="02020603050405020304" pitchFamily="18" charset="0"/>
                <a:cs typeface="Arial" panose="020B0604020202020204" pitchFamily="34" charset="0"/>
              </a:rPr>
              <a:t>BÀI </a:t>
            </a:r>
            <a:r>
              <a:rPr lang="en-US" sz="7000" b="1" u="sng">
                <a:solidFill>
                  <a:srgbClr val="C3113D"/>
                </a:solidFill>
                <a:latin typeface="Arial" panose="020B0604020202020204" pitchFamily="34" charset="0"/>
                <a:ea typeface="Times New Roman" panose="02020603050405020304" pitchFamily="18" charset="0"/>
                <a:cs typeface="Arial" panose="020B0604020202020204" pitchFamily="34" charset="0"/>
              </a:rPr>
              <a:t>5.</a:t>
            </a:r>
            <a:r>
              <a:rPr lang="vi-VN" sz="7000" b="1">
                <a:solidFill>
                  <a:srgbClr val="C3113D"/>
                </a:solidFill>
                <a:latin typeface="Arial" panose="020B0604020202020204" pitchFamily="34" charset="0"/>
                <a:ea typeface="Times New Roman" panose="02020603050405020304" pitchFamily="18" charset="0"/>
                <a:cs typeface="Arial" panose="020B0604020202020204" pitchFamily="34" charset="0"/>
              </a:rPr>
              <a:t> </a:t>
            </a:r>
            <a:endParaRPr lang="en-US" sz="7000" b="1">
              <a:solidFill>
                <a:srgbClr val="C3113D"/>
              </a:solidFill>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Bef>
                <a:spcPts val="200"/>
              </a:spcBef>
            </a:pPr>
            <a:r>
              <a:rPr lang="en-US" sz="7000" b="1">
                <a:solidFill>
                  <a:srgbClr val="C3113D"/>
                </a:solidFill>
                <a:latin typeface="Arial" panose="020B0604020202020204" pitchFamily="34" charset="0"/>
                <a:ea typeface="Times New Roman" panose="02020603050405020304" pitchFamily="18" charset="0"/>
                <a:cs typeface="Arial" panose="020B0604020202020204" pitchFamily="34" charset="0"/>
              </a:rPr>
              <a:t>VAI TRÒ CỦA KHÔNG KHÍ. BẢO VỆ BẦU KHÔNG KHÍ TRONG LÀNH</a:t>
            </a:r>
            <a:endParaRPr lang="en-US" sz="7000" b="1">
              <a:solidFill>
                <a:srgbClr val="C3113D"/>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Freeform 4"/>
          <p:cNvSpPr/>
          <p:nvPr/>
        </p:nvSpPr>
        <p:spPr>
          <a:xfrm>
            <a:off x="0" y="4762"/>
            <a:ext cx="8520114" cy="10287000"/>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2"/>
            <a:stretch>
              <a:fillRect/>
            </a:stretch>
          </a:blipFill>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92400" y="-7620"/>
            <a:ext cx="3020541" cy="2235200"/>
          </a:xfrm>
          <a:prstGeom prst="rect">
            <a:avLst/>
          </a:prstGeom>
        </p:spPr>
      </p:pic>
      <p:sp>
        <p:nvSpPr>
          <p:cNvPr id="17" name="TextBox 9">
            <a:extLst>
              <a:ext uri="{FF2B5EF4-FFF2-40B4-BE49-F238E27FC236}">
                <a16:creationId xmlns:a16="http://schemas.microsoft.com/office/drawing/2014/main" id="{155836BA-381E-C57C-9BA6-298DC2D4762C}"/>
              </a:ext>
            </a:extLst>
          </p:cNvPr>
          <p:cNvSpPr txBox="1"/>
          <p:nvPr/>
        </p:nvSpPr>
        <p:spPr>
          <a:xfrm>
            <a:off x="4518415" y="952500"/>
            <a:ext cx="9251170" cy="1107996"/>
          </a:xfrm>
          <a:prstGeom prst="rect">
            <a:avLst/>
          </a:prstGeom>
        </p:spPr>
        <p:txBody>
          <a:bodyPr wrap="square" lIns="0" tIns="0" rIns="0" bIns="0" rtlCol="0" anchor="t">
            <a:spAutoFit/>
          </a:bodyPr>
          <a:lstStyle/>
          <a:p>
            <a:pPr algn="ctr"/>
            <a:r>
              <a:rPr lang="en-US" sz="7200" b="1">
                <a:solidFill>
                  <a:srgbClr val="C3113D"/>
                </a:solidFill>
                <a:latin typeface="Arial" panose="020B0604020202020204" pitchFamily="34" charset="0"/>
                <a:cs typeface="Arial" panose="020B0604020202020204" pitchFamily="34" charset="0"/>
              </a:rPr>
              <a:t>NỘI DUNG BÀI HỌC</a:t>
            </a:r>
          </a:p>
        </p:txBody>
      </p:sp>
      <p:grpSp>
        <p:nvGrpSpPr>
          <p:cNvPr id="3" name="Group 2"/>
          <p:cNvGrpSpPr/>
          <p:nvPr/>
        </p:nvGrpSpPr>
        <p:grpSpPr>
          <a:xfrm>
            <a:off x="1447800" y="2705100"/>
            <a:ext cx="6705600" cy="6780763"/>
            <a:chOff x="1371600" y="2705100"/>
            <a:chExt cx="6705600" cy="6780763"/>
          </a:xfrm>
        </p:grpSpPr>
        <p:grpSp>
          <p:nvGrpSpPr>
            <p:cNvPr id="32" name="Group 31">
              <a:extLst>
                <a:ext uri="{FF2B5EF4-FFF2-40B4-BE49-F238E27FC236}">
                  <a16:creationId xmlns:a16="http://schemas.microsoft.com/office/drawing/2014/main" id="{2ADB486C-FEA1-2A66-6E09-E1D5DF70EC7B}"/>
                </a:ext>
              </a:extLst>
            </p:cNvPr>
            <p:cNvGrpSpPr/>
            <p:nvPr/>
          </p:nvGrpSpPr>
          <p:grpSpPr>
            <a:xfrm>
              <a:off x="1371600" y="2705100"/>
              <a:ext cx="6705600" cy="6780763"/>
              <a:chOff x="721805" y="3238500"/>
              <a:chExt cx="5364945" cy="5608806"/>
            </a:xfrm>
          </p:grpSpPr>
          <p:pic>
            <p:nvPicPr>
              <p:cNvPr id="29" name="Picture 28">
                <a:extLst>
                  <a:ext uri="{FF2B5EF4-FFF2-40B4-BE49-F238E27FC236}">
                    <a16:creationId xmlns:a16="http://schemas.microsoft.com/office/drawing/2014/main" id="{E2361F1F-9377-2BE7-191C-742E7CBE32EE}"/>
                  </a:ext>
                </a:extLst>
              </p:cNvPr>
              <p:cNvPicPr>
                <a:picLocks noChangeAspect="1"/>
              </p:cNvPicPr>
              <p:nvPr/>
            </p:nvPicPr>
            <p:blipFill>
              <a:blip r:embed="rId4"/>
              <a:stretch>
                <a:fillRect/>
              </a:stretch>
            </p:blipFill>
            <p:spPr>
              <a:xfrm>
                <a:off x="721805" y="3238500"/>
                <a:ext cx="5364945" cy="5608806"/>
              </a:xfrm>
              <a:prstGeom prst="rect">
                <a:avLst/>
              </a:prstGeom>
            </p:spPr>
          </p:pic>
          <p:sp>
            <p:nvSpPr>
              <p:cNvPr id="19" name="TextBox 18">
                <a:extLst>
                  <a:ext uri="{FF2B5EF4-FFF2-40B4-BE49-F238E27FC236}">
                    <a16:creationId xmlns:a16="http://schemas.microsoft.com/office/drawing/2014/main" id="{D60225EA-EF74-A6B1-74CB-261CC2161975}"/>
                  </a:ext>
                </a:extLst>
              </p:cNvPr>
              <p:cNvSpPr txBox="1"/>
              <p:nvPr/>
            </p:nvSpPr>
            <p:spPr>
              <a:xfrm>
                <a:off x="941602" y="5367770"/>
                <a:ext cx="4925352" cy="2547834"/>
              </a:xfrm>
              <a:prstGeom prst="rect">
                <a:avLst/>
              </a:prstGeom>
              <a:noFill/>
            </p:spPr>
            <p:txBody>
              <a:bodyPr wrap="square">
                <a:spAutoFit/>
              </a:bodyPr>
              <a:lstStyle/>
              <a:p>
                <a:pPr algn="ctr">
                  <a:lnSpc>
                    <a:spcPct val="150000"/>
                  </a:lnSpc>
                </a:pPr>
                <a:r>
                  <a:rPr lang="en-US" sz="4500" b="1">
                    <a:latin typeface="Arial" panose="020B0604020202020204" pitchFamily="34" charset="0"/>
                    <a:cs typeface="Arial" panose="020B0604020202020204" pitchFamily="34" charset="0"/>
                  </a:rPr>
                  <a:t>VAI TRÒ CỦA </a:t>
                </a:r>
              </a:p>
              <a:p>
                <a:pPr algn="ctr">
                  <a:lnSpc>
                    <a:spcPct val="150000"/>
                  </a:lnSpc>
                </a:pPr>
                <a:r>
                  <a:rPr lang="en-US" sz="4500" b="1">
                    <a:latin typeface="Arial" panose="020B0604020202020204" pitchFamily="34" charset="0"/>
                    <a:cs typeface="Arial" panose="020B0604020202020204" pitchFamily="34" charset="0"/>
                  </a:rPr>
                  <a:t>KHÔNG KHÍ ĐỐI VỚI SỰ CHÁY</a:t>
                </a:r>
                <a:endParaRPr lang="en-US" sz="4500" b="1">
                  <a:solidFill>
                    <a:schemeClr val="tx1"/>
                  </a:solidFill>
                  <a:latin typeface="Arial" panose="020B0604020202020204" pitchFamily="34" charset="0"/>
                  <a:cs typeface="Arial" panose="020B0604020202020204" pitchFamily="34" charset="0"/>
                </a:endParaRPr>
              </a:p>
            </p:txBody>
          </p:sp>
        </p:grpSp>
        <p:sp>
          <p:nvSpPr>
            <p:cNvPr id="2" name="Oval 1"/>
            <p:cNvSpPr/>
            <p:nvPr/>
          </p:nvSpPr>
          <p:spPr>
            <a:xfrm>
              <a:off x="4419600" y="3238500"/>
              <a:ext cx="967985" cy="914400"/>
            </a:xfrm>
            <a:prstGeom prst="ellipse">
              <a:avLst/>
            </a:prstGeom>
            <a:solidFill>
              <a:srgbClr val="066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1</a:t>
              </a:r>
            </a:p>
          </p:txBody>
        </p:sp>
      </p:grpSp>
      <p:grpSp>
        <p:nvGrpSpPr>
          <p:cNvPr id="15" name="Group 14"/>
          <p:cNvGrpSpPr/>
          <p:nvPr/>
        </p:nvGrpSpPr>
        <p:grpSpPr>
          <a:xfrm>
            <a:off x="9982200" y="2705100"/>
            <a:ext cx="6705600" cy="6780763"/>
            <a:chOff x="1371600" y="2705100"/>
            <a:chExt cx="6705600" cy="6780763"/>
          </a:xfrm>
        </p:grpSpPr>
        <p:grpSp>
          <p:nvGrpSpPr>
            <p:cNvPr id="16" name="Group 15">
              <a:extLst>
                <a:ext uri="{FF2B5EF4-FFF2-40B4-BE49-F238E27FC236}">
                  <a16:creationId xmlns:a16="http://schemas.microsoft.com/office/drawing/2014/main" id="{2ADB486C-FEA1-2A66-6E09-E1D5DF70EC7B}"/>
                </a:ext>
              </a:extLst>
            </p:cNvPr>
            <p:cNvGrpSpPr/>
            <p:nvPr/>
          </p:nvGrpSpPr>
          <p:grpSpPr>
            <a:xfrm>
              <a:off x="1371600" y="2705100"/>
              <a:ext cx="6705600" cy="6780763"/>
              <a:chOff x="721805" y="3238500"/>
              <a:chExt cx="5364945" cy="5608806"/>
            </a:xfrm>
          </p:grpSpPr>
          <p:pic>
            <p:nvPicPr>
              <p:cNvPr id="20" name="Picture 19">
                <a:extLst>
                  <a:ext uri="{FF2B5EF4-FFF2-40B4-BE49-F238E27FC236}">
                    <a16:creationId xmlns:a16="http://schemas.microsoft.com/office/drawing/2014/main" id="{E2361F1F-9377-2BE7-191C-742E7CBE32EE}"/>
                  </a:ext>
                </a:extLst>
              </p:cNvPr>
              <p:cNvPicPr>
                <a:picLocks noChangeAspect="1"/>
              </p:cNvPicPr>
              <p:nvPr/>
            </p:nvPicPr>
            <p:blipFill>
              <a:blip r:embed="rId4"/>
              <a:stretch>
                <a:fillRect/>
              </a:stretch>
            </p:blipFill>
            <p:spPr>
              <a:xfrm>
                <a:off x="721805" y="3238500"/>
                <a:ext cx="5364945" cy="5608806"/>
              </a:xfrm>
              <a:prstGeom prst="rect">
                <a:avLst/>
              </a:prstGeom>
            </p:spPr>
          </p:pic>
          <p:sp>
            <p:nvSpPr>
              <p:cNvPr id="21" name="TextBox 20">
                <a:extLst>
                  <a:ext uri="{FF2B5EF4-FFF2-40B4-BE49-F238E27FC236}">
                    <a16:creationId xmlns:a16="http://schemas.microsoft.com/office/drawing/2014/main" id="{D60225EA-EF74-A6B1-74CB-261CC2161975}"/>
                  </a:ext>
                </a:extLst>
              </p:cNvPr>
              <p:cNvSpPr txBox="1"/>
              <p:nvPr/>
            </p:nvSpPr>
            <p:spPr>
              <a:xfrm>
                <a:off x="941602" y="5367770"/>
                <a:ext cx="4925352" cy="2654016"/>
              </a:xfrm>
              <a:prstGeom prst="rect">
                <a:avLst/>
              </a:prstGeom>
              <a:noFill/>
            </p:spPr>
            <p:txBody>
              <a:bodyPr wrap="square">
                <a:spAutoFit/>
              </a:bodyPr>
              <a:lstStyle/>
              <a:p>
                <a:pPr algn="ctr">
                  <a:lnSpc>
                    <a:spcPct val="150000"/>
                  </a:lnSpc>
                </a:pPr>
                <a:r>
                  <a:rPr lang="en-US" sz="4500" b="1">
                    <a:latin typeface="Arial" panose="020B0604020202020204" pitchFamily="34" charset="0"/>
                    <a:cs typeface="Arial" panose="020B0604020202020204" pitchFamily="34" charset="0"/>
                  </a:rPr>
                  <a:t>VAI TRÒ CỦA </a:t>
                </a:r>
              </a:p>
              <a:p>
                <a:pPr algn="ctr">
                  <a:lnSpc>
                    <a:spcPct val="150000"/>
                  </a:lnSpc>
                </a:pPr>
                <a:r>
                  <a:rPr lang="en-US" sz="4500" b="1">
                    <a:latin typeface="Arial" panose="020B0604020202020204" pitchFamily="34" charset="0"/>
                    <a:cs typeface="Arial" panose="020B0604020202020204" pitchFamily="34" charset="0"/>
                  </a:rPr>
                  <a:t>KHÔNG KHÍ ĐỐI VỚI SỰ SỐNG</a:t>
                </a:r>
                <a:endParaRPr lang="en-US" sz="4500" b="1">
                  <a:solidFill>
                    <a:schemeClr val="tx1"/>
                  </a:solidFill>
                  <a:latin typeface="Arial" panose="020B0604020202020204" pitchFamily="34" charset="0"/>
                  <a:cs typeface="Arial" panose="020B0604020202020204" pitchFamily="34" charset="0"/>
                </a:endParaRPr>
              </a:p>
            </p:txBody>
          </p:sp>
        </p:grpSp>
        <p:sp>
          <p:nvSpPr>
            <p:cNvPr id="18" name="Oval 17"/>
            <p:cNvSpPr/>
            <p:nvPr/>
          </p:nvSpPr>
          <p:spPr>
            <a:xfrm>
              <a:off x="4419600" y="3238500"/>
              <a:ext cx="967985" cy="914400"/>
            </a:xfrm>
            <a:prstGeom prst="ellipse">
              <a:avLst/>
            </a:prstGeom>
            <a:solidFill>
              <a:srgbClr val="066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2</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675" decel="100000" fill="hold"/>
                                        <p:tgtEl>
                                          <p:spTgt spid="3"/>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3"/>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750"/>
                                        <p:tgtEl>
                                          <p:spTgt spid="15"/>
                                        </p:tgtEl>
                                      </p:cBhvr>
                                    </p:animEffect>
                                    <p:anim calcmode="lin" valueType="num">
                                      <p:cBhvr>
                                        <p:cTn id="19" dur="750" fill="hold"/>
                                        <p:tgtEl>
                                          <p:spTgt spid="15"/>
                                        </p:tgtEl>
                                        <p:attrNameLst>
                                          <p:attrName>ppt_x</p:attrName>
                                        </p:attrNameLst>
                                      </p:cBhvr>
                                      <p:tavLst>
                                        <p:tav tm="0">
                                          <p:val>
                                            <p:strVal val="#ppt_x"/>
                                          </p:val>
                                        </p:tav>
                                        <p:tav tm="100000">
                                          <p:val>
                                            <p:strVal val="#ppt_x"/>
                                          </p:val>
                                        </p:tav>
                                      </p:tavLst>
                                    </p:anim>
                                    <p:anim calcmode="lin" valueType="num">
                                      <p:cBhvr>
                                        <p:cTn id="20" dur="675" decel="100000" fill="hold"/>
                                        <p:tgtEl>
                                          <p:spTgt spid="15"/>
                                        </p:tgtEl>
                                        <p:attrNameLst>
                                          <p:attrName>ppt_y</p:attrName>
                                        </p:attrNameLst>
                                      </p:cBhvr>
                                      <p:tavLst>
                                        <p:tav tm="0">
                                          <p:val>
                                            <p:strVal val="#ppt_y+1"/>
                                          </p:val>
                                        </p:tav>
                                        <p:tav tm="100000">
                                          <p:val>
                                            <p:strVal val="#ppt_y-.03"/>
                                          </p:val>
                                        </p:tav>
                                      </p:tavLst>
                                    </p:anim>
                                    <p:anim calcmode="lin" valueType="num">
                                      <p:cBhvr>
                                        <p:cTn id="21" dur="75" accel="100000" fill="hold">
                                          <p:stCondLst>
                                            <p:cond delay="675"/>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92400" y="-7620"/>
            <a:ext cx="3020541" cy="2235200"/>
          </a:xfrm>
          <a:prstGeom prst="rect">
            <a:avLst/>
          </a:prstGeom>
        </p:spPr>
      </p:pic>
      <p:sp>
        <p:nvSpPr>
          <p:cNvPr id="17" name="TextBox 9">
            <a:extLst>
              <a:ext uri="{FF2B5EF4-FFF2-40B4-BE49-F238E27FC236}">
                <a16:creationId xmlns:a16="http://schemas.microsoft.com/office/drawing/2014/main" id="{155836BA-381E-C57C-9BA6-298DC2D4762C}"/>
              </a:ext>
            </a:extLst>
          </p:cNvPr>
          <p:cNvSpPr txBox="1"/>
          <p:nvPr/>
        </p:nvSpPr>
        <p:spPr>
          <a:xfrm>
            <a:off x="4518415" y="952500"/>
            <a:ext cx="9251170" cy="1107996"/>
          </a:xfrm>
          <a:prstGeom prst="rect">
            <a:avLst/>
          </a:prstGeom>
        </p:spPr>
        <p:txBody>
          <a:bodyPr wrap="square" lIns="0" tIns="0" rIns="0" bIns="0" rtlCol="0" anchor="t">
            <a:spAutoFit/>
          </a:bodyPr>
          <a:lstStyle/>
          <a:p>
            <a:pPr algn="ctr"/>
            <a:r>
              <a:rPr lang="en-US" sz="7200" b="1">
                <a:solidFill>
                  <a:srgbClr val="C3113D"/>
                </a:solidFill>
                <a:latin typeface="Arial" panose="020B0604020202020204" pitchFamily="34" charset="0"/>
                <a:cs typeface="Arial" panose="020B0604020202020204" pitchFamily="34" charset="0"/>
              </a:rPr>
              <a:t>NỘI DUNG BÀI HỌC</a:t>
            </a:r>
          </a:p>
        </p:txBody>
      </p:sp>
      <p:grpSp>
        <p:nvGrpSpPr>
          <p:cNvPr id="3" name="Group 2"/>
          <p:cNvGrpSpPr/>
          <p:nvPr/>
        </p:nvGrpSpPr>
        <p:grpSpPr>
          <a:xfrm>
            <a:off x="1447800" y="2705100"/>
            <a:ext cx="6705600" cy="6780763"/>
            <a:chOff x="1371600" y="2705100"/>
            <a:chExt cx="6705600" cy="6780763"/>
          </a:xfrm>
        </p:grpSpPr>
        <p:grpSp>
          <p:nvGrpSpPr>
            <p:cNvPr id="32" name="Group 31">
              <a:extLst>
                <a:ext uri="{FF2B5EF4-FFF2-40B4-BE49-F238E27FC236}">
                  <a16:creationId xmlns:a16="http://schemas.microsoft.com/office/drawing/2014/main" id="{2ADB486C-FEA1-2A66-6E09-E1D5DF70EC7B}"/>
                </a:ext>
              </a:extLst>
            </p:cNvPr>
            <p:cNvGrpSpPr/>
            <p:nvPr/>
          </p:nvGrpSpPr>
          <p:grpSpPr>
            <a:xfrm>
              <a:off x="1371600" y="2705100"/>
              <a:ext cx="6705600" cy="6780763"/>
              <a:chOff x="721805" y="3238500"/>
              <a:chExt cx="5364945" cy="5608806"/>
            </a:xfrm>
          </p:grpSpPr>
          <p:pic>
            <p:nvPicPr>
              <p:cNvPr id="29" name="Picture 28">
                <a:extLst>
                  <a:ext uri="{FF2B5EF4-FFF2-40B4-BE49-F238E27FC236}">
                    <a16:creationId xmlns:a16="http://schemas.microsoft.com/office/drawing/2014/main" id="{E2361F1F-9377-2BE7-191C-742E7CBE32EE}"/>
                  </a:ext>
                </a:extLst>
              </p:cNvPr>
              <p:cNvPicPr>
                <a:picLocks noChangeAspect="1"/>
              </p:cNvPicPr>
              <p:nvPr/>
            </p:nvPicPr>
            <p:blipFill>
              <a:blip r:embed="rId4"/>
              <a:stretch>
                <a:fillRect/>
              </a:stretch>
            </p:blipFill>
            <p:spPr>
              <a:xfrm>
                <a:off x="721805" y="3238500"/>
                <a:ext cx="5364945" cy="5608806"/>
              </a:xfrm>
              <a:prstGeom prst="rect">
                <a:avLst/>
              </a:prstGeom>
            </p:spPr>
          </p:pic>
          <p:sp>
            <p:nvSpPr>
              <p:cNvPr id="19" name="TextBox 18">
                <a:extLst>
                  <a:ext uri="{FF2B5EF4-FFF2-40B4-BE49-F238E27FC236}">
                    <a16:creationId xmlns:a16="http://schemas.microsoft.com/office/drawing/2014/main" id="{D60225EA-EF74-A6B1-74CB-261CC2161975}"/>
                  </a:ext>
                </a:extLst>
              </p:cNvPr>
              <p:cNvSpPr txBox="1"/>
              <p:nvPr/>
            </p:nvSpPr>
            <p:spPr>
              <a:xfrm>
                <a:off x="941602" y="5744286"/>
                <a:ext cx="4925352" cy="1794802"/>
              </a:xfrm>
              <a:prstGeom prst="rect">
                <a:avLst/>
              </a:prstGeom>
              <a:noFill/>
            </p:spPr>
            <p:txBody>
              <a:bodyPr wrap="square">
                <a:spAutoFit/>
              </a:bodyPr>
              <a:lstStyle/>
              <a:p>
                <a:pPr algn="ctr">
                  <a:lnSpc>
                    <a:spcPct val="150000"/>
                  </a:lnSpc>
                </a:pPr>
                <a:r>
                  <a:rPr lang="en-US" sz="4500" b="1">
                    <a:latin typeface="Arial" panose="020B0604020202020204" pitchFamily="34" charset="0"/>
                    <a:cs typeface="Arial" panose="020B0604020202020204" pitchFamily="34" charset="0"/>
                  </a:rPr>
                  <a:t>NGUYÊN NHÂN GÂY Ô NHIỄM KHÔNG KHÍ</a:t>
                </a:r>
                <a:endParaRPr lang="en-US" sz="4500" b="1">
                  <a:solidFill>
                    <a:schemeClr val="tx1"/>
                  </a:solidFill>
                  <a:latin typeface="Arial" panose="020B0604020202020204" pitchFamily="34" charset="0"/>
                  <a:cs typeface="Arial" panose="020B0604020202020204" pitchFamily="34" charset="0"/>
                </a:endParaRPr>
              </a:p>
            </p:txBody>
          </p:sp>
        </p:grpSp>
        <p:sp>
          <p:nvSpPr>
            <p:cNvPr id="2" name="Oval 1"/>
            <p:cNvSpPr/>
            <p:nvPr/>
          </p:nvSpPr>
          <p:spPr>
            <a:xfrm>
              <a:off x="4419600" y="3238500"/>
              <a:ext cx="967985" cy="914400"/>
            </a:xfrm>
            <a:prstGeom prst="ellipse">
              <a:avLst/>
            </a:prstGeom>
            <a:solidFill>
              <a:srgbClr val="066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3</a:t>
              </a:r>
            </a:p>
          </p:txBody>
        </p:sp>
      </p:grpSp>
      <p:grpSp>
        <p:nvGrpSpPr>
          <p:cNvPr id="15" name="Group 14"/>
          <p:cNvGrpSpPr/>
          <p:nvPr/>
        </p:nvGrpSpPr>
        <p:grpSpPr>
          <a:xfrm>
            <a:off x="9982200" y="2705100"/>
            <a:ext cx="6705600" cy="6780763"/>
            <a:chOff x="1371600" y="2705100"/>
            <a:chExt cx="6705600" cy="6780763"/>
          </a:xfrm>
        </p:grpSpPr>
        <p:grpSp>
          <p:nvGrpSpPr>
            <p:cNvPr id="16" name="Group 15">
              <a:extLst>
                <a:ext uri="{FF2B5EF4-FFF2-40B4-BE49-F238E27FC236}">
                  <a16:creationId xmlns:a16="http://schemas.microsoft.com/office/drawing/2014/main" id="{2ADB486C-FEA1-2A66-6E09-E1D5DF70EC7B}"/>
                </a:ext>
              </a:extLst>
            </p:cNvPr>
            <p:cNvGrpSpPr/>
            <p:nvPr/>
          </p:nvGrpSpPr>
          <p:grpSpPr>
            <a:xfrm>
              <a:off x="1371600" y="2705100"/>
              <a:ext cx="6705600" cy="6780763"/>
              <a:chOff x="721805" y="3238500"/>
              <a:chExt cx="5364945" cy="5608806"/>
            </a:xfrm>
          </p:grpSpPr>
          <p:pic>
            <p:nvPicPr>
              <p:cNvPr id="20" name="Picture 19">
                <a:extLst>
                  <a:ext uri="{FF2B5EF4-FFF2-40B4-BE49-F238E27FC236}">
                    <a16:creationId xmlns:a16="http://schemas.microsoft.com/office/drawing/2014/main" id="{E2361F1F-9377-2BE7-191C-742E7CBE32EE}"/>
                  </a:ext>
                </a:extLst>
              </p:cNvPr>
              <p:cNvPicPr>
                <a:picLocks noChangeAspect="1"/>
              </p:cNvPicPr>
              <p:nvPr/>
            </p:nvPicPr>
            <p:blipFill>
              <a:blip r:embed="rId4"/>
              <a:stretch>
                <a:fillRect/>
              </a:stretch>
            </p:blipFill>
            <p:spPr>
              <a:xfrm>
                <a:off x="721805" y="3238500"/>
                <a:ext cx="5364945" cy="5608806"/>
              </a:xfrm>
              <a:prstGeom prst="rect">
                <a:avLst/>
              </a:prstGeom>
            </p:spPr>
          </p:pic>
          <p:sp>
            <p:nvSpPr>
              <p:cNvPr id="21" name="TextBox 20">
                <a:extLst>
                  <a:ext uri="{FF2B5EF4-FFF2-40B4-BE49-F238E27FC236}">
                    <a16:creationId xmlns:a16="http://schemas.microsoft.com/office/drawing/2014/main" id="{D60225EA-EF74-A6B1-74CB-261CC2161975}"/>
                  </a:ext>
                </a:extLst>
              </p:cNvPr>
              <p:cNvSpPr txBox="1"/>
              <p:nvPr/>
            </p:nvSpPr>
            <p:spPr>
              <a:xfrm>
                <a:off x="941602" y="5744285"/>
                <a:ext cx="4925352" cy="1794802"/>
              </a:xfrm>
              <a:prstGeom prst="rect">
                <a:avLst/>
              </a:prstGeom>
              <a:noFill/>
            </p:spPr>
            <p:txBody>
              <a:bodyPr wrap="square">
                <a:spAutoFit/>
              </a:bodyPr>
              <a:lstStyle/>
              <a:p>
                <a:pPr algn="ctr">
                  <a:lnSpc>
                    <a:spcPct val="150000"/>
                  </a:lnSpc>
                </a:pPr>
                <a:r>
                  <a:rPr lang="en-US" sz="4500" b="1">
                    <a:latin typeface="Arial" panose="020B0604020202020204" pitchFamily="34" charset="0"/>
                    <a:cs typeface="Arial" panose="020B0604020202020204" pitchFamily="34" charset="0"/>
                  </a:rPr>
                  <a:t>BẢO VỆ BẦU KHÔNG KHÍ TRONG LÀNH</a:t>
                </a:r>
                <a:endParaRPr lang="en-US" sz="4500" b="1">
                  <a:solidFill>
                    <a:schemeClr val="tx1"/>
                  </a:solidFill>
                  <a:latin typeface="Arial" panose="020B0604020202020204" pitchFamily="34" charset="0"/>
                  <a:cs typeface="Arial" panose="020B0604020202020204" pitchFamily="34" charset="0"/>
                </a:endParaRPr>
              </a:p>
            </p:txBody>
          </p:sp>
        </p:grpSp>
        <p:sp>
          <p:nvSpPr>
            <p:cNvPr id="18" name="Oval 17"/>
            <p:cNvSpPr/>
            <p:nvPr/>
          </p:nvSpPr>
          <p:spPr>
            <a:xfrm>
              <a:off x="4419600" y="3238500"/>
              <a:ext cx="967985" cy="914400"/>
            </a:xfrm>
            <a:prstGeom prst="ellipse">
              <a:avLst/>
            </a:prstGeom>
            <a:solidFill>
              <a:srgbClr val="066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4</a:t>
              </a:r>
            </a:p>
          </p:txBody>
        </p:sp>
      </p:grpSp>
    </p:spTree>
    <p:extLst>
      <p:ext uri="{BB962C8B-B14F-4D97-AF65-F5344CB8AC3E}">
        <p14:creationId xmlns:p14="http://schemas.microsoft.com/office/powerpoint/2010/main" val="3472159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675" decel="100000" fill="hold"/>
                                        <p:tgtEl>
                                          <p:spTgt spid="3"/>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750"/>
                                        <p:tgtEl>
                                          <p:spTgt spid="15"/>
                                        </p:tgtEl>
                                      </p:cBhvr>
                                    </p:animEffect>
                                    <p:anim calcmode="lin" valueType="num">
                                      <p:cBhvr>
                                        <p:cTn id="14" dur="750" fill="hold"/>
                                        <p:tgtEl>
                                          <p:spTgt spid="15"/>
                                        </p:tgtEl>
                                        <p:attrNameLst>
                                          <p:attrName>ppt_x</p:attrName>
                                        </p:attrNameLst>
                                      </p:cBhvr>
                                      <p:tavLst>
                                        <p:tav tm="0">
                                          <p:val>
                                            <p:strVal val="#ppt_x"/>
                                          </p:val>
                                        </p:tav>
                                        <p:tav tm="100000">
                                          <p:val>
                                            <p:strVal val="#ppt_x"/>
                                          </p:val>
                                        </p:tav>
                                      </p:tavLst>
                                    </p:anim>
                                    <p:anim calcmode="lin" valueType="num">
                                      <p:cBhvr>
                                        <p:cTn id="15" dur="675" decel="100000" fill="hold"/>
                                        <p:tgtEl>
                                          <p:spTgt spid="15"/>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2">
            <a:extLst>
              <a:ext uri="{FF2B5EF4-FFF2-40B4-BE49-F238E27FC236}">
                <a16:creationId xmlns:a16="http://schemas.microsoft.com/office/drawing/2014/main" id="{08C3BD88-1462-9980-1B90-FED7A167B8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83659">
            <a:off x="-1143000" y="6835509"/>
            <a:ext cx="2902276" cy="4041144"/>
          </a:xfrm>
          <a:prstGeom prst="rect">
            <a:avLst/>
          </a:prstGeom>
        </p:spPr>
      </p:pic>
      <p:pic>
        <p:nvPicPr>
          <p:cNvPr id="17" name="Picture 14">
            <a:extLst>
              <a:ext uri="{FF2B5EF4-FFF2-40B4-BE49-F238E27FC236}">
                <a16:creationId xmlns:a16="http://schemas.microsoft.com/office/drawing/2014/main" id="{3D90558A-3FE7-04E3-25B5-D8235A2B6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2000" y="7856173"/>
            <a:ext cx="2680484" cy="2617128"/>
          </a:xfrm>
          <a:prstGeom prst="rect">
            <a:avLst/>
          </a:prstGeom>
        </p:spPr>
      </p:pic>
      <p:grpSp>
        <p:nvGrpSpPr>
          <p:cNvPr id="21" name="Group 20">
            <a:extLst>
              <a:ext uri="{FF2B5EF4-FFF2-40B4-BE49-F238E27FC236}">
                <a16:creationId xmlns:a16="http://schemas.microsoft.com/office/drawing/2014/main" id="{25B493C8-8E59-F85F-FDB2-AE5844698D1B}"/>
              </a:ext>
            </a:extLst>
          </p:cNvPr>
          <p:cNvGrpSpPr/>
          <p:nvPr/>
        </p:nvGrpSpPr>
        <p:grpSpPr>
          <a:xfrm>
            <a:off x="2693092" y="3314700"/>
            <a:ext cx="12966691" cy="5983435"/>
            <a:chOff x="2657015" y="2436664"/>
            <a:chExt cx="12966691" cy="7390053"/>
          </a:xfrm>
        </p:grpSpPr>
        <p:grpSp>
          <p:nvGrpSpPr>
            <p:cNvPr id="4" name="Group 4"/>
            <p:cNvGrpSpPr/>
            <p:nvPr/>
          </p:nvGrpSpPr>
          <p:grpSpPr>
            <a:xfrm>
              <a:off x="2657015" y="2436664"/>
              <a:ext cx="12966691" cy="7390053"/>
              <a:chOff x="-422430" y="0"/>
              <a:chExt cx="9242565" cy="5267577"/>
            </a:xfrm>
          </p:grpSpPr>
          <p:sp>
            <p:nvSpPr>
              <p:cNvPr id="5" name="Freeform 5"/>
              <p:cNvSpPr/>
              <p:nvPr/>
            </p:nvSpPr>
            <p:spPr>
              <a:xfrm>
                <a:off x="-422430" y="0"/>
                <a:ext cx="9242565" cy="5267577"/>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txBody>
              <a:bodyPr/>
              <a:lstStyle/>
              <a:p>
                <a:endParaRPr lang="en-US"/>
              </a:p>
            </p:txBody>
          </p:sp>
          <p:sp>
            <p:nvSpPr>
              <p:cNvPr id="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txBody>
              <a:bodyPr/>
              <a:lstStyle/>
              <a:p>
                <a:endParaRPr lang="en-US"/>
              </a:p>
            </p:txBody>
          </p:sp>
        </p:grpSp>
        <p:sp>
          <p:nvSpPr>
            <p:cNvPr id="18" name="TextBox 17">
              <a:extLst>
                <a:ext uri="{FF2B5EF4-FFF2-40B4-BE49-F238E27FC236}">
                  <a16:creationId xmlns:a16="http://schemas.microsoft.com/office/drawing/2014/main" id="{7DFDAD5B-A825-D00C-3C33-2196996461A2}"/>
                </a:ext>
              </a:extLst>
            </p:cNvPr>
            <p:cNvSpPr txBox="1"/>
            <p:nvPr/>
          </p:nvSpPr>
          <p:spPr>
            <a:xfrm>
              <a:off x="3486815" y="4229534"/>
              <a:ext cx="11211384" cy="3877329"/>
            </a:xfrm>
            <a:prstGeom prst="rect">
              <a:avLst/>
            </a:prstGeom>
            <a:noFill/>
          </p:spPr>
          <p:txBody>
            <a:bodyPr wrap="square">
              <a:spAutoFit/>
            </a:bodyPr>
            <a:lstStyle/>
            <a:p>
              <a:pPr algn="ctr">
                <a:lnSpc>
                  <a:spcPct val="150000"/>
                </a:lnSpc>
              </a:pPr>
              <a:r>
                <a:rPr lang="en-US" sz="6600" b="1">
                  <a:solidFill>
                    <a:schemeClr val="accent2"/>
                  </a:solidFill>
                  <a:latin typeface="Arial" panose="020B0604020202020204" pitchFamily="34" charset="0"/>
                  <a:cs typeface="Arial" panose="020B0604020202020204" pitchFamily="34" charset="0"/>
                </a:rPr>
                <a:t>VAI TRÒ CỦA KHÔNG KHÍ ĐỐI VỚI SỰ CHÁY</a:t>
              </a:r>
              <a:endParaRPr lang="en-US" sz="6600">
                <a:solidFill>
                  <a:schemeClr val="accent2"/>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36D27C0C-0EF6-8686-43E2-89987FF679AA}"/>
              </a:ext>
            </a:extLst>
          </p:cNvPr>
          <p:cNvGrpSpPr/>
          <p:nvPr/>
        </p:nvGrpSpPr>
        <p:grpSpPr>
          <a:xfrm>
            <a:off x="6426729" y="1028700"/>
            <a:ext cx="5427261" cy="1497252"/>
            <a:chOff x="7063161" y="1460475"/>
            <a:chExt cx="4176082" cy="1497252"/>
          </a:xfrm>
        </p:grpSpPr>
        <p:grpSp>
          <p:nvGrpSpPr>
            <p:cNvPr id="9" name="Group 9"/>
            <p:cNvGrpSpPr/>
            <p:nvPr/>
          </p:nvGrpSpPr>
          <p:grpSpPr>
            <a:xfrm>
              <a:off x="7063161" y="1460475"/>
              <a:ext cx="4161677" cy="1497252"/>
              <a:chOff x="0" y="0"/>
              <a:chExt cx="2845501" cy="317500"/>
            </a:xfrm>
          </p:grpSpPr>
          <p:sp>
            <p:nvSpPr>
              <p:cNvPr id="10" name="Freeform 10"/>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txBody>
              <a:bodyPr/>
              <a:lstStyle/>
              <a:p>
                <a:endParaRPr lang="en-US"/>
              </a:p>
            </p:txBody>
          </p:sp>
          <p:sp>
            <p:nvSpPr>
              <p:cNvPr id="11" name="Freeform 11"/>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txBody>
              <a:bodyPr/>
              <a:lstStyle/>
              <a:p>
                <a:endParaRPr lang="en-US"/>
              </a:p>
            </p:txBody>
          </p:sp>
        </p:grpSp>
        <p:sp>
          <p:nvSpPr>
            <p:cNvPr id="19" name="TextBox 9">
              <a:extLst>
                <a:ext uri="{FF2B5EF4-FFF2-40B4-BE49-F238E27FC236}">
                  <a16:creationId xmlns:a16="http://schemas.microsoft.com/office/drawing/2014/main" id="{9C7BCB72-D65E-FADE-00AF-3B80608CA47D}"/>
                </a:ext>
              </a:extLst>
            </p:cNvPr>
            <p:cNvSpPr txBox="1"/>
            <p:nvPr/>
          </p:nvSpPr>
          <p:spPr>
            <a:xfrm>
              <a:off x="7118684" y="1705969"/>
              <a:ext cx="4120559" cy="1000274"/>
            </a:xfrm>
            <a:prstGeom prst="rect">
              <a:avLst/>
            </a:prstGeom>
          </p:spPr>
          <p:txBody>
            <a:bodyPr wrap="square" lIns="0" tIns="0" rIns="0" bIns="0" rtlCol="0" anchor="t">
              <a:spAutoFit/>
            </a:bodyPr>
            <a:lstStyle/>
            <a:p>
              <a:pPr algn="ctr"/>
              <a:r>
                <a:rPr lang="en-US" sz="6500" b="1">
                  <a:solidFill>
                    <a:schemeClr val="bg1"/>
                  </a:solidFill>
                  <a:latin typeface="Arial" panose="020B0604020202020204" pitchFamily="34" charset="0"/>
                  <a:cs typeface="Arial" panose="020B0604020202020204" pitchFamily="34" charset="0"/>
                </a:rPr>
                <a:t>PHẦN 1</a:t>
              </a:r>
            </a:p>
          </p:txBody>
        </p:sp>
      </p:grpSp>
    </p:spTree>
    <p:extLst>
      <p:ext uri="{BB962C8B-B14F-4D97-AF65-F5344CB8AC3E}">
        <p14:creationId xmlns:p14="http://schemas.microsoft.com/office/powerpoint/2010/main" val="20328122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95336">
            <a:off x="-396764" y="-2012616"/>
            <a:ext cx="793530" cy="3667573"/>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45654" y="8657702"/>
            <a:ext cx="1723296" cy="1629298"/>
          </a:xfrm>
          <a:prstGeom prst="rect">
            <a:avLst/>
          </a:prstGeom>
        </p:spPr>
      </p:pic>
      <p:sp>
        <p:nvSpPr>
          <p:cNvPr id="9" name="TextBox 8">
            <a:extLst>
              <a:ext uri="{FF2B5EF4-FFF2-40B4-BE49-F238E27FC236}">
                <a16:creationId xmlns:a16="http://schemas.microsoft.com/office/drawing/2014/main" id="{F9A1B3F3-65FB-7976-6252-43090B84F7D3}"/>
              </a:ext>
            </a:extLst>
          </p:cNvPr>
          <p:cNvSpPr txBox="1"/>
          <p:nvPr/>
        </p:nvSpPr>
        <p:spPr>
          <a:xfrm>
            <a:off x="3835892" y="800100"/>
            <a:ext cx="10616211" cy="938719"/>
          </a:xfrm>
          <a:prstGeom prst="rect">
            <a:avLst/>
          </a:prstGeom>
          <a:noFill/>
        </p:spPr>
        <p:txBody>
          <a:bodyPr wrap="square">
            <a:spAutoFit/>
          </a:bodyPr>
          <a:lstStyle/>
          <a:p>
            <a:pPr algn="ctr"/>
            <a:r>
              <a:rPr lang="en-US" sz="5500" b="1">
                <a:latin typeface="Arial" panose="020B0604020202020204" pitchFamily="34" charset="0"/>
                <a:cs typeface="Arial" panose="020B0604020202020204" pitchFamily="34" charset="0"/>
              </a:rPr>
              <a:t>HOẠT ĐỘNG NHÓM</a:t>
            </a:r>
            <a:endParaRPr lang="en-US" sz="5500" b="1" dirty="0">
              <a:latin typeface="Arial" panose="020B0604020202020204" pitchFamily="34" charset="0"/>
              <a:cs typeface="Arial" panose="020B0604020202020204" pitchFamily="34" charset="0"/>
            </a:endParaRPr>
          </a:p>
        </p:txBody>
      </p:sp>
      <p:sp>
        <p:nvSpPr>
          <p:cNvPr id="2" name="Rectangle 1"/>
          <p:cNvSpPr/>
          <p:nvPr/>
        </p:nvSpPr>
        <p:spPr>
          <a:xfrm>
            <a:off x="2857498" y="2247900"/>
            <a:ext cx="12573001" cy="1938992"/>
          </a:xfrm>
          <a:prstGeom prst="rect">
            <a:avLst/>
          </a:prstGeom>
        </p:spPr>
        <p:txBody>
          <a:bodyPr wrap="square">
            <a:spAutoFit/>
          </a:bodyPr>
          <a:lstStyle/>
          <a:p>
            <a:pPr algn="ctr">
              <a:lnSpc>
                <a:spcPct val="150000"/>
              </a:lnSpc>
              <a:spcBef>
                <a:spcPts val="100"/>
              </a:spcBef>
              <a:spcAft>
                <a:spcPts val="1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Quan sát hình 1, nghiên cứu thí nghiệm (SGK tr.21) và dự đoán thời gian tắt của ba ngọn nến</a:t>
            </a:r>
            <a:endParaRPr lang="en-US" sz="4000" b="1">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990600" y="4838891"/>
            <a:ext cx="13373098" cy="5448109"/>
            <a:chOff x="990600" y="4838891"/>
            <a:chExt cx="13373098" cy="5448109"/>
          </a:xfrm>
        </p:grpSpPr>
        <p:pic>
          <p:nvPicPr>
            <p:cNvPr id="4" name="Picture 3"/>
            <p:cNvPicPr>
              <a:picLocks noChangeAspect="1"/>
            </p:cNvPicPr>
            <p:nvPr/>
          </p:nvPicPr>
          <p:blipFill>
            <a:blip r:embed="rId6"/>
            <a:stretch>
              <a:fillRect/>
            </a:stretch>
          </p:blipFill>
          <p:spPr>
            <a:xfrm>
              <a:off x="3924298" y="4838891"/>
              <a:ext cx="10439400" cy="4676775"/>
            </a:xfrm>
            <a:prstGeom prst="rect">
              <a:avLst/>
            </a:prstGeom>
            <a:effectLst>
              <a:outerShdw blurRad="50800" dist="38100" dir="2700000" algn="tl" rotWithShape="0">
                <a:prstClr val="black">
                  <a:alpha val="40000"/>
                </a:prstClr>
              </a:outerShdw>
            </a:effectLst>
          </p:spPr>
        </p:pic>
        <p:pic>
          <p:nvPicPr>
            <p:cNvPr id="10" name="Picture 3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0600" y="6477000"/>
              <a:ext cx="2500313" cy="381000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plus(i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95336">
            <a:off x="-396764" y="-2012616"/>
            <a:ext cx="793530" cy="3667573"/>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45654" y="8657702"/>
            <a:ext cx="1723296" cy="1629298"/>
          </a:xfrm>
          <a:prstGeom prst="rect">
            <a:avLst/>
          </a:prstGeom>
        </p:spPr>
      </p:pic>
      <p:pic>
        <p:nvPicPr>
          <p:cNvPr id="8" name="Picture 7"/>
          <p:cNvPicPr>
            <a:picLocks noChangeAspect="1"/>
          </p:cNvPicPr>
          <p:nvPr/>
        </p:nvPicPr>
        <p:blipFill>
          <a:blip r:embed="rId6"/>
          <a:stretch>
            <a:fillRect/>
          </a:stretch>
        </p:blipFill>
        <p:spPr>
          <a:xfrm>
            <a:off x="3733800" y="952500"/>
            <a:ext cx="10439400" cy="4676775"/>
          </a:xfrm>
          <a:prstGeom prst="rect">
            <a:avLst/>
          </a:prstGeom>
          <a:effectLst>
            <a:outerShdw blurRad="50800" dist="38100" dir="2700000" algn="tl" rotWithShape="0">
              <a:prstClr val="black">
                <a:alpha val="40000"/>
              </a:prstClr>
            </a:outerShdw>
          </a:effectLst>
        </p:spPr>
      </p:pic>
      <p:sp>
        <p:nvSpPr>
          <p:cNvPr id="10" name="Google Shape;48;p2">
            <a:extLst>
              <a:ext uri="{FF2B5EF4-FFF2-40B4-BE49-F238E27FC236}">
                <a16:creationId xmlns:a16="http://schemas.microsoft.com/office/drawing/2014/main" id="{8050C148-7B0D-E0D4-B5A4-1E410C128ED9}"/>
              </a:ext>
            </a:extLst>
          </p:cNvPr>
          <p:cNvSpPr/>
          <p:nvPr/>
        </p:nvSpPr>
        <p:spPr>
          <a:xfrm>
            <a:off x="1092714" y="7296149"/>
            <a:ext cx="4267200" cy="2123455"/>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4000">
                <a:solidFill>
                  <a:srgbClr val="273135"/>
                </a:solidFill>
                <a:latin typeface="Arial" panose="020B0604020202020204" pitchFamily="34" charset="0"/>
                <a:cs typeface="Arial" panose="020B0604020202020204" pitchFamily="34" charset="0"/>
              </a:rPr>
              <a:t>Cháy lâu nhất</a:t>
            </a:r>
            <a:endParaRPr lang="en-VN" sz="4000" dirty="0">
              <a:solidFill>
                <a:srgbClr val="273135"/>
              </a:solidFill>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53C58258-5265-6B4D-399E-5638170CDD78}"/>
              </a:ext>
            </a:extLst>
          </p:cNvPr>
          <p:cNvCxnSpPr>
            <a:endCxn id="10" idx="0"/>
          </p:cNvCxnSpPr>
          <p:nvPr/>
        </p:nvCxnSpPr>
        <p:spPr>
          <a:xfrm flipH="1">
            <a:off x="3226314" y="5627370"/>
            <a:ext cx="2133599" cy="1668779"/>
          </a:xfrm>
          <a:prstGeom prst="straightConnector1">
            <a:avLst/>
          </a:prstGeom>
          <a:ln w="28575">
            <a:solidFill>
              <a:srgbClr val="273135"/>
            </a:solidFill>
            <a:tailEnd type="triangle"/>
          </a:ln>
        </p:spPr>
        <p:style>
          <a:lnRef idx="1">
            <a:schemeClr val="accent1"/>
          </a:lnRef>
          <a:fillRef idx="0">
            <a:schemeClr val="accent1"/>
          </a:fillRef>
          <a:effectRef idx="0">
            <a:schemeClr val="accent1"/>
          </a:effectRef>
          <a:fontRef idx="minor">
            <a:schemeClr val="tx1"/>
          </a:fontRef>
        </p:style>
      </p:cxnSp>
      <p:sp>
        <p:nvSpPr>
          <p:cNvPr id="16" name="Google Shape;48;p2">
            <a:extLst>
              <a:ext uri="{FF2B5EF4-FFF2-40B4-BE49-F238E27FC236}">
                <a16:creationId xmlns:a16="http://schemas.microsoft.com/office/drawing/2014/main" id="{8050C148-7B0D-E0D4-B5A4-1E410C128ED9}"/>
              </a:ext>
            </a:extLst>
          </p:cNvPr>
          <p:cNvSpPr/>
          <p:nvPr/>
        </p:nvSpPr>
        <p:spPr>
          <a:xfrm>
            <a:off x="12547087" y="7296150"/>
            <a:ext cx="4267200" cy="2123455"/>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4000">
                <a:solidFill>
                  <a:srgbClr val="273135"/>
                </a:solidFill>
                <a:latin typeface="Arial" panose="020B0604020202020204" pitchFamily="34" charset="0"/>
                <a:cs typeface="Arial" panose="020B0604020202020204" pitchFamily="34" charset="0"/>
              </a:rPr>
              <a:t>Cháy lâu thứ hai</a:t>
            </a:r>
            <a:endParaRPr lang="en-VN" sz="4000" dirty="0">
              <a:solidFill>
                <a:srgbClr val="273135"/>
              </a:solidFill>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53C58258-5265-6B4D-399E-5638170CDD78}"/>
              </a:ext>
            </a:extLst>
          </p:cNvPr>
          <p:cNvCxnSpPr>
            <a:endCxn id="16" idx="0"/>
          </p:cNvCxnSpPr>
          <p:nvPr/>
        </p:nvCxnSpPr>
        <p:spPr>
          <a:xfrm>
            <a:off x="12775687" y="5629275"/>
            <a:ext cx="1905000" cy="1666875"/>
          </a:xfrm>
          <a:prstGeom prst="straightConnector1">
            <a:avLst/>
          </a:prstGeom>
          <a:ln w="28575">
            <a:solidFill>
              <a:srgbClr val="273135"/>
            </a:solidFill>
            <a:tailEnd type="triangle"/>
          </a:ln>
        </p:spPr>
        <p:style>
          <a:lnRef idx="1">
            <a:schemeClr val="accent1"/>
          </a:lnRef>
          <a:fillRef idx="0">
            <a:schemeClr val="accent1"/>
          </a:fillRef>
          <a:effectRef idx="0">
            <a:schemeClr val="accent1"/>
          </a:effectRef>
          <a:fontRef idx="minor">
            <a:schemeClr val="tx1"/>
          </a:fontRef>
        </p:style>
      </p:cxnSp>
      <p:sp>
        <p:nvSpPr>
          <p:cNvPr id="24" name="Google Shape;48;p2">
            <a:extLst>
              <a:ext uri="{FF2B5EF4-FFF2-40B4-BE49-F238E27FC236}">
                <a16:creationId xmlns:a16="http://schemas.microsoft.com/office/drawing/2014/main" id="{8050C148-7B0D-E0D4-B5A4-1E410C128ED9}"/>
              </a:ext>
            </a:extLst>
          </p:cNvPr>
          <p:cNvSpPr/>
          <p:nvPr/>
        </p:nvSpPr>
        <p:spPr>
          <a:xfrm>
            <a:off x="6819900" y="7296150"/>
            <a:ext cx="4267200" cy="2123455"/>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4000">
                <a:solidFill>
                  <a:srgbClr val="273135"/>
                </a:solidFill>
                <a:latin typeface="Arial" panose="020B0604020202020204" pitchFamily="34" charset="0"/>
                <a:cs typeface="Arial" panose="020B0604020202020204" pitchFamily="34" charset="0"/>
              </a:rPr>
              <a:t>Nhanh tắt nhất</a:t>
            </a:r>
            <a:endParaRPr lang="en-VN" sz="4000" dirty="0">
              <a:solidFill>
                <a:srgbClr val="273135"/>
              </a:solidFill>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53C58258-5265-6B4D-399E-5638170CDD78}"/>
              </a:ext>
            </a:extLst>
          </p:cNvPr>
          <p:cNvCxnSpPr>
            <a:stCxn id="8" idx="2"/>
            <a:endCxn id="24" idx="0"/>
          </p:cNvCxnSpPr>
          <p:nvPr/>
        </p:nvCxnSpPr>
        <p:spPr>
          <a:xfrm>
            <a:off x="8953500" y="5629275"/>
            <a:ext cx="0" cy="1666875"/>
          </a:xfrm>
          <a:prstGeom prst="straightConnector1">
            <a:avLst/>
          </a:prstGeom>
          <a:ln w="28575">
            <a:solidFill>
              <a:srgbClr val="27313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488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ssolv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59</Template>
  <TotalTime>2231</TotalTime>
  <Words>1219</Words>
  <Application>Microsoft Office PowerPoint</Application>
  <PresentationFormat>Custom</PresentationFormat>
  <Paragraphs>140</Paragraphs>
  <Slides>37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FPT SHOP</cp:lastModifiedBy>
  <cp:revision>69</cp:revision>
  <dcterms:created xsi:type="dcterms:W3CDTF">2022-05-23T07:59:43Z</dcterms:created>
  <dcterms:modified xsi:type="dcterms:W3CDTF">2025-10-05T15:38:16Z</dcterms:modified>
  <dc:identifier>DAEtQOoRWgU</dc:identifier>
</cp:coreProperties>
</file>