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6" r:id="rId11"/>
    <p:sldId id="275" r:id="rId12"/>
    <p:sldId id="278" r:id="rId13"/>
    <p:sldId id="277" r:id="rId14"/>
    <p:sldId id="263" r:id="rId15"/>
    <p:sldId id="280" r:id="rId16"/>
  </p:sldIdLst>
  <p:sldSz cx="18288000" cy="10287000"/>
  <p:notesSz cx="6858000" cy="9144000"/>
  <p:embeddedFontLst>
    <p:embeddedFont>
      <p:font typeface="Amasis MT Pro Black" panose="02040A04050005020304" pitchFamily="18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E6EC09-6064-4A41-B71B-29AF4DC4DF46}">
          <p14:sldIdLst>
            <p14:sldId id="256"/>
            <p14:sldId id="258"/>
            <p14:sldId id="268"/>
            <p14:sldId id="269"/>
            <p14:sldId id="270"/>
            <p14:sldId id="271"/>
            <p14:sldId id="273"/>
            <p14:sldId id="272"/>
            <p14:sldId id="274"/>
            <p14:sldId id="276"/>
            <p14:sldId id="275"/>
            <p14:sldId id="278"/>
            <p14:sldId id="277"/>
            <p14:sldId id="26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06F"/>
    <a:srgbClr val="D4E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7CD9-6B3E-4949-AD8C-0710B74FFD9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69F9-99BB-40E6-BC5B-6FE73C53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469F9-99BB-40E6-BC5B-6FE73C53C9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2.svg"/><Relationship Id="rId7" Type="http://schemas.openxmlformats.org/officeDocument/2006/relationships/image" Target="../media/image6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image" Target="../media/image37.jpe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image" Target="../media/image37.jpe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1" y="1028700"/>
            <a:ext cx="17830800" cy="16176989"/>
          </a:xfrm>
          <a:custGeom>
            <a:avLst/>
            <a:gdLst/>
            <a:ahLst/>
            <a:cxnLst/>
            <a:rect l="l" t="t" r="r" b="b"/>
            <a:pathLst>
              <a:path w="15914113" h="16176989">
                <a:moveTo>
                  <a:pt x="0" y="0"/>
                </a:moveTo>
                <a:lnTo>
                  <a:pt x="15914114" y="0"/>
                </a:lnTo>
                <a:lnTo>
                  <a:pt x="15914114" y="16176989"/>
                </a:lnTo>
                <a:lnTo>
                  <a:pt x="0" y="1617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32135" y="6448656"/>
            <a:ext cx="3823729" cy="5924087"/>
          </a:xfrm>
          <a:custGeom>
            <a:avLst/>
            <a:gdLst/>
            <a:ahLst/>
            <a:cxnLst/>
            <a:rect l="l" t="t" r="r" b="b"/>
            <a:pathLst>
              <a:path w="3823729" h="5924087">
                <a:moveTo>
                  <a:pt x="0" y="0"/>
                </a:moveTo>
                <a:lnTo>
                  <a:pt x="3823730" y="0"/>
                </a:lnTo>
                <a:lnTo>
                  <a:pt x="3823730" y="5924088"/>
                </a:lnTo>
                <a:lnTo>
                  <a:pt x="0" y="592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92345" y="6856527"/>
            <a:ext cx="3872910" cy="3981496"/>
          </a:xfrm>
          <a:custGeom>
            <a:avLst/>
            <a:gdLst/>
            <a:ahLst/>
            <a:cxnLst/>
            <a:rect l="l" t="t" r="r" b="b"/>
            <a:pathLst>
              <a:path w="3872910" h="3981496">
                <a:moveTo>
                  <a:pt x="0" y="0"/>
                </a:moveTo>
                <a:lnTo>
                  <a:pt x="3872910" y="0"/>
                </a:lnTo>
                <a:lnTo>
                  <a:pt x="3872910" y="3981497"/>
                </a:lnTo>
                <a:lnTo>
                  <a:pt x="0" y="3981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622745" y="6686457"/>
            <a:ext cx="3120534" cy="3848193"/>
          </a:xfrm>
          <a:custGeom>
            <a:avLst/>
            <a:gdLst/>
            <a:ahLst/>
            <a:cxnLst/>
            <a:rect l="l" t="t" r="r" b="b"/>
            <a:pathLst>
              <a:path w="3120534" h="3848193">
                <a:moveTo>
                  <a:pt x="0" y="0"/>
                </a:moveTo>
                <a:lnTo>
                  <a:pt x="3120534" y="0"/>
                </a:lnTo>
                <a:lnTo>
                  <a:pt x="3120534" y="3848193"/>
                </a:lnTo>
                <a:lnTo>
                  <a:pt x="0" y="3848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479" y="2850389"/>
            <a:ext cx="1849205" cy="251165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0" y="0"/>
                </a:moveTo>
                <a:lnTo>
                  <a:pt x="1849205" y="0"/>
                </a:lnTo>
                <a:lnTo>
                  <a:pt x="1849205" y="2511654"/>
                </a:lnTo>
                <a:lnTo>
                  <a:pt x="0" y="25116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6002000" y="2838522"/>
            <a:ext cx="1849205" cy="251165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1849205" y="0"/>
                </a:moveTo>
                <a:lnTo>
                  <a:pt x="0" y="0"/>
                </a:lnTo>
                <a:lnTo>
                  <a:pt x="0" y="2511654"/>
                </a:lnTo>
                <a:lnTo>
                  <a:pt x="1849205" y="2511654"/>
                </a:lnTo>
                <a:lnTo>
                  <a:pt x="184920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582400">
            <a:off x="15080530" y="-1218049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7" y="0"/>
                </a:lnTo>
                <a:lnTo>
                  <a:pt x="4780877" y="4266933"/>
                </a:lnTo>
                <a:lnTo>
                  <a:pt x="0" y="42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20159">
            <a:off x="-2568092" y="-1251576"/>
            <a:ext cx="5294742" cy="4725557"/>
          </a:xfrm>
          <a:custGeom>
            <a:avLst/>
            <a:gdLst/>
            <a:ahLst/>
            <a:cxnLst/>
            <a:rect l="l" t="t" r="r" b="b"/>
            <a:pathLst>
              <a:path w="5294742" h="4725557">
                <a:moveTo>
                  <a:pt x="0" y="0"/>
                </a:moveTo>
                <a:lnTo>
                  <a:pt x="5294742" y="0"/>
                </a:lnTo>
                <a:lnTo>
                  <a:pt x="5294742" y="4725557"/>
                </a:lnTo>
                <a:lnTo>
                  <a:pt x="0" y="47255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2A2268-9F4F-748B-4577-33E58E1BC0E4}"/>
              </a:ext>
            </a:extLst>
          </p:cNvPr>
          <p:cNvSpPr txBox="1"/>
          <p:nvPr/>
        </p:nvSpPr>
        <p:spPr>
          <a:xfrm>
            <a:off x="2029926" y="1761647"/>
            <a:ext cx="1422814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81050" y="1805898"/>
            <a:ext cx="16725899" cy="4953139"/>
          </a:xfrm>
          <a:custGeom>
            <a:avLst/>
            <a:gdLst/>
            <a:ahLst/>
            <a:cxnLst/>
            <a:rect l="l" t="t" r="r" b="b"/>
            <a:pathLst>
              <a:path w="3694799" h="1279324">
                <a:moveTo>
                  <a:pt x="0" y="0"/>
                </a:moveTo>
                <a:lnTo>
                  <a:pt x="3694799" y="0"/>
                </a:lnTo>
                <a:lnTo>
                  <a:pt x="3694799" y="1279324"/>
                </a:lnTo>
                <a:lnTo>
                  <a:pt x="0" y="127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65934" y="6981841"/>
            <a:ext cx="5464335" cy="3914451"/>
          </a:xfrm>
          <a:custGeom>
            <a:avLst/>
            <a:gdLst/>
            <a:ahLst/>
            <a:cxnLst/>
            <a:rect l="l" t="t" r="r" b="b"/>
            <a:pathLst>
              <a:path w="6224145" h="4458751">
                <a:moveTo>
                  <a:pt x="0" y="0"/>
                </a:moveTo>
                <a:lnTo>
                  <a:pt x="6224146" y="0"/>
                </a:lnTo>
                <a:lnTo>
                  <a:pt x="6224146" y="4458751"/>
                </a:lnTo>
                <a:lnTo>
                  <a:pt x="0" y="445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48509" y="7240119"/>
            <a:ext cx="2448891" cy="3856521"/>
          </a:xfrm>
          <a:custGeom>
            <a:avLst/>
            <a:gdLst/>
            <a:ahLst/>
            <a:cxnLst/>
            <a:rect l="l" t="t" r="r" b="b"/>
            <a:pathLst>
              <a:path w="2612898" h="4114800">
                <a:moveTo>
                  <a:pt x="0" y="0"/>
                </a:moveTo>
                <a:lnTo>
                  <a:pt x="2612898" y="0"/>
                </a:lnTo>
                <a:lnTo>
                  <a:pt x="26128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81000" y="7492279"/>
            <a:ext cx="4505572" cy="4466148"/>
          </a:xfrm>
          <a:custGeom>
            <a:avLst/>
            <a:gdLst/>
            <a:ahLst/>
            <a:cxnLst/>
            <a:rect l="l" t="t" r="r" b="b"/>
            <a:pathLst>
              <a:path w="4924465" h="4881376">
                <a:moveTo>
                  <a:pt x="0" y="0"/>
                </a:moveTo>
                <a:lnTo>
                  <a:pt x="4924465" y="0"/>
                </a:lnTo>
                <a:lnTo>
                  <a:pt x="4924465" y="4881376"/>
                </a:lnTo>
                <a:lnTo>
                  <a:pt x="0" y="4881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37697" y="2647263"/>
            <a:ext cx="17495498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ĐỘNG TỪ TRONG CÁC CÂU TỤC NGỮ </a:t>
            </a:r>
          </a:p>
        </p:txBody>
      </p:sp>
      <p:sp>
        <p:nvSpPr>
          <p:cNvPr id="18" name="Freeform 18"/>
          <p:cNvSpPr/>
          <p:nvPr/>
        </p:nvSpPr>
        <p:spPr>
          <a:xfrm rot="720159">
            <a:off x="-3347314" y="-3311033"/>
            <a:ext cx="6534703" cy="5832222"/>
          </a:xfrm>
          <a:custGeom>
            <a:avLst/>
            <a:gdLst/>
            <a:ahLst/>
            <a:cxnLst/>
            <a:rect l="l" t="t" r="r" b="b"/>
            <a:pathLst>
              <a:path w="6534703" h="5832222">
                <a:moveTo>
                  <a:pt x="0" y="0"/>
                </a:moveTo>
                <a:lnTo>
                  <a:pt x="6534702" y="0"/>
                </a:lnTo>
                <a:lnTo>
                  <a:pt x="6534702" y="5832222"/>
                </a:lnTo>
                <a:lnTo>
                  <a:pt x="0" y="5832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582400">
            <a:off x="15661297" y="-1812477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8" y="0"/>
                </a:lnTo>
                <a:lnTo>
                  <a:pt x="4780878" y="4266933"/>
                </a:lnTo>
                <a:lnTo>
                  <a:pt x="0" y="42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D34F8A-0092-C8E7-556A-577019834B73}"/>
              </a:ext>
            </a:extLst>
          </p:cNvPr>
          <p:cNvSpPr txBox="1"/>
          <p:nvPr/>
        </p:nvSpPr>
        <p:spPr>
          <a:xfrm>
            <a:off x="685800" y="571500"/>
            <a:ext cx="17411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Tìm động từ trong các câu tục ngữ dưới đây: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737F549-F58A-6A39-74D3-A22D0766D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85686"/>
              </p:ext>
            </p:extLst>
          </p:nvPr>
        </p:nvGraphicFramePr>
        <p:xfrm>
          <a:off x="647700" y="1866900"/>
          <a:ext cx="169926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811">
                  <a:extLst>
                    <a:ext uri="{9D8B030D-6E8A-4147-A177-3AD203B41FA5}">
                      <a16:colId xmlns:a16="http://schemas.microsoft.com/office/drawing/2014/main" val="13416408"/>
                    </a:ext>
                  </a:extLst>
                </a:gridCol>
                <a:gridCol w="9607789">
                  <a:extLst>
                    <a:ext uri="{9D8B030D-6E8A-4147-A177-3AD203B41FA5}">
                      <a16:colId xmlns:a16="http://schemas.microsoft.com/office/drawing/2014/main" val="2516346385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Yêu trẻ, trẻ đến nhà.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Thương người như thể thương thân.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6818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Uống nước nhớ nguồn. 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Đi một ngày đàng, học một sàng khôn. 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06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82E0C3-01C1-DCD4-73CF-B90CCCB71CE6}"/>
              </a:ext>
            </a:extLst>
          </p:cNvPr>
          <p:cNvSpPr txBox="1"/>
          <p:nvPr/>
        </p:nvSpPr>
        <p:spPr>
          <a:xfrm>
            <a:off x="681037" y="4762500"/>
            <a:ext cx="1623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động từ có trong câu tục ngữ: 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07840D8-953D-E747-CB65-835D22FEA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45132"/>
              </p:ext>
            </p:extLst>
          </p:nvPr>
        </p:nvGraphicFramePr>
        <p:xfrm>
          <a:off x="681037" y="6957310"/>
          <a:ext cx="169926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326">
                  <a:extLst>
                    <a:ext uri="{9D8B030D-6E8A-4147-A177-3AD203B41FA5}">
                      <a16:colId xmlns:a16="http://schemas.microsoft.com/office/drawing/2014/main" val="13416408"/>
                    </a:ext>
                  </a:extLst>
                </a:gridCol>
                <a:gridCol w="8677274">
                  <a:extLst>
                    <a:ext uri="{9D8B030D-6E8A-4147-A177-3AD203B41FA5}">
                      <a16:colId xmlns:a16="http://schemas.microsoft.com/office/drawing/2014/main" val="2516346385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từ chỉ hoạt động 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từ chỉ cảm xúc 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6818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đến, uống, đi, học 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4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yêu, thương, nhớ </a:t>
                      </a: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0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6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81050" y="1805898"/>
            <a:ext cx="16725899" cy="4953139"/>
          </a:xfrm>
          <a:custGeom>
            <a:avLst/>
            <a:gdLst/>
            <a:ahLst/>
            <a:cxnLst/>
            <a:rect l="l" t="t" r="r" b="b"/>
            <a:pathLst>
              <a:path w="3694799" h="1279324">
                <a:moveTo>
                  <a:pt x="0" y="0"/>
                </a:moveTo>
                <a:lnTo>
                  <a:pt x="3694799" y="0"/>
                </a:lnTo>
                <a:lnTo>
                  <a:pt x="3694799" y="1279324"/>
                </a:lnTo>
                <a:lnTo>
                  <a:pt x="0" y="127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65934" y="6981841"/>
            <a:ext cx="5464335" cy="3914451"/>
          </a:xfrm>
          <a:custGeom>
            <a:avLst/>
            <a:gdLst/>
            <a:ahLst/>
            <a:cxnLst/>
            <a:rect l="l" t="t" r="r" b="b"/>
            <a:pathLst>
              <a:path w="6224145" h="4458751">
                <a:moveTo>
                  <a:pt x="0" y="0"/>
                </a:moveTo>
                <a:lnTo>
                  <a:pt x="6224146" y="0"/>
                </a:lnTo>
                <a:lnTo>
                  <a:pt x="6224146" y="4458751"/>
                </a:lnTo>
                <a:lnTo>
                  <a:pt x="0" y="445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48509" y="7240119"/>
            <a:ext cx="2448891" cy="3856521"/>
          </a:xfrm>
          <a:custGeom>
            <a:avLst/>
            <a:gdLst/>
            <a:ahLst/>
            <a:cxnLst/>
            <a:rect l="l" t="t" r="r" b="b"/>
            <a:pathLst>
              <a:path w="2612898" h="4114800">
                <a:moveTo>
                  <a:pt x="0" y="0"/>
                </a:moveTo>
                <a:lnTo>
                  <a:pt x="2612898" y="0"/>
                </a:lnTo>
                <a:lnTo>
                  <a:pt x="26128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81000" y="7492279"/>
            <a:ext cx="4505572" cy="4466148"/>
          </a:xfrm>
          <a:custGeom>
            <a:avLst/>
            <a:gdLst/>
            <a:ahLst/>
            <a:cxnLst/>
            <a:rect l="l" t="t" r="r" b="b"/>
            <a:pathLst>
              <a:path w="4924465" h="4881376">
                <a:moveTo>
                  <a:pt x="0" y="0"/>
                </a:moveTo>
                <a:lnTo>
                  <a:pt x="4924465" y="0"/>
                </a:lnTo>
                <a:lnTo>
                  <a:pt x="4924465" y="4881376"/>
                </a:lnTo>
                <a:lnTo>
                  <a:pt x="0" y="4881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37697" y="2647263"/>
            <a:ext cx="17495498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4.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CÓ CHỨA ĐỘNG TỪ </a:t>
            </a:r>
          </a:p>
        </p:txBody>
      </p:sp>
      <p:sp>
        <p:nvSpPr>
          <p:cNvPr id="18" name="Freeform 18"/>
          <p:cNvSpPr/>
          <p:nvPr/>
        </p:nvSpPr>
        <p:spPr>
          <a:xfrm rot="720159">
            <a:off x="-3347314" y="-3311033"/>
            <a:ext cx="6534703" cy="5832222"/>
          </a:xfrm>
          <a:custGeom>
            <a:avLst/>
            <a:gdLst/>
            <a:ahLst/>
            <a:cxnLst/>
            <a:rect l="l" t="t" r="r" b="b"/>
            <a:pathLst>
              <a:path w="6534703" h="5832222">
                <a:moveTo>
                  <a:pt x="0" y="0"/>
                </a:moveTo>
                <a:lnTo>
                  <a:pt x="6534702" y="0"/>
                </a:lnTo>
                <a:lnTo>
                  <a:pt x="6534702" y="5832222"/>
                </a:lnTo>
                <a:lnTo>
                  <a:pt x="0" y="5832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582400">
            <a:off x="15661297" y="-1812477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8" y="0"/>
                </a:lnTo>
                <a:lnTo>
                  <a:pt x="4780878" y="4266933"/>
                </a:lnTo>
                <a:lnTo>
                  <a:pt x="0" y="42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6E211-5395-58A6-59D0-2D9890898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/>
          <a:stretch/>
        </p:blipFill>
        <p:spPr>
          <a:xfrm>
            <a:off x="9018701" y="-338137"/>
            <a:ext cx="9269299" cy="10625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85B40-82A7-5D64-2F76-2C6E5BF33388}"/>
              </a:ext>
            </a:extLst>
          </p:cNvPr>
          <p:cNvSpPr txBox="1"/>
          <p:nvPr/>
        </p:nvSpPr>
        <p:spPr>
          <a:xfrm>
            <a:off x="533400" y="800100"/>
            <a:ext cx="128778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Dựa vào tranh ở bài tập 1, hãy đặt câu có chứa 1 – 2 động từ.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FD4D0-7455-B640-C429-017B60AE8917}"/>
              </a:ext>
            </a:extLst>
          </p:cNvPr>
          <p:cNvSpPr txBox="1"/>
          <p:nvPr/>
        </p:nvSpPr>
        <p:spPr>
          <a:xfrm>
            <a:off x="685800" y="3467100"/>
            <a:ext cx="9448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bạn học sinh </a:t>
            </a:r>
            <a:r>
              <a:rPr lang="en-US" sz="4000" u="sng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nhau đi học.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Chim muông </a:t>
            </a:r>
            <a:r>
              <a:rPr lang="en-US" sz="4000" u="sng"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vang lừng. 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rất </a:t>
            </a:r>
            <a:r>
              <a:rPr lang="en-US" sz="4000" u="sng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hoa cỏ. </a:t>
            </a:r>
          </a:p>
        </p:txBody>
      </p:sp>
    </p:spTree>
    <p:extLst>
      <p:ext uri="{BB962C8B-B14F-4D97-AF65-F5344CB8AC3E}">
        <p14:creationId xmlns:p14="http://schemas.microsoft.com/office/powerpoint/2010/main" val="30824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72561">
            <a:off x="11932222" y="7777663"/>
            <a:ext cx="12193752" cy="10882924"/>
          </a:xfrm>
          <a:custGeom>
            <a:avLst/>
            <a:gdLst/>
            <a:ahLst/>
            <a:cxnLst/>
            <a:rect l="l" t="t" r="r" b="b"/>
            <a:pathLst>
              <a:path w="12193752" h="10882924">
                <a:moveTo>
                  <a:pt x="0" y="0"/>
                </a:moveTo>
                <a:lnTo>
                  <a:pt x="12193751" y="0"/>
                </a:lnTo>
                <a:lnTo>
                  <a:pt x="12193751" y="10882923"/>
                </a:lnTo>
                <a:lnTo>
                  <a:pt x="0" y="1088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4416715" y="-1780553"/>
            <a:ext cx="7969156" cy="14745187"/>
          </a:xfrm>
          <a:custGeom>
            <a:avLst/>
            <a:gdLst/>
            <a:ahLst/>
            <a:cxnLst/>
            <a:rect l="l" t="t" r="r" b="b"/>
            <a:pathLst>
              <a:path w="7969156" h="13507044">
                <a:moveTo>
                  <a:pt x="0" y="0"/>
                </a:moveTo>
                <a:lnTo>
                  <a:pt x="7969156" y="0"/>
                </a:lnTo>
                <a:lnTo>
                  <a:pt x="7969156" y="13507044"/>
                </a:lnTo>
                <a:lnTo>
                  <a:pt x="0" y="13507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2514113" y="866618"/>
            <a:ext cx="11735288" cy="2302660"/>
          </a:xfrm>
          <a:custGeom>
            <a:avLst/>
            <a:gdLst/>
            <a:ahLst/>
            <a:cxnLst/>
            <a:rect l="l" t="t" r="r" b="b"/>
            <a:pathLst>
              <a:path w="8567049" h="3630287">
                <a:moveTo>
                  <a:pt x="8567049" y="0"/>
                </a:moveTo>
                <a:lnTo>
                  <a:pt x="0" y="0"/>
                </a:lnTo>
                <a:lnTo>
                  <a:pt x="0" y="3630287"/>
                </a:lnTo>
                <a:lnTo>
                  <a:pt x="8567049" y="3630287"/>
                </a:lnTo>
                <a:lnTo>
                  <a:pt x="856704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05951" y="5739561"/>
            <a:ext cx="5410200" cy="6400064"/>
          </a:xfrm>
          <a:custGeom>
            <a:avLst/>
            <a:gdLst/>
            <a:ahLst/>
            <a:cxnLst/>
            <a:rect l="l" t="t" r="r" b="b"/>
            <a:pathLst>
              <a:path w="6170501" h="8023110">
                <a:moveTo>
                  <a:pt x="0" y="0"/>
                </a:moveTo>
                <a:lnTo>
                  <a:pt x="6170501" y="0"/>
                </a:lnTo>
                <a:lnTo>
                  <a:pt x="6170501" y="8023109"/>
                </a:lnTo>
                <a:lnTo>
                  <a:pt x="0" y="80231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744541">
            <a:off x="-2186689" y="-8672385"/>
            <a:ext cx="11931135" cy="10648538"/>
          </a:xfrm>
          <a:custGeom>
            <a:avLst/>
            <a:gdLst/>
            <a:ahLst/>
            <a:cxnLst/>
            <a:rect l="l" t="t" r="r" b="b"/>
            <a:pathLst>
              <a:path w="11931135" h="10648538">
                <a:moveTo>
                  <a:pt x="0" y="0"/>
                </a:moveTo>
                <a:lnTo>
                  <a:pt x="11931135" y="0"/>
                </a:lnTo>
                <a:lnTo>
                  <a:pt x="11931135" y="10648538"/>
                </a:lnTo>
                <a:lnTo>
                  <a:pt x="0" y="1064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9563" y="7620999"/>
            <a:ext cx="2656190" cy="1955620"/>
          </a:xfrm>
          <a:custGeom>
            <a:avLst/>
            <a:gdLst/>
            <a:ahLst/>
            <a:cxnLst/>
            <a:rect l="l" t="t" r="r" b="b"/>
            <a:pathLst>
              <a:path w="2656190" h="1955620">
                <a:moveTo>
                  <a:pt x="0" y="0"/>
                </a:moveTo>
                <a:lnTo>
                  <a:pt x="2656190" y="0"/>
                </a:lnTo>
                <a:lnTo>
                  <a:pt x="2656190" y="1955620"/>
                </a:lnTo>
                <a:lnTo>
                  <a:pt x="0" y="1955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094058" y="1288055"/>
            <a:ext cx="12575397" cy="1281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60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35753" y="2925044"/>
            <a:ext cx="10675426" cy="610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nay. 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các nhiệm vụ được giao về nhà.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học mới, Tiết 3. Tìm hiểu cách viết bài văn thuật lại một sự việc.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1" y="1028700"/>
            <a:ext cx="17830800" cy="16176989"/>
          </a:xfrm>
          <a:custGeom>
            <a:avLst/>
            <a:gdLst/>
            <a:ahLst/>
            <a:cxnLst/>
            <a:rect l="l" t="t" r="r" b="b"/>
            <a:pathLst>
              <a:path w="15914113" h="16176989">
                <a:moveTo>
                  <a:pt x="0" y="0"/>
                </a:moveTo>
                <a:lnTo>
                  <a:pt x="15914114" y="0"/>
                </a:lnTo>
                <a:lnTo>
                  <a:pt x="15914114" y="16176989"/>
                </a:lnTo>
                <a:lnTo>
                  <a:pt x="0" y="1617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32135" y="6448656"/>
            <a:ext cx="3823729" cy="5924087"/>
          </a:xfrm>
          <a:custGeom>
            <a:avLst/>
            <a:gdLst/>
            <a:ahLst/>
            <a:cxnLst/>
            <a:rect l="l" t="t" r="r" b="b"/>
            <a:pathLst>
              <a:path w="3823729" h="5924087">
                <a:moveTo>
                  <a:pt x="0" y="0"/>
                </a:moveTo>
                <a:lnTo>
                  <a:pt x="3823730" y="0"/>
                </a:lnTo>
                <a:lnTo>
                  <a:pt x="3823730" y="5924088"/>
                </a:lnTo>
                <a:lnTo>
                  <a:pt x="0" y="5924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92345" y="6856527"/>
            <a:ext cx="3872910" cy="3981496"/>
          </a:xfrm>
          <a:custGeom>
            <a:avLst/>
            <a:gdLst/>
            <a:ahLst/>
            <a:cxnLst/>
            <a:rect l="l" t="t" r="r" b="b"/>
            <a:pathLst>
              <a:path w="3872910" h="3981496">
                <a:moveTo>
                  <a:pt x="0" y="0"/>
                </a:moveTo>
                <a:lnTo>
                  <a:pt x="3872910" y="0"/>
                </a:lnTo>
                <a:lnTo>
                  <a:pt x="3872910" y="3981497"/>
                </a:lnTo>
                <a:lnTo>
                  <a:pt x="0" y="3981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622745" y="6686457"/>
            <a:ext cx="3120534" cy="3848193"/>
          </a:xfrm>
          <a:custGeom>
            <a:avLst/>
            <a:gdLst/>
            <a:ahLst/>
            <a:cxnLst/>
            <a:rect l="l" t="t" r="r" b="b"/>
            <a:pathLst>
              <a:path w="3120534" h="3848193">
                <a:moveTo>
                  <a:pt x="0" y="0"/>
                </a:moveTo>
                <a:lnTo>
                  <a:pt x="3120534" y="0"/>
                </a:lnTo>
                <a:lnTo>
                  <a:pt x="3120534" y="3848193"/>
                </a:lnTo>
                <a:lnTo>
                  <a:pt x="0" y="3848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479" y="2850389"/>
            <a:ext cx="1849205" cy="251165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0" y="0"/>
                </a:moveTo>
                <a:lnTo>
                  <a:pt x="1849205" y="0"/>
                </a:lnTo>
                <a:lnTo>
                  <a:pt x="1849205" y="2511654"/>
                </a:lnTo>
                <a:lnTo>
                  <a:pt x="0" y="25116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6002000" y="2838522"/>
            <a:ext cx="1849205" cy="251165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1849205" y="0"/>
                </a:moveTo>
                <a:lnTo>
                  <a:pt x="0" y="0"/>
                </a:lnTo>
                <a:lnTo>
                  <a:pt x="0" y="2511654"/>
                </a:lnTo>
                <a:lnTo>
                  <a:pt x="1849205" y="2511654"/>
                </a:lnTo>
                <a:lnTo>
                  <a:pt x="184920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582400">
            <a:off x="15080530" y="-1218049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7" y="0"/>
                </a:lnTo>
                <a:lnTo>
                  <a:pt x="4780877" y="4266933"/>
                </a:lnTo>
                <a:lnTo>
                  <a:pt x="0" y="42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20159">
            <a:off x="-2568092" y="-1251576"/>
            <a:ext cx="5294742" cy="4725557"/>
          </a:xfrm>
          <a:custGeom>
            <a:avLst/>
            <a:gdLst/>
            <a:ahLst/>
            <a:cxnLst/>
            <a:rect l="l" t="t" r="r" b="b"/>
            <a:pathLst>
              <a:path w="5294742" h="4725557">
                <a:moveTo>
                  <a:pt x="0" y="0"/>
                </a:moveTo>
                <a:lnTo>
                  <a:pt x="5294742" y="0"/>
                </a:lnTo>
                <a:lnTo>
                  <a:pt x="5294742" y="4725557"/>
                </a:lnTo>
                <a:lnTo>
                  <a:pt x="0" y="47255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2A2268-9F4F-748B-4577-33E58E1BC0E4}"/>
              </a:ext>
            </a:extLst>
          </p:cNvPr>
          <p:cNvSpPr txBox="1"/>
          <p:nvPr/>
        </p:nvSpPr>
        <p:spPr>
          <a:xfrm>
            <a:off x="2029926" y="1761647"/>
            <a:ext cx="1422814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23149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344" y="1776755"/>
            <a:ext cx="17030450" cy="6179346"/>
          </a:xfrm>
          <a:custGeom>
            <a:avLst/>
            <a:gdLst/>
            <a:ahLst/>
            <a:cxnLst/>
            <a:rect l="l" t="t" r="r" b="b"/>
            <a:pathLst>
              <a:path w="12751145" h="8782351">
                <a:moveTo>
                  <a:pt x="0" y="0"/>
                </a:moveTo>
                <a:lnTo>
                  <a:pt x="12751145" y="0"/>
                </a:lnTo>
                <a:lnTo>
                  <a:pt x="12751145" y="8782352"/>
                </a:lnTo>
                <a:lnTo>
                  <a:pt x="0" y="878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32763" y="5671479"/>
            <a:ext cx="2779726" cy="3046275"/>
          </a:xfrm>
          <a:custGeom>
            <a:avLst/>
            <a:gdLst/>
            <a:ahLst/>
            <a:cxnLst/>
            <a:rect l="l" t="t" r="r" b="b"/>
            <a:pathLst>
              <a:path w="2779726" h="3046275">
                <a:moveTo>
                  <a:pt x="0" y="0"/>
                </a:moveTo>
                <a:lnTo>
                  <a:pt x="2779726" y="0"/>
                </a:lnTo>
                <a:lnTo>
                  <a:pt x="2779726" y="3046275"/>
                </a:lnTo>
                <a:lnTo>
                  <a:pt x="0" y="3046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33183" y="3354335"/>
            <a:ext cx="13280111" cy="3464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999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2. LUYỆN TỪ VÀ CÂU </a:t>
            </a:r>
          </a:p>
          <a:p>
            <a:pPr algn="ctr">
              <a:lnSpc>
                <a:spcPct val="150000"/>
              </a:lnSpc>
            </a:pPr>
            <a:r>
              <a:rPr lang="en-US" sz="79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TỪ </a:t>
            </a:r>
          </a:p>
        </p:txBody>
      </p:sp>
      <p:sp>
        <p:nvSpPr>
          <p:cNvPr id="7" name="Freeform 7"/>
          <p:cNvSpPr/>
          <p:nvPr/>
        </p:nvSpPr>
        <p:spPr>
          <a:xfrm rot="720159">
            <a:off x="-2835019" y="-3114597"/>
            <a:ext cx="6534703" cy="5832222"/>
          </a:xfrm>
          <a:custGeom>
            <a:avLst/>
            <a:gdLst/>
            <a:ahLst/>
            <a:cxnLst/>
            <a:rect l="l" t="t" r="r" b="b"/>
            <a:pathLst>
              <a:path w="6534703" h="5832222">
                <a:moveTo>
                  <a:pt x="0" y="0"/>
                </a:moveTo>
                <a:lnTo>
                  <a:pt x="6534703" y="0"/>
                </a:lnTo>
                <a:lnTo>
                  <a:pt x="6534703" y="5832222"/>
                </a:lnTo>
                <a:lnTo>
                  <a:pt x="0" y="5832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582400">
            <a:off x="15680257" y="-2133466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7" y="0"/>
                </a:lnTo>
                <a:lnTo>
                  <a:pt x="4780877" y="4266932"/>
                </a:lnTo>
                <a:lnTo>
                  <a:pt x="0" y="4266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5178430" y="5909417"/>
            <a:ext cx="1532468" cy="1743036"/>
          </a:xfrm>
          <a:custGeom>
            <a:avLst/>
            <a:gdLst/>
            <a:ahLst/>
            <a:cxnLst/>
            <a:rect l="l" t="t" r="r" b="b"/>
            <a:pathLst>
              <a:path w="1917048" h="2100875">
                <a:moveTo>
                  <a:pt x="1917048" y="0"/>
                </a:moveTo>
                <a:lnTo>
                  <a:pt x="0" y="0"/>
                </a:lnTo>
                <a:lnTo>
                  <a:pt x="0" y="2100874"/>
                </a:lnTo>
                <a:lnTo>
                  <a:pt x="1917048" y="2100874"/>
                </a:lnTo>
                <a:lnTo>
                  <a:pt x="19170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896692" y="-2405996"/>
            <a:ext cx="8494615" cy="15059890"/>
          </a:xfrm>
          <a:custGeom>
            <a:avLst/>
            <a:gdLst/>
            <a:ahLst/>
            <a:cxnLst/>
            <a:rect l="l" t="t" r="r" b="b"/>
            <a:pathLst>
              <a:path w="7551998" h="13191263">
                <a:moveTo>
                  <a:pt x="0" y="0"/>
                </a:moveTo>
                <a:lnTo>
                  <a:pt x="7551998" y="0"/>
                </a:lnTo>
                <a:lnTo>
                  <a:pt x="7551998" y="13191262"/>
                </a:lnTo>
                <a:lnTo>
                  <a:pt x="0" y="1319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8138" y="5448300"/>
            <a:ext cx="2918099" cy="5418220"/>
          </a:xfrm>
          <a:custGeom>
            <a:avLst/>
            <a:gdLst/>
            <a:ahLst/>
            <a:cxnLst/>
            <a:rect l="l" t="t" r="r" b="b"/>
            <a:pathLst>
              <a:path w="2923943" h="5723020">
                <a:moveTo>
                  <a:pt x="0" y="0"/>
                </a:moveTo>
                <a:lnTo>
                  <a:pt x="2923943" y="0"/>
                </a:lnTo>
                <a:lnTo>
                  <a:pt x="2923943" y="5723020"/>
                </a:lnTo>
                <a:lnTo>
                  <a:pt x="0" y="5723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247764">
            <a:off x="-2432392" y="-2760600"/>
            <a:ext cx="6034158" cy="4729271"/>
          </a:xfrm>
          <a:custGeom>
            <a:avLst/>
            <a:gdLst/>
            <a:ahLst/>
            <a:cxnLst/>
            <a:rect l="l" t="t" r="r" b="b"/>
            <a:pathLst>
              <a:path w="6034158" h="4729271">
                <a:moveTo>
                  <a:pt x="0" y="0"/>
                </a:moveTo>
                <a:lnTo>
                  <a:pt x="6034158" y="0"/>
                </a:lnTo>
                <a:lnTo>
                  <a:pt x="6034158" y="4729271"/>
                </a:lnTo>
                <a:lnTo>
                  <a:pt x="0" y="472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777657">
            <a:off x="14677233" y="7776326"/>
            <a:ext cx="7225517" cy="5662999"/>
          </a:xfrm>
          <a:custGeom>
            <a:avLst/>
            <a:gdLst/>
            <a:ahLst/>
            <a:cxnLst/>
            <a:rect l="l" t="t" r="r" b="b"/>
            <a:pathLst>
              <a:path w="7225517" h="5662999">
                <a:moveTo>
                  <a:pt x="0" y="0"/>
                </a:moveTo>
                <a:lnTo>
                  <a:pt x="7225517" y="0"/>
                </a:lnTo>
                <a:lnTo>
                  <a:pt x="7225517" y="5662999"/>
                </a:lnTo>
                <a:lnTo>
                  <a:pt x="0" y="566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7285" y="1175986"/>
            <a:ext cx="1568952" cy="1762867"/>
          </a:xfrm>
          <a:custGeom>
            <a:avLst/>
            <a:gdLst/>
            <a:ahLst/>
            <a:cxnLst/>
            <a:rect l="l" t="t" r="r" b="b"/>
            <a:pathLst>
              <a:path w="2298829" h="2582954">
                <a:moveTo>
                  <a:pt x="0" y="0"/>
                </a:moveTo>
                <a:lnTo>
                  <a:pt x="2298830" y="0"/>
                </a:lnTo>
                <a:lnTo>
                  <a:pt x="2298830" y="2582954"/>
                </a:lnTo>
                <a:lnTo>
                  <a:pt x="0" y="2582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5316200" y="7277100"/>
            <a:ext cx="1543737" cy="1734536"/>
          </a:xfrm>
          <a:custGeom>
            <a:avLst/>
            <a:gdLst/>
            <a:ahLst/>
            <a:cxnLst/>
            <a:rect l="l" t="t" r="r" b="b"/>
            <a:pathLst>
              <a:path w="2298829" h="2582954">
                <a:moveTo>
                  <a:pt x="2298829" y="0"/>
                </a:moveTo>
                <a:lnTo>
                  <a:pt x="0" y="0"/>
                </a:lnTo>
                <a:lnTo>
                  <a:pt x="0" y="2582955"/>
                </a:lnTo>
                <a:lnTo>
                  <a:pt x="2298829" y="2582955"/>
                </a:lnTo>
                <a:lnTo>
                  <a:pt x="229882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5163800" y="915743"/>
            <a:ext cx="2279513" cy="1849255"/>
          </a:xfrm>
          <a:custGeom>
            <a:avLst/>
            <a:gdLst/>
            <a:ahLst/>
            <a:cxnLst/>
            <a:rect l="l" t="t" r="r" b="b"/>
            <a:pathLst>
              <a:path w="2279513" h="1849255">
                <a:moveTo>
                  <a:pt x="2279513" y="0"/>
                </a:moveTo>
                <a:lnTo>
                  <a:pt x="0" y="0"/>
                </a:lnTo>
                <a:lnTo>
                  <a:pt x="0" y="1849255"/>
                </a:lnTo>
                <a:lnTo>
                  <a:pt x="2279513" y="1849255"/>
                </a:lnTo>
                <a:lnTo>
                  <a:pt x="227951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693561" y="1264294"/>
            <a:ext cx="8900879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6000" b="1" spc="-77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E008AB-A9DC-89AB-D312-99A25941A705}"/>
              </a:ext>
            </a:extLst>
          </p:cNvPr>
          <p:cNvGrpSpPr/>
          <p:nvPr/>
        </p:nvGrpSpPr>
        <p:grpSpPr>
          <a:xfrm>
            <a:off x="3282523" y="2681190"/>
            <a:ext cx="11874622" cy="1092607"/>
            <a:chOff x="3282523" y="2681190"/>
            <a:chExt cx="11874622" cy="1092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80307F-1F6B-91D0-6E5B-563242B21108}"/>
                </a:ext>
              </a:extLst>
            </p:cNvPr>
            <p:cNvSpPr txBox="1"/>
            <p:nvPr/>
          </p:nvSpPr>
          <p:spPr>
            <a:xfrm>
              <a:off x="3282523" y="2681190"/>
              <a:ext cx="156895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43F882-F0AD-949F-1FD0-D3D012D1081A}"/>
                </a:ext>
              </a:extLst>
            </p:cNvPr>
            <p:cNvSpPr txBox="1"/>
            <p:nvPr/>
          </p:nvSpPr>
          <p:spPr>
            <a:xfrm>
              <a:off x="5296506" y="2833750"/>
              <a:ext cx="986063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Tìm từ chỉ hoạt động thích hợp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92CD4A-4B5F-3591-2CB9-1B4B4E9CBF14}"/>
              </a:ext>
            </a:extLst>
          </p:cNvPr>
          <p:cNvGrpSpPr/>
          <p:nvPr/>
        </p:nvGrpSpPr>
        <p:grpSpPr>
          <a:xfrm>
            <a:off x="3282523" y="4355693"/>
            <a:ext cx="11874622" cy="1092607"/>
            <a:chOff x="3282523" y="2681190"/>
            <a:chExt cx="11874622" cy="10926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8060CF-340C-F14F-A719-49EDF4D0743D}"/>
                </a:ext>
              </a:extLst>
            </p:cNvPr>
            <p:cNvSpPr txBox="1"/>
            <p:nvPr/>
          </p:nvSpPr>
          <p:spPr>
            <a:xfrm>
              <a:off x="3282523" y="2681190"/>
              <a:ext cx="156895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3260EF-0A97-2148-0B9A-1F4252849C65}"/>
                </a:ext>
              </a:extLst>
            </p:cNvPr>
            <p:cNvSpPr txBox="1"/>
            <p:nvPr/>
          </p:nvSpPr>
          <p:spPr>
            <a:xfrm>
              <a:off x="5296506" y="2833750"/>
              <a:ext cx="986063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Tìm điểm chung của các từ in đậm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A4FC83-D860-EF89-CB87-C144A4AEBEEF}"/>
              </a:ext>
            </a:extLst>
          </p:cNvPr>
          <p:cNvGrpSpPr/>
          <p:nvPr/>
        </p:nvGrpSpPr>
        <p:grpSpPr>
          <a:xfrm>
            <a:off x="3255586" y="6205300"/>
            <a:ext cx="11874622" cy="1092607"/>
            <a:chOff x="3282523" y="2681190"/>
            <a:chExt cx="11874622" cy="10926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F33D31-2B4D-0DBA-E4FE-8C91857F87FE}"/>
                </a:ext>
              </a:extLst>
            </p:cNvPr>
            <p:cNvSpPr txBox="1"/>
            <p:nvPr/>
          </p:nvSpPr>
          <p:spPr>
            <a:xfrm>
              <a:off x="3282523" y="2681190"/>
              <a:ext cx="156895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62C647-E037-B477-E156-6B1CBBB17397}"/>
                </a:ext>
              </a:extLst>
            </p:cNvPr>
            <p:cNvSpPr txBox="1"/>
            <p:nvPr/>
          </p:nvSpPr>
          <p:spPr>
            <a:xfrm>
              <a:off x="5296506" y="2833750"/>
              <a:ext cx="986063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Tìm động từ trong các câu tục ngữ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8EE04D-CF8C-E75E-B050-4B36B6750E24}"/>
              </a:ext>
            </a:extLst>
          </p:cNvPr>
          <p:cNvGrpSpPr/>
          <p:nvPr/>
        </p:nvGrpSpPr>
        <p:grpSpPr>
          <a:xfrm>
            <a:off x="3282523" y="7894554"/>
            <a:ext cx="11874622" cy="1092607"/>
            <a:chOff x="3282523" y="2681190"/>
            <a:chExt cx="11874622" cy="10926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6BFD1A-6CE7-6D39-92BB-13421F2E5D71}"/>
                </a:ext>
              </a:extLst>
            </p:cNvPr>
            <p:cNvSpPr txBox="1"/>
            <p:nvPr/>
          </p:nvSpPr>
          <p:spPr>
            <a:xfrm>
              <a:off x="3282523" y="2681190"/>
              <a:ext cx="156895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FD20DF-F82E-8C94-FB65-335EC38BE7D9}"/>
                </a:ext>
              </a:extLst>
            </p:cNvPr>
            <p:cNvSpPr txBox="1"/>
            <p:nvPr/>
          </p:nvSpPr>
          <p:spPr>
            <a:xfrm>
              <a:off x="5296506" y="2833750"/>
              <a:ext cx="986063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Đặt câu có chứa động từ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4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81100" y="1736528"/>
            <a:ext cx="15925799" cy="4953139"/>
          </a:xfrm>
          <a:custGeom>
            <a:avLst/>
            <a:gdLst/>
            <a:ahLst/>
            <a:cxnLst/>
            <a:rect l="l" t="t" r="r" b="b"/>
            <a:pathLst>
              <a:path w="3694799" h="1279324">
                <a:moveTo>
                  <a:pt x="0" y="0"/>
                </a:moveTo>
                <a:lnTo>
                  <a:pt x="3694799" y="0"/>
                </a:lnTo>
                <a:lnTo>
                  <a:pt x="3694799" y="1279324"/>
                </a:lnTo>
                <a:lnTo>
                  <a:pt x="0" y="127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65934" y="6981841"/>
            <a:ext cx="5464335" cy="3914451"/>
          </a:xfrm>
          <a:custGeom>
            <a:avLst/>
            <a:gdLst/>
            <a:ahLst/>
            <a:cxnLst/>
            <a:rect l="l" t="t" r="r" b="b"/>
            <a:pathLst>
              <a:path w="6224145" h="4458751">
                <a:moveTo>
                  <a:pt x="0" y="0"/>
                </a:moveTo>
                <a:lnTo>
                  <a:pt x="6224146" y="0"/>
                </a:lnTo>
                <a:lnTo>
                  <a:pt x="6224146" y="4458751"/>
                </a:lnTo>
                <a:lnTo>
                  <a:pt x="0" y="445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48509" y="7240119"/>
            <a:ext cx="2448891" cy="3856521"/>
          </a:xfrm>
          <a:custGeom>
            <a:avLst/>
            <a:gdLst/>
            <a:ahLst/>
            <a:cxnLst/>
            <a:rect l="l" t="t" r="r" b="b"/>
            <a:pathLst>
              <a:path w="2612898" h="4114800">
                <a:moveTo>
                  <a:pt x="0" y="0"/>
                </a:moveTo>
                <a:lnTo>
                  <a:pt x="2612898" y="0"/>
                </a:lnTo>
                <a:lnTo>
                  <a:pt x="26128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81000" y="7492279"/>
            <a:ext cx="4505572" cy="4466148"/>
          </a:xfrm>
          <a:custGeom>
            <a:avLst/>
            <a:gdLst/>
            <a:ahLst/>
            <a:cxnLst/>
            <a:rect l="l" t="t" r="r" b="b"/>
            <a:pathLst>
              <a:path w="4924465" h="4881376">
                <a:moveTo>
                  <a:pt x="0" y="0"/>
                </a:moveTo>
                <a:lnTo>
                  <a:pt x="4924465" y="0"/>
                </a:lnTo>
                <a:lnTo>
                  <a:pt x="4924465" y="4881376"/>
                </a:lnTo>
                <a:lnTo>
                  <a:pt x="0" y="4881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705402" y="2569619"/>
            <a:ext cx="15175078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TỪ CHỈ HOẠT ĐỘNG THÍCH HỢP </a:t>
            </a:r>
          </a:p>
        </p:txBody>
      </p:sp>
      <p:sp>
        <p:nvSpPr>
          <p:cNvPr id="18" name="Freeform 18"/>
          <p:cNvSpPr/>
          <p:nvPr/>
        </p:nvSpPr>
        <p:spPr>
          <a:xfrm rot="720159">
            <a:off x="-3347314" y="-3311033"/>
            <a:ext cx="6534703" cy="5832222"/>
          </a:xfrm>
          <a:custGeom>
            <a:avLst/>
            <a:gdLst/>
            <a:ahLst/>
            <a:cxnLst/>
            <a:rect l="l" t="t" r="r" b="b"/>
            <a:pathLst>
              <a:path w="6534703" h="5832222">
                <a:moveTo>
                  <a:pt x="0" y="0"/>
                </a:moveTo>
                <a:lnTo>
                  <a:pt x="6534702" y="0"/>
                </a:lnTo>
                <a:lnTo>
                  <a:pt x="6534702" y="5832222"/>
                </a:lnTo>
                <a:lnTo>
                  <a:pt x="0" y="5832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582400">
            <a:off x="15661297" y="-1812477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8" y="0"/>
                </a:lnTo>
                <a:lnTo>
                  <a:pt x="4780878" y="4266933"/>
                </a:lnTo>
                <a:lnTo>
                  <a:pt x="0" y="42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CE5F0-D560-D506-0937-029F78349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/>
        </p:blipFill>
        <p:spPr>
          <a:xfrm>
            <a:off x="9203127" y="-57150"/>
            <a:ext cx="9103923" cy="1040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48DE1-E7E0-1900-2523-80E6FD19090E}"/>
              </a:ext>
            </a:extLst>
          </p:cNvPr>
          <p:cNvSpPr txBox="1"/>
          <p:nvPr/>
        </p:nvSpPr>
        <p:spPr>
          <a:xfrm>
            <a:off x="533400" y="342900"/>
            <a:ext cx="117348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Tìm từ chỉ hoạt động thích hợp với người và vật trong tranh.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248F13-C65D-4C44-1290-2B5CDB590B06}"/>
              </a:ext>
            </a:extLst>
          </p:cNvPr>
          <p:cNvGrpSpPr/>
          <p:nvPr/>
        </p:nvGrpSpPr>
        <p:grpSpPr>
          <a:xfrm>
            <a:off x="529626" y="2990176"/>
            <a:ext cx="3200400" cy="1905000"/>
            <a:chOff x="914400" y="2822506"/>
            <a:chExt cx="3200400" cy="190500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1DAC769-EFC6-BDF9-03E7-7780E4D8B26E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311763-B8AC-B3A5-ACEB-C45A3EC1B83A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chạy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C1AC0-078C-34B6-D017-A16B63AFA269}"/>
              </a:ext>
            </a:extLst>
          </p:cNvPr>
          <p:cNvGrpSpPr/>
          <p:nvPr/>
        </p:nvGrpSpPr>
        <p:grpSpPr>
          <a:xfrm>
            <a:off x="4578650" y="2430091"/>
            <a:ext cx="3200400" cy="1905000"/>
            <a:chOff x="914400" y="2822506"/>
            <a:chExt cx="3200400" cy="1905000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D72BD64D-66F9-C8CB-73D2-FFA6BBF17F74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09E343-94E7-0E8E-542D-BC5A5ADEC4CF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bay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8DEB99-787C-9BD3-0287-47DE1CA19A75}"/>
              </a:ext>
            </a:extLst>
          </p:cNvPr>
          <p:cNvGrpSpPr/>
          <p:nvPr/>
        </p:nvGrpSpPr>
        <p:grpSpPr>
          <a:xfrm>
            <a:off x="8382000" y="2384356"/>
            <a:ext cx="3200400" cy="1905000"/>
            <a:chOff x="914400" y="2822506"/>
            <a:chExt cx="3200400" cy="1905000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59F305FB-172F-63DC-3389-CBC1BCD3AFED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9112AA-94B0-238B-6E9A-5A2F6B65EEBB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bơi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0A50B8-BD91-C660-2D95-083B5B7EC2C1}"/>
              </a:ext>
            </a:extLst>
          </p:cNvPr>
          <p:cNvGrpSpPr/>
          <p:nvPr/>
        </p:nvGrpSpPr>
        <p:grpSpPr>
          <a:xfrm>
            <a:off x="3196626" y="4502761"/>
            <a:ext cx="3200400" cy="1905000"/>
            <a:chOff x="914400" y="2822506"/>
            <a:chExt cx="3200400" cy="1905000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28712D68-CC86-08F6-2335-69DF4F56E883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6E9AB3-3912-7087-9D89-49CAFB60A38A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hót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532E67-99F2-6854-4EF9-B328CA450844}"/>
              </a:ext>
            </a:extLst>
          </p:cNvPr>
          <p:cNvGrpSpPr/>
          <p:nvPr/>
        </p:nvGrpSpPr>
        <p:grpSpPr>
          <a:xfrm>
            <a:off x="6890889" y="4715436"/>
            <a:ext cx="3200400" cy="1905000"/>
            <a:chOff x="914400" y="2822506"/>
            <a:chExt cx="3200400" cy="1905000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862B930E-652C-6484-4A84-90CC2E6BEE75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925687-864D-D1F9-F79D-5D5EA2D8370D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9CDE11-090E-F313-03D2-8445B4DDC933}"/>
              </a:ext>
            </a:extLst>
          </p:cNvPr>
          <p:cNvGrpSpPr/>
          <p:nvPr/>
        </p:nvGrpSpPr>
        <p:grpSpPr>
          <a:xfrm>
            <a:off x="184157" y="5622931"/>
            <a:ext cx="3200400" cy="1905000"/>
            <a:chOff x="914400" y="2822506"/>
            <a:chExt cx="3200400" cy="19050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DC88A9BC-59D4-E25D-CF6B-CC2299BDE1CA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AB3F21-8DE9-E0FA-58CE-ED0A4ED7CA75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97F22-2AB3-E85C-0FB5-14FEF7AF1017}"/>
              </a:ext>
            </a:extLst>
          </p:cNvPr>
          <p:cNvGrpSpPr/>
          <p:nvPr/>
        </p:nvGrpSpPr>
        <p:grpSpPr>
          <a:xfrm>
            <a:off x="3278722" y="6678511"/>
            <a:ext cx="3200400" cy="1905000"/>
            <a:chOff x="914400" y="2822506"/>
            <a:chExt cx="3200400" cy="19050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DD882A6C-4446-382D-EFB3-1B2B371AB14E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EED81E-F128-C319-5568-640E6AEBB821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vẫy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0C181C-758E-C5CF-2990-2413878A9834}"/>
              </a:ext>
            </a:extLst>
          </p:cNvPr>
          <p:cNvGrpSpPr/>
          <p:nvPr/>
        </p:nvGrpSpPr>
        <p:grpSpPr>
          <a:xfrm>
            <a:off x="6733960" y="7070926"/>
            <a:ext cx="3200400" cy="1905000"/>
            <a:chOff x="914400" y="2822506"/>
            <a:chExt cx="3200400" cy="19050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089F97CE-2D4C-73A1-35B1-3853523E4CD6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FCB53B-057B-799D-2688-F659077BBBA3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cười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25DF7C-C5E4-FF76-35E5-9F41BBB09568}"/>
              </a:ext>
            </a:extLst>
          </p:cNvPr>
          <p:cNvGrpSpPr/>
          <p:nvPr/>
        </p:nvGrpSpPr>
        <p:grpSpPr>
          <a:xfrm>
            <a:off x="443939" y="8088016"/>
            <a:ext cx="3200400" cy="1905000"/>
            <a:chOff x="914400" y="2822506"/>
            <a:chExt cx="3200400" cy="19050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08AA825A-9FF4-2367-962E-964E1276597B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43DAC6-ACA9-4C27-571F-367C0C309132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5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CE5F0-D560-D506-0937-029F78349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/>
        </p:blipFill>
        <p:spPr>
          <a:xfrm>
            <a:off x="9203127" y="-57150"/>
            <a:ext cx="9103923" cy="1040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48DE1-E7E0-1900-2523-80E6FD19090E}"/>
              </a:ext>
            </a:extLst>
          </p:cNvPr>
          <p:cNvSpPr txBox="1"/>
          <p:nvPr/>
        </p:nvSpPr>
        <p:spPr>
          <a:xfrm>
            <a:off x="526346" y="105480"/>
            <a:ext cx="117348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 cho người: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248F13-C65D-4C44-1290-2B5CDB590B06}"/>
              </a:ext>
            </a:extLst>
          </p:cNvPr>
          <p:cNvGrpSpPr/>
          <p:nvPr/>
        </p:nvGrpSpPr>
        <p:grpSpPr>
          <a:xfrm>
            <a:off x="304800" y="1130152"/>
            <a:ext cx="3200400" cy="1905000"/>
            <a:chOff x="914400" y="2822506"/>
            <a:chExt cx="3200400" cy="190500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1DAC769-EFC6-BDF9-03E7-7780E4D8B26E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311763-B8AC-B3A5-ACEB-C45A3EC1B83A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chạy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C1AC0-078C-34B6-D017-A16B63AFA269}"/>
              </a:ext>
            </a:extLst>
          </p:cNvPr>
          <p:cNvGrpSpPr/>
          <p:nvPr/>
        </p:nvGrpSpPr>
        <p:grpSpPr>
          <a:xfrm>
            <a:off x="5180121" y="8347518"/>
            <a:ext cx="3200400" cy="1905000"/>
            <a:chOff x="914400" y="2822506"/>
            <a:chExt cx="3200400" cy="1905000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D72BD64D-66F9-C8CB-73D2-FFA6BBF17F74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09E343-94E7-0E8E-542D-BC5A5ADEC4CF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bay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8DEB99-787C-9BD3-0287-47DE1CA19A75}"/>
              </a:ext>
            </a:extLst>
          </p:cNvPr>
          <p:cNvGrpSpPr/>
          <p:nvPr/>
        </p:nvGrpSpPr>
        <p:grpSpPr>
          <a:xfrm>
            <a:off x="791181" y="6331864"/>
            <a:ext cx="3200400" cy="1905000"/>
            <a:chOff x="914400" y="2822506"/>
            <a:chExt cx="3200400" cy="1905000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59F305FB-172F-63DC-3389-CBC1BCD3AFED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9112AA-94B0-238B-6E9A-5A2F6B65EEBB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bơi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0A50B8-BD91-C660-2D95-083B5B7EC2C1}"/>
              </a:ext>
            </a:extLst>
          </p:cNvPr>
          <p:cNvGrpSpPr/>
          <p:nvPr/>
        </p:nvGrpSpPr>
        <p:grpSpPr>
          <a:xfrm>
            <a:off x="757124" y="8347518"/>
            <a:ext cx="3200400" cy="1905000"/>
            <a:chOff x="914400" y="2822506"/>
            <a:chExt cx="3200400" cy="1905000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28712D68-CC86-08F6-2335-69DF4F56E883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6E9AB3-3912-7087-9D89-49CAFB60A38A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hót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532E67-99F2-6854-4EF9-B328CA450844}"/>
              </a:ext>
            </a:extLst>
          </p:cNvPr>
          <p:cNvGrpSpPr/>
          <p:nvPr/>
        </p:nvGrpSpPr>
        <p:grpSpPr>
          <a:xfrm>
            <a:off x="5090380" y="6331864"/>
            <a:ext cx="3200400" cy="1905000"/>
            <a:chOff x="914400" y="2822506"/>
            <a:chExt cx="3200400" cy="1905000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862B930E-652C-6484-4A84-90CC2E6BEE75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925687-864D-D1F9-F79D-5D5EA2D8370D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9CDE11-090E-F313-03D2-8445B4DDC933}"/>
              </a:ext>
            </a:extLst>
          </p:cNvPr>
          <p:cNvGrpSpPr/>
          <p:nvPr/>
        </p:nvGrpSpPr>
        <p:grpSpPr>
          <a:xfrm>
            <a:off x="269875" y="3145806"/>
            <a:ext cx="3200400" cy="1905000"/>
            <a:chOff x="914400" y="2822506"/>
            <a:chExt cx="3200400" cy="19050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DC88A9BC-59D4-E25D-CF6B-CC2299BDE1CA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AB3F21-8DE9-E0FA-58CE-ED0A4ED7CA75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97F22-2AB3-E85C-0FB5-14FEF7AF1017}"/>
              </a:ext>
            </a:extLst>
          </p:cNvPr>
          <p:cNvGrpSpPr/>
          <p:nvPr/>
        </p:nvGrpSpPr>
        <p:grpSpPr>
          <a:xfrm>
            <a:off x="7378433" y="1198138"/>
            <a:ext cx="3200400" cy="1905000"/>
            <a:chOff x="914400" y="2822506"/>
            <a:chExt cx="3200400" cy="19050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DD882A6C-4446-382D-EFB3-1B2B371AB14E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EED81E-F128-C319-5568-640E6AEBB821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vẫy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0C181C-758E-C5CF-2990-2413878A9834}"/>
              </a:ext>
            </a:extLst>
          </p:cNvPr>
          <p:cNvGrpSpPr/>
          <p:nvPr/>
        </p:nvGrpSpPr>
        <p:grpSpPr>
          <a:xfrm>
            <a:off x="3798182" y="1195279"/>
            <a:ext cx="3200400" cy="1905000"/>
            <a:chOff x="914400" y="2822506"/>
            <a:chExt cx="3200400" cy="19050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089F97CE-2D4C-73A1-35B1-3853523E4CD6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FCB53B-057B-799D-2688-F659077BBBA3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cười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25DF7C-C5E4-FF76-35E5-9F41BBB09568}"/>
              </a:ext>
            </a:extLst>
          </p:cNvPr>
          <p:cNvGrpSpPr/>
          <p:nvPr/>
        </p:nvGrpSpPr>
        <p:grpSpPr>
          <a:xfrm>
            <a:off x="10724163" y="1150316"/>
            <a:ext cx="3200400" cy="1905000"/>
            <a:chOff x="914400" y="2822506"/>
            <a:chExt cx="3200400" cy="19050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08AA825A-9FF4-2367-962E-964E1276597B}"/>
                </a:ext>
              </a:extLst>
            </p:cNvPr>
            <p:cNvSpPr/>
            <p:nvPr/>
          </p:nvSpPr>
          <p:spPr>
            <a:xfrm>
              <a:off x="914400" y="2822506"/>
              <a:ext cx="3200400" cy="1905000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43DAC6-ACA9-4C27-571F-367C0C309132}"/>
                </a:ext>
              </a:extLst>
            </p:cNvPr>
            <p:cNvSpPr txBox="1"/>
            <p:nvPr/>
          </p:nvSpPr>
          <p:spPr>
            <a:xfrm>
              <a:off x="1371600" y="3382591"/>
              <a:ext cx="228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E5B9A6-FFBB-F6CF-0269-CF45A3A1D567}"/>
              </a:ext>
            </a:extLst>
          </p:cNvPr>
          <p:cNvSpPr txBox="1"/>
          <p:nvPr/>
        </p:nvSpPr>
        <p:spPr>
          <a:xfrm>
            <a:off x="486764" y="5168789"/>
            <a:ext cx="117348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 cho vật: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81100" y="1736528"/>
            <a:ext cx="15925799" cy="4953139"/>
          </a:xfrm>
          <a:custGeom>
            <a:avLst/>
            <a:gdLst/>
            <a:ahLst/>
            <a:cxnLst/>
            <a:rect l="l" t="t" r="r" b="b"/>
            <a:pathLst>
              <a:path w="3694799" h="1279324">
                <a:moveTo>
                  <a:pt x="0" y="0"/>
                </a:moveTo>
                <a:lnTo>
                  <a:pt x="3694799" y="0"/>
                </a:lnTo>
                <a:lnTo>
                  <a:pt x="3694799" y="1279324"/>
                </a:lnTo>
                <a:lnTo>
                  <a:pt x="0" y="127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65934" y="6981841"/>
            <a:ext cx="5464335" cy="3914451"/>
          </a:xfrm>
          <a:custGeom>
            <a:avLst/>
            <a:gdLst/>
            <a:ahLst/>
            <a:cxnLst/>
            <a:rect l="l" t="t" r="r" b="b"/>
            <a:pathLst>
              <a:path w="6224145" h="4458751">
                <a:moveTo>
                  <a:pt x="0" y="0"/>
                </a:moveTo>
                <a:lnTo>
                  <a:pt x="6224146" y="0"/>
                </a:lnTo>
                <a:lnTo>
                  <a:pt x="6224146" y="4458751"/>
                </a:lnTo>
                <a:lnTo>
                  <a:pt x="0" y="445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48509" y="7240119"/>
            <a:ext cx="2448891" cy="3856521"/>
          </a:xfrm>
          <a:custGeom>
            <a:avLst/>
            <a:gdLst/>
            <a:ahLst/>
            <a:cxnLst/>
            <a:rect l="l" t="t" r="r" b="b"/>
            <a:pathLst>
              <a:path w="2612898" h="4114800">
                <a:moveTo>
                  <a:pt x="0" y="0"/>
                </a:moveTo>
                <a:lnTo>
                  <a:pt x="2612898" y="0"/>
                </a:lnTo>
                <a:lnTo>
                  <a:pt x="26128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81000" y="7492279"/>
            <a:ext cx="4505572" cy="4466148"/>
          </a:xfrm>
          <a:custGeom>
            <a:avLst/>
            <a:gdLst/>
            <a:ahLst/>
            <a:cxnLst/>
            <a:rect l="l" t="t" r="r" b="b"/>
            <a:pathLst>
              <a:path w="4924465" h="4881376">
                <a:moveTo>
                  <a:pt x="0" y="0"/>
                </a:moveTo>
                <a:lnTo>
                  <a:pt x="4924465" y="0"/>
                </a:lnTo>
                <a:lnTo>
                  <a:pt x="4924465" y="4881376"/>
                </a:lnTo>
                <a:lnTo>
                  <a:pt x="0" y="4881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402102" y="2612578"/>
            <a:ext cx="15591998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ĐIỂM CHUNG CỦA CÁC TỪ IN ĐẬM</a:t>
            </a:r>
          </a:p>
        </p:txBody>
      </p:sp>
      <p:sp>
        <p:nvSpPr>
          <p:cNvPr id="18" name="Freeform 18"/>
          <p:cNvSpPr/>
          <p:nvPr/>
        </p:nvSpPr>
        <p:spPr>
          <a:xfrm rot="720159">
            <a:off x="-3347314" y="-3311033"/>
            <a:ext cx="6534703" cy="5832222"/>
          </a:xfrm>
          <a:custGeom>
            <a:avLst/>
            <a:gdLst/>
            <a:ahLst/>
            <a:cxnLst/>
            <a:rect l="l" t="t" r="r" b="b"/>
            <a:pathLst>
              <a:path w="6534703" h="5832222">
                <a:moveTo>
                  <a:pt x="0" y="0"/>
                </a:moveTo>
                <a:lnTo>
                  <a:pt x="6534702" y="0"/>
                </a:lnTo>
                <a:lnTo>
                  <a:pt x="6534702" y="5832222"/>
                </a:lnTo>
                <a:lnTo>
                  <a:pt x="0" y="5832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582400">
            <a:off x="15661297" y="-1812477"/>
            <a:ext cx="4780877" cy="4266933"/>
          </a:xfrm>
          <a:custGeom>
            <a:avLst/>
            <a:gdLst/>
            <a:ahLst/>
            <a:cxnLst/>
            <a:rect l="l" t="t" r="r" b="b"/>
            <a:pathLst>
              <a:path w="4780877" h="4266933">
                <a:moveTo>
                  <a:pt x="0" y="0"/>
                </a:moveTo>
                <a:lnTo>
                  <a:pt x="4780878" y="0"/>
                </a:lnTo>
                <a:lnTo>
                  <a:pt x="4780878" y="4266933"/>
                </a:lnTo>
                <a:lnTo>
                  <a:pt x="0" y="42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4E32B9-C08B-3165-CDB2-EC4077E10C5E}"/>
              </a:ext>
            </a:extLst>
          </p:cNvPr>
          <p:cNvSpPr txBox="1"/>
          <p:nvPr/>
        </p:nvSpPr>
        <p:spPr>
          <a:xfrm>
            <a:off x="457200" y="419100"/>
            <a:ext cx="1783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Các từ in đậm trong đoạn thơ dưới đây có điểm gì chung?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131E5-277C-F086-2EE4-BB731F1A6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6" y="1409700"/>
            <a:ext cx="10364044" cy="7072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83B7D-0C59-F314-5F18-704BD8B22BF3}"/>
              </a:ext>
            </a:extLst>
          </p:cNvPr>
          <p:cNvSpPr txBox="1"/>
          <p:nvPr/>
        </p:nvSpPr>
        <p:spPr>
          <a:xfrm>
            <a:off x="1524000" y="1409700"/>
            <a:ext cx="6629400" cy="736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Trời xanh mà tôi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yêu 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Trời xanh ấy mang theo 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Cả nỗi lo nỗi sợ: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bão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gió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cắt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diều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Thóng bóng nó nơi nào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Tôi nấp ngay cánh mẹ…</a:t>
            </a:r>
          </a:p>
          <a:p>
            <a:pPr algn="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(Xuân Quỳnh)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A21F6B-0963-C0A5-85EA-F33B46481310}"/>
              </a:ext>
            </a:extLst>
          </p:cNvPr>
          <p:cNvGrpSpPr/>
          <p:nvPr/>
        </p:nvGrpSpPr>
        <p:grpSpPr>
          <a:xfrm>
            <a:off x="609600" y="8769838"/>
            <a:ext cx="15659100" cy="990600"/>
            <a:chOff x="914400" y="8966083"/>
            <a:chExt cx="15659100" cy="990600"/>
          </a:xfrm>
        </p:grpSpPr>
        <p:pic>
          <p:nvPicPr>
            <p:cNvPr id="11" name="Graphic 10" descr="Back with solid fill">
              <a:extLst>
                <a:ext uri="{FF2B5EF4-FFF2-40B4-BE49-F238E27FC236}">
                  <a16:creationId xmlns:a16="http://schemas.microsoft.com/office/drawing/2014/main" id="{53D33249-6755-D0F2-2DA0-9E787DAF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914400" y="8966083"/>
              <a:ext cx="1219200" cy="990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0BBA87-AA13-F0F1-08EE-D97449E76844}"/>
                </a:ext>
              </a:extLst>
            </p:cNvPr>
            <p:cNvSpPr txBox="1"/>
            <p:nvPr/>
          </p:nvSpPr>
          <p:spPr>
            <a:xfrm>
              <a:off x="2781300" y="9171853"/>
              <a:ext cx="13792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từ in đậm từ chỉ trạng thái, cảm xúc.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4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21E5B-19EC-9900-A91B-7286E4F0CAC7}"/>
              </a:ext>
            </a:extLst>
          </p:cNvPr>
          <p:cNvSpPr/>
          <p:nvPr/>
        </p:nvSpPr>
        <p:spPr>
          <a:xfrm>
            <a:off x="1038225" y="495300"/>
            <a:ext cx="11049000" cy="5410200"/>
          </a:xfrm>
          <a:prstGeom prst="rect">
            <a:avLst/>
          </a:prstGeom>
          <a:solidFill>
            <a:srgbClr val="F4D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567F21-5535-202D-FFF5-5BDBB0CBDDA8}"/>
              </a:ext>
            </a:extLst>
          </p:cNvPr>
          <p:cNvSpPr/>
          <p:nvPr/>
        </p:nvSpPr>
        <p:spPr>
          <a:xfrm>
            <a:off x="11353800" y="495300"/>
            <a:ext cx="6005675" cy="13420502"/>
          </a:xfrm>
          <a:custGeom>
            <a:avLst/>
            <a:gdLst/>
            <a:ahLst/>
            <a:cxnLst/>
            <a:rect l="l" t="t" r="r" b="b"/>
            <a:pathLst>
              <a:path w="6005675" h="13420502">
                <a:moveTo>
                  <a:pt x="0" y="0"/>
                </a:moveTo>
                <a:lnTo>
                  <a:pt x="6005675" y="0"/>
                </a:lnTo>
                <a:lnTo>
                  <a:pt x="6005675" y="13420502"/>
                </a:lnTo>
                <a:lnTo>
                  <a:pt x="0" y="13420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B0B30-AA60-FF40-F147-64CCB6579242}"/>
              </a:ext>
            </a:extLst>
          </p:cNvPr>
          <p:cNvSpPr txBox="1"/>
          <p:nvPr/>
        </p:nvSpPr>
        <p:spPr>
          <a:xfrm>
            <a:off x="1981200" y="1562100"/>
            <a:ext cx="8839200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GHI NHỚ </a:t>
            </a:r>
          </a:p>
          <a:p>
            <a:pPr algn="just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Động từ là từ chỉ hoạt động, trạng thái của sự vật.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9C12A-21B0-01CD-B388-80B296FDE927}"/>
              </a:ext>
            </a:extLst>
          </p:cNvPr>
          <p:cNvSpPr txBox="1"/>
          <p:nvPr/>
        </p:nvSpPr>
        <p:spPr>
          <a:xfrm>
            <a:off x="1066800" y="6362700"/>
            <a:ext cx="7315200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Động từ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: đội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Cụm động từ: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đội mũ</a:t>
            </a:r>
          </a:p>
        </p:txBody>
      </p:sp>
    </p:spTree>
    <p:extLst>
      <p:ext uri="{BB962C8B-B14F-4D97-AF65-F5344CB8AC3E}">
        <p14:creationId xmlns:p14="http://schemas.microsoft.com/office/powerpoint/2010/main" val="3676329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437</Words>
  <Application>Microsoft Office PowerPoint</Application>
  <PresentationFormat>Custom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Amasis MT Pro Black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Brown Creative Class Syllabus Presentation</dc:title>
  <dc:creator>FPT SHOP</dc:creator>
  <cp:lastModifiedBy>FPT SHOP</cp:lastModifiedBy>
  <cp:revision>3</cp:revision>
  <dcterms:created xsi:type="dcterms:W3CDTF">2006-08-16T00:00:00Z</dcterms:created>
  <dcterms:modified xsi:type="dcterms:W3CDTF">2025-10-07T12:48:03Z</dcterms:modified>
  <dc:identifier>DAFosQx66Ig</dc:identifier>
</cp:coreProperties>
</file>