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4"/>
  </p:notesMasterIdLst>
  <p:sldIdLst>
    <p:sldId id="256" r:id="rId2"/>
    <p:sldId id="308" r:id="rId3"/>
    <p:sldId id="315" r:id="rId4"/>
    <p:sldId id="257" r:id="rId5"/>
    <p:sldId id="309" r:id="rId6"/>
    <p:sldId id="316" r:id="rId7"/>
    <p:sldId id="310" r:id="rId8"/>
    <p:sldId id="311" r:id="rId9"/>
    <p:sldId id="318" r:id="rId10"/>
    <p:sldId id="258" r:id="rId11"/>
    <p:sldId id="263" r:id="rId12"/>
    <p:sldId id="321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1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</p:sldIdLst>
  <p:sldSz cx="9144000" cy="5143500" type="screen16x9"/>
  <p:notesSz cx="6858000" cy="9144000"/>
  <p:embeddedFontLst>
    <p:embeddedFont>
      <p:font typeface="DengXian" panose="02010600030101010101" pitchFamily="2" charset="-122"/>
      <p:regular r:id="rId35"/>
    </p:embeddedFont>
    <p:embeddedFont>
      <p:font typeface="Jua" panose="020B0604020202020204" charset="-127"/>
      <p:regular r:id="rId36"/>
    </p:embeddedFont>
    <p:embeddedFont>
      <p:font typeface="Quicksand Medium" panose="020B0604020202020204" charset="0"/>
      <p:regular r:id="rId37"/>
      <p:bold r:id="rId38"/>
    </p:embeddedFont>
    <p:embeddedFont>
      <p:font typeface="Ranchers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A7225C-2627-48FB-BA43-1B17078B9E3B}">
  <a:tblStyle styleId="{B5A7225C-2627-48FB-BA43-1B17078B9E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61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470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25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492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15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94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374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67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1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501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97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56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02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67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160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75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089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238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367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68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1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7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6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33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90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24;p41"/>
          <p:cNvSpPr txBox="1">
            <a:spLocks noGrp="1"/>
          </p:cNvSpPr>
          <p:nvPr>
            <p:ph type="ctrTitle"/>
          </p:nvPr>
        </p:nvSpPr>
        <p:spPr>
          <a:xfrm>
            <a:off x="729960" y="1718663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ĐẾN VỚI BUỔI HỌC </a:t>
            </a:r>
            <a:b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NGÀY HÔM NAY!</a:t>
            </a:r>
            <a:endParaRPr sz="3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0791" y="57604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3 (SGK – tr38)</a:t>
            </a:r>
            <a:endParaRPr lang="en-US" sz="21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1690" y="1102168"/>
            <a:ext cx="610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theo vị trí của chữ số được gạch chân ở mỗi số (theo mẫu)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94507"/>
              </p:ext>
            </p:extLst>
          </p:nvPr>
        </p:nvGraphicFramePr>
        <p:xfrm>
          <a:off x="1519383" y="2339077"/>
          <a:ext cx="6096000" cy="1342379"/>
        </p:xfrm>
        <a:graphic>
          <a:graphicData uri="http://schemas.openxmlformats.org/drawingml/2006/table">
            <a:tbl>
              <a:tblPr firstRow="1" bandRow="1">
                <a:tableStyleId>{B5A7225C-2627-48FB-BA43-1B17078B9E3B}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8315819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491646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92707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32057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89003258"/>
                    </a:ext>
                  </a:extLst>
                </a:gridCol>
              </a:tblGrid>
              <a:tr h="634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Số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36</a:t>
                      </a:r>
                      <a:r>
                        <a:rPr lang="en-US" sz="2000" u="sng"/>
                        <a:t>2</a:t>
                      </a:r>
                      <a:r>
                        <a:rPr lang="en-US" sz="2000"/>
                        <a:t> 820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8</a:t>
                      </a:r>
                      <a:r>
                        <a:rPr lang="en-US" sz="2000" u="sng"/>
                        <a:t>1</a:t>
                      </a:r>
                      <a:r>
                        <a:rPr lang="en-US" sz="2000"/>
                        <a:t>0 003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u="sng"/>
                        <a:t>7</a:t>
                      </a:r>
                      <a:r>
                        <a:rPr lang="en-US" sz="2000"/>
                        <a:t>36 772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256 83</a:t>
                      </a:r>
                      <a:r>
                        <a:rPr lang="en-US" sz="2000" u="sng"/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779173"/>
                  </a:ext>
                </a:extLst>
              </a:tr>
              <a:tr h="707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Giá</a:t>
                      </a:r>
                      <a:r>
                        <a:rPr lang="en-US" sz="2000" baseline="0"/>
                        <a:t> trị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2 000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14388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55564" y="3067815"/>
            <a:ext cx="968535" cy="496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8539" y="3067815"/>
            <a:ext cx="1111202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</a:rPr>
              <a:t>700 000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3895" y="3067815"/>
            <a:ext cx="327333" cy="496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11" y="4137597"/>
            <a:ext cx="1426541" cy="77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5037;p55"/>
          <p:cNvGrpSpPr/>
          <p:nvPr/>
        </p:nvGrpSpPr>
        <p:grpSpPr>
          <a:xfrm>
            <a:off x="941236" y="454941"/>
            <a:ext cx="713867" cy="836591"/>
            <a:chOff x="4579586" y="1277075"/>
            <a:chExt cx="689884" cy="924289"/>
          </a:xfrm>
        </p:grpSpPr>
        <p:sp>
          <p:nvSpPr>
            <p:cNvPr id="151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5179;p55"/>
          <p:cNvGrpSpPr/>
          <p:nvPr/>
        </p:nvGrpSpPr>
        <p:grpSpPr>
          <a:xfrm>
            <a:off x="7617342" y="4072299"/>
            <a:ext cx="777286" cy="883682"/>
            <a:chOff x="4470230" y="2486130"/>
            <a:chExt cx="961382" cy="1137619"/>
          </a:xfrm>
        </p:grpSpPr>
        <p:sp>
          <p:nvSpPr>
            <p:cNvPr id="231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7595;p55"/>
          <p:cNvSpPr txBox="1">
            <a:spLocks/>
          </p:cNvSpPr>
          <p:nvPr/>
        </p:nvSpPr>
        <p:spPr>
          <a:xfrm>
            <a:off x="690623" y="841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</a:p>
        </p:txBody>
      </p:sp>
      <p:pic>
        <p:nvPicPr>
          <p:cNvPr id="120" name="Google Shape;7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10215">
            <a:off x="927991" y="1649477"/>
            <a:ext cx="799311" cy="7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7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48440">
            <a:off x="850417" y="2543325"/>
            <a:ext cx="895507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Rectangle 121"/>
          <p:cNvSpPr/>
          <p:nvPr/>
        </p:nvSpPr>
        <p:spPr>
          <a:xfrm>
            <a:off x="1624113" y="1733054"/>
            <a:ext cx="3838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en-US" sz="2100" dirty="0" err="1">
                <a:ea typeface="+mn-ea"/>
              </a:rPr>
              <a:t>Ôn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kiến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thức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đã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học</a:t>
            </a:r>
            <a:r>
              <a:rPr lang="en-US" sz="2100" dirty="0">
                <a:ea typeface="+mn-ea"/>
              </a:rPr>
              <a:t>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624113" y="2655213"/>
            <a:ext cx="41385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400"/>
              </a:spcAft>
            </a:pPr>
            <a:r>
              <a:rPr lang="vi-VN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624112" y="3669164"/>
            <a:ext cx="63132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100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 2 – Triệu và lớp triệu </a:t>
            </a:r>
            <a:endParaRPr lang="en-US" sz="21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5" name="Google Shape;710;p51"/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92685">
            <a:off x="917628" y="3401724"/>
            <a:ext cx="799311" cy="77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22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1416066" y="855817"/>
            <a:ext cx="6034746" cy="381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996375" y="67119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6676567" y="550535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184" y="1567391"/>
            <a:ext cx="830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11: HÀNG VÀ LỚP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2870" y="2763217"/>
            <a:ext cx="55611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2: TRIỆU VÀ LỚP TRIỆU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6" y="3575030"/>
            <a:ext cx="1717733" cy="1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01166" y="223800"/>
            <a:ext cx="29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KHỞI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5488" y="184468"/>
            <a:ext cx="716050" cy="651137"/>
            <a:chOff x="427529" y="290788"/>
            <a:chExt cx="808804" cy="743674"/>
          </a:xfrm>
        </p:grpSpPr>
        <p:sp>
          <p:nvSpPr>
            <p:cNvPr id="22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24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1033619">
            <a:off x="259443" y="4678400"/>
            <a:ext cx="424369" cy="378036"/>
            <a:chOff x="427529" y="290788"/>
            <a:chExt cx="808804" cy="743674"/>
          </a:xfrm>
        </p:grpSpPr>
        <p:sp>
          <p:nvSpPr>
            <p:cNvPr id="29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884127" y="1437756"/>
            <a:ext cx="801550" cy="2768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5181" y="808575"/>
            <a:ext cx="742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và cho biết chữ số 5 ở mỗi số thuộc hàng nào, lớp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369" y="3721210"/>
            <a:ext cx="874643" cy="70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67208" y="4187896"/>
            <a:ext cx="460191" cy="788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4784" y="3453721"/>
            <a:ext cx="140936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567 467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784" y="1845803"/>
            <a:ext cx="140936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256 094</a:t>
            </a:r>
          </a:p>
        </p:txBody>
      </p:sp>
      <p:pic>
        <p:nvPicPr>
          <p:cNvPr id="27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8" y="333698"/>
            <a:ext cx="651149" cy="3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3115" y="2769298"/>
            <a:ext cx="6664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Chữ số 5 ở hàng chục nghìn, lớp nghìn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8414" y="1849041"/>
            <a:ext cx="593564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 là: Hai trăm năm mươi sáu nghìn không trăm chín mươi tư.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78414" y="4412774"/>
            <a:ext cx="666474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Chữ số 5 ở hàng trăm nghìn, lớp nghìn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8414" y="3453721"/>
            <a:ext cx="5720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 là: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Năm trăm sáu mươi bảy nghìn bốn trăm sáu mươi bảy.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5521" y="1932089"/>
              <a:ext cx="29618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KHÁM PHÁ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8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6992" y="297154"/>
            <a:ext cx="725028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Mười triệu hay Một chục triệu viết là: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10 000 000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 trăm triệu viết là: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100 000 000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706" y="1560801"/>
            <a:ext cx="5991422" cy="2209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8706" y="3882536"/>
            <a:ext cx="651620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triệu, hàng chục triệu, hàng trăm triệu hợp thành </a:t>
            </a:r>
            <a:r>
              <a:rPr kumimoji="0" lang="nl-NL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triệu.</a:t>
            </a:r>
            <a:endParaRPr kumimoji="0" lang="en-US" sz="2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95329">
            <a:off x="1206426" y="4055037"/>
            <a:ext cx="233072" cy="263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363" y="2969402"/>
            <a:ext cx="713103" cy="8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11668" y="1932089"/>
              <a:ext cx="3314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LUYỆN TẬP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5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813" y="539629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1 (SGK – 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4265" y="458131"/>
            <a:ext cx="375936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giá tiền của mỗi đồ vật sau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34" y="4300246"/>
            <a:ext cx="936454" cy="695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13" y="1273452"/>
            <a:ext cx="6671563" cy="1368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35" y="3341900"/>
            <a:ext cx="6806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Máy tính có giá tiền là sáu triệu đồng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 máy có giá tiền là mười bảy triệu đồng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 tô có giá tiền là bốn trăm năm mươi triệu đồng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24265" y="2814832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8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331" y="568471"/>
            <a:ext cx="7617638" cy="440391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69294" y="360722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2 (SGK – 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3693" y="291472"/>
            <a:ext cx="6415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Số?</a:t>
            </a:r>
          </a:p>
        </p:txBody>
      </p:sp>
      <p:grpSp>
        <p:nvGrpSpPr>
          <p:cNvPr id="42" name="Google Shape;1945;p27"/>
          <p:cNvGrpSpPr/>
          <p:nvPr/>
        </p:nvGrpSpPr>
        <p:grpSpPr>
          <a:xfrm>
            <a:off x="417621" y="4428877"/>
            <a:ext cx="423061" cy="575667"/>
            <a:chOff x="7647925" y="2785025"/>
            <a:chExt cx="447450" cy="627525"/>
          </a:xfrm>
        </p:grpSpPr>
        <p:sp>
          <p:nvSpPr>
            <p:cNvPr id="4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1945;p27"/>
          <p:cNvGrpSpPr/>
          <p:nvPr/>
        </p:nvGrpSpPr>
        <p:grpSpPr>
          <a:xfrm>
            <a:off x="581899" y="363610"/>
            <a:ext cx="325132" cy="412610"/>
            <a:chOff x="7647925" y="2785025"/>
            <a:chExt cx="447450" cy="627525"/>
          </a:xfrm>
        </p:grpSpPr>
        <p:sp>
          <p:nvSpPr>
            <p:cNvPr id="60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 rot="21294540">
            <a:off x="3802613" y="3531716"/>
            <a:ext cx="396327" cy="17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" name="Rectangle 75"/>
          <p:cNvSpPr/>
          <p:nvPr/>
        </p:nvSpPr>
        <p:spPr>
          <a:xfrm rot="21367275">
            <a:off x="3532841" y="3451669"/>
            <a:ext cx="10967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3 000 000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Rectangle 76"/>
          <p:cNvSpPr/>
          <p:nvPr/>
        </p:nvSpPr>
        <p:spPr>
          <a:xfrm rot="20864106">
            <a:off x="3716814" y="3171197"/>
            <a:ext cx="396327" cy="17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" name="Rectangle 78"/>
          <p:cNvSpPr/>
          <p:nvPr/>
        </p:nvSpPr>
        <p:spPr>
          <a:xfrm rot="19621708">
            <a:off x="3119878" y="2558384"/>
            <a:ext cx="396327" cy="140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ectangle 79"/>
          <p:cNvSpPr/>
          <p:nvPr/>
        </p:nvSpPr>
        <p:spPr>
          <a:xfrm rot="20922378">
            <a:off x="3384435" y="3083332"/>
            <a:ext cx="10967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4 000 000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Rectangle 80"/>
          <p:cNvSpPr/>
          <p:nvPr/>
        </p:nvSpPr>
        <p:spPr>
          <a:xfrm rot="6634039">
            <a:off x="6237037" y="4237467"/>
            <a:ext cx="396327" cy="17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6070303">
            <a:off x="5872677" y="4273116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880 000 000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Rectangle 81"/>
          <p:cNvSpPr/>
          <p:nvPr/>
        </p:nvSpPr>
        <p:spPr>
          <a:xfrm rot="4096125">
            <a:off x="6593155" y="4030260"/>
            <a:ext cx="396327" cy="157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3" name="Rectangle 82"/>
          <p:cNvSpPr/>
          <p:nvPr/>
        </p:nvSpPr>
        <p:spPr>
          <a:xfrm rot="4385711">
            <a:off x="6277532" y="4108176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890 000 000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405978" y="3003308"/>
            <a:ext cx="396327" cy="12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Rectangle 84"/>
          <p:cNvSpPr/>
          <p:nvPr/>
        </p:nvSpPr>
        <p:spPr>
          <a:xfrm rot="428156">
            <a:off x="7211541" y="2930565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920 000 000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Rectangle 85"/>
          <p:cNvSpPr/>
          <p:nvPr/>
        </p:nvSpPr>
        <p:spPr>
          <a:xfrm rot="19517682">
            <a:off x="2970793" y="2328120"/>
            <a:ext cx="10967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6 000 000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4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75" grpId="0" animBg="1"/>
      <p:bldP spid="76" grpId="0"/>
      <p:bldP spid="77" grpId="0" animBg="1"/>
      <p:bldP spid="79" grpId="0" animBg="1"/>
      <p:bldP spid="80" grpId="0"/>
      <p:bldP spid="81" grpId="0" animBg="1"/>
      <p:bldP spid="13" grpId="0"/>
      <p:bldP spid="82" grpId="0" animBg="1"/>
      <p:bldP spid="83" grpId="0"/>
      <p:bldP spid="84" grpId="0" animBg="1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0791" y="57604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3 (SGK – 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1688" y="1052170"/>
            <a:ext cx="61049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 số 2 ở mỗi số sau thuộc hàng nào, lớp nào?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08" y="4209274"/>
            <a:ext cx="1426541" cy="7765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337" y="1784566"/>
            <a:ext cx="1845425" cy="415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162 000 000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1462" y="1784565"/>
            <a:ext cx="1845425" cy="415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258 000 000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3587" y="1784564"/>
            <a:ext cx="1845425" cy="415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920 000 000 </a:t>
            </a:r>
          </a:p>
        </p:txBody>
      </p:sp>
      <p:sp>
        <p:nvSpPr>
          <p:cNvPr id="9" name="Down Arrow 8"/>
          <p:cNvSpPr/>
          <p:nvPr/>
        </p:nvSpPr>
        <p:spPr>
          <a:xfrm>
            <a:off x="1753983" y="2567861"/>
            <a:ext cx="199505" cy="257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67875" y="2567089"/>
            <a:ext cx="199505" cy="257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06546" y="2567089"/>
            <a:ext cx="199505" cy="257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546" y="2962004"/>
            <a:ext cx="1526380" cy="9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triệu,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triệu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9724" y="17928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0444" y="17917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6510" y="17928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6031" y="2962003"/>
            <a:ext cx="2122697" cy="9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trăm triệu,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triệu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7773" y="2962003"/>
            <a:ext cx="2097049" cy="9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chục triệu,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lớp triệu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5128B1-C0F7-4E29-9586-ADD78E323D38}"/>
              </a:ext>
            </a:extLst>
          </p:cNvPr>
          <p:cNvCxnSpPr/>
          <p:nvPr/>
        </p:nvCxnSpPr>
        <p:spPr>
          <a:xfrm>
            <a:off x="2645860" y="4867418"/>
            <a:ext cx="36195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4902" y="462330"/>
            <a:ext cx="29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5488" y="184468"/>
            <a:ext cx="716050" cy="651137"/>
            <a:chOff x="427529" y="290788"/>
            <a:chExt cx="808804" cy="743674"/>
          </a:xfrm>
        </p:grpSpPr>
        <p:sp>
          <p:nvSpPr>
            <p:cNvPr id="22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24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90031" y="4275045"/>
            <a:ext cx="716050" cy="651137"/>
            <a:chOff x="427529" y="290788"/>
            <a:chExt cx="808804" cy="743674"/>
          </a:xfrm>
        </p:grpSpPr>
        <p:sp>
          <p:nvSpPr>
            <p:cNvPr id="29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45" y="599687"/>
            <a:ext cx="2673396" cy="10852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4127" y="1437756"/>
            <a:ext cx="801550" cy="2768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98965" y="1469560"/>
            <a:ext cx="5895892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từ 1 đến 10</a:t>
            </a:r>
            <a:endParaRPr lang="en-US" sz="20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theo chục từ 10 đến 100</a:t>
            </a:r>
            <a:endParaRPr lang="en-US" sz="20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theo trăm từ 100 đến 1 000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theo nghìn từ 1 000 đến 10 000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theo chục nghìn từ 10 000 đến 100 000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theo trăm nghìn từ 100 000 đến 900 000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369" y="3721210"/>
            <a:ext cx="874643" cy="70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06943" y="2474494"/>
            <a:ext cx="848383" cy="14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5037;p55"/>
          <p:cNvGrpSpPr/>
          <p:nvPr/>
        </p:nvGrpSpPr>
        <p:grpSpPr>
          <a:xfrm>
            <a:off x="941236" y="454941"/>
            <a:ext cx="713867" cy="836591"/>
            <a:chOff x="4579586" y="1277075"/>
            <a:chExt cx="689884" cy="924289"/>
          </a:xfrm>
        </p:grpSpPr>
        <p:sp>
          <p:nvSpPr>
            <p:cNvPr id="151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5179;p55"/>
          <p:cNvGrpSpPr/>
          <p:nvPr/>
        </p:nvGrpSpPr>
        <p:grpSpPr>
          <a:xfrm>
            <a:off x="7617342" y="4072299"/>
            <a:ext cx="777286" cy="883682"/>
            <a:chOff x="4470230" y="2486130"/>
            <a:chExt cx="961382" cy="1137619"/>
          </a:xfrm>
        </p:grpSpPr>
        <p:sp>
          <p:nvSpPr>
            <p:cNvPr id="231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7595;p55"/>
          <p:cNvSpPr txBox="1">
            <a:spLocks/>
          </p:cNvSpPr>
          <p:nvPr/>
        </p:nvSpPr>
        <p:spPr>
          <a:xfrm>
            <a:off x="690623" y="841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</a:p>
        </p:txBody>
      </p:sp>
      <p:pic>
        <p:nvPicPr>
          <p:cNvPr id="120" name="Google Shape;7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10215">
            <a:off x="1441052" y="1657311"/>
            <a:ext cx="799311" cy="7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7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48440">
            <a:off x="1363478" y="2551159"/>
            <a:ext cx="895507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Rectangle 121"/>
          <p:cNvSpPr/>
          <p:nvPr/>
        </p:nvSpPr>
        <p:spPr>
          <a:xfrm>
            <a:off x="2137174" y="1740888"/>
            <a:ext cx="3838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137174" y="2663047"/>
            <a:ext cx="41385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137173" y="3676998"/>
            <a:ext cx="63132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Tiết 3 – Luyện tập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5" name="Google Shape;710;p51"/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192685">
            <a:off x="1430689" y="3409558"/>
            <a:ext cx="799311" cy="77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0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22" grpId="0"/>
      <p:bldP spid="123" grpId="0"/>
      <p:bldP spid="1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1416066" y="855817"/>
            <a:ext cx="6034746" cy="381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996375" y="67119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6676567" y="550535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184" y="1567391"/>
            <a:ext cx="830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11: HÀNG VÀ LỚP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5361" y="2763217"/>
            <a:ext cx="3756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3: LUYỆN TẬP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6" y="3575030"/>
            <a:ext cx="1717733" cy="1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160818" y="357551"/>
            <a:ext cx="29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KHỞI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5488" y="184468"/>
            <a:ext cx="716050" cy="651137"/>
            <a:chOff x="427529" y="290788"/>
            <a:chExt cx="808804" cy="743674"/>
          </a:xfrm>
        </p:grpSpPr>
        <p:sp>
          <p:nvSpPr>
            <p:cNvPr id="22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24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1033619">
            <a:off x="259443" y="4678400"/>
            <a:ext cx="424369" cy="378036"/>
            <a:chOff x="427529" y="290788"/>
            <a:chExt cx="808804" cy="743674"/>
          </a:xfrm>
        </p:grpSpPr>
        <p:sp>
          <p:nvSpPr>
            <p:cNvPr id="29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884127" y="1437756"/>
            <a:ext cx="801550" cy="2768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1285" y="1933414"/>
            <a:ext cx="2317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các số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369" y="3721210"/>
            <a:ext cx="874643" cy="70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89466" y="4193751"/>
            <a:ext cx="460191" cy="788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3004" y="1108115"/>
            <a:ext cx="2783547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 chơi “Đố bạn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  <a:endParaRPr kumimoji="0" lang="nl-NL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8" y="333698"/>
            <a:ext cx="651149" cy="3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60818" y="1966604"/>
          <a:ext cx="4673932" cy="457200"/>
        </p:xfrm>
        <a:graphic>
          <a:graphicData uri="http://schemas.openxmlformats.org/drawingml/2006/table">
            <a:tbl>
              <a:tblPr firstRow="1" firstCol="1" bandRow="1">
                <a:tableStyleId>{B5A7225C-2627-48FB-BA43-1B17078B9E3B}</a:tableStyleId>
              </a:tblPr>
              <a:tblGrid>
                <a:gridCol w="1168483">
                  <a:extLst>
                    <a:ext uri="{9D8B030D-6E8A-4147-A177-3AD203B41FA5}">
                      <a16:colId xmlns:a16="http://schemas.microsoft.com/office/drawing/2014/main" val="3482307820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val="3434422426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val="3069125059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val="739024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15 280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490 725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10 927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876 120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29966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812568" y="2576259"/>
            <a:ext cx="740689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900" b="1" i="1" u="sng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Luật chơi: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nl-NL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 viên sẽ nói điều kiện.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dụ: Số thỏa mãn điều kiện: Gồm các chữ số khác nhau; </a:t>
            </a: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</a:t>
            </a: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 chứa số 0 ở lớp đơn vị; Chứa số 9 ở lớp nghìn.</a:t>
            </a:r>
            <a:endParaRPr kumimoji="0" lang="nl-NL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nl-NL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chọn số trong bảng thích hợp với điều kiện đó</a:t>
            </a:r>
          </a:p>
        </p:txBody>
      </p:sp>
    </p:spTree>
    <p:extLst>
      <p:ext uri="{BB962C8B-B14F-4D97-AF65-F5344CB8AC3E}">
        <p14:creationId xmlns:p14="http://schemas.microsoft.com/office/powerpoint/2010/main" val="36409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2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11668" y="1932089"/>
              <a:ext cx="3314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LUYỆN TẬP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0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737" y="31908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1 (SGK – 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366" y="774583"/>
            <a:ext cx="375709" cy="496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653" y="673972"/>
            <a:ext cx="7306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rồi cho biết chữ số 8 ở mỗi số thuộc hàng nào, lớp nào?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8426" y="1702162"/>
            <a:ext cx="6862572" cy="439493"/>
            <a:chOff x="1049659" y="1956398"/>
            <a:chExt cx="6862572" cy="439493"/>
          </a:xfrm>
        </p:grpSpPr>
        <p:sp>
          <p:nvSpPr>
            <p:cNvPr id="8" name="Rectangle 7"/>
            <p:cNvSpPr/>
            <p:nvPr/>
          </p:nvSpPr>
          <p:spPr>
            <a:xfrm>
              <a:off x="1049659" y="1980254"/>
              <a:ext cx="1167759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16 182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0342" y="1956398"/>
              <a:ext cx="1176074" cy="415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538 772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9340" y="1964349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800 000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8206" y="1972678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32 238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949975" y="2237098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87" y="2757981"/>
            <a:ext cx="7834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16 182: Mười sáu nghìn một trăm tám mươi hai.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Chữ số 8 thuộc hàng chục, lớp đơn vị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487" y="3770636"/>
            <a:ext cx="761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538 772: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 trăm ba mươi tám nghìn bảy trăm bảy mươi hai.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Chữ số 8 thuộc hàng nghìn, lớp nghìn.</a:t>
            </a:r>
          </a:p>
        </p:txBody>
      </p:sp>
    </p:spTree>
    <p:extLst>
      <p:ext uri="{BB962C8B-B14F-4D97-AF65-F5344CB8AC3E}">
        <p14:creationId xmlns:p14="http://schemas.microsoft.com/office/powerpoint/2010/main" val="23251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737" y="31908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1 (SGK – 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366" y="774583"/>
            <a:ext cx="375709" cy="496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653" y="673972"/>
            <a:ext cx="7306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rồi cho biết chữ số 8 ở mỗi số thuộc hàng nào, lớp nào?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8426" y="1702162"/>
            <a:ext cx="6862572" cy="439493"/>
            <a:chOff x="1049659" y="1956398"/>
            <a:chExt cx="6862572" cy="439493"/>
          </a:xfrm>
        </p:grpSpPr>
        <p:sp>
          <p:nvSpPr>
            <p:cNvPr id="8" name="Rectangle 7"/>
            <p:cNvSpPr/>
            <p:nvPr/>
          </p:nvSpPr>
          <p:spPr>
            <a:xfrm>
              <a:off x="1049659" y="1980254"/>
              <a:ext cx="1167759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16 182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0342" y="1956398"/>
              <a:ext cx="1176074" cy="415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538 772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9340" y="1964349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800 000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8206" y="1972678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32 238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949975" y="2221196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87" y="2757981"/>
            <a:ext cx="783412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800 000: Tám trăm nghìn.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Chữ số 8 thuộc hàng trăm nghìn, lớp nghìn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487" y="3770636"/>
            <a:ext cx="761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32 238: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 mươi hai nghìn hai trăm ba mươi tám.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 số 8 thuộc hàng đơn vị, lớp đơn vị</a:t>
            </a:r>
          </a:p>
        </p:txBody>
      </p:sp>
    </p:spTree>
    <p:extLst>
      <p:ext uri="{BB962C8B-B14F-4D97-AF65-F5344CB8AC3E}">
        <p14:creationId xmlns:p14="http://schemas.microsoft.com/office/powerpoint/2010/main" val="5629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81881" y="673491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2 (SGK – 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6252" y="1115588"/>
            <a:ext cx="65758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nào dưới đây thỏa mãn đồng thời các điều kiện sau?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Gồm các chữ số khác nhau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Không chứa chữ số 0 ở lớp đơn vị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Chứa chữ số 5 ở lớp nghìn</a:t>
            </a:r>
          </a:p>
        </p:txBody>
      </p:sp>
      <p:grpSp>
        <p:nvGrpSpPr>
          <p:cNvPr id="42" name="Google Shape;1945;p27"/>
          <p:cNvGrpSpPr/>
          <p:nvPr/>
        </p:nvGrpSpPr>
        <p:grpSpPr>
          <a:xfrm>
            <a:off x="7860042" y="4190337"/>
            <a:ext cx="528584" cy="702889"/>
            <a:chOff x="7647925" y="2785025"/>
            <a:chExt cx="447450" cy="627525"/>
          </a:xfrm>
        </p:grpSpPr>
        <p:sp>
          <p:nvSpPr>
            <p:cNvPr id="4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94921" y="607137"/>
            <a:ext cx="27174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 câu trả lời đúng.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7194" y="3146460"/>
            <a:ext cx="4615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500 374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		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371 905	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207 495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405 239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7172" y="4117193"/>
            <a:ext cx="469127" cy="433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3" grpId="0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847" y="71081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3 (SGK – tr40)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2299" y="653172"/>
            <a:ext cx="64152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48" y="4174435"/>
            <a:ext cx="1191594" cy="884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428" y="1566407"/>
            <a:ext cx="7612124" cy="2353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8162" y="1526932"/>
            <a:ext cx="1273105" cy="47673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9 000 000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4557" y="2895881"/>
            <a:ext cx="1545616" cy="53091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200 000 000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1906" y="2879978"/>
            <a:ext cx="1545616" cy="53091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11216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540" y="174432"/>
            <a:ext cx="8698726" cy="47787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3918" y="279493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4 (SGK – tr40)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8871" y="672267"/>
            <a:ext cx="730611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 tiền của mỗi món hàng được cho như hình dưới đây.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8378" y="1209130"/>
            <a:ext cx="5771691" cy="137852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18871" y="2613878"/>
            <a:ext cx="408958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 giỏ quà có giá bao nhiêu tiền?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384" y="3216126"/>
            <a:ext cx="6048245" cy="1737040"/>
          </a:xfrm>
          <a:prstGeom prst="rect">
            <a:avLst/>
          </a:prstGeom>
        </p:spPr>
      </p:pic>
      <p:sp>
        <p:nvSpPr>
          <p:cNvPr id="31" name="Freeform 6"/>
          <p:cNvSpPr/>
          <p:nvPr/>
        </p:nvSpPr>
        <p:spPr>
          <a:xfrm flipH="1">
            <a:off x="8101102" y="2420144"/>
            <a:ext cx="764177" cy="1282141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8354" y="211675"/>
            <a:ext cx="420948" cy="746753"/>
          </a:xfrm>
          <a:prstGeom prst="rect">
            <a:avLst/>
          </a:prstGeom>
        </p:spPr>
      </p:pic>
      <p:sp>
        <p:nvSpPr>
          <p:cNvPr id="32" name="Google Shape;4623;p49"/>
          <p:cNvSpPr/>
          <p:nvPr/>
        </p:nvSpPr>
        <p:spPr>
          <a:xfrm rot="-410702">
            <a:off x="113086" y="13735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4623;p49"/>
          <p:cNvSpPr/>
          <p:nvPr/>
        </p:nvSpPr>
        <p:spPr>
          <a:xfrm rot="15192290">
            <a:off x="157684" y="434284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540" y="174432"/>
            <a:ext cx="8698726" cy="47787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52709" y="1025118"/>
            <a:ext cx="4798108" cy="96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Giỏ A: 3 lon nước, 2 bông hoa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3 × 10 000 + 2 × 1 000 = 32 000 đồng</a:t>
            </a:r>
          </a:p>
        </p:txBody>
      </p:sp>
      <p:sp>
        <p:nvSpPr>
          <p:cNvPr id="13" name="Google Shape;4623;p49"/>
          <p:cNvSpPr/>
          <p:nvPr/>
        </p:nvSpPr>
        <p:spPr>
          <a:xfrm rot="15192290">
            <a:off x="157684" y="434284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8166" y="320834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7" y="463219"/>
            <a:ext cx="1616865" cy="1609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61" y="2247545"/>
            <a:ext cx="1384399" cy="121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76" y="3566593"/>
            <a:ext cx="1317392" cy="1336957"/>
          </a:xfrm>
          <a:prstGeom prst="rect">
            <a:avLst/>
          </a:prstGeom>
        </p:spPr>
      </p:pic>
      <p:sp>
        <p:nvSpPr>
          <p:cNvPr id="18" name="Google Shape;4623;p49"/>
          <p:cNvSpPr/>
          <p:nvPr/>
        </p:nvSpPr>
        <p:spPr>
          <a:xfrm rot="-410702">
            <a:off x="113086" y="13735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2709" y="2493237"/>
            <a:ext cx="5083443" cy="96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 B: 7 hộp quà, 4 bông hoa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7 × 100 000 + 4 × 1 000 = 704 000 đồng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2709" y="3823926"/>
            <a:ext cx="4079963" cy="96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 C: 10 hộp quà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10 × 100 000 = 1 000 000 đồng</a:t>
            </a:r>
          </a:p>
        </p:txBody>
      </p:sp>
      <p:sp>
        <p:nvSpPr>
          <p:cNvPr id="24" name="Freeform 6"/>
          <p:cNvSpPr/>
          <p:nvPr/>
        </p:nvSpPr>
        <p:spPr>
          <a:xfrm flipH="1">
            <a:off x="8173089" y="3753014"/>
            <a:ext cx="764177" cy="1282141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5045" y="174432"/>
            <a:ext cx="1085309" cy="6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1416066" y="855817"/>
            <a:ext cx="6034746" cy="381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996375" y="67119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6676567" y="550535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39880" y="1567391"/>
            <a:ext cx="934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4000" b="1">
                <a:solidFill>
                  <a:srgbClr val="FF0000"/>
                </a:solidFill>
                <a:ea typeface="+mn-ea"/>
              </a:rPr>
              <a:t>BÀI 11: HÀNG VÀ LỚP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3987" y="2860282"/>
            <a:ext cx="3756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TIẾT 1: LUYỆN TẬP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6" y="3575030"/>
            <a:ext cx="1717733" cy="1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737" y="414499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5 (SGK – tr40)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366" y="774583"/>
            <a:ext cx="375709" cy="496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652" y="771912"/>
            <a:ext cx="7306119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 lập một số chẵn có sáu chữ số thỏa mãn các điều kiện: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Lớp nghìn gồm các chữ số 0, 0, 3;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Lớp đơn vị gồm các chữ số 8, 1, 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72065" y="2100121"/>
            <a:ext cx="1075294" cy="476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8737" y="4430608"/>
            <a:ext cx="261464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cần tìm là: 300 118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347" y="1270947"/>
            <a:ext cx="1390008" cy="13656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005" y="2655378"/>
            <a:ext cx="7482935" cy="179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lớp nghìn, để số có 6 chữ số thì số hàng trăm nghìn không thể là 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lớp đơn vị, để số cần tìm là số chẵn thì quan sát số nào là số chẵn, số đó sẽ đứng ở hàng đơn vị. </a:t>
            </a: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95329">
            <a:off x="2697569" y="4572116"/>
            <a:ext cx="272462" cy="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0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5037;p55"/>
          <p:cNvGrpSpPr/>
          <p:nvPr/>
        </p:nvGrpSpPr>
        <p:grpSpPr>
          <a:xfrm>
            <a:off x="941236" y="454941"/>
            <a:ext cx="713867" cy="836591"/>
            <a:chOff x="4579586" y="1277075"/>
            <a:chExt cx="689884" cy="924289"/>
          </a:xfrm>
        </p:grpSpPr>
        <p:sp>
          <p:nvSpPr>
            <p:cNvPr id="151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5179;p55"/>
          <p:cNvGrpSpPr/>
          <p:nvPr/>
        </p:nvGrpSpPr>
        <p:grpSpPr>
          <a:xfrm>
            <a:off x="7617342" y="4072299"/>
            <a:ext cx="777286" cy="883682"/>
            <a:chOff x="4470230" y="2486130"/>
            <a:chExt cx="961382" cy="1137619"/>
          </a:xfrm>
        </p:grpSpPr>
        <p:sp>
          <p:nvSpPr>
            <p:cNvPr id="231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7595;p55"/>
          <p:cNvSpPr txBox="1">
            <a:spLocks/>
          </p:cNvSpPr>
          <p:nvPr/>
        </p:nvSpPr>
        <p:spPr>
          <a:xfrm>
            <a:off x="690623" y="841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</a:p>
        </p:txBody>
      </p:sp>
      <p:pic>
        <p:nvPicPr>
          <p:cNvPr id="120" name="Google Shape;7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10215">
            <a:off x="1441052" y="1657311"/>
            <a:ext cx="799311" cy="7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7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48440">
            <a:off x="1363478" y="2551159"/>
            <a:ext cx="895507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Rectangle 121"/>
          <p:cNvSpPr/>
          <p:nvPr/>
        </p:nvSpPr>
        <p:spPr>
          <a:xfrm>
            <a:off x="2137174" y="1740888"/>
            <a:ext cx="3838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137174" y="2694851"/>
            <a:ext cx="41385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137173" y="3676998"/>
            <a:ext cx="63132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12 – Các số trong phạm vi lớp triệu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5" name="Google Shape;710;p51"/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192685">
            <a:off x="1430689" y="3409558"/>
            <a:ext cx="799311" cy="77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22" grpId="0"/>
      <p:bldP spid="123" grpId="0"/>
      <p:bldP spid="1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2139161" y="1013562"/>
            <a:ext cx="4703861" cy="332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1806862" y="88978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5911484" y="714957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29" name="Google Shape;4629;p4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630" name="Google Shape;4630;p4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4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4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4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4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35" name="Google Shape;4635;p4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6" name="Google Shape;4636;p4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7" name="Google Shape;4637;p49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8" name="Google Shape;4638;p49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9" name="Google Shape;4639;p4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40" name="Google Shape;4640;p49">
            <a:hlinkClick r:id="rId3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41" name="Google Shape;4641;p49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8596;p62"/>
          <p:cNvSpPr txBox="1">
            <a:spLocks/>
          </p:cNvSpPr>
          <p:nvPr/>
        </p:nvSpPr>
        <p:spPr>
          <a:xfrm>
            <a:off x="1891989" y="1763635"/>
            <a:ext cx="5188131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THEO DÕI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BÀI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HỌC</a:t>
            </a: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698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5521" y="1932089"/>
              <a:ext cx="29618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KHÁM PHÁ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8754" y="470923"/>
            <a:ext cx="4939126" cy="3124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7134" y="175877"/>
            <a:ext cx="623526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nl-NL" sz="2000">
                <a:latin typeface="+mj-lt"/>
                <a:ea typeface="Calibri" panose="020F0502020204030204" pitchFamily="34" charset="0"/>
              </a:rPr>
              <a:t>Quan sát hình minh hoạ</a:t>
            </a:r>
            <a:endParaRPr lang="nl-NL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134" y="3578711"/>
            <a:ext cx="7250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Hàng đơn vị, hàng chục, hàng trăm hợp thành </a:t>
            </a:r>
            <a:r>
              <a:rPr lang="en-US" sz="2000" b="1" i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lớp đơn vị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Hàng nghìn, hàng chục nghìn, hàng trăm nghìn hợp thành </a:t>
            </a:r>
            <a:r>
              <a:rPr lang="en-US" sz="2000" b="1" i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lớp nghìn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9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11668" y="1932089"/>
              <a:ext cx="3314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 TẬP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2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0139" y="608584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 (SGK – tr37)</a:t>
            </a:r>
            <a:endParaRPr lang="en-US" sz="21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57426"/>
              </p:ext>
            </p:extLst>
          </p:nvPr>
        </p:nvGraphicFramePr>
        <p:xfrm>
          <a:off x="867188" y="1288109"/>
          <a:ext cx="7262523" cy="3275940"/>
        </p:xfrm>
        <a:graphic>
          <a:graphicData uri="http://schemas.openxmlformats.org/drawingml/2006/table">
            <a:tbl>
              <a:tblPr firstRow="1" bandRow="1">
                <a:tableStyleId>{B5A7225C-2627-48FB-BA43-1B17078B9E3B}</a:tableStyleId>
              </a:tblPr>
              <a:tblGrid>
                <a:gridCol w="1200644">
                  <a:extLst>
                    <a:ext uri="{9D8B030D-6E8A-4147-A177-3AD203B41FA5}">
                      <a16:colId xmlns:a16="http://schemas.microsoft.com/office/drawing/2014/main" val="2392065894"/>
                    </a:ext>
                  </a:extLst>
                </a:gridCol>
                <a:gridCol w="1369615">
                  <a:extLst>
                    <a:ext uri="{9D8B030D-6E8A-4147-A177-3AD203B41FA5}">
                      <a16:colId xmlns:a16="http://schemas.microsoft.com/office/drawing/2014/main" val="2520674455"/>
                    </a:ext>
                  </a:extLst>
                </a:gridCol>
                <a:gridCol w="1399429">
                  <a:extLst>
                    <a:ext uri="{9D8B030D-6E8A-4147-A177-3AD203B41FA5}">
                      <a16:colId xmlns:a16="http://schemas.microsoft.com/office/drawing/2014/main" val="4127420049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38876267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3845338"/>
                    </a:ext>
                  </a:extLst>
                </a:gridCol>
                <a:gridCol w="866693">
                  <a:extLst>
                    <a:ext uri="{9D8B030D-6E8A-4147-A177-3AD203B41FA5}">
                      <a16:colId xmlns:a16="http://schemas.microsoft.com/office/drawing/2014/main" val="3592579317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2127833767"/>
                    </a:ext>
                  </a:extLst>
                </a:gridCol>
              </a:tblGrid>
              <a:tr h="4827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Viết</a:t>
                      </a:r>
                      <a:r>
                        <a:rPr lang="en-US" sz="1800" b="0" baseline="0"/>
                        <a:t> số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Lớp</a:t>
                      </a:r>
                      <a:r>
                        <a:rPr lang="en-US" sz="1800" b="0" baseline="0"/>
                        <a:t> nghìn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Lớp</a:t>
                      </a:r>
                      <a:r>
                        <a:rPr lang="en-US" sz="1800" b="0" baseline="0"/>
                        <a:t> đơn vị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751394"/>
                  </a:ext>
                </a:extLst>
              </a:tr>
              <a:tr h="86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/>
                        <a:t>Hàng</a:t>
                      </a:r>
                      <a:r>
                        <a:rPr lang="en-US" sz="1800" b="0" baseline="0"/>
                        <a:t> trăm nghìn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/>
                        <a:t>Hàng</a:t>
                      </a:r>
                      <a:r>
                        <a:rPr lang="en-US" sz="1800" b="0" baseline="0"/>
                        <a:t> chục nghìn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nghìn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trăm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chục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đơn vị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04678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377</a:t>
                      </a:r>
                      <a:r>
                        <a:rPr lang="en-US" sz="1900" baseline="0"/>
                        <a:t> 931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897568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84791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6 030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894656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13984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02527" y="527086"/>
            <a:ext cx="263565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bảng sau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310" y="427961"/>
            <a:ext cx="936454" cy="695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271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9025" y="2655734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5337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2866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7715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2564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6458" y="3157992"/>
            <a:ext cx="93775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92 340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1043" y="4137327"/>
            <a:ext cx="112858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464 004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1239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8768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3617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8466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022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945;p27"/>
          <p:cNvGrpSpPr/>
          <p:nvPr/>
        </p:nvGrpSpPr>
        <p:grpSpPr>
          <a:xfrm>
            <a:off x="8053030" y="4484536"/>
            <a:ext cx="423061" cy="575667"/>
            <a:chOff x="7647925" y="2785025"/>
            <a:chExt cx="447450" cy="627525"/>
          </a:xfrm>
        </p:grpSpPr>
        <p:sp>
          <p:nvSpPr>
            <p:cNvPr id="21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47589" y="320966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(SGK – tr38)</a:t>
            </a:r>
            <a:endParaRPr lang="en-US" sz="21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809" y="748172"/>
            <a:ext cx="7158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 các số sau và cho biết chữ số 3 ở mỗi số thuộc hàng nào, lớp nào?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5064" y="1835918"/>
            <a:ext cx="7083868" cy="448375"/>
            <a:chOff x="1012695" y="2110200"/>
            <a:chExt cx="7083868" cy="448375"/>
          </a:xfrm>
        </p:grpSpPr>
        <p:sp>
          <p:nvSpPr>
            <p:cNvPr id="7" name="Rectangle 6"/>
            <p:cNvSpPr/>
            <p:nvPr/>
          </p:nvSpPr>
          <p:spPr>
            <a:xfrm>
              <a:off x="1012695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/>
                <a:t>172 938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69110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/>
                <a:t>827 389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94306" y="2113303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/>
                <a:t>163 222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50721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/>
                <a:t>390 227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07136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/>
                <a:t>862 003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85064" y="2995623"/>
            <a:ext cx="73558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827 389: Tám trăm hai mươi bảy nghìn ba trăm tám mươi chín. Chữ số 3 thuộc hàng trăm, lớp đơn vị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163 222: Một trăm sáu mươi ba nghìn hai trăm hai mươi hai. Chữ số 3 thuộc hàng nghìn, lớp nghìn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2667" y="2434495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en-US" sz="2000" b="1" u="sng" kern="120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r>
              <a:rPr lang="en-US" sz="2000" kern="120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kern="1200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945;p27"/>
          <p:cNvGrpSpPr/>
          <p:nvPr/>
        </p:nvGrpSpPr>
        <p:grpSpPr>
          <a:xfrm>
            <a:off x="8053030" y="4484536"/>
            <a:ext cx="423061" cy="575667"/>
            <a:chOff x="7647925" y="2785025"/>
            <a:chExt cx="447450" cy="627525"/>
          </a:xfrm>
        </p:grpSpPr>
        <p:sp>
          <p:nvSpPr>
            <p:cNvPr id="21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47589" y="320966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2 (SGK – tr38)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809" y="748172"/>
            <a:ext cx="7158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và cho biết chữ số 3 ở mỗi số thuộc hàng nào, lớp nào?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5064" y="1835918"/>
            <a:ext cx="7083868" cy="448375"/>
            <a:chOff x="1012695" y="2110200"/>
            <a:chExt cx="7083868" cy="448375"/>
          </a:xfrm>
        </p:grpSpPr>
        <p:sp>
          <p:nvSpPr>
            <p:cNvPr id="7" name="Rectangle 6"/>
            <p:cNvSpPr/>
            <p:nvPr/>
          </p:nvSpPr>
          <p:spPr>
            <a:xfrm>
              <a:off x="1012695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172 938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69110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827 389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94306" y="2113303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163 222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50721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390 227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07136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862 003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85064" y="2995623"/>
            <a:ext cx="73558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>
                <a:ea typeface="Times New Roman" panose="02020603050405020304" pitchFamily="18" charset="0"/>
                <a:cs typeface="Times New Roman" panose="02020603050405020304" pitchFamily="18" charset="0"/>
              </a:rPr>
              <a:t>390 227: Ba trăm chín mươi nghìn hai trăm hai mươi bảy. Chữ số 3 thuộc hàng trăm nghìn, lớp nghìn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>
                <a:ea typeface="Times New Roman" panose="02020603050405020304" pitchFamily="18" charset="0"/>
                <a:cs typeface="Times New Roman" panose="02020603050405020304" pitchFamily="18" charset="0"/>
              </a:rPr>
              <a:t>862 003: Tám trăm sáu mươi hai nghìn không trăm linh ba. Chữ số 3 thuộc hàng đơn vị, lớp đơn vị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2667" y="2434495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5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1348</Words>
  <Application>Microsoft Office PowerPoint</Application>
  <PresentationFormat>On-screen Show (16:9)</PresentationFormat>
  <Paragraphs>229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DengXian</vt:lpstr>
      <vt:lpstr>Arial</vt:lpstr>
      <vt:lpstr>Times New Roman</vt:lpstr>
      <vt:lpstr>Jua</vt:lpstr>
      <vt:lpstr>Ranchers</vt:lpstr>
      <vt:lpstr>Quicksand Medium</vt:lpstr>
      <vt:lpstr>Nature Activities Binder by Slidesgo</vt:lpstr>
      <vt:lpstr>CHÀO MỪNG CÁC EM  ĐẾN VỚI BUỔI HỌC  NGÀY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:  TỔ HỢP – XÁC SUẤT</dc:title>
  <dc:creator>Admin</dc:creator>
  <cp:lastModifiedBy>FPT SHOP</cp:lastModifiedBy>
  <cp:revision>31</cp:revision>
  <dcterms:modified xsi:type="dcterms:W3CDTF">2025-10-07T13:47:29Z</dcterms:modified>
</cp:coreProperties>
</file>