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69" r:id="rId2"/>
    <p:sldId id="271" r:id="rId3"/>
    <p:sldId id="272" r:id="rId4"/>
    <p:sldId id="273" r:id="rId5"/>
    <p:sldId id="274" r:id="rId6"/>
    <p:sldId id="275" r:id="rId7"/>
    <p:sldId id="276" r:id="rId8"/>
    <p:sldId id="277" r:id="rId9"/>
    <p:sldId id="256" r:id="rId10"/>
    <p:sldId id="261" r:id="rId11"/>
    <p:sldId id="264" r:id="rId12"/>
    <p:sldId id="278" r:id="rId13"/>
    <p:sldId id="279" r:id="rId14"/>
    <p:sldId id="280" r:id="rId15"/>
    <p:sldId id="282" r:id="rId16"/>
    <p:sldId id="281" r:id="rId17"/>
    <p:sldId id="283" r:id="rId18"/>
    <p:sldId id="284" r:id="rId19"/>
    <p:sldId id="285" r:id="rId20"/>
    <p:sldId id="286" r:id="rId21"/>
    <p:sldId id="287" r:id="rId22"/>
    <p:sldId id="288" r:id="rId23"/>
    <p:sldId id="289" r:id="rId24"/>
    <p:sldId id="291" r:id="rId25"/>
    <p:sldId id="290" r:id="rId26"/>
    <p:sldId id="262" r:id="rId27"/>
    <p:sldId id="292" r:id="rId28"/>
  </p:sldIdLst>
  <p:sldSz cx="18288000" cy="10287000"/>
  <p:notesSz cx="6858000" cy="9144000"/>
  <p:embeddedFontLst>
    <p:embeddedFont>
      <p:font typeface="Amasis MT Pro Black" panose="02040A04050005020304" pitchFamily="18" charset="0"/>
      <p:bold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978AC-5A15-4A50-BCD9-2F805FF3C279}">
          <p14:sldIdLst>
            <p14:sldId id="269"/>
            <p14:sldId id="271"/>
            <p14:sldId id="272"/>
            <p14:sldId id="273"/>
            <p14:sldId id="274"/>
            <p14:sldId id="275"/>
            <p14:sldId id="276"/>
            <p14:sldId id="277"/>
            <p14:sldId id="256"/>
            <p14:sldId id="261"/>
            <p14:sldId id="264"/>
            <p14:sldId id="278"/>
            <p14:sldId id="279"/>
            <p14:sldId id="280"/>
            <p14:sldId id="282"/>
            <p14:sldId id="281"/>
            <p14:sldId id="283"/>
            <p14:sldId id="284"/>
            <p14:sldId id="285"/>
            <p14:sldId id="286"/>
            <p14:sldId id="287"/>
            <p14:sldId id="288"/>
            <p14:sldId id="289"/>
            <p14:sldId id="291"/>
            <p14:sldId id="290"/>
            <p14:sldId id="262"/>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7B"/>
    <a:srgbClr val="F2DEC1"/>
    <a:srgbClr val="B9F280"/>
    <a:srgbClr val="DAEA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1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82E4D-64D6-42A6-B1C7-2CD0849FC3E5}"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3F41F-DCC5-4EF4-A71E-8F328E35EF56}" type="slidenum">
              <a:rPr lang="en-US" smtClean="0"/>
              <a:t>‹#›</a:t>
            </a:fld>
            <a:endParaRPr lang="en-US"/>
          </a:p>
        </p:txBody>
      </p:sp>
    </p:spTree>
    <p:extLst>
      <p:ext uri="{BB962C8B-B14F-4D97-AF65-F5344CB8AC3E}">
        <p14:creationId xmlns:p14="http://schemas.microsoft.com/office/powerpoint/2010/main" val="3067798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3F41F-DCC5-4EF4-A71E-8F328E35EF56}" type="slidenum">
              <a:rPr lang="en-US" smtClean="0"/>
              <a:t>3</a:t>
            </a:fld>
            <a:endParaRPr lang="en-US"/>
          </a:p>
        </p:txBody>
      </p:sp>
    </p:spTree>
    <p:extLst>
      <p:ext uri="{BB962C8B-B14F-4D97-AF65-F5344CB8AC3E}">
        <p14:creationId xmlns:p14="http://schemas.microsoft.com/office/powerpoint/2010/main" val="427643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3F41F-DCC5-4EF4-A71E-8F328E35EF56}" type="slidenum">
              <a:rPr lang="en-US" smtClean="0"/>
              <a:t>14</a:t>
            </a:fld>
            <a:endParaRPr lang="en-US"/>
          </a:p>
        </p:txBody>
      </p:sp>
    </p:spTree>
    <p:extLst>
      <p:ext uri="{BB962C8B-B14F-4D97-AF65-F5344CB8AC3E}">
        <p14:creationId xmlns:p14="http://schemas.microsoft.com/office/powerpoint/2010/main" val="98820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EC1"/>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CA3681F-A8CA-2627-18EF-AAD0A962C3D6}"/>
              </a:ext>
            </a:extLst>
          </p:cNvPr>
          <p:cNvSpPr/>
          <p:nvPr/>
        </p:nvSpPr>
        <p:spPr>
          <a:xfrm>
            <a:off x="-414338" y="5600700"/>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7935A827-E01E-8DCD-66FE-5C2BF539BD35}"/>
              </a:ext>
            </a:extLst>
          </p:cNvPr>
          <p:cNvSpPr/>
          <p:nvPr/>
        </p:nvSpPr>
        <p:spPr>
          <a:xfrm>
            <a:off x="16435837" y="3811505"/>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A5520C1E-D595-7B88-3B56-2350F9101524}"/>
              </a:ext>
            </a:extLst>
          </p:cNvPr>
          <p:cNvSpPr/>
          <p:nvPr/>
        </p:nvSpPr>
        <p:spPr>
          <a:xfrm>
            <a:off x="594863" y="1952625"/>
            <a:ext cx="17098274" cy="63817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8ECD6A01-CDB5-C0CE-3C3A-6A888C5AB5F4}"/>
              </a:ext>
            </a:extLst>
          </p:cNvPr>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endParaRPr lang="en-US"/>
          </a:p>
        </p:txBody>
      </p:sp>
      <p:sp>
        <p:nvSpPr>
          <p:cNvPr id="7" name="Freeform 5">
            <a:extLst>
              <a:ext uri="{FF2B5EF4-FFF2-40B4-BE49-F238E27FC236}">
                <a16:creationId xmlns:a16="http://schemas.microsoft.com/office/drawing/2014/main" id="{3BFC96F6-4BA7-EA76-4CFF-873A3C3CF921}"/>
              </a:ext>
            </a:extLst>
          </p:cNvPr>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endParaRPr lang="en-US"/>
          </a:p>
        </p:txBody>
      </p:sp>
      <p:sp>
        <p:nvSpPr>
          <p:cNvPr id="8" name="Freeform 6">
            <a:extLst>
              <a:ext uri="{FF2B5EF4-FFF2-40B4-BE49-F238E27FC236}">
                <a16:creationId xmlns:a16="http://schemas.microsoft.com/office/drawing/2014/main" id="{C96E9A79-6C6E-C980-0E40-99DCB8AE3289}"/>
              </a:ext>
            </a:extLst>
          </p:cNvPr>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86E48D32-EEE5-7B7F-AF7A-848A0879B01E}"/>
              </a:ext>
            </a:extLst>
          </p:cNvPr>
          <p:cNvSpPr/>
          <p:nvPr/>
        </p:nvSpPr>
        <p:spPr>
          <a:xfrm>
            <a:off x="16355964" y="434439"/>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F9F371B6-33F0-7518-FA7E-F2DF3B0C8E9B}"/>
              </a:ext>
            </a:extLst>
          </p:cNvPr>
          <p:cNvSpPr/>
          <p:nvPr/>
        </p:nvSpPr>
        <p:spPr>
          <a:xfrm>
            <a:off x="-838200" y="352753"/>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BCFD11E2-3838-8F21-1E1E-7A04F7118AAD}"/>
              </a:ext>
            </a:extLst>
          </p:cNvPr>
          <p:cNvSpPr txBox="1"/>
          <p:nvPr/>
        </p:nvSpPr>
        <p:spPr>
          <a:xfrm>
            <a:off x="1333500" y="2702236"/>
            <a:ext cx="15621000" cy="4873001"/>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002060"/>
                </a:solidFill>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45627610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515" t="32478" r="5745" b="31400"/>
          <a:stretch>
            <a:fillRect/>
          </a:stretch>
        </p:blipFill>
        <p:spPr>
          <a:xfrm>
            <a:off x="0" y="0"/>
            <a:ext cx="18288000" cy="10287000"/>
          </a:xfrm>
          <a:prstGeom prst="rect">
            <a:avLst/>
          </a:prstGeom>
        </p:spPr>
      </p:pic>
      <p:sp>
        <p:nvSpPr>
          <p:cNvPr id="3" name="Freeform 3"/>
          <p:cNvSpPr/>
          <p:nvPr/>
        </p:nvSpPr>
        <p:spPr>
          <a:xfrm>
            <a:off x="-1776258" y="5897814"/>
            <a:ext cx="5609916" cy="6357905"/>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3818332" y="5897814"/>
            <a:ext cx="5609916" cy="6357905"/>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endParaRPr lang="en-US"/>
          </a:p>
        </p:txBody>
      </p:sp>
      <p:sp>
        <p:nvSpPr>
          <p:cNvPr id="9" name="Plaque 8">
            <a:extLst>
              <a:ext uri="{FF2B5EF4-FFF2-40B4-BE49-F238E27FC236}">
                <a16:creationId xmlns:a16="http://schemas.microsoft.com/office/drawing/2014/main" id="{AD22D289-4982-7201-6695-5CE510100E5A}"/>
              </a:ext>
            </a:extLst>
          </p:cNvPr>
          <p:cNvSpPr/>
          <p:nvPr/>
        </p:nvSpPr>
        <p:spPr>
          <a:xfrm>
            <a:off x="1600200" y="2324100"/>
            <a:ext cx="15087600" cy="6858000"/>
          </a:xfrm>
          <a:prstGeom prst="plaqu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130E98-4E05-99AF-458F-492B8A02FF77}"/>
              </a:ext>
            </a:extLst>
          </p:cNvPr>
          <p:cNvSpPr/>
          <p:nvPr/>
        </p:nvSpPr>
        <p:spPr>
          <a:xfrm>
            <a:off x="2705099" y="514350"/>
            <a:ext cx="12877801"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 </a:t>
            </a:r>
          </a:p>
        </p:txBody>
      </p:sp>
      <p:grpSp>
        <p:nvGrpSpPr>
          <p:cNvPr id="13" name="Group 12">
            <a:extLst>
              <a:ext uri="{FF2B5EF4-FFF2-40B4-BE49-F238E27FC236}">
                <a16:creationId xmlns:a16="http://schemas.microsoft.com/office/drawing/2014/main" id="{8120F210-ADF8-801E-8409-346547F535F1}"/>
              </a:ext>
            </a:extLst>
          </p:cNvPr>
          <p:cNvGrpSpPr/>
          <p:nvPr/>
        </p:nvGrpSpPr>
        <p:grpSpPr>
          <a:xfrm>
            <a:off x="4718555" y="3095541"/>
            <a:ext cx="10020301" cy="1015663"/>
            <a:chOff x="2705099" y="3314700"/>
            <a:chExt cx="10020301" cy="1015663"/>
          </a:xfrm>
        </p:grpSpPr>
        <p:sp>
          <p:nvSpPr>
            <p:cNvPr id="11" name="TextBox 10">
              <a:extLst>
                <a:ext uri="{FF2B5EF4-FFF2-40B4-BE49-F238E27FC236}">
                  <a16:creationId xmlns:a16="http://schemas.microsoft.com/office/drawing/2014/main" id="{043E03D3-F3B9-3782-CB27-D14E331D130E}"/>
                </a:ext>
              </a:extLst>
            </p:cNvPr>
            <p:cNvSpPr txBox="1"/>
            <p:nvPr/>
          </p:nvSpPr>
          <p:spPr>
            <a:xfrm>
              <a:off x="2705099" y="3314700"/>
              <a:ext cx="2628901"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01</a:t>
              </a:r>
            </a:p>
          </p:txBody>
        </p:sp>
        <p:sp>
          <p:nvSpPr>
            <p:cNvPr id="12" name="TextBox 11">
              <a:extLst>
                <a:ext uri="{FF2B5EF4-FFF2-40B4-BE49-F238E27FC236}">
                  <a16:creationId xmlns:a16="http://schemas.microsoft.com/office/drawing/2014/main" id="{C602BE84-87FC-218D-50CD-94C504A04F65}"/>
                </a:ext>
              </a:extLst>
            </p:cNvPr>
            <p:cNvSpPr txBox="1"/>
            <p:nvPr/>
          </p:nvSpPr>
          <p:spPr>
            <a:xfrm>
              <a:off x="4724400" y="3430116"/>
              <a:ext cx="8001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Đọc bài thơ </a:t>
              </a:r>
            </a:p>
          </p:txBody>
        </p:sp>
      </p:grpSp>
      <p:grpSp>
        <p:nvGrpSpPr>
          <p:cNvPr id="14" name="Group 13">
            <a:extLst>
              <a:ext uri="{FF2B5EF4-FFF2-40B4-BE49-F238E27FC236}">
                <a16:creationId xmlns:a16="http://schemas.microsoft.com/office/drawing/2014/main" id="{1ED0482C-92AB-02E2-727B-E528B7E712FD}"/>
              </a:ext>
            </a:extLst>
          </p:cNvPr>
          <p:cNvGrpSpPr/>
          <p:nvPr/>
        </p:nvGrpSpPr>
        <p:grpSpPr>
          <a:xfrm>
            <a:off x="4718555" y="5245268"/>
            <a:ext cx="10020301" cy="1015663"/>
            <a:chOff x="2705099" y="3314700"/>
            <a:chExt cx="10020301" cy="1015663"/>
          </a:xfrm>
        </p:grpSpPr>
        <p:sp>
          <p:nvSpPr>
            <p:cNvPr id="15" name="TextBox 14">
              <a:extLst>
                <a:ext uri="{FF2B5EF4-FFF2-40B4-BE49-F238E27FC236}">
                  <a16:creationId xmlns:a16="http://schemas.microsoft.com/office/drawing/2014/main" id="{90049F8C-9BA9-4196-6CB5-F038ACE29AA4}"/>
                </a:ext>
              </a:extLst>
            </p:cNvPr>
            <p:cNvSpPr txBox="1"/>
            <p:nvPr/>
          </p:nvSpPr>
          <p:spPr>
            <a:xfrm>
              <a:off x="2705099" y="3314700"/>
              <a:ext cx="2628901"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02</a:t>
              </a:r>
            </a:p>
          </p:txBody>
        </p:sp>
        <p:sp>
          <p:nvSpPr>
            <p:cNvPr id="16" name="TextBox 15">
              <a:extLst>
                <a:ext uri="{FF2B5EF4-FFF2-40B4-BE49-F238E27FC236}">
                  <a16:creationId xmlns:a16="http://schemas.microsoft.com/office/drawing/2014/main" id="{446EC017-4845-2B68-47CA-F558B5E216DE}"/>
                </a:ext>
              </a:extLst>
            </p:cNvPr>
            <p:cNvSpPr txBox="1"/>
            <p:nvPr/>
          </p:nvSpPr>
          <p:spPr>
            <a:xfrm>
              <a:off x="4724400" y="3430116"/>
              <a:ext cx="8001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Trả lời câu hỏi </a:t>
              </a:r>
            </a:p>
          </p:txBody>
        </p:sp>
      </p:grpSp>
      <p:grpSp>
        <p:nvGrpSpPr>
          <p:cNvPr id="17" name="Group 16">
            <a:extLst>
              <a:ext uri="{FF2B5EF4-FFF2-40B4-BE49-F238E27FC236}">
                <a16:creationId xmlns:a16="http://schemas.microsoft.com/office/drawing/2014/main" id="{6587814B-AC73-FD1A-26B5-93478822F7B9}"/>
              </a:ext>
            </a:extLst>
          </p:cNvPr>
          <p:cNvGrpSpPr/>
          <p:nvPr/>
        </p:nvGrpSpPr>
        <p:grpSpPr>
          <a:xfrm>
            <a:off x="4713792" y="7446213"/>
            <a:ext cx="10020301" cy="1015663"/>
            <a:chOff x="2705099" y="3314700"/>
            <a:chExt cx="10020301" cy="1015663"/>
          </a:xfrm>
        </p:grpSpPr>
        <p:sp>
          <p:nvSpPr>
            <p:cNvPr id="18" name="TextBox 17">
              <a:extLst>
                <a:ext uri="{FF2B5EF4-FFF2-40B4-BE49-F238E27FC236}">
                  <a16:creationId xmlns:a16="http://schemas.microsoft.com/office/drawing/2014/main" id="{0C040ADD-E635-86F7-56AA-691F5C8B3CB3}"/>
                </a:ext>
              </a:extLst>
            </p:cNvPr>
            <p:cNvSpPr txBox="1"/>
            <p:nvPr/>
          </p:nvSpPr>
          <p:spPr>
            <a:xfrm>
              <a:off x="2705099" y="3314700"/>
              <a:ext cx="2628901"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03</a:t>
              </a:r>
            </a:p>
          </p:txBody>
        </p:sp>
        <p:sp>
          <p:nvSpPr>
            <p:cNvPr id="19" name="TextBox 18">
              <a:extLst>
                <a:ext uri="{FF2B5EF4-FFF2-40B4-BE49-F238E27FC236}">
                  <a16:creationId xmlns:a16="http://schemas.microsoft.com/office/drawing/2014/main" id="{5AF9A272-0E01-9C54-CCEB-91C8AD562E30}"/>
                </a:ext>
              </a:extLst>
            </p:cNvPr>
            <p:cNvSpPr txBox="1"/>
            <p:nvPr/>
          </p:nvSpPr>
          <p:spPr>
            <a:xfrm>
              <a:off x="4724400" y="3430116"/>
              <a:ext cx="8001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Luyện đọc lại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Freeform 4"/>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5" name="Freeform 5"/>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endParaRPr lang="en-US"/>
          </a:p>
        </p:txBody>
      </p:sp>
      <p:sp>
        <p:nvSpPr>
          <p:cNvPr id="6" name="Freeform 6"/>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7" name="Freeform 7"/>
          <p:cNvSpPr/>
          <p:nvPr/>
        </p:nvSpPr>
        <p:spPr>
          <a:xfrm>
            <a:off x="1917293" y="959985"/>
            <a:ext cx="14453415" cy="7807381"/>
          </a:xfrm>
          <a:custGeom>
            <a:avLst/>
            <a:gdLst/>
            <a:ahLst/>
            <a:cxnLst/>
            <a:rect l="l" t="t" r="r" b="b"/>
            <a:pathLst>
              <a:path w="14453415" h="7497709">
                <a:moveTo>
                  <a:pt x="0" y="0"/>
                </a:moveTo>
                <a:lnTo>
                  <a:pt x="14453416" y="0"/>
                </a:lnTo>
                <a:lnTo>
                  <a:pt x="14453416" y="7497709"/>
                </a:lnTo>
                <a:lnTo>
                  <a:pt x="0" y="7497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758EB2C6-51F6-AB29-7386-FCA4A8A03200}"/>
              </a:ext>
            </a:extLst>
          </p:cNvPr>
          <p:cNvSpPr txBox="1"/>
          <p:nvPr/>
        </p:nvSpPr>
        <p:spPr>
          <a:xfrm>
            <a:off x="4648200" y="3277811"/>
            <a:ext cx="89916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ĐỌC BÀI THƠ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8AAB98-5979-C147-F39B-5229A1ECFB48}"/>
              </a:ext>
            </a:extLst>
          </p:cNvPr>
          <p:cNvSpPr txBox="1"/>
          <p:nvPr/>
        </p:nvSpPr>
        <p:spPr>
          <a:xfrm>
            <a:off x="4648200" y="723900"/>
            <a:ext cx="8991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GIỌNG ĐỌC TRONG BÀI </a:t>
            </a:r>
          </a:p>
        </p:txBody>
      </p:sp>
      <p:sp>
        <p:nvSpPr>
          <p:cNvPr id="4" name="TextBox 3">
            <a:extLst>
              <a:ext uri="{FF2B5EF4-FFF2-40B4-BE49-F238E27FC236}">
                <a16:creationId xmlns:a16="http://schemas.microsoft.com/office/drawing/2014/main" id="{51969091-F561-0282-22BD-97F9E637CC7B}"/>
              </a:ext>
            </a:extLst>
          </p:cNvPr>
          <p:cNvSpPr txBox="1"/>
          <p:nvPr/>
        </p:nvSpPr>
        <p:spPr>
          <a:xfrm>
            <a:off x="914400" y="2019300"/>
            <a:ext cx="16459200"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Nhấn giọng ở những từ ngữ phù hợp, những tình tiết bất ngờ hoặc từ ngữ thể hiện tâm trạng, cảm xúc của nhân vật.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diễn cảm thể hiện:</a:t>
            </a:r>
          </a:p>
          <a:p>
            <a:pPr marL="1485900" lvl="2"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Cảm xúc của nhân vật lúc còn ở trong quả trứng (nhấn giọng vào những từ ngữ lặp lại).</a:t>
            </a:r>
          </a:p>
          <a:p>
            <a:pPr marL="1485900" lvl="2"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Cảm xúc của nhân vật lúc nhìn thấy bầu trời xanh.</a:t>
            </a:r>
          </a:p>
        </p:txBody>
      </p:sp>
      <p:sp>
        <p:nvSpPr>
          <p:cNvPr id="5" name="Rectangle 4">
            <a:extLst>
              <a:ext uri="{FF2B5EF4-FFF2-40B4-BE49-F238E27FC236}">
                <a16:creationId xmlns:a16="http://schemas.microsoft.com/office/drawing/2014/main" id="{453605D3-2E56-0137-CE4A-816B6D78220E}"/>
              </a:ext>
            </a:extLst>
          </p:cNvPr>
          <p:cNvSpPr/>
          <p:nvPr/>
        </p:nvSpPr>
        <p:spPr>
          <a:xfrm>
            <a:off x="-838200" y="8286750"/>
            <a:ext cx="19964400" cy="3276600"/>
          </a:xfrm>
          <a:prstGeom prst="rect">
            <a:avLst/>
          </a:prstGeom>
          <a:solidFill>
            <a:srgbClr val="B9F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1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7252A-26C5-E3FF-CEC9-505458C4015E}"/>
              </a:ext>
            </a:extLst>
          </p:cNvPr>
          <p:cNvSpPr txBox="1"/>
          <p:nvPr/>
        </p:nvSpPr>
        <p:spPr>
          <a:xfrm>
            <a:off x="3505200" y="571500"/>
            <a:ext cx="11277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TỪ NGỮ KHÓ PHÁT ÂM </a:t>
            </a:r>
          </a:p>
        </p:txBody>
      </p:sp>
      <p:grpSp>
        <p:nvGrpSpPr>
          <p:cNvPr id="6" name="Group 5">
            <a:extLst>
              <a:ext uri="{FF2B5EF4-FFF2-40B4-BE49-F238E27FC236}">
                <a16:creationId xmlns:a16="http://schemas.microsoft.com/office/drawing/2014/main" id="{BD8AB82E-FFBB-8C3E-BAF0-140B054114D5}"/>
              </a:ext>
            </a:extLst>
          </p:cNvPr>
          <p:cNvGrpSpPr/>
          <p:nvPr/>
        </p:nvGrpSpPr>
        <p:grpSpPr>
          <a:xfrm>
            <a:off x="990600" y="2400300"/>
            <a:ext cx="6858000" cy="4049078"/>
            <a:chOff x="990600" y="2400300"/>
            <a:chExt cx="6858000" cy="4049078"/>
          </a:xfrm>
        </p:grpSpPr>
        <p:sp>
          <p:nvSpPr>
            <p:cNvPr id="3" name="Freeform 2">
              <a:extLst>
                <a:ext uri="{FF2B5EF4-FFF2-40B4-BE49-F238E27FC236}">
                  <a16:creationId xmlns:a16="http://schemas.microsoft.com/office/drawing/2014/main" id="{11958951-E7F5-272C-C7A5-C3CEE1FC8E83}"/>
                </a:ext>
              </a:extLst>
            </p:cNvPr>
            <p:cNvSpPr/>
            <p:nvPr/>
          </p:nvSpPr>
          <p:spPr>
            <a:xfrm>
              <a:off x="990600" y="2400300"/>
              <a:ext cx="6858000" cy="404907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95367EE7-2D66-6C03-18C4-85D0C778C91E}"/>
                </a:ext>
              </a:extLst>
            </p:cNvPr>
            <p:cNvSpPr txBox="1"/>
            <p:nvPr/>
          </p:nvSpPr>
          <p:spPr>
            <a:xfrm>
              <a:off x="1371600" y="4032424"/>
              <a:ext cx="6096000" cy="784830"/>
            </a:xfrm>
            <a:prstGeom prst="rect">
              <a:avLst/>
            </a:prstGeom>
            <a:noFill/>
          </p:spPr>
          <p:txBody>
            <a:bodyPr wrap="square">
              <a:spAutoFit/>
            </a:bodyPr>
            <a:lstStyle/>
            <a:p>
              <a:pPr algn="ctr"/>
              <a:r>
                <a:rPr lang="en-US" sz="4500">
                  <a:latin typeface="Arial" panose="020B0604020202020204" pitchFamily="34" charset="0"/>
                  <a:cs typeface="Arial" panose="020B0604020202020204" pitchFamily="34" charset="0"/>
                </a:rPr>
                <a:t>Một màu trời đã </a:t>
              </a:r>
              <a:r>
                <a:rPr lang="en-US" sz="4500" b="1">
                  <a:latin typeface="Arial" panose="020B0604020202020204" pitchFamily="34" charset="0"/>
                  <a:cs typeface="Arial" panose="020B0604020202020204" pitchFamily="34" charset="0"/>
                </a:rPr>
                <a:t>lâu</a:t>
              </a:r>
            </a:p>
          </p:txBody>
        </p:sp>
      </p:grpSp>
      <p:grpSp>
        <p:nvGrpSpPr>
          <p:cNvPr id="7" name="Group 6">
            <a:extLst>
              <a:ext uri="{FF2B5EF4-FFF2-40B4-BE49-F238E27FC236}">
                <a16:creationId xmlns:a16="http://schemas.microsoft.com/office/drawing/2014/main" id="{BF7DF447-0977-7F48-DD2F-69E7DB7A1433}"/>
              </a:ext>
            </a:extLst>
          </p:cNvPr>
          <p:cNvGrpSpPr/>
          <p:nvPr/>
        </p:nvGrpSpPr>
        <p:grpSpPr>
          <a:xfrm>
            <a:off x="10086975" y="2400300"/>
            <a:ext cx="6858000" cy="4049078"/>
            <a:chOff x="990600" y="2400300"/>
            <a:chExt cx="6858000" cy="4049078"/>
          </a:xfrm>
        </p:grpSpPr>
        <p:sp>
          <p:nvSpPr>
            <p:cNvPr id="8" name="Freeform 2">
              <a:extLst>
                <a:ext uri="{FF2B5EF4-FFF2-40B4-BE49-F238E27FC236}">
                  <a16:creationId xmlns:a16="http://schemas.microsoft.com/office/drawing/2014/main" id="{553B2E1C-C069-7B1F-96F1-E191017AE862}"/>
                </a:ext>
              </a:extLst>
            </p:cNvPr>
            <p:cNvSpPr/>
            <p:nvPr/>
          </p:nvSpPr>
          <p:spPr>
            <a:xfrm>
              <a:off x="990600" y="2400300"/>
              <a:ext cx="6858000" cy="404907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5CB87534-BBC7-FFD9-D340-85CA8A5C0D1C}"/>
                </a:ext>
              </a:extLst>
            </p:cNvPr>
            <p:cNvSpPr txBox="1"/>
            <p:nvPr/>
          </p:nvSpPr>
          <p:spPr>
            <a:xfrm>
              <a:off x="1371600" y="4032424"/>
              <a:ext cx="6096000" cy="784830"/>
            </a:xfrm>
            <a:prstGeom prst="rect">
              <a:avLst/>
            </a:prstGeom>
            <a:noFill/>
          </p:spPr>
          <p:txBody>
            <a:bodyPr wrap="square">
              <a:spAutoFit/>
            </a:bodyPr>
            <a:lstStyle/>
            <a:p>
              <a:pPr algn="ctr"/>
              <a:r>
                <a:rPr lang="fr-FR" sz="4500">
                  <a:latin typeface="Arial" panose="020B0604020202020204" pitchFamily="34" charset="0"/>
                  <a:cs typeface="Arial" panose="020B0604020202020204" pitchFamily="34" charset="0"/>
                </a:rPr>
                <a:t>Đó là một màu </a:t>
              </a:r>
              <a:r>
                <a:rPr lang="fr-FR" sz="4500" b="1">
                  <a:latin typeface="Arial" panose="020B0604020202020204" pitchFamily="34" charset="0"/>
                  <a:cs typeface="Arial" panose="020B0604020202020204" pitchFamily="34" charset="0"/>
                </a:rPr>
                <a:t>nâu</a:t>
              </a:r>
              <a:endParaRPr lang="en-US" sz="4500" b="1">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CA388C4B-3955-2B62-B0A3-D01193C2DEF4}"/>
              </a:ext>
            </a:extLst>
          </p:cNvPr>
          <p:cNvGrpSpPr/>
          <p:nvPr/>
        </p:nvGrpSpPr>
        <p:grpSpPr>
          <a:xfrm>
            <a:off x="583183" y="6214276"/>
            <a:ext cx="7027292" cy="2294585"/>
            <a:chOff x="583183" y="6214276"/>
            <a:chExt cx="7027292" cy="2294585"/>
          </a:xfrm>
        </p:grpSpPr>
        <p:pic>
          <p:nvPicPr>
            <p:cNvPr id="11" name="Graphic 10" descr="Back with solid fill">
              <a:extLst>
                <a:ext uri="{FF2B5EF4-FFF2-40B4-BE49-F238E27FC236}">
                  <a16:creationId xmlns:a16="http://schemas.microsoft.com/office/drawing/2014/main" id="{79D53F5E-1C0B-149E-D7C4-91C52559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8405" flipV="1">
              <a:off x="583183" y="6214276"/>
              <a:ext cx="1278019" cy="881062"/>
            </a:xfrm>
            <a:prstGeom prst="rect">
              <a:avLst/>
            </a:prstGeom>
          </p:spPr>
        </p:pic>
        <p:sp>
          <p:nvSpPr>
            <p:cNvPr id="12" name="TextBox 11">
              <a:extLst>
                <a:ext uri="{FF2B5EF4-FFF2-40B4-BE49-F238E27FC236}">
                  <a16:creationId xmlns:a16="http://schemas.microsoft.com/office/drawing/2014/main" id="{F3950339-04E8-E9F4-4A17-B7853CE086CE}"/>
                </a:ext>
              </a:extLst>
            </p:cNvPr>
            <p:cNvSpPr txBox="1"/>
            <p:nvPr/>
          </p:nvSpPr>
          <p:spPr>
            <a:xfrm>
              <a:off x="981075" y="7800975"/>
              <a:ext cx="66294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lâu</a:t>
              </a:r>
              <a:r>
                <a:rPr lang="en-US" sz="4000">
                  <a:latin typeface="Arial" panose="020B0604020202020204" pitchFamily="34" charset="0"/>
                  <a:cs typeface="Arial" panose="020B0604020202020204" pitchFamily="34" charset="0"/>
                </a:rPr>
                <a:t>: chỉ khoảng thời gian </a:t>
              </a:r>
            </a:p>
          </p:txBody>
        </p:sp>
      </p:grpSp>
      <p:grpSp>
        <p:nvGrpSpPr>
          <p:cNvPr id="14" name="Group 13">
            <a:extLst>
              <a:ext uri="{FF2B5EF4-FFF2-40B4-BE49-F238E27FC236}">
                <a16:creationId xmlns:a16="http://schemas.microsoft.com/office/drawing/2014/main" id="{1FA2B5DE-343C-48DB-FC12-2B61D8FE84AC}"/>
              </a:ext>
            </a:extLst>
          </p:cNvPr>
          <p:cNvGrpSpPr/>
          <p:nvPr/>
        </p:nvGrpSpPr>
        <p:grpSpPr>
          <a:xfrm>
            <a:off x="10086975" y="6269111"/>
            <a:ext cx="7896225" cy="2294585"/>
            <a:chOff x="583183" y="6214276"/>
            <a:chExt cx="7896225" cy="2294585"/>
          </a:xfrm>
        </p:grpSpPr>
        <p:pic>
          <p:nvPicPr>
            <p:cNvPr id="15" name="Graphic 14" descr="Back with solid fill">
              <a:extLst>
                <a:ext uri="{FF2B5EF4-FFF2-40B4-BE49-F238E27FC236}">
                  <a16:creationId xmlns:a16="http://schemas.microsoft.com/office/drawing/2014/main" id="{DD5F8166-2DE4-8847-FE61-0396F3A38E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8405" flipV="1">
              <a:off x="583183" y="6214276"/>
              <a:ext cx="1278019" cy="881062"/>
            </a:xfrm>
            <a:prstGeom prst="rect">
              <a:avLst/>
            </a:prstGeom>
          </p:spPr>
        </p:pic>
        <p:sp>
          <p:nvSpPr>
            <p:cNvPr id="16" name="TextBox 15">
              <a:extLst>
                <a:ext uri="{FF2B5EF4-FFF2-40B4-BE49-F238E27FC236}">
                  <a16:creationId xmlns:a16="http://schemas.microsoft.com/office/drawing/2014/main" id="{EBC92092-85C2-3595-DEF5-29E052A8A1A5}"/>
                </a:ext>
              </a:extLst>
            </p:cNvPr>
            <p:cNvSpPr txBox="1"/>
            <p:nvPr/>
          </p:nvSpPr>
          <p:spPr>
            <a:xfrm>
              <a:off x="1850008" y="7800975"/>
              <a:ext cx="66294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nâu</a:t>
              </a:r>
              <a:r>
                <a:rPr lang="en-US" sz="4000">
                  <a:latin typeface="Arial" panose="020B0604020202020204" pitchFamily="34" charset="0"/>
                  <a:cs typeface="Arial" panose="020B0604020202020204" pitchFamily="34" charset="0"/>
                </a:rPr>
                <a:t>: chỉ màu sắc </a:t>
              </a:r>
            </a:p>
          </p:txBody>
        </p:sp>
      </p:grpSp>
    </p:spTree>
    <p:extLst>
      <p:ext uri="{BB962C8B-B14F-4D97-AF65-F5344CB8AC3E}">
        <p14:creationId xmlns:p14="http://schemas.microsoft.com/office/powerpoint/2010/main" val="258425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F532A5-79EE-31DB-2D71-D4280BF7960B}"/>
              </a:ext>
            </a:extLst>
          </p:cNvPr>
          <p:cNvSpPr txBox="1"/>
          <p:nvPr/>
        </p:nvSpPr>
        <p:spPr>
          <a:xfrm>
            <a:off x="4000500" y="571500"/>
            <a:ext cx="102870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THỰC HIỆN ĐỌC BÀI ĐỌC </a:t>
            </a:r>
          </a:p>
        </p:txBody>
      </p:sp>
      <p:sp>
        <p:nvSpPr>
          <p:cNvPr id="3" name="TextBox 2">
            <a:extLst>
              <a:ext uri="{FF2B5EF4-FFF2-40B4-BE49-F238E27FC236}">
                <a16:creationId xmlns:a16="http://schemas.microsoft.com/office/drawing/2014/main" id="{EECFD509-64B4-BDDC-3365-08F76FB359E2}"/>
              </a:ext>
            </a:extLst>
          </p:cNvPr>
          <p:cNvSpPr txBox="1"/>
          <p:nvPr/>
        </p:nvSpPr>
        <p:spPr>
          <a:xfrm>
            <a:off x="2019300" y="1828933"/>
            <a:ext cx="14249400" cy="784830"/>
          </a:xfrm>
          <a:prstGeom prst="rect">
            <a:avLst/>
          </a:prstGeom>
          <a:noFill/>
        </p:spPr>
        <p:txBody>
          <a:bodyPr wrap="square" rtlCol="0">
            <a:spAutoFit/>
          </a:bodyPr>
          <a:lstStyle/>
          <a:p>
            <a:pPr algn="ctr"/>
            <a:r>
              <a:rPr lang="en-US" sz="4500">
                <a:latin typeface="Arial" panose="020B0604020202020204" pitchFamily="34" charset="0"/>
                <a:cs typeface="Arial" panose="020B0604020202020204" pitchFamily="34" charset="0"/>
              </a:rPr>
              <a:t>Bài đọc được chia làm 2 đoạn như sau: </a:t>
            </a:r>
          </a:p>
        </p:txBody>
      </p:sp>
      <p:sp>
        <p:nvSpPr>
          <p:cNvPr id="4" name="Rectangle: Rounded Corners 3">
            <a:extLst>
              <a:ext uri="{FF2B5EF4-FFF2-40B4-BE49-F238E27FC236}">
                <a16:creationId xmlns:a16="http://schemas.microsoft.com/office/drawing/2014/main" id="{6CCBC844-1CC8-62F2-EBAF-2301FBC04E16}"/>
              </a:ext>
            </a:extLst>
          </p:cNvPr>
          <p:cNvSpPr/>
          <p:nvPr/>
        </p:nvSpPr>
        <p:spPr>
          <a:xfrm>
            <a:off x="1104900" y="3562350"/>
            <a:ext cx="6553200" cy="4129938"/>
          </a:xfrm>
          <a:prstGeom prst="roundRect">
            <a:avLst/>
          </a:prstGeom>
          <a:solidFill>
            <a:schemeClr val="accent6">
              <a:lumMod val="20000"/>
              <a:lumOff val="8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Đoạn 1</a:t>
            </a:r>
          </a:p>
          <a:p>
            <a:pPr algn="ctr">
              <a:lnSpc>
                <a:spcPct val="150000"/>
              </a:lnSpc>
            </a:pPr>
            <a:r>
              <a:rPr lang="en-US" sz="4000" i="1" kern="0">
                <a:solidFill>
                  <a:schemeClr val="tx1"/>
                </a:solidFill>
                <a:effectLst/>
                <a:latin typeface="Arial" panose="020B0604020202020204" pitchFamily="34" charset="0"/>
                <a:ea typeface="Calibri" panose="020F0502020204030204" pitchFamily="34" charset="0"/>
                <a:cs typeface="Arial" panose="020B0604020202020204" pitchFamily="34" charset="0"/>
              </a:rPr>
              <a:t>Từ đầu đến </a:t>
            </a:r>
            <a:r>
              <a:rPr lang="en-US"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Cứ việc mà yên ngủ.</a:t>
            </a:r>
            <a:endParaRPr lang="en-US" sz="40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F9CB011-5EA0-43CC-EBC4-F12322389249}"/>
              </a:ext>
            </a:extLst>
          </p:cNvPr>
          <p:cNvSpPr/>
          <p:nvPr/>
        </p:nvSpPr>
        <p:spPr>
          <a:xfrm>
            <a:off x="10668000" y="3567112"/>
            <a:ext cx="6553200" cy="4129938"/>
          </a:xfrm>
          <a:prstGeom prst="roundRect">
            <a:avLst/>
          </a:prstGeom>
          <a:solidFill>
            <a:schemeClr val="accent6">
              <a:lumMod val="20000"/>
              <a:lumOff val="8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Đoạn 2</a:t>
            </a:r>
          </a:p>
          <a:p>
            <a:pPr algn="ctr">
              <a:lnSpc>
                <a:spcPct val="150000"/>
              </a:lnSpc>
            </a:pPr>
            <a:r>
              <a:rPr lang="en-US" sz="4000" kern="0">
                <a:solidFill>
                  <a:schemeClr val="tx1"/>
                </a:solidFill>
                <a:latin typeface="Arial" panose="020B0604020202020204" pitchFamily="34" charset="0"/>
                <a:ea typeface="Calibri" panose="020F0502020204030204" pitchFamily="34" charset="0"/>
                <a:cs typeface="Arial" panose="020B0604020202020204" pitchFamily="34" charset="0"/>
              </a:rPr>
              <a:t>Đoạn còn lại </a:t>
            </a:r>
            <a:endParaRPr lang="en-US" sz="4000">
              <a:solidFill>
                <a:schemeClr val="tx1"/>
              </a:solidFill>
              <a:latin typeface="Arial" panose="020B0604020202020204" pitchFamily="34" charset="0"/>
              <a:cs typeface="Arial" panose="020B0604020202020204" pitchFamily="34" charset="0"/>
            </a:endParaRPr>
          </a:p>
        </p:txBody>
      </p:sp>
      <p:sp>
        <p:nvSpPr>
          <p:cNvPr id="6" name="Freeform 3">
            <a:extLst>
              <a:ext uri="{FF2B5EF4-FFF2-40B4-BE49-F238E27FC236}">
                <a16:creationId xmlns:a16="http://schemas.microsoft.com/office/drawing/2014/main" id="{0C9ECA33-6A25-EA62-E57F-ED67BABB90B0}"/>
              </a:ext>
            </a:extLst>
          </p:cNvPr>
          <p:cNvSpPr/>
          <p:nvPr/>
        </p:nvSpPr>
        <p:spPr>
          <a:xfrm>
            <a:off x="0" y="6946532"/>
            <a:ext cx="2758160" cy="3234516"/>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B6DCE088-AFD2-4D1B-FB76-CB97F5AC528A}"/>
              </a:ext>
            </a:extLst>
          </p:cNvPr>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endParaRPr lang="en-US"/>
          </a:p>
        </p:txBody>
      </p:sp>
      <p:sp>
        <p:nvSpPr>
          <p:cNvPr id="8" name="Freeform 5">
            <a:extLst>
              <a:ext uri="{FF2B5EF4-FFF2-40B4-BE49-F238E27FC236}">
                <a16:creationId xmlns:a16="http://schemas.microsoft.com/office/drawing/2014/main" id="{FE3091E5-D11B-8454-0BDE-E77B2E7F9311}"/>
              </a:ext>
            </a:extLst>
          </p:cNvPr>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endParaRPr lang="en-US"/>
          </a:p>
        </p:txBody>
      </p:sp>
      <p:sp>
        <p:nvSpPr>
          <p:cNvPr id="9" name="Freeform 6">
            <a:extLst>
              <a:ext uri="{FF2B5EF4-FFF2-40B4-BE49-F238E27FC236}">
                <a16:creationId xmlns:a16="http://schemas.microsoft.com/office/drawing/2014/main" id="{292964F6-83AB-C23D-3D47-24F1AB7EF274}"/>
              </a:ext>
            </a:extLst>
          </p:cNvPr>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49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Freeform 4"/>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5" name="Freeform 5"/>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endParaRPr lang="en-US"/>
          </a:p>
        </p:txBody>
      </p:sp>
      <p:sp>
        <p:nvSpPr>
          <p:cNvPr id="6" name="Freeform 6"/>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7" name="Freeform 7"/>
          <p:cNvSpPr/>
          <p:nvPr/>
        </p:nvSpPr>
        <p:spPr>
          <a:xfrm>
            <a:off x="1917293" y="959985"/>
            <a:ext cx="14453415" cy="7807381"/>
          </a:xfrm>
          <a:custGeom>
            <a:avLst/>
            <a:gdLst/>
            <a:ahLst/>
            <a:cxnLst/>
            <a:rect l="l" t="t" r="r" b="b"/>
            <a:pathLst>
              <a:path w="14453415" h="7497709">
                <a:moveTo>
                  <a:pt x="0" y="0"/>
                </a:moveTo>
                <a:lnTo>
                  <a:pt x="14453416" y="0"/>
                </a:lnTo>
                <a:lnTo>
                  <a:pt x="14453416" y="7497709"/>
                </a:lnTo>
                <a:lnTo>
                  <a:pt x="0" y="7497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758EB2C6-51F6-AB29-7386-FCA4A8A03200}"/>
              </a:ext>
            </a:extLst>
          </p:cNvPr>
          <p:cNvSpPr txBox="1"/>
          <p:nvPr/>
        </p:nvSpPr>
        <p:spPr>
          <a:xfrm>
            <a:off x="4648200" y="3277811"/>
            <a:ext cx="89916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TRẢ LỜI CÂU HỎI </a:t>
            </a:r>
          </a:p>
        </p:txBody>
      </p:sp>
    </p:spTree>
    <p:extLst>
      <p:ext uri="{BB962C8B-B14F-4D97-AF65-F5344CB8AC3E}">
        <p14:creationId xmlns:p14="http://schemas.microsoft.com/office/powerpoint/2010/main" val="149551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D8EF12-41D0-767F-043F-6814801A6F93}"/>
              </a:ext>
            </a:extLst>
          </p:cNvPr>
          <p:cNvSpPr txBox="1"/>
          <p:nvPr/>
        </p:nvSpPr>
        <p:spPr>
          <a:xfrm>
            <a:off x="5334000" y="266700"/>
            <a:ext cx="7620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CÂU HỎI </a:t>
            </a:r>
          </a:p>
        </p:txBody>
      </p:sp>
      <p:grpSp>
        <p:nvGrpSpPr>
          <p:cNvPr id="15" name="Group 14">
            <a:extLst>
              <a:ext uri="{FF2B5EF4-FFF2-40B4-BE49-F238E27FC236}">
                <a16:creationId xmlns:a16="http://schemas.microsoft.com/office/drawing/2014/main" id="{20DA4994-73B1-09AF-20AA-C886B7D9A5DA}"/>
              </a:ext>
            </a:extLst>
          </p:cNvPr>
          <p:cNvGrpSpPr/>
          <p:nvPr/>
        </p:nvGrpSpPr>
        <p:grpSpPr>
          <a:xfrm>
            <a:off x="990600" y="1128474"/>
            <a:ext cx="16611600" cy="8865056"/>
            <a:chOff x="838200" y="1164769"/>
            <a:chExt cx="16611600" cy="8865056"/>
          </a:xfrm>
        </p:grpSpPr>
        <p:sp>
          <p:nvSpPr>
            <p:cNvPr id="5" name="TextBox 4">
              <a:extLst>
                <a:ext uri="{FF2B5EF4-FFF2-40B4-BE49-F238E27FC236}">
                  <a16:creationId xmlns:a16="http://schemas.microsoft.com/office/drawing/2014/main" id="{EB929E6A-011C-41A7-4BC6-96F2BCBDB694}"/>
                </a:ext>
              </a:extLst>
            </p:cNvPr>
            <p:cNvSpPr txBox="1"/>
            <p:nvPr/>
          </p:nvSpPr>
          <p:spPr>
            <a:xfrm>
              <a:off x="838200" y="1164769"/>
              <a:ext cx="16611600" cy="8865056"/>
            </a:xfrm>
            <a:prstGeom prst="rect">
              <a:avLst/>
            </a:prstGeom>
            <a:noFill/>
          </p:spPr>
          <p:txBody>
            <a:bodyPr wrap="square" rtlCol="0">
              <a:spAutoFit/>
            </a:bodyPr>
            <a:lstStyle/>
            <a:p>
              <a:pPr algn="just">
                <a:lnSpc>
                  <a:spcPct val="150000"/>
                </a:lnSpc>
              </a:pPr>
              <a:r>
                <a:rPr lang="en-US" sz="3200" b="1">
                  <a:solidFill>
                    <a:srgbClr val="C00000"/>
                  </a:solidFill>
                  <a:latin typeface="Arial" panose="020B0604020202020204" pitchFamily="34" charset="0"/>
                  <a:cs typeface="Arial" panose="020B0604020202020204" pitchFamily="34" charset="0"/>
                </a:rPr>
                <a:t>Câu 1. </a:t>
              </a:r>
              <a:r>
                <a:rPr lang="en-US" sz="3200">
                  <a:latin typeface="Arial" panose="020B0604020202020204" pitchFamily="34" charset="0"/>
                  <a:cs typeface="Arial" panose="020B0604020202020204" pitchFamily="34" charset="0"/>
                </a:rPr>
                <a:t>Gà con kể với các bạn thế nào về bầu trời trong quả trứng? </a:t>
              </a:r>
            </a:p>
            <a:p>
              <a:pPr algn="just">
                <a:lnSpc>
                  <a:spcPct val="150000"/>
                </a:lnSpc>
              </a:pPr>
              <a:endParaRPr lang="en-US" sz="3200">
                <a:latin typeface="Arial" panose="020B0604020202020204" pitchFamily="34" charset="0"/>
                <a:cs typeface="Arial" panose="020B0604020202020204" pitchFamily="34" charset="0"/>
              </a:endParaRPr>
            </a:p>
            <a:p>
              <a:pPr algn="just">
                <a:lnSpc>
                  <a:spcPct val="150000"/>
                </a:lnSpc>
              </a:pPr>
              <a:endParaRPr lang="en-US" sz="3200">
                <a:latin typeface="Arial" panose="020B0604020202020204" pitchFamily="34" charset="0"/>
                <a:cs typeface="Arial" panose="020B0604020202020204" pitchFamily="34" charset="0"/>
              </a:endParaRPr>
            </a:p>
            <a:p>
              <a:pPr algn="just">
                <a:lnSpc>
                  <a:spcPct val="150000"/>
                </a:lnSpc>
              </a:pPr>
              <a:r>
                <a:rPr lang="en-US" sz="3200" b="1">
                  <a:solidFill>
                    <a:srgbClr val="C00000"/>
                  </a:solidFill>
                  <a:latin typeface="Arial" panose="020B0604020202020204" pitchFamily="34" charset="0"/>
                  <a:cs typeface="Arial" panose="020B0604020202020204" pitchFamily="34" charset="0"/>
                </a:rPr>
                <a:t>Câu 2. </a:t>
              </a:r>
              <a:r>
                <a:rPr lang="en-US" sz="3200">
                  <a:latin typeface="Arial" panose="020B0604020202020204" pitchFamily="34" charset="0"/>
                  <a:cs typeface="Arial" panose="020B0604020202020204" pitchFamily="34" charset="0"/>
                </a:rPr>
                <a:t>Gà con thấy bầu trời và cuộc sống bên ngoài có gì khác với bầu trời và cuộc sống bên trong quả trứng? </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3. </a:t>
              </a:r>
              <a:r>
                <a:rPr lang="en-US" sz="3200">
                  <a:latin typeface="Arial" panose="020B0604020202020204" pitchFamily="34" charset="0"/>
                  <a:cs typeface="Arial" panose="020B0604020202020204" pitchFamily="34" charset="0"/>
                </a:rPr>
                <a:t>Theo em, gà con thích cuộc sống nào hơn? Vì sao?</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4. </a:t>
              </a:r>
              <a:r>
                <a:rPr lang="en-US" sz="3200">
                  <a:latin typeface="Arial" panose="020B0604020202020204" pitchFamily="34" charset="0"/>
                  <a:cs typeface="Arial" panose="020B0604020202020204" pitchFamily="34" charset="0"/>
                </a:rPr>
                <a:t>Đóng vai gà con, kể tiếp những vui uồn của mình từ ngày sống dưới bầu trời xanh theo tưởng tượng của em. </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5. </a:t>
              </a:r>
              <a:r>
                <a:rPr lang="en-US" sz="3200">
                  <a:latin typeface="Arial" panose="020B0604020202020204" pitchFamily="34" charset="0"/>
                  <a:cs typeface="Arial" panose="020B0604020202020204" pitchFamily="34" charset="0"/>
                </a:rPr>
                <a:t>Tác giả nói điều gì qua bài thơ? Chọn câu trả lời dưới đây hoặc nêu ý kiến của em. </a:t>
              </a:r>
            </a:p>
            <a:p>
              <a:pPr marL="342900" indent="-342900" algn="just">
                <a:lnSpc>
                  <a:spcPct val="150000"/>
                </a:lnSpc>
                <a:buAutoNum type="alphaUcPeriod"/>
              </a:pPr>
              <a:r>
                <a:rPr lang="en-US" sz="3200">
                  <a:latin typeface="Arial" panose="020B0604020202020204" pitchFamily="34" charset="0"/>
                  <a:cs typeface="Arial" panose="020B0604020202020204" pitchFamily="34" charset="0"/>
                </a:rPr>
                <a:t>Mỗi chặng đường của cuộc sống có những điều thú vị riêng. </a:t>
              </a:r>
            </a:p>
            <a:p>
              <a:pPr marL="342900" indent="-342900" algn="just">
                <a:lnSpc>
                  <a:spcPct val="150000"/>
                </a:lnSpc>
                <a:buAutoNum type="alphaUcPeriod"/>
              </a:pPr>
              <a:r>
                <a:rPr lang="en-US" sz="3200">
                  <a:latin typeface="Arial" panose="020B0604020202020204" pitchFamily="34" charset="0"/>
                  <a:cs typeface="Arial" panose="020B0604020202020204" pitchFamily="34" charset="0"/>
                </a:rPr>
                <a:t>Ai cũng sẽ lớn khôn, trưởng thành theo thời gian. </a:t>
              </a:r>
            </a:p>
            <a:p>
              <a:pPr marL="342900" indent="-342900" algn="just">
                <a:lnSpc>
                  <a:spcPct val="150000"/>
                </a:lnSpc>
                <a:buAutoNum type="alphaUcPeriod"/>
              </a:pPr>
              <a:r>
                <a:rPr lang="en-US" sz="3200">
                  <a:latin typeface="Arial" panose="020B0604020202020204" pitchFamily="34" charset="0"/>
                  <a:cs typeface="Arial" panose="020B0604020202020204" pitchFamily="34" charset="0"/>
                </a:rPr>
                <a:t>Cuộc sống có vô vàn điều bất ngờ ở phía trước. </a:t>
              </a:r>
            </a:p>
          </p:txBody>
        </p:sp>
        <p:grpSp>
          <p:nvGrpSpPr>
            <p:cNvPr id="8" name="Group 7">
              <a:extLst>
                <a:ext uri="{FF2B5EF4-FFF2-40B4-BE49-F238E27FC236}">
                  <a16:creationId xmlns:a16="http://schemas.microsoft.com/office/drawing/2014/main" id="{C526C411-5003-B8EB-69A7-103BAE492C6B}"/>
                </a:ext>
              </a:extLst>
            </p:cNvPr>
            <p:cNvGrpSpPr/>
            <p:nvPr/>
          </p:nvGrpSpPr>
          <p:grpSpPr>
            <a:xfrm>
              <a:off x="1961944" y="1885711"/>
              <a:ext cx="3886200" cy="1524001"/>
              <a:chOff x="1905000" y="2019300"/>
              <a:chExt cx="3886200" cy="1524001"/>
            </a:xfrm>
          </p:grpSpPr>
          <p:sp>
            <p:nvSpPr>
              <p:cNvPr id="6" name="Freeform 2">
                <a:extLst>
                  <a:ext uri="{FF2B5EF4-FFF2-40B4-BE49-F238E27FC236}">
                    <a16:creationId xmlns:a16="http://schemas.microsoft.com/office/drawing/2014/main" id="{7B4A7914-0768-3C50-C503-022C1953B6F4}"/>
                  </a:ext>
                </a:extLst>
              </p:cNvPr>
              <p:cNvSpPr/>
              <p:nvPr/>
            </p:nvSpPr>
            <p:spPr>
              <a:xfrm>
                <a:off x="1905000" y="2019300"/>
                <a:ext cx="3886200" cy="152400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09698D6-977C-1B82-D11A-C65B79DBC191}"/>
                  </a:ext>
                </a:extLst>
              </p:cNvPr>
              <p:cNvSpPr txBox="1"/>
              <p:nvPr/>
            </p:nvSpPr>
            <p:spPr>
              <a:xfrm>
                <a:off x="2514600" y="2242691"/>
                <a:ext cx="2667000"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Chỉ có một màu nâu</a:t>
                </a:r>
              </a:p>
            </p:txBody>
          </p:sp>
        </p:grpSp>
        <p:grpSp>
          <p:nvGrpSpPr>
            <p:cNvPr id="9" name="Group 8">
              <a:extLst>
                <a:ext uri="{FF2B5EF4-FFF2-40B4-BE49-F238E27FC236}">
                  <a16:creationId xmlns:a16="http://schemas.microsoft.com/office/drawing/2014/main" id="{FE8A0809-E2F1-FD3E-C212-9BF42A912A70}"/>
                </a:ext>
              </a:extLst>
            </p:cNvPr>
            <p:cNvGrpSpPr/>
            <p:nvPr/>
          </p:nvGrpSpPr>
          <p:grpSpPr>
            <a:xfrm>
              <a:off x="6971887" y="1962149"/>
              <a:ext cx="3886200" cy="1524001"/>
              <a:chOff x="1905000" y="2019300"/>
              <a:chExt cx="3886200" cy="1524001"/>
            </a:xfrm>
          </p:grpSpPr>
          <p:sp>
            <p:nvSpPr>
              <p:cNvPr id="10" name="Freeform 2">
                <a:extLst>
                  <a:ext uri="{FF2B5EF4-FFF2-40B4-BE49-F238E27FC236}">
                    <a16:creationId xmlns:a16="http://schemas.microsoft.com/office/drawing/2014/main" id="{BCED55BF-D251-EECF-E39D-CBCCADAD285A}"/>
                  </a:ext>
                </a:extLst>
              </p:cNvPr>
              <p:cNvSpPr/>
              <p:nvPr/>
            </p:nvSpPr>
            <p:spPr>
              <a:xfrm>
                <a:off x="1905000" y="2019300"/>
                <a:ext cx="3886200" cy="152400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DBBE16DD-11C1-4069-0669-4FAE6001FACF}"/>
                  </a:ext>
                </a:extLst>
              </p:cNvPr>
              <p:cNvSpPr txBox="1"/>
              <p:nvPr/>
            </p:nvSpPr>
            <p:spPr>
              <a:xfrm>
                <a:off x="2514600" y="2242691"/>
                <a:ext cx="2667000" cy="1077218"/>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Không có nắng</a:t>
                </a:r>
              </a:p>
            </p:txBody>
          </p:sp>
        </p:grpSp>
        <p:grpSp>
          <p:nvGrpSpPr>
            <p:cNvPr id="12" name="Group 11">
              <a:extLst>
                <a:ext uri="{FF2B5EF4-FFF2-40B4-BE49-F238E27FC236}">
                  <a16:creationId xmlns:a16="http://schemas.microsoft.com/office/drawing/2014/main" id="{C257DD9F-3C45-436D-F745-90697E4B20D4}"/>
                </a:ext>
              </a:extLst>
            </p:cNvPr>
            <p:cNvGrpSpPr/>
            <p:nvPr/>
          </p:nvGrpSpPr>
          <p:grpSpPr>
            <a:xfrm>
              <a:off x="11925300" y="1962149"/>
              <a:ext cx="3886200" cy="1524001"/>
              <a:chOff x="1905000" y="2019300"/>
              <a:chExt cx="3886200" cy="1524001"/>
            </a:xfrm>
          </p:grpSpPr>
          <p:sp>
            <p:nvSpPr>
              <p:cNvPr id="13" name="Freeform 2">
                <a:extLst>
                  <a:ext uri="{FF2B5EF4-FFF2-40B4-BE49-F238E27FC236}">
                    <a16:creationId xmlns:a16="http://schemas.microsoft.com/office/drawing/2014/main" id="{00AD9288-326C-78E5-F6E0-DDB1DD0FA411}"/>
                  </a:ext>
                </a:extLst>
              </p:cNvPr>
              <p:cNvSpPr/>
              <p:nvPr/>
            </p:nvSpPr>
            <p:spPr>
              <a:xfrm>
                <a:off x="1905000" y="2019300"/>
                <a:ext cx="3886200" cy="152400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22E0910-6E86-372F-05B0-C86E4CF70726}"/>
                  </a:ext>
                </a:extLst>
              </p:cNvPr>
              <p:cNvSpPr txBox="1"/>
              <p:nvPr/>
            </p:nvSpPr>
            <p:spPr>
              <a:xfrm>
                <a:off x="2595562" y="2550310"/>
                <a:ext cx="2667000" cy="584775"/>
              </a:xfrm>
              <a:prstGeom prst="rect">
                <a:avLst/>
              </a:prstGeom>
              <a:noFill/>
            </p:spPr>
            <p:txBody>
              <a:bodyPr wrap="square" rtlCol="0">
                <a:spAutoFit/>
              </a:bodyPr>
              <a:lstStyle/>
              <a:p>
                <a:pPr algn="ctr"/>
                <a:r>
                  <a:rPr lang="en-US" sz="3200">
                    <a:latin typeface="Amasis MT Pro Black" panose="02040A04050005020304" pitchFamily="18" charset="0"/>
                    <a:cs typeface="Arial" panose="020B0604020202020204" pitchFamily="34" charset="0"/>
                  </a:rPr>
                  <a:t>?</a:t>
                </a:r>
              </a:p>
            </p:txBody>
          </p:sp>
        </p:grpSp>
      </p:grpSp>
    </p:spTree>
    <p:extLst>
      <p:ext uri="{BB962C8B-B14F-4D97-AF65-F5344CB8AC3E}">
        <p14:creationId xmlns:p14="http://schemas.microsoft.com/office/powerpoint/2010/main" val="5082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684018-54C1-E96D-A7D5-43A6026560A6}"/>
              </a:ext>
            </a:extLst>
          </p:cNvPr>
          <p:cNvGrpSpPr/>
          <p:nvPr/>
        </p:nvGrpSpPr>
        <p:grpSpPr>
          <a:xfrm>
            <a:off x="523875" y="342900"/>
            <a:ext cx="17240250" cy="2514600"/>
            <a:chOff x="628650" y="419100"/>
            <a:chExt cx="17240250" cy="2514600"/>
          </a:xfrm>
        </p:grpSpPr>
        <p:sp>
          <p:nvSpPr>
            <p:cNvPr id="2" name="Rectangle: Rounded Corners 1">
              <a:extLst>
                <a:ext uri="{FF2B5EF4-FFF2-40B4-BE49-F238E27FC236}">
                  <a16:creationId xmlns:a16="http://schemas.microsoft.com/office/drawing/2014/main" id="{45CB24D1-8717-B7CA-2CD5-806C7337B541}"/>
                </a:ext>
              </a:extLst>
            </p:cNvPr>
            <p:cNvSpPr/>
            <p:nvPr/>
          </p:nvSpPr>
          <p:spPr>
            <a:xfrm>
              <a:off x="628650" y="419100"/>
              <a:ext cx="17030700" cy="2286000"/>
            </a:xfrm>
            <a:prstGeom prst="roundRect">
              <a:avLst/>
            </a:prstGeom>
            <a:solidFill>
              <a:srgbClr val="F2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BFD35A-9D26-2749-0B5A-067D6AAF4283}"/>
                </a:ext>
              </a:extLst>
            </p:cNvPr>
            <p:cNvSpPr/>
            <p:nvPr/>
          </p:nvSpPr>
          <p:spPr>
            <a:xfrm>
              <a:off x="838200" y="647700"/>
              <a:ext cx="17030700" cy="2286000"/>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B0AE1-B15A-4CE8-1BFD-762F0CACB3D3}"/>
                </a:ext>
              </a:extLst>
            </p:cNvPr>
            <p:cNvSpPr txBox="1"/>
            <p:nvPr/>
          </p:nvSpPr>
          <p:spPr>
            <a:xfrm>
              <a:off x="1047750" y="1319673"/>
              <a:ext cx="16821150" cy="942053"/>
            </a:xfrm>
            <a:prstGeom prst="rect">
              <a:avLst/>
            </a:prstGeom>
            <a:noFill/>
          </p:spPr>
          <p:txBody>
            <a:bodyPr wrap="square">
              <a:spAutoFit/>
            </a:bodyPr>
            <a:lstStyle/>
            <a:p>
              <a:pPr algn="ctr">
                <a:lnSpc>
                  <a:spcPct val="150000"/>
                </a:lnSpc>
              </a:pPr>
              <a:r>
                <a:rPr lang="en-US" sz="4200" b="1">
                  <a:latin typeface="Arial" panose="020B0604020202020204" pitchFamily="34" charset="0"/>
                  <a:cs typeface="Arial" panose="020B0604020202020204" pitchFamily="34" charset="0"/>
                </a:rPr>
                <a:t>Câu 1. </a:t>
              </a:r>
              <a:r>
                <a:rPr lang="en-US" sz="4200">
                  <a:latin typeface="Arial" panose="020B0604020202020204" pitchFamily="34" charset="0"/>
                  <a:cs typeface="Arial" panose="020B0604020202020204" pitchFamily="34" charset="0"/>
                </a:rPr>
                <a:t>Gà con kể với các bạn thế nào về bầu trời trong quả trứng? </a:t>
              </a:r>
            </a:p>
          </p:txBody>
        </p:sp>
      </p:grpSp>
      <p:sp>
        <p:nvSpPr>
          <p:cNvPr id="8" name="TextBox 7">
            <a:extLst>
              <a:ext uri="{FF2B5EF4-FFF2-40B4-BE49-F238E27FC236}">
                <a16:creationId xmlns:a16="http://schemas.microsoft.com/office/drawing/2014/main" id="{4C6413C0-E0C3-1DFA-F154-719A9EE7FB3A}"/>
              </a:ext>
            </a:extLst>
          </p:cNvPr>
          <p:cNvSpPr txBox="1"/>
          <p:nvPr/>
        </p:nvSpPr>
        <p:spPr>
          <a:xfrm>
            <a:off x="661988" y="3045521"/>
            <a:ext cx="17173574" cy="1824923"/>
          </a:xfrm>
          <a:prstGeom prst="rect">
            <a:avLst/>
          </a:prstGeom>
          <a:noFill/>
        </p:spPr>
        <p:txBody>
          <a:bodyPr wrap="square" rtlCol="0">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Bầu trời bên trong quả trứng của chú gà con: </a:t>
            </a:r>
            <a:endParaRPr lang="vi-VN" sz="40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F2515C3-9C58-94EF-6D3A-C73C86DC578B}"/>
              </a:ext>
            </a:extLst>
          </p:cNvPr>
          <p:cNvGrpSpPr/>
          <p:nvPr/>
        </p:nvGrpSpPr>
        <p:grpSpPr>
          <a:xfrm>
            <a:off x="302418" y="5416557"/>
            <a:ext cx="4572000" cy="2232711"/>
            <a:chOff x="1485900" y="6210299"/>
            <a:chExt cx="4572000" cy="2232711"/>
          </a:xfrm>
        </p:grpSpPr>
        <p:sp>
          <p:nvSpPr>
            <p:cNvPr id="9" name="Freeform 2">
              <a:extLst>
                <a:ext uri="{FF2B5EF4-FFF2-40B4-BE49-F238E27FC236}">
                  <a16:creationId xmlns:a16="http://schemas.microsoft.com/office/drawing/2014/main" id="{9BC02B21-15A9-EAE0-9D8C-E86B4465F133}"/>
                </a:ext>
              </a:extLst>
            </p:cNvPr>
            <p:cNvSpPr/>
            <p:nvPr/>
          </p:nvSpPr>
          <p:spPr>
            <a:xfrm>
              <a:off x="1485900" y="6210299"/>
              <a:ext cx="4572000" cy="223271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E52FFC59-5953-5D6F-CB80-ABF3B4AC1EAB}"/>
                </a:ext>
              </a:extLst>
            </p:cNvPr>
            <p:cNvSpPr txBox="1"/>
            <p:nvPr/>
          </p:nvSpPr>
          <p:spPr>
            <a:xfrm>
              <a:off x="2390775" y="6406852"/>
              <a:ext cx="2762250" cy="1839606"/>
            </a:xfrm>
            <a:prstGeom prst="rect">
              <a:avLst/>
            </a:prstGeom>
            <a:noFill/>
          </p:spPr>
          <p:txBody>
            <a:bodyPr wrap="square">
              <a:spAutoFit/>
            </a:bodyPr>
            <a:lstStyle/>
            <a:p>
              <a:pPr algn="ctr">
                <a:lnSpc>
                  <a:spcPct val="150000"/>
                </a:lnSpc>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chỉ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màu nâu</a:t>
              </a:r>
              <a:endParaRPr lang="en-US"/>
            </a:p>
          </p:txBody>
        </p:sp>
      </p:grpSp>
      <p:grpSp>
        <p:nvGrpSpPr>
          <p:cNvPr id="15" name="Group 14">
            <a:extLst>
              <a:ext uri="{FF2B5EF4-FFF2-40B4-BE49-F238E27FC236}">
                <a16:creationId xmlns:a16="http://schemas.microsoft.com/office/drawing/2014/main" id="{F876F394-D096-4047-1CC0-4AF84E8743C0}"/>
              </a:ext>
            </a:extLst>
          </p:cNvPr>
          <p:cNvGrpSpPr/>
          <p:nvPr/>
        </p:nvGrpSpPr>
        <p:grpSpPr>
          <a:xfrm>
            <a:off x="4486274" y="7343164"/>
            <a:ext cx="4572000" cy="2232711"/>
            <a:chOff x="1485900" y="6210299"/>
            <a:chExt cx="4572000" cy="2232711"/>
          </a:xfrm>
        </p:grpSpPr>
        <p:sp>
          <p:nvSpPr>
            <p:cNvPr id="16" name="Freeform 2">
              <a:extLst>
                <a:ext uri="{FF2B5EF4-FFF2-40B4-BE49-F238E27FC236}">
                  <a16:creationId xmlns:a16="http://schemas.microsoft.com/office/drawing/2014/main" id="{A1F96D97-2B9E-587E-A359-63FE4721A9A2}"/>
                </a:ext>
              </a:extLst>
            </p:cNvPr>
            <p:cNvSpPr/>
            <p:nvPr/>
          </p:nvSpPr>
          <p:spPr>
            <a:xfrm>
              <a:off x="1485900" y="6210299"/>
              <a:ext cx="4572000" cy="223271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2638C10-255F-C295-8581-3C1F11E71EEE}"/>
                </a:ext>
              </a:extLst>
            </p:cNvPr>
            <p:cNvSpPr txBox="1"/>
            <p:nvPr/>
          </p:nvSpPr>
          <p:spPr>
            <a:xfrm>
              <a:off x="2390775" y="6406852"/>
              <a:ext cx="2762250" cy="1839606"/>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Không có gió </a:t>
              </a:r>
              <a:endParaRPr lang="en-US"/>
            </a:p>
          </p:txBody>
        </p:sp>
      </p:grpSp>
      <p:grpSp>
        <p:nvGrpSpPr>
          <p:cNvPr id="18" name="Group 17">
            <a:extLst>
              <a:ext uri="{FF2B5EF4-FFF2-40B4-BE49-F238E27FC236}">
                <a16:creationId xmlns:a16="http://schemas.microsoft.com/office/drawing/2014/main" id="{C3F9FCC1-DB1F-ECB7-ADEC-7C86E6D90211}"/>
              </a:ext>
            </a:extLst>
          </p:cNvPr>
          <p:cNvGrpSpPr/>
          <p:nvPr/>
        </p:nvGrpSpPr>
        <p:grpSpPr>
          <a:xfrm>
            <a:off x="12977812" y="7189014"/>
            <a:ext cx="4572000" cy="2232711"/>
            <a:chOff x="1485900" y="6210299"/>
            <a:chExt cx="4572000" cy="2232711"/>
          </a:xfrm>
        </p:grpSpPr>
        <p:sp>
          <p:nvSpPr>
            <p:cNvPr id="19" name="Freeform 2">
              <a:extLst>
                <a:ext uri="{FF2B5EF4-FFF2-40B4-BE49-F238E27FC236}">
                  <a16:creationId xmlns:a16="http://schemas.microsoft.com/office/drawing/2014/main" id="{3354555F-37C6-FF92-F143-BE1EC22C8846}"/>
                </a:ext>
              </a:extLst>
            </p:cNvPr>
            <p:cNvSpPr/>
            <p:nvPr/>
          </p:nvSpPr>
          <p:spPr>
            <a:xfrm>
              <a:off x="1485900" y="6210299"/>
              <a:ext cx="4572000" cy="223271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691CA55-8A90-D879-3226-EC88D64660EF}"/>
                </a:ext>
              </a:extLst>
            </p:cNvPr>
            <p:cNvSpPr txBox="1"/>
            <p:nvPr/>
          </p:nvSpPr>
          <p:spPr>
            <a:xfrm>
              <a:off x="2390775" y="6406852"/>
              <a:ext cx="2762250" cy="1839606"/>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Không có nắng </a:t>
              </a:r>
              <a:endParaRPr lang="en-US"/>
            </a:p>
          </p:txBody>
        </p:sp>
      </p:grpSp>
      <p:grpSp>
        <p:nvGrpSpPr>
          <p:cNvPr id="21" name="Group 20">
            <a:extLst>
              <a:ext uri="{FF2B5EF4-FFF2-40B4-BE49-F238E27FC236}">
                <a16:creationId xmlns:a16="http://schemas.microsoft.com/office/drawing/2014/main" id="{C4EA138A-675A-DB68-AA1D-FDBD72C6B384}"/>
              </a:ext>
            </a:extLst>
          </p:cNvPr>
          <p:cNvGrpSpPr/>
          <p:nvPr/>
        </p:nvGrpSpPr>
        <p:grpSpPr>
          <a:xfrm>
            <a:off x="8841584" y="5416557"/>
            <a:ext cx="4572000" cy="2232711"/>
            <a:chOff x="1485900" y="6210299"/>
            <a:chExt cx="4572000" cy="2232711"/>
          </a:xfrm>
        </p:grpSpPr>
        <p:sp>
          <p:nvSpPr>
            <p:cNvPr id="22" name="Freeform 2">
              <a:extLst>
                <a:ext uri="{FF2B5EF4-FFF2-40B4-BE49-F238E27FC236}">
                  <a16:creationId xmlns:a16="http://schemas.microsoft.com/office/drawing/2014/main" id="{E8622600-8AB1-6C2B-DCE8-C680DF5201BA}"/>
                </a:ext>
              </a:extLst>
            </p:cNvPr>
            <p:cNvSpPr/>
            <p:nvPr/>
          </p:nvSpPr>
          <p:spPr>
            <a:xfrm>
              <a:off x="1485900" y="6210299"/>
              <a:ext cx="4572000" cy="2232711"/>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44AB803-77D0-42C4-1C63-D9140518AD85}"/>
                </a:ext>
              </a:extLst>
            </p:cNvPr>
            <p:cNvSpPr txBox="1"/>
            <p:nvPr/>
          </p:nvSpPr>
          <p:spPr>
            <a:xfrm>
              <a:off x="2390775" y="6406852"/>
              <a:ext cx="2762250" cy="1839606"/>
            </a:xfrm>
            <a:prstGeom prst="rect">
              <a:avLst/>
            </a:prstGeom>
            <a:noFill/>
          </p:spPr>
          <p:txBody>
            <a:bodyPr wrap="square">
              <a:spAutoFit/>
            </a:bodyPr>
            <a:lstStyle/>
            <a:p>
              <a:pPr algn="ctr">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Không lắm sắc màu</a:t>
              </a:r>
              <a:endParaRPr lang="en-US"/>
            </a:p>
          </p:txBody>
        </p:sp>
      </p:grpSp>
    </p:spTree>
    <p:extLst>
      <p:ext uri="{BB962C8B-B14F-4D97-AF65-F5344CB8AC3E}">
        <p14:creationId xmlns:p14="http://schemas.microsoft.com/office/powerpoint/2010/main" val="324526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684018-54C1-E96D-A7D5-43A6026560A6}"/>
              </a:ext>
            </a:extLst>
          </p:cNvPr>
          <p:cNvGrpSpPr/>
          <p:nvPr/>
        </p:nvGrpSpPr>
        <p:grpSpPr>
          <a:xfrm>
            <a:off x="523875" y="342900"/>
            <a:ext cx="17240250" cy="2514600"/>
            <a:chOff x="628650" y="419100"/>
            <a:chExt cx="17240250" cy="2514600"/>
          </a:xfrm>
        </p:grpSpPr>
        <p:sp>
          <p:nvSpPr>
            <p:cNvPr id="2" name="Rectangle: Rounded Corners 1">
              <a:extLst>
                <a:ext uri="{FF2B5EF4-FFF2-40B4-BE49-F238E27FC236}">
                  <a16:creationId xmlns:a16="http://schemas.microsoft.com/office/drawing/2014/main" id="{45CB24D1-8717-B7CA-2CD5-806C7337B541}"/>
                </a:ext>
              </a:extLst>
            </p:cNvPr>
            <p:cNvSpPr/>
            <p:nvPr/>
          </p:nvSpPr>
          <p:spPr>
            <a:xfrm>
              <a:off x="628650" y="419100"/>
              <a:ext cx="17030700" cy="2286000"/>
            </a:xfrm>
            <a:prstGeom prst="roundRect">
              <a:avLst/>
            </a:prstGeom>
            <a:solidFill>
              <a:srgbClr val="F2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BFD35A-9D26-2749-0B5A-067D6AAF4283}"/>
                </a:ext>
              </a:extLst>
            </p:cNvPr>
            <p:cNvSpPr/>
            <p:nvPr/>
          </p:nvSpPr>
          <p:spPr>
            <a:xfrm>
              <a:off x="838200" y="647700"/>
              <a:ext cx="17030700" cy="2286000"/>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B0AE1-B15A-4CE8-1BFD-762F0CACB3D3}"/>
                </a:ext>
              </a:extLst>
            </p:cNvPr>
            <p:cNvSpPr txBox="1"/>
            <p:nvPr/>
          </p:nvSpPr>
          <p:spPr>
            <a:xfrm>
              <a:off x="1047750" y="759945"/>
              <a:ext cx="16821150" cy="1911549"/>
            </a:xfrm>
            <a:prstGeom prst="rect">
              <a:avLst/>
            </a:prstGeom>
            <a:noFill/>
          </p:spPr>
          <p:txBody>
            <a:bodyPr wrap="square">
              <a:spAutoFit/>
            </a:bodyPr>
            <a:lstStyle/>
            <a:p>
              <a:pPr algn="ctr">
                <a:lnSpc>
                  <a:spcPct val="150000"/>
                </a:lnSpc>
              </a:pPr>
              <a:r>
                <a:rPr lang="en-US" sz="4200" b="1">
                  <a:latin typeface="Arial" panose="020B0604020202020204" pitchFamily="34" charset="0"/>
                  <a:cs typeface="Arial" panose="020B0604020202020204" pitchFamily="34" charset="0"/>
                </a:rPr>
                <a:t>Câu 2. </a:t>
              </a:r>
              <a:r>
                <a:rPr lang="en-US" sz="4200">
                  <a:latin typeface="Arial" panose="020B0604020202020204" pitchFamily="34" charset="0"/>
                  <a:cs typeface="Arial" panose="020B0604020202020204" pitchFamily="34" charset="0"/>
                </a:rPr>
                <a:t>Gà con thấy bầu trời và cuộc sống bên ngoài có gì khác với bầu trời và cuộc sống bên trong quả trứng? </a:t>
              </a:r>
            </a:p>
          </p:txBody>
        </p:sp>
      </p:grpSp>
      <p:graphicFrame>
        <p:nvGraphicFramePr>
          <p:cNvPr id="4" name="Table 3">
            <a:extLst>
              <a:ext uri="{FF2B5EF4-FFF2-40B4-BE49-F238E27FC236}">
                <a16:creationId xmlns:a16="http://schemas.microsoft.com/office/drawing/2014/main" id="{09365F14-8401-3CAF-2D90-3F371D4BE794}"/>
              </a:ext>
            </a:extLst>
          </p:cNvPr>
          <p:cNvGraphicFramePr>
            <a:graphicFrameLocks noGrp="1"/>
          </p:cNvGraphicFramePr>
          <p:nvPr>
            <p:extLst>
              <p:ext uri="{D42A27DB-BD31-4B8C-83A1-F6EECF244321}">
                <p14:modId xmlns:p14="http://schemas.microsoft.com/office/powerpoint/2010/main" val="466491846"/>
              </p:ext>
            </p:extLst>
          </p:nvPr>
        </p:nvGraphicFramePr>
        <p:xfrm>
          <a:off x="852487" y="5476718"/>
          <a:ext cx="16697325" cy="4467382"/>
        </p:xfrm>
        <a:graphic>
          <a:graphicData uri="http://schemas.openxmlformats.org/drawingml/2006/table">
            <a:tbl>
              <a:tblPr firstRow="1" firstCol="1" bandRow="1"/>
              <a:tblGrid>
                <a:gridCol w="8349980">
                  <a:extLst>
                    <a:ext uri="{9D8B030D-6E8A-4147-A177-3AD203B41FA5}">
                      <a16:colId xmlns:a16="http://schemas.microsoft.com/office/drawing/2014/main" val="627586019"/>
                    </a:ext>
                  </a:extLst>
                </a:gridCol>
                <a:gridCol w="8347345">
                  <a:extLst>
                    <a:ext uri="{9D8B030D-6E8A-4147-A177-3AD203B41FA5}">
                      <a16:colId xmlns:a16="http://schemas.microsoft.com/office/drawing/2014/main" val="2146085489"/>
                    </a:ext>
                  </a:extLst>
                </a:gridCol>
              </a:tblGrid>
              <a:tr h="1289651">
                <a:tc>
                  <a:txBody>
                    <a:bodyPr/>
                    <a:lstStyle/>
                    <a:p>
                      <a:pPr marL="0" marR="0" algn="ctr">
                        <a:lnSpc>
                          <a:spcPct val="150000"/>
                        </a:lnSpc>
                        <a:spcBef>
                          <a:spcPts val="100"/>
                        </a:spcBef>
                        <a:spcAft>
                          <a:spcPts val="100"/>
                        </a:spcAft>
                      </a:pPr>
                      <a:r>
                        <a:rPr lang="en-US" sz="35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Bên trong quả trứng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DE7B"/>
                    </a:solidFill>
                  </a:tcPr>
                </a:tc>
                <a:tc>
                  <a:txBody>
                    <a:bodyPr/>
                    <a:lstStyle/>
                    <a:p>
                      <a:pPr marL="0" marR="0" algn="ctr">
                        <a:lnSpc>
                          <a:spcPct val="150000"/>
                        </a:lnSpc>
                        <a:spcBef>
                          <a:spcPts val="100"/>
                        </a:spcBef>
                        <a:spcAft>
                          <a:spcPts val="100"/>
                        </a:spcAft>
                      </a:pPr>
                      <a:r>
                        <a:rPr lang="en-US" sz="35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Bên ngoài quả trứng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DE7B"/>
                    </a:solidFill>
                  </a:tcPr>
                </a:tc>
                <a:extLst>
                  <a:ext uri="{0D108BD9-81ED-4DB2-BD59-A6C34878D82A}">
                    <a16:rowId xmlns:a16="http://schemas.microsoft.com/office/drawing/2014/main" val="77125130"/>
                  </a:ext>
                </a:extLst>
              </a:tr>
              <a:tr h="1192008">
                <a:tc>
                  <a:txBody>
                    <a:bodyPr/>
                    <a:lstStyle/>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Những thứ không có:</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Không có gió có nắng.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Không có lắm sắc màu.</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Những điều thấy lạ lẫm, bất ngờ:</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Nhiều gió lộng.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Nhiều nắng reo.</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50000"/>
                        </a:lnSpc>
                        <a:spcBef>
                          <a:spcPts val="100"/>
                        </a:spcBef>
                        <a:spcAft>
                          <a:spcPts val="100"/>
                        </a:spcAft>
                        <a:buFont typeface="Wingdings" panose="05000000000000000000" pitchFamily="2" charset="2"/>
                        <a:buNone/>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Thấy thương yêu, biết là có mẹ.</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2433916"/>
                  </a:ext>
                </a:extLst>
              </a:tr>
            </a:tbl>
          </a:graphicData>
        </a:graphic>
      </p:graphicFrame>
      <p:sp>
        <p:nvSpPr>
          <p:cNvPr id="10" name="TextBox 9">
            <a:extLst>
              <a:ext uri="{FF2B5EF4-FFF2-40B4-BE49-F238E27FC236}">
                <a16:creationId xmlns:a16="http://schemas.microsoft.com/office/drawing/2014/main" id="{72B70884-BFBC-0FAF-9C87-F049AF443B00}"/>
              </a:ext>
            </a:extLst>
          </p:cNvPr>
          <p:cNvSpPr txBox="1"/>
          <p:nvPr/>
        </p:nvSpPr>
        <p:spPr>
          <a:xfrm>
            <a:off x="733425" y="3314700"/>
            <a:ext cx="16030575"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Sự khác nhau giữa cuộc sống bên trong quả trứng và bên ngoài quả trứng: </a:t>
            </a:r>
          </a:p>
        </p:txBody>
      </p:sp>
    </p:spTree>
    <p:extLst>
      <p:ext uri="{BB962C8B-B14F-4D97-AF65-F5344CB8AC3E}">
        <p14:creationId xmlns:p14="http://schemas.microsoft.com/office/powerpoint/2010/main" val="26431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9365F14-8401-3CAF-2D90-3F371D4BE794}"/>
              </a:ext>
            </a:extLst>
          </p:cNvPr>
          <p:cNvGraphicFramePr>
            <a:graphicFrameLocks noGrp="1"/>
          </p:cNvGraphicFramePr>
          <p:nvPr>
            <p:extLst>
              <p:ext uri="{D42A27DB-BD31-4B8C-83A1-F6EECF244321}">
                <p14:modId xmlns:p14="http://schemas.microsoft.com/office/powerpoint/2010/main" val="2248834889"/>
              </p:ext>
            </p:extLst>
          </p:nvPr>
        </p:nvGraphicFramePr>
        <p:xfrm>
          <a:off x="114300" y="267937"/>
          <a:ext cx="18059400" cy="9751125"/>
        </p:xfrm>
        <a:graphic>
          <a:graphicData uri="http://schemas.openxmlformats.org/drawingml/2006/table">
            <a:tbl>
              <a:tblPr firstRow="1" firstCol="1" bandRow="1"/>
              <a:tblGrid>
                <a:gridCol w="9031125">
                  <a:extLst>
                    <a:ext uri="{9D8B030D-6E8A-4147-A177-3AD203B41FA5}">
                      <a16:colId xmlns:a16="http://schemas.microsoft.com/office/drawing/2014/main" val="627586019"/>
                    </a:ext>
                  </a:extLst>
                </a:gridCol>
                <a:gridCol w="9028275">
                  <a:extLst>
                    <a:ext uri="{9D8B030D-6E8A-4147-A177-3AD203B41FA5}">
                      <a16:colId xmlns:a16="http://schemas.microsoft.com/office/drawing/2014/main" val="2146085489"/>
                    </a:ext>
                  </a:extLst>
                </a:gridCol>
              </a:tblGrid>
              <a:tr h="995363">
                <a:tc>
                  <a:txBody>
                    <a:bodyPr/>
                    <a:lstStyle/>
                    <a:p>
                      <a:pPr marL="0" marR="0" algn="ctr">
                        <a:lnSpc>
                          <a:spcPct val="150000"/>
                        </a:lnSpc>
                        <a:spcBef>
                          <a:spcPts val="100"/>
                        </a:spcBef>
                        <a:spcAft>
                          <a:spcPts val="100"/>
                        </a:spcAft>
                      </a:pPr>
                      <a:r>
                        <a:rPr lang="en-US" sz="35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Bên trong quả trứng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DE7B"/>
                    </a:solidFill>
                  </a:tcPr>
                </a:tc>
                <a:tc>
                  <a:txBody>
                    <a:bodyPr/>
                    <a:lstStyle/>
                    <a:p>
                      <a:pPr marL="0" marR="0" algn="ctr">
                        <a:lnSpc>
                          <a:spcPct val="150000"/>
                        </a:lnSpc>
                        <a:spcBef>
                          <a:spcPts val="100"/>
                        </a:spcBef>
                        <a:spcAft>
                          <a:spcPts val="100"/>
                        </a:spcAft>
                      </a:pPr>
                      <a:r>
                        <a:rPr lang="en-US" sz="35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Bên ngoài quả trứng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DE7B"/>
                    </a:solidFill>
                  </a:tcPr>
                </a:tc>
                <a:extLst>
                  <a:ext uri="{0D108BD9-81ED-4DB2-BD59-A6C34878D82A}">
                    <a16:rowId xmlns:a16="http://schemas.microsoft.com/office/drawing/2014/main" val="77125130"/>
                  </a:ext>
                </a:extLst>
              </a:tr>
              <a:tr h="1418098">
                <a:tc>
                  <a:txBody>
                    <a:bodyPr/>
                    <a:lstStyle/>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Những điều chưa biết:</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Tôi chưa kêu “chiếp chiếp”</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Chẳng biết tìm giun, sâu</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Đói, nó chẳng biết đầu</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Điều thích thú:</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Cứ việc mà yên ngủ...</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Những điều mới biết làm:</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Đói, tôi tìm giun để </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Ăn nó xoài cảnh phổi...</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Điều thấy thú vị:</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Bầu trời ở bên ngoài Sao mà xanh đến thế!</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3935202"/>
                  </a:ext>
                </a:extLst>
              </a:tr>
              <a:tr h="1742454">
                <a:tc>
                  <a:txBody>
                    <a:bodyPr/>
                    <a:lstStyle/>
                    <a:p>
                      <a:pPr marL="0" marR="0" algn="just">
                        <a:lnSpc>
                          <a:spcPct val="150000"/>
                        </a:lnSpc>
                        <a:spcBef>
                          <a:spcPts val="100"/>
                        </a:spcBef>
                        <a:spcAft>
                          <a:spcPts val="100"/>
                        </a:spcAft>
                      </a:pPr>
                      <a:r>
                        <a:rPr lang="en-US" sz="35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Nhận xét: </a:t>
                      </a: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Bầu trời trong quả trứng đơn giản,</a:t>
                      </a:r>
                      <a:endParaRPr lang="en-US" sz="35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100"/>
                        </a:spcBef>
                        <a:spcAft>
                          <a:spcPts val="100"/>
                        </a:spcAft>
                      </a:pPr>
                      <a:r>
                        <a:rPr lang="en-US" sz="35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ít sắc màu (chỉ 1 màu nâu). Khi chú gà nói “Cử việc mà yên ngủ”, có thể thấy chủ gà vẫn yêu những tháng ngày đơn giản mà bình yên, êm đềm khi ở trong quả trứng.</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50000"/>
                        </a:lnSpc>
                        <a:spcBef>
                          <a:spcPts val="100"/>
                        </a:spcBef>
                        <a:spcAft>
                          <a:spcPts val="100"/>
                        </a:spcAft>
                      </a:pPr>
                      <a:r>
                        <a:rPr lang="en-US" sz="350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 </a:t>
                      </a: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Bầu trời ở bên ngoài có màu xanh kì diệu, chưa từng thấy. Cuộc sống nhiều sắc màu, thanh âm, nhiều cảm xúc, nhiều sự vật. Cuộc sống náo nhiệt, đông vui...</a:t>
                      </a:r>
                      <a:endParaRPr lang="en-US" sz="3500" kern="100">
                        <a:effectLst/>
                        <a:latin typeface="Arial" panose="020B0604020202020204" pitchFamily="34" charset="0"/>
                        <a:ea typeface="Calibri" panose="020F0502020204030204" pitchFamily="34" charset="0"/>
                        <a:cs typeface="Arial" panose="020B0604020202020204" pitchFamily="34" charset="0"/>
                      </a:endParaRPr>
                    </a:p>
                  </a:txBody>
                  <a:tcPr marL="43141" marR="43141"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0563461"/>
                  </a:ext>
                </a:extLst>
              </a:tr>
            </a:tbl>
          </a:graphicData>
        </a:graphic>
      </p:graphicFrame>
    </p:spTree>
    <p:extLst>
      <p:ext uri="{BB962C8B-B14F-4D97-AF65-F5344CB8AC3E}">
        <p14:creationId xmlns:p14="http://schemas.microsoft.com/office/powerpoint/2010/main" val="15401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0EA92C-0B43-1053-3BA7-A9187F9B56C5}"/>
              </a:ext>
            </a:extLst>
          </p:cNvPr>
          <p:cNvSpPr txBox="1"/>
          <p:nvPr/>
        </p:nvSpPr>
        <p:spPr>
          <a:xfrm>
            <a:off x="5176837" y="647700"/>
            <a:ext cx="78486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ÔN BÀI CŨ </a:t>
            </a:r>
          </a:p>
        </p:txBody>
      </p:sp>
      <p:pic>
        <p:nvPicPr>
          <p:cNvPr id="4" name="Picture 3">
            <a:extLst>
              <a:ext uri="{FF2B5EF4-FFF2-40B4-BE49-F238E27FC236}">
                <a16:creationId xmlns:a16="http://schemas.microsoft.com/office/drawing/2014/main" id="{50722CBE-9D67-0E05-6F87-BEBB69521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16487"/>
            <a:ext cx="8686800" cy="8080038"/>
          </a:xfrm>
          <a:prstGeom prst="rect">
            <a:avLst/>
          </a:prstGeom>
        </p:spPr>
      </p:pic>
      <p:sp>
        <p:nvSpPr>
          <p:cNvPr id="5" name="Speech Bubble: Rectangle with Corners Rounded 4">
            <a:extLst>
              <a:ext uri="{FF2B5EF4-FFF2-40B4-BE49-F238E27FC236}">
                <a16:creationId xmlns:a16="http://schemas.microsoft.com/office/drawing/2014/main" id="{518770D6-2917-D0C2-7496-3551E7B6519C}"/>
              </a:ext>
            </a:extLst>
          </p:cNvPr>
          <p:cNvSpPr/>
          <p:nvPr/>
        </p:nvSpPr>
        <p:spPr>
          <a:xfrm>
            <a:off x="8229600" y="3932406"/>
            <a:ext cx="9906000" cy="4648200"/>
          </a:xfrm>
          <a:prstGeom prst="wedgeRoundRectCallout">
            <a:avLst>
              <a:gd name="adj1" fmla="val -43525"/>
              <a:gd name="adj2" fmla="val 59884"/>
              <a:gd name="adj3" fmla="val 16667"/>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Theo em, thuyền mành muốn nói gì với đò ngang qua câu: “Ở bất cứ đâu cũng có những điều để chúng ta học hỏi.”</a:t>
            </a:r>
          </a:p>
        </p:txBody>
      </p:sp>
    </p:spTree>
    <p:extLst>
      <p:ext uri="{BB962C8B-B14F-4D97-AF65-F5344CB8AC3E}">
        <p14:creationId xmlns:p14="http://schemas.microsoft.com/office/powerpoint/2010/main" val="44163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684018-54C1-E96D-A7D5-43A6026560A6}"/>
              </a:ext>
            </a:extLst>
          </p:cNvPr>
          <p:cNvGrpSpPr/>
          <p:nvPr/>
        </p:nvGrpSpPr>
        <p:grpSpPr>
          <a:xfrm>
            <a:off x="523875" y="342900"/>
            <a:ext cx="17240250" cy="2514600"/>
            <a:chOff x="628650" y="419100"/>
            <a:chExt cx="17240250" cy="2514600"/>
          </a:xfrm>
        </p:grpSpPr>
        <p:sp>
          <p:nvSpPr>
            <p:cNvPr id="2" name="Rectangle: Rounded Corners 1">
              <a:extLst>
                <a:ext uri="{FF2B5EF4-FFF2-40B4-BE49-F238E27FC236}">
                  <a16:creationId xmlns:a16="http://schemas.microsoft.com/office/drawing/2014/main" id="{45CB24D1-8717-B7CA-2CD5-806C7337B541}"/>
                </a:ext>
              </a:extLst>
            </p:cNvPr>
            <p:cNvSpPr/>
            <p:nvPr/>
          </p:nvSpPr>
          <p:spPr>
            <a:xfrm>
              <a:off x="628650" y="419100"/>
              <a:ext cx="17030700" cy="2286000"/>
            </a:xfrm>
            <a:prstGeom prst="roundRect">
              <a:avLst/>
            </a:prstGeom>
            <a:solidFill>
              <a:srgbClr val="F2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BFD35A-9D26-2749-0B5A-067D6AAF4283}"/>
                </a:ext>
              </a:extLst>
            </p:cNvPr>
            <p:cNvSpPr/>
            <p:nvPr/>
          </p:nvSpPr>
          <p:spPr>
            <a:xfrm>
              <a:off x="838200" y="647700"/>
              <a:ext cx="17030700" cy="2286000"/>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B0AE1-B15A-4CE8-1BFD-762F0CACB3D3}"/>
                </a:ext>
              </a:extLst>
            </p:cNvPr>
            <p:cNvSpPr txBox="1"/>
            <p:nvPr/>
          </p:nvSpPr>
          <p:spPr>
            <a:xfrm>
              <a:off x="1047750" y="1319673"/>
              <a:ext cx="16821150" cy="942053"/>
            </a:xfrm>
            <a:prstGeom prst="rect">
              <a:avLst/>
            </a:prstGeom>
            <a:noFill/>
          </p:spPr>
          <p:txBody>
            <a:bodyPr wrap="square">
              <a:spAutoFit/>
            </a:bodyPr>
            <a:lstStyle/>
            <a:p>
              <a:pPr algn="ctr">
                <a:lnSpc>
                  <a:spcPct val="150000"/>
                </a:lnSpc>
              </a:pPr>
              <a:r>
                <a:rPr lang="en-US" sz="4200" b="1">
                  <a:latin typeface="Arial" panose="020B0604020202020204" pitchFamily="34" charset="0"/>
                  <a:cs typeface="Arial" panose="020B0604020202020204" pitchFamily="34" charset="0"/>
                </a:rPr>
                <a:t>Câu 3. </a:t>
              </a:r>
              <a:r>
                <a:rPr lang="vi-VN" sz="4200">
                  <a:latin typeface="Arial" panose="020B0604020202020204" pitchFamily="34" charset="0"/>
                  <a:cs typeface="Arial" panose="020B0604020202020204" pitchFamily="34" charset="0"/>
                </a:rPr>
                <a:t>Theo em, gà con thích cuộc sống nào hơn? Vì sao?</a:t>
              </a:r>
            </a:p>
          </p:txBody>
        </p:sp>
      </p:grpSp>
      <p:grpSp>
        <p:nvGrpSpPr>
          <p:cNvPr id="9" name="Group 8">
            <a:extLst>
              <a:ext uri="{FF2B5EF4-FFF2-40B4-BE49-F238E27FC236}">
                <a16:creationId xmlns:a16="http://schemas.microsoft.com/office/drawing/2014/main" id="{B5900686-5B1D-BFDD-C4AC-441E2D41CAC3}"/>
              </a:ext>
            </a:extLst>
          </p:cNvPr>
          <p:cNvGrpSpPr/>
          <p:nvPr/>
        </p:nvGrpSpPr>
        <p:grpSpPr>
          <a:xfrm>
            <a:off x="2133600" y="3619500"/>
            <a:ext cx="4419600" cy="6414627"/>
            <a:chOff x="962025" y="3695700"/>
            <a:chExt cx="4419600" cy="6414627"/>
          </a:xfrm>
        </p:grpSpPr>
        <p:sp>
          <p:nvSpPr>
            <p:cNvPr id="8" name="Oval 7">
              <a:extLst>
                <a:ext uri="{FF2B5EF4-FFF2-40B4-BE49-F238E27FC236}">
                  <a16:creationId xmlns:a16="http://schemas.microsoft.com/office/drawing/2014/main" id="{C5EA4727-D64A-6AD7-0619-FF0627ACC01F}"/>
                </a:ext>
              </a:extLst>
            </p:cNvPr>
            <p:cNvSpPr/>
            <p:nvPr/>
          </p:nvSpPr>
          <p:spPr>
            <a:xfrm>
              <a:off x="1295400" y="9470460"/>
              <a:ext cx="3733800" cy="468877"/>
            </a:xfrm>
            <a:prstGeom prst="ellipse">
              <a:avLst/>
            </a:prstGeom>
            <a:solidFill>
              <a:schemeClr val="bg1">
                <a:lumMod val="85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a:extLst>
                <a:ext uri="{FF2B5EF4-FFF2-40B4-BE49-F238E27FC236}">
                  <a16:creationId xmlns:a16="http://schemas.microsoft.com/office/drawing/2014/main" id="{91EA2668-8112-ECEE-DC23-31509299BA80}"/>
                </a:ext>
              </a:extLst>
            </p:cNvPr>
            <p:cNvSpPr/>
            <p:nvPr/>
          </p:nvSpPr>
          <p:spPr>
            <a:xfrm>
              <a:off x="962025" y="3695700"/>
              <a:ext cx="4419600" cy="6414627"/>
            </a:xfrm>
            <a:custGeom>
              <a:avLst/>
              <a:gdLst/>
              <a:ahLst/>
              <a:cxnLst/>
              <a:rect l="l" t="t" r="r" b="b"/>
              <a:pathLst>
                <a:path w="2844355" h="4114800">
                  <a:moveTo>
                    <a:pt x="0" y="0"/>
                  </a:moveTo>
                  <a:lnTo>
                    <a:pt x="2844355" y="0"/>
                  </a:lnTo>
                  <a:lnTo>
                    <a:pt x="284435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Speech Bubble: Oval 10">
            <a:extLst>
              <a:ext uri="{FF2B5EF4-FFF2-40B4-BE49-F238E27FC236}">
                <a16:creationId xmlns:a16="http://schemas.microsoft.com/office/drawing/2014/main" id="{14D0F727-66FE-3110-8345-14F45CDD27D6}"/>
              </a:ext>
            </a:extLst>
          </p:cNvPr>
          <p:cNvSpPr/>
          <p:nvPr/>
        </p:nvSpPr>
        <p:spPr>
          <a:xfrm>
            <a:off x="7558087" y="3771900"/>
            <a:ext cx="10010775" cy="4966827"/>
          </a:xfrm>
          <a:prstGeom prst="wedgeEllipseCallout">
            <a:avLst>
              <a:gd name="adj1" fmla="val -48236"/>
              <a:gd name="adj2" fmla="val 32933"/>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a:solidFill>
                  <a:schemeClr val="tx1"/>
                </a:solidFill>
                <a:latin typeface="Arial" panose="020B0604020202020204" pitchFamily="34" charset="0"/>
                <a:cs typeface="Arial" panose="020B0604020202020204" pitchFamily="34" charset="0"/>
              </a:rPr>
              <a:t>Liệu có khi nào chú gà con muốn quay trở về bầu trời trong quả trứng không?</a:t>
            </a:r>
          </a:p>
        </p:txBody>
      </p:sp>
    </p:spTree>
    <p:extLst>
      <p:ext uri="{BB962C8B-B14F-4D97-AF65-F5344CB8AC3E}">
        <p14:creationId xmlns:p14="http://schemas.microsoft.com/office/powerpoint/2010/main" val="324997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684018-54C1-E96D-A7D5-43A6026560A6}"/>
              </a:ext>
            </a:extLst>
          </p:cNvPr>
          <p:cNvGrpSpPr/>
          <p:nvPr/>
        </p:nvGrpSpPr>
        <p:grpSpPr>
          <a:xfrm>
            <a:off x="523875" y="342900"/>
            <a:ext cx="17245012" cy="2514600"/>
            <a:chOff x="628650" y="419100"/>
            <a:chExt cx="17245012" cy="2514600"/>
          </a:xfrm>
        </p:grpSpPr>
        <p:sp>
          <p:nvSpPr>
            <p:cNvPr id="2" name="Rectangle: Rounded Corners 1">
              <a:extLst>
                <a:ext uri="{FF2B5EF4-FFF2-40B4-BE49-F238E27FC236}">
                  <a16:creationId xmlns:a16="http://schemas.microsoft.com/office/drawing/2014/main" id="{45CB24D1-8717-B7CA-2CD5-806C7337B541}"/>
                </a:ext>
              </a:extLst>
            </p:cNvPr>
            <p:cNvSpPr/>
            <p:nvPr/>
          </p:nvSpPr>
          <p:spPr>
            <a:xfrm>
              <a:off x="628650" y="419100"/>
              <a:ext cx="17030700" cy="2286000"/>
            </a:xfrm>
            <a:prstGeom prst="roundRect">
              <a:avLst/>
            </a:prstGeom>
            <a:solidFill>
              <a:srgbClr val="F2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BFD35A-9D26-2749-0B5A-067D6AAF4283}"/>
                </a:ext>
              </a:extLst>
            </p:cNvPr>
            <p:cNvSpPr/>
            <p:nvPr/>
          </p:nvSpPr>
          <p:spPr>
            <a:xfrm>
              <a:off x="838200" y="647700"/>
              <a:ext cx="17030700" cy="2286000"/>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B0AE1-B15A-4CE8-1BFD-762F0CACB3D3}"/>
                </a:ext>
              </a:extLst>
            </p:cNvPr>
            <p:cNvSpPr txBox="1"/>
            <p:nvPr/>
          </p:nvSpPr>
          <p:spPr>
            <a:xfrm>
              <a:off x="1052512" y="834925"/>
              <a:ext cx="16821150" cy="1911549"/>
            </a:xfrm>
            <a:prstGeom prst="rect">
              <a:avLst/>
            </a:prstGeom>
            <a:noFill/>
          </p:spPr>
          <p:txBody>
            <a:bodyPr wrap="square">
              <a:spAutoFit/>
            </a:bodyPr>
            <a:lstStyle/>
            <a:p>
              <a:pPr algn="ctr">
                <a:lnSpc>
                  <a:spcPct val="150000"/>
                </a:lnSpc>
              </a:pPr>
              <a:r>
                <a:rPr lang="en-US" sz="4200" b="1">
                  <a:latin typeface="Arial" panose="020B0604020202020204" pitchFamily="34" charset="0"/>
                  <a:cs typeface="Arial" panose="020B0604020202020204" pitchFamily="34" charset="0"/>
                </a:rPr>
                <a:t>Câu 4. </a:t>
              </a:r>
              <a:r>
                <a:rPr lang="vi-VN" sz="4200">
                  <a:latin typeface="Arial" panose="020B0604020202020204" pitchFamily="34" charset="0"/>
                  <a:cs typeface="Arial" panose="020B0604020202020204" pitchFamily="34" charset="0"/>
                </a:rPr>
                <a:t>Đóng vai gà con, kể tiếp những vui uồn của mình từ ngày sống dưới bầu trời xanh theo tưởng tượng của em. </a:t>
              </a:r>
            </a:p>
          </p:txBody>
        </p:sp>
      </p:grpSp>
      <p:sp>
        <p:nvSpPr>
          <p:cNvPr id="4" name="TextBox 3">
            <a:extLst>
              <a:ext uri="{FF2B5EF4-FFF2-40B4-BE49-F238E27FC236}">
                <a16:creationId xmlns:a16="http://schemas.microsoft.com/office/drawing/2014/main" id="{F6ABDF3C-4B22-4617-5C5F-DA280CC66719}"/>
              </a:ext>
            </a:extLst>
          </p:cNvPr>
          <p:cNvSpPr txBox="1"/>
          <p:nvPr/>
        </p:nvSpPr>
        <p:spPr>
          <a:xfrm>
            <a:off x="4657725" y="3140005"/>
            <a:ext cx="8763000" cy="707886"/>
          </a:xfrm>
          <a:prstGeom prst="rect">
            <a:avLst/>
          </a:prstGeom>
          <a:noFill/>
        </p:spPr>
        <p:txBody>
          <a:bodyPr wrap="square" rtlCol="0">
            <a:spAutoFit/>
          </a:bodyPr>
          <a:lstStyle/>
          <a:p>
            <a:pPr algn="ctr"/>
            <a:r>
              <a:rPr lang="en-US" sz="4000" b="1">
                <a:solidFill>
                  <a:schemeClr val="accent5">
                    <a:lumMod val="50000"/>
                  </a:schemeClr>
                </a:solidFill>
                <a:latin typeface="Arial" panose="020B0604020202020204" pitchFamily="34" charset="0"/>
                <a:cs typeface="Arial" panose="020B0604020202020204" pitchFamily="34" charset="0"/>
              </a:rPr>
              <a:t>GỢI Ý TRẢ LỜI </a:t>
            </a:r>
          </a:p>
        </p:txBody>
      </p:sp>
      <p:cxnSp>
        <p:nvCxnSpPr>
          <p:cNvPr id="12" name="Straight Connector 11">
            <a:extLst>
              <a:ext uri="{FF2B5EF4-FFF2-40B4-BE49-F238E27FC236}">
                <a16:creationId xmlns:a16="http://schemas.microsoft.com/office/drawing/2014/main" id="{7621094E-3865-D5B2-A59F-561DF7DEEFA0}"/>
              </a:ext>
            </a:extLst>
          </p:cNvPr>
          <p:cNvCxnSpPr>
            <a:cxnSpLocks/>
          </p:cNvCxnSpPr>
          <p:nvPr/>
        </p:nvCxnSpPr>
        <p:spPr>
          <a:xfrm>
            <a:off x="3117056" y="4076700"/>
            <a:ext cx="12482512"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0A7F1E6-A4BB-4BD1-26AB-CAF391938031}"/>
              </a:ext>
            </a:extLst>
          </p:cNvPr>
          <p:cNvGrpSpPr/>
          <p:nvPr/>
        </p:nvGrpSpPr>
        <p:grpSpPr>
          <a:xfrm>
            <a:off x="523875" y="4930914"/>
            <a:ext cx="8620125" cy="1817397"/>
            <a:chOff x="552450" y="4457700"/>
            <a:chExt cx="8620125" cy="1817397"/>
          </a:xfrm>
        </p:grpSpPr>
        <p:sp>
          <p:nvSpPr>
            <p:cNvPr id="16" name="Rectangle 15">
              <a:extLst>
                <a:ext uri="{FF2B5EF4-FFF2-40B4-BE49-F238E27FC236}">
                  <a16:creationId xmlns:a16="http://schemas.microsoft.com/office/drawing/2014/main" id="{570C6338-A562-1D03-2BBB-42EB3B012584}"/>
                </a:ext>
              </a:extLst>
            </p:cNvPr>
            <p:cNvSpPr/>
            <p:nvPr/>
          </p:nvSpPr>
          <p:spPr>
            <a:xfrm>
              <a:off x="552450" y="4457700"/>
              <a:ext cx="8467725" cy="13715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8B395F-2633-F306-383C-13CD8CC43562}"/>
                </a:ext>
              </a:extLst>
            </p:cNvPr>
            <p:cNvSpPr/>
            <p:nvPr/>
          </p:nvSpPr>
          <p:spPr>
            <a:xfrm>
              <a:off x="704850" y="4610100"/>
              <a:ext cx="8467725" cy="1600198"/>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3085816-496C-D855-4B9D-1ABA1FCDFEFA}"/>
                </a:ext>
              </a:extLst>
            </p:cNvPr>
            <p:cNvSpPr txBox="1"/>
            <p:nvPr/>
          </p:nvSpPr>
          <p:spPr>
            <a:xfrm>
              <a:off x="885825" y="4522886"/>
              <a:ext cx="8162925" cy="1752211"/>
            </a:xfrm>
            <a:prstGeom prst="rect">
              <a:avLst/>
            </a:prstGeom>
            <a:noFill/>
          </p:spPr>
          <p:txBody>
            <a:bodyPr wrap="square">
              <a:spAutoFit/>
            </a:bodyPr>
            <a:lstStyle/>
            <a:p>
              <a:pPr algn="just">
                <a:lnSpc>
                  <a:spcPct val="150000"/>
                </a:lnSpc>
              </a:pPr>
              <a:r>
                <a:rPr lang="vi-VN" sz="3800"/>
                <a:t>Đọc kĩ lại đoạn thơ kể về cuộc sống dưới bầu trời xanh.</a:t>
              </a:r>
              <a:endParaRPr lang="en-US" sz="3800"/>
            </a:p>
          </p:txBody>
        </p:sp>
      </p:grpSp>
      <p:grpSp>
        <p:nvGrpSpPr>
          <p:cNvPr id="19" name="Group 18">
            <a:extLst>
              <a:ext uri="{FF2B5EF4-FFF2-40B4-BE49-F238E27FC236}">
                <a16:creationId xmlns:a16="http://schemas.microsoft.com/office/drawing/2014/main" id="{76B81817-3D53-DD24-5FBA-11EFA51E8B67}"/>
              </a:ext>
            </a:extLst>
          </p:cNvPr>
          <p:cNvGrpSpPr/>
          <p:nvPr/>
        </p:nvGrpSpPr>
        <p:grpSpPr>
          <a:xfrm>
            <a:off x="523875" y="7184183"/>
            <a:ext cx="8620125" cy="2775476"/>
            <a:chOff x="552450" y="4457700"/>
            <a:chExt cx="8620125" cy="1752598"/>
          </a:xfrm>
        </p:grpSpPr>
        <p:sp>
          <p:nvSpPr>
            <p:cNvPr id="20" name="Rectangle 19">
              <a:extLst>
                <a:ext uri="{FF2B5EF4-FFF2-40B4-BE49-F238E27FC236}">
                  <a16:creationId xmlns:a16="http://schemas.microsoft.com/office/drawing/2014/main" id="{FDB640AA-8390-C279-340C-79F6E8F5A66C}"/>
                </a:ext>
              </a:extLst>
            </p:cNvPr>
            <p:cNvSpPr/>
            <p:nvPr/>
          </p:nvSpPr>
          <p:spPr>
            <a:xfrm>
              <a:off x="552450" y="4457700"/>
              <a:ext cx="8467725" cy="148019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72171B-4CC4-1F46-7D4C-95820186C00C}"/>
                </a:ext>
              </a:extLst>
            </p:cNvPr>
            <p:cNvSpPr/>
            <p:nvPr/>
          </p:nvSpPr>
          <p:spPr>
            <a:xfrm>
              <a:off x="704850" y="4610100"/>
              <a:ext cx="8467725" cy="1600198"/>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2655E84-67AB-2798-16AE-5A2085ABA90F}"/>
                </a:ext>
              </a:extLst>
            </p:cNvPr>
            <p:cNvSpPr txBox="1"/>
            <p:nvPr/>
          </p:nvSpPr>
          <p:spPr>
            <a:xfrm>
              <a:off x="885825" y="4522886"/>
              <a:ext cx="8162925" cy="1660341"/>
            </a:xfrm>
            <a:prstGeom prst="rect">
              <a:avLst/>
            </a:prstGeom>
            <a:noFill/>
          </p:spPr>
          <p:txBody>
            <a:bodyPr wrap="square">
              <a:spAutoFit/>
            </a:bodyPr>
            <a:lstStyle/>
            <a:p>
              <a:pPr algn="just">
                <a:lnSpc>
                  <a:spcPct val="150000"/>
                </a:lnSpc>
              </a:pPr>
              <a:r>
                <a:rPr lang="vi-VN" sz="3800"/>
                <a:t>Chuẩn bị lời nói theo vai gà con khi bước ra khỏi bầu trời màu nâu trong quả trứng.</a:t>
              </a:r>
              <a:endParaRPr lang="en-US" sz="3800"/>
            </a:p>
          </p:txBody>
        </p:sp>
      </p:grpSp>
      <p:grpSp>
        <p:nvGrpSpPr>
          <p:cNvPr id="23" name="Group 22">
            <a:extLst>
              <a:ext uri="{FF2B5EF4-FFF2-40B4-BE49-F238E27FC236}">
                <a16:creationId xmlns:a16="http://schemas.microsoft.com/office/drawing/2014/main" id="{37F01A4C-167D-5DEE-AF3D-8C65BCC46CD0}"/>
              </a:ext>
            </a:extLst>
          </p:cNvPr>
          <p:cNvGrpSpPr/>
          <p:nvPr/>
        </p:nvGrpSpPr>
        <p:grpSpPr>
          <a:xfrm>
            <a:off x="9658350" y="4997826"/>
            <a:ext cx="7953375" cy="4552705"/>
            <a:chOff x="552450" y="4457700"/>
            <a:chExt cx="8620125" cy="1756000"/>
          </a:xfrm>
        </p:grpSpPr>
        <p:sp>
          <p:nvSpPr>
            <p:cNvPr id="24" name="Rectangle 23">
              <a:extLst>
                <a:ext uri="{FF2B5EF4-FFF2-40B4-BE49-F238E27FC236}">
                  <a16:creationId xmlns:a16="http://schemas.microsoft.com/office/drawing/2014/main" id="{27748899-6194-4001-6EEA-829DE7CB21BA}"/>
                </a:ext>
              </a:extLst>
            </p:cNvPr>
            <p:cNvSpPr/>
            <p:nvPr/>
          </p:nvSpPr>
          <p:spPr>
            <a:xfrm>
              <a:off x="552450" y="4457700"/>
              <a:ext cx="8467725" cy="148019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739317F-96DA-C8C9-6FDE-9B1FD4F7D43D}"/>
                </a:ext>
              </a:extLst>
            </p:cNvPr>
            <p:cNvSpPr/>
            <p:nvPr/>
          </p:nvSpPr>
          <p:spPr>
            <a:xfrm>
              <a:off x="704850" y="4610100"/>
              <a:ext cx="8467725" cy="1600198"/>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6606BCC-1D8E-BD0D-65CE-99AA40AF6844}"/>
                </a:ext>
              </a:extLst>
            </p:cNvPr>
            <p:cNvSpPr txBox="1"/>
            <p:nvPr/>
          </p:nvSpPr>
          <p:spPr>
            <a:xfrm>
              <a:off x="885825" y="4522886"/>
              <a:ext cx="8162926" cy="1690814"/>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s</a:t>
              </a:r>
              <a:r>
                <a:rPr lang="vi-VN" sz="3800"/>
                <a:t>uy nghĩ, tưởng tượng, hình dung cuộc sống của gà con bên gà mẹ và các anh chị em; đóng vai gà con kể về điều mình đã tưởng tượng.</a:t>
              </a:r>
              <a:endParaRPr lang="en-US" sz="3800"/>
            </a:p>
          </p:txBody>
        </p:sp>
      </p:grpSp>
    </p:spTree>
    <p:extLst>
      <p:ext uri="{BB962C8B-B14F-4D97-AF65-F5344CB8AC3E}">
        <p14:creationId xmlns:p14="http://schemas.microsoft.com/office/powerpoint/2010/main" val="384602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1144D1F-BBFB-D256-72E9-EBBC1BD3BD20}"/>
              </a:ext>
            </a:extLst>
          </p:cNvPr>
          <p:cNvSpPr/>
          <p:nvPr/>
        </p:nvSpPr>
        <p:spPr>
          <a:xfrm>
            <a:off x="419100" y="647700"/>
            <a:ext cx="17449800" cy="8991600"/>
          </a:xfrm>
          <a:prstGeom prst="ellipse">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F880AEF9-C7C9-B0FC-E3D0-56D26EC4C7BA}"/>
              </a:ext>
            </a:extLst>
          </p:cNvPr>
          <p:cNvSpPr/>
          <p:nvPr/>
        </p:nvSpPr>
        <p:spPr>
          <a:xfrm>
            <a:off x="304800" y="5524499"/>
            <a:ext cx="6318311" cy="4114800"/>
          </a:xfrm>
          <a:custGeom>
            <a:avLst/>
            <a:gdLst/>
            <a:ahLst/>
            <a:cxnLst/>
            <a:rect l="l" t="t" r="r" b="b"/>
            <a:pathLst>
              <a:path w="6318311" h="4114800">
                <a:moveTo>
                  <a:pt x="0" y="0"/>
                </a:moveTo>
                <a:lnTo>
                  <a:pt x="6318311" y="0"/>
                </a:lnTo>
                <a:lnTo>
                  <a:pt x="6318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25F25B3B-CD29-2851-6351-3A020A2FD57F}"/>
              </a:ext>
            </a:extLst>
          </p:cNvPr>
          <p:cNvSpPr txBox="1"/>
          <p:nvPr/>
        </p:nvSpPr>
        <p:spPr>
          <a:xfrm>
            <a:off x="4876800" y="2074486"/>
            <a:ext cx="11049000" cy="6138027"/>
          </a:xfrm>
          <a:prstGeom prst="rect">
            <a:avLst/>
          </a:prstGeom>
          <a:noFill/>
        </p:spPr>
        <p:txBody>
          <a:bodyPr wrap="square">
            <a:spAutoFit/>
          </a:bodyPr>
          <a:lstStyle/>
          <a:p>
            <a:pPr algn="just">
              <a:lnSpc>
                <a:spcPct val="150000"/>
              </a:lnSpc>
            </a:pPr>
            <a:r>
              <a:rPr lang="vi-VN" sz="3800"/>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endParaRPr lang="en-US" sz="3800"/>
          </a:p>
        </p:txBody>
      </p:sp>
      <p:pic>
        <p:nvPicPr>
          <p:cNvPr id="7" name="Graphic 6" descr="Music notation with solid fill">
            <a:extLst>
              <a:ext uri="{FF2B5EF4-FFF2-40B4-BE49-F238E27FC236}">
                <a16:creationId xmlns:a16="http://schemas.microsoft.com/office/drawing/2014/main" id="{6741E505-ECB5-4FBF-56E3-DE36EB42BF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8750" y="3829051"/>
            <a:ext cx="1866900" cy="1866900"/>
          </a:xfrm>
          <a:prstGeom prst="rect">
            <a:avLst/>
          </a:prstGeom>
        </p:spPr>
      </p:pic>
      <p:sp>
        <p:nvSpPr>
          <p:cNvPr id="8" name="TextBox 7">
            <a:extLst>
              <a:ext uri="{FF2B5EF4-FFF2-40B4-BE49-F238E27FC236}">
                <a16:creationId xmlns:a16="http://schemas.microsoft.com/office/drawing/2014/main" id="{5898FADD-65CC-EF79-FF42-2F458B57C1AB}"/>
              </a:ext>
            </a:extLst>
          </p:cNvPr>
          <p:cNvSpPr txBox="1"/>
          <p:nvPr/>
        </p:nvSpPr>
        <p:spPr>
          <a:xfrm>
            <a:off x="3429000" y="1195387"/>
            <a:ext cx="609600" cy="2400657"/>
          </a:xfrm>
          <a:prstGeom prst="rect">
            <a:avLst/>
          </a:prstGeom>
          <a:noFill/>
        </p:spPr>
        <p:txBody>
          <a:bodyPr wrap="square" rtlCol="0">
            <a:spAutoFit/>
          </a:bodyPr>
          <a:lstStyle/>
          <a:p>
            <a:r>
              <a:rPr lang="en-US" sz="15000">
                <a:latin typeface="Amasis MT Pro Black" panose="02040A04050005020304" pitchFamily="18" charset="0"/>
              </a:rPr>
              <a:t>“</a:t>
            </a:r>
          </a:p>
        </p:txBody>
      </p:sp>
    </p:spTree>
    <p:extLst>
      <p:ext uri="{BB962C8B-B14F-4D97-AF65-F5344CB8AC3E}">
        <p14:creationId xmlns:p14="http://schemas.microsoft.com/office/powerpoint/2010/main" val="1137311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684018-54C1-E96D-A7D5-43A6026560A6}"/>
              </a:ext>
            </a:extLst>
          </p:cNvPr>
          <p:cNvGrpSpPr/>
          <p:nvPr/>
        </p:nvGrpSpPr>
        <p:grpSpPr>
          <a:xfrm>
            <a:off x="523875" y="766763"/>
            <a:ext cx="17240250" cy="2514600"/>
            <a:chOff x="628650" y="419100"/>
            <a:chExt cx="17240250" cy="2514600"/>
          </a:xfrm>
        </p:grpSpPr>
        <p:sp>
          <p:nvSpPr>
            <p:cNvPr id="2" name="Rectangle: Rounded Corners 1">
              <a:extLst>
                <a:ext uri="{FF2B5EF4-FFF2-40B4-BE49-F238E27FC236}">
                  <a16:creationId xmlns:a16="http://schemas.microsoft.com/office/drawing/2014/main" id="{45CB24D1-8717-B7CA-2CD5-806C7337B541}"/>
                </a:ext>
              </a:extLst>
            </p:cNvPr>
            <p:cNvSpPr/>
            <p:nvPr/>
          </p:nvSpPr>
          <p:spPr>
            <a:xfrm>
              <a:off x="628650" y="419100"/>
              <a:ext cx="17030700" cy="2286000"/>
            </a:xfrm>
            <a:prstGeom prst="roundRect">
              <a:avLst/>
            </a:prstGeom>
            <a:solidFill>
              <a:srgbClr val="F2D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BFD35A-9D26-2749-0B5A-067D6AAF4283}"/>
                </a:ext>
              </a:extLst>
            </p:cNvPr>
            <p:cNvSpPr/>
            <p:nvPr/>
          </p:nvSpPr>
          <p:spPr>
            <a:xfrm>
              <a:off x="838200" y="647700"/>
              <a:ext cx="17030700" cy="2286000"/>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B0AE1-B15A-4CE8-1BFD-762F0CACB3D3}"/>
                </a:ext>
              </a:extLst>
            </p:cNvPr>
            <p:cNvSpPr txBox="1"/>
            <p:nvPr/>
          </p:nvSpPr>
          <p:spPr>
            <a:xfrm>
              <a:off x="942975" y="834925"/>
              <a:ext cx="16821150" cy="1911549"/>
            </a:xfrm>
            <a:prstGeom prst="rect">
              <a:avLst/>
            </a:prstGeom>
            <a:noFill/>
          </p:spPr>
          <p:txBody>
            <a:bodyPr wrap="square">
              <a:spAutoFit/>
            </a:bodyPr>
            <a:lstStyle/>
            <a:p>
              <a:pPr algn="ctr">
                <a:lnSpc>
                  <a:spcPct val="150000"/>
                </a:lnSpc>
              </a:pPr>
              <a:r>
                <a:rPr lang="en-US" sz="4200" b="1">
                  <a:latin typeface="Arial" panose="020B0604020202020204" pitchFamily="34" charset="0"/>
                  <a:cs typeface="Arial" panose="020B0604020202020204" pitchFamily="34" charset="0"/>
                </a:rPr>
                <a:t>Câu 5. </a:t>
              </a:r>
              <a:r>
                <a:rPr lang="vi-VN" sz="4200">
                  <a:latin typeface="Arial" panose="020B0604020202020204" pitchFamily="34" charset="0"/>
                  <a:cs typeface="Arial" panose="020B0604020202020204" pitchFamily="34" charset="0"/>
                </a:rPr>
                <a:t>Tác giả nói điều gì qua bài thơ? Chọn câu trả lời dưới đây hoặc nêu ý kiến của em. </a:t>
              </a:r>
            </a:p>
          </p:txBody>
        </p:sp>
      </p:grpSp>
      <p:sp>
        <p:nvSpPr>
          <p:cNvPr id="10" name="Plaque 9">
            <a:extLst>
              <a:ext uri="{FF2B5EF4-FFF2-40B4-BE49-F238E27FC236}">
                <a16:creationId xmlns:a16="http://schemas.microsoft.com/office/drawing/2014/main" id="{EDC7210F-D96C-E2C4-B063-2AE53AB27694}"/>
              </a:ext>
            </a:extLst>
          </p:cNvPr>
          <p:cNvSpPr/>
          <p:nvPr/>
        </p:nvSpPr>
        <p:spPr>
          <a:xfrm>
            <a:off x="533400" y="3848101"/>
            <a:ext cx="8372475" cy="2285999"/>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a:t>
            </a:r>
            <a:r>
              <a:rPr lang="vi-VN" sz="4000">
                <a:solidFill>
                  <a:schemeClr val="tx1"/>
                </a:solidFill>
              </a:rPr>
              <a:t>Mỗi chặng đường của cuộc sống có những điều thú vị riêng. </a:t>
            </a:r>
          </a:p>
        </p:txBody>
      </p:sp>
      <p:sp>
        <p:nvSpPr>
          <p:cNvPr id="11" name="Plaque 10">
            <a:extLst>
              <a:ext uri="{FF2B5EF4-FFF2-40B4-BE49-F238E27FC236}">
                <a16:creationId xmlns:a16="http://schemas.microsoft.com/office/drawing/2014/main" id="{93E2EEB7-7302-0584-A4D9-4D44A9DD858F}"/>
              </a:ext>
            </a:extLst>
          </p:cNvPr>
          <p:cNvSpPr/>
          <p:nvPr/>
        </p:nvSpPr>
        <p:spPr>
          <a:xfrm>
            <a:off x="533399" y="6948486"/>
            <a:ext cx="8372475" cy="2285999"/>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Ai cũng sẽ lớn khôn, trưởng thành theo thời gian </a:t>
            </a:r>
            <a:endParaRPr lang="vi-VN" sz="4000">
              <a:solidFill>
                <a:schemeClr val="tx1"/>
              </a:solidFill>
            </a:endParaRPr>
          </a:p>
        </p:txBody>
      </p:sp>
      <p:sp>
        <p:nvSpPr>
          <p:cNvPr id="13" name="Plaque 12">
            <a:extLst>
              <a:ext uri="{FF2B5EF4-FFF2-40B4-BE49-F238E27FC236}">
                <a16:creationId xmlns:a16="http://schemas.microsoft.com/office/drawing/2014/main" id="{4057CEF9-6F33-0A40-068E-0C7B845FD67D}"/>
              </a:ext>
            </a:extLst>
          </p:cNvPr>
          <p:cNvSpPr/>
          <p:nvPr/>
        </p:nvSpPr>
        <p:spPr>
          <a:xfrm>
            <a:off x="9391650" y="3848100"/>
            <a:ext cx="8372475" cy="2285999"/>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Cuộc sống có vô vàn điều bất ngờ ở phía trước</a:t>
            </a:r>
            <a:endParaRPr lang="vi-VN" sz="4000">
              <a:solidFill>
                <a:schemeClr val="tx1"/>
              </a:solidFill>
            </a:endParaRPr>
          </a:p>
        </p:txBody>
      </p:sp>
      <p:grpSp>
        <p:nvGrpSpPr>
          <p:cNvPr id="27" name="Group 26">
            <a:extLst>
              <a:ext uri="{FF2B5EF4-FFF2-40B4-BE49-F238E27FC236}">
                <a16:creationId xmlns:a16="http://schemas.microsoft.com/office/drawing/2014/main" id="{292960B4-FF10-DAFF-1512-CEBC7E8CC00B}"/>
              </a:ext>
            </a:extLst>
          </p:cNvPr>
          <p:cNvGrpSpPr/>
          <p:nvPr/>
        </p:nvGrpSpPr>
        <p:grpSpPr>
          <a:xfrm>
            <a:off x="9391650" y="6743700"/>
            <a:ext cx="8686799" cy="2779811"/>
            <a:chOff x="9391650" y="6743700"/>
            <a:chExt cx="8686799" cy="2779811"/>
          </a:xfrm>
        </p:grpSpPr>
        <p:sp>
          <p:nvSpPr>
            <p:cNvPr id="14" name="Rectangle: Rounded Corners 13">
              <a:extLst>
                <a:ext uri="{FF2B5EF4-FFF2-40B4-BE49-F238E27FC236}">
                  <a16:creationId xmlns:a16="http://schemas.microsoft.com/office/drawing/2014/main" id="{BC033716-95FF-6C3A-B117-0686BD5E1D90}"/>
                </a:ext>
              </a:extLst>
            </p:cNvPr>
            <p:cNvSpPr/>
            <p:nvPr/>
          </p:nvSpPr>
          <p:spPr>
            <a:xfrm>
              <a:off x="9391650" y="6743700"/>
              <a:ext cx="8372475" cy="2776537"/>
            </a:xfrm>
            <a:prstGeom prst="roundRect">
              <a:avLst/>
            </a:prstGeom>
            <a:solidFill>
              <a:srgbClr val="FFDE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Mỗi câu trả lời đều có ý đúng, các em hãy suy nghĩ và  chọn câu trả lời</a:t>
              </a:r>
            </a:p>
          </p:txBody>
        </p:sp>
        <p:pic>
          <p:nvPicPr>
            <p:cNvPr id="5122" name="Picture 2" descr="Pin ">
              <a:extLst>
                <a:ext uri="{FF2B5EF4-FFF2-40B4-BE49-F238E27FC236}">
                  <a16:creationId xmlns:a16="http://schemas.microsoft.com/office/drawing/2014/main" id="{B4BA6720-5A46-A240-551B-4232B1F22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89001">
              <a:off x="17240249" y="8685311"/>
              <a:ext cx="838200" cy="83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23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Freeform 4"/>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5" name="Freeform 5"/>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endParaRPr lang="en-US"/>
          </a:p>
        </p:txBody>
      </p:sp>
      <p:sp>
        <p:nvSpPr>
          <p:cNvPr id="6" name="Freeform 6"/>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endParaRPr lang="en-US"/>
          </a:p>
        </p:txBody>
      </p:sp>
      <p:sp>
        <p:nvSpPr>
          <p:cNvPr id="7" name="Freeform 7"/>
          <p:cNvSpPr/>
          <p:nvPr/>
        </p:nvSpPr>
        <p:spPr>
          <a:xfrm>
            <a:off x="1917293" y="959985"/>
            <a:ext cx="14453415" cy="7807381"/>
          </a:xfrm>
          <a:custGeom>
            <a:avLst/>
            <a:gdLst/>
            <a:ahLst/>
            <a:cxnLst/>
            <a:rect l="l" t="t" r="r" b="b"/>
            <a:pathLst>
              <a:path w="14453415" h="7497709">
                <a:moveTo>
                  <a:pt x="0" y="0"/>
                </a:moveTo>
                <a:lnTo>
                  <a:pt x="14453416" y="0"/>
                </a:lnTo>
                <a:lnTo>
                  <a:pt x="14453416" y="7497709"/>
                </a:lnTo>
                <a:lnTo>
                  <a:pt x="0" y="7497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758EB2C6-51F6-AB29-7386-FCA4A8A03200}"/>
              </a:ext>
            </a:extLst>
          </p:cNvPr>
          <p:cNvSpPr txBox="1"/>
          <p:nvPr/>
        </p:nvSpPr>
        <p:spPr>
          <a:xfrm>
            <a:off x="4648200" y="3277811"/>
            <a:ext cx="89916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LUYỆN ĐỌC LẠI </a:t>
            </a:r>
          </a:p>
        </p:txBody>
      </p:sp>
    </p:spTree>
    <p:extLst>
      <p:ext uri="{BB962C8B-B14F-4D97-AF65-F5344CB8AC3E}">
        <p14:creationId xmlns:p14="http://schemas.microsoft.com/office/powerpoint/2010/main" val="2504819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A5E2F-061E-A85E-7203-677F61D34C22}"/>
              </a:ext>
            </a:extLst>
          </p:cNvPr>
          <p:cNvSpPr txBox="1"/>
          <p:nvPr/>
        </p:nvSpPr>
        <p:spPr>
          <a:xfrm>
            <a:off x="4648200" y="571500"/>
            <a:ext cx="8991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id="{B1712DFF-39F7-AAB4-3A7E-DE14048ED527}"/>
              </a:ext>
            </a:extLst>
          </p:cNvPr>
          <p:cNvSpPr/>
          <p:nvPr/>
        </p:nvSpPr>
        <p:spPr>
          <a:xfrm>
            <a:off x="4762" y="4457700"/>
            <a:ext cx="6858000" cy="5934075"/>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id="{1FE6E6F0-4FE0-9DD5-EAAA-B3819C4A130F}"/>
              </a:ext>
            </a:extLst>
          </p:cNvPr>
          <p:cNvGrpSpPr/>
          <p:nvPr/>
        </p:nvGrpSpPr>
        <p:grpSpPr>
          <a:xfrm>
            <a:off x="6477000" y="2171700"/>
            <a:ext cx="11434762" cy="7151422"/>
            <a:chOff x="6477000" y="2171700"/>
            <a:chExt cx="11434762" cy="7151422"/>
          </a:xfrm>
        </p:grpSpPr>
        <p:grpSp>
          <p:nvGrpSpPr>
            <p:cNvPr id="6" name="Group 5">
              <a:extLst>
                <a:ext uri="{FF2B5EF4-FFF2-40B4-BE49-F238E27FC236}">
                  <a16:creationId xmlns:a16="http://schemas.microsoft.com/office/drawing/2014/main" id="{1259866A-847C-1889-0216-DF9F89033374}"/>
                </a:ext>
              </a:extLst>
            </p:cNvPr>
            <p:cNvGrpSpPr/>
            <p:nvPr/>
          </p:nvGrpSpPr>
          <p:grpSpPr>
            <a:xfrm>
              <a:off x="6477000" y="2171700"/>
              <a:ext cx="11434762" cy="7151422"/>
              <a:chOff x="6553200" y="2019300"/>
              <a:chExt cx="11434762" cy="6257925"/>
            </a:xfrm>
          </p:grpSpPr>
          <p:sp>
            <p:nvSpPr>
              <p:cNvPr id="4" name="Rectangle: Rounded Corners 3">
                <a:extLst>
                  <a:ext uri="{FF2B5EF4-FFF2-40B4-BE49-F238E27FC236}">
                    <a16:creationId xmlns:a16="http://schemas.microsoft.com/office/drawing/2014/main" id="{4F8D7405-B011-4869-FE49-F603EEBFDC89}"/>
                  </a:ext>
                </a:extLst>
              </p:cNvPr>
              <p:cNvSpPr/>
              <p:nvPr/>
            </p:nvSpPr>
            <p:spPr>
              <a:xfrm>
                <a:off x="6553200" y="2019300"/>
                <a:ext cx="11125200" cy="5934075"/>
              </a:xfrm>
              <a:prstGeom prst="roundRect">
                <a:avLst/>
              </a:prstGeom>
              <a:solidFill>
                <a:srgbClr val="FFDE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30007F9-D1B2-6E75-2297-DC2BC0FDAD5C}"/>
                  </a:ext>
                </a:extLst>
              </p:cNvPr>
              <p:cNvSpPr/>
              <p:nvPr/>
            </p:nvSpPr>
            <p:spPr>
              <a:xfrm>
                <a:off x="6862762" y="2343150"/>
                <a:ext cx="11125200" cy="5934075"/>
              </a:xfrm>
              <a:prstGeom prst="roundRect">
                <a:avLst/>
              </a:prstGeom>
              <a:solidFill>
                <a:schemeClr val="bg1"/>
              </a:solidFill>
              <a:ln w="381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78C0FF7-E87D-5322-4C8D-FCFE07903BBE}"/>
                </a:ext>
              </a:extLst>
            </p:cNvPr>
            <p:cNvSpPr txBox="1"/>
            <p:nvPr/>
          </p:nvSpPr>
          <p:spPr>
            <a:xfrm>
              <a:off x="7153274" y="2696506"/>
              <a:ext cx="10515600" cy="644157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luận phiên các đoạn của bài thơ cho đến hết bài.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Chú ý đọc chậm các từ dễ phát âm sai; nhấn giọng ở các từ ngữ chỉ hoạt động cảm xúc của nhân vật.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Theo dõi bạn đọc để cùng chỉnh sửa các lỗi trong quá trình đọc. </a:t>
              </a:r>
            </a:p>
          </p:txBody>
        </p:sp>
      </p:grpSp>
    </p:spTree>
    <p:extLst>
      <p:ext uri="{BB962C8B-B14F-4D97-AF65-F5344CB8AC3E}">
        <p14:creationId xmlns:p14="http://schemas.microsoft.com/office/powerpoint/2010/main" val="183384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endParaRPr lang="en-US"/>
          </a:p>
        </p:txBody>
      </p:sp>
      <p:sp>
        <p:nvSpPr>
          <p:cNvPr id="5" name="Freeform 5"/>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2"/>
            <a:stretch>
              <a:fillRect/>
            </a:stretch>
          </a:blipFill>
        </p:spPr>
        <p:txBody>
          <a:bodyPr/>
          <a:lstStyle/>
          <a:p>
            <a:endParaRPr lang="en-US"/>
          </a:p>
        </p:txBody>
      </p:sp>
      <p:sp>
        <p:nvSpPr>
          <p:cNvPr id="6" name="Freeform 6"/>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2"/>
            <a:stretch>
              <a:fillRect/>
            </a:stretch>
          </a:blipFill>
        </p:spPr>
        <p:txBody>
          <a:bodyPr/>
          <a:lstStyle/>
          <a:p>
            <a:endParaRPr lang="en-US"/>
          </a:p>
        </p:txBody>
      </p:sp>
      <p:sp>
        <p:nvSpPr>
          <p:cNvPr id="16" name="TextBox 15">
            <a:extLst>
              <a:ext uri="{FF2B5EF4-FFF2-40B4-BE49-F238E27FC236}">
                <a16:creationId xmlns:a16="http://schemas.microsoft.com/office/drawing/2014/main" id="{E02FDF41-BCB9-BBEB-8247-AC91D6B2BE3E}"/>
              </a:ext>
            </a:extLst>
          </p:cNvPr>
          <p:cNvSpPr txBox="1"/>
          <p:nvPr/>
        </p:nvSpPr>
        <p:spPr>
          <a:xfrm>
            <a:off x="3962400" y="886181"/>
            <a:ext cx="103632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HƯỚNG DẪN VỀ NHÀ </a:t>
            </a:r>
          </a:p>
        </p:txBody>
      </p:sp>
      <p:grpSp>
        <p:nvGrpSpPr>
          <p:cNvPr id="19" name="Group 18">
            <a:extLst>
              <a:ext uri="{FF2B5EF4-FFF2-40B4-BE49-F238E27FC236}">
                <a16:creationId xmlns:a16="http://schemas.microsoft.com/office/drawing/2014/main" id="{DD6F9CB1-3159-1FB8-6978-49990FB8F8FA}"/>
              </a:ext>
            </a:extLst>
          </p:cNvPr>
          <p:cNvGrpSpPr/>
          <p:nvPr/>
        </p:nvGrpSpPr>
        <p:grpSpPr>
          <a:xfrm>
            <a:off x="1885950" y="2133600"/>
            <a:ext cx="14516100" cy="6019800"/>
            <a:chOff x="1885950" y="2119595"/>
            <a:chExt cx="14516100" cy="6019800"/>
          </a:xfrm>
        </p:grpSpPr>
        <p:sp>
          <p:nvSpPr>
            <p:cNvPr id="17" name="Rectangle: Rounded Corners 16">
              <a:extLst>
                <a:ext uri="{FF2B5EF4-FFF2-40B4-BE49-F238E27FC236}">
                  <a16:creationId xmlns:a16="http://schemas.microsoft.com/office/drawing/2014/main" id="{2EA37C56-4124-66CD-8C10-E8C2E7C5A019}"/>
                </a:ext>
              </a:extLst>
            </p:cNvPr>
            <p:cNvSpPr/>
            <p:nvPr/>
          </p:nvSpPr>
          <p:spPr>
            <a:xfrm>
              <a:off x="1885950" y="2119595"/>
              <a:ext cx="145161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EDF89CB-03E7-5793-37B7-CA90749FD2D2}"/>
                </a:ext>
              </a:extLst>
            </p:cNvPr>
            <p:cNvSpPr txBox="1"/>
            <p:nvPr/>
          </p:nvSpPr>
          <p:spPr>
            <a:xfrm>
              <a:off x="1981200" y="3070021"/>
              <a:ext cx="14325600" cy="4118948"/>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Ôn tập lại nội dung chính của bài học ngày hôm nay. </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Học thuộc bài thơ và hiểu được ý nghĩa của bài. </a:t>
              </a:r>
            </a:p>
            <a:p>
              <a:pPr marL="685800" indent="-6858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Chuẩn bị cho bài học mới, </a:t>
              </a:r>
              <a:r>
                <a:rPr lang="en-US" sz="4500" b="1">
                  <a:latin typeface="Arial" panose="020B0604020202020204" pitchFamily="34" charset="0"/>
                  <a:cs typeface="Arial" panose="020B0604020202020204" pitchFamily="34" charset="0"/>
                </a:rPr>
                <a:t>Tiết 2. Luyện từ và câu – Động từ </a:t>
              </a:r>
            </a:p>
          </p:txBody>
        </p:sp>
      </p:grpSp>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DEC1"/>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CA3681F-A8CA-2627-18EF-AAD0A962C3D6}"/>
              </a:ext>
            </a:extLst>
          </p:cNvPr>
          <p:cNvSpPr/>
          <p:nvPr/>
        </p:nvSpPr>
        <p:spPr>
          <a:xfrm>
            <a:off x="-414338" y="5600700"/>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7935A827-E01E-8DCD-66FE-5C2BF539BD35}"/>
              </a:ext>
            </a:extLst>
          </p:cNvPr>
          <p:cNvSpPr/>
          <p:nvPr/>
        </p:nvSpPr>
        <p:spPr>
          <a:xfrm>
            <a:off x="16435837" y="3811505"/>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A5520C1E-D595-7B88-3B56-2350F9101524}"/>
              </a:ext>
            </a:extLst>
          </p:cNvPr>
          <p:cNvSpPr/>
          <p:nvPr/>
        </p:nvSpPr>
        <p:spPr>
          <a:xfrm>
            <a:off x="594863" y="1952625"/>
            <a:ext cx="17098274" cy="63817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8ECD6A01-CDB5-C0CE-3C3A-6A888C5AB5F4}"/>
              </a:ext>
            </a:extLst>
          </p:cNvPr>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endParaRPr lang="en-US"/>
          </a:p>
        </p:txBody>
      </p:sp>
      <p:sp>
        <p:nvSpPr>
          <p:cNvPr id="7" name="Freeform 5">
            <a:extLst>
              <a:ext uri="{FF2B5EF4-FFF2-40B4-BE49-F238E27FC236}">
                <a16:creationId xmlns:a16="http://schemas.microsoft.com/office/drawing/2014/main" id="{3BFC96F6-4BA7-EA76-4CFF-873A3C3CF921}"/>
              </a:ext>
            </a:extLst>
          </p:cNvPr>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4"/>
            <a:stretch>
              <a:fillRect/>
            </a:stretch>
          </a:blipFill>
        </p:spPr>
        <p:txBody>
          <a:bodyPr/>
          <a:lstStyle/>
          <a:p>
            <a:endParaRPr lang="en-US"/>
          </a:p>
        </p:txBody>
      </p:sp>
      <p:sp>
        <p:nvSpPr>
          <p:cNvPr id="8" name="Freeform 6">
            <a:extLst>
              <a:ext uri="{FF2B5EF4-FFF2-40B4-BE49-F238E27FC236}">
                <a16:creationId xmlns:a16="http://schemas.microsoft.com/office/drawing/2014/main" id="{C96E9A79-6C6E-C980-0E40-99DCB8AE3289}"/>
              </a:ext>
            </a:extLst>
          </p:cNvPr>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86E48D32-EEE5-7B7F-AF7A-848A0879B01E}"/>
              </a:ext>
            </a:extLst>
          </p:cNvPr>
          <p:cNvSpPr/>
          <p:nvPr/>
        </p:nvSpPr>
        <p:spPr>
          <a:xfrm>
            <a:off x="16355964" y="434439"/>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F9F371B6-33F0-7518-FA7E-F2DF3B0C8E9B}"/>
              </a:ext>
            </a:extLst>
          </p:cNvPr>
          <p:cNvSpPr/>
          <p:nvPr/>
        </p:nvSpPr>
        <p:spPr>
          <a:xfrm>
            <a:off x="-838200" y="352753"/>
            <a:ext cx="2514600" cy="1370457"/>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BCFD11E2-3838-8F21-1E1E-7A04F7118AAD}"/>
              </a:ext>
            </a:extLst>
          </p:cNvPr>
          <p:cNvSpPr txBox="1"/>
          <p:nvPr/>
        </p:nvSpPr>
        <p:spPr>
          <a:xfrm>
            <a:off x="1333500" y="2702236"/>
            <a:ext cx="15621000" cy="4873001"/>
          </a:xfrm>
          <a:prstGeom prst="rect">
            <a:avLst/>
          </a:prstGeom>
          <a:noFill/>
        </p:spPr>
        <p:txBody>
          <a:bodyPr wrap="square" rtlCol="0">
            <a:spAutoFit/>
          </a:bodyPr>
          <a:lstStyle/>
          <a:p>
            <a:pPr algn="ctr">
              <a:lnSpc>
                <a:spcPct val="150000"/>
              </a:lnSpc>
            </a:pPr>
            <a:r>
              <a:rPr lang="en-US" sz="7200" b="1">
                <a:solidFill>
                  <a:srgbClr val="002060"/>
                </a:solidFill>
                <a:latin typeface="Arial" panose="020B0604020202020204" pitchFamily="34" charset="0"/>
                <a:cs typeface="Arial" panose="020B0604020202020204" pitchFamily="34" charset="0"/>
              </a:rPr>
              <a:t>TẠM BIỆT CÁC EM!</a:t>
            </a:r>
          </a:p>
          <a:p>
            <a:pPr algn="ctr">
              <a:lnSpc>
                <a:spcPct val="150000"/>
              </a:lnSpc>
            </a:pPr>
            <a:r>
              <a:rPr lang="en-US" sz="7200" b="1">
                <a:solidFill>
                  <a:srgbClr val="002060"/>
                </a:solidFill>
                <a:latin typeface="Arial" panose="020B0604020202020204" pitchFamily="34" charset="0"/>
                <a:cs typeface="Arial" panose="020B0604020202020204" pitchFamily="34" charset="0"/>
              </a:rPr>
              <a:t>CẢM ƠN CÁC EM ĐÃ CHÚ Ý </a:t>
            </a:r>
          </a:p>
          <a:p>
            <a:pPr algn="ctr">
              <a:lnSpc>
                <a:spcPct val="150000"/>
              </a:lnSpc>
            </a:pPr>
            <a:r>
              <a:rPr lang="en-US" sz="7200" b="1">
                <a:solidFill>
                  <a:srgbClr val="002060"/>
                </a:solidFill>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37752198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8EAC0-7414-6F50-D389-3F3B9B93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7291"/>
            <a:ext cx="20201261" cy="10861582"/>
          </a:xfrm>
          <a:prstGeom prst="rect">
            <a:avLst/>
          </a:prstGeom>
        </p:spPr>
      </p:pic>
      <p:sp>
        <p:nvSpPr>
          <p:cNvPr id="4" name="Rectangle: Rounded Corners 3">
            <a:extLst>
              <a:ext uri="{FF2B5EF4-FFF2-40B4-BE49-F238E27FC236}">
                <a16:creationId xmlns:a16="http://schemas.microsoft.com/office/drawing/2014/main" id="{2E476AC1-CCBF-2808-7341-84C52F87C162}"/>
              </a:ext>
            </a:extLst>
          </p:cNvPr>
          <p:cNvSpPr/>
          <p:nvPr/>
        </p:nvSpPr>
        <p:spPr>
          <a:xfrm>
            <a:off x="-28577" y="495300"/>
            <a:ext cx="13287375" cy="5562600"/>
          </a:xfrm>
          <a:prstGeom prst="roundRect">
            <a:avLst/>
          </a:prstGeom>
          <a:gradFill>
            <a:gsLst>
              <a:gs pos="0">
                <a:schemeClr val="accent1">
                  <a:lumMod val="5000"/>
                  <a:lumOff val="95000"/>
                </a:schemeClr>
              </a:gs>
              <a:gs pos="100000">
                <a:schemeClr val="accent5">
                  <a:lumMod val="0"/>
                  <a:lumOff val="100000"/>
                  <a:alpha val="75000"/>
                </a:schemeClr>
              </a:gs>
            </a:gsLst>
            <a:lin ang="5400000" scaled="1"/>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B898C0-5C2B-9B5E-0242-0CA4B6CDA6C4}"/>
              </a:ext>
            </a:extLst>
          </p:cNvPr>
          <p:cNvSpPr txBox="1"/>
          <p:nvPr/>
        </p:nvSpPr>
        <p:spPr>
          <a:xfrm>
            <a:off x="914400" y="697753"/>
            <a:ext cx="11763375"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TRẢ LỜI </a:t>
            </a:r>
          </a:p>
          <a:p>
            <a:pPr algn="just">
              <a:lnSpc>
                <a:spcPct val="150000"/>
              </a:lnSpc>
            </a:pPr>
            <a:r>
              <a:rPr lang="en-US" sz="4500">
                <a:latin typeface="Arial" panose="020B0604020202020204" pitchFamily="34" charset="0"/>
                <a:cs typeface="Arial" panose="020B0604020202020204" pitchFamily="34" charset="0"/>
              </a:rPr>
              <a:t>không cần thiết phải đi xa thì mới học được nhiều điều mới. Những điều mới mẻ ở xung quanh chúng ta, chỉ cần chúng ta chú ý sẽ có rất nhiều điều thú vị. </a:t>
            </a:r>
          </a:p>
        </p:txBody>
      </p:sp>
    </p:spTree>
    <p:extLst>
      <p:ext uri="{BB962C8B-B14F-4D97-AF65-F5344CB8AC3E}">
        <p14:creationId xmlns:p14="http://schemas.microsoft.com/office/powerpoint/2010/main" val="89103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2B0D6-F314-B3AB-2F6D-D76C23EAE9AD}"/>
              </a:ext>
            </a:extLst>
          </p:cNvPr>
          <p:cNvSpPr txBox="1"/>
          <p:nvPr/>
        </p:nvSpPr>
        <p:spPr>
          <a:xfrm>
            <a:off x="4686300" y="241637"/>
            <a:ext cx="8915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pic>
        <p:nvPicPr>
          <p:cNvPr id="6" name="Picture 5">
            <a:extLst>
              <a:ext uri="{FF2B5EF4-FFF2-40B4-BE49-F238E27FC236}">
                <a16:creationId xmlns:a16="http://schemas.microsoft.com/office/drawing/2014/main" id="{B8426638-D2BD-C832-D762-37A0ACD4EA03}"/>
              </a:ext>
            </a:extLst>
          </p:cNvPr>
          <p:cNvPicPr>
            <a:picLocks noChangeAspect="1"/>
          </p:cNvPicPr>
          <p:nvPr/>
        </p:nvPicPr>
        <p:blipFill>
          <a:blip r:embed="rId2"/>
          <a:stretch>
            <a:fillRect/>
          </a:stretch>
        </p:blipFill>
        <p:spPr>
          <a:xfrm>
            <a:off x="0" y="2567967"/>
            <a:ext cx="10515600" cy="7719033"/>
          </a:xfrm>
          <a:prstGeom prst="rect">
            <a:avLst/>
          </a:prstGeom>
        </p:spPr>
      </p:pic>
      <p:sp>
        <p:nvSpPr>
          <p:cNvPr id="7" name="Speech Bubble: Rectangle with Corners Rounded 6">
            <a:extLst>
              <a:ext uri="{FF2B5EF4-FFF2-40B4-BE49-F238E27FC236}">
                <a16:creationId xmlns:a16="http://schemas.microsoft.com/office/drawing/2014/main" id="{281A7D4A-52A5-B982-240A-89D088F457BE}"/>
              </a:ext>
            </a:extLst>
          </p:cNvPr>
          <p:cNvSpPr/>
          <p:nvPr/>
        </p:nvSpPr>
        <p:spPr>
          <a:xfrm>
            <a:off x="9906000" y="2567967"/>
            <a:ext cx="8153400" cy="4495800"/>
          </a:xfrm>
          <a:prstGeom prst="wedgeRoundRectCallout">
            <a:avLst>
              <a:gd name="adj1" fmla="val -45644"/>
              <a:gd name="adj2" fmla="val 57000"/>
              <a:gd name="adj3" fmla="val 16667"/>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Cho biết bức tranh nói với em điều gì về chủ điểm này?</a:t>
            </a:r>
          </a:p>
        </p:txBody>
      </p:sp>
      <p:sp>
        <p:nvSpPr>
          <p:cNvPr id="8" name="TextBox 7">
            <a:extLst>
              <a:ext uri="{FF2B5EF4-FFF2-40B4-BE49-F238E27FC236}">
                <a16:creationId xmlns:a16="http://schemas.microsoft.com/office/drawing/2014/main" id="{C6D27603-3452-8B6B-40E3-2C62F8F3E26B}"/>
              </a:ext>
            </a:extLst>
          </p:cNvPr>
          <p:cNvSpPr txBox="1"/>
          <p:nvPr/>
        </p:nvSpPr>
        <p:spPr>
          <a:xfrm>
            <a:off x="2857500" y="1493535"/>
            <a:ext cx="12573000" cy="784830"/>
          </a:xfrm>
          <a:prstGeom prst="rect">
            <a:avLst/>
          </a:prstGeom>
          <a:noFill/>
        </p:spPr>
        <p:txBody>
          <a:bodyPr wrap="square" rtlCol="0">
            <a:spAutoFit/>
          </a:bodyPr>
          <a:lstStyle/>
          <a:p>
            <a:pPr algn="ctr"/>
            <a:r>
              <a:rPr lang="en-US" sz="4500">
                <a:solidFill>
                  <a:srgbClr val="C00000"/>
                </a:solidFill>
                <a:latin typeface="Arial" panose="020B0604020202020204" pitchFamily="34" charset="0"/>
                <a:cs typeface="Arial" panose="020B0604020202020204" pitchFamily="34" charset="0"/>
              </a:rPr>
              <a:t>Quan sát tranh và trả lời câu hỏi </a:t>
            </a:r>
          </a:p>
        </p:txBody>
      </p:sp>
    </p:spTree>
    <p:extLst>
      <p:ext uri="{BB962C8B-B14F-4D97-AF65-F5344CB8AC3E}">
        <p14:creationId xmlns:p14="http://schemas.microsoft.com/office/powerpoint/2010/main" val="244082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52B33F-7600-E953-757F-2AA2228A1752}"/>
              </a:ext>
            </a:extLst>
          </p:cNvPr>
          <p:cNvGrpSpPr/>
          <p:nvPr/>
        </p:nvGrpSpPr>
        <p:grpSpPr>
          <a:xfrm>
            <a:off x="457200" y="190500"/>
            <a:ext cx="8891572" cy="7288907"/>
            <a:chOff x="685800" y="1028700"/>
            <a:chExt cx="8891572" cy="7288907"/>
          </a:xfrm>
        </p:grpSpPr>
        <p:pic>
          <p:nvPicPr>
            <p:cNvPr id="2" name="Picture 1">
              <a:extLst>
                <a:ext uri="{FF2B5EF4-FFF2-40B4-BE49-F238E27FC236}">
                  <a16:creationId xmlns:a16="http://schemas.microsoft.com/office/drawing/2014/main" id="{38872D8E-79B9-BBEE-3C9B-441FA486D649}"/>
                </a:ext>
              </a:extLst>
            </p:cNvPr>
            <p:cNvPicPr>
              <a:picLocks noChangeAspect="1"/>
            </p:cNvPicPr>
            <p:nvPr/>
          </p:nvPicPr>
          <p:blipFill>
            <a:blip r:embed="rId2"/>
            <a:stretch>
              <a:fillRect/>
            </a:stretch>
          </p:blipFill>
          <p:spPr>
            <a:xfrm>
              <a:off x="685800" y="1790700"/>
              <a:ext cx="8891572" cy="6526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Pin ">
              <a:extLst>
                <a:ext uri="{FF2B5EF4-FFF2-40B4-BE49-F238E27FC236}">
                  <a16:creationId xmlns:a16="http://schemas.microsoft.com/office/drawing/2014/main" id="{0E268AD8-BED3-854D-C7E9-320A6A47B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86" y="102870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Rounded Corners 3">
            <a:extLst>
              <a:ext uri="{FF2B5EF4-FFF2-40B4-BE49-F238E27FC236}">
                <a16:creationId xmlns:a16="http://schemas.microsoft.com/office/drawing/2014/main" id="{46DB1332-9E56-35C1-2C01-4048342FFA62}"/>
              </a:ext>
            </a:extLst>
          </p:cNvPr>
          <p:cNvSpPr/>
          <p:nvPr/>
        </p:nvSpPr>
        <p:spPr>
          <a:xfrm>
            <a:off x="9644062" y="342900"/>
            <a:ext cx="8153400" cy="32766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Tranh vẽ các bạn nhỏ đang chơi đùa và ngắm nhìn cây cối, động vật, khung cảnh ngoài trời.</a:t>
            </a:r>
            <a:endParaRPr lang="en-US" sz="4000">
              <a:solidFill>
                <a:schemeClr val="tx1"/>
              </a:solidFill>
            </a:endParaRPr>
          </a:p>
        </p:txBody>
      </p:sp>
      <p:sp>
        <p:nvSpPr>
          <p:cNvPr id="5" name="Rectangle: Rounded Corners 4">
            <a:extLst>
              <a:ext uri="{FF2B5EF4-FFF2-40B4-BE49-F238E27FC236}">
                <a16:creationId xmlns:a16="http://schemas.microsoft.com/office/drawing/2014/main" id="{A1ECFDAA-82E5-8591-7218-CBC88ACB5857}"/>
              </a:ext>
            </a:extLst>
          </p:cNvPr>
          <p:cNvSpPr/>
          <p:nvPr/>
        </p:nvSpPr>
        <p:spPr>
          <a:xfrm>
            <a:off x="9644062" y="3848100"/>
            <a:ext cx="8153400" cy="3276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Mỗi bạn đang khám phá những hoạt động khác nhau: chụp ảnh, ngắm nhìn cây cối, cắm trại,… </a:t>
            </a:r>
          </a:p>
        </p:txBody>
      </p:sp>
      <p:grpSp>
        <p:nvGrpSpPr>
          <p:cNvPr id="9" name="Group 8">
            <a:extLst>
              <a:ext uri="{FF2B5EF4-FFF2-40B4-BE49-F238E27FC236}">
                <a16:creationId xmlns:a16="http://schemas.microsoft.com/office/drawing/2014/main" id="{4F173273-0598-F384-8D3A-3AAE62ADDF55}"/>
              </a:ext>
            </a:extLst>
          </p:cNvPr>
          <p:cNvGrpSpPr/>
          <p:nvPr/>
        </p:nvGrpSpPr>
        <p:grpSpPr>
          <a:xfrm>
            <a:off x="1652572" y="8241407"/>
            <a:ext cx="15392400" cy="1295400"/>
            <a:chOff x="1447800" y="8371329"/>
            <a:chExt cx="15392400" cy="1295400"/>
          </a:xfrm>
        </p:grpSpPr>
        <p:pic>
          <p:nvPicPr>
            <p:cNvPr id="7" name="Graphic 6" descr="Back with solid fill">
              <a:extLst>
                <a:ext uri="{FF2B5EF4-FFF2-40B4-BE49-F238E27FC236}">
                  <a16:creationId xmlns:a16="http://schemas.microsoft.com/office/drawing/2014/main" id="{07ED532D-3424-8408-0F97-DAA0E5613F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1447800" y="8371329"/>
              <a:ext cx="1759760" cy="1295400"/>
            </a:xfrm>
            <a:prstGeom prst="rect">
              <a:avLst/>
            </a:prstGeom>
          </p:spPr>
        </p:pic>
        <p:sp>
          <p:nvSpPr>
            <p:cNvPr id="8" name="TextBox 7">
              <a:extLst>
                <a:ext uri="{FF2B5EF4-FFF2-40B4-BE49-F238E27FC236}">
                  <a16:creationId xmlns:a16="http://schemas.microsoft.com/office/drawing/2014/main" id="{0004EE79-0FA0-FE34-4B2F-AF96E03BA755}"/>
                </a:ext>
              </a:extLst>
            </p:cNvPr>
            <p:cNvSpPr txBox="1"/>
            <p:nvPr/>
          </p:nvSpPr>
          <p:spPr>
            <a:xfrm>
              <a:off x="3886200" y="8549669"/>
              <a:ext cx="12954000" cy="938719"/>
            </a:xfrm>
            <a:prstGeom prst="rect">
              <a:avLst/>
            </a:prstGeom>
            <a:noFill/>
          </p:spPr>
          <p:txBody>
            <a:bodyPr wrap="square" rtlCol="0">
              <a:spAutoFit/>
            </a:bodyPr>
            <a:lstStyle/>
            <a:p>
              <a:r>
                <a:rPr lang="en-US" sz="5500" b="1">
                  <a:solidFill>
                    <a:srgbClr val="FF0000"/>
                  </a:solidFill>
                  <a:latin typeface="Arial" panose="020B0604020202020204" pitchFamily="34" charset="0"/>
                  <a:cs typeface="Arial" panose="020B0604020202020204" pitchFamily="34" charset="0"/>
                </a:rPr>
                <a:t>Chủ đề “Trải nghiệm và khám phá” </a:t>
              </a:r>
            </a:p>
          </p:txBody>
        </p:sp>
      </p:grpSp>
    </p:spTree>
    <p:extLst>
      <p:ext uri="{BB962C8B-B14F-4D97-AF65-F5344CB8AC3E}">
        <p14:creationId xmlns:p14="http://schemas.microsoft.com/office/powerpoint/2010/main" val="13284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BB27E2-CF17-D967-F39F-C14A7C58EA60}"/>
              </a:ext>
            </a:extLst>
          </p:cNvPr>
          <p:cNvSpPr txBox="1"/>
          <p:nvPr/>
        </p:nvSpPr>
        <p:spPr>
          <a:xfrm>
            <a:off x="3581400" y="571500"/>
            <a:ext cx="111252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CHƠI TRÒ CHƠI</a:t>
            </a:r>
          </a:p>
        </p:txBody>
      </p:sp>
      <p:pic>
        <p:nvPicPr>
          <p:cNvPr id="4" name="Picture 3">
            <a:extLst>
              <a:ext uri="{FF2B5EF4-FFF2-40B4-BE49-F238E27FC236}">
                <a16:creationId xmlns:a16="http://schemas.microsoft.com/office/drawing/2014/main" id="{F5A3C95F-F7D3-8555-77A7-CDBCA5340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 y="3238500"/>
            <a:ext cx="14211211" cy="7048500"/>
          </a:xfrm>
          <a:prstGeom prst="rect">
            <a:avLst/>
          </a:prstGeom>
          <a:effectLst>
            <a:softEdge rad="635000"/>
          </a:effectLst>
        </p:spPr>
      </p:pic>
      <p:sp>
        <p:nvSpPr>
          <p:cNvPr id="6" name="Rectangle: Rounded Corners 5">
            <a:extLst>
              <a:ext uri="{FF2B5EF4-FFF2-40B4-BE49-F238E27FC236}">
                <a16:creationId xmlns:a16="http://schemas.microsoft.com/office/drawing/2014/main" id="{E5929971-5A02-C092-A75F-EE20E3B2C3C8}"/>
              </a:ext>
            </a:extLst>
          </p:cNvPr>
          <p:cNvSpPr/>
          <p:nvPr/>
        </p:nvSpPr>
        <p:spPr>
          <a:xfrm>
            <a:off x="9677400" y="1866900"/>
            <a:ext cx="8339138" cy="5486400"/>
          </a:xfrm>
          <a:prstGeom prst="roundRect">
            <a:avLst/>
          </a:prstGeom>
          <a:gradFill>
            <a:gsLst>
              <a:gs pos="0">
                <a:schemeClr val="accent1">
                  <a:lumMod val="5000"/>
                  <a:lumOff val="95000"/>
                </a:schemeClr>
              </a:gs>
              <a:gs pos="100000">
                <a:srgbClr val="DAEAA8">
                  <a:alpha val="48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Cùng nhau đóng vai nói lời trò chuyện của các chủ gà con mới nở với chú gà còn ở trong quả trứng.</a:t>
            </a:r>
          </a:p>
        </p:txBody>
      </p:sp>
    </p:spTree>
    <p:extLst>
      <p:ext uri="{BB962C8B-B14F-4D97-AF65-F5344CB8AC3E}">
        <p14:creationId xmlns:p14="http://schemas.microsoft.com/office/powerpoint/2010/main" val="17122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C363D7-CA13-10F5-F577-252595223184}"/>
              </a:ext>
            </a:extLst>
          </p:cNvPr>
          <p:cNvGrpSpPr/>
          <p:nvPr/>
        </p:nvGrpSpPr>
        <p:grpSpPr>
          <a:xfrm>
            <a:off x="5334000" y="128587"/>
            <a:ext cx="12954000" cy="10172700"/>
            <a:chOff x="1066800" y="1181100"/>
            <a:chExt cx="10781234" cy="8839200"/>
          </a:xfrm>
        </p:grpSpPr>
        <p:pic>
          <p:nvPicPr>
            <p:cNvPr id="3" name="Picture 2">
              <a:extLst>
                <a:ext uri="{FF2B5EF4-FFF2-40B4-BE49-F238E27FC236}">
                  <a16:creationId xmlns:a16="http://schemas.microsoft.com/office/drawing/2014/main" id="{C36D7882-A624-42D1-D4F2-EDC91494B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81100"/>
              <a:ext cx="10781234" cy="8839200"/>
            </a:xfrm>
            <a:prstGeom prst="rect">
              <a:avLst/>
            </a:prstGeom>
            <a:effectLst>
              <a:softEdge rad="317500"/>
            </a:effectLst>
          </p:spPr>
        </p:pic>
        <p:sp>
          <p:nvSpPr>
            <p:cNvPr id="4" name="Freeform: Shape 3">
              <a:extLst>
                <a:ext uri="{FF2B5EF4-FFF2-40B4-BE49-F238E27FC236}">
                  <a16:creationId xmlns:a16="http://schemas.microsoft.com/office/drawing/2014/main" id="{B8EBFC4E-960A-693F-4722-BD5C25F565EA}"/>
                </a:ext>
              </a:extLst>
            </p:cNvPr>
            <p:cNvSpPr/>
            <p:nvPr/>
          </p:nvSpPr>
          <p:spPr>
            <a:xfrm>
              <a:off x="6572250" y="4343400"/>
              <a:ext cx="257175" cy="85725"/>
            </a:xfrm>
            <a:custGeom>
              <a:avLst/>
              <a:gdLst>
                <a:gd name="connsiteX0" fmla="*/ 0 w 257175"/>
                <a:gd name="connsiteY0" fmla="*/ 28575 h 85725"/>
                <a:gd name="connsiteX1" fmla="*/ 71438 w 257175"/>
                <a:gd name="connsiteY1" fmla="*/ 42863 h 85725"/>
                <a:gd name="connsiteX2" fmla="*/ 114300 w 257175"/>
                <a:gd name="connsiteY2" fmla="*/ 71438 h 85725"/>
                <a:gd name="connsiteX3" fmla="*/ 157163 w 257175"/>
                <a:gd name="connsiteY3" fmla="*/ 85725 h 85725"/>
                <a:gd name="connsiteX4" fmla="*/ 214313 w 257175"/>
                <a:gd name="connsiteY4" fmla="*/ 42863 h 85725"/>
                <a:gd name="connsiteX5" fmla="*/ 257175 w 25717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85725">
                  <a:moveTo>
                    <a:pt x="0" y="28575"/>
                  </a:moveTo>
                  <a:cubicBezTo>
                    <a:pt x="23813" y="33338"/>
                    <a:pt x="48700" y="34336"/>
                    <a:pt x="71438" y="42863"/>
                  </a:cubicBezTo>
                  <a:cubicBezTo>
                    <a:pt x="87516" y="48892"/>
                    <a:pt x="98941" y="63759"/>
                    <a:pt x="114300" y="71438"/>
                  </a:cubicBezTo>
                  <a:cubicBezTo>
                    <a:pt x="127771" y="78173"/>
                    <a:pt x="142875" y="80963"/>
                    <a:pt x="157163" y="85725"/>
                  </a:cubicBezTo>
                  <a:cubicBezTo>
                    <a:pt x="176213" y="71438"/>
                    <a:pt x="196233" y="58360"/>
                    <a:pt x="214313" y="42863"/>
                  </a:cubicBezTo>
                  <a:cubicBezTo>
                    <a:pt x="229654" y="29713"/>
                    <a:pt x="257175" y="0"/>
                    <a:pt x="257175" y="0"/>
                  </a:cubicBezTo>
                </a:path>
              </a:pathLst>
            </a:cu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B0A982A-F1EF-0986-937F-FEA32153791A}"/>
              </a:ext>
            </a:extLst>
          </p:cNvPr>
          <p:cNvSpPr txBox="1"/>
          <p:nvPr/>
        </p:nvSpPr>
        <p:spPr>
          <a:xfrm>
            <a:off x="457200" y="800100"/>
            <a:ext cx="10591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TRANH MINH HỌA </a:t>
            </a:r>
          </a:p>
        </p:txBody>
      </p:sp>
      <p:grpSp>
        <p:nvGrpSpPr>
          <p:cNvPr id="12" name="Group 11">
            <a:extLst>
              <a:ext uri="{FF2B5EF4-FFF2-40B4-BE49-F238E27FC236}">
                <a16:creationId xmlns:a16="http://schemas.microsoft.com/office/drawing/2014/main" id="{72D6A466-5AE2-3E1E-4D0E-18F68A1E8C84}"/>
              </a:ext>
            </a:extLst>
          </p:cNvPr>
          <p:cNvGrpSpPr/>
          <p:nvPr/>
        </p:nvGrpSpPr>
        <p:grpSpPr>
          <a:xfrm>
            <a:off x="152400" y="1943100"/>
            <a:ext cx="9215438" cy="5005626"/>
            <a:chOff x="152400" y="1943100"/>
            <a:chExt cx="9215438" cy="5005626"/>
          </a:xfrm>
        </p:grpSpPr>
        <p:sp>
          <p:nvSpPr>
            <p:cNvPr id="9" name="Speech Bubble: Oval 8">
              <a:extLst>
                <a:ext uri="{FF2B5EF4-FFF2-40B4-BE49-F238E27FC236}">
                  <a16:creationId xmlns:a16="http://schemas.microsoft.com/office/drawing/2014/main" id="{F2375C4E-AF8F-A115-4D8C-993630286FDD}"/>
                </a:ext>
              </a:extLst>
            </p:cNvPr>
            <p:cNvSpPr/>
            <p:nvPr/>
          </p:nvSpPr>
          <p:spPr>
            <a:xfrm>
              <a:off x="152400" y="1943100"/>
              <a:ext cx="9215438" cy="5005626"/>
            </a:xfrm>
            <a:prstGeom prst="wedgeEllipseCallout">
              <a:avLst>
                <a:gd name="adj1" fmla="val 35588"/>
                <a:gd name="adj2" fmla="val 46307"/>
              </a:avLst>
            </a:prstGeom>
            <a:gradFill>
              <a:gsLst>
                <a:gs pos="0">
                  <a:schemeClr val="accent1">
                    <a:lumMod val="5000"/>
                    <a:lumOff val="95000"/>
                  </a:schemeClr>
                </a:gs>
                <a:gs pos="100000">
                  <a:srgbClr val="DAEAA8">
                    <a:alpha val="48000"/>
                  </a:srgbClr>
                </a:gs>
              </a:gsLst>
              <a:lin ang="5400000" scaled="1"/>
            </a:gra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4AEF21-88F6-8FFD-7DA7-963BF9C2855F}"/>
                </a:ext>
              </a:extLst>
            </p:cNvPr>
            <p:cNvSpPr txBox="1"/>
            <p:nvPr/>
          </p:nvSpPr>
          <p:spPr>
            <a:xfrm>
              <a:off x="188119" y="3425185"/>
              <a:ext cx="9144000" cy="2041456"/>
            </a:xfrm>
            <a:prstGeom prst="rect">
              <a:avLst/>
            </a:prstGeom>
            <a:noFill/>
          </p:spPr>
          <p:txBody>
            <a:bodyPr wrap="square">
              <a:spAutoFit/>
            </a:bodyPr>
            <a:lstStyle/>
            <a:p>
              <a:pPr algn="ctr">
                <a:lnSpc>
                  <a:spcPct val="150000"/>
                </a:lnSpc>
              </a:pPr>
              <a:r>
                <a:rPr lang="en-US" sz="4500">
                  <a:latin typeface="Arial" panose="020B0604020202020204" pitchFamily="34" charset="0"/>
                  <a:cs typeface="Arial" panose="020B0604020202020204" pitchFamily="34" charset="0"/>
                </a:rPr>
                <a:t>Em hãy nêu nội dung của bức tranh minh họa bài đọc? </a:t>
              </a:r>
            </a:p>
          </p:txBody>
        </p:sp>
      </p:grpSp>
    </p:spTree>
    <p:extLst>
      <p:ext uri="{BB962C8B-B14F-4D97-AF65-F5344CB8AC3E}">
        <p14:creationId xmlns:p14="http://schemas.microsoft.com/office/powerpoint/2010/main" val="31916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82ECFF-8A10-EA98-1999-F0076DC37B55}"/>
              </a:ext>
            </a:extLst>
          </p:cNvPr>
          <p:cNvGrpSpPr/>
          <p:nvPr/>
        </p:nvGrpSpPr>
        <p:grpSpPr>
          <a:xfrm>
            <a:off x="381000" y="495300"/>
            <a:ext cx="7924800" cy="5071019"/>
            <a:chOff x="1066800" y="1181100"/>
            <a:chExt cx="10781234" cy="8839200"/>
          </a:xfrm>
        </p:grpSpPr>
        <p:pic>
          <p:nvPicPr>
            <p:cNvPr id="3" name="Picture 2">
              <a:extLst>
                <a:ext uri="{FF2B5EF4-FFF2-40B4-BE49-F238E27FC236}">
                  <a16:creationId xmlns:a16="http://schemas.microsoft.com/office/drawing/2014/main" id="{CB9BAC01-2E12-E4B7-2C4B-B834CEF3A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81100"/>
              <a:ext cx="10781234" cy="8839200"/>
            </a:xfrm>
            <a:prstGeom prst="rect">
              <a:avLst/>
            </a:prstGeom>
            <a:effectLst>
              <a:softEdge rad="317500"/>
            </a:effectLst>
          </p:spPr>
        </p:pic>
        <p:sp>
          <p:nvSpPr>
            <p:cNvPr id="4" name="Freeform: Shape 3">
              <a:extLst>
                <a:ext uri="{FF2B5EF4-FFF2-40B4-BE49-F238E27FC236}">
                  <a16:creationId xmlns:a16="http://schemas.microsoft.com/office/drawing/2014/main" id="{090E96F1-B78C-6B68-1CE3-D56FC51EDC9A}"/>
                </a:ext>
              </a:extLst>
            </p:cNvPr>
            <p:cNvSpPr/>
            <p:nvPr/>
          </p:nvSpPr>
          <p:spPr>
            <a:xfrm>
              <a:off x="6572250" y="4343400"/>
              <a:ext cx="257175" cy="85725"/>
            </a:xfrm>
            <a:custGeom>
              <a:avLst/>
              <a:gdLst>
                <a:gd name="connsiteX0" fmla="*/ 0 w 257175"/>
                <a:gd name="connsiteY0" fmla="*/ 28575 h 85725"/>
                <a:gd name="connsiteX1" fmla="*/ 71438 w 257175"/>
                <a:gd name="connsiteY1" fmla="*/ 42863 h 85725"/>
                <a:gd name="connsiteX2" fmla="*/ 114300 w 257175"/>
                <a:gd name="connsiteY2" fmla="*/ 71438 h 85725"/>
                <a:gd name="connsiteX3" fmla="*/ 157163 w 257175"/>
                <a:gd name="connsiteY3" fmla="*/ 85725 h 85725"/>
                <a:gd name="connsiteX4" fmla="*/ 214313 w 257175"/>
                <a:gd name="connsiteY4" fmla="*/ 42863 h 85725"/>
                <a:gd name="connsiteX5" fmla="*/ 257175 w 25717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85725">
                  <a:moveTo>
                    <a:pt x="0" y="28575"/>
                  </a:moveTo>
                  <a:cubicBezTo>
                    <a:pt x="23813" y="33338"/>
                    <a:pt x="48700" y="34336"/>
                    <a:pt x="71438" y="42863"/>
                  </a:cubicBezTo>
                  <a:cubicBezTo>
                    <a:pt x="87516" y="48892"/>
                    <a:pt x="98941" y="63759"/>
                    <a:pt x="114300" y="71438"/>
                  </a:cubicBezTo>
                  <a:cubicBezTo>
                    <a:pt x="127771" y="78173"/>
                    <a:pt x="142875" y="80963"/>
                    <a:pt x="157163" y="85725"/>
                  </a:cubicBezTo>
                  <a:cubicBezTo>
                    <a:pt x="176213" y="71438"/>
                    <a:pt x="196233" y="58360"/>
                    <a:pt x="214313" y="42863"/>
                  </a:cubicBezTo>
                  <a:cubicBezTo>
                    <a:pt x="229654" y="29713"/>
                    <a:pt x="257175" y="0"/>
                    <a:pt x="257175" y="0"/>
                  </a:cubicBezTo>
                </a:path>
              </a:pathLst>
            </a:cu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955D794A-A8CB-96B2-2FEB-4DBFC6A96B97}"/>
              </a:ext>
            </a:extLst>
          </p:cNvPr>
          <p:cNvSpPr/>
          <p:nvPr/>
        </p:nvSpPr>
        <p:spPr>
          <a:xfrm>
            <a:off x="604837" y="6515100"/>
            <a:ext cx="8039101" cy="2971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Chủ gà đang nhớ lại và kẽ với các bạn về cuộc sống của mình khi còn ở trong quả trứng.</a:t>
            </a:r>
          </a:p>
        </p:txBody>
      </p:sp>
      <p:sp>
        <p:nvSpPr>
          <p:cNvPr id="7" name="Rectangle: Rounded Corners 6">
            <a:extLst>
              <a:ext uri="{FF2B5EF4-FFF2-40B4-BE49-F238E27FC236}">
                <a16:creationId xmlns:a16="http://schemas.microsoft.com/office/drawing/2014/main" id="{35415E4D-C4DC-55FA-8CCF-58BEF33B9184}"/>
              </a:ext>
            </a:extLst>
          </p:cNvPr>
          <p:cNvSpPr/>
          <p:nvPr/>
        </p:nvSpPr>
        <p:spPr>
          <a:xfrm>
            <a:off x="9644064" y="6515100"/>
            <a:ext cx="8343900" cy="2971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Vẽ gà con ngỡ ngàng nhìn thấy mẹ, nhìn thấy bầu trời xanh... khi vừa ra khỏi quả trứng.</a:t>
            </a:r>
          </a:p>
        </p:txBody>
      </p:sp>
      <p:pic>
        <p:nvPicPr>
          <p:cNvPr id="9" name="Picture 8">
            <a:extLst>
              <a:ext uri="{FF2B5EF4-FFF2-40B4-BE49-F238E27FC236}">
                <a16:creationId xmlns:a16="http://schemas.microsoft.com/office/drawing/2014/main" id="{67EFFE61-3100-F612-90D5-5E619EEB2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926" y="235985"/>
            <a:ext cx="8153400" cy="6185339"/>
          </a:xfrm>
          <a:prstGeom prst="rect">
            <a:avLst/>
          </a:prstGeom>
          <a:effectLst>
            <a:softEdge rad="635000"/>
          </a:effectLst>
        </p:spPr>
      </p:pic>
    </p:spTree>
    <p:extLst>
      <p:ext uri="{BB962C8B-B14F-4D97-AF65-F5344CB8AC3E}">
        <p14:creationId xmlns:p14="http://schemas.microsoft.com/office/powerpoint/2010/main" val="6930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C2040E0-72C0-6843-B66E-91B1D395FF3C}"/>
              </a:ext>
            </a:extLst>
          </p:cNvPr>
          <p:cNvSpPr/>
          <p:nvPr/>
        </p:nvSpPr>
        <p:spPr>
          <a:xfrm>
            <a:off x="1371600" y="699283"/>
            <a:ext cx="14999324" cy="8077200"/>
          </a:xfrm>
          <a:prstGeom prst="ellips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8">
            <a:extLst>
              <a:ext uri="{FF2B5EF4-FFF2-40B4-BE49-F238E27FC236}">
                <a16:creationId xmlns:a16="http://schemas.microsoft.com/office/drawing/2014/main" id="{6B9BF6A1-A66A-F809-98B0-0634C3B7D3B6}"/>
              </a:ext>
            </a:extLst>
          </p:cNvPr>
          <p:cNvSpPr/>
          <p:nvPr/>
        </p:nvSpPr>
        <p:spPr>
          <a:xfrm>
            <a:off x="15544800" y="7962901"/>
            <a:ext cx="2626101" cy="2324100"/>
          </a:xfrm>
          <a:custGeom>
            <a:avLst/>
            <a:gdLst/>
            <a:ahLst/>
            <a:cxnLst/>
            <a:rect l="l" t="t" r="r" b="b"/>
            <a:pathLst>
              <a:path w="1650805" h="1460963">
                <a:moveTo>
                  <a:pt x="0" y="0"/>
                </a:moveTo>
                <a:lnTo>
                  <a:pt x="1650806" y="0"/>
                </a:lnTo>
                <a:lnTo>
                  <a:pt x="1650806" y="1460963"/>
                </a:lnTo>
                <a:lnTo>
                  <a:pt x="0" y="1460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B8DF282B-DF07-B83F-B1D6-3CA05C2884FF}"/>
              </a:ext>
            </a:extLst>
          </p:cNvPr>
          <p:cNvSpPr/>
          <p:nvPr/>
        </p:nvSpPr>
        <p:spPr>
          <a:xfrm flipH="1">
            <a:off x="14171688" y="8334281"/>
            <a:ext cx="1458030" cy="1952719"/>
          </a:xfrm>
          <a:custGeom>
            <a:avLst/>
            <a:gdLst/>
            <a:ahLst/>
            <a:cxnLst/>
            <a:rect l="l" t="t" r="r" b="b"/>
            <a:pathLst>
              <a:path w="847465" h="1134998">
                <a:moveTo>
                  <a:pt x="847465" y="0"/>
                </a:moveTo>
                <a:lnTo>
                  <a:pt x="0" y="0"/>
                </a:lnTo>
                <a:lnTo>
                  <a:pt x="0" y="1134999"/>
                </a:lnTo>
                <a:lnTo>
                  <a:pt x="847465" y="1134999"/>
                </a:lnTo>
                <a:lnTo>
                  <a:pt x="84746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8AE65AE1-995C-959A-A4C7-0C2819886AE5}"/>
              </a:ext>
            </a:extLst>
          </p:cNvPr>
          <p:cNvSpPr/>
          <p:nvPr/>
        </p:nvSpPr>
        <p:spPr>
          <a:xfrm rot="1081071">
            <a:off x="15371059" y="5101430"/>
            <a:ext cx="1676202" cy="1711866"/>
          </a:xfrm>
          <a:custGeom>
            <a:avLst/>
            <a:gdLst/>
            <a:ahLst/>
            <a:cxnLst/>
            <a:rect l="l" t="t" r="r" b="b"/>
            <a:pathLst>
              <a:path w="766942" h="783260">
                <a:moveTo>
                  <a:pt x="0" y="0"/>
                </a:moveTo>
                <a:lnTo>
                  <a:pt x="766941" y="0"/>
                </a:lnTo>
                <a:lnTo>
                  <a:pt x="766941" y="783260"/>
                </a:lnTo>
                <a:lnTo>
                  <a:pt x="0" y="783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34E0214E-9073-00A3-2A68-CA23523D4A1D}"/>
              </a:ext>
            </a:extLst>
          </p:cNvPr>
          <p:cNvSpPr/>
          <p:nvPr/>
        </p:nvSpPr>
        <p:spPr>
          <a:xfrm rot="-1042577">
            <a:off x="1310169" y="443397"/>
            <a:ext cx="1634423" cy="1704003"/>
          </a:xfrm>
          <a:custGeom>
            <a:avLst/>
            <a:gdLst/>
            <a:ahLst/>
            <a:cxnLst/>
            <a:rect l="l" t="t" r="r" b="b"/>
            <a:pathLst>
              <a:path w="1163542" h="1213076">
                <a:moveTo>
                  <a:pt x="0" y="0"/>
                </a:moveTo>
                <a:lnTo>
                  <a:pt x="1163542" y="0"/>
                </a:lnTo>
                <a:lnTo>
                  <a:pt x="1163542" y="1213077"/>
                </a:lnTo>
                <a:lnTo>
                  <a:pt x="0" y="12130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A86A372B-DF8F-CB8A-1D06-D7736CFA9923}"/>
              </a:ext>
            </a:extLst>
          </p:cNvPr>
          <p:cNvSpPr txBox="1"/>
          <p:nvPr/>
        </p:nvSpPr>
        <p:spPr>
          <a:xfrm>
            <a:off x="1479862" y="1974941"/>
            <a:ext cx="147828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9. </a:t>
            </a:r>
          </a:p>
          <a:p>
            <a:pPr algn="ctr">
              <a:lnSpc>
                <a:spcPct val="150000"/>
              </a:lnSpc>
            </a:pPr>
            <a:r>
              <a:rPr lang="en-US" sz="7200" b="1">
                <a:latin typeface="Arial" panose="020B0604020202020204" pitchFamily="34" charset="0"/>
                <a:cs typeface="Arial" panose="020B0604020202020204" pitchFamily="34" charset="0"/>
              </a:rPr>
              <a:t>BẦU TRỜI TRONG QUẢ TRỨNG </a:t>
            </a:r>
          </a:p>
        </p:txBody>
      </p:sp>
      <p:sp>
        <p:nvSpPr>
          <p:cNvPr id="16" name="TextBox 15">
            <a:extLst>
              <a:ext uri="{FF2B5EF4-FFF2-40B4-BE49-F238E27FC236}">
                <a16:creationId xmlns:a16="http://schemas.microsoft.com/office/drawing/2014/main" id="{C417619B-D858-3877-3CB0-1E0DA0F8F56D}"/>
              </a:ext>
            </a:extLst>
          </p:cNvPr>
          <p:cNvSpPr txBox="1"/>
          <p:nvPr/>
        </p:nvSpPr>
        <p:spPr>
          <a:xfrm>
            <a:off x="4223062" y="5780886"/>
            <a:ext cx="9296400" cy="1200329"/>
          </a:xfrm>
          <a:prstGeom prst="rect">
            <a:avLst/>
          </a:prstGeom>
          <a:noFill/>
        </p:spPr>
        <p:txBody>
          <a:bodyPr wrap="square" rtlCol="0">
            <a:spAutoFit/>
          </a:bodyPr>
          <a:lstStyle/>
          <a:p>
            <a:pPr algn="ctr"/>
            <a:r>
              <a:rPr lang="en-US" sz="7200" b="1">
                <a:solidFill>
                  <a:srgbClr val="FF0000"/>
                </a:solidFill>
                <a:latin typeface="Arial" panose="020B0604020202020204" pitchFamily="34" charset="0"/>
                <a:cs typeface="Arial" panose="020B0604020202020204" pitchFamily="34" charset="0"/>
              </a:rPr>
              <a:t>(TIẾT 1. ĐỌC) </a:t>
            </a:r>
          </a:p>
        </p:txBody>
      </p:sp>
      <p:sp>
        <p:nvSpPr>
          <p:cNvPr id="17" name="Freeform 6">
            <a:extLst>
              <a:ext uri="{FF2B5EF4-FFF2-40B4-BE49-F238E27FC236}">
                <a16:creationId xmlns:a16="http://schemas.microsoft.com/office/drawing/2014/main" id="{C9040616-12AC-F4C5-E8D0-937F6D7B0EFD}"/>
              </a:ext>
            </a:extLst>
          </p:cNvPr>
          <p:cNvSpPr/>
          <p:nvPr/>
        </p:nvSpPr>
        <p:spPr>
          <a:xfrm>
            <a:off x="265028" y="6276881"/>
            <a:ext cx="6318311" cy="4114800"/>
          </a:xfrm>
          <a:custGeom>
            <a:avLst/>
            <a:gdLst/>
            <a:ahLst/>
            <a:cxnLst/>
            <a:rect l="l" t="t" r="r" b="b"/>
            <a:pathLst>
              <a:path w="6318311" h="4114800">
                <a:moveTo>
                  <a:pt x="0" y="0"/>
                </a:moveTo>
                <a:lnTo>
                  <a:pt x="6318311" y="0"/>
                </a:lnTo>
                <a:lnTo>
                  <a:pt x="631831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1350</Words>
  <Application>Microsoft Office PowerPoint</Application>
  <PresentationFormat>Custom</PresentationFormat>
  <Paragraphs>125</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Amasis MT Pro Black</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Cute Playful Group Project Presentation</dc:title>
  <dc:creator>FPT SHOP</dc:creator>
  <cp:lastModifiedBy>FPT SHOP</cp:lastModifiedBy>
  <cp:revision>4</cp:revision>
  <dcterms:created xsi:type="dcterms:W3CDTF">2006-08-16T00:00:00Z</dcterms:created>
  <dcterms:modified xsi:type="dcterms:W3CDTF">2025-10-07T12:43:55Z</dcterms:modified>
  <dc:identifier>DAFosehRlLI</dc:identifier>
</cp:coreProperties>
</file>