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7" r:id="rId3"/>
    <p:sldId id="263" r:id="rId4"/>
    <p:sldId id="256" r:id="rId5"/>
    <p:sldId id="270" r:id="rId6"/>
    <p:sldId id="271" r:id="rId7"/>
    <p:sldId id="272" r:id="rId8"/>
    <p:sldId id="273" r:id="rId9"/>
    <p:sldId id="274" r:id="rId10"/>
    <p:sldId id="275" r:id="rId11"/>
    <p:sldId id="276" r:id="rId12"/>
    <p:sldId id="278" r:id="rId13"/>
    <p:sldId id="277" r:id="rId14"/>
    <p:sldId id="279" r:id="rId15"/>
    <p:sldId id="280" r:id="rId16"/>
    <p:sldId id="260" r:id="rId17"/>
    <p:sldId id="281" r:id="rId18"/>
    <p:sldId id="264" r:id="rId19"/>
    <p:sldId id="285" r:id="rId20"/>
  </p:sldIdLst>
  <p:sldSz cx="18288000" cy="10287000"/>
  <p:notesSz cx="6858000" cy="9144000"/>
  <p:embeddedFontLst>
    <p:embeddedFont>
      <p:font typeface="Amasis MT Pro Black" panose="02040A04050005020304" pitchFamily="18"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7DB7FE-9AE7-482D-859C-1755F1A7FD64}">
          <p14:sldIdLst>
            <p14:sldId id="258"/>
            <p14:sldId id="267"/>
            <p14:sldId id="263"/>
            <p14:sldId id="256"/>
            <p14:sldId id="270"/>
            <p14:sldId id="271"/>
            <p14:sldId id="272"/>
            <p14:sldId id="273"/>
            <p14:sldId id="274"/>
            <p14:sldId id="275"/>
            <p14:sldId id="276"/>
            <p14:sldId id="278"/>
            <p14:sldId id="277"/>
            <p14:sldId id="279"/>
            <p14:sldId id="280"/>
            <p14:sldId id="260"/>
            <p14:sldId id="281"/>
            <p14:sldId id="264"/>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DC0"/>
    <a:srgbClr val="BC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2" name="TextBox 2"/>
          <p:cNvSpPr txBox="1"/>
          <p:nvPr/>
        </p:nvSpPr>
        <p:spPr>
          <a:xfrm>
            <a:off x="1024912" y="2221423"/>
            <a:ext cx="16230600" cy="4780668"/>
          </a:xfrm>
          <a:prstGeom prst="rect">
            <a:avLst/>
          </a:prstGeom>
        </p:spPr>
        <p:txBody>
          <a:bodyPr lIns="0" tIns="0" rIns="0" bIns="0" rtlCol="0" anchor="t">
            <a:spAutoFit/>
          </a:bodyPr>
          <a:lstStyle/>
          <a:p>
            <a:pPr marL="0" lvl="0" indent="0" algn="ctr">
              <a:lnSpc>
                <a:spcPct val="150000"/>
              </a:lnSpc>
            </a:pPr>
            <a:r>
              <a:rPr lang="en-US" sz="7200" b="1">
                <a:solidFill>
                  <a:srgbClr val="FF9658"/>
                </a:solidFill>
                <a:latin typeface="Arial" panose="020B0604020202020204" pitchFamily="34" charset="0"/>
                <a:cs typeface="Arial" panose="020B0604020202020204" pitchFamily="34" charset="0"/>
              </a:rPr>
              <a:t>XIN CHÀO CÁC EM!</a:t>
            </a:r>
          </a:p>
          <a:p>
            <a:pPr marL="0" lvl="0" indent="0" algn="ctr">
              <a:lnSpc>
                <a:spcPct val="150000"/>
              </a:lnSpc>
            </a:pPr>
            <a:r>
              <a:rPr lang="en-US" sz="7200" b="1" u="none">
                <a:solidFill>
                  <a:srgbClr val="FF9658"/>
                </a:solidFill>
                <a:latin typeface="Arial" panose="020B0604020202020204" pitchFamily="34" charset="0"/>
                <a:cs typeface="Arial" panose="020B0604020202020204" pitchFamily="34" charset="0"/>
              </a:rPr>
              <a:t>CH</a:t>
            </a:r>
            <a:r>
              <a:rPr lang="en-US" sz="7200" b="1">
                <a:solidFill>
                  <a:srgbClr val="FF9658"/>
                </a:solidFill>
                <a:latin typeface="Arial" panose="020B0604020202020204" pitchFamily="34" charset="0"/>
                <a:cs typeface="Arial" panose="020B0604020202020204" pitchFamily="34" charset="0"/>
              </a:rPr>
              <a:t>ÀO MỪNG CÁC EM ĐẾN VỚI </a:t>
            </a:r>
          </a:p>
          <a:p>
            <a:pPr marL="0" lvl="0" indent="0" algn="ctr">
              <a:lnSpc>
                <a:spcPct val="150000"/>
              </a:lnSpc>
            </a:pPr>
            <a:r>
              <a:rPr lang="en-US" sz="7200" b="1">
                <a:solidFill>
                  <a:srgbClr val="FF9658"/>
                </a:solidFill>
                <a:latin typeface="Arial" panose="020B0604020202020204" pitchFamily="34" charset="0"/>
                <a:cs typeface="Arial" panose="020B0604020202020204" pitchFamily="34" charset="0"/>
              </a:rPr>
              <a:t>BÀI HỌC NGÀY HÔM NAY!</a:t>
            </a:r>
            <a:endParaRPr lang="en-US" sz="7200" b="1" u="none">
              <a:solidFill>
                <a:srgbClr val="FF9658"/>
              </a:solidFill>
              <a:latin typeface="Arial" panose="020B0604020202020204" pitchFamily="34" charset="0"/>
              <a:cs typeface="Arial" panose="020B0604020202020204" pitchFamily="34" charset="0"/>
            </a:endParaRPr>
          </a:p>
        </p:txBody>
      </p:sp>
      <p:sp>
        <p:nvSpPr>
          <p:cNvPr id="3" name="Freeform 3"/>
          <p:cNvSpPr/>
          <p:nvPr/>
        </p:nvSpPr>
        <p:spPr>
          <a:xfrm>
            <a:off x="15593682" y="4916402"/>
            <a:ext cx="4783581" cy="2636950"/>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276600" y="3044734"/>
            <a:ext cx="5166684" cy="2848135"/>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6390339" y="1754729"/>
            <a:ext cx="2907795" cy="3810005"/>
          </a:xfrm>
          <a:custGeom>
            <a:avLst/>
            <a:gdLst/>
            <a:ahLst/>
            <a:cxnLst/>
            <a:rect l="l" t="t" r="r" b="b"/>
            <a:pathLst>
              <a:path w="3140415" h="4114800">
                <a:moveTo>
                  <a:pt x="0" y="0"/>
                </a:moveTo>
                <a:lnTo>
                  <a:pt x="3140415" y="0"/>
                </a:lnTo>
                <a:lnTo>
                  <a:pt x="31404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51515" y="7924938"/>
            <a:ext cx="3237515" cy="2489943"/>
          </a:xfrm>
          <a:custGeom>
            <a:avLst/>
            <a:gdLst/>
            <a:ahLst/>
            <a:cxnLst/>
            <a:rect l="l" t="t" r="r" b="b"/>
            <a:pathLst>
              <a:path w="3703249" h="2848135">
                <a:moveTo>
                  <a:pt x="0" y="0"/>
                </a:moveTo>
                <a:lnTo>
                  <a:pt x="3703249" y="0"/>
                </a:lnTo>
                <a:lnTo>
                  <a:pt x="3703249" y="2848135"/>
                </a:lnTo>
                <a:lnTo>
                  <a:pt x="0" y="28481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17397">
            <a:off x="482208" y="200466"/>
            <a:ext cx="5477528" cy="1389923"/>
          </a:xfrm>
          <a:custGeom>
            <a:avLst/>
            <a:gdLst/>
            <a:ahLst/>
            <a:cxnLst/>
            <a:rect l="l" t="t" r="r" b="b"/>
            <a:pathLst>
              <a:path w="5477528" h="1389923">
                <a:moveTo>
                  <a:pt x="0" y="0"/>
                </a:moveTo>
                <a:lnTo>
                  <a:pt x="5477527" y="0"/>
                </a:lnTo>
                <a:lnTo>
                  <a:pt x="5477527" y="1389923"/>
                </a:lnTo>
                <a:lnTo>
                  <a:pt x="0" y="13899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2954000" y="7650051"/>
            <a:ext cx="6939339" cy="2636949"/>
          </a:xfrm>
          <a:custGeom>
            <a:avLst/>
            <a:gdLst/>
            <a:ahLst/>
            <a:cxnLst/>
            <a:rect l="l" t="t" r="r" b="b"/>
            <a:pathLst>
              <a:path w="6939339" h="2636949">
                <a:moveTo>
                  <a:pt x="0" y="0"/>
                </a:moveTo>
                <a:lnTo>
                  <a:pt x="6939339" y="0"/>
                </a:lnTo>
                <a:lnTo>
                  <a:pt x="6939339" y="2636949"/>
                </a:lnTo>
                <a:lnTo>
                  <a:pt x="0" y="26369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rot="-711694">
            <a:off x="14888884" y="1278682"/>
            <a:ext cx="600082" cy="1081228"/>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5E882C-7F74-D4FB-16EB-F670596EA9D5}"/>
              </a:ext>
            </a:extLst>
          </p:cNvPr>
          <p:cNvGraphicFramePr>
            <a:graphicFrameLocks noGrp="1"/>
          </p:cNvGraphicFramePr>
          <p:nvPr>
            <p:extLst>
              <p:ext uri="{D42A27DB-BD31-4B8C-83A1-F6EECF244321}">
                <p14:modId xmlns:p14="http://schemas.microsoft.com/office/powerpoint/2010/main" val="2381117154"/>
              </p:ext>
            </p:extLst>
          </p:nvPr>
        </p:nvGraphicFramePr>
        <p:xfrm>
          <a:off x="552450" y="536426"/>
          <a:ext cx="17183100" cy="9214147"/>
        </p:xfrm>
        <a:graphic>
          <a:graphicData uri="http://schemas.openxmlformats.org/drawingml/2006/table">
            <a:tbl>
              <a:tblPr firstRow="1" firstCol="1" bandRow="1"/>
              <a:tblGrid>
                <a:gridCol w="4315390">
                  <a:extLst>
                    <a:ext uri="{9D8B030D-6E8A-4147-A177-3AD203B41FA5}">
                      <a16:colId xmlns:a16="http://schemas.microsoft.com/office/drawing/2014/main" val="3041118619"/>
                    </a:ext>
                  </a:extLst>
                </a:gridCol>
                <a:gridCol w="12867710">
                  <a:extLst>
                    <a:ext uri="{9D8B030D-6E8A-4147-A177-3AD203B41FA5}">
                      <a16:colId xmlns:a16="http://schemas.microsoft.com/office/drawing/2014/main" val="1586104420"/>
                    </a:ext>
                  </a:extLst>
                </a:gridCol>
              </a:tblGrid>
              <a:tr h="853101">
                <a:tc>
                  <a:txBody>
                    <a:bodyPr/>
                    <a:lstStyle/>
                    <a:p>
                      <a:pPr marL="0" marR="0" algn="ctr">
                        <a:lnSpc>
                          <a:spcPct val="150000"/>
                        </a:lnSpc>
                        <a:spcBef>
                          <a:spcPts val="100"/>
                        </a:spcBef>
                        <a:spcAft>
                          <a:spcPts val="100"/>
                        </a:spcAft>
                      </a:pPr>
                      <a:r>
                        <a:rPr lang="vi-VN" sz="2800" b="1" kern="100">
                          <a:solidFill>
                            <a:srgbClr val="000000"/>
                          </a:solidFill>
                          <a:effectLst/>
                          <a:latin typeface="+mn-lt"/>
                          <a:ea typeface="DengXian Light" panose="02010600030101010101" pitchFamily="2" charset="-122"/>
                          <a:cs typeface="Times New Roman" panose="02020603050405020304" pitchFamily="18" charset="0"/>
                        </a:rPr>
                        <a:t>Các hoạt động</a:t>
                      </a:r>
                      <a:endParaRPr lang="en-US" sz="2800" kern="100">
                        <a:effectLst/>
                        <a:latin typeface="+mn-lt"/>
                        <a:ea typeface="Calibri" panose="020F0502020204030204" pitchFamily="34" charset="0"/>
                        <a:cs typeface="Times New Roman" panose="02020603050405020304" pitchFamily="18" charset="0"/>
                      </a:endParaRPr>
                    </a:p>
                  </a:txBody>
                  <a:tcPr marL="41465" marR="41465" marT="0" marB="0" anchor="ctr">
                    <a:lnL w="1905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800" b="1" kern="100">
                          <a:solidFill>
                            <a:srgbClr val="000000"/>
                          </a:solidFill>
                          <a:effectLst/>
                          <a:latin typeface="+mn-lt"/>
                          <a:ea typeface="DengXian Light" panose="02010600030101010101" pitchFamily="2" charset="-122"/>
                          <a:cs typeface="Times New Roman" panose="02020603050405020304" pitchFamily="18" charset="0"/>
                        </a:rPr>
                        <a:t>Nội dung hoạt động</a:t>
                      </a:r>
                      <a:endParaRPr lang="en-US" sz="2800" kern="100">
                        <a:effectLst/>
                        <a:latin typeface="+mn-lt"/>
                        <a:ea typeface="Calibri" panose="020F0502020204030204" pitchFamily="34" charset="0"/>
                        <a:cs typeface="Times New Roman" panose="02020603050405020304" pitchFamily="18" charset="0"/>
                      </a:endParaRPr>
                    </a:p>
                  </a:txBody>
                  <a:tcPr marL="41465" marR="41465" marT="0" marB="0" anchor="ctr">
                    <a:lnL w="1905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11472669"/>
                  </a:ext>
                </a:extLst>
              </a:tr>
              <a:tr h="2109387">
                <a:tc>
                  <a:txBody>
                    <a:bodyPr/>
                    <a:lstStyle/>
                    <a:p>
                      <a:pPr marL="0" marR="0" algn="just">
                        <a:lnSpc>
                          <a:spcPct val="150000"/>
                        </a:lnSpc>
                        <a:spcBef>
                          <a:spcPts val="100"/>
                        </a:spcBef>
                        <a:spcAft>
                          <a:spcPts val="100"/>
                        </a:spcAft>
                      </a:pPr>
                      <a:r>
                        <a:rPr lang="vi-VN" sz="2800" b="1" kern="100">
                          <a:solidFill>
                            <a:srgbClr val="000000"/>
                          </a:solidFill>
                          <a:effectLst/>
                          <a:latin typeface="+mn-lt"/>
                          <a:ea typeface="DengXian Light" panose="02010600030101010101" pitchFamily="2" charset="-122"/>
                          <a:cs typeface="Times New Roman" panose="02020603050405020304" pitchFamily="18" charset="0"/>
                        </a:rPr>
                        <a:t>Trước giờ sinh hoạt lớp</a:t>
                      </a:r>
                      <a:endParaRPr lang="en-US" sz="2800" kern="100">
                        <a:effectLst/>
                        <a:latin typeface="+mn-lt"/>
                        <a:ea typeface="Calibri" panose="020F0502020204030204" pitchFamily="34" charset="0"/>
                        <a:cs typeface="Times New Roman" panose="02020603050405020304" pitchFamily="18" charset="0"/>
                      </a:endParaRPr>
                    </a:p>
                  </a:txBody>
                  <a:tcPr marL="41465" marR="41465" marT="0" marB="0" anchor="ctr">
                    <a:lnL w="1905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Bạn Minh viết và vẽ trang trí trên bảng lớp:</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Dòng chữ: Chung tay xây dựng Thư viện lớp 4B.</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Những hình ảnh ngộ nghĩnh: chú gà con đội trên đầu một mảnh vỏ trứng, chú dế mèn bước ra từ cuốn truyện, những cuốn sách mở rộng như sải cánh bay,...</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Các bạn nữ chuẩn bị bản chủ toạ:</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Phủ khăn trải bàn.</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Đặt lọ hoa rực rỡ lên bàn.</a:t>
                      </a:r>
                      <a:endParaRPr lang="en-US" sz="2800" kern="100">
                        <a:effectLst/>
                        <a:latin typeface="+mn-lt"/>
                        <a:ea typeface="Calibri" panose="020F0502020204030204" pitchFamily="34" charset="0"/>
                        <a:cs typeface="Times New Roman" panose="02020603050405020304" pitchFamily="18" charset="0"/>
                      </a:endParaRPr>
                    </a:p>
                  </a:txBody>
                  <a:tcPr marL="41465" marR="41465" marT="0" marB="0">
                    <a:lnL w="1905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3042578"/>
                  </a:ext>
                </a:extLst>
              </a:tr>
              <a:tr h="2249908">
                <a:tc>
                  <a:txBody>
                    <a:bodyPr/>
                    <a:lstStyle/>
                    <a:p>
                      <a:pPr marL="0" marR="0" algn="just">
                        <a:lnSpc>
                          <a:spcPct val="150000"/>
                        </a:lnSpc>
                        <a:spcBef>
                          <a:spcPts val="100"/>
                        </a:spcBef>
                        <a:spcAft>
                          <a:spcPts val="100"/>
                        </a:spcAft>
                      </a:pPr>
                      <a:r>
                        <a:rPr lang="vi-VN" sz="2800" b="1" kern="100">
                          <a:solidFill>
                            <a:srgbClr val="000000"/>
                          </a:solidFill>
                          <a:effectLst/>
                          <a:latin typeface="+mn-lt"/>
                          <a:ea typeface="DengXian Light" panose="02010600030101010101" pitchFamily="2" charset="-122"/>
                          <a:cs typeface="Times New Roman" panose="02020603050405020304" pitchFamily="18" charset="0"/>
                        </a:rPr>
                        <a:t>Trong giờ sinh hoạt lớp</a:t>
                      </a:r>
                      <a:endParaRPr lang="en-US" sz="2800" kern="100">
                        <a:effectLst/>
                        <a:latin typeface="+mn-lt"/>
                        <a:ea typeface="Calibri" panose="020F0502020204030204" pitchFamily="34" charset="0"/>
                        <a:cs typeface="Times New Roman" panose="02020603050405020304" pitchFamily="18" charset="0"/>
                      </a:endParaRPr>
                    </a:p>
                  </a:txBody>
                  <a:tcPr marL="41465" marR="41465" marT="0" marB="0" anchor="ctr">
                    <a:lnL w="1905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Đầu tiên: Cô chủ nhiệm phát biểu khai mạc (về tầm quan trọng của sách, ý nghĩa của việc đọc sách, vì sao cần có một thư viện của lớp).</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Tiếp theo: Bạn lớp trưởng phát động phong trào Chung tay xây dựng thư viện lớp, cả lớp thảo luận, đưa ra các hình thức ủng hộ, đóng góp sách báo,...</a:t>
                      </a:r>
                      <a:endParaRPr lang="en-US" sz="2800" kern="100">
                        <a:effectLst/>
                        <a:latin typeface="+mn-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vi-VN" sz="2800" kern="100">
                          <a:solidFill>
                            <a:srgbClr val="000000"/>
                          </a:solidFill>
                          <a:effectLst/>
                          <a:latin typeface="+mn-lt"/>
                          <a:ea typeface="Calibri" panose="020F0502020204030204" pitchFamily="34" charset="0"/>
                          <a:cs typeface="Times New Roman" panose="02020603050405020304" pitchFamily="18" charset="0"/>
                        </a:rPr>
                        <a:t>- Sau cùng: Bạn lớp phó thông báo thời gian mang sách báo đến góp, nhiệm vụ của các tổ trưởng trong việc lập hợp và ghi tên sách các bạn trong tổ đóng góp.</a:t>
                      </a:r>
                      <a:endParaRPr lang="en-US" sz="2800" kern="100">
                        <a:effectLst/>
                        <a:latin typeface="+mn-lt"/>
                        <a:ea typeface="Calibri" panose="020F0502020204030204" pitchFamily="34" charset="0"/>
                        <a:cs typeface="Times New Roman" panose="02020603050405020304" pitchFamily="18" charset="0"/>
                      </a:endParaRPr>
                    </a:p>
                  </a:txBody>
                  <a:tcPr marL="41465" marR="41465" marT="0" marB="0">
                    <a:lnL w="1905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7096552"/>
                  </a:ext>
                </a:extLst>
              </a:tr>
            </a:tbl>
          </a:graphicData>
        </a:graphic>
      </p:graphicFrame>
    </p:spTree>
    <p:extLst>
      <p:ext uri="{BB962C8B-B14F-4D97-AF65-F5344CB8AC3E}">
        <p14:creationId xmlns:p14="http://schemas.microsoft.com/office/powerpoint/2010/main" val="23578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FC094-A85A-1891-DBAA-E3628A084055}"/>
              </a:ext>
            </a:extLst>
          </p:cNvPr>
          <p:cNvGrpSpPr/>
          <p:nvPr/>
        </p:nvGrpSpPr>
        <p:grpSpPr>
          <a:xfrm>
            <a:off x="452437" y="192155"/>
            <a:ext cx="17106900" cy="2514600"/>
            <a:chOff x="723900" y="571500"/>
            <a:chExt cx="17106900" cy="2514600"/>
          </a:xfrm>
        </p:grpSpPr>
        <p:sp>
          <p:nvSpPr>
            <p:cNvPr id="2" name="Rectangle: Rounded Corners 1">
              <a:extLst>
                <a:ext uri="{FF2B5EF4-FFF2-40B4-BE49-F238E27FC236}">
                  <a16:creationId xmlns:a16="http://schemas.microsoft.com/office/drawing/2014/main" id="{D62819C3-A610-37B5-1F90-CF7A217F7066}"/>
                </a:ext>
              </a:extLst>
            </p:cNvPr>
            <p:cNvSpPr/>
            <p:nvPr/>
          </p:nvSpPr>
          <p:spPr>
            <a:xfrm>
              <a:off x="723900" y="571500"/>
              <a:ext cx="168402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0E6E55-6EC4-1BAC-F58F-A3C448A1A8A9}"/>
                </a:ext>
              </a:extLst>
            </p:cNvPr>
            <p:cNvSpPr/>
            <p:nvPr/>
          </p:nvSpPr>
          <p:spPr>
            <a:xfrm>
              <a:off x="990600" y="800100"/>
              <a:ext cx="16840200" cy="2286000"/>
            </a:xfrm>
            <a:prstGeom prst="round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045C92-6A8E-8C75-41A2-C2BCFC1CCC1C}"/>
                </a:ext>
              </a:extLst>
            </p:cNvPr>
            <p:cNvSpPr txBox="1"/>
            <p:nvPr/>
          </p:nvSpPr>
          <p:spPr>
            <a:xfrm>
              <a:off x="1390650" y="930344"/>
              <a:ext cx="16040100" cy="2041456"/>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e. </a:t>
              </a:r>
              <a:r>
                <a:rPr lang="vi-VN" sz="4500">
                  <a:latin typeface="Arial" panose="020B0604020202020204" pitchFamily="34" charset="0"/>
                  <a:cs typeface="Arial" panose="020B0604020202020204" pitchFamily="34" charset="0"/>
                </a:rPr>
                <a:t>Những từ ngữ nào giúp em nhận biết các hoạt động được thuật lại theo trình tự? </a:t>
              </a:r>
            </a:p>
          </p:txBody>
        </p:sp>
      </p:grpSp>
      <p:sp>
        <p:nvSpPr>
          <p:cNvPr id="10" name="TextBox 9">
            <a:extLst>
              <a:ext uri="{FF2B5EF4-FFF2-40B4-BE49-F238E27FC236}">
                <a16:creationId xmlns:a16="http://schemas.microsoft.com/office/drawing/2014/main" id="{96DEE5F3-9838-8B4A-17BB-20B5D5553400}"/>
              </a:ext>
            </a:extLst>
          </p:cNvPr>
          <p:cNvSpPr txBox="1"/>
          <p:nvPr/>
        </p:nvSpPr>
        <p:spPr>
          <a:xfrm>
            <a:off x="502266" y="2746511"/>
            <a:ext cx="16573500"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Những từ ngữ giúp em nhận biết các hoạt động được thuật lại theo trình tự là: </a:t>
            </a:r>
          </a:p>
        </p:txBody>
      </p:sp>
      <p:sp>
        <p:nvSpPr>
          <p:cNvPr id="11" name="Rectangle 10">
            <a:extLst>
              <a:ext uri="{FF2B5EF4-FFF2-40B4-BE49-F238E27FC236}">
                <a16:creationId xmlns:a16="http://schemas.microsoft.com/office/drawing/2014/main" id="{4ACC6B68-2C22-06D5-B107-B5B493890D66}"/>
              </a:ext>
            </a:extLst>
          </p:cNvPr>
          <p:cNvSpPr/>
          <p:nvPr/>
        </p:nvSpPr>
        <p:spPr>
          <a:xfrm>
            <a:off x="502266" y="4683032"/>
            <a:ext cx="5105400" cy="132082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Trước giờ sinh hoạt </a:t>
            </a:r>
          </a:p>
        </p:txBody>
      </p:sp>
      <p:sp>
        <p:nvSpPr>
          <p:cNvPr id="12" name="Rectangle 11">
            <a:extLst>
              <a:ext uri="{FF2B5EF4-FFF2-40B4-BE49-F238E27FC236}">
                <a16:creationId xmlns:a16="http://schemas.microsoft.com/office/drawing/2014/main" id="{67712A96-6903-72B7-9E40-92E758B733B3}"/>
              </a:ext>
            </a:extLst>
          </p:cNvPr>
          <p:cNvSpPr/>
          <p:nvPr/>
        </p:nvSpPr>
        <p:spPr>
          <a:xfrm>
            <a:off x="6312516" y="4683032"/>
            <a:ext cx="5105400" cy="13208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Trong giờ sinh hoạt </a:t>
            </a:r>
          </a:p>
        </p:txBody>
      </p:sp>
      <p:sp>
        <p:nvSpPr>
          <p:cNvPr id="14" name="Rectangle 13">
            <a:extLst>
              <a:ext uri="{FF2B5EF4-FFF2-40B4-BE49-F238E27FC236}">
                <a16:creationId xmlns:a16="http://schemas.microsoft.com/office/drawing/2014/main" id="{72D5AD53-CEB4-C6F2-4486-98EA0BAA7B7B}"/>
              </a:ext>
            </a:extLst>
          </p:cNvPr>
          <p:cNvSpPr/>
          <p:nvPr/>
        </p:nvSpPr>
        <p:spPr>
          <a:xfrm>
            <a:off x="11801477" y="4683031"/>
            <a:ext cx="5867400" cy="13208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Sau thời gian thảo luận</a:t>
            </a:r>
          </a:p>
        </p:txBody>
      </p:sp>
      <p:grpSp>
        <p:nvGrpSpPr>
          <p:cNvPr id="16" name="Group 15">
            <a:extLst>
              <a:ext uri="{FF2B5EF4-FFF2-40B4-BE49-F238E27FC236}">
                <a16:creationId xmlns:a16="http://schemas.microsoft.com/office/drawing/2014/main" id="{FA5D211E-1038-2E7A-9819-7349BA646225}"/>
              </a:ext>
            </a:extLst>
          </p:cNvPr>
          <p:cNvGrpSpPr/>
          <p:nvPr/>
        </p:nvGrpSpPr>
        <p:grpSpPr>
          <a:xfrm>
            <a:off x="209548" y="6579997"/>
            <a:ext cx="17859375" cy="1320825"/>
            <a:chOff x="723900" y="571500"/>
            <a:chExt cx="17106900" cy="2514600"/>
          </a:xfrm>
        </p:grpSpPr>
        <p:sp>
          <p:nvSpPr>
            <p:cNvPr id="18" name="Rectangle: Rounded Corners 17">
              <a:extLst>
                <a:ext uri="{FF2B5EF4-FFF2-40B4-BE49-F238E27FC236}">
                  <a16:creationId xmlns:a16="http://schemas.microsoft.com/office/drawing/2014/main" id="{AC16D721-A3C9-D2DF-2F5F-046888EF4C80}"/>
                </a:ext>
              </a:extLst>
            </p:cNvPr>
            <p:cNvSpPr/>
            <p:nvPr/>
          </p:nvSpPr>
          <p:spPr>
            <a:xfrm>
              <a:off x="723900" y="571500"/>
              <a:ext cx="168402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E90993E-0382-1888-105C-C070380E81E5}"/>
                </a:ext>
              </a:extLst>
            </p:cNvPr>
            <p:cNvSpPr/>
            <p:nvPr/>
          </p:nvSpPr>
          <p:spPr>
            <a:xfrm>
              <a:off x="990600" y="800100"/>
              <a:ext cx="16840200" cy="2286000"/>
            </a:xfrm>
            <a:prstGeom prst="round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60D380A-E2E8-5D48-E32E-3B33CF009763}"/>
                </a:ext>
              </a:extLst>
            </p:cNvPr>
            <p:cNvSpPr txBox="1"/>
            <p:nvPr/>
          </p:nvSpPr>
          <p:spPr>
            <a:xfrm>
              <a:off x="1195073" y="800100"/>
              <a:ext cx="16502377" cy="1002710"/>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g. </a:t>
              </a:r>
              <a:r>
                <a:rPr lang="vi-VN" sz="4500" kern="0">
                  <a:effectLst/>
                  <a:ea typeface="Calibri" panose="020F0502020204030204" pitchFamily="34" charset="0"/>
                  <a:cs typeface="Times New Roman" panose="02020603050405020304" pitchFamily="18" charset="0"/>
                </a:rPr>
                <a:t>Phần kết bài chia sẻ suy nghĩ, cảm xúc gì về kết quả hoạt động?</a:t>
              </a:r>
              <a:endParaRPr lang="vi-VN" sz="4500">
                <a:cs typeface="Arial" panose="020B0604020202020204" pitchFamily="34" charset="0"/>
              </a:endParaRPr>
            </a:p>
          </p:txBody>
        </p:sp>
      </p:grpSp>
      <p:sp>
        <p:nvSpPr>
          <p:cNvPr id="29" name="TextBox 28">
            <a:extLst>
              <a:ext uri="{FF2B5EF4-FFF2-40B4-BE49-F238E27FC236}">
                <a16:creationId xmlns:a16="http://schemas.microsoft.com/office/drawing/2014/main" id="{3A11B506-1A8B-9E4C-2754-8FED72785B86}"/>
              </a:ext>
            </a:extLst>
          </p:cNvPr>
          <p:cNvSpPr txBox="1"/>
          <p:nvPr/>
        </p:nvSpPr>
        <p:spPr>
          <a:xfrm>
            <a:off x="209548" y="8055003"/>
            <a:ext cx="17859376"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Phần kết bài chia sẻ cảm xúc vui tươi, phấn khởi: Về kết quả hoạt động công việc, cảm nghĩ của người tham gia hoạt động.  </a:t>
            </a:r>
          </a:p>
        </p:txBody>
      </p:sp>
    </p:spTree>
    <p:extLst>
      <p:ext uri="{BB962C8B-B14F-4D97-AF65-F5344CB8AC3E}">
        <p14:creationId xmlns:p14="http://schemas.microsoft.com/office/powerpoint/2010/main" val="21465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4"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3" name="TextBox 3"/>
          <p:cNvSpPr txBox="1"/>
          <p:nvPr/>
        </p:nvSpPr>
        <p:spPr>
          <a:xfrm>
            <a:off x="2186016" y="2417120"/>
            <a:ext cx="13915968" cy="4315861"/>
          </a:xfrm>
          <a:prstGeom prst="rect">
            <a:avLst/>
          </a:prstGeom>
        </p:spPr>
        <p:txBody>
          <a:bodyPr lIns="0" tIns="0" rIns="0" bIns="0" rtlCol="0" anchor="t">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2. </a:t>
            </a:r>
          </a:p>
          <a:p>
            <a:pPr algn="ctr">
              <a:lnSpc>
                <a:spcPct val="150000"/>
              </a:lnSpc>
            </a:pPr>
            <a:r>
              <a:rPr lang="vi-VN" sz="6500" b="1">
                <a:solidFill>
                  <a:srgbClr val="002060"/>
                </a:solidFill>
                <a:latin typeface="Arial" panose="020B0604020202020204" pitchFamily="34" charset="0"/>
                <a:cs typeface="Arial" panose="020B0604020202020204" pitchFamily="34" charset="0"/>
              </a:rPr>
              <a:t>NHỮNG ĐIỀU CẦN LƯU Ý KHI VIẾT BÀI VĂN THUẬT LẠI MỘT SỰ VIỆC </a:t>
            </a:r>
          </a:p>
        </p:txBody>
      </p:sp>
      <p:sp>
        <p:nvSpPr>
          <p:cNvPr id="5" name="Freeform 5"/>
          <p:cNvSpPr/>
          <p:nvPr/>
        </p:nvSpPr>
        <p:spPr>
          <a:xfrm>
            <a:off x="13225196" y="-931050"/>
            <a:ext cx="8286255" cy="4567798"/>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114427" y="6974401"/>
            <a:ext cx="8286255" cy="4567798"/>
          </a:xfrm>
          <a:custGeom>
            <a:avLst/>
            <a:gdLst/>
            <a:ahLst/>
            <a:cxnLst/>
            <a:rect l="l" t="t" r="r" b="b"/>
            <a:pathLst>
              <a:path w="8286255" h="4567798">
                <a:moveTo>
                  <a:pt x="0" y="0"/>
                </a:moveTo>
                <a:lnTo>
                  <a:pt x="8286254" y="0"/>
                </a:lnTo>
                <a:lnTo>
                  <a:pt x="8286254" y="4567798"/>
                </a:lnTo>
                <a:lnTo>
                  <a:pt x="0" y="4567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43848" flipH="1">
            <a:off x="15855468" y="1917185"/>
            <a:ext cx="2980648" cy="1707099"/>
          </a:xfrm>
          <a:custGeom>
            <a:avLst/>
            <a:gdLst/>
            <a:ahLst/>
            <a:cxnLst/>
            <a:rect l="l" t="t" r="r" b="b"/>
            <a:pathLst>
              <a:path w="2980648" h="1707099">
                <a:moveTo>
                  <a:pt x="2980649" y="0"/>
                </a:moveTo>
                <a:lnTo>
                  <a:pt x="0" y="0"/>
                </a:lnTo>
                <a:lnTo>
                  <a:pt x="0" y="1707098"/>
                </a:lnTo>
                <a:lnTo>
                  <a:pt x="2980649" y="1707098"/>
                </a:lnTo>
                <a:lnTo>
                  <a:pt x="298064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499288">
            <a:off x="-628017" y="7054524"/>
            <a:ext cx="2980648" cy="1707099"/>
          </a:xfrm>
          <a:custGeom>
            <a:avLst/>
            <a:gdLst/>
            <a:ahLst/>
            <a:cxnLst/>
            <a:rect l="l" t="t" r="r" b="b"/>
            <a:pathLst>
              <a:path w="2980648" h="1707099">
                <a:moveTo>
                  <a:pt x="0" y="0"/>
                </a:moveTo>
                <a:lnTo>
                  <a:pt x="2980648" y="0"/>
                </a:lnTo>
                <a:lnTo>
                  <a:pt x="2980648" y="1707098"/>
                </a:lnTo>
                <a:lnTo>
                  <a:pt x="0" y="1707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3236064" y="8029150"/>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8054033" y="235563"/>
            <a:ext cx="5690667" cy="1586273"/>
          </a:xfrm>
          <a:custGeom>
            <a:avLst/>
            <a:gdLst/>
            <a:ahLst/>
            <a:cxnLst/>
            <a:rect l="l" t="t" r="r" b="b"/>
            <a:pathLst>
              <a:path w="5690667" h="1586273">
                <a:moveTo>
                  <a:pt x="0" y="0"/>
                </a:moveTo>
                <a:lnTo>
                  <a:pt x="5690667" y="0"/>
                </a:lnTo>
                <a:lnTo>
                  <a:pt x="5690667" y="1586274"/>
                </a:lnTo>
                <a:lnTo>
                  <a:pt x="0" y="15862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927792" y="4296989"/>
            <a:ext cx="600082" cy="1081228"/>
          </a:xfrm>
          <a:custGeom>
            <a:avLst/>
            <a:gdLst/>
            <a:ahLst/>
            <a:cxnLst/>
            <a:rect l="l" t="t" r="r" b="b"/>
            <a:pathLst>
              <a:path w="600082" h="1081228">
                <a:moveTo>
                  <a:pt x="0" y="0"/>
                </a:moveTo>
                <a:lnTo>
                  <a:pt x="600081" y="0"/>
                </a:lnTo>
                <a:lnTo>
                  <a:pt x="600081" y="1081228"/>
                </a:lnTo>
                <a:lnTo>
                  <a:pt x="0" y="10812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6249423" y="5579232"/>
            <a:ext cx="497097" cy="895670"/>
          </a:xfrm>
          <a:custGeom>
            <a:avLst/>
            <a:gdLst/>
            <a:ahLst/>
            <a:cxnLst/>
            <a:rect l="l" t="t" r="r" b="b"/>
            <a:pathLst>
              <a:path w="497097" h="895670">
                <a:moveTo>
                  <a:pt x="0" y="0"/>
                </a:moveTo>
                <a:lnTo>
                  <a:pt x="497096" y="0"/>
                </a:lnTo>
                <a:lnTo>
                  <a:pt x="497096" y="895669"/>
                </a:lnTo>
                <a:lnTo>
                  <a:pt x="0" y="8956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12918767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A6351D-6109-49DB-9647-6E4E596885D5}"/>
              </a:ext>
            </a:extLst>
          </p:cNvPr>
          <p:cNvSpPr txBox="1"/>
          <p:nvPr/>
        </p:nvSpPr>
        <p:spPr>
          <a:xfrm>
            <a:off x="5638800" y="342900"/>
            <a:ext cx="7010400" cy="861774"/>
          </a:xfrm>
          <a:prstGeom prst="rect">
            <a:avLst/>
          </a:prstGeom>
          <a:noFill/>
        </p:spPr>
        <p:txBody>
          <a:bodyPr wrap="square" rtlCol="0">
            <a:spAutoFit/>
          </a:bodyPr>
          <a:lstStyle/>
          <a:p>
            <a:pPr algn="ctr"/>
            <a:r>
              <a:rPr lang="en-US" sz="5000" b="1">
                <a:solidFill>
                  <a:schemeClr val="accent5">
                    <a:lumMod val="50000"/>
                  </a:schemeClr>
                </a:solidFill>
                <a:latin typeface="Arial" panose="020B0604020202020204" pitchFamily="34" charset="0"/>
                <a:cs typeface="Arial" panose="020B0604020202020204" pitchFamily="34" charset="0"/>
              </a:rPr>
              <a:t>LÀM VIỆC NHÓM </a:t>
            </a:r>
          </a:p>
        </p:txBody>
      </p:sp>
      <p:sp>
        <p:nvSpPr>
          <p:cNvPr id="9" name="Freeform 2">
            <a:extLst>
              <a:ext uri="{FF2B5EF4-FFF2-40B4-BE49-F238E27FC236}">
                <a16:creationId xmlns:a16="http://schemas.microsoft.com/office/drawing/2014/main" id="{02C06227-0C10-8395-B045-7E1E4FAA48E2}"/>
              </a:ext>
            </a:extLst>
          </p:cNvPr>
          <p:cNvSpPr/>
          <p:nvPr/>
        </p:nvSpPr>
        <p:spPr>
          <a:xfrm>
            <a:off x="228600" y="4533900"/>
            <a:ext cx="6638925" cy="57531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sp>
        <p:nvSpPr>
          <p:cNvPr id="18" name="TextBox 17">
            <a:extLst>
              <a:ext uri="{FF2B5EF4-FFF2-40B4-BE49-F238E27FC236}">
                <a16:creationId xmlns:a16="http://schemas.microsoft.com/office/drawing/2014/main" id="{D1B0DBA9-E6AC-8E31-81C9-059B594D750F}"/>
              </a:ext>
            </a:extLst>
          </p:cNvPr>
          <p:cNvSpPr txBox="1"/>
          <p:nvPr/>
        </p:nvSpPr>
        <p:spPr>
          <a:xfrm>
            <a:off x="914400" y="1485900"/>
            <a:ext cx="16459200" cy="1824923"/>
          </a:xfrm>
          <a:prstGeom prst="rect">
            <a:avLst/>
          </a:prstGeom>
          <a:noFill/>
        </p:spPr>
        <p:txBody>
          <a:bodyPr wrap="square" rtlCol="0">
            <a:spAutoFit/>
          </a:bodyPr>
          <a:lstStyle/>
          <a:p>
            <a:pPr algn="just">
              <a:lnSpc>
                <a:spcPct val="150000"/>
              </a:lnSpc>
            </a:pPr>
            <a:r>
              <a:rPr lang="en-US" sz="4000" b="1">
                <a:solidFill>
                  <a:srgbClr val="C00000"/>
                </a:solidFill>
                <a:latin typeface="Arial" panose="020B0604020202020204" pitchFamily="34" charset="0"/>
                <a:cs typeface="Arial" panose="020B0604020202020204" pitchFamily="34" charset="0"/>
              </a:rPr>
              <a:t>Bài tập 2. </a:t>
            </a:r>
            <a:r>
              <a:rPr lang="en-US" sz="4000">
                <a:latin typeface="Arial" panose="020B0604020202020204" pitchFamily="34" charset="0"/>
                <a:cs typeface="Arial" panose="020B0604020202020204" pitchFamily="34" charset="0"/>
              </a:rPr>
              <a:t>Trao đổi về những điểm cần lưu ý khi viết bài văn thuật lại một sự việc đã chứng kiến hoặc tham gia. </a:t>
            </a:r>
          </a:p>
        </p:txBody>
      </p:sp>
      <p:sp>
        <p:nvSpPr>
          <p:cNvPr id="19" name="TextBox 18">
            <a:extLst>
              <a:ext uri="{FF2B5EF4-FFF2-40B4-BE49-F238E27FC236}">
                <a16:creationId xmlns:a16="http://schemas.microsoft.com/office/drawing/2014/main" id="{1D58A9FB-A6A5-D527-8AD4-415833B6DCD3}"/>
              </a:ext>
            </a:extLst>
          </p:cNvPr>
          <p:cNvSpPr txBox="1"/>
          <p:nvPr/>
        </p:nvSpPr>
        <p:spPr>
          <a:xfrm>
            <a:off x="8234362" y="4533900"/>
            <a:ext cx="8829675" cy="4594912"/>
          </a:xfrm>
          <a:prstGeom prst="rect">
            <a:avLst/>
          </a:prstGeom>
          <a:solidFill>
            <a:schemeClr val="accent3">
              <a:lumMod val="20000"/>
              <a:lumOff val="80000"/>
            </a:schemeClr>
          </a:solid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Bố cục của bài viết (mở bài, thân bài, kết bài)</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Cách sắp xếp các hoạt động.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Cách bộ lộ suy nghĩ, cảm xúc về sự việc. </a:t>
            </a:r>
          </a:p>
        </p:txBody>
      </p:sp>
    </p:spTree>
    <p:extLst>
      <p:ext uri="{BB962C8B-B14F-4D97-AF65-F5344CB8AC3E}">
        <p14:creationId xmlns:p14="http://schemas.microsoft.com/office/powerpoint/2010/main" val="10261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39D58-0649-4BD6-459B-5CF46A61B5DF}"/>
              </a:ext>
            </a:extLst>
          </p:cNvPr>
          <p:cNvSpPr txBox="1"/>
          <p:nvPr/>
        </p:nvSpPr>
        <p:spPr>
          <a:xfrm>
            <a:off x="6400800" y="647700"/>
            <a:ext cx="5486400" cy="861774"/>
          </a:xfrm>
          <a:prstGeom prst="rect">
            <a:avLst/>
          </a:prstGeom>
          <a:noFill/>
        </p:spPr>
        <p:txBody>
          <a:bodyPr wrap="square" rtlCol="0">
            <a:spAutoFit/>
          </a:bodyPr>
          <a:lstStyle/>
          <a:p>
            <a:pPr algn="ctr"/>
            <a:r>
              <a:rPr lang="en-US" sz="5000" b="1">
                <a:solidFill>
                  <a:schemeClr val="accent5">
                    <a:lumMod val="50000"/>
                  </a:schemeClr>
                </a:solidFill>
                <a:latin typeface="Arial" panose="020B0604020202020204" pitchFamily="34" charset="0"/>
                <a:cs typeface="Arial" panose="020B0604020202020204" pitchFamily="34" charset="0"/>
              </a:rPr>
              <a:t>KẾT LUẬN </a:t>
            </a:r>
          </a:p>
        </p:txBody>
      </p:sp>
      <p:sp>
        <p:nvSpPr>
          <p:cNvPr id="3" name="Rectangle: Rounded Corners 2">
            <a:extLst>
              <a:ext uri="{FF2B5EF4-FFF2-40B4-BE49-F238E27FC236}">
                <a16:creationId xmlns:a16="http://schemas.microsoft.com/office/drawing/2014/main" id="{971A8C0B-F8CB-8351-5148-C0D852F01F79}"/>
              </a:ext>
            </a:extLst>
          </p:cNvPr>
          <p:cNvSpPr/>
          <p:nvPr/>
        </p:nvSpPr>
        <p:spPr>
          <a:xfrm>
            <a:off x="6248400" y="2171700"/>
            <a:ext cx="5791200" cy="16002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Bố cục của bài văn </a:t>
            </a:r>
          </a:p>
        </p:txBody>
      </p:sp>
      <p:sp>
        <p:nvSpPr>
          <p:cNvPr id="4" name="Rectangle: Rounded Corners 3">
            <a:extLst>
              <a:ext uri="{FF2B5EF4-FFF2-40B4-BE49-F238E27FC236}">
                <a16:creationId xmlns:a16="http://schemas.microsoft.com/office/drawing/2014/main" id="{70EBD555-0E45-74F8-02F3-32606F13E220}"/>
              </a:ext>
            </a:extLst>
          </p:cNvPr>
          <p:cNvSpPr/>
          <p:nvPr/>
        </p:nvSpPr>
        <p:spPr>
          <a:xfrm>
            <a:off x="152400" y="5143500"/>
            <a:ext cx="5011363" cy="43341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Mở bài </a:t>
            </a:r>
          </a:p>
          <a:p>
            <a:pPr algn="ctr">
              <a:lnSpc>
                <a:spcPct val="150000"/>
              </a:lnSpc>
            </a:pPr>
            <a:r>
              <a:rPr lang="en-US" sz="3800">
                <a:solidFill>
                  <a:schemeClr val="tx1"/>
                </a:solidFill>
                <a:latin typeface="Arial" panose="020B0604020202020204" pitchFamily="34" charset="0"/>
                <a:cs typeface="Arial" panose="020B0604020202020204" pitchFamily="34" charset="0"/>
              </a:rPr>
              <a:t>Giới thiệu sự việc </a:t>
            </a:r>
          </a:p>
        </p:txBody>
      </p:sp>
      <p:sp>
        <p:nvSpPr>
          <p:cNvPr id="5" name="Rectangle: Rounded Corners 4">
            <a:extLst>
              <a:ext uri="{FF2B5EF4-FFF2-40B4-BE49-F238E27FC236}">
                <a16:creationId xmlns:a16="http://schemas.microsoft.com/office/drawing/2014/main" id="{596E848D-94F4-E7A3-D89D-B1DEA50E13E7}"/>
              </a:ext>
            </a:extLst>
          </p:cNvPr>
          <p:cNvSpPr/>
          <p:nvPr/>
        </p:nvSpPr>
        <p:spPr>
          <a:xfrm>
            <a:off x="5337114" y="5100637"/>
            <a:ext cx="5895721" cy="43341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Thân bài </a:t>
            </a:r>
          </a:p>
          <a:p>
            <a:pPr algn="ctr">
              <a:lnSpc>
                <a:spcPct val="150000"/>
              </a:lnSpc>
            </a:pPr>
            <a:r>
              <a:rPr lang="en-US" sz="3800">
                <a:solidFill>
                  <a:schemeClr val="tx1"/>
                </a:solidFill>
                <a:latin typeface="Arial" panose="020B0604020202020204" pitchFamily="34" charset="0"/>
                <a:cs typeface="Arial" panose="020B0604020202020204" pitchFamily="34" charset="0"/>
              </a:rPr>
              <a:t>thuật lại diễn biến của sự việc theo trình tự thời gian, không gian</a:t>
            </a:r>
          </a:p>
        </p:txBody>
      </p:sp>
      <p:sp>
        <p:nvSpPr>
          <p:cNvPr id="6" name="Rectangle: Rounded Corners 5">
            <a:extLst>
              <a:ext uri="{FF2B5EF4-FFF2-40B4-BE49-F238E27FC236}">
                <a16:creationId xmlns:a16="http://schemas.microsoft.com/office/drawing/2014/main" id="{1F759365-E953-6343-4955-AA5A10AC8A02}"/>
              </a:ext>
            </a:extLst>
          </p:cNvPr>
          <p:cNvSpPr/>
          <p:nvPr/>
        </p:nvSpPr>
        <p:spPr>
          <a:xfrm>
            <a:off x="11382373" y="5100637"/>
            <a:ext cx="6729413" cy="43341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Kết  bài </a:t>
            </a:r>
          </a:p>
          <a:p>
            <a:pPr algn="ctr">
              <a:lnSpc>
                <a:spcPct val="150000"/>
              </a:lnSpc>
            </a:pPr>
            <a:r>
              <a:rPr lang="vi-VN" sz="3800">
                <a:solidFill>
                  <a:schemeClr val="tx1"/>
                </a:solidFill>
                <a:latin typeface="Arial" panose="020B0604020202020204" pitchFamily="34" charset="0"/>
                <a:cs typeface="Arial" panose="020B0604020202020204" pitchFamily="34" charset="0"/>
              </a:rPr>
              <a:t>nếu kết quả, suy đoán sự việc tiếp </a:t>
            </a:r>
            <a:r>
              <a:rPr lang="en-US" sz="3800">
                <a:solidFill>
                  <a:schemeClr val="tx1"/>
                </a:solidFill>
                <a:latin typeface="Arial" panose="020B0604020202020204" pitchFamily="34" charset="0"/>
                <a:cs typeface="Arial" panose="020B0604020202020204" pitchFamily="34" charset="0"/>
              </a:rPr>
              <a:t>theo, </a:t>
            </a:r>
            <a:r>
              <a:rPr lang="vi-VN" sz="3800">
                <a:solidFill>
                  <a:schemeClr val="tx1"/>
                </a:solidFill>
                <a:latin typeface="Arial" panose="020B0604020202020204" pitchFamily="34" charset="0"/>
                <a:cs typeface="Arial" panose="020B0604020202020204" pitchFamily="34" charset="0"/>
              </a:rPr>
              <a:t>nêu suy nghĩ, cảm xúc của người viết</a:t>
            </a:r>
            <a:endParaRPr lang="en-US" sz="380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B0A4D866-DE19-6770-D16D-122ECFAC6605}"/>
              </a:ext>
            </a:extLst>
          </p:cNvPr>
          <p:cNvCxnSpPr>
            <a:cxnSpLocks/>
            <a:stCxn id="3" idx="2"/>
          </p:cNvCxnSpPr>
          <p:nvPr/>
        </p:nvCxnSpPr>
        <p:spPr>
          <a:xfrm flipH="1">
            <a:off x="2658081" y="3771900"/>
            <a:ext cx="6485919" cy="13716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045BB9-BC76-4572-058B-1B206B567A1B}"/>
              </a:ext>
            </a:extLst>
          </p:cNvPr>
          <p:cNvCxnSpPr>
            <a:cxnSpLocks/>
            <a:stCxn id="3" idx="2"/>
            <a:endCxn id="5" idx="0"/>
          </p:cNvCxnSpPr>
          <p:nvPr/>
        </p:nvCxnSpPr>
        <p:spPr>
          <a:xfrm flipH="1">
            <a:off x="8284975" y="3771900"/>
            <a:ext cx="859025" cy="13287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BF93D2-A8CD-FDB6-978E-0FA819B4D083}"/>
              </a:ext>
            </a:extLst>
          </p:cNvPr>
          <p:cNvCxnSpPr>
            <a:cxnSpLocks/>
            <a:stCxn id="3" idx="2"/>
          </p:cNvCxnSpPr>
          <p:nvPr/>
        </p:nvCxnSpPr>
        <p:spPr>
          <a:xfrm>
            <a:off x="9144000" y="3771900"/>
            <a:ext cx="5603079" cy="13287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66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69AD783-63C3-4BFA-6880-241CE7F6E929}"/>
              </a:ext>
            </a:extLst>
          </p:cNvPr>
          <p:cNvGrpSpPr/>
          <p:nvPr/>
        </p:nvGrpSpPr>
        <p:grpSpPr>
          <a:xfrm>
            <a:off x="419100" y="1333500"/>
            <a:ext cx="17449800" cy="1981200"/>
            <a:chOff x="495300" y="342900"/>
            <a:chExt cx="17449800" cy="1981200"/>
          </a:xfrm>
        </p:grpSpPr>
        <p:sp>
          <p:nvSpPr>
            <p:cNvPr id="4" name="Rectangle 3">
              <a:extLst>
                <a:ext uri="{FF2B5EF4-FFF2-40B4-BE49-F238E27FC236}">
                  <a16:creationId xmlns:a16="http://schemas.microsoft.com/office/drawing/2014/main" id="{CDACDBC4-1622-2156-5050-6B56BF079539}"/>
                </a:ext>
              </a:extLst>
            </p:cNvPr>
            <p:cNvSpPr/>
            <p:nvPr/>
          </p:nvSpPr>
          <p:spPr>
            <a:xfrm>
              <a:off x="495300" y="342900"/>
              <a:ext cx="17297400" cy="18288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5604C8-3FE3-03A6-F343-D04DD76AE125}"/>
                </a:ext>
              </a:extLst>
            </p:cNvPr>
            <p:cNvSpPr/>
            <p:nvPr/>
          </p:nvSpPr>
          <p:spPr>
            <a:xfrm>
              <a:off x="647700" y="495300"/>
              <a:ext cx="17297400" cy="1828800"/>
            </a:xfrm>
            <a:prstGeom prst="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133723-BCD6-1622-2DB9-51685AB83AC3}"/>
                </a:ext>
              </a:extLst>
            </p:cNvPr>
            <p:cNvSpPr txBox="1"/>
            <p:nvPr/>
          </p:nvSpPr>
          <p:spPr>
            <a:xfrm>
              <a:off x="1000125" y="540552"/>
              <a:ext cx="16802100"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Trước khi viết, nên liệt kê và sắp xếp các hoạt động, việc làm.... theo trình tự để không bị bỏ sót hoặc nhầm lẫn.</a:t>
              </a:r>
            </a:p>
          </p:txBody>
        </p:sp>
      </p:grpSp>
      <p:grpSp>
        <p:nvGrpSpPr>
          <p:cNvPr id="9" name="Group 8">
            <a:extLst>
              <a:ext uri="{FF2B5EF4-FFF2-40B4-BE49-F238E27FC236}">
                <a16:creationId xmlns:a16="http://schemas.microsoft.com/office/drawing/2014/main" id="{0E8E3F69-9D31-3D4D-E755-0140336FBA0D}"/>
              </a:ext>
            </a:extLst>
          </p:cNvPr>
          <p:cNvGrpSpPr/>
          <p:nvPr/>
        </p:nvGrpSpPr>
        <p:grpSpPr>
          <a:xfrm>
            <a:off x="419100" y="4366026"/>
            <a:ext cx="17449800" cy="1981200"/>
            <a:chOff x="495300" y="342900"/>
            <a:chExt cx="17449800" cy="1981200"/>
          </a:xfrm>
        </p:grpSpPr>
        <p:sp>
          <p:nvSpPr>
            <p:cNvPr id="10" name="Rectangle 9">
              <a:extLst>
                <a:ext uri="{FF2B5EF4-FFF2-40B4-BE49-F238E27FC236}">
                  <a16:creationId xmlns:a16="http://schemas.microsoft.com/office/drawing/2014/main" id="{9F7A6438-C9E9-387E-3712-CC853A0536D1}"/>
                </a:ext>
              </a:extLst>
            </p:cNvPr>
            <p:cNvSpPr/>
            <p:nvPr/>
          </p:nvSpPr>
          <p:spPr>
            <a:xfrm>
              <a:off x="495300" y="342900"/>
              <a:ext cx="17297400" cy="18288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CA97E5-03DC-48CA-82B6-69629642AE1C}"/>
                </a:ext>
              </a:extLst>
            </p:cNvPr>
            <p:cNvSpPr/>
            <p:nvPr/>
          </p:nvSpPr>
          <p:spPr>
            <a:xfrm>
              <a:off x="647700" y="495300"/>
              <a:ext cx="17297400" cy="1828800"/>
            </a:xfrm>
            <a:prstGeom prst="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B4131C-84DB-4D8E-030E-1B360718B88E}"/>
                </a:ext>
              </a:extLst>
            </p:cNvPr>
            <p:cNvSpPr txBox="1"/>
            <p:nvPr/>
          </p:nvSpPr>
          <p:spPr>
            <a:xfrm>
              <a:off x="1000125" y="540552"/>
              <a:ext cx="16802100"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Để làm rõ diễn biến của sự việc, nên sử dụng những từ ngữ: đầu tiên, sau đó, trong khi đó, cuối cùng...</a:t>
              </a:r>
            </a:p>
          </p:txBody>
        </p:sp>
      </p:grpSp>
      <p:grpSp>
        <p:nvGrpSpPr>
          <p:cNvPr id="13" name="Group 12">
            <a:extLst>
              <a:ext uri="{FF2B5EF4-FFF2-40B4-BE49-F238E27FC236}">
                <a16:creationId xmlns:a16="http://schemas.microsoft.com/office/drawing/2014/main" id="{00FCF8A4-BCEF-E342-DDA8-D616261B783C}"/>
              </a:ext>
            </a:extLst>
          </p:cNvPr>
          <p:cNvGrpSpPr/>
          <p:nvPr/>
        </p:nvGrpSpPr>
        <p:grpSpPr>
          <a:xfrm>
            <a:off x="419100" y="7206218"/>
            <a:ext cx="17449800" cy="1981200"/>
            <a:chOff x="495300" y="342900"/>
            <a:chExt cx="17449800" cy="1981200"/>
          </a:xfrm>
        </p:grpSpPr>
        <p:sp>
          <p:nvSpPr>
            <p:cNvPr id="14" name="Rectangle 13">
              <a:extLst>
                <a:ext uri="{FF2B5EF4-FFF2-40B4-BE49-F238E27FC236}">
                  <a16:creationId xmlns:a16="http://schemas.microsoft.com/office/drawing/2014/main" id="{3110778E-DFC0-A704-4032-D9D89F34CCD5}"/>
                </a:ext>
              </a:extLst>
            </p:cNvPr>
            <p:cNvSpPr/>
            <p:nvPr/>
          </p:nvSpPr>
          <p:spPr>
            <a:xfrm>
              <a:off x="495300" y="342900"/>
              <a:ext cx="17297400" cy="18288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A5AA78-6CBB-6A7C-73DB-9F64534DBF27}"/>
                </a:ext>
              </a:extLst>
            </p:cNvPr>
            <p:cNvSpPr/>
            <p:nvPr/>
          </p:nvSpPr>
          <p:spPr>
            <a:xfrm>
              <a:off x="647700" y="495300"/>
              <a:ext cx="17297400" cy="1828800"/>
            </a:xfrm>
            <a:prstGeom prst="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A641250-06CA-98FA-E3E9-2EC1279277B3}"/>
                </a:ext>
              </a:extLst>
            </p:cNvPr>
            <p:cNvSpPr txBox="1"/>
            <p:nvPr/>
          </p:nvSpPr>
          <p:spPr>
            <a:xfrm>
              <a:off x="1000125" y="540552"/>
              <a:ext cx="16802100"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Đoạn văn nên có những từ ngữ, câu văn bộc lộ cảm xúc, suy nghĩ, nhận xét của người viết về sự việc đã chứng kiến hoặc tham gia.</a:t>
              </a:r>
            </a:p>
          </p:txBody>
        </p:sp>
      </p:grpSp>
    </p:spTree>
    <p:extLst>
      <p:ext uri="{BB962C8B-B14F-4D97-AF65-F5344CB8AC3E}">
        <p14:creationId xmlns:p14="http://schemas.microsoft.com/office/powerpoint/2010/main" val="198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rot="-10800000">
            <a:off x="11968915" y="-219751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5984457" y="-2197515"/>
            <a:ext cx="6319085" cy="3483396"/>
          </a:xfrm>
          <a:custGeom>
            <a:avLst/>
            <a:gdLst/>
            <a:ahLst/>
            <a:cxnLst/>
            <a:rect l="l" t="t" r="r" b="b"/>
            <a:pathLst>
              <a:path w="6319085" h="3483396">
                <a:moveTo>
                  <a:pt x="0" y="0"/>
                </a:moveTo>
                <a:lnTo>
                  <a:pt x="6319086" y="0"/>
                </a:lnTo>
                <a:lnTo>
                  <a:pt x="6319086"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0" y="-219751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1968915" y="925300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a:off x="5984457" y="9253005"/>
            <a:ext cx="6319085" cy="3483396"/>
          </a:xfrm>
          <a:custGeom>
            <a:avLst/>
            <a:gdLst/>
            <a:ahLst/>
            <a:cxnLst/>
            <a:rect l="l" t="t" r="r" b="b"/>
            <a:pathLst>
              <a:path w="6319085" h="3483396">
                <a:moveTo>
                  <a:pt x="0" y="0"/>
                </a:moveTo>
                <a:lnTo>
                  <a:pt x="6319086" y="0"/>
                </a:lnTo>
                <a:lnTo>
                  <a:pt x="6319086"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800000">
            <a:off x="0" y="925300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6" name="Group 25">
            <a:extLst>
              <a:ext uri="{FF2B5EF4-FFF2-40B4-BE49-F238E27FC236}">
                <a16:creationId xmlns:a16="http://schemas.microsoft.com/office/drawing/2014/main" id="{1C29D3B8-E13A-6B2A-3562-1794EA7E9ACA}"/>
              </a:ext>
            </a:extLst>
          </p:cNvPr>
          <p:cNvGrpSpPr/>
          <p:nvPr/>
        </p:nvGrpSpPr>
        <p:grpSpPr>
          <a:xfrm>
            <a:off x="602788" y="2000249"/>
            <a:ext cx="17145000" cy="6286500"/>
            <a:chOff x="602788" y="2000249"/>
            <a:chExt cx="17145000" cy="6286500"/>
          </a:xfrm>
        </p:grpSpPr>
        <p:sp>
          <p:nvSpPr>
            <p:cNvPr id="22" name="Rectangle: Rounded Corners 21">
              <a:extLst>
                <a:ext uri="{FF2B5EF4-FFF2-40B4-BE49-F238E27FC236}">
                  <a16:creationId xmlns:a16="http://schemas.microsoft.com/office/drawing/2014/main" id="{33661AD2-2529-18AA-A668-2A9988DE8584}"/>
                </a:ext>
              </a:extLst>
            </p:cNvPr>
            <p:cNvSpPr/>
            <p:nvPr/>
          </p:nvSpPr>
          <p:spPr>
            <a:xfrm>
              <a:off x="602788" y="2000249"/>
              <a:ext cx="17145000" cy="6286500"/>
            </a:xfrm>
            <a:prstGeom prst="roundRect">
              <a:avLst/>
            </a:prstGeom>
            <a:solidFill>
              <a:srgbClr val="FDED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27DE819-7CF9-1FA5-20AD-4744B3771B32}"/>
                </a:ext>
              </a:extLst>
            </p:cNvPr>
            <p:cNvSpPr txBox="1"/>
            <p:nvPr/>
          </p:nvSpPr>
          <p:spPr>
            <a:xfrm>
              <a:off x="647699" y="2400300"/>
              <a:ext cx="16992600" cy="5246949"/>
            </a:xfrm>
            <a:prstGeom prst="rect">
              <a:avLst/>
            </a:prstGeom>
            <a:noFill/>
          </p:spPr>
          <p:txBody>
            <a:bodyPr wrap="square" rtlCol="0">
              <a:spAutoFit/>
            </a:bodyPr>
            <a:lstStyle/>
            <a:p>
              <a:pPr algn="ctr">
                <a:lnSpc>
                  <a:spcPct val="150000"/>
                </a:lnSpc>
              </a:pPr>
              <a:r>
                <a:rPr lang="en-US" sz="3800" b="1">
                  <a:latin typeface="Arial" panose="020B0604020202020204" pitchFamily="34" charset="0"/>
                  <a:cs typeface="Arial" panose="020B0604020202020204" pitchFamily="34" charset="0"/>
                </a:rPr>
                <a:t>GHI NHỚ </a:t>
              </a:r>
            </a:p>
            <a:p>
              <a:pPr algn="just">
                <a:lnSpc>
                  <a:spcPct val="150000"/>
                </a:lnSpc>
              </a:pPr>
              <a:r>
                <a:rPr lang="en-US" sz="3800">
                  <a:latin typeface="Arial" panose="020B0604020202020204" pitchFamily="34" charset="0"/>
                  <a:cs typeface="Arial" panose="020B0604020202020204" pitchFamily="34" charset="0"/>
                </a:rPr>
                <a:t>Bài văn thuật lại một sự việc thường gồm 3 phần: </a:t>
              </a:r>
            </a:p>
            <a:p>
              <a:pPr marL="571500" indent="-571500" algn="just">
                <a:lnSpc>
                  <a:spcPct val="150000"/>
                </a:lnSpc>
                <a:buFont typeface="Wingdings" panose="05000000000000000000" pitchFamily="2" charset="2"/>
                <a:buChar char="§"/>
              </a:pPr>
              <a:r>
                <a:rPr lang="en-US" sz="3800">
                  <a:latin typeface="Arial" panose="020B0604020202020204" pitchFamily="34" charset="0"/>
                  <a:cs typeface="Arial" panose="020B0604020202020204" pitchFamily="34" charset="0"/>
                </a:rPr>
                <a:t>Mở bài: Giới thiệu sự việc được chứng kiến hoặc tham gia. </a:t>
              </a:r>
            </a:p>
            <a:p>
              <a:pPr marL="571500" indent="-571500" algn="just">
                <a:lnSpc>
                  <a:spcPct val="150000"/>
                </a:lnSpc>
                <a:buFont typeface="Wingdings" panose="05000000000000000000" pitchFamily="2" charset="2"/>
                <a:buChar char="§"/>
              </a:pPr>
              <a:r>
                <a:rPr lang="en-US" sz="3800">
                  <a:latin typeface="Arial" panose="020B0604020202020204" pitchFamily="34" charset="0"/>
                  <a:cs typeface="Arial" panose="020B0604020202020204" pitchFamily="34" charset="0"/>
                </a:rPr>
                <a:t>Thân bài: Thuật lại các hoạt động, việc làm chính theo trình tự thời gian hoặc phạm vi không gian bằng một hoặc nhiều đoạn văn. </a:t>
              </a:r>
            </a:p>
            <a:p>
              <a:pPr marL="571500" indent="-571500" algn="just">
                <a:lnSpc>
                  <a:spcPct val="150000"/>
                </a:lnSpc>
                <a:buFont typeface="Wingdings" panose="05000000000000000000" pitchFamily="2" charset="2"/>
                <a:buChar char="§"/>
              </a:pPr>
              <a:r>
                <a:rPr lang="en-US" sz="3800">
                  <a:latin typeface="Arial" panose="020B0604020202020204" pitchFamily="34" charset="0"/>
                  <a:cs typeface="Arial" panose="020B0604020202020204" pitchFamily="34" charset="0"/>
                </a:rPr>
                <a:t>Kết bài: Nêu suy nghĩ, cảm xúc về sự việc được chứng kiến hoặc tham gia.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6D5E8-C403-C3A1-79BB-D3EA5B7BEA12}"/>
              </a:ext>
            </a:extLst>
          </p:cNvPr>
          <p:cNvSpPr txBox="1"/>
          <p:nvPr/>
        </p:nvSpPr>
        <p:spPr>
          <a:xfrm>
            <a:off x="3314700" y="571500"/>
            <a:ext cx="11658600" cy="1015663"/>
          </a:xfrm>
          <a:prstGeom prst="rect">
            <a:avLst/>
          </a:prstGeom>
          <a:noFill/>
        </p:spPr>
        <p:txBody>
          <a:bodyPr wrap="square" rtlCol="0">
            <a:spAutoFit/>
          </a:bodyPr>
          <a:lstStyle/>
          <a:p>
            <a:pPr algn="ctr"/>
            <a:r>
              <a:rPr lang="en-US" sz="6000" b="1">
                <a:solidFill>
                  <a:schemeClr val="accent4">
                    <a:lumMod val="75000"/>
                  </a:schemeClr>
                </a:solidFill>
                <a:latin typeface="Arial" panose="020B0604020202020204" pitchFamily="34" charset="0"/>
                <a:cs typeface="Arial" panose="020B0604020202020204" pitchFamily="34" charset="0"/>
              </a:rPr>
              <a:t>VẬN DỤNG </a:t>
            </a:r>
          </a:p>
        </p:txBody>
      </p:sp>
      <p:sp>
        <p:nvSpPr>
          <p:cNvPr id="3" name="Freeform 3">
            <a:extLst>
              <a:ext uri="{FF2B5EF4-FFF2-40B4-BE49-F238E27FC236}">
                <a16:creationId xmlns:a16="http://schemas.microsoft.com/office/drawing/2014/main" id="{323AE6D5-9E31-3C5D-3EFE-7F3D7B22E15D}"/>
              </a:ext>
            </a:extLst>
          </p:cNvPr>
          <p:cNvSpPr/>
          <p:nvPr/>
        </p:nvSpPr>
        <p:spPr>
          <a:xfrm>
            <a:off x="228600" y="4435146"/>
            <a:ext cx="5091113" cy="585185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36F9F8CF-F175-5CD7-6BB8-2B1682A545BD}"/>
              </a:ext>
            </a:extLst>
          </p:cNvPr>
          <p:cNvSpPr/>
          <p:nvPr/>
        </p:nvSpPr>
        <p:spPr>
          <a:xfrm>
            <a:off x="5715000" y="2895600"/>
            <a:ext cx="11353800" cy="4495800"/>
          </a:xfrm>
          <a:prstGeom prst="wedgeRoundRectCallout">
            <a:avLst>
              <a:gd name="adj1" fmla="val -52444"/>
              <a:gd name="adj2" fmla="val 35169"/>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2060"/>
                </a:solidFill>
                <a:latin typeface="Arial" panose="020B0604020202020204" pitchFamily="34" charset="0"/>
                <a:cs typeface="Arial" panose="020B0604020202020204" pitchFamily="34" charset="0"/>
              </a:rPr>
              <a:t>Thực hiện ghi lại trình tự các hoạt động trong một buổi sinh hoạt lớp của lớp em.</a:t>
            </a:r>
          </a:p>
        </p:txBody>
      </p:sp>
      <p:sp>
        <p:nvSpPr>
          <p:cNvPr id="5" name="Freeform 11">
            <a:extLst>
              <a:ext uri="{FF2B5EF4-FFF2-40B4-BE49-F238E27FC236}">
                <a16:creationId xmlns:a16="http://schemas.microsoft.com/office/drawing/2014/main" id="{D1296A79-E6BD-3744-51F9-42739A83D086}"/>
              </a:ext>
            </a:extLst>
          </p:cNvPr>
          <p:cNvSpPr/>
          <p:nvPr/>
        </p:nvSpPr>
        <p:spPr>
          <a:xfrm>
            <a:off x="9310689" y="7507224"/>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12">
            <a:extLst>
              <a:ext uri="{FF2B5EF4-FFF2-40B4-BE49-F238E27FC236}">
                <a16:creationId xmlns:a16="http://schemas.microsoft.com/office/drawing/2014/main" id="{3963DD68-706D-FE59-CF77-B02A8E110ED9}"/>
              </a:ext>
            </a:extLst>
          </p:cNvPr>
          <p:cNvSpPr/>
          <p:nvPr/>
        </p:nvSpPr>
        <p:spPr>
          <a:xfrm>
            <a:off x="469366" y="419100"/>
            <a:ext cx="5690667" cy="1586273"/>
          </a:xfrm>
          <a:custGeom>
            <a:avLst/>
            <a:gdLst/>
            <a:ahLst/>
            <a:cxnLst/>
            <a:rect l="l" t="t" r="r" b="b"/>
            <a:pathLst>
              <a:path w="5690667" h="1586273">
                <a:moveTo>
                  <a:pt x="0" y="0"/>
                </a:moveTo>
                <a:lnTo>
                  <a:pt x="5690667" y="0"/>
                </a:lnTo>
                <a:lnTo>
                  <a:pt x="5690667" y="1586274"/>
                </a:lnTo>
                <a:lnTo>
                  <a:pt x="0" y="15862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94310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16" name="Freeform 9">
            <a:extLst>
              <a:ext uri="{FF2B5EF4-FFF2-40B4-BE49-F238E27FC236}">
                <a16:creationId xmlns:a16="http://schemas.microsoft.com/office/drawing/2014/main" id="{57CFA02E-88F0-D36A-6D6D-F151F8E8E46B}"/>
              </a:ext>
            </a:extLst>
          </p:cNvPr>
          <p:cNvSpPr/>
          <p:nvPr/>
        </p:nvSpPr>
        <p:spPr>
          <a:xfrm rot="-10800000">
            <a:off x="15621000" y="-952500"/>
            <a:ext cx="5023750" cy="2769342"/>
          </a:xfrm>
          <a:custGeom>
            <a:avLst/>
            <a:gdLst/>
            <a:ahLst/>
            <a:cxnLst/>
            <a:rect l="l" t="t" r="r" b="b"/>
            <a:pathLst>
              <a:path w="5023750" h="2769342">
                <a:moveTo>
                  <a:pt x="0" y="0"/>
                </a:moveTo>
                <a:lnTo>
                  <a:pt x="5023750" y="0"/>
                </a:lnTo>
                <a:lnTo>
                  <a:pt x="5023750" y="2769342"/>
                </a:lnTo>
                <a:lnTo>
                  <a:pt x="0" y="27693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a:off x="-3015556" y="6197314"/>
            <a:ext cx="9221573" cy="5083392"/>
          </a:xfrm>
          <a:custGeom>
            <a:avLst/>
            <a:gdLst/>
            <a:ahLst/>
            <a:cxnLst/>
            <a:rect l="l" t="t" r="r" b="b"/>
            <a:pathLst>
              <a:path w="9221573" h="5083392">
                <a:moveTo>
                  <a:pt x="0" y="0"/>
                </a:moveTo>
                <a:lnTo>
                  <a:pt x="9221573" y="0"/>
                </a:lnTo>
                <a:lnTo>
                  <a:pt x="9221573" y="5083393"/>
                </a:lnTo>
                <a:lnTo>
                  <a:pt x="0" y="50833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730426" y="820545"/>
            <a:ext cx="10827147" cy="1271630"/>
          </a:xfrm>
          <a:prstGeom prst="rect">
            <a:avLst/>
          </a:prstGeom>
        </p:spPr>
        <p:txBody>
          <a:bodyPr lIns="0" tIns="0" rIns="0" bIns="0" rtlCol="0" anchor="t">
            <a:spAutoFit/>
          </a:bodyPr>
          <a:lstStyle/>
          <a:p>
            <a:pPr algn="ctr">
              <a:lnSpc>
                <a:spcPts val="11403"/>
              </a:lnSpc>
            </a:pPr>
            <a:r>
              <a:rPr lang="en-US" sz="6000" b="1">
                <a:solidFill>
                  <a:srgbClr val="FF9658"/>
                </a:solidFill>
                <a:latin typeface="Arial" panose="020B0604020202020204" pitchFamily="34" charset="0"/>
                <a:cs typeface="Arial" panose="020B0604020202020204" pitchFamily="34" charset="0"/>
              </a:rPr>
              <a:t>HƯỚNG DẪN VỀ NHÀ </a:t>
            </a:r>
          </a:p>
        </p:txBody>
      </p:sp>
      <p:sp>
        <p:nvSpPr>
          <p:cNvPr id="8" name="Freeform 8"/>
          <p:cNvSpPr/>
          <p:nvPr/>
        </p:nvSpPr>
        <p:spPr>
          <a:xfrm rot="-10800000">
            <a:off x="14099757" y="8545302"/>
            <a:ext cx="6319085" cy="3483396"/>
          </a:xfrm>
          <a:custGeom>
            <a:avLst/>
            <a:gdLst/>
            <a:ahLst/>
            <a:cxnLst/>
            <a:rect l="l" t="t" r="r" b="b"/>
            <a:pathLst>
              <a:path w="6319085" h="3483396">
                <a:moveTo>
                  <a:pt x="0" y="0"/>
                </a:moveTo>
                <a:lnTo>
                  <a:pt x="6319086" y="0"/>
                </a:lnTo>
                <a:lnTo>
                  <a:pt x="6319086" y="3483396"/>
                </a:lnTo>
                <a:lnTo>
                  <a:pt x="0" y="34833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10800000">
            <a:off x="-1483175" y="-1384671"/>
            <a:ext cx="5023750" cy="2769342"/>
          </a:xfrm>
          <a:custGeom>
            <a:avLst/>
            <a:gdLst/>
            <a:ahLst/>
            <a:cxnLst/>
            <a:rect l="l" t="t" r="r" b="b"/>
            <a:pathLst>
              <a:path w="5023750" h="2769342">
                <a:moveTo>
                  <a:pt x="0" y="0"/>
                </a:moveTo>
                <a:lnTo>
                  <a:pt x="5023750" y="0"/>
                </a:lnTo>
                <a:lnTo>
                  <a:pt x="5023750" y="2769342"/>
                </a:lnTo>
                <a:lnTo>
                  <a:pt x="0" y="27693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808722">
            <a:off x="762727" y="4277895"/>
            <a:ext cx="531948" cy="958465"/>
          </a:xfrm>
          <a:custGeom>
            <a:avLst/>
            <a:gdLst/>
            <a:ahLst/>
            <a:cxnLst/>
            <a:rect l="l" t="t" r="r" b="b"/>
            <a:pathLst>
              <a:path w="531948" h="958465">
                <a:moveTo>
                  <a:pt x="0" y="0"/>
                </a:moveTo>
                <a:lnTo>
                  <a:pt x="531948" y="0"/>
                </a:lnTo>
                <a:lnTo>
                  <a:pt x="531948" y="958465"/>
                </a:lnTo>
                <a:lnTo>
                  <a:pt x="0" y="9584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260643">
            <a:off x="16043240" y="1088083"/>
            <a:ext cx="1450914" cy="2008185"/>
          </a:xfrm>
          <a:custGeom>
            <a:avLst/>
            <a:gdLst/>
            <a:ahLst/>
            <a:cxnLst/>
            <a:rect l="l" t="t" r="r" b="b"/>
            <a:pathLst>
              <a:path w="1450914" h="2008185">
                <a:moveTo>
                  <a:pt x="0" y="0"/>
                </a:moveTo>
                <a:lnTo>
                  <a:pt x="1450914" y="0"/>
                </a:lnTo>
                <a:lnTo>
                  <a:pt x="1450914" y="2008186"/>
                </a:lnTo>
                <a:lnTo>
                  <a:pt x="0" y="20081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Rectangle: Rounded Corners 16">
            <a:extLst>
              <a:ext uri="{FF2B5EF4-FFF2-40B4-BE49-F238E27FC236}">
                <a16:creationId xmlns:a16="http://schemas.microsoft.com/office/drawing/2014/main" id="{1BBEC026-B676-1A8C-6D22-4DFA3CA5752C}"/>
              </a:ext>
            </a:extLst>
          </p:cNvPr>
          <p:cNvSpPr/>
          <p:nvPr/>
        </p:nvSpPr>
        <p:spPr>
          <a:xfrm>
            <a:off x="2291369" y="2803024"/>
            <a:ext cx="13677899" cy="60833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B301E3E-5263-C672-BA92-62299F7AFF2E}"/>
              </a:ext>
            </a:extLst>
          </p:cNvPr>
          <p:cNvSpPr txBox="1"/>
          <p:nvPr/>
        </p:nvSpPr>
        <p:spPr>
          <a:xfrm>
            <a:off x="2958118" y="3936530"/>
            <a:ext cx="12344400" cy="4118948"/>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Ôn tập lại nội dung bài học ngày hôm nay. </a:t>
            </a:r>
          </a:p>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Hoàn thành các nhiệm vụ được giao về nhà. </a:t>
            </a:r>
          </a:p>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Chuẩn bị cho bài học mới, </a:t>
            </a:r>
            <a:r>
              <a:rPr lang="en-US" sz="4500" b="1" i="1">
                <a:latin typeface="Arial" panose="020B0604020202020204" pitchFamily="34" charset="0"/>
                <a:cs typeface="Arial" panose="020B0604020202020204" pitchFamily="34" charset="0"/>
              </a:rPr>
              <a:t>Bài 10. Tiếng nói của cỏ cây. </a:t>
            </a: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2" name="TextBox 2"/>
          <p:cNvSpPr txBox="1"/>
          <p:nvPr/>
        </p:nvSpPr>
        <p:spPr>
          <a:xfrm>
            <a:off x="1038653" y="2709519"/>
            <a:ext cx="16230600" cy="3465179"/>
          </a:xfrm>
          <a:prstGeom prst="rect">
            <a:avLst/>
          </a:prstGeom>
        </p:spPr>
        <p:txBody>
          <a:bodyPr lIns="0" tIns="0" rIns="0" bIns="0" rtlCol="0" anchor="t">
            <a:spAutoFit/>
          </a:bodyPr>
          <a:lstStyle/>
          <a:p>
            <a:pPr marL="0" lvl="0" indent="0" algn="ctr">
              <a:lnSpc>
                <a:spcPct val="150000"/>
              </a:lnSpc>
            </a:pPr>
            <a:r>
              <a:rPr lang="en-US" sz="8000" b="1">
                <a:solidFill>
                  <a:srgbClr val="FF9658"/>
                </a:solidFill>
                <a:latin typeface="Arial" panose="020B0604020202020204" pitchFamily="34" charset="0"/>
                <a:cs typeface="Arial" panose="020B0604020202020204" pitchFamily="34" charset="0"/>
              </a:rPr>
              <a:t>CẢM ƠN CÁC EM ĐÃ CHÚ Ý</a:t>
            </a:r>
          </a:p>
          <a:p>
            <a:pPr marL="0" lvl="0" indent="0" algn="ctr">
              <a:lnSpc>
                <a:spcPct val="150000"/>
              </a:lnSpc>
            </a:pPr>
            <a:r>
              <a:rPr lang="en-US" sz="8000" b="1">
                <a:solidFill>
                  <a:srgbClr val="FF9658"/>
                </a:solidFill>
                <a:latin typeface="Arial" panose="020B0604020202020204" pitchFamily="34" charset="0"/>
                <a:cs typeface="Arial" panose="020B0604020202020204" pitchFamily="34" charset="0"/>
              </a:rPr>
              <a:t> LẮNG NGHE BÀI GIẢNG!</a:t>
            </a:r>
            <a:endParaRPr lang="en-US" sz="8000" b="1" u="none">
              <a:solidFill>
                <a:srgbClr val="FF9658"/>
              </a:solidFill>
              <a:latin typeface="Arial" panose="020B0604020202020204" pitchFamily="34" charset="0"/>
              <a:cs typeface="Arial" panose="020B0604020202020204" pitchFamily="34" charset="0"/>
            </a:endParaRPr>
          </a:p>
        </p:txBody>
      </p:sp>
      <p:sp>
        <p:nvSpPr>
          <p:cNvPr id="3" name="Freeform 3"/>
          <p:cNvSpPr/>
          <p:nvPr/>
        </p:nvSpPr>
        <p:spPr>
          <a:xfrm>
            <a:off x="15593682" y="4916402"/>
            <a:ext cx="4783581" cy="2636950"/>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276600" y="3044734"/>
            <a:ext cx="5166684" cy="2848135"/>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6390339" y="1754729"/>
            <a:ext cx="2907795" cy="3810005"/>
          </a:xfrm>
          <a:custGeom>
            <a:avLst/>
            <a:gdLst/>
            <a:ahLst/>
            <a:cxnLst/>
            <a:rect l="l" t="t" r="r" b="b"/>
            <a:pathLst>
              <a:path w="3140415" h="4114800">
                <a:moveTo>
                  <a:pt x="0" y="0"/>
                </a:moveTo>
                <a:lnTo>
                  <a:pt x="3140415" y="0"/>
                </a:lnTo>
                <a:lnTo>
                  <a:pt x="31404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51515" y="7924938"/>
            <a:ext cx="3237515" cy="2489943"/>
          </a:xfrm>
          <a:custGeom>
            <a:avLst/>
            <a:gdLst/>
            <a:ahLst/>
            <a:cxnLst/>
            <a:rect l="l" t="t" r="r" b="b"/>
            <a:pathLst>
              <a:path w="3703249" h="2848135">
                <a:moveTo>
                  <a:pt x="0" y="0"/>
                </a:moveTo>
                <a:lnTo>
                  <a:pt x="3703249" y="0"/>
                </a:lnTo>
                <a:lnTo>
                  <a:pt x="3703249" y="2848135"/>
                </a:lnTo>
                <a:lnTo>
                  <a:pt x="0" y="28481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17397">
            <a:off x="482208" y="200466"/>
            <a:ext cx="5477528" cy="1389923"/>
          </a:xfrm>
          <a:custGeom>
            <a:avLst/>
            <a:gdLst/>
            <a:ahLst/>
            <a:cxnLst/>
            <a:rect l="l" t="t" r="r" b="b"/>
            <a:pathLst>
              <a:path w="5477528" h="1389923">
                <a:moveTo>
                  <a:pt x="0" y="0"/>
                </a:moveTo>
                <a:lnTo>
                  <a:pt x="5477527" y="0"/>
                </a:lnTo>
                <a:lnTo>
                  <a:pt x="5477527" y="1389923"/>
                </a:lnTo>
                <a:lnTo>
                  <a:pt x="0" y="13899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2954000" y="7650051"/>
            <a:ext cx="6939339" cy="2636949"/>
          </a:xfrm>
          <a:custGeom>
            <a:avLst/>
            <a:gdLst/>
            <a:ahLst/>
            <a:cxnLst/>
            <a:rect l="l" t="t" r="r" b="b"/>
            <a:pathLst>
              <a:path w="6939339" h="2636949">
                <a:moveTo>
                  <a:pt x="0" y="0"/>
                </a:moveTo>
                <a:lnTo>
                  <a:pt x="6939339" y="0"/>
                </a:lnTo>
                <a:lnTo>
                  <a:pt x="6939339" y="2636949"/>
                </a:lnTo>
                <a:lnTo>
                  <a:pt x="0" y="26369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rot="-711694">
            <a:off x="14888884" y="1278682"/>
            <a:ext cx="600082" cy="1081228"/>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1805992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6" name="Freeform 6"/>
          <p:cNvSpPr/>
          <p:nvPr/>
        </p:nvSpPr>
        <p:spPr>
          <a:xfrm>
            <a:off x="-1208505" y="7734300"/>
            <a:ext cx="6367754" cy="3510225"/>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882001" y="-1028700"/>
            <a:ext cx="8286255" cy="4567798"/>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133669">
            <a:off x="11979166" y="624300"/>
            <a:ext cx="3461836" cy="878441"/>
          </a:xfrm>
          <a:custGeom>
            <a:avLst/>
            <a:gdLst/>
            <a:ahLst/>
            <a:cxnLst/>
            <a:rect l="l" t="t" r="r" b="b"/>
            <a:pathLst>
              <a:path w="3461836" h="878441">
                <a:moveTo>
                  <a:pt x="0" y="0"/>
                </a:moveTo>
                <a:lnTo>
                  <a:pt x="3461836" y="0"/>
                </a:lnTo>
                <a:lnTo>
                  <a:pt x="3461836" y="878441"/>
                </a:lnTo>
                <a:lnTo>
                  <a:pt x="0" y="8784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533400" y="1030417"/>
            <a:ext cx="990600" cy="1784863"/>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388993">
            <a:off x="16461019" y="8004358"/>
            <a:ext cx="791873" cy="1426797"/>
          </a:xfrm>
          <a:custGeom>
            <a:avLst/>
            <a:gdLst/>
            <a:ahLst/>
            <a:cxnLst/>
            <a:rect l="l" t="t" r="r" b="b"/>
            <a:pathLst>
              <a:path w="600082" h="1081228">
                <a:moveTo>
                  <a:pt x="0" y="0"/>
                </a:moveTo>
                <a:lnTo>
                  <a:pt x="600081" y="0"/>
                </a:lnTo>
                <a:lnTo>
                  <a:pt x="600081" y="1081228"/>
                </a:lnTo>
                <a:lnTo>
                  <a:pt x="0" y="10812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1">
            <a:extLst>
              <a:ext uri="{FF2B5EF4-FFF2-40B4-BE49-F238E27FC236}">
                <a16:creationId xmlns:a16="http://schemas.microsoft.com/office/drawing/2014/main" id="{C4B3F47B-49EC-9040-A197-7B95B3B7CBFE}"/>
              </a:ext>
            </a:extLst>
          </p:cNvPr>
          <p:cNvSpPr/>
          <p:nvPr/>
        </p:nvSpPr>
        <p:spPr>
          <a:xfrm rot="-133669" flipH="1">
            <a:off x="549028" y="7067098"/>
            <a:ext cx="3826407" cy="878441"/>
          </a:xfrm>
          <a:custGeom>
            <a:avLst/>
            <a:gdLst/>
            <a:ahLst/>
            <a:cxnLst/>
            <a:rect l="l" t="t" r="r" b="b"/>
            <a:pathLst>
              <a:path w="3461836" h="878441">
                <a:moveTo>
                  <a:pt x="0" y="0"/>
                </a:moveTo>
                <a:lnTo>
                  <a:pt x="3461836" y="0"/>
                </a:lnTo>
                <a:lnTo>
                  <a:pt x="3461836" y="878441"/>
                </a:lnTo>
                <a:lnTo>
                  <a:pt x="0" y="8784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0856B527-D44F-2128-59B8-15B643206F9B}"/>
              </a:ext>
            </a:extLst>
          </p:cNvPr>
          <p:cNvSpPr txBox="1"/>
          <p:nvPr/>
        </p:nvSpPr>
        <p:spPr>
          <a:xfrm>
            <a:off x="1714500" y="2120057"/>
            <a:ext cx="14859000" cy="4873001"/>
          </a:xfrm>
          <a:prstGeom prst="rect">
            <a:avLst/>
          </a:prstGeom>
          <a:noFill/>
        </p:spPr>
        <p:txBody>
          <a:bodyPr wrap="square" rtlCol="0">
            <a:spAutoFit/>
          </a:bodyPr>
          <a:lstStyle/>
          <a:p>
            <a:pPr algn="ctr">
              <a:lnSpc>
                <a:spcPct val="150000"/>
              </a:lnSpc>
            </a:pPr>
            <a:r>
              <a:rPr lang="en-US" sz="7200" b="1">
                <a:solidFill>
                  <a:srgbClr val="FF0000"/>
                </a:solidFill>
                <a:latin typeface="Arial" panose="020B0604020202020204" pitchFamily="34" charset="0"/>
                <a:cs typeface="Arial" panose="020B0604020202020204" pitchFamily="34" charset="0"/>
              </a:rPr>
              <a:t>TIẾT 3. VIẾT </a:t>
            </a:r>
          </a:p>
          <a:p>
            <a:pPr algn="ctr">
              <a:lnSpc>
                <a:spcPct val="150000"/>
              </a:lnSpc>
            </a:pPr>
            <a:r>
              <a:rPr lang="en-US" sz="72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TÌM HIỂU </a:t>
            </a:r>
            <a:r>
              <a:rPr lang="vi-VN" sz="72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CÁCH VIẾT BÀI VĂN THUẬT LẠI SỰ VIỆC</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7840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2" name="Freeform 2"/>
          <p:cNvSpPr/>
          <p:nvPr/>
        </p:nvSpPr>
        <p:spPr>
          <a:xfrm>
            <a:off x="11403900" y="1006472"/>
            <a:ext cx="7824599" cy="4313310"/>
          </a:xfrm>
          <a:custGeom>
            <a:avLst/>
            <a:gdLst/>
            <a:ahLst/>
            <a:cxnLst/>
            <a:rect l="l" t="t" r="r" b="b"/>
            <a:pathLst>
              <a:path w="9221573" h="5083392">
                <a:moveTo>
                  <a:pt x="0" y="0"/>
                </a:moveTo>
                <a:lnTo>
                  <a:pt x="9221573" y="0"/>
                </a:lnTo>
                <a:lnTo>
                  <a:pt x="9221573" y="5083392"/>
                </a:lnTo>
                <a:lnTo>
                  <a:pt x="0" y="5083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9987" y="8823537"/>
            <a:ext cx="5309617" cy="2926926"/>
          </a:xfrm>
          <a:custGeom>
            <a:avLst/>
            <a:gdLst/>
            <a:ahLst/>
            <a:cxnLst/>
            <a:rect l="l" t="t" r="r" b="b"/>
            <a:pathLst>
              <a:path w="5309617" h="2926926">
                <a:moveTo>
                  <a:pt x="0" y="0"/>
                </a:moveTo>
                <a:lnTo>
                  <a:pt x="5309617" y="0"/>
                </a:lnTo>
                <a:lnTo>
                  <a:pt x="5309617" y="2926926"/>
                </a:lnTo>
                <a:lnTo>
                  <a:pt x="0" y="29269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2039600" y="4756649"/>
            <a:ext cx="4518816" cy="5530351"/>
          </a:xfrm>
          <a:custGeom>
            <a:avLst/>
            <a:gdLst/>
            <a:ahLst/>
            <a:cxnLst/>
            <a:rect l="l" t="t" r="r" b="b"/>
            <a:pathLst>
              <a:path w="6106964" h="7474005">
                <a:moveTo>
                  <a:pt x="0" y="0"/>
                </a:moveTo>
                <a:lnTo>
                  <a:pt x="6106964" y="0"/>
                </a:lnTo>
                <a:lnTo>
                  <a:pt x="6106964" y="7474005"/>
                </a:lnTo>
                <a:lnTo>
                  <a:pt x="0" y="74740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951912" y="6382923"/>
            <a:ext cx="497097" cy="895670"/>
          </a:xfrm>
          <a:custGeom>
            <a:avLst/>
            <a:gdLst/>
            <a:ahLst/>
            <a:cxnLst/>
            <a:rect l="l" t="t" r="r" b="b"/>
            <a:pathLst>
              <a:path w="497097" h="895670">
                <a:moveTo>
                  <a:pt x="0" y="0"/>
                </a:moveTo>
                <a:lnTo>
                  <a:pt x="497097" y="0"/>
                </a:lnTo>
                <a:lnTo>
                  <a:pt x="497097" y="895670"/>
                </a:lnTo>
                <a:lnTo>
                  <a:pt x="0" y="895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868570" y="-422041"/>
            <a:ext cx="3507598" cy="1933563"/>
          </a:xfrm>
          <a:custGeom>
            <a:avLst/>
            <a:gdLst/>
            <a:ahLst/>
            <a:cxnLst/>
            <a:rect l="l" t="t" r="r" b="b"/>
            <a:pathLst>
              <a:path w="3507598" h="1933563">
                <a:moveTo>
                  <a:pt x="0" y="0"/>
                </a:moveTo>
                <a:lnTo>
                  <a:pt x="3507598" y="0"/>
                </a:lnTo>
                <a:lnTo>
                  <a:pt x="3507598" y="1933563"/>
                </a:lnTo>
                <a:lnTo>
                  <a:pt x="0" y="1933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B4E760B6-F2A7-183E-5ED4-69C700979AE6}"/>
              </a:ext>
            </a:extLst>
          </p:cNvPr>
          <p:cNvSpPr txBox="1"/>
          <p:nvPr/>
        </p:nvSpPr>
        <p:spPr>
          <a:xfrm>
            <a:off x="1524000" y="1112311"/>
            <a:ext cx="8915400" cy="1015663"/>
          </a:xfrm>
          <a:prstGeom prst="rect">
            <a:avLst/>
          </a:prstGeom>
          <a:noFill/>
        </p:spPr>
        <p:txBody>
          <a:bodyPr wrap="square" rtlCol="0">
            <a:spAutoFit/>
          </a:bodyPr>
          <a:lstStyle/>
          <a:p>
            <a:pPr algn="ctr"/>
            <a:r>
              <a:rPr lang="en-US" sz="6000" b="1">
                <a:solidFill>
                  <a:schemeClr val="accent6">
                    <a:lumMod val="75000"/>
                  </a:schemeClr>
                </a:solidFill>
                <a:latin typeface="Arial" panose="020B0604020202020204" pitchFamily="34" charset="0"/>
                <a:cs typeface="Arial" panose="020B0604020202020204" pitchFamily="34" charset="0"/>
              </a:rPr>
              <a:t>NỘI DUNG BÀI HỌC </a:t>
            </a:r>
          </a:p>
        </p:txBody>
      </p:sp>
      <p:grpSp>
        <p:nvGrpSpPr>
          <p:cNvPr id="15" name="Group 14">
            <a:extLst>
              <a:ext uri="{FF2B5EF4-FFF2-40B4-BE49-F238E27FC236}">
                <a16:creationId xmlns:a16="http://schemas.microsoft.com/office/drawing/2014/main" id="{9827B3FE-E563-BFB0-9974-77C3D712D4DE}"/>
              </a:ext>
            </a:extLst>
          </p:cNvPr>
          <p:cNvGrpSpPr/>
          <p:nvPr/>
        </p:nvGrpSpPr>
        <p:grpSpPr>
          <a:xfrm>
            <a:off x="655689" y="2934144"/>
            <a:ext cx="10499621" cy="2041456"/>
            <a:chOff x="904279" y="2412377"/>
            <a:chExt cx="10499621" cy="2041456"/>
          </a:xfrm>
        </p:grpSpPr>
        <p:sp>
          <p:nvSpPr>
            <p:cNvPr id="12" name="TextBox 11">
              <a:extLst>
                <a:ext uri="{FF2B5EF4-FFF2-40B4-BE49-F238E27FC236}">
                  <a16:creationId xmlns:a16="http://schemas.microsoft.com/office/drawing/2014/main" id="{3A5BE68F-8AB4-7FA7-E3D0-3EAE6B94484B}"/>
                </a:ext>
              </a:extLst>
            </p:cNvPr>
            <p:cNvSpPr txBox="1"/>
            <p:nvPr/>
          </p:nvSpPr>
          <p:spPr>
            <a:xfrm>
              <a:off x="904279" y="3000570"/>
              <a:ext cx="1524000" cy="1015663"/>
            </a:xfrm>
            <a:prstGeom prst="rect">
              <a:avLst/>
            </a:prstGeom>
            <a:noFill/>
          </p:spPr>
          <p:txBody>
            <a:bodyPr wrap="square" rtlCol="0">
              <a:spAutoFit/>
            </a:bodyPr>
            <a:lstStyle/>
            <a:p>
              <a:r>
                <a:rPr lang="en-US" sz="6000">
                  <a:latin typeface="Amasis MT Pro Black" panose="02040A04050005020304" pitchFamily="18" charset="0"/>
                </a:rPr>
                <a:t>01</a:t>
              </a:r>
            </a:p>
          </p:txBody>
        </p:sp>
        <p:sp>
          <p:nvSpPr>
            <p:cNvPr id="14" name="TextBox 13">
              <a:extLst>
                <a:ext uri="{FF2B5EF4-FFF2-40B4-BE49-F238E27FC236}">
                  <a16:creationId xmlns:a16="http://schemas.microsoft.com/office/drawing/2014/main" id="{5FB52243-3169-9A25-F912-9BC458F744F7}"/>
                </a:ext>
              </a:extLst>
            </p:cNvPr>
            <p:cNvSpPr txBox="1"/>
            <p:nvPr/>
          </p:nvSpPr>
          <p:spPr>
            <a:xfrm>
              <a:off x="2634947" y="2412377"/>
              <a:ext cx="8768953" cy="2041456"/>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Đọc các đoạn văn và thực hiện yêu cầu</a:t>
              </a:r>
            </a:p>
          </p:txBody>
        </p:sp>
      </p:grpSp>
      <p:grpSp>
        <p:nvGrpSpPr>
          <p:cNvPr id="16" name="Group 15">
            <a:extLst>
              <a:ext uri="{FF2B5EF4-FFF2-40B4-BE49-F238E27FC236}">
                <a16:creationId xmlns:a16="http://schemas.microsoft.com/office/drawing/2014/main" id="{8FBF19B3-CB5D-6A2B-0A0B-132C964A04F2}"/>
              </a:ext>
            </a:extLst>
          </p:cNvPr>
          <p:cNvGrpSpPr/>
          <p:nvPr/>
        </p:nvGrpSpPr>
        <p:grpSpPr>
          <a:xfrm>
            <a:off x="655689" y="5810030"/>
            <a:ext cx="10499621" cy="2041456"/>
            <a:chOff x="904279" y="2412377"/>
            <a:chExt cx="10499621" cy="2041456"/>
          </a:xfrm>
        </p:grpSpPr>
        <p:sp>
          <p:nvSpPr>
            <p:cNvPr id="17" name="TextBox 16">
              <a:extLst>
                <a:ext uri="{FF2B5EF4-FFF2-40B4-BE49-F238E27FC236}">
                  <a16:creationId xmlns:a16="http://schemas.microsoft.com/office/drawing/2014/main" id="{8B9993CF-9DBE-5531-E378-BA7CF6D3BD86}"/>
                </a:ext>
              </a:extLst>
            </p:cNvPr>
            <p:cNvSpPr txBox="1"/>
            <p:nvPr/>
          </p:nvSpPr>
          <p:spPr>
            <a:xfrm>
              <a:off x="904279" y="3000570"/>
              <a:ext cx="1524000" cy="1015663"/>
            </a:xfrm>
            <a:prstGeom prst="rect">
              <a:avLst/>
            </a:prstGeom>
            <a:noFill/>
          </p:spPr>
          <p:txBody>
            <a:bodyPr wrap="square" rtlCol="0">
              <a:spAutoFit/>
            </a:bodyPr>
            <a:lstStyle/>
            <a:p>
              <a:r>
                <a:rPr lang="en-US" sz="6000">
                  <a:latin typeface="Amasis MT Pro Black" panose="02040A04050005020304" pitchFamily="18" charset="0"/>
                </a:rPr>
                <a:t>02</a:t>
              </a:r>
            </a:p>
          </p:txBody>
        </p:sp>
        <p:sp>
          <p:nvSpPr>
            <p:cNvPr id="18" name="TextBox 17">
              <a:extLst>
                <a:ext uri="{FF2B5EF4-FFF2-40B4-BE49-F238E27FC236}">
                  <a16:creationId xmlns:a16="http://schemas.microsoft.com/office/drawing/2014/main" id="{D2EB1651-B402-E0D3-F385-5260046BB4B5}"/>
                </a:ext>
              </a:extLst>
            </p:cNvPr>
            <p:cNvSpPr txBox="1"/>
            <p:nvPr/>
          </p:nvSpPr>
          <p:spPr>
            <a:xfrm>
              <a:off x="2634947" y="2412377"/>
              <a:ext cx="8768953" cy="2041456"/>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Những điều cần lưu ý khi viết bài văn thuật lại một sự việc </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3" name="TextBox 3"/>
          <p:cNvSpPr txBox="1"/>
          <p:nvPr/>
        </p:nvSpPr>
        <p:spPr>
          <a:xfrm>
            <a:off x="2186016" y="2424543"/>
            <a:ext cx="13915968" cy="4315861"/>
          </a:xfrm>
          <a:prstGeom prst="rect">
            <a:avLst/>
          </a:prstGeom>
        </p:spPr>
        <p:txBody>
          <a:bodyPr lIns="0" tIns="0" rIns="0" bIns="0" rtlCol="0" anchor="t">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1. </a:t>
            </a:r>
          </a:p>
          <a:p>
            <a:pPr algn="ctr">
              <a:lnSpc>
                <a:spcPct val="150000"/>
              </a:lnSpc>
            </a:pPr>
            <a:r>
              <a:rPr lang="en-US" sz="6500" b="1">
                <a:solidFill>
                  <a:srgbClr val="002060"/>
                </a:solidFill>
                <a:latin typeface="Arial" panose="020B0604020202020204" pitchFamily="34" charset="0"/>
                <a:cs typeface="Arial" panose="020B0604020202020204" pitchFamily="34" charset="0"/>
              </a:rPr>
              <a:t>ĐỌC CÁC ĐOẠN VĂN VÀ </a:t>
            </a:r>
          </a:p>
          <a:p>
            <a:pPr algn="ctr">
              <a:lnSpc>
                <a:spcPct val="150000"/>
              </a:lnSpc>
            </a:pPr>
            <a:r>
              <a:rPr lang="en-US" sz="6500" b="1">
                <a:solidFill>
                  <a:srgbClr val="002060"/>
                </a:solidFill>
                <a:latin typeface="Arial" panose="020B0604020202020204" pitchFamily="34" charset="0"/>
                <a:cs typeface="Arial" panose="020B0604020202020204" pitchFamily="34" charset="0"/>
              </a:rPr>
              <a:t>THỰC HIỆN YÊU CẦU</a:t>
            </a:r>
          </a:p>
        </p:txBody>
      </p:sp>
      <p:sp>
        <p:nvSpPr>
          <p:cNvPr id="5" name="Freeform 5"/>
          <p:cNvSpPr/>
          <p:nvPr/>
        </p:nvSpPr>
        <p:spPr>
          <a:xfrm>
            <a:off x="13225196" y="-931050"/>
            <a:ext cx="8286255" cy="4567798"/>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114427" y="6974401"/>
            <a:ext cx="8286255" cy="4567798"/>
          </a:xfrm>
          <a:custGeom>
            <a:avLst/>
            <a:gdLst/>
            <a:ahLst/>
            <a:cxnLst/>
            <a:rect l="l" t="t" r="r" b="b"/>
            <a:pathLst>
              <a:path w="8286255" h="4567798">
                <a:moveTo>
                  <a:pt x="0" y="0"/>
                </a:moveTo>
                <a:lnTo>
                  <a:pt x="8286254" y="0"/>
                </a:lnTo>
                <a:lnTo>
                  <a:pt x="8286254" y="4567798"/>
                </a:lnTo>
                <a:lnTo>
                  <a:pt x="0" y="4567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343848" flipH="1">
            <a:off x="15855468" y="1917185"/>
            <a:ext cx="2980648" cy="1707099"/>
          </a:xfrm>
          <a:custGeom>
            <a:avLst/>
            <a:gdLst/>
            <a:ahLst/>
            <a:cxnLst/>
            <a:rect l="l" t="t" r="r" b="b"/>
            <a:pathLst>
              <a:path w="2980648" h="1707099">
                <a:moveTo>
                  <a:pt x="2980649" y="0"/>
                </a:moveTo>
                <a:lnTo>
                  <a:pt x="0" y="0"/>
                </a:lnTo>
                <a:lnTo>
                  <a:pt x="0" y="1707098"/>
                </a:lnTo>
                <a:lnTo>
                  <a:pt x="2980649" y="1707098"/>
                </a:lnTo>
                <a:lnTo>
                  <a:pt x="298064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499288">
            <a:off x="-628017" y="7054524"/>
            <a:ext cx="2980648" cy="1707099"/>
          </a:xfrm>
          <a:custGeom>
            <a:avLst/>
            <a:gdLst/>
            <a:ahLst/>
            <a:cxnLst/>
            <a:rect l="l" t="t" r="r" b="b"/>
            <a:pathLst>
              <a:path w="2980648" h="1707099">
                <a:moveTo>
                  <a:pt x="0" y="0"/>
                </a:moveTo>
                <a:lnTo>
                  <a:pt x="2980648" y="0"/>
                </a:lnTo>
                <a:lnTo>
                  <a:pt x="2980648" y="1707098"/>
                </a:lnTo>
                <a:lnTo>
                  <a:pt x="0" y="1707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3236064" y="8029150"/>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8054033" y="235563"/>
            <a:ext cx="5690667" cy="1586273"/>
          </a:xfrm>
          <a:custGeom>
            <a:avLst/>
            <a:gdLst/>
            <a:ahLst/>
            <a:cxnLst/>
            <a:rect l="l" t="t" r="r" b="b"/>
            <a:pathLst>
              <a:path w="5690667" h="1586273">
                <a:moveTo>
                  <a:pt x="0" y="0"/>
                </a:moveTo>
                <a:lnTo>
                  <a:pt x="5690667" y="0"/>
                </a:lnTo>
                <a:lnTo>
                  <a:pt x="5690667" y="1586274"/>
                </a:lnTo>
                <a:lnTo>
                  <a:pt x="0" y="15862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927792" y="4296989"/>
            <a:ext cx="600082" cy="1081228"/>
          </a:xfrm>
          <a:custGeom>
            <a:avLst/>
            <a:gdLst/>
            <a:ahLst/>
            <a:cxnLst/>
            <a:rect l="l" t="t" r="r" b="b"/>
            <a:pathLst>
              <a:path w="600082" h="1081228">
                <a:moveTo>
                  <a:pt x="0" y="0"/>
                </a:moveTo>
                <a:lnTo>
                  <a:pt x="600081" y="0"/>
                </a:lnTo>
                <a:lnTo>
                  <a:pt x="600081" y="1081228"/>
                </a:lnTo>
                <a:lnTo>
                  <a:pt x="0" y="10812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6249423" y="5579232"/>
            <a:ext cx="497097" cy="895670"/>
          </a:xfrm>
          <a:custGeom>
            <a:avLst/>
            <a:gdLst/>
            <a:ahLst/>
            <a:cxnLst/>
            <a:rect l="l" t="t" r="r" b="b"/>
            <a:pathLst>
              <a:path w="497097" h="895670">
                <a:moveTo>
                  <a:pt x="0" y="0"/>
                </a:moveTo>
                <a:lnTo>
                  <a:pt x="497096" y="0"/>
                </a:lnTo>
                <a:lnTo>
                  <a:pt x="497096" y="895669"/>
                </a:lnTo>
                <a:lnTo>
                  <a:pt x="0" y="8956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094B4-DF9A-4B88-BE90-5E3F95E49C4C}"/>
              </a:ext>
            </a:extLst>
          </p:cNvPr>
          <p:cNvSpPr txBox="1"/>
          <p:nvPr/>
        </p:nvSpPr>
        <p:spPr>
          <a:xfrm>
            <a:off x="762000" y="548603"/>
            <a:ext cx="167640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Bài tập 1. </a:t>
            </a:r>
            <a:r>
              <a:rPr lang="en-US" sz="4500">
                <a:latin typeface="Arial" panose="020B0604020202020204" pitchFamily="34" charset="0"/>
                <a:cs typeface="Arial" panose="020B0604020202020204" pitchFamily="34" charset="0"/>
              </a:rPr>
              <a:t>Đọc bài văn trong SGK tr.42 và trả lời câu hỏi</a:t>
            </a:r>
          </a:p>
        </p:txBody>
      </p:sp>
      <p:sp>
        <p:nvSpPr>
          <p:cNvPr id="9" name="TextBox 8">
            <a:extLst>
              <a:ext uri="{FF2B5EF4-FFF2-40B4-BE49-F238E27FC236}">
                <a16:creationId xmlns:a16="http://schemas.microsoft.com/office/drawing/2014/main" id="{9BC0371C-3229-AAF3-E3EA-0CE3A9D96FED}"/>
              </a:ext>
            </a:extLst>
          </p:cNvPr>
          <p:cNvSpPr txBox="1"/>
          <p:nvPr/>
        </p:nvSpPr>
        <p:spPr>
          <a:xfrm>
            <a:off x="762000" y="1638300"/>
            <a:ext cx="16764000" cy="6441572"/>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a. Bài văn trên có mấy phần? Đó là những phần nào? </a:t>
            </a:r>
          </a:p>
          <a:p>
            <a:pPr algn="just">
              <a:lnSpc>
                <a:spcPct val="150000"/>
              </a:lnSpc>
            </a:pPr>
            <a:r>
              <a:rPr lang="en-US" sz="4000">
                <a:latin typeface="Arial" panose="020B0604020202020204" pitchFamily="34" charset="0"/>
                <a:cs typeface="Arial" panose="020B0604020202020204" pitchFamily="34" charset="0"/>
              </a:rPr>
              <a:t>b. Phần mở bài giới thiệu những gì? </a:t>
            </a:r>
          </a:p>
          <a:p>
            <a:pPr algn="just">
              <a:lnSpc>
                <a:spcPct val="150000"/>
              </a:lnSpc>
            </a:pPr>
            <a:r>
              <a:rPr lang="en-US" sz="4000">
                <a:latin typeface="Arial" panose="020B0604020202020204" pitchFamily="34" charset="0"/>
                <a:cs typeface="Arial" panose="020B0604020202020204" pitchFamily="34" charset="0"/>
              </a:rPr>
              <a:t>c. Phần thân bài gồm mấy đoạn? Ý chính của mỗi đoạn là gì? </a:t>
            </a:r>
          </a:p>
          <a:p>
            <a:pPr algn="just">
              <a:lnSpc>
                <a:spcPct val="150000"/>
              </a:lnSpc>
            </a:pPr>
            <a:r>
              <a:rPr lang="en-US" sz="4000">
                <a:latin typeface="Arial" panose="020B0604020202020204" pitchFamily="34" charset="0"/>
                <a:cs typeface="Arial" panose="020B0604020202020204" pitchFamily="34" charset="0"/>
              </a:rPr>
              <a:t>d. Nêu những hoạt động được thuật lại ở thân bài theo đúng trình tự. </a:t>
            </a:r>
          </a:p>
          <a:p>
            <a:pPr algn="just">
              <a:lnSpc>
                <a:spcPct val="150000"/>
              </a:lnSpc>
            </a:pPr>
            <a:r>
              <a:rPr lang="en-US" sz="4000">
                <a:latin typeface="Arial" panose="020B0604020202020204" pitchFamily="34" charset="0"/>
                <a:cs typeface="Arial" panose="020B0604020202020204" pitchFamily="34" charset="0"/>
              </a:rPr>
              <a:t>e. Những từ ngữ nào giúp em nhận biết các hoạt động được thuật lại theo trình tự? </a:t>
            </a:r>
          </a:p>
          <a:p>
            <a:pPr algn="just">
              <a:lnSpc>
                <a:spcPct val="150000"/>
              </a:lnSpc>
            </a:pPr>
            <a:r>
              <a:rPr lang="en-US" sz="4000">
                <a:latin typeface="Arial" panose="020B0604020202020204" pitchFamily="34" charset="0"/>
                <a:cs typeface="Arial" panose="020B0604020202020204" pitchFamily="34" charset="0"/>
              </a:rPr>
              <a:t>g. Phần kết bài chia sẻ suy nghĩ, cảm xúc gì về kết quả của hoạt động?</a:t>
            </a:r>
          </a:p>
        </p:txBody>
      </p:sp>
      <p:sp>
        <p:nvSpPr>
          <p:cNvPr id="10" name="Freeform 2">
            <a:extLst>
              <a:ext uri="{FF2B5EF4-FFF2-40B4-BE49-F238E27FC236}">
                <a16:creationId xmlns:a16="http://schemas.microsoft.com/office/drawing/2014/main" id="{5170DDB2-4B30-EB71-AF81-12C3B1E1199B}"/>
              </a:ext>
            </a:extLst>
          </p:cNvPr>
          <p:cNvSpPr/>
          <p:nvPr/>
        </p:nvSpPr>
        <p:spPr>
          <a:xfrm>
            <a:off x="8001000" y="8648700"/>
            <a:ext cx="5387002" cy="2969585"/>
          </a:xfrm>
          <a:custGeom>
            <a:avLst/>
            <a:gdLst/>
            <a:ahLst/>
            <a:cxnLst/>
            <a:rect l="l" t="t" r="r" b="b"/>
            <a:pathLst>
              <a:path w="2789723" h="1537835">
                <a:moveTo>
                  <a:pt x="0" y="0"/>
                </a:moveTo>
                <a:lnTo>
                  <a:pt x="2789724" y="0"/>
                </a:lnTo>
                <a:lnTo>
                  <a:pt x="2789724" y="1537835"/>
                </a:lnTo>
                <a:lnTo>
                  <a:pt x="0" y="1537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5">
            <a:extLst>
              <a:ext uri="{FF2B5EF4-FFF2-40B4-BE49-F238E27FC236}">
                <a16:creationId xmlns:a16="http://schemas.microsoft.com/office/drawing/2014/main" id="{37041B66-05BF-4C46-E022-2411B4CBD1A0}"/>
              </a:ext>
            </a:extLst>
          </p:cNvPr>
          <p:cNvSpPr/>
          <p:nvPr/>
        </p:nvSpPr>
        <p:spPr>
          <a:xfrm>
            <a:off x="12954000" y="8084517"/>
            <a:ext cx="6000470" cy="3307759"/>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2">
            <a:extLst>
              <a:ext uri="{FF2B5EF4-FFF2-40B4-BE49-F238E27FC236}">
                <a16:creationId xmlns:a16="http://schemas.microsoft.com/office/drawing/2014/main" id="{DA412939-938E-9E73-4572-C68654C9BFC9}"/>
              </a:ext>
            </a:extLst>
          </p:cNvPr>
          <p:cNvSpPr/>
          <p:nvPr/>
        </p:nvSpPr>
        <p:spPr>
          <a:xfrm>
            <a:off x="-1981200" y="8963209"/>
            <a:ext cx="5387002" cy="2969585"/>
          </a:xfrm>
          <a:custGeom>
            <a:avLst/>
            <a:gdLst/>
            <a:ahLst/>
            <a:cxnLst/>
            <a:rect l="l" t="t" r="r" b="b"/>
            <a:pathLst>
              <a:path w="2789723" h="1537835">
                <a:moveTo>
                  <a:pt x="0" y="0"/>
                </a:moveTo>
                <a:lnTo>
                  <a:pt x="2789724" y="0"/>
                </a:lnTo>
                <a:lnTo>
                  <a:pt x="2789724" y="1537835"/>
                </a:lnTo>
                <a:lnTo>
                  <a:pt x="0" y="1537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5">
            <a:extLst>
              <a:ext uri="{FF2B5EF4-FFF2-40B4-BE49-F238E27FC236}">
                <a16:creationId xmlns:a16="http://schemas.microsoft.com/office/drawing/2014/main" id="{30049235-0D2A-9F0C-A30D-FFA7605E29A2}"/>
              </a:ext>
            </a:extLst>
          </p:cNvPr>
          <p:cNvSpPr/>
          <p:nvPr/>
        </p:nvSpPr>
        <p:spPr>
          <a:xfrm>
            <a:off x="2971800" y="8399026"/>
            <a:ext cx="6000470" cy="3307759"/>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74680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FC094-A85A-1891-DBAA-E3628A084055}"/>
              </a:ext>
            </a:extLst>
          </p:cNvPr>
          <p:cNvGrpSpPr/>
          <p:nvPr/>
        </p:nvGrpSpPr>
        <p:grpSpPr>
          <a:xfrm>
            <a:off x="590550" y="495300"/>
            <a:ext cx="17106900" cy="2514600"/>
            <a:chOff x="723900" y="571500"/>
            <a:chExt cx="17106900" cy="2514600"/>
          </a:xfrm>
        </p:grpSpPr>
        <p:sp>
          <p:nvSpPr>
            <p:cNvPr id="2" name="Rectangle: Rounded Corners 1">
              <a:extLst>
                <a:ext uri="{FF2B5EF4-FFF2-40B4-BE49-F238E27FC236}">
                  <a16:creationId xmlns:a16="http://schemas.microsoft.com/office/drawing/2014/main" id="{D62819C3-A610-37B5-1F90-CF7A217F7066}"/>
                </a:ext>
              </a:extLst>
            </p:cNvPr>
            <p:cNvSpPr/>
            <p:nvPr/>
          </p:nvSpPr>
          <p:spPr>
            <a:xfrm>
              <a:off x="723900" y="571500"/>
              <a:ext cx="168402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0E6E55-6EC4-1BAC-F58F-A3C448A1A8A9}"/>
                </a:ext>
              </a:extLst>
            </p:cNvPr>
            <p:cNvSpPr/>
            <p:nvPr/>
          </p:nvSpPr>
          <p:spPr>
            <a:xfrm>
              <a:off x="990600" y="800100"/>
              <a:ext cx="16840200" cy="2286000"/>
            </a:xfrm>
            <a:prstGeom prst="round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045C92-6A8E-8C75-41A2-C2BCFC1CCC1C}"/>
                </a:ext>
              </a:extLst>
            </p:cNvPr>
            <p:cNvSpPr txBox="1"/>
            <p:nvPr/>
          </p:nvSpPr>
          <p:spPr>
            <a:xfrm>
              <a:off x="2667000" y="1333500"/>
              <a:ext cx="14097000" cy="1002710"/>
            </a:xfrm>
            <a:prstGeom prst="rect">
              <a:avLst/>
            </a:prstGeom>
            <a:noFill/>
          </p:spPr>
          <p:txBody>
            <a:bodyPr wrap="square">
              <a:spAutoFit/>
            </a:bodyPr>
            <a:lstStyle/>
            <a:p>
              <a:pPr>
                <a:lnSpc>
                  <a:spcPct val="150000"/>
                </a:lnSpc>
              </a:pPr>
              <a:r>
                <a:rPr lang="en-US" sz="4500">
                  <a:latin typeface="Arial" panose="020B0604020202020204" pitchFamily="34" charset="0"/>
                  <a:cs typeface="Arial" panose="020B0604020202020204" pitchFamily="34" charset="0"/>
                </a:rPr>
                <a:t>a. Bài văn trên có mấy phần? Đó là những phần nào? </a:t>
              </a:r>
            </a:p>
          </p:txBody>
        </p:sp>
      </p:grpSp>
      <p:sp>
        <p:nvSpPr>
          <p:cNvPr id="7" name="Rectangle 6">
            <a:extLst>
              <a:ext uri="{FF2B5EF4-FFF2-40B4-BE49-F238E27FC236}">
                <a16:creationId xmlns:a16="http://schemas.microsoft.com/office/drawing/2014/main" id="{A3990B45-7C28-B95F-0730-226B98EC8927}"/>
              </a:ext>
            </a:extLst>
          </p:cNvPr>
          <p:cNvSpPr/>
          <p:nvPr/>
        </p:nvSpPr>
        <p:spPr>
          <a:xfrm>
            <a:off x="6315075" y="4781548"/>
            <a:ext cx="5657850" cy="12192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BÀI VĂN </a:t>
            </a:r>
          </a:p>
        </p:txBody>
      </p:sp>
      <p:sp>
        <p:nvSpPr>
          <p:cNvPr id="8" name="Rectangle 7">
            <a:extLst>
              <a:ext uri="{FF2B5EF4-FFF2-40B4-BE49-F238E27FC236}">
                <a16:creationId xmlns:a16="http://schemas.microsoft.com/office/drawing/2014/main" id="{5C758A66-F425-3B07-AEFB-45B4CFD066E2}"/>
              </a:ext>
            </a:extLst>
          </p:cNvPr>
          <p:cNvSpPr/>
          <p:nvPr/>
        </p:nvSpPr>
        <p:spPr>
          <a:xfrm>
            <a:off x="609600" y="8043862"/>
            <a:ext cx="4724400" cy="12192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Mở bài </a:t>
            </a:r>
          </a:p>
        </p:txBody>
      </p:sp>
      <p:sp>
        <p:nvSpPr>
          <p:cNvPr id="9" name="Rectangle 8">
            <a:extLst>
              <a:ext uri="{FF2B5EF4-FFF2-40B4-BE49-F238E27FC236}">
                <a16:creationId xmlns:a16="http://schemas.microsoft.com/office/drawing/2014/main" id="{FB9A11D1-2352-F6D1-E253-BBA09BF9B776}"/>
              </a:ext>
            </a:extLst>
          </p:cNvPr>
          <p:cNvSpPr/>
          <p:nvPr/>
        </p:nvSpPr>
        <p:spPr>
          <a:xfrm>
            <a:off x="6791325" y="8039100"/>
            <a:ext cx="4724400" cy="1219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Thân bài </a:t>
            </a:r>
          </a:p>
        </p:txBody>
      </p:sp>
      <p:sp>
        <p:nvSpPr>
          <p:cNvPr id="10" name="Rectangle 9">
            <a:extLst>
              <a:ext uri="{FF2B5EF4-FFF2-40B4-BE49-F238E27FC236}">
                <a16:creationId xmlns:a16="http://schemas.microsoft.com/office/drawing/2014/main" id="{E073CF83-CA63-243B-D8C1-FAFCE2BB900F}"/>
              </a:ext>
            </a:extLst>
          </p:cNvPr>
          <p:cNvSpPr/>
          <p:nvPr/>
        </p:nvSpPr>
        <p:spPr>
          <a:xfrm>
            <a:off x="12973050" y="8039100"/>
            <a:ext cx="4724400" cy="12192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Kết bài </a:t>
            </a:r>
          </a:p>
        </p:txBody>
      </p:sp>
      <p:cxnSp>
        <p:nvCxnSpPr>
          <p:cNvPr id="12" name="Straight Connector 11">
            <a:extLst>
              <a:ext uri="{FF2B5EF4-FFF2-40B4-BE49-F238E27FC236}">
                <a16:creationId xmlns:a16="http://schemas.microsoft.com/office/drawing/2014/main" id="{3C0137CE-2CB0-91CC-F330-F94AFEB40F26}"/>
              </a:ext>
            </a:extLst>
          </p:cNvPr>
          <p:cNvCxnSpPr>
            <a:stCxn id="7" idx="2"/>
            <a:endCxn id="8" idx="0"/>
          </p:cNvCxnSpPr>
          <p:nvPr/>
        </p:nvCxnSpPr>
        <p:spPr>
          <a:xfrm rot="5400000">
            <a:off x="5036343" y="3936205"/>
            <a:ext cx="2043114" cy="6172200"/>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97B951-0A88-7709-2532-EDAE1805D9E3}"/>
              </a:ext>
            </a:extLst>
          </p:cNvPr>
          <p:cNvCxnSpPr>
            <a:cxnSpLocks/>
            <a:stCxn id="7" idx="2"/>
            <a:endCxn id="9" idx="0"/>
          </p:cNvCxnSpPr>
          <p:nvPr/>
        </p:nvCxnSpPr>
        <p:spPr>
          <a:xfrm>
            <a:off x="9144000" y="6000748"/>
            <a:ext cx="9525" cy="203835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F53CBB-2710-488A-D3C5-4B195B5C90BD}"/>
              </a:ext>
            </a:extLst>
          </p:cNvPr>
          <p:cNvCxnSpPr>
            <a:cxnSpLocks/>
            <a:stCxn id="7" idx="2"/>
            <a:endCxn id="10" idx="0"/>
          </p:cNvCxnSpPr>
          <p:nvPr/>
        </p:nvCxnSpPr>
        <p:spPr>
          <a:xfrm rot="16200000" flipH="1">
            <a:off x="11220449" y="3924299"/>
            <a:ext cx="2038352" cy="6191250"/>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A74DB7-F99E-7B65-B8A5-6291322CC626}"/>
              </a:ext>
            </a:extLst>
          </p:cNvPr>
          <p:cNvSpPr txBox="1"/>
          <p:nvPr/>
        </p:nvSpPr>
        <p:spPr>
          <a:xfrm>
            <a:off x="857250" y="3464012"/>
            <a:ext cx="13030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solidFill>
                  <a:srgbClr val="C00000"/>
                </a:solidFill>
                <a:latin typeface="Arial" panose="020B0604020202020204" pitchFamily="34" charset="0"/>
                <a:cs typeface="Arial" panose="020B0604020202020204" pitchFamily="34" charset="0"/>
              </a:rPr>
              <a:t>Một bài văn có bố cục gồm 3 phần: </a:t>
            </a:r>
          </a:p>
        </p:txBody>
      </p:sp>
    </p:spTree>
    <p:extLst>
      <p:ext uri="{BB962C8B-B14F-4D97-AF65-F5344CB8AC3E}">
        <p14:creationId xmlns:p14="http://schemas.microsoft.com/office/powerpoint/2010/main" val="42569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FC094-A85A-1891-DBAA-E3628A084055}"/>
              </a:ext>
            </a:extLst>
          </p:cNvPr>
          <p:cNvGrpSpPr/>
          <p:nvPr/>
        </p:nvGrpSpPr>
        <p:grpSpPr>
          <a:xfrm>
            <a:off x="590550" y="495300"/>
            <a:ext cx="17106900" cy="2514600"/>
            <a:chOff x="723900" y="571500"/>
            <a:chExt cx="17106900" cy="2514600"/>
          </a:xfrm>
        </p:grpSpPr>
        <p:sp>
          <p:nvSpPr>
            <p:cNvPr id="2" name="Rectangle: Rounded Corners 1">
              <a:extLst>
                <a:ext uri="{FF2B5EF4-FFF2-40B4-BE49-F238E27FC236}">
                  <a16:creationId xmlns:a16="http://schemas.microsoft.com/office/drawing/2014/main" id="{D62819C3-A610-37B5-1F90-CF7A217F7066}"/>
                </a:ext>
              </a:extLst>
            </p:cNvPr>
            <p:cNvSpPr/>
            <p:nvPr/>
          </p:nvSpPr>
          <p:spPr>
            <a:xfrm>
              <a:off x="723900" y="571500"/>
              <a:ext cx="168402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0E6E55-6EC4-1BAC-F58F-A3C448A1A8A9}"/>
                </a:ext>
              </a:extLst>
            </p:cNvPr>
            <p:cNvSpPr/>
            <p:nvPr/>
          </p:nvSpPr>
          <p:spPr>
            <a:xfrm>
              <a:off x="990600" y="800100"/>
              <a:ext cx="16840200" cy="2286000"/>
            </a:xfrm>
            <a:prstGeom prst="round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045C92-6A8E-8C75-41A2-C2BCFC1CCC1C}"/>
                </a:ext>
              </a:extLst>
            </p:cNvPr>
            <p:cNvSpPr txBox="1"/>
            <p:nvPr/>
          </p:nvSpPr>
          <p:spPr>
            <a:xfrm>
              <a:off x="2667000" y="1333500"/>
              <a:ext cx="14097000" cy="1002710"/>
            </a:xfrm>
            <a:prstGeom prst="rect">
              <a:avLst/>
            </a:prstGeom>
            <a:noFill/>
          </p:spPr>
          <p:txBody>
            <a:bodyPr wrap="square">
              <a:spAutoFit/>
            </a:bodyPr>
            <a:lstStyle/>
            <a:p>
              <a:pPr algn="ctr">
                <a:lnSpc>
                  <a:spcPct val="150000"/>
                </a:lnSpc>
              </a:pPr>
              <a:r>
                <a:rPr lang="en-US" sz="4500">
                  <a:latin typeface="Arial" panose="020B0604020202020204" pitchFamily="34" charset="0"/>
                  <a:cs typeface="Arial" panose="020B0604020202020204" pitchFamily="34" charset="0"/>
                </a:rPr>
                <a:t>b. Phần mở bài giới thiệu những gì? </a:t>
              </a:r>
            </a:p>
          </p:txBody>
        </p:sp>
      </p:grpSp>
      <p:sp>
        <p:nvSpPr>
          <p:cNvPr id="19" name="TextBox 18">
            <a:extLst>
              <a:ext uri="{FF2B5EF4-FFF2-40B4-BE49-F238E27FC236}">
                <a16:creationId xmlns:a16="http://schemas.microsoft.com/office/drawing/2014/main" id="{36A74DB7-F99E-7B65-B8A5-6291322CC626}"/>
              </a:ext>
            </a:extLst>
          </p:cNvPr>
          <p:cNvSpPr txBox="1"/>
          <p:nvPr/>
        </p:nvSpPr>
        <p:spPr>
          <a:xfrm>
            <a:off x="576262" y="3278395"/>
            <a:ext cx="13030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solidFill>
                  <a:srgbClr val="C00000"/>
                </a:solidFill>
                <a:latin typeface="Arial" panose="020B0604020202020204" pitchFamily="34" charset="0"/>
                <a:cs typeface="Arial" panose="020B0604020202020204" pitchFamily="34" charset="0"/>
              </a:rPr>
              <a:t>Phần mở bài gồm những nội dung: </a:t>
            </a:r>
          </a:p>
        </p:txBody>
      </p:sp>
      <p:grpSp>
        <p:nvGrpSpPr>
          <p:cNvPr id="17" name="Group 16">
            <a:extLst>
              <a:ext uri="{FF2B5EF4-FFF2-40B4-BE49-F238E27FC236}">
                <a16:creationId xmlns:a16="http://schemas.microsoft.com/office/drawing/2014/main" id="{59F90074-D27F-88A9-B633-BC1A45F383BD}"/>
              </a:ext>
            </a:extLst>
          </p:cNvPr>
          <p:cNvGrpSpPr/>
          <p:nvPr/>
        </p:nvGrpSpPr>
        <p:grpSpPr>
          <a:xfrm>
            <a:off x="590550" y="4303145"/>
            <a:ext cx="12896850" cy="1659746"/>
            <a:chOff x="590550" y="4702954"/>
            <a:chExt cx="14344650" cy="1659746"/>
          </a:xfrm>
        </p:grpSpPr>
        <p:sp>
          <p:nvSpPr>
            <p:cNvPr id="4" name="Rectangle 3">
              <a:extLst>
                <a:ext uri="{FF2B5EF4-FFF2-40B4-BE49-F238E27FC236}">
                  <a16:creationId xmlns:a16="http://schemas.microsoft.com/office/drawing/2014/main" id="{9F1DE42E-4ADC-B3DD-0309-F8EE3E187E59}"/>
                </a:ext>
              </a:extLst>
            </p:cNvPr>
            <p:cNvSpPr/>
            <p:nvPr/>
          </p:nvSpPr>
          <p:spPr>
            <a:xfrm>
              <a:off x="590550" y="4702954"/>
              <a:ext cx="14344650" cy="150734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7787BF-510E-6A3C-68D7-C1C5499B27C6}"/>
                </a:ext>
              </a:extLst>
            </p:cNvPr>
            <p:cNvSpPr/>
            <p:nvPr/>
          </p:nvSpPr>
          <p:spPr>
            <a:xfrm>
              <a:off x="742950" y="4855354"/>
              <a:ext cx="14192250" cy="1507346"/>
            </a:xfrm>
            <a:prstGeom prst="rect">
              <a:avLst/>
            </a:prstGeom>
            <a:solidFill>
              <a:schemeClr val="bg1"/>
            </a:solidFill>
            <a:ln>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82E5541-C6EC-8768-B31E-0C59B641CE65}"/>
                </a:ext>
              </a:extLst>
            </p:cNvPr>
            <p:cNvSpPr txBox="1"/>
            <p:nvPr/>
          </p:nvSpPr>
          <p:spPr>
            <a:xfrm>
              <a:off x="1285875" y="5234010"/>
              <a:ext cx="12430125" cy="707886"/>
            </a:xfrm>
            <a:prstGeom prst="rect">
              <a:avLst/>
            </a:prstGeom>
            <a:noFill/>
          </p:spPr>
          <p:txBody>
            <a:bodyPr wrap="square">
              <a:spAutoFit/>
            </a:bodyPr>
            <a:lstStyle/>
            <a:p>
              <a:pPr marL="571500" indent="-571500">
                <a:buFont typeface="Wingdings" panose="05000000000000000000" pitchFamily="2" charset="2"/>
                <a:buChar char="§"/>
              </a:pPr>
              <a:r>
                <a:rPr lang="vi-VN" sz="4000"/>
                <a:t>Sự việc: lễ phát động xây dựng thư viện lớp.</a:t>
              </a:r>
              <a:endParaRPr lang="en-US" sz="4000"/>
            </a:p>
          </p:txBody>
        </p:sp>
      </p:grpSp>
      <p:grpSp>
        <p:nvGrpSpPr>
          <p:cNvPr id="18" name="Group 17">
            <a:extLst>
              <a:ext uri="{FF2B5EF4-FFF2-40B4-BE49-F238E27FC236}">
                <a16:creationId xmlns:a16="http://schemas.microsoft.com/office/drawing/2014/main" id="{C2C81BAD-FED6-FC82-3477-23E09696D51A}"/>
              </a:ext>
            </a:extLst>
          </p:cNvPr>
          <p:cNvGrpSpPr/>
          <p:nvPr/>
        </p:nvGrpSpPr>
        <p:grpSpPr>
          <a:xfrm>
            <a:off x="590550" y="6238724"/>
            <a:ext cx="12896850" cy="1659746"/>
            <a:chOff x="590550" y="4702954"/>
            <a:chExt cx="14344650" cy="1659746"/>
          </a:xfrm>
        </p:grpSpPr>
        <p:sp>
          <p:nvSpPr>
            <p:cNvPr id="20" name="Rectangle 19">
              <a:extLst>
                <a:ext uri="{FF2B5EF4-FFF2-40B4-BE49-F238E27FC236}">
                  <a16:creationId xmlns:a16="http://schemas.microsoft.com/office/drawing/2014/main" id="{5781F23D-793D-0C85-2DB0-96BCB6035984}"/>
                </a:ext>
              </a:extLst>
            </p:cNvPr>
            <p:cNvSpPr/>
            <p:nvPr/>
          </p:nvSpPr>
          <p:spPr>
            <a:xfrm>
              <a:off x="590550" y="4702954"/>
              <a:ext cx="14344650" cy="150734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C92876-78E7-746F-0BDC-7593DD3AD16E}"/>
                </a:ext>
              </a:extLst>
            </p:cNvPr>
            <p:cNvSpPr/>
            <p:nvPr/>
          </p:nvSpPr>
          <p:spPr>
            <a:xfrm>
              <a:off x="742950" y="4855354"/>
              <a:ext cx="14192250" cy="1507346"/>
            </a:xfrm>
            <a:prstGeom prst="rect">
              <a:avLst/>
            </a:prstGeom>
            <a:solidFill>
              <a:schemeClr val="bg1"/>
            </a:solidFill>
            <a:ln>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89D17AA-088C-C570-0804-723B1194459C}"/>
                </a:ext>
              </a:extLst>
            </p:cNvPr>
            <p:cNvSpPr txBox="1"/>
            <p:nvPr/>
          </p:nvSpPr>
          <p:spPr>
            <a:xfrm>
              <a:off x="1285875" y="5234010"/>
              <a:ext cx="12430125" cy="707886"/>
            </a:xfrm>
            <a:prstGeom prst="rect">
              <a:avLst/>
            </a:prstGeom>
            <a:noFill/>
          </p:spPr>
          <p:txBody>
            <a:bodyPr wrap="square">
              <a:spAutoFit/>
            </a:bodyPr>
            <a:lstStyle/>
            <a:p>
              <a:pPr marL="571500" indent="-571500">
                <a:buFont typeface="Wingdings" panose="05000000000000000000" pitchFamily="2" charset="2"/>
                <a:buChar char="§"/>
              </a:pPr>
              <a:r>
                <a:rPr lang="vi-VN" sz="4000"/>
                <a:t>Thời gian: chiều nay, trong buổi sinh hoạt lớp.</a:t>
              </a:r>
              <a:endParaRPr lang="en-US" sz="4000"/>
            </a:p>
          </p:txBody>
        </p:sp>
      </p:grpSp>
      <p:grpSp>
        <p:nvGrpSpPr>
          <p:cNvPr id="23" name="Group 22">
            <a:extLst>
              <a:ext uri="{FF2B5EF4-FFF2-40B4-BE49-F238E27FC236}">
                <a16:creationId xmlns:a16="http://schemas.microsoft.com/office/drawing/2014/main" id="{80030DF7-3BB1-E047-483E-B2FA5132D872}"/>
              </a:ext>
            </a:extLst>
          </p:cNvPr>
          <p:cNvGrpSpPr/>
          <p:nvPr/>
        </p:nvGrpSpPr>
        <p:grpSpPr>
          <a:xfrm>
            <a:off x="576262" y="8277126"/>
            <a:ext cx="12896850" cy="1659746"/>
            <a:chOff x="590550" y="4702954"/>
            <a:chExt cx="14344650" cy="1659746"/>
          </a:xfrm>
        </p:grpSpPr>
        <p:sp>
          <p:nvSpPr>
            <p:cNvPr id="24" name="Rectangle 23">
              <a:extLst>
                <a:ext uri="{FF2B5EF4-FFF2-40B4-BE49-F238E27FC236}">
                  <a16:creationId xmlns:a16="http://schemas.microsoft.com/office/drawing/2014/main" id="{61B8AF43-7591-7D92-3CB3-82416B8DE7A3}"/>
                </a:ext>
              </a:extLst>
            </p:cNvPr>
            <p:cNvSpPr/>
            <p:nvPr/>
          </p:nvSpPr>
          <p:spPr>
            <a:xfrm>
              <a:off x="590550" y="4702954"/>
              <a:ext cx="14344650" cy="150734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97A161-640C-7099-CC96-D3647F8D7D90}"/>
                </a:ext>
              </a:extLst>
            </p:cNvPr>
            <p:cNvSpPr/>
            <p:nvPr/>
          </p:nvSpPr>
          <p:spPr>
            <a:xfrm>
              <a:off x="742950" y="4855354"/>
              <a:ext cx="14192250" cy="1507346"/>
            </a:xfrm>
            <a:prstGeom prst="rect">
              <a:avLst/>
            </a:prstGeom>
            <a:solidFill>
              <a:schemeClr val="bg1"/>
            </a:solidFill>
            <a:ln>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29C64C-DEC6-735D-794F-ACC2599A45B8}"/>
                </a:ext>
              </a:extLst>
            </p:cNvPr>
            <p:cNvSpPr txBox="1"/>
            <p:nvPr/>
          </p:nvSpPr>
          <p:spPr>
            <a:xfrm>
              <a:off x="1285875" y="5234010"/>
              <a:ext cx="12430125" cy="707886"/>
            </a:xfrm>
            <a:prstGeom prst="rect">
              <a:avLst/>
            </a:prstGeom>
            <a:noFill/>
          </p:spPr>
          <p:txBody>
            <a:bodyPr wrap="square">
              <a:spAutoFit/>
            </a:bodyPr>
            <a:lstStyle/>
            <a:p>
              <a:pPr marL="571500" indent="-571500">
                <a:buFont typeface="Wingdings" panose="05000000000000000000" pitchFamily="2" charset="2"/>
                <a:buChar char="§"/>
              </a:pPr>
              <a:r>
                <a:rPr lang="vi-VN" sz="4000"/>
                <a:t>Địa điểm: tại lớp học.</a:t>
              </a:r>
              <a:endParaRPr lang="en-US" sz="4000"/>
            </a:p>
          </p:txBody>
        </p:sp>
      </p:grpSp>
      <p:sp>
        <p:nvSpPr>
          <p:cNvPr id="27" name="Freeform 3">
            <a:extLst>
              <a:ext uri="{FF2B5EF4-FFF2-40B4-BE49-F238E27FC236}">
                <a16:creationId xmlns:a16="http://schemas.microsoft.com/office/drawing/2014/main" id="{C3DC58D3-4088-C6D0-FD40-32EEAE97BD79}"/>
              </a:ext>
            </a:extLst>
          </p:cNvPr>
          <p:cNvSpPr/>
          <p:nvPr/>
        </p:nvSpPr>
        <p:spPr>
          <a:xfrm>
            <a:off x="13648230" y="5143500"/>
            <a:ext cx="4474845" cy="5143500"/>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09694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FC094-A85A-1891-DBAA-E3628A084055}"/>
              </a:ext>
            </a:extLst>
          </p:cNvPr>
          <p:cNvGrpSpPr/>
          <p:nvPr/>
        </p:nvGrpSpPr>
        <p:grpSpPr>
          <a:xfrm>
            <a:off x="590550" y="495300"/>
            <a:ext cx="17106900" cy="2514600"/>
            <a:chOff x="723900" y="571500"/>
            <a:chExt cx="17106900" cy="2514600"/>
          </a:xfrm>
        </p:grpSpPr>
        <p:sp>
          <p:nvSpPr>
            <p:cNvPr id="2" name="Rectangle: Rounded Corners 1">
              <a:extLst>
                <a:ext uri="{FF2B5EF4-FFF2-40B4-BE49-F238E27FC236}">
                  <a16:creationId xmlns:a16="http://schemas.microsoft.com/office/drawing/2014/main" id="{D62819C3-A610-37B5-1F90-CF7A217F7066}"/>
                </a:ext>
              </a:extLst>
            </p:cNvPr>
            <p:cNvSpPr/>
            <p:nvPr/>
          </p:nvSpPr>
          <p:spPr>
            <a:xfrm>
              <a:off x="723900" y="571500"/>
              <a:ext cx="168402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0E6E55-6EC4-1BAC-F58F-A3C448A1A8A9}"/>
                </a:ext>
              </a:extLst>
            </p:cNvPr>
            <p:cNvSpPr/>
            <p:nvPr/>
          </p:nvSpPr>
          <p:spPr>
            <a:xfrm>
              <a:off x="990600" y="800100"/>
              <a:ext cx="16840200" cy="2286000"/>
            </a:xfrm>
            <a:prstGeom prst="round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045C92-6A8E-8C75-41A2-C2BCFC1CCC1C}"/>
                </a:ext>
              </a:extLst>
            </p:cNvPr>
            <p:cNvSpPr txBox="1"/>
            <p:nvPr/>
          </p:nvSpPr>
          <p:spPr>
            <a:xfrm>
              <a:off x="1390650" y="1213145"/>
              <a:ext cx="16040100" cy="1002710"/>
            </a:xfrm>
            <a:prstGeom prst="rect">
              <a:avLst/>
            </a:prstGeom>
            <a:noFill/>
          </p:spPr>
          <p:txBody>
            <a:bodyPr wrap="square">
              <a:spAutoFit/>
            </a:bodyPr>
            <a:lstStyle/>
            <a:p>
              <a:pPr algn="ctr">
                <a:lnSpc>
                  <a:spcPct val="150000"/>
                </a:lnSpc>
              </a:pPr>
              <a:r>
                <a:rPr lang="en-US" sz="4500">
                  <a:latin typeface="Arial" panose="020B0604020202020204" pitchFamily="34" charset="0"/>
                  <a:cs typeface="Arial" panose="020B0604020202020204" pitchFamily="34" charset="0"/>
                </a:rPr>
                <a:t>c. Phần thân bài gồm mấy đoạn? Ý chính của mỗi đoạn là gì? </a:t>
              </a:r>
            </a:p>
          </p:txBody>
        </p:sp>
      </p:grpSp>
      <p:sp>
        <p:nvSpPr>
          <p:cNvPr id="7" name="Rectangle: Rounded Corners 6">
            <a:extLst>
              <a:ext uri="{FF2B5EF4-FFF2-40B4-BE49-F238E27FC236}">
                <a16:creationId xmlns:a16="http://schemas.microsoft.com/office/drawing/2014/main" id="{0FA42768-72CF-A57D-48C4-B49AE05C27CD}"/>
              </a:ext>
            </a:extLst>
          </p:cNvPr>
          <p:cNvSpPr/>
          <p:nvPr/>
        </p:nvSpPr>
        <p:spPr>
          <a:xfrm>
            <a:off x="6762749" y="3461045"/>
            <a:ext cx="4495800" cy="1143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THÂN BÀI </a:t>
            </a:r>
          </a:p>
        </p:txBody>
      </p:sp>
      <p:sp>
        <p:nvSpPr>
          <p:cNvPr id="8" name="Rectangle: Rounded Corners 7">
            <a:extLst>
              <a:ext uri="{FF2B5EF4-FFF2-40B4-BE49-F238E27FC236}">
                <a16:creationId xmlns:a16="http://schemas.microsoft.com/office/drawing/2014/main" id="{E7488CBE-66E6-BCC2-0BA5-988259BC4DD5}"/>
              </a:ext>
            </a:extLst>
          </p:cNvPr>
          <p:cNvSpPr/>
          <p:nvPr/>
        </p:nvSpPr>
        <p:spPr>
          <a:xfrm>
            <a:off x="228600" y="5924550"/>
            <a:ext cx="3962400" cy="3886200"/>
          </a:xfrm>
          <a:prstGeom prst="roundRect">
            <a:avLst/>
          </a:prstGeom>
          <a:solidFill>
            <a:schemeClr val="bg1">
              <a:lumMod val="95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Đoạn 1</a:t>
            </a:r>
          </a:p>
          <a:p>
            <a:pPr algn="ctr">
              <a:lnSpc>
                <a:spcPct val="150000"/>
              </a:lnSpc>
            </a:pPr>
            <a:r>
              <a:rPr lang="en-US" sz="3800">
                <a:solidFill>
                  <a:schemeClr val="tx1"/>
                </a:solidFill>
                <a:latin typeface="Arial" panose="020B0604020202020204" pitchFamily="34" charset="0"/>
                <a:cs typeface="Arial" panose="020B0604020202020204" pitchFamily="34" charset="0"/>
              </a:rPr>
              <a:t>Các hoạt động chuẩn bị </a:t>
            </a:r>
          </a:p>
        </p:txBody>
      </p:sp>
      <p:sp>
        <p:nvSpPr>
          <p:cNvPr id="9" name="Rectangle: Rounded Corners 8">
            <a:extLst>
              <a:ext uri="{FF2B5EF4-FFF2-40B4-BE49-F238E27FC236}">
                <a16:creationId xmlns:a16="http://schemas.microsoft.com/office/drawing/2014/main" id="{0309D248-7612-BF2C-EC72-23A1509D63FF}"/>
              </a:ext>
            </a:extLst>
          </p:cNvPr>
          <p:cNvSpPr/>
          <p:nvPr/>
        </p:nvSpPr>
        <p:spPr>
          <a:xfrm>
            <a:off x="4495801" y="5905500"/>
            <a:ext cx="3905250" cy="3886200"/>
          </a:xfrm>
          <a:prstGeom prst="roundRect">
            <a:avLst/>
          </a:prstGeom>
          <a:solidFill>
            <a:schemeClr val="bg1">
              <a:lumMod val="95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Đoạn 2</a:t>
            </a:r>
          </a:p>
          <a:p>
            <a:pPr algn="ctr">
              <a:lnSpc>
                <a:spcPct val="150000"/>
              </a:lnSpc>
            </a:pPr>
            <a:r>
              <a:rPr lang="en-US" sz="3800">
                <a:solidFill>
                  <a:schemeClr val="tx1"/>
                </a:solidFill>
                <a:latin typeface="Arial" panose="020B0604020202020204" pitchFamily="34" charset="0"/>
                <a:cs typeface="Arial" panose="020B0604020202020204" pitchFamily="34" charset="0"/>
              </a:rPr>
              <a:t>Phát biểu khai mạc của cô chủ nhiệm</a:t>
            </a:r>
          </a:p>
        </p:txBody>
      </p:sp>
      <p:sp>
        <p:nvSpPr>
          <p:cNvPr id="10" name="Rectangle: Rounded Corners 9">
            <a:extLst>
              <a:ext uri="{FF2B5EF4-FFF2-40B4-BE49-F238E27FC236}">
                <a16:creationId xmlns:a16="http://schemas.microsoft.com/office/drawing/2014/main" id="{9B7BE589-FD5B-4887-1AB5-8E9FAE69D9EF}"/>
              </a:ext>
            </a:extLst>
          </p:cNvPr>
          <p:cNvSpPr/>
          <p:nvPr/>
        </p:nvSpPr>
        <p:spPr>
          <a:xfrm>
            <a:off x="8762999" y="5905500"/>
            <a:ext cx="5029200" cy="3886200"/>
          </a:xfrm>
          <a:prstGeom prst="roundRect">
            <a:avLst/>
          </a:prstGeom>
          <a:solidFill>
            <a:schemeClr val="bg1">
              <a:lumMod val="95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Đoạn 3</a:t>
            </a:r>
          </a:p>
          <a:p>
            <a:pPr algn="ctr">
              <a:lnSpc>
                <a:spcPct val="150000"/>
              </a:lnSpc>
            </a:pPr>
            <a:r>
              <a:rPr lang="en-US" sz="3800">
                <a:solidFill>
                  <a:schemeClr val="tx1"/>
                </a:solidFill>
                <a:latin typeface="Arial" panose="020B0604020202020204" pitchFamily="34" charset="0"/>
                <a:cs typeface="Arial" panose="020B0604020202020204" pitchFamily="34" charset="0"/>
              </a:rPr>
              <a:t>Phát động phong trào và thảo luận về cách thức thực hiện.</a:t>
            </a:r>
          </a:p>
        </p:txBody>
      </p:sp>
      <p:sp>
        <p:nvSpPr>
          <p:cNvPr id="12" name="Rectangle: Rounded Corners 11">
            <a:extLst>
              <a:ext uri="{FF2B5EF4-FFF2-40B4-BE49-F238E27FC236}">
                <a16:creationId xmlns:a16="http://schemas.microsoft.com/office/drawing/2014/main" id="{77DCE307-1348-2751-AD0D-AF828930AA1D}"/>
              </a:ext>
            </a:extLst>
          </p:cNvPr>
          <p:cNvSpPr/>
          <p:nvPr/>
        </p:nvSpPr>
        <p:spPr>
          <a:xfrm>
            <a:off x="14111284" y="5924550"/>
            <a:ext cx="3962400" cy="3886200"/>
          </a:xfrm>
          <a:prstGeom prst="roundRect">
            <a:avLst/>
          </a:prstGeom>
          <a:solidFill>
            <a:schemeClr val="bg1">
              <a:lumMod val="95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cs typeface="Arial" panose="020B0604020202020204" pitchFamily="34" charset="0"/>
              </a:rPr>
              <a:t>Đoạn 4</a:t>
            </a:r>
          </a:p>
          <a:p>
            <a:pPr algn="ctr">
              <a:lnSpc>
                <a:spcPct val="150000"/>
              </a:lnSpc>
            </a:pPr>
            <a:r>
              <a:rPr lang="en-US" sz="3800">
                <a:solidFill>
                  <a:schemeClr val="tx1"/>
                </a:solidFill>
                <a:latin typeface="Arial" panose="020B0604020202020204" pitchFamily="34" charset="0"/>
                <a:cs typeface="Arial" panose="020B0604020202020204" pitchFamily="34" charset="0"/>
              </a:rPr>
              <a:t>Phân công nhiệm vụ </a:t>
            </a:r>
          </a:p>
        </p:txBody>
      </p:sp>
      <p:cxnSp>
        <p:nvCxnSpPr>
          <p:cNvPr id="14" name="Straight Connector 13">
            <a:extLst>
              <a:ext uri="{FF2B5EF4-FFF2-40B4-BE49-F238E27FC236}">
                <a16:creationId xmlns:a16="http://schemas.microsoft.com/office/drawing/2014/main" id="{A52C3788-37AE-9771-73D3-D56B21BD0517}"/>
              </a:ext>
            </a:extLst>
          </p:cNvPr>
          <p:cNvCxnSpPr>
            <a:stCxn id="7" idx="2"/>
            <a:endCxn id="8" idx="0"/>
          </p:cNvCxnSpPr>
          <p:nvPr/>
        </p:nvCxnSpPr>
        <p:spPr>
          <a:xfrm rot="5400000">
            <a:off x="4949973" y="1863873"/>
            <a:ext cx="1320505" cy="6800849"/>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96D90F-7AE5-38C5-417A-A2FFF2971268}"/>
              </a:ext>
            </a:extLst>
          </p:cNvPr>
          <p:cNvCxnSpPr>
            <a:cxnSpLocks/>
            <a:stCxn id="7" idx="2"/>
            <a:endCxn id="9" idx="0"/>
          </p:cNvCxnSpPr>
          <p:nvPr/>
        </p:nvCxnSpPr>
        <p:spPr>
          <a:xfrm rot="5400000">
            <a:off x="7078811" y="3973661"/>
            <a:ext cx="1301455" cy="2562223"/>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D095950-A3BD-A1E1-D628-DFF9A184EA01}"/>
              </a:ext>
            </a:extLst>
          </p:cNvPr>
          <p:cNvCxnSpPr>
            <a:cxnSpLocks/>
            <a:stCxn id="7" idx="2"/>
            <a:endCxn id="10" idx="0"/>
          </p:cNvCxnSpPr>
          <p:nvPr/>
        </p:nvCxnSpPr>
        <p:spPr>
          <a:xfrm rot="16200000" flipH="1">
            <a:off x="9493397" y="4121297"/>
            <a:ext cx="1301455" cy="2266950"/>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F9BF59-1401-228F-64C4-03975B1DCF37}"/>
              </a:ext>
            </a:extLst>
          </p:cNvPr>
          <p:cNvCxnSpPr>
            <a:cxnSpLocks/>
            <a:stCxn id="7" idx="2"/>
            <a:endCxn id="12" idx="0"/>
          </p:cNvCxnSpPr>
          <p:nvPr/>
        </p:nvCxnSpPr>
        <p:spPr>
          <a:xfrm rot="16200000" flipH="1">
            <a:off x="11891314" y="1723379"/>
            <a:ext cx="1320505" cy="7081835"/>
          </a:xfrm>
          <a:prstGeom prst="bent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1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par>
                                <p:cTn id="36" presetID="2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6FC094-A85A-1891-DBAA-E3628A084055}"/>
              </a:ext>
            </a:extLst>
          </p:cNvPr>
          <p:cNvGrpSpPr/>
          <p:nvPr/>
        </p:nvGrpSpPr>
        <p:grpSpPr>
          <a:xfrm>
            <a:off x="590550" y="495300"/>
            <a:ext cx="17106900" cy="2514600"/>
            <a:chOff x="723900" y="571500"/>
            <a:chExt cx="17106900" cy="2514600"/>
          </a:xfrm>
        </p:grpSpPr>
        <p:sp>
          <p:nvSpPr>
            <p:cNvPr id="2" name="Rectangle: Rounded Corners 1">
              <a:extLst>
                <a:ext uri="{FF2B5EF4-FFF2-40B4-BE49-F238E27FC236}">
                  <a16:creationId xmlns:a16="http://schemas.microsoft.com/office/drawing/2014/main" id="{D62819C3-A610-37B5-1F90-CF7A217F7066}"/>
                </a:ext>
              </a:extLst>
            </p:cNvPr>
            <p:cNvSpPr/>
            <p:nvPr/>
          </p:nvSpPr>
          <p:spPr>
            <a:xfrm>
              <a:off x="723900" y="571500"/>
              <a:ext cx="16840200" cy="2286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0E6E55-6EC4-1BAC-F58F-A3C448A1A8A9}"/>
                </a:ext>
              </a:extLst>
            </p:cNvPr>
            <p:cNvSpPr/>
            <p:nvPr/>
          </p:nvSpPr>
          <p:spPr>
            <a:xfrm>
              <a:off x="990600" y="800100"/>
              <a:ext cx="16840200" cy="2286000"/>
            </a:xfrm>
            <a:prstGeom prst="roundRect">
              <a:avLst/>
            </a:prstGeom>
            <a:solidFill>
              <a:schemeClr val="bg1"/>
            </a:solidFill>
            <a:ln w="38100">
              <a:solidFill>
                <a:schemeClr val="accent4">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045C92-6A8E-8C75-41A2-C2BCFC1CCC1C}"/>
                </a:ext>
              </a:extLst>
            </p:cNvPr>
            <p:cNvSpPr txBox="1"/>
            <p:nvPr/>
          </p:nvSpPr>
          <p:spPr>
            <a:xfrm>
              <a:off x="1390650" y="930344"/>
              <a:ext cx="16040100" cy="2041456"/>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d. </a:t>
              </a:r>
              <a:r>
                <a:rPr lang="vi-VN" sz="4500">
                  <a:latin typeface="Arial" panose="020B0604020202020204" pitchFamily="34" charset="0"/>
                  <a:cs typeface="Arial" panose="020B0604020202020204" pitchFamily="34" charset="0"/>
                </a:rPr>
                <a:t>Nêu những hoạt động được thuật lại ở thân bài theo đúng trình tự. </a:t>
              </a:r>
              <a:endParaRPr lang="en-US" sz="450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DE0A8B28-AE3E-E9D0-DBD7-E7B865E835C1}"/>
              </a:ext>
            </a:extLst>
          </p:cNvPr>
          <p:cNvSpPr txBox="1"/>
          <p:nvPr/>
        </p:nvSpPr>
        <p:spPr>
          <a:xfrm>
            <a:off x="420116" y="3212908"/>
            <a:ext cx="4038600" cy="707886"/>
          </a:xfrm>
          <a:prstGeom prst="rect">
            <a:avLst/>
          </a:prstGeom>
          <a:noFill/>
        </p:spPr>
        <p:txBody>
          <a:bodyPr wrap="square" rtlCol="0">
            <a:spAutoFit/>
          </a:bodyPr>
          <a:lstStyle/>
          <a:p>
            <a:r>
              <a:rPr lang="en-US" sz="4000" b="1" u="sng">
                <a:solidFill>
                  <a:srgbClr val="C00000"/>
                </a:solidFill>
                <a:latin typeface="Arial" panose="020B0604020202020204" pitchFamily="34" charset="0"/>
                <a:cs typeface="Arial" panose="020B0604020202020204" pitchFamily="34" charset="0"/>
              </a:rPr>
              <a:t>Gợi ý: </a:t>
            </a:r>
          </a:p>
        </p:txBody>
      </p:sp>
      <p:sp>
        <p:nvSpPr>
          <p:cNvPr id="15" name="Rectangle: Rounded Corners 14">
            <a:extLst>
              <a:ext uri="{FF2B5EF4-FFF2-40B4-BE49-F238E27FC236}">
                <a16:creationId xmlns:a16="http://schemas.microsoft.com/office/drawing/2014/main" id="{38709B92-364D-F43C-E218-35CE09DCA989}"/>
              </a:ext>
            </a:extLst>
          </p:cNvPr>
          <p:cNvSpPr/>
          <p:nvPr/>
        </p:nvSpPr>
        <p:spPr>
          <a:xfrm>
            <a:off x="420116" y="5992482"/>
            <a:ext cx="4038600" cy="1524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Các hoạt động </a:t>
            </a:r>
          </a:p>
        </p:txBody>
      </p:sp>
      <p:sp>
        <p:nvSpPr>
          <p:cNvPr id="17" name="Rectangle: Rounded Corners 16">
            <a:extLst>
              <a:ext uri="{FF2B5EF4-FFF2-40B4-BE49-F238E27FC236}">
                <a16:creationId xmlns:a16="http://schemas.microsoft.com/office/drawing/2014/main" id="{89E78FE0-D989-111F-2BFE-5D552F901C93}"/>
              </a:ext>
            </a:extLst>
          </p:cNvPr>
          <p:cNvSpPr/>
          <p:nvPr/>
        </p:nvSpPr>
        <p:spPr>
          <a:xfrm>
            <a:off x="5087366" y="4098786"/>
            <a:ext cx="5695950" cy="1149541"/>
          </a:xfrm>
          <a:prstGeom prst="roundRect">
            <a:avLst/>
          </a:prstGeom>
          <a:solidFill>
            <a:srgbClr val="BCE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Trước giờ sinh hoạt lớp </a:t>
            </a:r>
          </a:p>
        </p:txBody>
      </p:sp>
      <p:sp>
        <p:nvSpPr>
          <p:cNvPr id="19" name="Rectangle: Rounded Corners 18">
            <a:extLst>
              <a:ext uri="{FF2B5EF4-FFF2-40B4-BE49-F238E27FC236}">
                <a16:creationId xmlns:a16="http://schemas.microsoft.com/office/drawing/2014/main" id="{DCF69104-D123-5A84-1AA9-F76A59A3CD83}"/>
              </a:ext>
            </a:extLst>
          </p:cNvPr>
          <p:cNvSpPr/>
          <p:nvPr/>
        </p:nvSpPr>
        <p:spPr>
          <a:xfrm>
            <a:off x="5087366" y="7973682"/>
            <a:ext cx="5695950" cy="114954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Trong giờ sinh hoạt lớp </a:t>
            </a:r>
          </a:p>
        </p:txBody>
      </p:sp>
      <p:sp>
        <p:nvSpPr>
          <p:cNvPr id="20" name="Rectangle: Rounded Corners 19">
            <a:extLst>
              <a:ext uri="{FF2B5EF4-FFF2-40B4-BE49-F238E27FC236}">
                <a16:creationId xmlns:a16="http://schemas.microsoft.com/office/drawing/2014/main" id="{7C1D5523-93AF-0910-A6C8-F912B482284B}"/>
              </a:ext>
            </a:extLst>
          </p:cNvPr>
          <p:cNvSpPr/>
          <p:nvPr/>
        </p:nvSpPr>
        <p:spPr>
          <a:xfrm>
            <a:off x="11921045" y="3386068"/>
            <a:ext cx="5695951" cy="981979"/>
          </a:xfrm>
          <a:prstGeom prst="roundRect">
            <a:avLst/>
          </a:prstGeom>
          <a:solidFill>
            <a:srgbClr val="BCE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a:solidFill>
                  <a:schemeClr val="tx1"/>
                </a:solidFill>
                <a:latin typeface="Arial" panose="020B0604020202020204" pitchFamily="34" charset="0"/>
                <a:cs typeface="Arial" panose="020B0604020202020204" pitchFamily="34" charset="0"/>
              </a:rPr>
              <a:t>Các việc bạn Minh đã làm</a:t>
            </a:r>
          </a:p>
        </p:txBody>
      </p:sp>
      <p:sp>
        <p:nvSpPr>
          <p:cNvPr id="21" name="Rectangle: Rounded Corners 20">
            <a:extLst>
              <a:ext uri="{FF2B5EF4-FFF2-40B4-BE49-F238E27FC236}">
                <a16:creationId xmlns:a16="http://schemas.microsoft.com/office/drawing/2014/main" id="{F5A11AE6-C3DD-A1AA-265F-348714B5BA29}"/>
              </a:ext>
            </a:extLst>
          </p:cNvPr>
          <p:cNvSpPr/>
          <p:nvPr/>
        </p:nvSpPr>
        <p:spPr>
          <a:xfrm>
            <a:off x="11949366" y="4635456"/>
            <a:ext cx="5695951" cy="981979"/>
          </a:xfrm>
          <a:prstGeom prst="roundRect">
            <a:avLst/>
          </a:prstGeom>
          <a:solidFill>
            <a:srgbClr val="BCE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a:solidFill>
                  <a:schemeClr val="tx1"/>
                </a:solidFill>
                <a:latin typeface="Arial" panose="020B0604020202020204" pitchFamily="34" charset="0"/>
                <a:cs typeface="Arial" panose="020B0604020202020204" pitchFamily="34" charset="0"/>
              </a:rPr>
              <a:t>Việc các bạn nữ đã làm </a:t>
            </a:r>
          </a:p>
        </p:txBody>
      </p:sp>
      <p:sp>
        <p:nvSpPr>
          <p:cNvPr id="22" name="Rectangle: Rounded Corners 21">
            <a:extLst>
              <a:ext uri="{FF2B5EF4-FFF2-40B4-BE49-F238E27FC236}">
                <a16:creationId xmlns:a16="http://schemas.microsoft.com/office/drawing/2014/main" id="{0AEF7097-243B-E467-F3FE-90FAE0B53052}"/>
              </a:ext>
            </a:extLst>
          </p:cNvPr>
          <p:cNvSpPr/>
          <p:nvPr/>
        </p:nvSpPr>
        <p:spPr>
          <a:xfrm>
            <a:off x="11973178" y="6529740"/>
            <a:ext cx="5695951" cy="98197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a:solidFill>
                  <a:schemeClr val="tx1"/>
                </a:solidFill>
                <a:latin typeface="Arial" panose="020B0604020202020204" pitchFamily="34" charset="0"/>
                <a:cs typeface="Arial" panose="020B0604020202020204" pitchFamily="34" charset="0"/>
              </a:rPr>
              <a:t>Việc đầu tiên </a:t>
            </a:r>
          </a:p>
        </p:txBody>
      </p:sp>
      <p:sp>
        <p:nvSpPr>
          <p:cNvPr id="23" name="Rectangle: Rounded Corners 22">
            <a:extLst>
              <a:ext uri="{FF2B5EF4-FFF2-40B4-BE49-F238E27FC236}">
                <a16:creationId xmlns:a16="http://schemas.microsoft.com/office/drawing/2014/main" id="{E159C8B3-9BA6-9CDF-75B3-4777526B3FE4}"/>
              </a:ext>
            </a:extLst>
          </p:cNvPr>
          <p:cNvSpPr/>
          <p:nvPr/>
        </p:nvSpPr>
        <p:spPr>
          <a:xfrm>
            <a:off x="12001499" y="7768216"/>
            <a:ext cx="5695951" cy="98197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a:solidFill>
                  <a:schemeClr val="tx1"/>
                </a:solidFill>
                <a:latin typeface="Arial" panose="020B0604020202020204" pitchFamily="34" charset="0"/>
                <a:cs typeface="Arial" panose="020B0604020202020204" pitchFamily="34" charset="0"/>
              </a:rPr>
              <a:t>Việc tiếp theo </a:t>
            </a:r>
          </a:p>
        </p:txBody>
      </p:sp>
      <p:sp>
        <p:nvSpPr>
          <p:cNvPr id="24" name="Rectangle: Rounded Corners 23">
            <a:extLst>
              <a:ext uri="{FF2B5EF4-FFF2-40B4-BE49-F238E27FC236}">
                <a16:creationId xmlns:a16="http://schemas.microsoft.com/office/drawing/2014/main" id="{3B977F22-4A97-1BD6-CE06-606260838933}"/>
              </a:ext>
            </a:extLst>
          </p:cNvPr>
          <p:cNvSpPr/>
          <p:nvPr/>
        </p:nvSpPr>
        <p:spPr>
          <a:xfrm>
            <a:off x="12001499" y="9006692"/>
            <a:ext cx="5695951" cy="98197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a:solidFill>
                  <a:schemeClr val="tx1"/>
                </a:solidFill>
                <a:latin typeface="Arial" panose="020B0604020202020204" pitchFamily="34" charset="0"/>
                <a:cs typeface="Arial" panose="020B0604020202020204" pitchFamily="34" charset="0"/>
              </a:rPr>
              <a:t>Việc sau cùng </a:t>
            </a:r>
          </a:p>
        </p:txBody>
      </p:sp>
      <p:cxnSp>
        <p:nvCxnSpPr>
          <p:cNvPr id="26" name="Straight Connector 25">
            <a:extLst>
              <a:ext uri="{FF2B5EF4-FFF2-40B4-BE49-F238E27FC236}">
                <a16:creationId xmlns:a16="http://schemas.microsoft.com/office/drawing/2014/main" id="{6AA531D4-6DE8-F52B-DE47-81796F160A48}"/>
              </a:ext>
            </a:extLst>
          </p:cNvPr>
          <p:cNvCxnSpPr>
            <a:cxnSpLocks/>
            <a:stCxn id="15" idx="3"/>
          </p:cNvCxnSpPr>
          <p:nvPr/>
        </p:nvCxnSpPr>
        <p:spPr>
          <a:xfrm flipV="1">
            <a:off x="4458716" y="4544682"/>
            <a:ext cx="628650" cy="2209800"/>
          </a:xfrm>
          <a:prstGeom prst="bentConnector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F67912-F45C-A994-0C14-B471B85BB55B}"/>
              </a:ext>
            </a:extLst>
          </p:cNvPr>
          <p:cNvCxnSpPr>
            <a:cxnSpLocks/>
            <a:stCxn id="15" idx="3"/>
            <a:endCxn id="19" idx="1"/>
          </p:cNvCxnSpPr>
          <p:nvPr/>
        </p:nvCxnSpPr>
        <p:spPr>
          <a:xfrm>
            <a:off x="4458716" y="6754482"/>
            <a:ext cx="628650" cy="1793971"/>
          </a:xfrm>
          <a:prstGeom prst="bentConnector3">
            <a:avLst>
              <a:gd name="adj1" fmla="val 97727"/>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25">
            <a:extLst>
              <a:ext uri="{FF2B5EF4-FFF2-40B4-BE49-F238E27FC236}">
                <a16:creationId xmlns:a16="http://schemas.microsoft.com/office/drawing/2014/main" id="{303E8965-3FDE-1240-8828-B454318FF91E}"/>
              </a:ext>
            </a:extLst>
          </p:cNvPr>
          <p:cNvCxnSpPr>
            <a:cxnSpLocks/>
            <a:stCxn id="17" idx="3"/>
            <a:endCxn id="20" idx="1"/>
          </p:cNvCxnSpPr>
          <p:nvPr/>
        </p:nvCxnSpPr>
        <p:spPr>
          <a:xfrm flipV="1">
            <a:off x="10783316" y="3877058"/>
            <a:ext cx="1137729" cy="796499"/>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5">
            <a:extLst>
              <a:ext uri="{FF2B5EF4-FFF2-40B4-BE49-F238E27FC236}">
                <a16:creationId xmlns:a16="http://schemas.microsoft.com/office/drawing/2014/main" id="{A67B5F64-D443-8B82-E2B5-1665811EF98F}"/>
              </a:ext>
            </a:extLst>
          </p:cNvPr>
          <p:cNvCxnSpPr>
            <a:cxnSpLocks/>
            <a:stCxn id="17" idx="3"/>
            <a:endCxn id="21" idx="1"/>
          </p:cNvCxnSpPr>
          <p:nvPr/>
        </p:nvCxnSpPr>
        <p:spPr>
          <a:xfrm>
            <a:off x="10783316" y="4673557"/>
            <a:ext cx="1166050" cy="452889"/>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25">
            <a:extLst>
              <a:ext uri="{FF2B5EF4-FFF2-40B4-BE49-F238E27FC236}">
                <a16:creationId xmlns:a16="http://schemas.microsoft.com/office/drawing/2014/main" id="{CB3D7395-E5DA-60BA-E28D-9D267F551F98}"/>
              </a:ext>
            </a:extLst>
          </p:cNvPr>
          <p:cNvCxnSpPr>
            <a:cxnSpLocks/>
            <a:stCxn id="19" idx="3"/>
            <a:endCxn id="22" idx="1"/>
          </p:cNvCxnSpPr>
          <p:nvPr/>
        </p:nvCxnSpPr>
        <p:spPr>
          <a:xfrm flipV="1">
            <a:off x="10783316" y="7020730"/>
            <a:ext cx="1189862" cy="1527723"/>
          </a:xfrm>
          <a:prstGeom prst="bentConnector3">
            <a:avLst>
              <a:gd name="adj1" fmla="val 51201"/>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5">
            <a:extLst>
              <a:ext uri="{FF2B5EF4-FFF2-40B4-BE49-F238E27FC236}">
                <a16:creationId xmlns:a16="http://schemas.microsoft.com/office/drawing/2014/main" id="{3EFFFDAC-A1E4-5D0B-2244-B37069094295}"/>
              </a:ext>
            </a:extLst>
          </p:cNvPr>
          <p:cNvCxnSpPr>
            <a:cxnSpLocks/>
            <a:stCxn id="19" idx="3"/>
          </p:cNvCxnSpPr>
          <p:nvPr/>
        </p:nvCxnSpPr>
        <p:spPr>
          <a:xfrm>
            <a:off x="10783316" y="8548453"/>
            <a:ext cx="1166050" cy="12700"/>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5">
            <a:extLst>
              <a:ext uri="{FF2B5EF4-FFF2-40B4-BE49-F238E27FC236}">
                <a16:creationId xmlns:a16="http://schemas.microsoft.com/office/drawing/2014/main" id="{D05C909D-86DE-5B83-868F-673A666ADBBF}"/>
              </a:ext>
            </a:extLst>
          </p:cNvPr>
          <p:cNvCxnSpPr>
            <a:cxnSpLocks/>
            <a:stCxn id="19" idx="3"/>
            <a:endCxn id="24" idx="1"/>
          </p:cNvCxnSpPr>
          <p:nvPr/>
        </p:nvCxnSpPr>
        <p:spPr>
          <a:xfrm>
            <a:off x="10783316" y="8548453"/>
            <a:ext cx="1218183" cy="949229"/>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par>
                                <p:cTn id="42" presetID="22" presetClass="entr" presetSubtype="4"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500"/>
                                        <p:tgtEl>
                                          <p:spTgt spid="50"/>
                                        </p:tgtEl>
                                      </p:cBhvr>
                                    </p:animEffect>
                                  </p:childTnLst>
                                </p:cTn>
                              </p:par>
                              <p:par>
                                <p:cTn id="45" presetID="22" presetClass="entr" presetSubtype="4"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par>
                                <p:cTn id="48" presetID="22" presetClass="entr" presetSubtype="4"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down)">
                                      <p:cBhvr>
                                        <p:cTn id="50" dur="500"/>
                                        <p:tgtEl>
                                          <p:spTgt spid="5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1072</Words>
  <Application>Microsoft Office PowerPoint</Application>
  <PresentationFormat>Custom</PresentationFormat>
  <Paragraphs>102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Amasis MT Pro Black</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Playful Cute Traveling Experience Presentation</dc:title>
  <dc:creator>FPT SHOP</dc:creator>
  <cp:lastModifiedBy>FPT SHOP</cp:lastModifiedBy>
  <cp:revision>3</cp:revision>
  <dcterms:created xsi:type="dcterms:W3CDTF">2006-08-16T00:00:00Z</dcterms:created>
  <dcterms:modified xsi:type="dcterms:W3CDTF">2025-10-07T12:50:04Z</dcterms:modified>
  <dc:identifier>DAFosc1puDw</dc:identifier>
</cp:coreProperties>
</file>