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9" r:id="rId3"/>
    <p:sldId id="270" r:id="rId4"/>
    <p:sldId id="271" r:id="rId5"/>
    <p:sldId id="256" r:id="rId6"/>
    <p:sldId id="260" r:id="rId7"/>
    <p:sldId id="258" r:id="rId8"/>
    <p:sldId id="272" r:id="rId9"/>
    <p:sldId id="276" r:id="rId10"/>
    <p:sldId id="274" r:id="rId11"/>
    <p:sldId id="275" r:id="rId12"/>
    <p:sldId id="277" r:id="rId13"/>
    <p:sldId id="280" r:id="rId14"/>
    <p:sldId id="278" r:id="rId15"/>
    <p:sldId id="279" r:id="rId16"/>
    <p:sldId id="281" r:id="rId17"/>
    <p:sldId id="282" r:id="rId18"/>
    <p:sldId id="283" r:id="rId19"/>
    <p:sldId id="284" r:id="rId20"/>
    <p:sldId id="285" r:id="rId21"/>
    <p:sldId id="286" r:id="rId22"/>
    <p:sldId id="287" r:id="rId23"/>
    <p:sldId id="259" r:id="rId24"/>
    <p:sldId id="288" r:id="rId25"/>
  </p:sldIdLst>
  <p:sldSz cx="18288000" cy="10287000"/>
  <p:notesSz cx="6858000" cy="9144000"/>
  <p:embeddedFontLst>
    <p:embeddedFont>
      <p:font typeface="Amasis MT Pro Black" panose="02040A04050005020304" pitchFamily="18" charset="0"/>
      <p:bold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095C52-32BA-435C-9DFB-C774E58C54E6}">
          <p14:sldIdLst>
            <p14:sldId id="257"/>
            <p14:sldId id="269"/>
            <p14:sldId id="270"/>
            <p14:sldId id="271"/>
            <p14:sldId id="256"/>
            <p14:sldId id="260"/>
            <p14:sldId id="258"/>
            <p14:sldId id="272"/>
            <p14:sldId id="276"/>
            <p14:sldId id="274"/>
            <p14:sldId id="275"/>
            <p14:sldId id="277"/>
            <p14:sldId id="280"/>
            <p14:sldId id="278"/>
            <p14:sldId id="279"/>
            <p14:sldId id="281"/>
            <p14:sldId id="282"/>
            <p14:sldId id="283"/>
            <p14:sldId id="284"/>
            <p14:sldId id="285"/>
            <p14:sldId id="286"/>
            <p14:sldId id="287"/>
            <p14:sldId id="259"/>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217"/>
    <a:srgbClr val="C4E9FE"/>
    <a:srgbClr val="9ECAAB"/>
    <a:srgbClr val="DAF0FE"/>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1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9.svg"/><Relationship Id="rId7" Type="http://schemas.openxmlformats.org/officeDocument/2006/relationships/image" Target="../media/image31.svg"/><Relationship Id="rId12"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5.svg"/><Relationship Id="rId5" Type="http://schemas.openxmlformats.org/officeDocument/2006/relationships/image" Target="../media/image41.sv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svg"/><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9.svg"/><Relationship Id="rId7" Type="http://schemas.openxmlformats.org/officeDocument/2006/relationships/image" Target="../media/image31.svg"/><Relationship Id="rId12"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5.svg"/><Relationship Id="rId5" Type="http://schemas.openxmlformats.org/officeDocument/2006/relationships/image" Target="../media/image41.sv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sv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2.sv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71.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2.svg"/><Relationship Id="rId5" Type="http://schemas.openxmlformats.org/officeDocument/2006/relationships/image" Target="../media/image68.svg"/><Relationship Id="rId15" Type="http://schemas.openxmlformats.org/officeDocument/2006/relationships/image" Target="../media/image74.svg"/><Relationship Id="rId10" Type="http://schemas.openxmlformats.org/officeDocument/2006/relationships/image" Target="../media/image1.png"/><Relationship Id="rId4" Type="http://schemas.openxmlformats.org/officeDocument/2006/relationships/image" Target="../media/image67.png"/><Relationship Id="rId9" Type="http://schemas.openxmlformats.org/officeDocument/2006/relationships/image" Target="../media/image4.svg"/><Relationship Id="rId14" Type="http://schemas.openxmlformats.org/officeDocument/2006/relationships/image" Target="../media/image73.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9.svg"/><Relationship Id="rId7" Type="http://schemas.openxmlformats.org/officeDocument/2006/relationships/image" Target="../media/image31.svg"/><Relationship Id="rId12"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5.svg"/><Relationship Id="rId5" Type="http://schemas.openxmlformats.org/officeDocument/2006/relationships/image" Target="../media/image41.sv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sv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12" name="Freeform 12"/>
          <p:cNvSpPr/>
          <p:nvPr/>
        </p:nvSpPr>
        <p:spPr>
          <a:xfrm>
            <a:off x="-1117821" y="7072261"/>
            <a:ext cx="3484306" cy="4114800"/>
          </a:xfrm>
          <a:custGeom>
            <a:avLst/>
            <a:gdLst/>
            <a:ahLst/>
            <a:cxnLst/>
            <a:rect l="l" t="t" r="r" b="b"/>
            <a:pathLst>
              <a:path w="3484306" h="4114800">
                <a:moveTo>
                  <a:pt x="0" y="0"/>
                </a:moveTo>
                <a:lnTo>
                  <a:pt x="3484307" y="0"/>
                </a:lnTo>
                <a:lnTo>
                  <a:pt x="348430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flipH="1">
            <a:off x="15904248" y="6984461"/>
            <a:ext cx="3484306" cy="4114800"/>
          </a:xfrm>
          <a:custGeom>
            <a:avLst/>
            <a:gdLst/>
            <a:ahLst/>
            <a:cxnLst/>
            <a:rect l="l" t="t" r="r" b="b"/>
            <a:pathLst>
              <a:path w="3484306" h="4114800">
                <a:moveTo>
                  <a:pt x="3484306" y="0"/>
                </a:moveTo>
                <a:lnTo>
                  <a:pt x="0" y="0"/>
                </a:lnTo>
                <a:lnTo>
                  <a:pt x="0" y="4114800"/>
                </a:lnTo>
                <a:lnTo>
                  <a:pt x="3484306" y="4114800"/>
                </a:lnTo>
                <a:lnTo>
                  <a:pt x="348430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rot="-6620745">
            <a:off x="-490405" y="-603177"/>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rot="7677017">
            <a:off x="17278286" y="3470897"/>
            <a:ext cx="2985100" cy="41148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894E7D69-4EE8-67DD-5E25-C0BCB48C03E5}"/>
              </a:ext>
            </a:extLst>
          </p:cNvPr>
          <p:cNvSpPr txBox="1"/>
          <p:nvPr/>
        </p:nvSpPr>
        <p:spPr>
          <a:xfrm>
            <a:off x="1049923" y="2909671"/>
            <a:ext cx="16188154" cy="3557512"/>
          </a:xfrm>
          <a:prstGeom prst="rect">
            <a:avLst/>
          </a:prstGeom>
          <a:noFill/>
        </p:spPr>
        <p:txBody>
          <a:bodyPr wrap="square" rtlCol="0">
            <a:spAutoFit/>
          </a:bodyPr>
          <a:lstStyle/>
          <a:p>
            <a:pPr algn="ctr">
              <a:lnSpc>
                <a:spcPct val="150000"/>
              </a:lnSpc>
            </a:pPr>
            <a:r>
              <a:rPr lang="en-US" sz="8000" b="1">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2883B4-1AFA-821C-8770-1C0033D1D7C3}"/>
              </a:ext>
            </a:extLst>
          </p:cNvPr>
          <p:cNvSpPr txBox="1"/>
          <p:nvPr/>
        </p:nvSpPr>
        <p:spPr>
          <a:xfrm>
            <a:off x="3314700" y="647700"/>
            <a:ext cx="116586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CÁCH NGẮT MỘT SỐ CÂU DÀI </a:t>
            </a:r>
          </a:p>
        </p:txBody>
      </p:sp>
      <p:sp>
        <p:nvSpPr>
          <p:cNvPr id="4" name="TextBox 3">
            <a:extLst>
              <a:ext uri="{FF2B5EF4-FFF2-40B4-BE49-F238E27FC236}">
                <a16:creationId xmlns:a16="http://schemas.microsoft.com/office/drawing/2014/main" id="{6E2D8F64-9BFE-A5AC-A6C2-D5FB6D5EC07B}"/>
              </a:ext>
            </a:extLst>
          </p:cNvPr>
          <p:cNvSpPr txBox="1"/>
          <p:nvPr/>
        </p:nvSpPr>
        <p:spPr>
          <a:xfrm>
            <a:off x="1104900" y="2171700"/>
            <a:ext cx="16078200" cy="4825745"/>
          </a:xfrm>
          <a:prstGeom prst="rect">
            <a:avLst/>
          </a:prstGeom>
          <a:noFill/>
        </p:spPr>
        <p:txBody>
          <a:bodyPr wrap="square">
            <a:spAutoFit/>
          </a:bodyPr>
          <a:lstStyle/>
          <a:p>
            <a:pPr marL="571500" indent="-571500" algn="just">
              <a:lnSpc>
                <a:spcPct val="200000"/>
              </a:lnSpc>
              <a:buFont typeface="Wingdings" panose="05000000000000000000" pitchFamily="2" charset="2"/>
              <a:buChar char="§"/>
            </a:pPr>
            <a:r>
              <a:rPr lang="vi-VN" sz="4000"/>
              <a:t>Thấy khóm hoa hồng bạch có vẻ chật chỗ,</a:t>
            </a:r>
            <a:r>
              <a:rPr lang="vi-VN" sz="4000" b="1">
                <a:solidFill>
                  <a:srgbClr val="C00000"/>
                </a:solidFill>
              </a:rPr>
              <a:t>/</a:t>
            </a:r>
            <a:r>
              <a:rPr lang="vi-VN" sz="4000"/>
              <a:t> cô bé liền búng một cây nhỏ nhất</a:t>
            </a:r>
            <a:r>
              <a:rPr lang="vi-VN" sz="4000" b="1">
                <a:solidFill>
                  <a:srgbClr val="C00000"/>
                </a:solidFill>
              </a:rPr>
              <a:t>/ </a:t>
            </a:r>
            <a:r>
              <a:rPr lang="vi-VN" sz="4000"/>
              <a:t>trồng vào chỗ đất trống dưới cửa sổ.</a:t>
            </a:r>
          </a:p>
          <a:p>
            <a:pPr marL="571500" indent="-571500" algn="just">
              <a:lnSpc>
                <a:spcPct val="200000"/>
              </a:lnSpc>
              <a:buFont typeface="Wingdings" panose="05000000000000000000" pitchFamily="2" charset="2"/>
              <a:buChar char="§"/>
            </a:pPr>
            <a:r>
              <a:rPr lang="vi-VN" sz="4000"/>
              <a:t>Ngắm nghĩa một hồi,</a:t>
            </a:r>
            <a:r>
              <a:rPr lang="vi-VN" sz="4000" b="1">
                <a:solidFill>
                  <a:srgbClr val="C00000"/>
                </a:solidFill>
              </a:rPr>
              <a:t>/</a:t>
            </a:r>
            <a:r>
              <a:rPr lang="vi-VN" sz="4000"/>
              <a:t> cảm thấy chưa hài lòng,</a:t>
            </a:r>
            <a:r>
              <a:rPr lang="vi-VN" sz="4000" b="1">
                <a:solidFill>
                  <a:srgbClr val="C00000"/>
                </a:solidFill>
              </a:rPr>
              <a:t>/</a:t>
            </a:r>
            <a:r>
              <a:rPr lang="vi-VN" sz="4000"/>
              <a:t> cô đến bên khóm huệ,</a:t>
            </a:r>
            <a:r>
              <a:rPr lang="vi-VN" sz="4000" b="1">
                <a:solidFill>
                  <a:srgbClr val="C00000"/>
                </a:solidFill>
              </a:rPr>
              <a:t>/ </a:t>
            </a:r>
            <a:r>
              <a:rPr lang="vi-VN" sz="4000"/>
              <a:t>chọn một cây</a:t>
            </a:r>
            <a:r>
              <a:rPr lang="vi-VN" sz="4000" b="1">
                <a:solidFill>
                  <a:srgbClr val="C00000"/>
                </a:solidFill>
              </a:rPr>
              <a:t>/</a:t>
            </a:r>
            <a:r>
              <a:rPr lang="vi-VN" sz="4000"/>
              <a:t> đem trồng cạnh cây hoa hồng.</a:t>
            </a:r>
          </a:p>
        </p:txBody>
      </p:sp>
      <p:sp>
        <p:nvSpPr>
          <p:cNvPr id="5" name="Freeform 4">
            <a:extLst>
              <a:ext uri="{FF2B5EF4-FFF2-40B4-BE49-F238E27FC236}">
                <a16:creationId xmlns:a16="http://schemas.microsoft.com/office/drawing/2014/main" id="{BC6B5974-5AB3-B7E0-78DC-8EF28AD2596A}"/>
              </a:ext>
            </a:extLst>
          </p:cNvPr>
          <p:cNvSpPr/>
          <p:nvPr/>
        </p:nvSpPr>
        <p:spPr>
          <a:xfrm>
            <a:off x="-457200" y="7505700"/>
            <a:ext cx="19659600" cy="4523266"/>
          </a:xfrm>
          <a:custGeom>
            <a:avLst/>
            <a:gdLst/>
            <a:ahLst/>
            <a:cxnLst/>
            <a:rect l="l" t="t" r="r" b="b"/>
            <a:pathLst>
              <a:path w="16230600" h="3025897">
                <a:moveTo>
                  <a:pt x="0" y="0"/>
                </a:moveTo>
                <a:lnTo>
                  <a:pt x="16230600" y="0"/>
                </a:lnTo>
                <a:lnTo>
                  <a:pt x="16230600" y="3025898"/>
                </a:lnTo>
                <a:lnTo>
                  <a:pt x="0" y="302589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423235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9AF39C-C6C7-F268-80D1-893370C5F019}"/>
              </a:ext>
            </a:extLst>
          </p:cNvPr>
          <p:cNvSpPr txBox="1"/>
          <p:nvPr/>
        </p:nvSpPr>
        <p:spPr>
          <a:xfrm>
            <a:off x="4762500" y="571500"/>
            <a:ext cx="87630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LÀM VIỆC NHÓM </a:t>
            </a:r>
          </a:p>
        </p:txBody>
      </p:sp>
      <p:sp>
        <p:nvSpPr>
          <p:cNvPr id="3" name="Freeform 2">
            <a:extLst>
              <a:ext uri="{FF2B5EF4-FFF2-40B4-BE49-F238E27FC236}">
                <a16:creationId xmlns:a16="http://schemas.microsoft.com/office/drawing/2014/main" id="{5522D881-B3FD-1896-818D-5EE2BF3B35C7}"/>
              </a:ext>
            </a:extLst>
          </p:cNvPr>
          <p:cNvSpPr/>
          <p:nvPr/>
        </p:nvSpPr>
        <p:spPr>
          <a:xfrm>
            <a:off x="238124" y="4114800"/>
            <a:ext cx="7369791" cy="61722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grpSp>
        <p:nvGrpSpPr>
          <p:cNvPr id="7" name="Group 6">
            <a:extLst>
              <a:ext uri="{FF2B5EF4-FFF2-40B4-BE49-F238E27FC236}">
                <a16:creationId xmlns:a16="http://schemas.microsoft.com/office/drawing/2014/main" id="{6F5B31A9-A120-5F1D-DA17-1A2FF652A386}"/>
              </a:ext>
            </a:extLst>
          </p:cNvPr>
          <p:cNvGrpSpPr/>
          <p:nvPr/>
        </p:nvGrpSpPr>
        <p:grpSpPr>
          <a:xfrm>
            <a:off x="7232036" y="2400300"/>
            <a:ext cx="10822602" cy="7315200"/>
            <a:chOff x="7315200" y="2400300"/>
            <a:chExt cx="10822602" cy="7315200"/>
          </a:xfrm>
        </p:grpSpPr>
        <p:sp>
          <p:nvSpPr>
            <p:cNvPr id="4" name="Rectangle: Rounded Corners 3">
              <a:extLst>
                <a:ext uri="{FF2B5EF4-FFF2-40B4-BE49-F238E27FC236}">
                  <a16:creationId xmlns:a16="http://schemas.microsoft.com/office/drawing/2014/main" id="{EE57EEAA-FE89-4175-F304-DF1C79A65430}"/>
                </a:ext>
              </a:extLst>
            </p:cNvPr>
            <p:cNvSpPr/>
            <p:nvPr/>
          </p:nvSpPr>
          <p:spPr>
            <a:xfrm>
              <a:off x="7315200" y="2400300"/>
              <a:ext cx="10496549" cy="69342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2EA0E6C-57A9-1284-FD0C-2275584C8549}"/>
                </a:ext>
              </a:extLst>
            </p:cNvPr>
            <p:cNvSpPr/>
            <p:nvPr/>
          </p:nvSpPr>
          <p:spPr>
            <a:xfrm>
              <a:off x="7641253" y="2781300"/>
              <a:ext cx="10496549" cy="6934200"/>
            </a:xfrm>
            <a:prstGeom prst="roundRect">
              <a:avLst/>
            </a:prstGeom>
            <a:solidFill>
              <a:schemeClr val="bg1"/>
            </a:solidFill>
            <a:ln w="3810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9D2A65-48A5-3A52-2D8B-019BE6EF01B7}"/>
                </a:ext>
              </a:extLst>
            </p:cNvPr>
            <p:cNvSpPr txBox="1"/>
            <p:nvPr/>
          </p:nvSpPr>
          <p:spPr>
            <a:xfrm>
              <a:off x="8174652" y="3489279"/>
              <a:ext cx="9429749" cy="551824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Đọc luân phiên các đoạn trong bài đọc với giọng đọc diễn cảm.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Chú ý một số từ ngữ dễ phát âm sai, nhấn giọng, ngắt nghỉ đúng chỗ.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Lắng nghe bạn đọc, phát hiện và góp ý sau phần đọc của bạn. </a:t>
              </a:r>
            </a:p>
          </p:txBody>
        </p:sp>
      </p:grpSp>
    </p:spTree>
    <p:extLst>
      <p:ext uri="{BB962C8B-B14F-4D97-AF65-F5344CB8AC3E}">
        <p14:creationId xmlns:p14="http://schemas.microsoft.com/office/powerpoint/2010/main" val="401725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BE2"/>
        </a:solidFill>
        <a:effectLst/>
      </p:bgPr>
    </p:bg>
    <p:spTree>
      <p:nvGrpSpPr>
        <p:cNvPr id="1" name=""/>
        <p:cNvGrpSpPr/>
        <p:nvPr/>
      </p:nvGrpSpPr>
      <p:grpSpPr>
        <a:xfrm>
          <a:off x="0" y="0"/>
          <a:ext cx="0" cy="0"/>
          <a:chOff x="0" y="0"/>
          <a:chExt cx="0" cy="0"/>
        </a:xfrm>
      </p:grpSpPr>
      <p:sp>
        <p:nvSpPr>
          <p:cNvPr id="3" name="Freeform 3"/>
          <p:cNvSpPr/>
          <p:nvPr/>
        </p:nvSpPr>
        <p:spPr>
          <a:xfrm rot="246002">
            <a:off x="2834281" y="1546211"/>
            <a:ext cx="12619440" cy="7674825"/>
          </a:xfrm>
          <a:custGeom>
            <a:avLst/>
            <a:gdLst/>
            <a:ahLst/>
            <a:cxnLst/>
            <a:rect l="l" t="t" r="r" b="b"/>
            <a:pathLst>
              <a:path w="8782554" h="6751589">
                <a:moveTo>
                  <a:pt x="0" y="0"/>
                </a:moveTo>
                <a:lnTo>
                  <a:pt x="8782554" y="0"/>
                </a:lnTo>
                <a:lnTo>
                  <a:pt x="8782554" y="6751588"/>
                </a:lnTo>
                <a:lnTo>
                  <a:pt x="0" y="67515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0" y="7026507"/>
            <a:ext cx="3682281" cy="3260493"/>
          </a:xfrm>
          <a:custGeom>
            <a:avLst/>
            <a:gdLst/>
            <a:ahLst/>
            <a:cxnLst/>
            <a:rect l="l" t="t" r="r" b="b"/>
            <a:pathLst>
              <a:path w="3682281" h="3260493">
                <a:moveTo>
                  <a:pt x="3682281" y="0"/>
                </a:moveTo>
                <a:lnTo>
                  <a:pt x="0" y="0"/>
                </a:lnTo>
                <a:lnTo>
                  <a:pt x="0" y="3260493"/>
                </a:lnTo>
                <a:lnTo>
                  <a:pt x="3682281" y="3260493"/>
                </a:lnTo>
                <a:lnTo>
                  <a:pt x="368228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22153" y="-24360"/>
            <a:ext cx="5397684" cy="4405859"/>
          </a:xfrm>
          <a:custGeom>
            <a:avLst/>
            <a:gdLst/>
            <a:ahLst/>
            <a:cxnLst/>
            <a:rect l="l" t="t" r="r" b="b"/>
            <a:pathLst>
              <a:path w="7299608" h="5958305">
                <a:moveTo>
                  <a:pt x="0" y="0"/>
                </a:moveTo>
                <a:lnTo>
                  <a:pt x="7299608" y="0"/>
                </a:lnTo>
                <a:lnTo>
                  <a:pt x="7299608" y="5958305"/>
                </a:lnTo>
                <a:lnTo>
                  <a:pt x="0" y="59583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4605719" y="7026507"/>
            <a:ext cx="3682281" cy="3260493"/>
          </a:xfrm>
          <a:custGeom>
            <a:avLst/>
            <a:gdLst/>
            <a:ahLst/>
            <a:cxnLst/>
            <a:rect l="l" t="t" r="r" b="b"/>
            <a:pathLst>
              <a:path w="3682281" h="3260493">
                <a:moveTo>
                  <a:pt x="0" y="0"/>
                </a:moveTo>
                <a:lnTo>
                  <a:pt x="3682281" y="0"/>
                </a:lnTo>
                <a:lnTo>
                  <a:pt x="3682281" y="3260493"/>
                </a:lnTo>
                <a:lnTo>
                  <a:pt x="0" y="32604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4187618" y="7026507"/>
            <a:ext cx="4230483" cy="3566192"/>
          </a:xfrm>
          <a:custGeom>
            <a:avLst/>
            <a:gdLst/>
            <a:ahLst/>
            <a:cxnLst/>
            <a:rect l="l" t="t" r="r" b="b"/>
            <a:pathLst>
              <a:path w="4230483" h="3566192">
                <a:moveTo>
                  <a:pt x="0" y="0"/>
                </a:moveTo>
                <a:lnTo>
                  <a:pt x="4230483" y="0"/>
                </a:lnTo>
                <a:lnTo>
                  <a:pt x="4230483" y="3566193"/>
                </a:lnTo>
                <a:lnTo>
                  <a:pt x="0" y="35661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TextBox 10"/>
          <p:cNvSpPr txBox="1"/>
          <p:nvPr/>
        </p:nvSpPr>
        <p:spPr>
          <a:xfrm rot="68915">
            <a:off x="5058696" y="3022461"/>
            <a:ext cx="8886485" cy="3032048"/>
          </a:xfrm>
          <a:prstGeom prst="rect">
            <a:avLst/>
          </a:prstGeom>
        </p:spPr>
        <p:txBody>
          <a:bodyPr lIns="0" tIns="0" rIns="0" bIns="0" rtlCol="0" anchor="t">
            <a:spAutoFit/>
          </a:bodyPr>
          <a:lstStyle/>
          <a:p>
            <a:pPr algn="ctr">
              <a:lnSpc>
                <a:spcPct val="150000"/>
              </a:lnSpc>
            </a:pPr>
            <a:r>
              <a:rPr lang="en-US" sz="7000" b="1">
                <a:solidFill>
                  <a:srgbClr val="421919"/>
                </a:solidFill>
                <a:latin typeface="Arial" panose="020B0604020202020204" pitchFamily="34" charset="0"/>
                <a:cs typeface="Arial" panose="020B0604020202020204" pitchFamily="34" charset="0"/>
              </a:rPr>
              <a:t>PHẦN 2. </a:t>
            </a:r>
          </a:p>
          <a:p>
            <a:pPr algn="ctr">
              <a:lnSpc>
                <a:spcPct val="150000"/>
              </a:lnSpc>
            </a:pPr>
            <a:r>
              <a:rPr lang="en-US" sz="7000" b="1">
                <a:solidFill>
                  <a:srgbClr val="421919"/>
                </a:solidFill>
                <a:latin typeface="Arial" panose="020B0604020202020204" pitchFamily="34" charset="0"/>
                <a:cs typeface="Arial" panose="020B0604020202020204" pitchFamily="34" charset="0"/>
              </a:rPr>
              <a:t>TRẢ LỜI CÂU HỎI </a:t>
            </a:r>
          </a:p>
        </p:txBody>
      </p:sp>
      <p:sp>
        <p:nvSpPr>
          <p:cNvPr id="11" name="Freeform 11"/>
          <p:cNvSpPr/>
          <p:nvPr/>
        </p:nvSpPr>
        <p:spPr>
          <a:xfrm>
            <a:off x="14057517" y="7026507"/>
            <a:ext cx="4230483" cy="3566192"/>
          </a:xfrm>
          <a:custGeom>
            <a:avLst/>
            <a:gdLst/>
            <a:ahLst/>
            <a:cxnLst/>
            <a:rect l="l" t="t" r="r" b="b"/>
            <a:pathLst>
              <a:path w="4230483" h="3566192">
                <a:moveTo>
                  <a:pt x="0" y="0"/>
                </a:moveTo>
                <a:lnTo>
                  <a:pt x="4230483" y="0"/>
                </a:lnTo>
                <a:lnTo>
                  <a:pt x="4230483" y="3566193"/>
                </a:lnTo>
                <a:lnTo>
                  <a:pt x="0" y="35661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DAC1E227-1698-26BC-B78D-2571A8877122}"/>
              </a:ext>
            </a:extLst>
          </p:cNvPr>
          <p:cNvPicPr>
            <a:picLocks noChangeAspect="1"/>
          </p:cNvPicPr>
          <p:nvPr/>
        </p:nvPicPr>
        <p:blipFill>
          <a:blip r:embed="rId14"/>
          <a:stretch>
            <a:fillRect/>
          </a:stretch>
        </p:blipFill>
        <p:spPr>
          <a:xfrm>
            <a:off x="14067510" y="1795946"/>
            <a:ext cx="2389839" cy="2584928"/>
          </a:xfrm>
          <a:prstGeom prst="rect">
            <a:avLst/>
          </a:prstGeom>
        </p:spPr>
      </p:pic>
    </p:spTree>
    <p:extLst>
      <p:ext uri="{BB962C8B-B14F-4D97-AF65-F5344CB8AC3E}">
        <p14:creationId xmlns:p14="http://schemas.microsoft.com/office/powerpoint/2010/main" val="30950714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B67BB9-18BB-AE3C-3C34-2D59D5DB99BD}"/>
              </a:ext>
            </a:extLst>
          </p:cNvPr>
          <p:cNvSpPr txBox="1"/>
          <p:nvPr/>
        </p:nvSpPr>
        <p:spPr>
          <a:xfrm>
            <a:off x="3962400" y="419100"/>
            <a:ext cx="103632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QUAN SÁT MỘT SỐ LOÀI HOA </a:t>
            </a:r>
          </a:p>
        </p:txBody>
      </p:sp>
      <p:grpSp>
        <p:nvGrpSpPr>
          <p:cNvPr id="6" name="Group 5">
            <a:extLst>
              <a:ext uri="{FF2B5EF4-FFF2-40B4-BE49-F238E27FC236}">
                <a16:creationId xmlns:a16="http://schemas.microsoft.com/office/drawing/2014/main" id="{4C7FEDA3-821E-8703-D355-0C538C466905}"/>
              </a:ext>
            </a:extLst>
          </p:cNvPr>
          <p:cNvGrpSpPr/>
          <p:nvPr/>
        </p:nvGrpSpPr>
        <p:grpSpPr>
          <a:xfrm>
            <a:off x="990600" y="1790700"/>
            <a:ext cx="7143750" cy="7923817"/>
            <a:chOff x="990600" y="1790700"/>
            <a:chExt cx="7143750" cy="7923817"/>
          </a:xfrm>
        </p:grpSpPr>
        <p:pic>
          <p:nvPicPr>
            <p:cNvPr id="2050" name="Picture 2" descr="Hoa hồng bạch cổ (bạch xếp) | Hưng Thịnh Garden">
              <a:extLst>
                <a:ext uri="{FF2B5EF4-FFF2-40B4-BE49-F238E27FC236}">
                  <a16:creationId xmlns:a16="http://schemas.microsoft.com/office/drawing/2014/main" id="{BED7708F-B409-E04F-DC4A-6A586CC81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90700"/>
              <a:ext cx="7143750" cy="71437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AAB1E1-8471-6A3F-5F5D-73969170B45D}"/>
                </a:ext>
              </a:extLst>
            </p:cNvPr>
            <p:cNvSpPr txBox="1"/>
            <p:nvPr/>
          </p:nvSpPr>
          <p:spPr>
            <a:xfrm>
              <a:off x="2047875" y="8929687"/>
              <a:ext cx="5029200" cy="784830"/>
            </a:xfrm>
            <a:prstGeom prst="rect">
              <a:avLst/>
            </a:prstGeom>
            <a:noFill/>
          </p:spPr>
          <p:txBody>
            <a:bodyPr wrap="square" rtlCol="0">
              <a:spAutoFit/>
            </a:bodyPr>
            <a:lstStyle/>
            <a:p>
              <a:pPr algn="ctr"/>
              <a:r>
                <a:rPr lang="en-US" sz="4500" b="1" i="1">
                  <a:solidFill>
                    <a:srgbClr val="002060"/>
                  </a:solidFill>
                  <a:latin typeface="Arial" panose="020B0604020202020204" pitchFamily="34" charset="0"/>
                  <a:cs typeface="Arial" panose="020B0604020202020204" pitchFamily="34" charset="0"/>
                </a:rPr>
                <a:t>Hoa hồng bạch </a:t>
              </a:r>
            </a:p>
          </p:txBody>
        </p:sp>
      </p:grpSp>
      <p:grpSp>
        <p:nvGrpSpPr>
          <p:cNvPr id="7" name="Group 6">
            <a:extLst>
              <a:ext uri="{FF2B5EF4-FFF2-40B4-BE49-F238E27FC236}">
                <a16:creationId xmlns:a16="http://schemas.microsoft.com/office/drawing/2014/main" id="{24E679E2-5572-EA61-0EFA-1AD341139D66}"/>
              </a:ext>
            </a:extLst>
          </p:cNvPr>
          <p:cNvGrpSpPr/>
          <p:nvPr/>
        </p:nvGrpSpPr>
        <p:grpSpPr>
          <a:xfrm>
            <a:off x="9677400" y="1790700"/>
            <a:ext cx="7620000" cy="7919054"/>
            <a:chOff x="9677400" y="1790700"/>
            <a:chExt cx="7620000" cy="7919054"/>
          </a:xfrm>
        </p:grpSpPr>
        <p:pic>
          <p:nvPicPr>
            <p:cNvPr id="3" name="Picture 2">
              <a:extLst>
                <a:ext uri="{FF2B5EF4-FFF2-40B4-BE49-F238E27FC236}">
                  <a16:creationId xmlns:a16="http://schemas.microsoft.com/office/drawing/2014/main" id="{E6429CA3-AA58-8E31-F481-A890BCEAEDBF}"/>
                </a:ext>
              </a:extLst>
            </p:cNvPr>
            <p:cNvPicPr>
              <a:picLocks noChangeAspect="1"/>
            </p:cNvPicPr>
            <p:nvPr/>
          </p:nvPicPr>
          <p:blipFill>
            <a:blip r:embed="rId3"/>
            <a:stretch>
              <a:fillRect/>
            </a:stretch>
          </p:blipFill>
          <p:spPr>
            <a:xfrm>
              <a:off x="9677400" y="1790700"/>
              <a:ext cx="7620000" cy="7143750"/>
            </a:xfrm>
            <a:prstGeom prst="rect">
              <a:avLst/>
            </a:prstGeom>
            <a:effectLst>
              <a:softEdge rad="635000"/>
            </a:effectLst>
          </p:spPr>
        </p:pic>
        <p:sp>
          <p:nvSpPr>
            <p:cNvPr id="5" name="TextBox 4">
              <a:extLst>
                <a:ext uri="{FF2B5EF4-FFF2-40B4-BE49-F238E27FC236}">
                  <a16:creationId xmlns:a16="http://schemas.microsoft.com/office/drawing/2014/main" id="{55ED015B-5BFA-852B-61F7-869AFAC83A0F}"/>
                </a:ext>
              </a:extLst>
            </p:cNvPr>
            <p:cNvSpPr txBox="1"/>
            <p:nvPr/>
          </p:nvSpPr>
          <p:spPr>
            <a:xfrm>
              <a:off x="10972800" y="8924924"/>
              <a:ext cx="5029200" cy="784830"/>
            </a:xfrm>
            <a:prstGeom prst="rect">
              <a:avLst/>
            </a:prstGeom>
            <a:noFill/>
          </p:spPr>
          <p:txBody>
            <a:bodyPr wrap="square" rtlCol="0">
              <a:spAutoFit/>
            </a:bodyPr>
            <a:lstStyle/>
            <a:p>
              <a:pPr algn="ctr"/>
              <a:r>
                <a:rPr lang="en-US" sz="4500" b="1" i="1">
                  <a:solidFill>
                    <a:srgbClr val="002060"/>
                  </a:solidFill>
                  <a:latin typeface="Arial" panose="020B0604020202020204" pitchFamily="34" charset="0"/>
                  <a:cs typeface="Arial" panose="020B0604020202020204" pitchFamily="34" charset="0"/>
                </a:rPr>
                <a:t>Hoa huệ</a:t>
              </a:r>
            </a:p>
          </p:txBody>
        </p:sp>
      </p:grpSp>
    </p:spTree>
    <p:extLst>
      <p:ext uri="{BB962C8B-B14F-4D97-AF65-F5344CB8AC3E}">
        <p14:creationId xmlns:p14="http://schemas.microsoft.com/office/powerpoint/2010/main" val="86722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3317FF-8A0D-2C7E-7A02-06296AD65410}"/>
              </a:ext>
            </a:extLst>
          </p:cNvPr>
          <p:cNvSpPr txBox="1"/>
          <p:nvPr/>
        </p:nvSpPr>
        <p:spPr>
          <a:xfrm>
            <a:off x="4953000" y="454722"/>
            <a:ext cx="8382000"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CÂU HỎI </a:t>
            </a:r>
          </a:p>
        </p:txBody>
      </p:sp>
      <p:grpSp>
        <p:nvGrpSpPr>
          <p:cNvPr id="10" name="Group 9">
            <a:extLst>
              <a:ext uri="{FF2B5EF4-FFF2-40B4-BE49-F238E27FC236}">
                <a16:creationId xmlns:a16="http://schemas.microsoft.com/office/drawing/2014/main" id="{80CBA122-1B5B-F2BA-AD38-56DBEDEF2385}"/>
              </a:ext>
            </a:extLst>
          </p:cNvPr>
          <p:cNvGrpSpPr/>
          <p:nvPr/>
        </p:nvGrpSpPr>
        <p:grpSpPr>
          <a:xfrm>
            <a:off x="533400" y="1363883"/>
            <a:ext cx="17221200" cy="8527591"/>
            <a:chOff x="533400" y="1790700"/>
            <a:chExt cx="17221200" cy="8527591"/>
          </a:xfrm>
        </p:grpSpPr>
        <p:sp>
          <p:nvSpPr>
            <p:cNvPr id="7" name="TextBox 6">
              <a:extLst>
                <a:ext uri="{FF2B5EF4-FFF2-40B4-BE49-F238E27FC236}">
                  <a16:creationId xmlns:a16="http://schemas.microsoft.com/office/drawing/2014/main" id="{633BF3FF-0D66-1C42-FBB6-93F59F13A2CC}"/>
                </a:ext>
              </a:extLst>
            </p:cNvPr>
            <p:cNvSpPr txBox="1"/>
            <p:nvPr/>
          </p:nvSpPr>
          <p:spPr>
            <a:xfrm>
              <a:off x="533400" y="1790700"/>
              <a:ext cx="17221200" cy="8527591"/>
            </a:xfrm>
            <a:prstGeom prst="rect">
              <a:avLst/>
            </a:prstGeom>
            <a:noFill/>
          </p:spPr>
          <p:txBody>
            <a:bodyPr wrap="square" rtlCol="0">
              <a:spAutoFit/>
            </a:bodyPr>
            <a:lstStyle/>
            <a:p>
              <a:pPr algn="just">
                <a:lnSpc>
                  <a:spcPct val="150000"/>
                </a:lnSpc>
              </a:pPr>
              <a:r>
                <a:rPr lang="en-US" sz="3700" b="1">
                  <a:solidFill>
                    <a:srgbClr val="C00000"/>
                  </a:solidFill>
                  <a:latin typeface="Arial" panose="020B0604020202020204" pitchFamily="34" charset="0"/>
                  <a:cs typeface="Arial" panose="020B0604020202020204" pitchFamily="34" charset="0"/>
                </a:rPr>
                <a:t>Câu 1. </a:t>
              </a:r>
              <a:r>
                <a:rPr lang="en-US" sz="3700">
                  <a:latin typeface="Arial" panose="020B0604020202020204" pitchFamily="34" charset="0"/>
                  <a:cs typeface="Arial" panose="020B0604020202020204" pitchFamily="34" charset="0"/>
                </a:rPr>
                <a:t>Chi tiết nào cho thấy Ta-nhi-a cảm thấy thoải mái trong những ngày hè ở nhà ông bà? </a:t>
              </a:r>
            </a:p>
            <a:p>
              <a:pPr algn="just">
                <a:lnSpc>
                  <a:spcPct val="150000"/>
                </a:lnSpc>
              </a:pPr>
              <a:r>
                <a:rPr lang="en-US" sz="3700" b="1">
                  <a:solidFill>
                    <a:srgbClr val="C00000"/>
                  </a:solidFill>
                  <a:latin typeface="Arial" panose="020B0604020202020204" pitchFamily="34" charset="0"/>
                  <a:cs typeface="Arial" panose="020B0604020202020204" pitchFamily="34" charset="0"/>
                </a:rPr>
                <a:t>Câu 2. </a:t>
              </a:r>
              <a:r>
                <a:rPr lang="en-US" sz="3700">
                  <a:latin typeface="Arial" panose="020B0604020202020204" pitchFamily="34" charset="0"/>
                  <a:cs typeface="Arial" panose="020B0604020202020204" pitchFamily="34" charset="0"/>
                </a:rPr>
                <a:t>Nêu công việc Ta-nhi-a đã làm trong vườn nhà ông bà theo các ý sau:</a:t>
              </a:r>
            </a:p>
            <a:p>
              <a:pPr algn="just">
                <a:lnSpc>
                  <a:spcPct val="150000"/>
                </a:lnSpc>
              </a:pPr>
              <a:endParaRPr lang="en-US" sz="3700">
                <a:latin typeface="Arial" panose="020B0604020202020204" pitchFamily="34" charset="0"/>
                <a:cs typeface="Arial" panose="020B0604020202020204" pitchFamily="34" charset="0"/>
              </a:endParaRPr>
            </a:p>
            <a:p>
              <a:pPr algn="just">
                <a:lnSpc>
                  <a:spcPct val="150000"/>
                </a:lnSpc>
              </a:pPr>
              <a:endParaRPr lang="en-US" sz="3700">
                <a:latin typeface="Arial" panose="020B0604020202020204" pitchFamily="34" charset="0"/>
                <a:cs typeface="Arial" panose="020B0604020202020204" pitchFamily="34" charset="0"/>
              </a:endParaRPr>
            </a:p>
            <a:p>
              <a:pPr algn="just">
                <a:lnSpc>
                  <a:spcPct val="150000"/>
                </a:lnSpc>
              </a:pPr>
              <a:r>
                <a:rPr lang="en-US" sz="3700" b="1">
                  <a:solidFill>
                    <a:srgbClr val="C00000"/>
                  </a:solidFill>
                  <a:latin typeface="Arial" panose="020B0604020202020204" pitchFamily="34" charset="0"/>
                  <a:cs typeface="Arial" panose="020B0604020202020204" pitchFamily="34" charset="0"/>
                </a:rPr>
                <a:t>Câu 3. </a:t>
              </a:r>
              <a:r>
                <a:rPr lang="en-US" sz="3700">
                  <a:latin typeface="Arial" panose="020B0604020202020204" pitchFamily="34" charset="0"/>
                  <a:cs typeface="Arial" panose="020B0604020202020204" pitchFamily="34" charset="0"/>
                </a:rPr>
                <a:t>Nhờ việc làm của Ta-nhi-a, cây hồng và cây huệ nở hoa đẹp như thế nào? </a:t>
              </a:r>
            </a:p>
            <a:p>
              <a:pPr algn="just">
                <a:lnSpc>
                  <a:spcPct val="150000"/>
                </a:lnSpc>
              </a:pPr>
              <a:r>
                <a:rPr lang="en-US" sz="3700" b="1">
                  <a:solidFill>
                    <a:srgbClr val="C00000"/>
                  </a:solidFill>
                  <a:latin typeface="Arial" panose="020B0604020202020204" pitchFamily="34" charset="0"/>
                  <a:cs typeface="Arial" panose="020B0604020202020204" pitchFamily="34" charset="0"/>
                </a:rPr>
                <a:t>Câu 4. </a:t>
              </a:r>
              <a:r>
                <a:rPr lang="en-US" sz="3700">
                  <a:latin typeface="Arial" panose="020B0604020202020204" pitchFamily="34" charset="0"/>
                  <a:cs typeface="Arial" panose="020B0604020202020204" pitchFamily="34" charset="0"/>
                </a:rPr>
                <a:t>Trong câu chuyện, Ta-nhi-a đã suy đoán nguyên nhân biến đổi của cây hồng và cây huệ là gì? </a:t>
              </a:r>
            </a:p>
            <a:p>
              <a:pPr algn="just">
                <a:lnSpc>
                  <a:spcPct val="150000"/>
                </a:lnSpc>
              </a:pPr>
              <a:r>
                <a:rPr lang="en-US" sz="3700" b="1">
                  <a:solidFill>
                    <a:srgbClr val="C00000"/>
                  </a:solidFill>
                  <a:latin typeface="Arial" panose="020B0604020202020204" pitchFamily="34" charset="0"/>
                  <a:cs typeface="Arial" panose="020B0604020202020204" pitchFamily="34" charset="0"/>
                </a:rPr>
                <a:t>Câu 5. </a:t>
              </a:r>
              <a:r>
                <a:rPr lang="en-US" sz="3700">
                  <a:latin typeface="Arial" panose="020B0604020202020204" pitchFamily="34" charset="0"/>
                  <a:cs typeface="Arial" panose="020B0604020202020204" pitchFamily="34" charset="0"/>
                </a:rPr>
                <a:t>Theo em, Ta-nhi-a có thêm những trải nghiệm gì trong mùa hè? </a:t>
              </a:r>
            </a:p>
          </p:txBody>
        </p:sp>
        <p:sp>
          <p:nvSpPr>
            <p:cNvPr id="8" name="Rectangle: Rounded Corners 7">
              <a:extLst>
                <a:ext uri="{FF2B5EF4-FFF2-40B4-BE49-F238E27FC236}">
                  <a16:creationId xmlns:a16="http://schemas.microsoft.com/office/drawing/2014/main" id="{0695F2B2-F174-9A25-E96E-E1E2B12F9CC7}"/>
                </a:ext>
              </a:extLst>
            </p:cNvPr>
            <p:cNvSpPr/>
            <p:nvPr/>
          </p:nvSpPr>
          <p:spPr>
            <a:xfrm>
              <a:off x="2514600" y="4572000"/>
              <a:ext cx="5105400" cy="1143000"/>
            </a:xfrm>
            <a:prstGeom prst="roundRect">
              <a:avLst/>
            </a:prstGeom>
            <a:solidFill>
              <a:schemeClr val="accent5">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chemeClr val="tx1"/>
                  </a:solidFill>
                  <a:latin typeface="Arial" panose="020B0604020202020204" pitchFamily="34" charset="0"/>
                  <a:cs typeface="Arial" panose="020B0604020202020204" pitchFamily="34" charset="0"/>
                </a:rPr>
                <a:t>Việc dã làm </a:t>
              </a:r>
            </a:p>
          </p:txBody>
        </p:sp>
        <p:pic>
          <p:nvPicPr>
            <p:cNvPr id="1026" name="Picture 2" descr="Arrow down ">
              <a:extLst>
                <a:ext uri="{FF2B5EF4-FFF2-40B4-BE49-F238E27FC236}">
                  <a16:creationId xmlns:a16="http://schemas.microsoft.com/office/drawing/2014/main" id="{F2997DB7-A05B-ADE8-ECAA-0B3EC6042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153400" y="458628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12DF13B0-2110-A409-C8BB-90D96F18A065}"/>
                </a:ext>
              </a:extLst>
            </p:cNvPr>
            <p:cNvSpPr/>
            <p:nvPr/>
          </p:nvSpPr>
          <p:spPr>
            <a:xfrm>
              <a:off x="9906000" y="4572000"/>
              <a:ext cx="5105400" cy="1143000"/>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chemeClr val="tx1"/>
                  </a:solidFill>
                  <a:latin typeface="Arial" panose="020B0604020202020204" pitchFamily="34" charset="0"/>
                  <a:cs typeface="Arial" panose="020B0604020202020204" pitchFamily="34" charset="0"/>
                </a:rPr>
                <a:t>Lí do</a:t>
              </a:r>
            </a:p>
          </p:txBody>
        </p:sp>
      </p:grpSp>
    </p:spTree>
    <p:extLst>
      <p:ext uri="{BB962C8B-B14F-4D97-AF65-F5344CB8AC3E}">
        <p14:creationId xmlns:p14="http://schemas.microsoft.com/office/powerpoint/2010/main" val="1779707872"/>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600F52-0F93-A55E-A08E-8FFE16845F3F}"/>
              </a:ext>
            </a:extLst>
          </p:cNvPr>
          <p:cNvGrpSpPr/>
          <p:nvPr/>
        </p:nvGrpSpPr>
        <p:grpSpPr>
          <a:xfrm>
            <a:off x="457199" y="419100"/>
            <a:ext cx="17373601" cy="2447925"/>
            <a:chOff x="457199" y="419100"/>
            <a:chExt cx="17373601" cy="2447925"/>
          </a:xfrm>
        </p:grpSpPr>
        <p:grpSp>
          <p:nvGrpSpPr>
            <p:cNvPr id="4" name="Group 3">
              <a:extLst>
                <a:ext uri="{FF2B5EF4-FFF2-40B4-BE49-F238E27FC236}">
                  <a16:creationId xmlns:a16="http://schemas.microsoft.com/office/drawing/2014/main" id="{3224A736-41D4-703C-3B46-F409FCEA8900}"/>
                </a:ext>
              </a:extLst>
            </p:cNvPr>
            <p:cNvGrpSpPr/>
            <p:nvPr/>
          </p:nvGrpSpPr>
          <p:grpSpPr>
            <a:xfrm>
              <a:off x="457199" y="419100"/>
              <a:ext cx="17373601" cy="2447925"/>
              <a:chOff x="471487" y="638175"/>
              <a:chExt cx="17373601" cy="2447925"/>
            </a:xfrm>
          </p:grpSpPr>
          <p:sp>
            <p:nvSpPr>
              <p:cNvPr id="2" name="Rectangle: Rounded Corners 1">
                <a:extLst>
                  <a:ext uri="{FF2B5EF4-FFF2-40B4-BE49-F238E27FC236}">
                    <a16:creationId xmlns:a16="http://schemas.microsoft.com/office/drawing/2014/main" id="{9378EBE9-8E23-ABEB-D193-F8F3A1C1AC28}"/>
                  </a:ext>
                </a:extLst>
              </p:cNvPr>
              <p:cNvSpPr/>
              <p:nvPr/>
            </p:nvSpPr>
            <p:spPr>
              <a:xfrm>
                <a:off x="471487" y="638175"/>
                <a:ext cx="17221200" cy="22098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14722BE-6666-E04E-357E-C46CAC4351AF}"/>
                  </a:ext>
                </a:extLst>
              </p:cNvPr>
              <p:cNvSpPr/>
              <p:nvPr/>
            </p:nvSpPr>
            <p:spPr>
              <a:xfrm>
                <a:off x="623888" y="876300"/>
                <a:ext cx="17221200" cy="22098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644633F6-7808-EE22-F334-CBC8A7CBF24F}"/>
                </a:ext>
              </a:extLst>
            </p:cNvPr>
            <p:cNvSpPr txBox="1"/>
            <p:nvPr/>
          </p:nvSpPr>
          <p:spPr>
            <a:xfrm>
              <a:off x="1295399" y="914649"/>
              <a:ext cx="15697201" cy="169495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7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1. </a:t>
              </a: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Chi tiết nào cho thấy Ta-nhi-a cảm thấy thoải mái trong những ngày hè ở nhà ông bà? </a:t>
              </a:r>
            </a:p>
          </p:txBody>
        </p:sp>
      </p:grpSp>
      <p:sp>
        <p:nvSpPr>
          <p:cNvPr id="10" name="TextBox 9">
            <a:extLst>
              <a:ext uri="{FF2B5EF4-FFF2-40B4-BE49-F238E27FC236}">
                <a16:creationId xmlns:a16="http://schemas.microsoft.com/office/drawing/2014/main" id="{F70ABF5D-F525-8FCC-A21C-D1EA0D931611}"/>
              </a:ext>
            </a:extLst>
          </p:cNvPr>
          <p:cNvSpPr txBox="1"/>
          <p:nvPr/>
        </p:nvSpPr>
        <p:spPr>
          <a:xfrm>
            <a:off x="723900" y="3124449"/>
            <a:ext cx="16840199" cy="1824923"/>
          </a:xfrm>
          <a:prstGeom prst="rect">
            <a:avLst/>
          </a:prstGeom>
          <a:noFill/>
        </p:spPr>
        <p:txBody>
          <a:bodyPr wrap="square" rtlCol="0">
            <a:spAutoFit/>
          </a:bodyPr>
          <a:lstStyle/>
          <a:p>
            <a:pPr>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a:p>
            <a:pPr>
              <a:lnSpc>
                <a:spcPct val="150000"/>
              </a:lnSpc>
            </a:pPr>
            <a:r>
              <a:rPr lang="en-US" sz="4000">
                <a:latin typeface="Arial" panose="020B0604020202020204" pitchFamily="34" charset="0"/>
                <a:cs typeface="Arial" panose="020B0604020202020204" pitchFamily="34" charset="0"/>
              </a:rPr>
              <a:t>Những chi tiết cho thấy Ta-nhi-a cảm thấy thoải mái: </a:t>
            </a:r>
          </a:p>
        </p:txBody>
      </p:sp>
      <p:sp>
        <p:nvSpPr>
          <p:cNvPr id="11" name="Rectangle: Rounded Corners 10">
            <a:extLst>
              <a:ext uri="{FF2B5EF4-FFF2-40B4-BE49-F238E27FC236}">
                <a16:creationId xmlns:a16="http://schemas.microsoft.com/office/drawing/2014/main" id="{84ECE75A-D612-3766-45D5-342FF71A4A7C}"/>
              </a:ext>
            </a:extLst>
          </p:cNvPr>
          <p:cNvSpPr/>
          <p:nvPr/>
        </p:nvSpPr>
        <p:spPr>
          <a:xfrm>
            <a:off x="1828800" y="5524500"/>
            <a:ext cx="6019801" cy="18669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rPr>
              <a:t>được thoả thích chạy nhảy trong vườn</a:t>
            </a:r>
            <a:endParaRPr lang="en-US" sz="4000">
              <a:solidFill>
                <a:schemeClr val="tx1"/>
              </a:solidFill>
            </a:endParaRPr>
          </a:p>
        </p:txBody>
      </p:sp>
      <p:sp>
        <p:nvSpPr>
          <p:cNvPr id="12" name="Rectangle: Rounded Corners 11">
            <a:extLst>
              <a:ext uri="{FF2B5EF4-FFF2-40B4-BE49-F238E27FC236}">
                <a16:creationId xmlns:a16="http://schemas.microsoft.com/office/drawing/2014/main" id="{828A2664-1A33-7F68-6DF4-0D20556BF559}"/>
              </a:ext>
            </a:extLst>
          </p:cNvPr>
          <p:cNvSpPr/>
          <p:nvPr/>
        </p:nvSpPr>
        <p:spPr>
          <a:xfrm>
            <a:off x="9677400" y="5524500"/>
            <a:ext cx="6781800" cy="18669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rPr>
              <a:t>được ngắm nghĩa vườn hoa </a:t>
            </a:r>
            <a:endParaRPr lang="en-US" sz="4000">
              <a:solidFill>
                <a:schemeClr val="tx1"/>
              </a:solidFill>
            </a:endParaRPr>
          </a:p>
        </p:txBody>
      </p:sp>
      <p:sp>
        <p:nvSpPr>
          <p:cNvPr id="13" name="Rectangle: Rounded Corners 12">
            <a:extLst>
              <a:ext uri="{FF2B5EF4-FFF2-40B4-BE49-F238E27FC236}">
                <a16:creationId xmlns:a16="http://schemas.microsoft.com/office/drawing/2014/main" id="{C987FEF3-8D1B-BD72-7F06-CCE89D73F282}"/>
              </a:ext>
            </a:extLst>
          </p:cNvPr>
          <p:cNvSpPr/>
          <p:nvPr/>
        </p:nvSpPr>
        <p:spPr>
          <a:xfrm>
            <a:off x="2857499" y="7966528"/>
            <a:ext cx="12420600" cy="18669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rPr>
              <a:t>có thể tự ý trồng cây, chuyển cây theo ý mình</a:t>
            </a:r>
            <a:endParaRPr lang="en-US" sz="4000">
              <a:solidFill>
                <a:schemeClr val="tx1"/>
              </a:solidFill>
            </a:endParaRPr>
          </a:p>
        </p:txBody>
      </p:sp>
    </p:spTree>
    <p:extLst>
      <p:ext uri="{BB962C8B-B14F-4D97-AF65-F5344CB8AC3E}">
        <p14:creationId xmlns:p14="http://schemas.microsoft.com/office/powerpoint/2010/main" val="109441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70ABF5D-F525-8FCC-A21C-D1EA0D931611}"/>
              </a:ext>
            </a:extLst>
          </p:cNvPr>
          <p:cNvSpPr txBox="1"/>
          <p:nvPr/>
        </p:nvSpPr>
        <p:spPr>
          <a:xfrm>
            <a:off x="609600" y="3782648"/>
            <a:ext cx="16840199" cy="901593"/>
          </a:xfrm>
          <a:prstGeom prst="rect">
            <a:avLst/>
          </a:prstGeom>
          <a:noFill/>
        </p:spPr>
        <p:txBody>
          <a:bodyPr wrap="square" rtlCol="0">
            <a:spAutoFit/>
          </a:bodyPr>
          <a:lstStyle/>
          <a:p>
            <a:pPr>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p:txBody>
      </p:sp>
      <p:grpSp>
        <p:nvGrpSpPr>
          <p:cNvPr id="14" name="Group 13">
            <a:extLst>
              <a:ext uri="{FF2B5EF4-FFF2-40B4-BE49-F238E27FC236}">
                <a16:creationId xmlns:a16="http://schemas.microsoft.com/office/drawing/2014/main" id="{3FE7A3AB-A2DE-E58F-60FC-3708E169E86C}"/>
              </a:ext>
            </a:extLst>
          </p:cNvPr>
          <p:cNvGrpSpPr/>
          <p:nvPr/>
        </p:nvGrpSpPr>
        <p:grpSpPr>
          <a:xfrm>
            <a:off x="457199" y="419100"/>
            <a:ext cx="17373601" cy="3048000"/>
            <a:chOff x="457199" y="419100"/>
            <a:chExt cx="17373601" cy="3048000"/>
          </a:xfrm>
        </p:grpSpPr>
        <p:grpSp>
          <p:nvGrpSpPr>
            <p:cNvPr id="9" name="Group 8">
              <a:extLst>
                <a:ext uri="{FF2B5EF4-FFF2-40B4-BE49-F238E27FC236}">
                  <a16:creationId xmlns:a16="http://schemas.microsoft.com/office/drawing/2014/main" id="{D0600F52-0F93-A55E-A08E-8FFE16845F3F}"/>
                </a:ext>
              </a:extLst>
            </p:cNvPr>
            <p:cNvGrpSpPr/>
            <p:nvPr/>
          </p:nvGrpSpPr>
          <p:grpSpPr>
            <a:xfrm>
              <a:off x="457199" y="419100"/>
              <a:ext cx="17373601" cy="3048000"/>
              <a:chOff x="457199" y="419100"/>
              <a:chExt cx="17373601" cy="2447925"/>
            </a:xfrm>
          </p:grpSpPr>
          <p:grpSp>
            <p:nvGrpSpPr>
              <p:cNvPr id="4" name="Group 3">
                <a:extLst>
                  <a:ext uri="{FF2B5EF4-FFF2-40B4-BE49-F238E27FC236}">
                    <a16:creationId xmlns:a16="http://schemas.microsoft.com/office/drawing/2014/main" id="{3224A736-41D4-703C-3B46-F409FCEA8900}"/>
                  </a:ext>
                </a:extLst>
              </p:cNvPr>
              <p:cNvGrpSpPr/>
              <p:nvPr/>
            </p:nvGrpSpPr>
            <p:grpSpPr>
              <a:xfrm>
                <a:off x="457199" y="419100"/>
                <a:ext cx="17373601" cy="2447925"/>
                <a:chOff x="471487" y="638175"/>
                <a:chExt cx="17373601" cy="2447925"/>
              </a:xfrm>
            </p:grpSpPr>
            <p:sp>
              <p:nvSpPr>
                <p:cNvPr id="2" name="Rectangle: Rounded Corners 1">
                  <a:extLst>
                    <a:ext uri="{FF2B5EF4-FFF2-40B4-BE49-F238E27FC236}">
                      <a16:creationId xmlns:a16="http://schemas.microsoft.com/office/drawing/2014/main" id="{9378EBE9-8E23-ABEB-D193-F8F3A1C1AC28}"/>
                    </a:ext>
                  </a:extLst>
                </p:cNvPr>
                <p:cNvSpPr/>
                <p:nvPr/>
              </p:nvSpPr>
              <p:spPr>
                <a:xfrm>
                  <a:off x="471487" y="638175"/>
                  <a:ext cx="17221200" cy="22098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14722BE-6666-E04E-357E-C46CAC4351AF}"/>
                    </a:ext>
                  </a:extLst>
                </p:cNvPr>
                <p:cNvSpPr/>
                <p:nvPr/>
              </p:nvSpPr>
              <p:spPr>
                <a:xfrm>
                  <a:off x="623888" y="876300"/>
                  <a:ext cx="17221200" cy="22098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644633F6-7808-EE22-F334-CBC8A7CBF24F}"/>
                  </a:ext>
                </a:extLst>
              </p:cNvPr>
              <p:cNvSpPr txBox="1"/>
              <p:nvPr/>
            </p:nvSpPr>
            <p:spPr>
              <a:xfrm>
                <a:off x="952499" y="783658"/>
                <a:ext cx="16383000" cy="84087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7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2. </a:t>
                </a: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Nêu công việc Ta-nhi-a đã làm trong vườn nhà ông bà theo các ý sau:</a:t>
                </a:r>
              </a:p>
            </p:txBody>
          </p:sp>
        </p:grpSp>
        <p:sp>
          <p:nvSpPr>
            <p:cNvPr id="5" name="Rectangle: Rounded Corners 4">
              <a:extLst>
                <a:ext uri="{FF2B5EF4-FFF2-40B4-BE49-F238E27FC236}">
                  <a16:creationId xmlns:a16="http://schemas.microsoft.com/office/drawing/2014/main" id="{9D261940-6575-DAD4-2467-CCE6601E9CC2}"/>
                </a:ext>
              </a:extLst>
            </p:cNvPr>
            <p:cNvSpPr/>
            <p:nvPr/>
          </p:nvSpPr>
          <p:spPr>
            <a:xfrm>
              <a:off x="3048000" y="1928569"/>
              <a:ext cx="5105400" cy="1143000"/>
            </a:xfrm>
            <a:prstGeom prst="roundRect">
              <a:avLst/>
            </a:prstGeom>
            <a:solidFill>
              <a:schemeClr val="accent5">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chemeClr val="tx1"/>
                  </a:solidFill>
                  <a:latin typeface="Arial" panose="020B0604020202020204" pitchFamily="34" charset="0"/>
                  <a:cs typeface="Arial" panose="020B0604020202020204" pitchFamily="34" charset="0"/>
                </a:rPr>
                <a:t>Việc dã làm </a:t>
              </a:r>
            </a:p>
          </p:txBody>
        </p:sp>
        <p:pic>
          <p:nvPicPr>
            <p:cNvPr id="6" name="Picture 2" descr="Arrow down ">
              <a:extLst>
                <a:ext uri="{FF2B5EF4-FFF2-40B4-BE49-F238E27FC236}">
                  <a16:creationId xmlns:a16="http://schemas.microsoft.com/office/drawing/2014/main" id="{A233CDC2-7E79-DB0D-7CDD-726F2BE31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86800" y="1942856"/>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1815D235-2F93-CCE3-9D03-5975B81BCCCC}"/>
                </a:ext>
              </a:extLst>
            </p:cNvPr>
            <p:cNvSpPr/>
            <p:nvPr/>
          </p:nvSpPr>
          <p:spPr>
            <a:xfrm>
              <a:off x="10439400" y="1928569"/>
              <a:ext cx="5105400" cy="1143000"/>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chemeClr val="tx1"/>
                  </a:solidFill>
                  <a:latin typeface="Arial" panose="020B0604020202020204" pitchFamily="34" charset="0"/>
                  <a:cs typeface="Arial" panose="020B0604020202020204" pitchFamily="34" charset="0"/>
                </a:rPr>
                <a:t>Lí do</a:t>
              </a:r>
            </a:p>
          </p:txBody>
        </p:sp>
      </p:grpSp>
      <p:sp>
        <p:nvSpPr>
          <p:cNvPr id="17" name="Rectangle: Rounded Corners 16">
            <a:extLst>
              <a:ext uri="{FF2B5EF4-FFF2-40B4-BE49-F238E27FC236}">
                <a16:creationId xmlns:a16="http://schemas.microsoft.com/office/drawing/2014/main" id="{AF3C8189-588B-B995-7D0C-A07FC67928DF}"/>
              </a:ext>
            </a:extLst>
          </p:cNvPr>
          <p:cNvSpPr/>
          <p:nvPr/>
        </p:nvSpPr>
        <p:spPr>
          <a:xfrm>
            <a:off x="1524000" y="5143501"/>
            <a:ext cx="5219701" cy="1767130"/>
          </a:xfrm>
          <a:prstGeom prst="roundRect">
            <a:avLst/>
          </a:prstGeom>
          <a:solidFill>
            <a:schemeClr val="accent5">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700">
                <a:solidFill>
                  <a:schemeClr val="tx1"/>
                </a:solidFill>
                <a:latin typeface="Arial" panose="020B0604020202020204" pitchFamily="34" charset="0"/>
                <a:cs typeface="Arial" panose="020B0604020202020204" pitchFamily="34" charset="0"/>
              </a:rPr>
              <a:t>Bứng cây hồng bạch ra cạnh cửa sổ </a:t>
            </a:r>
          </a:p>
        </p:txBody>
      </p:sp>
      <p:pic>
        <p:nvPicPr>
          <p:cNvPr id="18" name="Picture 2" descr="Arrow down ">
            <a:extLst>
              <a:ext uri="{FF2B5EF4-FFF2-40B4-BE49-F238E27FC236}">
                <a16:creationId xmlns:a16="http://schemas.microsoft.com/office/drawing/2014/main" id="{8D954ACF-E710-6FBC-EB36-14407A9F1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115298" y="541746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5AFDA0A0-AE21-C89F-15D9-72A4AC1403CE}"/>
              </a:ext>
            </a:extLst>
          </p:cNvPr>
          <p:cNvSpPr/>
          <p:nvPr/>
        </p:nvSpPr>
        <p:spPr>
          <a:xfrm>
            <a:off x="10820400" y="5143500"/>
            <a:ext cx="6019800" cy="1767130"/>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700">
                <a:solidFill>
                  <a:schemeClr val="tx1"/>
                </a:solidFill>
                <a:latin typeface="Arial" panose="020B0604020202020204" pitchFamily="34" charset="0"/>
                <a:cs typeface="Arial" panose="020B0604020202020204" pitchFamily="34" charset="0"/>
              </a:rPr>
              <a:t>khóm hoa hồng bạch có vẻ chật chỗ</a:t>
            </a:r>
          </a:p>
        </p:txBody>
      </p:sp>
      <p:sp>
        <p:nvSpPr>
          <p:cNvPr id="23" name="Rectangle: Rounded Corners 22">
            <a:extLst>
              <a:ext uri="{FF2B5EF4-FFF2-40B4-BE49-F238E27FC236}">
                <a16:creationId xmlns:a16="http://schemas.microsoft.com/office/drawing/2014/main" id="{7A3A02C9-D2CE-4FBC-A8C8-3DC9B5133481}"/>
              </a:ext>
            </a:extLst>
          </p:cNvPr>
          <p:cNvSpPr/>
          <p:nvPr/>
        </p:nvSpPr>
        <p:spPr>
          <a:xfrm>
            <a:off x="1066799" y="7474866"/>
            <a:ext cx="6134101" cy="1767130"/>
          </a:xfrm>
          <a:prstGeom prst="roundRect">
            <a:avLst/>
          </a:prstGeom>
          <a:solidFill>
            <a:schemeClr val="accent5">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700">
                <a:solidFill>
                  <a:schemeClr val="tx1"/>
                </a:solidFill>
                <a:latin typeface="Arial" panose="020B0604020202020204" pitchFamily="34" charset="0"/>
                <a:cs typeface="Arial" panose="020B0604020202020204" pitchFamily="34" charset="0"/>
              </a:rPr>
              <a:t>lấy một cây hoa huệ trống cạnh cây hoa hồng</a:t>
            </a:r>
          </a:p>
        </p:txBody>
      </p:sp>
      <p:pic>
        <p:nvPicPr>
          <p:cNvPr id="24" name="Picture 2" descr="Arrow down ">
            <a:extLst>
              <a:ext uri="{FF2B5EF4-FFF2-40B4-BE49-F238E27FC236}">
                <a16:creationId xmlns:a16="http://schemas.microsoft.com/office/drawing/2014/main" id="{5303DC10-2086-DF9E-C94E-4589666D8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077199" y="773454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C5C7848E-809E-E6D8-AF81-FD8E22E1374D}"/>
              </a:ext>
            </a:extLst>
          </p:cNvPr>
          <p:cNvSpPr/>
          <p:nvPr/>
        </p:nvSpPr>
        <p:spPr>
          <a:xfrm>
            <a:off x="10320336" y="7474866"/>
            <a:ext cx="7086600" cy="1767130"/>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700">
                <a:solidFill>
                  <a:schemeClr val="tx1"/>
                </a:solidFill>
                <a:latin typeface="Arial" panose="020B0604020202020204" pitchFamily="34" charset="0"/>
                <a:cs typeface="Arial" panose="020B0604020202020204" pitchFamily="34" charset="0"/>
              </a:rPr>
              <a:t>Để khóm hoa hồng không bị cô đơn, không đứng một mình </a:t>
            </a:r>
          </a:p>
        </p:txBody>
      </p:sp>
    </p:spTree>
    <p:extLst>
      <p:ext uri="{BB962C8B-B14F-4D97-AF65-F5344CB8AC3E}">
        <p14:creationId xmlns:p14="http://schemas.microsoft.com/office/powerpoint/2010/main" val="397150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9" grpId="0" animBg="1"/>
      <p:bldP spid="23"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600F52-0F93-A55E-A08E-8FFE16845F3F}"/>
              </a:ext>
            </a:extLst>
          </p:cNvPr>
          <p:cNvGrpSpPr/>
          <p:nvPr/>
        </p:nvGrpSpPr>
        <p:grpSpPr>
          <a:xfrm>
            <a:off x="457199" y="419100"/>
            <a:ext cx="17373601" cy="2447925"/>
            <a:chOff x="457199" y="419100"/>
            <a:chExt cx="17373601" cy="2447925"/>
          </a:xfrm>
        </p:grpSpPr>
        <p:grpSp>
          <p:nvGrpSpPr>
            <p:cNvPr id="4" name="Group 3">
              <a:extLst>
                <a:ext uri="{FF2B5EF4-FFF2-40B4-BE49-F238E27FC236}">
                  <a16:creationId xmlns:a16="http://schemas.microsoft.com/office/drawing/2014/main" id="{3224A736-41D4-703C-3B46-F409FCEA8900}"/>
                </a:ext>
              </a:extLst>
            </p:cNvPr>
            <p:cNvGrpSpPr/>
            <p:nvPr/>
          </p:nvGrpSpPr>
          <p:grpSpPr>
            <a:xfrm>
              <a:off x="457199" y="419100"/>
              <a:ext cx="17373601" cy="2447925"/>
              <a:chOff x="471487" y="638175"/>
              <a:chExt cx="17373601" cy="2447925"/>
            </a:xfrm>
          </p:grpSpPr>
          <p:sp>
            <p:nvSpPr>
              <p:cNvPr id="2" name="Rectangle: Rounded Corners 1">
                <a:extLst>
                  <a:ext uri="{FF2B5EF4-FFF2-40B4-BE49-F238E27FC236}">
                    <a16:creationId xmlns:a16="http://schemas.microsoft.com/office/drawing/2014/main" id="{9378EBE9-8E23-ABEB-D193-F8F3A1C1AC28}"/>
                  </a:ext>
                </a:extLst>
              </p:cNvPr>
              <p:cNvSpPr/>
              <p:nvPr/>
            </p:nvSpPr>
            <p:spPr>
              <a:xfrm>
                <a:off x="471487" y="638175"/>
                <a:ext cx="17221200" cy="22098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14722BE-6666-E04E-357E-C46CAC4351AF}"/>
                  </a:ext>
                </a:extLst>
              </p:cNvPr>
              <p:cNvSpPr/>
              <p:nvPr/>
            </p:nvSpPr>
            <p:spPr>
              <a:xfrm>
                <a:off x="623888" y="876300"/>
                <a:ext cx="17221200" cy="22098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644633F6-7808-EE22-F334-CBC8A7CBF24F}"/>
                </a:ext>
              </a:extLst>
            </p:cNvPr>
            <p:cNvSpPr txBox="1"/>
            <p:nvPr/>
          </p:nvSpPr>
          <p:spPr>
            <a:xfrm>
              <a:off x="1295399" y="914649"/>
              <a:ext cx="15697201" cy="169495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7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3. </a:t>
              </a: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Nhờ việc làm của Ta-nhi-a, cây hồng và cây huệ nở hoa đẹp như thế nào? </a:t>
              </a:r>
            </a:p>
          </p:txBody>
        </p:sp>
      </p:grpSp>
      <p:sp>
        <p:nvSpPr>
          <p:cNvPr id="10" name="TextBox 9">
            <a:extLst>
              <a:ext uri="{FF2B5EF4-FFF2-40B4-BE49-F238E27FC236}">
                <a16:creationId xmlns:a16="http://schemas.microsoft.com/office/drawing/2014/main" id="{F70ABF5D-F525-8FCC-A21C-D1EA0D931611}"/>
              </a:ext>
            </a:extLst>
          </p:cNvPr>
          <p:cNvSpPr txBox="1"/>
          <p:nvPr/>
        </p:nvSpPr>
        <p:spPr>
          <a:xfrm>
            <a:off x="723899" y="3188203"/>
            <a:ext cx="16840199" cy="6441572"/>
          </a:xfrm>
          <a:prstGeom prst="rect">
            <a:avLst/>
          </a:prstGeom>
          <a:noFill/>
        </p:spPr>
        <p:txBody>
          <a:bodyPr wrap="square" rtlCol="0">
            <a:spAutoFit/>
          </a:bodyPr>
          <a:lstStyle/>
          <a:p>
            <a:pPr>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a:t>
            </a:r>
            <a:r>
              <a:rPr lang="vi-VN" sz="4000">
                <a:latin typeface="Arial" panose="020B0604020202020204" pitchFamily="34" charset="0"/>
                <a:cs typeface="Arial" panose="020B0604020202020204" pitchFamily="34" charset="0"/>
              </a:rPr>
              <a:t>Ô kia Bụi hoa hồng được chuyển chỗ mới đẹp làm sao! Những bông hoa màu trắng dịu, cảnh hoa trong suốt lung linh. Hoa nở nhiều đến nỗi cả bụi như phủ đầy tuyết trắng.</a:t>
            </a:r>
            <a:r>
              <a:rPr lang="en-US" sz="400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a:t>
            </a:r>
            <a:r>
              <a:rPr lang="vi-VN" sz="4000">
                <a:latin typeface="Arial" panose="020B0604020202020204" pitchFamily="34" charset="0"/>
                <a:cs typeface="Arial" panose="020B0604020202020204" pitchFamily="34" charset="0"/>
              </a:rPr>
              <a:t>cây hoa huệ dưới cửa sổ giờ đây cũng đẹp trội hơn hẳn những cây mà nó sống cạnh trước kia. Những bông huệ trắng muốt, đẹp như một nàng tiên trong truyện cổ tích.</a:t>
            </a:r>
            <a:r>
              <a:rPr lang="en-US" sz="40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532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600F52-0F93-A55E-A08E-8FFE16845F3F}"/>
              </a:ext>
            </a:extLst>
          </p:cNvPr>
          <p:cNvGrpSpPr/>
          <p:nvPr/>
        </p:nvGrpSpPr>
        <p:grpSpPr>
          <a:xfrm>
            <a:off x="457199" y="1314754"/>
            <a:ext cx="17373601" cy="2447925"/>
            <a:chOff x="457199" y="419100"/>
            <a:chExt cx="17373601" cy="2447925"/>
          </a:xfrm>
        </p:grpSpPr>
        <p:grpSp>
          <p:nvGrpSpPr>
            <p:cNvPr id="4" name="Group 3">
              <a:extLst>
                <a:ext uri="{FF2B5EF4-FFF2-40B4-BE49-F238E27FC236}">
                  <a16:creationId xmlns:a16="http://schemas.microsoft.com/office/drawing/2014/main" id="{3224A736-41D4-703C-3B46-F409FCEA8900}"/>
                </a:ext>
              </a:extLst>
            </p:cNvPr>
            <p:cNvGrpSpPr/>
            <p:nvPr/>
          </p:nvGrpSpPr>
          <p:grpSpPr>
            <a:xfrm>
              <a:off x="457199" y="419100"/>
              <a:ext cx="17373601" cy="2447925"/>
              <a:chOff x="471487" y="638175"/>
              <a:chExt cx="17373601" cy="2447925"/>
            </a:xfrm>
          </p:grpSpPr>
          <p:sp>
            <p:nvSpPr>
              <p:cNvPr id="2" name="Rectangle: Rounded Corners 1">
                <a:extLst>
                  <a:ext uri="{FF2B5EF4-FFF2-40B4-BE49-F238E27FC236}">
                    <a16:creationId xmlns:a16="http://schemas.microsoft.com/office/drawing/2014/main" id="{9378EBE9-8E23-ABEB-D193-F8F3A1C1AC28}"/>
                  </a:ext>
                </a:extLst>
              </p:cNvPr>
              <p:cNvSpPr/>
              <p:nvPr/>
            </p:nvSpPr>
            <p:spPr>
              <a:xfrm>
                <a:off x="471487" y="638175"/>
                <a:ext cx="17221200" cy="22098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14722BE-6666-E04E-357E-C46CAC4351AF}"/>
                  </a:ext>
                </a:extLst>
              </p:cNvPr>
              <p:cNvSpPr/>
              <p:nvPr/>
            </p:nvSpPr>
            <p:spPr>
              <a:xfrm>
                <a:off x="623888" y="876300"/>
                <a:ext cx="17221200" cy="22098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644633F6-7808-EE22-F334-CBC8A7CBF24F}"/>
                </a:ext>
              </a:extLst>
            </p:cNvPr>
            <p:cNvSpPr txBox="1"/>
            <p:nvPr/>
          </p:nvSpPr>
          <p:spPr>
            <a:xfrm>
              <a:off x="1295399" y="914649"/>
              <a:ext cx="15697201" cy="169495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7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4. </a:t>
              </a: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câu chuyện, Ta-nhi-a đã suy đoán nguyên nhân biến đổi của cây hồng và cây huệ là gì? </a:t>
              </a:r>
            </a:p>
          </p:txBody>
        </p:sp>
      </p:grpSp>
      <p:sp>
        <p:nvSpPr>
          <p:cNvPr id="10" name="TextBox 9">
            <a:extLst>
              <a:ext uri="{FF2B5EF4-FFF2-40B4-BE49-F238E27FC236}">
                <a16:creationId xmlns:a16="http://schemas.microsoft.com/office/drawing/2014/main" id="{F70ABF5D-F525-8FCC-A21C-D1EA0D931611}"/>
              </a:ext>
            </a:extLst>
          </p:cNvPr>
          <p:cNvSpPr txBox="1"/>
          <p:nvPr/>
        </p:nvSpPr>
        <p:spPr>
          <a:xfrm>
            <a:off x="647699" y="4152900"/>
            <a:ext cx="16840199" cy="3671583"/>
          </a:xfrm>
          <a:prstGeom prst="rect">
            <a:avLst/>
          </a:prstGeom>
          <a:noFill/>
        </p:spPr>
        <p:txBody>
          <a:bodyPr wrap="square" rtlCol="0">
            <a:spAutoFit/>
          </a:bodyPr>
          <a:lstStyle/>
          <a:p>
            <a:pPr>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Ta-nhi-a cho rằng: Có lẽ là do chỗ ở mới của chúng tho</a:t>
            </a:r>
            <a:r>
              <a:rPr lang="en-US" sz="4000">
                <a:latin typeface="Arial" panose="020B0604020202020204" pitchFamily="34" charset="0"/>
                <a:cs typeface="Arial" panose="020B0604020202020204" pitchFamily="34" charset="0"/>
              </a:rPr>
              <a:t>á</a:t>
            </a:r>
            <a:r>
              <a:rPr lang="vi-VN" sz="4000">
                <a:latin typeface="Arial" panose="020B0604020202020204" pitchFamily="34" charset="0"/>
                <a:cs typeface="Arial" panose="020B0604020202020204" pitchFamily="34" charset="0"/>
              </a:rPr>
              <a:t>ng hơn, không bị rễ của cây khác tranh chất màu dưới đất nên ch</a:t>
            </a:r>
            <a:r>
              <a:rPr lang="en-US" sz="4000">
                <a:latin typeface="Arial" panose="020B0604020202020204" pitchFamily="34" charset="0"/>
                <a:cs typeface="Arial" panose="020B0604020202020204" pitchFamily="34" charset="0"/>
              </a:rPr>
              <a:t>ú</a:t>
            </a:r>
            <a:r>
              <a:rPr lang="vi-VN" sz="4000">
                <a:latin typeface="Arial" panose="020B0604020202020204" pitchFamily="34" charset="0"/>
                <a:cs typeface="Arial" panose="020B0604020202020204" pitchFamily="34" charset="0"/>
              </a:rPr>
              <a:t>ng mới thay đổi như vậy.....</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8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BE2"/>
        </a:solidFill>
        <a:effectLst/>
      </p:bgPr>
    </p:bg>
    <p:spTree>
      <p:nvGrpSpPr>
        <p:cNvPr id="1" name=""/>
        <p:cNvGrpSpPr/>
        <p:nvPr/>
      </p:nvGrpSpPr>
      <p:grpSpPr>
        <a:xfrm>
          <a:off x="0" y="0"/>
          <a:ext cx="0" cy="0"/>
          <a:chOff x="0" y="0"/>
          <a:chExt cx="0" cy="0"/>
        </a:xfrm>
      </p:grpSpPr>
      <p:sp>
        <p:nvSpPr>
          <p:cNvPr id="3" name="Freeform 3"/>
          <p:cNvSpPr/>
          <p:nvPr/>
        </p:nvSpPr>
        <p:spPr>
          <a:xfrm rot="246002">
            <a:off x="2834281" y="1546211"/>
            <a:ext cx="12619440" cy="7674825"/>
          </a:xfrm>
          <a:custGeom>
            <a:avLst/>
            <a:gdLst/>
            <a:ahLst/>
            <a:cxnLst/>
            <a:rect l="l" t="t" r="r" b="b"/>
            <a:pathLst>
              <a:path w="8782554" h="6751589">
                <a:moveTo>
                  <a:pt x="0" y="0"/>
                </a:moveTo>
                <a:lnTo>
                  <a:pt x="8782554" y="0"/>
                </a:lnTo>
                <a:lnTo>
                  <a:pt x="8782554" y="6751588"/>
                </a:lnTo>
                <a:lnTo>
                  <a:pt x="0" y="67515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0" y="7026507"/>
            <a:ext cx="3682281" cy="3260493"/>
          </a:xfrm>
          <a:custGeom>
            <a:avLst/>
            <a:gdLst/>
            <a:ahLst/>
            <a:cxnLst/>
            <a:rect l="l" t="t" r="r" b="b"/>
            <a:pathLst>
              <a:path w="3682281" h="3260493">
                <a:moveTo>
                  <a:pt x="3682281" y="0"/>
                </a:moveTo>
                <a:lnTo>
                  <a:pt x="0" y="0"/>
                </a:lnTo>
                <a:lnTo>
                  <a:pt x="0" y="3260493"/>
                </a:lnTo>
                <a:lnTo>
                  <a:pt x="3682281" y="3260493"/>
                </a:lnTo>
                <a:lnTo>
                  <a:pt x="368228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22153" y="-24360"/>
            <a:ext cx="5397684" cy="4405859"/>
          </a:xfrm>
          <a:custGeom>
            <a:avLst/>
            <a:gdLst/>
            <a:ahLst/>
            <a:cxnLst/>
            <a:rect l="l" t="t" r="r" b="b"/>
            <a:pathLst>
              <a:path w="7299608" h="5958305">
                <a:moveTo>
                  <a:pt x="0" y="0"/>
                </a:moveTo>
                <a:lnTo>
                  <a:pt x="7299608" y="0"/>
                </a:lnTo>
                <a:lnTo>
                  <a:pt x="7299608" y="5958305"/>
                </a:lnTo>
                <a:lnTo>
                  <a:pt x="0" y="59583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4605719" y="7026507"/>
            <a:ext cx="3682281" cy="3260493"/>
          </a:xfrm>
          <a:custGeom>
            <a:avLst/>
            <a:gdLst/>
            <a:ahLst/>
            <a:cxnLst/>
            <a:rect l="l" t="t" r="r" b="b"/>
            <a:pathLst>
              <a:path w="3682281" h="3260493">
                <a:moveTo>
                  <a:pt x="0" y="0"/>
                </a:moveTo>
                <a:lnTo>
                  <a:pt x="3682281" y="0"/>
                </a:lnTo>
                <a:lnTo>
                  <a:pt x="3682281" y="3260493"/>
                </a:lnTo>
                <a:lnTo>
                  <a:pt x="0" y="32604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4187618" y="7026507"/>
            <a:ext cx="4230483" cy="3566192"/>
          </a:xfrm>
          <a:custGeom>
            <a:avLst/>
            <a:gdLst/>
            <a:ahLst/>
            <a:cxnLst/>
            <a:rect l="l" t="t" r="r" b="b"/>
            <a:pathLst>
              <a:path w="4230483" h="3566192">
                <a:moveTo>
                  <a:pt x="0" y="0"/>
                </a:moveTo>
                <a:lnTo>
                  <a:pt x="4230483" y="0"/>
                </a:lnTo>
                <a:lnTo>
                  <a:pt x="4230483" y="3566193"/>
                </a:lnTo>
                <a:lnTo>
                  <a:pt x="0" y="35661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TextBox 10"/>
          <p:cNvSpPr txBox="1"/>
          <p:nvPr/>
        </p:nvSpPr>
        <p:spPr>
          <a:xfrm rot="68915">
            <a:off x="5058696" y="3022461"/>
            <a:ext cx="8886485" cy="3032048"/>
          </a:xfrm>
          <a:prstGeom prst="rect">
            <a:avLst/>
          </a:prstGeom>
        </p:spPr>
        <p:txBody>
          <a:bodyPr lIns="0" tIns="0" rIns="0" bIns="0" rtlCol="0" anchor="t">
            <a:spAutoFit/>
          </a:bodyPr>
          <a:lstStyle/>
          <a:p>
            <a:pPr algn="ctr">
              <a:lnSpc>
                <a:spcPct val="150000"/>
              </a:lnSpc>
            </a:pPr>
            <a:r>
              <a:rPr lang="en-US" sz="7000" b="1">
                <a:solidFill>
                  <a:srgbClr val="421919"/>
                </a:solidFill>
                <a:latin typeface="Arial" panose="020B0604020202020204" pitchFamily="34" charset="0"/>
                <a:cs typeface="Arial" panose="020B0604020202020204" pitchFamily="34" charset="0"/>
              </a:rPr>
              <a:t>PHẦN 3. </a:t>
            </a:r>
          </a:p>
          <a:p>
            <a:pPr algn="ctr">
              <a:lnSpc>
                <a:spcPct val="150000"/>
              </a:lnSpc>
            </a:pPr>
            <a:r>
              <a:rPr lang="en-US" sz="7000" b="1">
                <a:solidFill>
                  <a:srgbClr val="421919"/>
                </a:solidFill>
                <a:latin typeface="Arial" panose="020B0604020202020204" pitchFamily="34" charset="0"/>
                <a:cs typeface="Arial" panose="020B0604020202020204" pitchFamily="34" charset="0"/>
              </a:rPr>
              <a:t>LUYỆN ĐỌC LẠI </a:t>
            </a:r>
          </a:p>
        </p:txBody>
      </p:sp>
      <p:sp>
        <p:nvSpPr>
          <p:cNvPr id="11" name="Freeform 11"/>
          <p:cNvSpPr/>
          <p:nvPr/>
        </p:nvSpPr>
        <p:spPr>
          <a:xfrm>
            <a:off x="14057517" y="7026507"/>
            <a:ext cx="4230483" cy="3566192"/>
          </a:xfrm>
          <a:custGeom>
            <a:avLst/>
            <a:gdLst/>
            <a:ahLst/>
            <a:cxnLst/>
            <a:rect l="l" t="t" r="r" b="b"/>
            <a:pathLst>
              <a:path w="4230483" h="3566192">
                <a:moveTo>
                  <a:pt x="0" y="0"/>
                </a:moveTo>
                <a:lnTo>
                  <a:pt x="4230483" y="0"/>
                </a:lnTo>
                <a:lnTo>
                  <a:pt x="4230483" y="3566193"/>
                </a:lnTo>
                <a:lnTo>
                  <a:pt x="0" y="35661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DAC1E227-1698-26BC-B78D-2571A8877122}"/>
              </a:ext>
            </a:extLst>
          </p:cNvPr>
          <p:cNvPicPr>
            <a:picLocks noChangeAspect="1"/>
          </p:cNvPicPr>
          <p:nvPr/>
        </p:nvPicPr>
        <p:blipFill>
          <a:blip r:embed="rId14"/>
          <a:stretch>
            <a:fillRect/>
          </a:stretch>
        </p:blipFill>
        <p:spPr>
          <a:xfrm>
            <a:off x="14067510" y="1795946"/>
            <a:ext cx="2389839" cy="2584928"/>
          </a:xfrm>
          <a:prstGeom prst="rect">
            <a:avLst/>
          </a:prstGeom>
        </p:spPr>
      </p:pic>
    </p:spTree>
    <p:extLst>
      <p:ext uri="{BB962C8B-B14F-4D97-AF65-F5344CB8AC3E}">
        <p14:creationId xmlns:p14="http://schemas.microsoft.com/office/powerpoint/2010/main" val="4060504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2EBF5D-2905-72B1-0F3F-481E95E35CF8}"/>
              </a:ext>
            </a:extLst>
          </p:cNvPr>
          <p:cNvSpPr txBox="1"/>
          <p:nvPr/>
        </p:nvSpPr>
        <p:spPr>
          <a:xfrm>
            <a:off x="5295900" y="495300"/>
            <a:ext cx="7696200" cy="1015663"/>
          </a:xfrm>
          <a:prstGeom prst="rect">
            <a:avLst/>
          </a:prstGeom>
          <a:noFill/>
        </p:spPr>
        <p:txBody>
          <a:bodyPr wrap="square" rtlCol="0">
            <a:spAutoFit/>
          </a:bodyPr>
          <a:lstStyle/>
          <a:p>
            <a:pPr algn="ctr"/>
            <a:r>
              <a:rPr lang="en-US" sz="6000" b="1">
                <a:solidFill>
                  <a:schemeClr val="accent4">
                    <a:lumMod val="50000"/>
                  </a:schemeClr>
                </a:solidFill>
                <a:latin typeface="Arial" panose="020B0604020202020204" pitchFamily="34" charset="0"/>
                <a:cs typeface="Arial" panose="020B0604020202020204" pitchFamily="34" charset="0"/>
              </a:rPr>
              <a:t>ÔN BÀI CŨ </a:t>
            </a:r>
          </a:p>
        </p:txBody>
      </p:sp>
      <p:grpSp>
        <p:nvGrpSpPr>
          <p:cNvPr id="8" name="Group 7">
            <a:extLst>
              <a:ext uri="{FF2B5EF4-FFF2-40B4-BE49-F238E27FC236}">
                <a16:creationId xmlns:a16="http://schemas.microsoft.com/office/drawing/2014/main" id="{4FF1CC2B-A81D-4DDF-B031-40B9466B058E}"/>
              </a:ext>
            </a:extLst>
          </p:cNvPr>
          <p:cNvGrpSpPr/>
          <p:nvPr/>
        </p:nvGrpSpPr>
        <p:grpSpPr>
          <a:xfrm>
            <a:off x="-1" y="2324100"/>
            <a:ext cx="9677401" cy="7962900"/>
            <a:chOff x="-1" y="1714500"/>
            <a:chExt cx="10455938" cy="8572500"/>
          </a:xfrm>
        </p:grpSpPr>
        <p:pic>
          <p:nvPicPr>
            <p:cNvPr id="6" name="Picture 5">
              <a:extLst>
                <a:ext uri="{FF2B5EF4-FFF2-40B4-BE49-F238E27FC236}">
                  <a16:creationId xmlns:a16="http://schemas.microsoft.com/office/drawing/2014/main" id="{AFD980AE-0534-5A30-D540-64355ED03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14500"/>
              <a:ext cx="10455938" cy="8572500"/>
            </a:xfrm>
            <a:prstGeom prst="rect">
              <a:avLst/>
            </a:prstGeom>
          </p:spPr>
        </p:pic>
        <p:sp>
          <p:nvSpPr>
            <p:cNvPr id="7" name="Freeform: Shape 6">
              <a:extLst>
                <a:ext uri="{FF2B5EF4-FFF2-40B4-BE49-F238E27FC236}">
                  <a16:creationId xmlns:a16="http://schemas.microsoft.com/office/drawing/2014/main" id="{19DF8257-F1A0-1E91-A05D-40F13E2FAF94}"/>
                </a:ext>
              </a:extLst>
            </p:cNvPr>
            <p:cNvSpPr/>
            <p:nvPr/>
          </p:nvSpPr>
          <p:spPr>
            <a:xfrm>
              <a:off x="5414963" y="4914900"/>
              <a:ext cx="228619" cy="72114"/>
            </a:xfrm>
            <a:custGeom>
              <a:avLst/>
              <a:gdLst>
                <a:gd name="connsiteX0" fmla="*/ 0 w 228619"/>
                <a:gd name="connsiteY0" fmla="*/ 42863 h 72114"/>
                <a:gd name="connsiteX1" fmla="*/ 71437 w 228619"/>
                <a:gd name="connsiteY1" fmla="*/ 57150 h 72114"/>
                <a:gd name="connsiteX2" fmla="*/ 114300 w 228619"/>
                <a:gd name="connsiteY2" fmla="*/ 71438 h 72114"/>
                <a:gd name="connsiteX3" fmla="*/ 228600 w 228619"/>
                <a:gd name="connsiteY3" fmla="*/ 0 h 72114"/>
              </a:gdLst>
              <a:ahLst/>
              <a:cxnLst>
                <a:cxn ang="0">
                  <a:pos x="connsiteX0" y="connsiteY0"/>
                </a:cxn>
                <a:cxn ang="0">
                  <a:pos x="connsiteX1" y="connsiteY1"/>
                </a:cxn>
                <a:cxn ang="0">
                  <a:pos x="connsiteX2" y="connsiteY2"/>
                </a:cxn>
                <a:cxn ang="0">
                  <a:pos x="connsiteX3" y="connsiteY3"/>
                </a:cxn>
              </a:cxnLst>
              <a:rect l="l" t="t" r="r" b="b"/>
              <a:pathLst>
                <a:path w="228619" h="72114">
                  <a:moveTo>
                    <a:pt x="0" y="42863"/>
                  </a:moveTo>
                  <a:cubicBezTo>
                    <a:pt x="23812" y="47625"/>
                    <a:pt x="47878" y="51260"/>
                    <a:pt x="71437" y="57150"/>
                  </a:cubicBezTo>
                  <a:cubicBezTo>
                    <a:pt x="86048" y="60803"/>
                    <a:pt x="99770" y="75401"/>
                    <a:pt x="114300" y="71438"/>
                  </a:cubicBezTo>
                  <a:cubicBezTo>
                    <a:pt x="232860" y="39104"/>
                    <a:pt x="228600" y="53872"/>
                    <a:pt x="228600" y="0"/>
                  </a:cubicBezTo>
                </a:path>
              </a:pathLst>
            </a:cu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99CF8B56-FA60-2BCB-FBC2-BAC9651E0481}"/>
              </a:ext>
            </a:extLst>
          </p:cNvPr>
          <p:cNvSpPr txBox="1"/>
          <p:nvPr/>
        </p:nvSpPr>
        <p:spPr>
          <a:xfrm>
            <a:off x="1638300" y="2019300"/>
            <a:ext cx="160782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Đọc nối tiếp bài </a:t>
            </a:r>
            <a:r>
              <a:rPr lang="en-US" sz="4500" b="1" i="1">
                <a:latin typeface="Arial" panose="020B0604020202020204" pitchFamily="34" charset="0"/>
                <a:cs typeface="Arial" panose="020B0604020202020204" pitchFamily="34" charset="0"/>
              </a:rPr>
              <a:t>Bầu trời trong quả trứng </a:t>
            </a:r>
            <a:r>
              <a:rPr lang="en-US" sz="4500">
                <a:latin typeface="Arial" panose="020B0604020202020204" pitchFamily="34" charset="0"/>
                <a:cs typeface="Arial" panose="020B0604020202020204" pitchFamily="34" charset="0"/>
              </a:rPr>
              <a:t>và trả lời câu hỏi: </a:t>
            </a:r>
          </a:p>
        </p:txBody>
      </p:sp>
      <p:sp>
        <p:nvSpPr>
          <p:cNvPr id="10" name="Speech Bubble: Rectangle with Corners Rounded 9">
            <a:extLst>
              <a:ext uri="{FF2B5EF4-FFF2-40B4-BE49-F238E27FC236}">
                <a16:creationId xmlns:a16="http://schemas.microsoft.com/office/drawing/2014/main" id="{51391248-01B2-0802-B618-76D9386484EF}"/>
              </a:ext>
            </a:extLst>
          </p:cNvPr>
          <p:cNvSpPr/>
          <p:nvPr/>
        </p:nvSpPr>
        <p:spPr>
          <a:xfrm>
            <a:off x="9867900" y="4019550"/>
            <a:ext cx="7848600" cy="4572000"/>
          </a:xfrm>
          <a:prstGeom prst="wedgeRoundRectCallout">
            <a:avLst>
              <a:gd name="adj1" fmla="val -54874"/>
              <a:gd name="adj2" fmla="val 50938"/>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a:solidFill>
                  <a:schemeClr val="tx1"/>
                </a:solidFill>
              </a:rPr>
              <a:t>Theo em, gà con thích cuộc sống nào hơn? Vì sao?</a:t>
            </a:r>
            <a:endParaRPr lang="en-US" sz="4500">
              <a:solidFill>
                <a:schemeClr val="tx1"/>
              </a:solidFill>
            </a:endParaRPr>
          </a:p>
        </p:txBody>
      </p:sp>
    </p:spTree>
    <p:extLst>
      <p:ext uri="{BB962C8B-B14F-4D97-AF65-F5344CB8AC3E}">
        <p14:creationId xmlns:p14="http://schemas.microsoft.com/office/powerpoint/2010/main" val="384346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06E2A-59BC-BE54-83C6-8AD9FCB3CE01}"/>
              </a:ext>
            </a:extLst>
          </p:cNvPr>
          <p:cNvSpPr txBox="1"/>
          <p:nvPr/>
        </p:nvSpPr>
        <p:spPr>
          <a:xfrm>
            <a:off x="4229100" y="419100"/>
            <a:ext cx="9829800" cy="861774"/>
          </a:xfrm>
          <a:prstGeom prst="rect">
            <a:avLst/>
          </a:prstGeom>
          <a:noFill/>
        </p:spPr>
        <p:txBody>
          <a:bodyPr wrap="square" rtlCol="0">
            <a:spAutoFit/>
          </a:bodyPr>
          <a:lstStyle/>
          <a:p>
            <a:pPr algn="ctr"/>
            <a:r>
              <a:rPr lang="en-US" sz="5000" b="1">
                <a:solidFill>
                  <a:schemeClr val="accent5">
                    <a:lumMod val="50000"/>
                  </a:schemeClr>
                </a:solidFill>
                <a:latin typeface="Arial" panose="020B0604020202020204" pitchFamily="34" charset="0"/>
                <a:cs typeface="Arial" panose="020B0604020202020204" pitchFamily="34" charset="0"/>
              </a:rPr>
              <a:t>LÀM VIỆC NHÓM </a:t>
            </a:r>
          </a:p>
        </p:txBody>
      </p:sp>
      <p:sp>
        <p:nvSpPr>
          <p:cNvPr id="3" name="Freeform 2">
            <a:extLst>
              <a:ext uri="{FF2B5EF4-FFF2-40B4-BE49-F238E27FC236}">
                <a16:creationId xmlns:a16="http://schemas.microsoft.com/office/drawing/2014/main" id="{AD48BE36-A7D5-06BE-8625-14AD55C3F7DD}"/>
              </a:ext>
            </a:extLst>
          </p:cNvPr>
          <p:cNvSpPr/>
          <p:nvPr/>
        </p:nvSpPr>
        <p:spPr>
          <a:xfrm>
            <a:off x="152400" y="4800600"/>
            <a:ext cx="6550925" cy="54864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grpSp>
        <p:nvGrpSpPr>
          <p:cNvPr id="7" name="Group 6">
            <a:extLst>
              <a:ext uri="{FF2B5EF4-FFF2-40B4-BE49-F238E27FC236}">
                <a16:creationId xmlns:a16="http://schemas.microsoft.com/office/drawing/2014/main" id="{E993670B-0A04-C18B-4CBE-44FEB843F804}"/>
              </a:ext>
            </a:extLst>
          </p:cNvPr>
          <p:cNvGrpSpPr/>
          <p:nvPr/>
        </p:nvGrpSpPr>
        <p:grpSpPr>
          <a:xfrm>
            <a:off x="6400800" y="2400300"/>
            <a:ext cx="11427725" cy="6064158"/>
            <a:chOff x="6400800" y="2400300"/>
            <a:chExt cx="11427725" cy="6064158"/>
          </a:xfrm>
        </p:grpSpPr>
        <p:sp>
          <p:nvSpPr>
            <p:cNvPr id="4" name="Rectangle: Rounded Corners 3">
              <a:extLst>
                <a:ext uri="{FF2B5EF4-FFF2-40B4-BE49-F238E27FC236}">
                  <a16:creationId xmlns:a16="http://schemas.microsoft.com/office/drawing/2014/main" id="{7BF05DA8-276E-2596-BD13-E7F9AC60ACC4}"/>
                </a:ext>
              </a:extLst>
            </p:cNvPr>
            <p:cNvSpPr/>
            <p:nvPr/>
          </p:nvSpPr>
          <p:spPr>
            <a:xfrm>
              <a:off x="6400800" y="2400300"/>
              <a:ext cx="11125200" cy="54864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953C31E-EBE5-8866-65E7-190BE4B18969}"/>
                </a:ext>
              </a:extLst>
            </p:cNvPr>
            <p:cNvSpPr/>
            <p:nvPr/>
          </p:nvSpPr>
          <p:spPr>
            <a:xfrm>
              <a:off x="6703325" y="2705100"/>
              <a:ext cx="11125200" cy="5759358"/>
            </a:xfrm>
            <a:prstGeom prst="roundRect">
              <a:avLst/>
            </a:prstGeom>
            <a:solidFill>
              <a:schemeClr val="bg1"/>
            </a:solidFill>
            <a:ln w="38100">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CB386D-B137-F882-DEA5-98607DFA5700}"/>
                </a:ext>
              </a:extLst>
            </p:cNvPr>
            <p:cNvSpPr txBox="1"/>
            <p:nvPr/>
          </p:nvSpPr>
          <p:spPr>
            <a:xfrm>
              <a:off x="6890199" y="2767012"/>
              <a:ext cx="10741925" cy="551824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Đọc luân phiên các đoạn của bài đọc.</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Chú ý đọc diễn cảm các đoạn văn, nhấn giọng ở các từ ngữ chỉ cảm xúc, hoạt động của nhân vật.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Cùng chú ý bạn cùng nhóm đọc và góp ý cho bạn về các lỗi sai để cùng tiến bộ. </a:t>
              </a:r>
            </a:p>
          </p:txBody>
        </p:sp>
      </p:grpSp>
    </p:spTree>
    <p:extLst>
      <p:ext uri="{BB962C8B-B14F-4D97-AF65-F5344CB8AC3E}">
        <p14:creationId xmlns:p14="http://schemas.microsoft.com/office/powerpoint/2010/main" val="186326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4CB64E-77C0-9391-DC4D-D139D0256D03}"/>
              </a:ext>
            </a:extLst>
          </p:cNvPr>
          <p:cNvSpPr txBox="1"/>
          <p:nvPr/>
        </p:nvSpPr>
        <p:spPr>
          <a:xfrm>
            <a:off x="5257800" y="419100"/>
            <a:ext cx="7772400" cy="1015663"/>
          </a:xfrm>
          <a:prstGeom prst="rect">
            <a:avLst/>
          </a:prstGeom>
          <a:noFill/>
        </p:spPr>
        <p:txBody>
          <a:bodyPr wrap="square" rtlCol="0">
            <a:spAutoFit/>
          </a:bodyPr>
          <a:lstStyle/>
          <a:p>
            <a:pPr algn="ctr"/>
            <a:r>
              <a:rPr lang="en-US" sz="6000" b="1">
                <a:solidFill>
                  <a:schemeClr val="accent2">
                    <a:lumMod val="75000"/>
                  </a:schemeClr>
                </a:solidFill>
                <a:latin typeface="Arial" panose="020B0604020202020204" pitchFamily="34" charset="0"/>
                <a:cs typeface="Arial" panose="020B0604020202020204" pitchFamily="34" charset="0"/>
              </a:rPr>
              <a:t>LUYỆN TẬP </a:t>
            </a:r>
          </a:p>
        </p:txBody>
      </p:sp>
      <p:sp>
        <p:nvSpPr>
          <p:cNvPr id="5" name="TextBox 4">
            <a:extLst>
              <a:ext uri="{FF2B5EF4-FFF2-40B4-BE49-F238E27FC236}">
                <a16:creationId xmlns:a16="http://schemas.microsoft.com/office/drawing/2014/main" id="{3DE061B9-5764-99D6-FEA4-6DF2974D3753}"/>
              </a:ext>
            </a:extLst>
          </p:cNvPr>
          <p:cNvSpPr txBox="1"/>
          <p:nvPr/>
        </p:nvSpPr>
        <p:spPr>
          <a:xfrm>
            <a:off x="1181100" y="1714500"/>
            <a:ext cx="15925800" cy="784830"/>
          </a:xfrm>
          <a:prstGeom prst="rect">
            <a:avLst/>
          </a:prstGeom>
          <a:noFill/>
        </p:spPr>
        <p:txBody>
          <a:bodyPr wrap="square" rtlCol="0">
            <a:spAutoFit/>
          </a:bodyPr>
          <a:lstStyle/>
          <a:p>
            <a:pPr algn="ctr"/>
            <a:r>
              <a:rPr lang="en-US" sz="4500" b="1">
                <a:solidFill>
                  <a:srgbClr val="C00000"/>
                </a:solidFill>
                <a:latin typeface="Arial" panose="020B0604020202020204" pitchFamily="34" charset="0"/>
                <a:cs typeface="Arial" panose="020B0604020202020204" pitchFamily="34" charset="0"/>
              </a:rPr>
              <a:t>Bài tập 1. </a:t>
            </a:r>
            <a:r>
              <a:rPr lang="en-US" sz="4500">
                <a:latin typeface="Arial" panose="020B0604020202020204" pitchFamily="34" charset="0"/>
                <a:cs typeface="Arial" panose="020B0604020202020204" pitchFamily="34" charset="0"/>
              </a:rPr>
              <a:t>Xếp các từ dưới đây vào nhóm thích hợp</a:t>
            </a:r>
          </a:p>
        </p:txBody>
      </p:sp>
      <p:grpSp>
        <p:nvGrpSpPr>
          <p:cNvPr id="8" name="Group 7">
            <a:extLst>
              <a:ext uri="{FF2B5EF4-FFF2-40B4-BE49-F238E27FC236}">
                <a16:creationId xmlns:a16="http://schemas.microsoft.com/office/drawing/2014/main" id="{6D8DD433-B255-85A0-1D25-63C7B88238D8}"/>
              </a:ext>
            </a:extLst>
          </p:cNvPr>
          <p:cNvGrpSpPr/>
          <p:nvPr/>
        </p:nvGrpSpPr>
        <p:grpSpPr>
          <a:xfrm>
            <a:off x="2343743" y="3954121"/>
            <a:ext cx="2700338" cy="1603997"/>
            <a:chOff x="1790700" y="2983273"/>
            <a:chExt cx="3429000" cy="1603997"/>
          </a:xfrm>
        </p:grpSpPr>
        <p:sp>
          <p:nvSpPr>
            <p:cNvPr id="6" name="Freeform 2">
              <a:extLst>
                <a:ext uri="{FF2B5EF4-FFF2-40B4-BE49-F238E27FC236}">
                  <a16:creationId xmlns:a16="http://schemas.microsoft.com/office/drawing/2014/main" id="{924C7F6E-5EC0-96B7-6F19-08CFF210637C}"/>
                </a:ext>
              </a:extLst>
            </p:cNvPr>
            <p:cNvSpPr/>
            <p:nvPr/>
          </p:nvSpPr>
          <p:spPr>
            <a:xfrm>
              <a:off x="1981200" y="2983273"/>
              <a:ext cx="3048000" cy="1603997"/>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9C5E63B2-95B2-3241-8861-F8561634AE35}"/>
                </a:ext>
              </a:extLst>
            </p:cNvPr>
            <p:cNvSpPr txBox="1"/>
            <p:nvPr/>
          </p:nvSpPr>
          <p:spPr>
            <a:xfrm>
              <a:off x="1790700" y="3431328"/>
              <a:ext cx="3429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vườn</a:t>
              </a:r>
            </a:p>
          </p:txBody>
        </p:sp>
      </p:grpSp>
      <p:grpSp>
        <p:nvGrpSpPr>
          <p:cNvPr id="9" name="Group 8">
            <a:extLst>
              <a:ext uri="{FF2B5EF4-FFF2-40B4-BE49-F238E27FC236}">
                <a16:creationId xmlns:a16="http://schemas.microsoft.com/office/drawing/2014/main" id="{C2ED7424-FE37-8CCB-52F6-2D961160BF88}"/>
              </a:ext>
            </a:extLst>
          </p:cNvPr>
          <p:cNvGrpSpPr/>
          <p:nvPr/>
        </p:nvGrpSpPr>
        <p:grpSpPr>
          <a:xfrm>
            <a:off x="5032174" y="3911942"/>
            <a:ext cx="2700338" cy="1603997"/>
            <a:chOff x="1790700" y="2983273"/>
            <a:chExt cx="3429000" cy="1603997"/>
          </a:xfrm>
        </p:grpSpPr>
        <p:sp>
          <p:nvSpPr>
            <p:cNvPr id="10" name="Freeform 2">
              <a:extLst>
                <a:ext uri="{FF2B5EF4-FFF2-40B4-BE49-F238E27FC236}">
                  <a16:creationId xmlns:a16="http://schemas.microsoft.com/office/drawing/2014/main" id="{F38A7889-09AB-9F27-0E4B-57440C50B9B7}"/>
                </a:ext>
              </a:extLst>
            </p:cNvPr>
            <p:cNvSpPr/>
            <p:nvPr/>
          </p:nvSpPr>
          <p:spPr>
            <a:xfrm>
              <a:off x="1981200" y="2983273"/>
              <a:ext cx="3048000" cy="1603997"/>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74464418-9B32-4CCD-B8DA-9DDFBE1B818C}"/>
                </a:ext>
              </a:extLst>
            </p:cNvPr>
            <p:cNvSpPr txBox="1"/>
            <p:nvPr/>
          </p:nvSpPr>
          <p:spPr>
            <a:xfrm>
              <a:off x="1790700" y="3431328"/>
              <a:ext cx="3429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đi</a:t>
              </a:r>
            </a:p>
          </p:txBody>
        </p:sp>
      </p:grpSp>
      <p:grpSp>
        <p:nvGrpSpPr>
          <p:cNvPr id="12" name="Group 11">
            <a:extLst>
              <a:ext uri="{FF2B5EF4-FFF2-40B4-BE49-F238E27FC236}">
                <a16:creationId xmlns:a16="http://schemas.microsoft.com/office/drawing/2014/main" id="{A36F2332-9DE4-DB40-2060-85281A4051A3}"/>
              </a:ext>
            </a:extLst>
          </p:cNvPr>
          <p:cNvGrpSpPr/>
          <p:nvPr/>
        </p:nvGrpSpPr>
        <p:grpSpPr>
          <a:xfrm>
            <a:off x="7870624" y="4009342"/>
            <a:ext cx="2700338" cy="1603997"/>
            <a:chOff x="1790700" y="2983273"/>
            <a:chExt cx="3429000" cy="1603997"/>
          </a:xfrm>
        </p:grpSpPr>
        <p:sp>
          <p:nvSpPr>
            <p:cNvPr id="13" name="Freeform 2">
              <a:extLst>
                <a:ext uri="{FF2B5EF4-FFF2-40B4-BE49-F238E27FC236}">
                  <a16:creationId xmlns:a16="http://schemas.microsoft.com/office/drawing/2014/main" id="{CDAA7E32-2353-987E-A7A1-DB08AEE18435}"/>
                </a:ext>
              </a:extLst>
            </p:cNvPr>
            <p:cNvSpPr/>
            <p:nvPr/>
          </p:nvSpPr>
          <p:spPr>
            <a:xfrm>
              <a:off x="1981200" y="2983273"/>
              <a:ext cx="3048000" cy="1603997"/>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A855888C-71B8-D93C-9E0B-540E714EB6E9}"/>
                </a:ext>
              </a:extLst>
            </p:cNvPr>
            <p:cNvSpPr txBox="1"/>
            <p:nvPr/>
          </p:nvSpPr>
          <p:spPr>
            <a:xfrm>
              <a:off x="1790700" y="3431328"/>
              <a:ext cx="3429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cây</a:t>
              </a:r>
            </a:p>
          </p:txBody>
        </p:sp>
      </p:grpSp>
      <p:grpSp>
        <p:nvGrpSpPr>
          <p:cNvPr id="15" name="Group 14">
            <a:extLst>
              <a:ext uri="{FF2B5EF4-FFF2-40B4-BE49-F238E27FC236}">
                <a16:creationId xmlns:a16="http://schemas.microsoft.com/office/drawing/2014/main" id="{004427B1-6D76-3EA2-246B-5C63E1C23B05}"/>
              </a:ext>
            </a:extLst>
          </p:cNvPr>
          <p:cNvGrpSpPr/>
          <p:nvPr/>
        </p:nvGrpSpPr>
        <p:grpSpPr>
          <a:xfrm>
            <a:off x="10514408" y="3995085"/>
            <a:ext cx="2700338" cy="1603997"/>
            <a:chOff x="1790700" y="2983273"/>
            <a:chExt cx="3429000" cy="1603997"/>
          </a:xfrm>
        </p:grpSpPr>
        <p:sp>
          <p:nvSpPr>
            <p:cNvPr id="16" name="Freeform 2">
              <a:extLst>
                <a:ext uri="{FF2B5EF4-FFF2-40B4-BE49-F238E27FC236}">
                  <a16:creationId xmlns:a16="http://schemas.microsoft.com/office/drawing/2014/main" id="{426CB049-D80C-B69D-E5EB-E9BF3BF7195B}"/>
                </a:ext>
              </a:extLst>
            </p:cNvPr>
            <p:cNvSpPr/>
            <p:nvPr/>
          </p:nvSpPr>
          <p:spPr>
            <a:xfrm>
              <a:off x="1981200" y="2983273"/>
              <a:ext cx="3048000" cy="1603997"/>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6">
              <a:extLst>
                <a:ext uri="{FF2B5EF4-FFF2-40B4-BE49-F238E27FC236}">
                  <a16:creationId xmlns:a16="http://schemas.microsoft.com/office/drawing/2014/main" id="{1A265618-D9A6-BC7F-DDDE-1EAD88CD1826}"/>
                </a:ext>
              </a:extLst>
            </p:cNvPr>
            <p:cNvSpPr txBox="1"/>
            <p:nvPr/>
          </p:nvSpPr>
          <p:spPr>
            <a:xfrm>
              <a:off x="1790700" y="3431328"/>
              <a:ext cx="3429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trồng</a:t>
              </a:r>
            </a:p>
          </p:txBody>
        </p:sp>
      </p:grpSp>
      <p:grpSp>
        <p:nvGrpSpPr>
          <p:cNvPr id="18" name="Group 17">
            <a:extLst>
              <a:ext uri="{FF2B5EF4-FFF2-40B4-BE49-F238E27FC236}">
                <a16:creationId xmlns:a16="http://schemas.microsoft.com/office/drawing/2014/main" id="{73DC9A9A-96F3-6971-D24D-8D9B98BCB025}"/>
              </a:ext>
            </a:extLst>
          </p:cNvPr>
          <p:cNvGrpSpPr/>
          <p:nvPr/>
        </p:nvGrpSpPr>
        <p:grpSpPr>
          <a:xfrm>
            <a:off x="13364765" y="4009342"/>
            <a:ext cx="2700338" cy="1603997"/>
            <a:chOff x="1790700" y="2983273"/>
            <a:chExt cx="3429000" cy="1603997"/>
          </a:xfrm>
        </p:grpSpPr>
        <p:sp>
          <p:nvSpPr>
            <p:cNvPr id="19" name="Freeform 2">
              <a:extLst>
                <a:ext uri="{FF2B5EF4-FFF2-40B4-BE49-F238E27FC236}">
                  <a16:creationId xmlns:a16="http://schemas.microsoft.com/office/drawing/2014/main" id="{4B91BE3E-6AC9-EB7B-89A4-68984B53999E}"/>
                </a:ext>
              </a:extLst>
            </p:cNvPr>
            <p:cNvSpPr/>
            <p:nvPr/>
          </p:nvSpPr>
          <p:spPr>
            <a:xfrm>
              <a:off x="1981200" y="2983273"/>
              <a:ext cx="3048000" cy="1603997"/>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B976BEBE-EB5F-C39B-639A-5CEA4C809F32}"/>
                </a:ext>
              </a:extLst>
            </p:cNvPr>
            <p:cNvSpPr txBox="1"/>
            <p:nvPr/>
          </p:nvSpPr>
          <p:spPr>
            <a:xfrm>
              <a:off x="1790700" y="3431328"/>
              <a:ext cx="3429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đất</a:t>
              </a:r>
            </a:p>
          </p:txBody>
        </p:sp>
      </p:grpSp>
      <p:grpSp>
        <p:nvGrpSpPr>
          <p:cNvPr id="21" name="Group 20">
            <a:extLst>
              <a:ext uri="{FF2B5EF4-FFF2-40B4-BE49-F238E27FC236}">
                <a16:creationId xmlns:a16="http://schemas.microsoft.com/office/drawing/2014/main" id="{E9A3E3DB-E281-B63B-9E81-90D77B601CAC}"/>
              </a:ext>
            </a:extLst>
          </p:cNvPr>
          <p:cNvGrpSpPr/>
          <p:nvPr/>
        </p:nvGrpSpPr>
        <p:grpSpPr>
          <a:xfrm>
            <a:off x="2343743" y="5999480"/>
            <a:ext cx="2700338" cy="1603997"/>
            <a:chOff x="1790700" y="2983273"/>
            <a:chExt cx="3429000" cy="1603997"/>
          </a:xfrm>
        </p:grpSpPr>
        <p:sp>
          <p:nvSpPr>
            <p:cNvPr id="22" name="Freeform 2">
              <a:extLst>
                <a:ext uri="{FF2B5EF4-FFF2-40B4-BE49-F238E27FC236}">
                  <a16:creationId xmlns:a16="http://schemas.microsoft.com/office/drawing/2014/main" id="{794281B7-7C85-F663-6393-636EFA988C6B}"/>
                </a:ext>
              </a:extLst>
            </p:cNvPr>
            <p:cNvSpPr/>
            <p:nvPr/>
          </p:nvSpPr>
          <p:spPr>
            <a:xfrm>
              <a:off x="1981200" y="2983273"/>
              <a:ext cx="3048000" cy="1603997"/>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TextBox 22">
              <a:extLst>
                <a:ext uri="{FF2B5EF4-FFF2-40B4-BE49-F238E27FC236}">
                  <a16:creationId xmlns:a16="http://schemas.microsoft.com/office/drawing/2014/main" id="{B9DE7D51-26AC-C083-3422-D432C3144282}"/>
                </a:ext>
              </a:extLst>
            </p:cNvPr>
            <p:cNvSpPr txBox="1"/>
            <p:nvPr/>
          </p:nvSpPr>
          <p:spPr>
            <a:xfrm>
              <a:off x="1790700" y="3431328"/>
              <a:ext cx="3429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chọn</a:t>
              </a:r>
            </a:p>
          </p:txBody>
        </p:sp>
      </p:grpSp>
      <p:grpSp>
        <p:nvGrpSpPr>
          <p:cNvPr id="24" name="Group 23">
            <a:extLst>
              <a:ext uri="{FF2B5EF4-FFF2-40B4-BE49-F238E27FC236}">
                <a16:creationId xmlns:a16="http://schemas.microsoft.com/office/drawing/2014/main" id="{8B531D40-DB98-FA51-2BA2-9C1CC484B47D}"/>
              </a:ext>
            </a:extLst>
          </p:cNvPr>
          <p:cNvGrpSpPr/>
          <p:nvPr/>
        </p:nvGrpSpPr>
        <p:grpSpPr>
          <a:xfrm>
            <a:off x="5104207" y="5979751"/>
            <a:ext cx="2700338" cy="1603997"/>
            <a:chOff x="1790700" y="2983273"/>
            <a:chExt cx="3429000" cy="1603997"/>
          </a:xfrm>
        </p:grpSpPr>
        <p:sp>
          <p:nvSpPr>
            <p:cNvPr id="25" name="Freeform 2">
              <a:extLst>
                <a:ext uri="{FF2B5EF4-FFF2-40B4-BE49-F238E27FC236}">
                  <a16:creationId xmlns:a16="http://schemas.microsoft.com/office/drawing/2014/main" id="{21BDECB8-0940-4A45-11BD-0DF16C9D3E96}"/>
                </a:ext>
              </a:extLst>
            </p:cNvPr>
            <p:cNvSpPr/>
            <p:nvPr/>
          </p:nvSpPr>
          <p:spPr>
            <a:xfrm>
              <a:off x="1981200" y="2983273"/>
              <a:ext cx="3048000" cy="1603997"/>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54F4766D-8E22-5D48-0D7B-6A330FFDDE95}"/>
                </a:ext>
              </a:extLst>
            </p:cNvPr>
            <p:cNvSpPr txBox="1"/>
            <p:nvPr/>
          </p:nvSpPr>
          <p:spPr>
            <a:xfrm>
              <a:off x="1790700" y="3431328"/>
              <a:ext cx="3429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hỏi</a:t>
              </a:r>
            </a:p>
          </p:txBody>
        </p:sp>
      </p:grpSp>
      <p:grpSp>
        <p:nvGrpSpPr>
          <p:cNvPr id="27" name="Group 26">
            <a:extLst>
              <a:ext uri="{FF2B5EF4-FFF2-40B4-BE49-F238E27FC236}">
                <a16:creationId xmlns:a16="http://schemas.microsoft.com/office/drawing/2014/main" id="{98BEF064-7432-9DE3-507A-8A74719525DE}"/>
              </a:ext>
            </a:extLst>
          </p:cNvPr>
          <p:cNvGrpSpPr/>
          <p:nvPr/>
        </p:nvGrpSpPr>
        <p:grpSpPr>
          <a:xfrm>
            <a:off x="7804545" y="5924335"/>
            <a:ext cx="2700338" cy="1603997"/>
            <a:chOff x="1790700" y="2983273"/>
            <a:chExt cx="3429000" cy="1603997"/>
          </a:xfrm>
        </p:grpSpPr>
        <p:sp>
          <p:nvSpPr>
            <p:cNvPr id="28" name="Freeform 2">
              <a:extLst>
                <a:ext uri="{FF2B5EF4-FFF2-40B4-BE49-F238E27FC236}">
                  <a16:creationId xmlns:a16="http://schemas.microsoft.com/office/drawing/2014/main" id="{34BBB1A4-5422-FD19-E24C-B7C95C220A9A}"/>
                </a:ext>
              </a:extLst>
            </p:cNvPr>
            <p:cNvSpPr/>
            <p:nvPr/>
          </p:nvSpPr>
          <p:spPr>
            <a:xfrm>
              <a:off x="1981200" y="2983273"/>
              <a:ext cx="3048000" cy="1603997"/>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5891314A-6EEF-5207-C876-4566A1509434}"/>
                </a:ext>
              </a:extLst>
            </p:cNvPr>
            <p:cNvSpPr txBox="1"/>
            <p:nvPr/>
          </p:nvSpPr>
          <p:spPr>
            <a:xfrm>
              <a:off x="1790700" y="3431328"/>
              <a:ext cx="3429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hoa</a:t>
              </a:r>
            </a:p>
          </p:txBody>
        </p:sp>
      </p:grpSp>
      <p:grpSp>
        <p:nvGrpSpPr>
          <p:cNvPr id="30" name="Group 29">
            <a:extLst>
              <a:ext uri="{FF2B5EF4-FFF2-40B4-BE49-F238E27FC236}">
                <a16:creationId xmlns:a16="http://schemas.microsoft.com/office/drawing/2014/main" id="{864B689C-31D9-10A7-617B-B85F451AEC39}"/>
              </a:ext>
            </a:extLst>
          </p:cNvPr>
          <p:cNvGrpSpPr/>
          <p:nvPr/>
        </p:nvGrpSpPr>
        <p:grpSpPr>
          <a:xfrm>
            <a:off x="10538220" y="5999480"/>
            <a:ext cx="2700338" cy="1603997"/>
            <a:chOff x="1790700" y="2983273"/>
            <a:chExt cx="3429000" cy="1603997"/>
          </a:xfrm>
        </p:grpSpPr>
        <p:sp>
          <p:nvSpPr>
            <p:cNvPr id="31" name="Freeform 2">
              <a:extLst>
                <a:ext uri="{FF2B5EF4-FFF2-40B4-BE49-F238E27FC236}">
                  <a16:creationId xmlns:a16="http://schemas.microsoft.com/office/drawing/2014/main" id="{024B3F26-BF66-774F-E005-D32151DD8852}"/>
                </a:ext>
              </a:extLst>
            </p:cNvPr>
            <p:cNvSpPr/>
            <p:nvPr/>
          </p:nvSpPr>
          <p:spPr>
            <a:xfrm>
              <a:off x="1981200" y="2983273"/>
              <a:ext cx="3048000" cy="1603997"/>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id="{15BE7BCD-BCE6-BE78-0A29-B0E1076FFFD7}"/>
                </a:ext>
              </a:extLst>
            </p:cNvPr>
            <p:cNvSpPr txBox="1"/>
            <p:nvPr/>
          </p:nvSpPr>
          <p:spPr>
            <a:xfrm>
              <a:off x="1790700" y="3431328"/>
              <a:ext cx="3429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bạn</a:t>
              </a:r>
            </a:p>
          </p:txBody>
        </p:sp>
      </p:grpSp>
      <p:grpSp>
        <p:nvGrpSpPr>
          <p:cNvPr id="33" name="Group 32">
            <a:extLst>
              <a:ext uri="{FF2B5EF4-FFF2-40B4-BE49-F238E27FC236}">
                <a16:creationId xmlns:a16="http://schemas.microsoft.com/office/drawing/2014/main" id="{9B6A45C9-55C8-F520-EEAB-ECCE7CF85307}"/>
              </a:ext>
            </a:extLst>
          </p:cNvPr>
          <p:cNvGrpSpPr/>
          <p:nvPr/>
        </p:nvGrpSpPr>
        <p:grpSpPr>
          <a:xfrm>
            <a:off x="13348096" y="6134756"/>
            <a:ext cx="2700338" cy="1603997"/>
            <a:chOff x="1790700" y="2983273"/>
            <a:chExt cx="3429000" cy="1603997"/>
          </a:xfrm>
        </p:grpSpPr>
        <p:sp>
          <p:nvSpPr>
            <p:cNvPr id="34" name="Freeform 2">
              <a:extLst>
                <a:ext uri="{FF2B5EF4-FFF2-40B4-BE49-F238E27FC236}">
                  <a16:creationId xmlns:a16="http://schemas.microsoft.com/office/drawing/2014/main" id="{FA250E23-51A5-1B65-2291-18EAA3B0C301}"/>
                </a:ext>
              </a:extLst>
            </p:cNvPr>
            <p:cNvSpPr/>
            <p:nvPr/>
          </p:nvSpPr>
          <p:spPr>
            <a:xfrm>
              <a:off x="1981200" y="2983273"/>
              <a:ext cx="3048000" cy="1603997"/>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TextBox 34">
              <a:extLst>
                <a:ext uri="{FF2B5EF4-FFF2-40B4-BE49-F238E27FC236}">
                  <a16:creationId xmlns:a16="http://schemas.microsoft.com/office/drawing/2014/main" id="{C46238E7-E012-1E26-98F4-9682E127949F}"/>
                </a:ext>
              </a:extLst>
            </p:cNvPr>
            <p:cNvSpPr txBox="1"/>
            <p:nvPr/>
          </p:nvSpPr>
          <p:spPr>
            <a:xfrm>
              <a:off x="1790700" y="3431328"/>
              <a:ext cx="3429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ngắm</a:t>
              </a:r>
            </a:p>
          </p:txBody>
        </p:sp>
      </p:grpSp>
      <p:sp>
        <p:nvSpPr>
          <p:cNvPr id="36" name="Rectangle: Rounded Corners 35">
            <a:extLst>
              <a:ext uri="{FF2B5EF4-FFF2-40B4-BE49-F238E27FC236}">
                <a16:creationId xmlns:a16="http://schemas.microsoft.com/office/drawing/2014/main" id="{52BCA82A-5B0E-6DF1-4409-47A04C06D11A}"/>
              </a:ext>
            </a:extLst>
          </p:cNvPr>
          <p:cNvSpPr/>
          <p:nvPr/>
        </p:nvSpPr>
        <p:spPr>
          <a:xfrm>
            <a:off x="11688365" y="8343900"/>
            <a:ext cx="3352800" cy="1078283"/>
          </a:xfrm>
          <a:prstGeom prst="roundRect">
            <a:avLst>
              <a:gd name="adj" fmla="val 50000"/>
            </a:avLst>
          </a:prstGeom>
          <a:solidFill>
            <a:schemeClr val="bg1"/>
          </a:solidFill>
          <a:ln w="762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Danh từ </a:t>
            </a:r>
          </a:p>
        </p:txBody>
      </p:sp>
      <p:sp>
        <p:nvSpPr>
          <p:cNvPr id="37" name="Rectangle: Rounded Corners 36">
            <a:extLst>
              <a:ext uri="{FF2B5EF4-FFF2-40B4-BE49-F238E27FC236}">
                <a16:creationId xmlns:a16="http://schemas.microsoft.com/office/drawing/2014/main" id="{09A57B4C-4DD8-EA42-5C8D-12939A919546}"/>
              </a:ext>
            </a:extLst>
          </p:cNvPr>
          <p:cNvSpPr/>
          <p:nvPr/>
        </p:nvSpPr>
        <p:spPr>
          <a:xfrm>
            <a:off x="3505793" y="8350197"/>
            <a:ext cx="3352800" cy="1078283"/>
          </a:xfrm>
          <a:prstGeom prst="roundRect">
            <a:avLst>
              <a:gd name="adj" fmla="val 50000"/>
            </a:avLst>
          </a:prstGeom>
          <a:solidFill>
            <a:schemeClr val="bg1"/>
          </a:solidFill>
          <a:ln w="762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Động từ </a:t>
            </a:r>
          </a:p>
        </p:txBody>
      </p:sp>
    </p:spTree>
    <p:extLst>
      <p:ext uri="{BB962C8B-B14F-4D97-AF65-F5344CB8AC3E}">
        <p14:creationId xmlns:p14="http://schemas.microsoft.com/office/powerpoint/2010/main" val="16802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14" presetClass="entr" presetSubtype="1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randombar(horizontal)">
                                      <p:cBhvr>
                                        <p:cTn id="36" dur="500"/>
                                        <p:tgtEl>
                                          <p:spTgt spid="27"/>
                                        </p:tgtEl>
                                      </p:cBhvr>
                                    </p:animEffect>
                                  </p:childTnLst>
                                </p:cTn>
                              </p:par>
                              <p:par>
                                <p:cTn id="37" presetID="14" presetClass="entr" presetSubtype="1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randombar(horizontal)">
                                      <p:cBhvr>
                                        <p:cTn id="39" dur="500"/>
                                        <p:tgtEl>
                                          <p:spTgt spid="30"/>
                                        </p:tgtEl>
                                      </p:cBhvr>
                                    </p:animEffect>
                                  </p:childTnLst>
                                </p:cTn>
                              </p:par>
                              <p:par>
                                <p:cTn id="40" presetID="14" presetClass="entr" presetSubtype="1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randombar(horizontal)">
                                      <p:cBhvr>
                                        <p:cTn id="42" dur="500"/>
                                        <p:tgtEl>
                                          <p:spTgt spid="3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randombar(horizontal)">
                                      <p:cBhvr>
                                        <p:cTn id="45" dur="500"/>
                                        <p:tgtEl>
                                          <p:spTgt spid="36"/>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randombar(horizont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1.66667E-6 9.87654E-7 L -0.14766 0.00509 " pathEditMode="relative" rAng="0" ptsTypes="AA">
                                      <p:cBhvr>
                                        <p:cTn id="52" dur="2000" fill="hold"/>
                                        <p:tgtEl>
                                          <p:spTgt spid="9"/>
                                        </p:tgtEl>
                                        <p:attrNameLst>
                                          <p:attrName>ppt_x</p:attrName>
                                          <p:attrName>ppt_y</p:attrName>
                                        </p:attrNameLst>
                                      </p:cBhvr>
                                      <p:rCtr x="-7387" y="247"/>
                                    </p:animMotion>
                                  </p:childTnLst>
                                </p:cTn>
                              </p:par>
                              <p:par>
                                <p:cTn id="53" presetID="42" presetClass="path" presetSubtype="0" accel="50000" decel="50000" fill="hold" nodeType="withEffect">
                                  <p:stCondLst>
                                    <p:cond delay="0"/>
                                  </p:stCondLst>
                                  <p:childTnLst>
                                    <p:animMotion origin="layout" path="M -4.58333E-6 7.40741E-7 L -0.00391 -0.20108 " pathEditMode="relative" rAng="0" ptsTypes="AA">
                                      <p:cBhvr>
                                        <p:cTn id="54" dur="2000" fill="hold"/>
                                        <p:tgtEl>
                                          <p:spTgt spid="24"/>
                                        </p:tgtEl>
                                        <p:attrNameLst>
                                          <p:attrName>ppt_x</p:attrName>
                                          <p:attrName>ppt_y</p:attrName>
                                        </p:attrNameLst>
                                      </p:cBhvr>
                                      <p:rCtr x="-356" y="-10185"/>
                                    </p:animMotion>
                                  </p:childTnLst>
                                </p:cTn>
                              </p:par>
                              <p:par>
                                <p:cTn id="55" presetID="42" presetClass="path" presetSubtype="0" accel="50000" decel="50000" fill="hold" nodeType="withEffect">
                                  <p:stCondLst>
                                    <p:cond delay="0"/>
                                  </p:stCondLst>
                                  <p:childTnLst>
                                    <p:animMotion origin="layout" path="M 2.08333E-6 1.97531E-6 L -0.29583 0.1929 " pathEditMode="relative" rAng="0" ptsTypes="AA">
                                      <p:cBhvr>
                                        <p:cTn id="56" dur="2000" fill="hold"/>
                                        <p:tgtEl>
                                          <p:spTgt spid="15"/>
                                        </p:tgtEl>
                                        <p:attrNameLst>
                                          <p:attrName>ppt_x</p:attrName>
                                          <p:attrName>ppt_y</p:attrName>
                                        </p:attrNameLst>
                                      </p:cBhvr>
                                      <p:rCtr x="-14731" y="9676"/>
                                    </p:animMotion>
                                  </p:childTnLst>
                                </p:cTn>
                              </p:par>
                              <p:par>
                                <p:cTn id="57" presetID="42" presetClass="path" presetSubtype="0" accel="50000" decel="50000" fill="hold" nodeType="withEffect">
                                  <p:stCondLst>
                                    <p:cond delay="0"/>
                                  </p:stCondLst>
                                  <p:childTnLst>
                                    <p:animMotion origin="layout" path="M 4.16667E-6 1.60494E-6 L -0.53351 -0.34259 " pathEditMode="relative" rAng="0" ptsTypes="AA">
                                      <p:cBhvr>
                                        <p:cTn id="58" dur="2000" fill="hold"/>
                                        <p:tgtEl>
                                          <p:spTgt spid="33"/>
                                        </p:tgtEl>
                                        <p:attrNameLst>
                                          <p:attrName>ppt_x</p:attrName>
                                          <p:attrName>ppt_y</p:attrName>
                                        </p:attrNameLst>
                                      </p:cBhvr>
                                      <p:rCtr x="-26675" y="-17130"/>
                                    </p:animMotion>
                                  </p:childTnLst>
                                </p:cTn>
                              </p:par>
                              <p:par>
                                <p:cTn id="59" presetID="42" presetClass="path" presetSubtype="0" accel="50000" decel="50000" fill="hold" nodeType="withEffect">
                                  <p:stCondLst>
                                    <p:cond delay="0"/>
                                  </p:stCondLst>
                                  <p:childTnLst>
                                    <p:animMotion origin="layout" path="M -8.33333E-7 1.97531E-6 L 0.30313 0.02037 " pathEditMode="relative" rAng="0" ptsTypes="AA">
                                      <p:cBhvr>
                                        <p:cTn id="60" dur="2000" fill="hold"/>
                                        <p:tgtEl>
                                          <p:spTgt spid="27"/>
                                        </p:tgtEl>
                                        <p:attrNameLst>
                                          <p:attrName>ppt_x</p:attrName>
                                          <p:attrName>ppt_y</p:attrName>
                                        </p:attrNameLst>
                                      </p:cBhvr>
                                      <p:rCtr x="15182" y="895"/>
                                    </p:animMotion>
                                  </p:childTnLst>
                                </p:cTn>
                              </p:par>
                              <p:par>
                                <p:cTn id="61" presetID="42" presetClass="path" presetSubtype="0" accel="50000" decel="50000" fill="hold" nodeType="withEffect">
                                  <p:stCondLst>
                                    <p:cond delay="0"/>
                                  </p:stCondLst>
                                  <p:childTnLst>
                                    <p:animMotion origin="layout" path="M 2.77778E-7 4.32099E-6 L 0.44679 0.00401 " pathEditMode="relative" rAng="0" ptsTypes="AA">
                                      <p:cBhvr>
                                        <p:cTn id="62" dur="2000" fill="hold"/>
                                        <p:tgtEl>
                                          <p:spTgt spid="8"/>
                                        </p:tgtEl>
                                        <p:attrNameLst>
                                          <p:attrName>ppt_x</p:attrName>
                                          <p:attrName>ppt_y</p:attrName>
                                        </p:attrNameLst>
                                      </p:cBhvr>
                                      <p:rCtr x="22405" y="231"/>
                                    </p:animMotion>
                                  </p:childTnLst>
                                </p:cTn>
                              </p:par>
                              <p:par>
                                <p:cTn id="63" presetID="42" presetClass="path" presetSubtype="0" accel="50000" decel="50000" fill="hold" nodeType="withEffect">
                                  <p:stCondLst>
                                    <p:cond delay="0"/>
                                  </p:stCondLst>
                                  <p:childTnLst>
                                    <p:animMotion origin="layout" path="M 3.33333E-6 3.08642E-6 L 0.22665 -0.12871 " pathEditMode="relative" rAng="0" ptsTypes="AA">
                                      <p:cBhvr>
                                        <p:cTn id="64" dur="2000" fill="hold"/>
                                        <p:tgtEl>
                                          <p:spTgt spid="12"/>
                                        </p:tgtEl>
                                        <p:attrNameLst>
                                          <p:attrName>ppt_x</p:attrName>
                                          <p:attrName>ppt_y</p:attrName>
                                        </p:attrNameLst>
                                      </p:cBhvr>
                                      <p:rCtr x="11328" y="-6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A75E9CF-08E0-ED10-2DD4-1E7B9D4F2E9A}"/>
              </a:ext>
            </a:extLst>
          </p:cNvPr>
          <p:cNvSpPr/>
          <p:nvPr/>
        </p:nvSpPr>
        <p:spPr>
          <a:xfrm>
            <a:off x="704850" y="266700"/>
            <a:ext cx="16878300" cy="3048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rgbClr val="C00000"/>
                </a:solidFill>
                <a:latin typeface="Arial" panose="020B0604020202020204" pitchFamily="34" charset="0"/>
                <a:cs typeface="Arial" panose="020B0604020202020204" pitchFamily="34" charset="0"/>
              </a:rPr>
              <a:t>Bài tập 2. </a:t>
            </a:r>
            <a:r>
              <a:rPr lang="en-US" sz="4000">
                <a:solidFill>
                  <a:schemeClr val="tx1"/>
                </a:solidFill>
                <a:latin typeface="Arial" panose="020B0604020202020204" pitchFamily="34" charset="0"/>
                <a:cs typeface="Arial" panose="020B0604020202020204" pitchFamily="34" charset="0"/>
              </a:rPr>
              <a:t>Đóng vai cây hoa hồng hoặc cây hoa huệ trong câu chuyện Tiếng nói của cỏ cây, đặt câu nêu tình cảm, cảm xúc của cây khi trở nên đẹp hơn trước. Tìm động từ trong câu em đặt. </a:t>
            </a:r>
          </a:p>
        </p:txBody>
      </p:sp>
      <p:sp>
        <p:nvSpPr>
          <p:cNvPr id="7" name="TextBox 6">
            <a:extLst>
              <a:ext uri="{FF2B5EF4-FFF2-40B4-BE49-F238E27FC236}">
                <a16:creationId xmlns:a16="http://schemas.microsoft.com/office/drawing/2014/main" id="{F22A28AB-8268-C8A9-06BF-C28B5DE055C3}"/>
              </a:ext>
            </a:extLst>
          </p:cNvPr>
          <p:cNvSpPr txBox="1"/>
          <p:nvPr/>
        </p:nvSpPr>
        <p:spPr>
          <a:xfrm>
            <a:off x="1028700" y="3619500"/>
            <a:ext cx="16230600" cy="4594912"/>
          </a:xfrm>
          <a:prstGeom prst="rect">
            <a:avLst/>
          </a:prstGeom>
          <a:noFill/>
        </p:spPr>
        <p:txBody>
          <a:bodyPr wrap="square" rtlCol="0">
            <a:spAutoFit/>
          </a:bodyPr>
          <a:lstStyle/>
          <a:p>
            <a:pPr>
              <a:lnSpc>
                <a:spcPct val="150000"/>
              </a:lnSpc>
            </a:pPr>
            <a:r>
              <a:rPr lang="en-US" sz="4000" b="1" u="sng">
                <a:solidFill>
                  <a:srgbClr val="C00000"/>
                </a:solidFill>
                <a:latin typeface="Arial" panose="020B0604020202020204" pitchFamily="34" charset="0"/>
                <a:cs typeface="Arial" panose="020B0604020202020204" pitchFamily="34" charset="0"/>
              </a:rPr>
              <a:t>Ví dụ: </a:t>
            </a:r>
          </a:p>
          <a:p>
            <a:pPr marL="571500" indent="-571500" algn="just">
              <a:lnSpc>
                <a:spcPct val="150000"/>
              </a:lnSpc>
              <a:buFont typeface="Wingdings" panose="05000000000000000000" pitchFamily="2" charset="2"/>
              <a:buChar char="§"/>
            </a:pPr>
            <a:r>
              <a:rPr lang="vi-VN" sz="4000" b="1">
                <a:latin typeface="Arial" panose="020B0604020202020204" pitchFamily="34" charset="0"/>
                <a:cs typeface="Arial" panose="020B0604020202020204" pitchFamily="34" charset="0"/>
              </a:rPr>
              <a:t>Cây hoa hồng: </a:t>
            </a:r>
            <a:r>
              <a:rPr lang="vi-VN" sz="4000">
                <a:latin typeface="Arial" panose="020B0604020202020204" pitchFamily="34" charset="0"/>
                <a:cs typeface="Arial" panose="020B0604020202020204" pitchFamily="34" charset="0"/>
              </a:rPr>
              <a:t>- Bạn huệ ơi, ai cũng khen chúng mình đẹp hơn trước. Tôi </a:t>
            </a:r>
            <a:r>
              <a:rPr lang="vi-VN" sz="4000" u="sng">
                <a:latin typeface="Arial" panose="020B0604020202020204" pitchFamily="34" charset="0"/>
                <a:cs typeface="Arial" panose="020B0604020202020204" pitchFamily="34" charset="0"/>
              </a:rPr>
              <a:t>vui</a:t>
            </a:r>
            <a:r>
              <a:rPr lang="vi-VN" sz="4000">
                <a:latin typeface="Arial" panose="020B0604020202020204" pitchFamily="34" charset="0"/>
                <a:cs typeface="Arial" panose="020B0604020202020204" pitchFamily="34" charset="0"/>
              </a:rPr>
              <a:t> quá!</a:t>
            </a:r>
          </a:p>
          <a:p>
            <a:pPr marL="571500" indent="-571500" algn="just">
              <a:lnSpc>
                <a:spcPct val="150000"/>
              </a:lnSpc>
              <a:buFont typeface="Wingdings" panose="05000000000000000000" pitchFamily="2" charset="2"/>
              <a:buChar char="§"/>
            </a:pPr>
            <a:r>
              <a:rPr lang="vi-VN" sz="4000" b="1">
                <a:latin typeface="Arial" panose="020B0604020202020204" pitchFamily="34" charset="0"/>
                <a:cs typeface="Arial" panose="020B0604020202020204" pitchFamily="34" charset="0"/>
              </a:rPr>
              <a:t>Cây hoa huệ: </a:t>
            </a:r>
            <a:r>
              <a:rPr lang="vi-VN" sz="4000">
                <a:latin typeface="Arial" panose="020B0604020202020204" pitchFamily="34" charset="0"/>
                <a:cs typeface="Arial" panose="020B0604020202020204" pitchFamily="34" charset="0"/>
              </a:rPr>
              <a:t>- Tôi cũng rất </a:t>
            </a:r>
            <a:r>
              <a:rPr lang="vi-VN" sz="4000" u="sng">
                <a:latin typeface="Arial" panose="020B0604020202020204" pitchFamily="34" charset="0"/>
                <a:cs typeface="Arial" panose="020B0604020202020204" pitchFamily="34" charset="0"/>
              </a:rPr>
              <a:t>vui</a:t>
            </a:r>
            <a:r>
              <a:rPr lang="vi-VN" sz="4000">
                <a:latin typeface="Arial" panose="020B0604020202020204" pitchFamily="34" charset="0"/>
                <a:cs typeface="Arial" panose="020B0604020202020204" pitchFamily="34" charset="0"/>
              </a:rPr>
              <a:t>, bạn ạ. Nhưng phải xa anh chị em, tôi </a:t>
            </a:r>
            <a:r>
              <a:rPr lang="vi-VN" sz="4000" u="sng">
                <a:latin typeface="Arial" panose="020B0604020202020204" pitchFamily="34" charset="0"/>
                <a:cs typeface="Arial" panose="020B0604020202020204" pitchFamily="34" charset="0"/>
              </a:rPr>
              <a:t>nhớ</a:t>
            </a:r>
            <a:r>
              <a:rPr lang="vi-VN" sz="4000">
                <a:latin typeface="Arial" panose="020B0604020202020204" pitchFamily="34" charset="0"/>
                <a:cs typeface="Arial" panose="020B0604020202020204" pitchFamily="34" charset="0"/>
              </a:rPr>
              <a:t> họ lắm. </a:t>
            </a:r>
          </a:p>
        </p:txBody>
      </p:sp>
    </p:spTree>
    <p:extLst>
      <p:ext uri="{BB962C8B-B14F-4D97-AF65-F5344CB8AC3E}">
        <p14:creationId xmlns:p14="http://schemas.microsoft.com/office/powerpoint/2010/main" val="409999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C065"/>
        </a:solidFill>
        <a:effectLst/>
      </p:bgPr>
    </p:bg>
    <p:spTree>
      <p:nvGrpSpPr>
        <p:cNvPr id="1" name=""/>
        <p:cNvGrpSpPr/>
        <p:nvPr/>
      </p:nvGrpSpPr>
      <p:grpSpPr>
        <a:xfrm>
          <a:off x="0" y="0"/>
          <a:ext cx="0" cy="0"/>
          <a:chOff x="0" y="0"/>
          <a:chExt cx="0" cy="0"/>
        </a:xfrm>
      </p:grpSpPr>
      <p:sp>
        <p:nvSpPr>
          <p:cNvPr id="2" name="Freeform 2"/>
          <p:cNvSpPr/>
          <p:nvPr/>
        </p:nvSpPr>
        <p:spPr>
          <a:xfrm>
            <a:off x="1034507" y="1028700"/>
            <a:ext cx="16224793" cy="8254364"/>
          </a:xfrm>
          <a:custGeom>
            <a:avLst/>
            <a:gdLst/>
            <a:ahLst/>
            <a:cxnLst/>
            <a:rect l="l" t="t" r="r" b="b"/>
            <a:pathLst>
              <a:path w="16224793" h="8254364">
                <a:moveTo>
                  <a:pt x="0" y="0"/>
                </a:moveTo>
                <a:lnTo>
                  <a:pt x="16224793" y="0"/>
                </a:lnTo>
                <a:lnTo>
                  <a:pt x="16224793" y="8254364"/>
                </a:lnTo>
                <a:lnTo>
                  <a:pt x="0" y="8254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17449" y="1003936"/>
            <a:ext cx="15736044" cy="8956436"/>
          </a:xfrm>
          <a:custGeom>
            <a:avLst/>
            <a:gdLst/>
            <a:ahLst/>
            <a:cxnLst/>
            <a:rect l="l" t="t" r="r" b="b"/>
            <a:pathLst>
              <a:path w="12957205" h="8206597">
                <a:moveTo>
                  <a:pt x="0" y="0"/>
                </a:moveTo>
                <a:lnTo>
                  <a:pt x="12957205" y="0"/>
                </a:lnTo>
                <a:lnTo>
                  <a:pt x="12957205" y="8206597"/>
                </a:lnTo>
                <a:lnTo>
                  <a:pt x="0" y="8206597"/>
                </a:lnTo>
                <a:lnTo>
                  <a:pt x="0" y="0"/>
                </a:lnTo>
                <a:close/>
              </a:path>
            </a:pathLst>
          </a:custGeom>
          <a:blipFill>
            <a:blip r:embed="rId4">
              <a:extLst>
                <a:ext uri="{96DAC541-7B7A-43D3-8B79-37D633B846F1}">
                  <asvg:svgBlip xmlns:asvg="http://schemas.microsoft.com/office/drawing/2016/SVG/main" r:embed="rId5"/>
                </a:ext>
              </a:extLst>
            </a:blip>
            <a:stretch>
              <a:fillRect l="-1872" r="-1209" b="-35"/>
            </a:stretch>
          </a:blipFill>
        </p:spPr>
        <p:txBody>
          <a:bodyPr/>
          <a:lstStyle/>
          <a:p>
            <a:endParaRPr lang="en-US"/>
          </a:p>
        </p:txBody>
      </p:sp>
      <p:sp>
        <p:nvSpPr>
          <p:cNvPr id="4" name="Freeform 4"/>
          <p:cNvSpPr/>
          <p:nvPr/>
        </p:nvSpPr>
        <p:spPr>
          <a:xfrm>
            <a:off x="1828357" y="1399711"/>
            <a:ext cx="14942194" cy="8164885"/>
          </a:xfrm>
          <a:custGeom>
            <a:avLst/>
            <a:gdLst/>
            <a:ahLst/>
            <a:cxnLst/>
            <a:rect l="l" t="t" r="r" b="b"/>
            <a:pathLst>
              <a:path w="12063828" h="7640767">
                <a:moveTo>
                  <a:pt x="0" y="0"/>
                </a:moveTo>
                <a:lnTo>
                  <a:pt x="12063828" y="0"/>
                </a:lnTo>
                <a:lnTo>
                  <a:pt x="12063828" y="7640767"/>
                </a:lnTo>
                <a:lnTo>
                  <a:pt x="0" y="7640767"/>
                </a:lnTo>
                <a:lnTo>
                  <a:pt x="0" y="0"/>
                </a:lnTo>
                <a:close/>
              </a:path>
            </a:pathLst>
          </a:custGeom>
          <a:blipFill>
            <a:blip r:embed="rId6">
              <a:extLst>
                <a:ext uri="{96DAC541-7B7A-43D3-8B79-37D633B846F1}">
                  <asvg:svgBlip xmlns:asvg="http://schemas.microsoft.com/office/drawing/2016/SVG/main" r:embed="rId7"/>
                </a:ext>
              </a:extLst>
            </a:blip>
            <a:stretch>
              <a:fillRect l="-1872" r="-1209" b="-35"/>
            </a:stretch>
          </a:blipFill>
        </p:spPr>
        <p:txBody>
          <a:bodyPr/>
          <a:lstStyle/>
          <a:p>
            <a:endParaRPr lang="en-US"/>
          </a:p>
        </p:txBody>
      </p:sp>
      <p:sp>
        <p:nvSpPr>
          <p:cNvPr id="7" name="Freeform 7"/>
          <p:cNvSpPr/>
          <p:nvPr/>
        </p:nvSpPr>
        <p:spPr>
          <a:xfrm>
            <a:off x="-1117821" y="7072261"/>
            <a:ext cx="3484306" cy="4114800"/>
          </a:xfrm>
          <a:custGeom>
            <a:avLst/>
            <a:gdLst/>
            <a:ahLst/>
            <a:cxnLst/>
            <a:rect l="l" t="t" r="r" b="b"/>
            <a:pathLst>
              <a:path w="3484306" h="4114800">
                <a:moveTo>
                  <a:pt x="0" y="0"/>
                </a:moveTo>
                <a:lnTo>
                  <a:pt x="3484307" y="0"/>
                </a:lnTo>
                <a:lnTo>
                  <a:pt x="348430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flipH="1">
            <a:off x="15904248" y="6984461"/>
            <a:ext cx="3484306" cy="4114800"/>
          </a:xfrm>
          <a:custGeom>
            <a:avLst/>
            <a:gdLst/>
            <a:ahLst/>
            <a:cxnLst/>
            <a:rect l="l" t="t" r="r" b="b"/>
            <a:pathLst>
              <a:path w="3484306" h="4114800">
                <a:moveTo>
                  <a:pt x="3484306" y="0"/>
                </a:moveTo>
                <a:lnTo>
                  <a:pt x="0" y="0"/>
                </a:lnTo>
                <a:lnTo>
                  <a:pt x="0" y="4114800"/>
                </a:lnTo>
                <a:lnTo>
                  <a:pt x="3484306" y="4114800"/>
                </a:lnTo>
                <a:lnTo>
                  <a:pt x="3484306"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2889173">
            <a:off x="1274332" y="1302058"/>
            <a:ext cx="1925379" cy="1504203"/>
          </a:xfrm>
          <a:custGeom>
            <a:avLst/>
            <a:gdLst/>
            <a:ahLst/>
            <a:cxnLst/>
            <a:rect l="l" t="t" r="r" b="b"/>
            <a:pathLst>
              <a:path w="1925379" h="1504203">
                <a:moveTo>
                  <a:pt x="0" y="0"/>
                </a:moveTo>
                <a:lnTo>
                  <a:pt x="1925379" y="0"/>
                </a:lnTo>
                <a:lnTo>
                  <a:pt x="1925379" y="1504202"/>
                </a:lnTo>
                <a:lnTo>
                  <a:pt x="0" y="15042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rot="2173669">
            <a:off x="15075544" y="1302058"/>
            <a:ext cx="1925379" cy="1504203"/>
          </a:xfrm>
          <a:custGeom>
            <a:avLst/>
            <a:gdLst/>
            <a:ahLst/>
            <a:cxnLst/>
            <a:rect l="l" t="t" r="r" b="b"/>
            <a:pathLst>
              <a:path w="1925379" h="1504203">
                <a:moveTo>
                  <a:pt x="0" y="0"/>
                </a:moveTo>
                <a:lnTo>
                  <a:pt x="1925380" y="0"/>
                </a:lnTo>
                <a:lnTo>
                  <a:pt x="1925380" y="1504202"/>
                </a:lnTo>
                <a:lnTo>
                  <a:pt x="0" y="15042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TextBox 11"/>
          <p:cNvSpPr txBox="1"/>
          <p:nvPr/>
        </p:nvSpPr>
        <p:spPr>
          <a:xfrm>
            <a:off x="4590837" y="3069532"/>
            <a:ext cx="10226329" cy="954236"/>
          </a:xfrm>
          <a:prstGeom prst="rect">
            <a:avLst/>
          </a:prstGeom>
        </p:spPr>
        <p:txBody>
          <a:bodyPr lIns="0" tIns="0" rIns="0" bIns="0" rtlCol="0" anchor="t">
            <a:spAutoFit/>
          </a:bodyPr>
          <a:lstStyle/>
          <a:p>
            <a:pPr algn="ctr">
              <a:lnSpc>
                <a:spcPts val="8095"/>
              </a:lnSpc>
            </a:pPr>
            <a:r>
              <a:rPr lang="en-US" sz="6000" b="1">
                <a:solidFill>
                  <a:srgbClr val="421919"/>
                </a:solidFill>
                <a:latin typeface="Arial" panose="020B0604020202020204" pitchFamily="34" charset="0"/>
                <a:cs typeface="Arial" panose="020B0604020202020204" pitchFamily="34" charset="0"/>
              </a:rPr>
              <a:t>HƯỚNG DẪN VỀ NHÀ </a:t>
            </a:r>
          </a:p>
        </p:txBody>
      </p:sp>
      <p:sp>
        <p:nvSpPr>
          <p:cNvPr id="13" name="TextBox 12">
            <a:extLst>
              <a:ext uri="{FF2B5EF4-FFF2-40B4-BE49-F238E27FC236}">
                <a16:creationId xmlns:a16="http://schemas.microsoft.com/office/drawing/2014/main" id="{6A3303DB-037E-CD95-BF02-C58BCEDC1A81}"/>
              </a:ext>
            </a:extLst>
          </p:cNvPr>
          <p:cNvSpPr txBox="1"/>
          <p:nvPr/>
        </p:nvSpPr>
        <p:spPr>
          <a:xfrm>
            <a:off x="2833573" y="4305300"/>
            <a:ext cx="12680821" cy="3080202"/>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Ôn tập lại nội dung của bài học ngày hôm nay. </a:t>
            </a:r>
          </a:p>
          <a:p>
            <a:pPr marL="685800" indent="-6858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Chuẩn bị bài học mới, </a:t>
            </a:r>
            <a:r>
              <a:rPr lang="en-US" sz="4500" b="1" i="1">
                <a:latin typeface="Arial" panose="020B0604020202020204" pitchFamily="34" charset="0"/>
                <a:cs typeface="Arial" panose="020B0604020202020204" pitchFamily="34" charset="0"/>
              </a:rPr>
              <a:t>Tiết 3. Viết – Lập dàn ý cho bài văn thuật lại một sự việc. </a:t>
            </a:r>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12" name="Freeform 12"/>
          <p:cNvSpPr/>
          <p:nvPr/>
        </p:nvSpPr>
        <p:spPr>
          <a:xfrm>
            <a:off x="-1117821" y="7072261"/>
            <a:ext cx="3484306" cy="4114800"/>
          </a:xfrm>
          <a:custGeom>
            <a:avLst/>
            <a:gdLst/>
            <a:ahLst/>
            <a:cxnLst/>
            <a:rect l="l" t="t" r="r" b="b"/>
            <a:pathLst>
              <a:path w="3484306" h="4114800">
                <a:moveTo>
                  <a:pt x="0" y="0"/>
                </a:moveTo>
                <a:lnTo>
                  <a:pt x="3484307" y="0"/>
                </a:lnTo>
                <a:lnTo>
                  <a:pt x="348430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flipH="1">
            <a:off x="15904248" y="6984461"/>
            <a:ext cx="3484306" cy="4114800"/>
          </a:xfrm>
          <a:custGeom>
            <a:avLst/>
            <a:gdLst/>
            <a:ahLst/>
            <a:cxnLst/>
            <a:rect l="l" t="t" r="r" b="b"/>
            <a:pathLst>
              <a:path w="3484306" h="4114800">
                <a:moveTo>
                  <a:pt x="3484306" y="0"/>
                </a:moveTo>
                <a:lnTo>
                  <a:pt x="0" y="0"/>
                </a:lnTo>
                <a:lnTo>
                  <a:pt x="0" y="4114800"/>
                </a:lnTo>
                <a:lnTo>
                  <a:pt x="3484306" y="4114800"/>
                </a:lnTo>
                <a:lnTo>
                  <a:pt x="348430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rot="-6620745">
            <a:off x="-490405" y="-603177"/>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rot="7677017">
            <a:off x="17278286" y="3470897"/>
            <a:ext cx="2985100" cy="41148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894E7D69-4EE8-67DD-5E25-C0BCB48C03E5}"/>
              </a:ext>
            </a:extLst>
          </p:cNvPr>
          <p:cNvSpPr txBox="1"/>
          <p:nvPr/>
        </p:nvSpPr>
        <p:spPr>
          <a:xfrm>
            <a:off x="1049923" y="2909671"/>
            <a:ext cx="16188154" cy="3557512"/>
          </a:xfrm>
          <a:prstGeom prst="rect">
            <a:avLst/>
          </a:prstGeom>
          <a:noFill/>
        </p:spPr>
        <p:txBody>
          <a:bodyPr wrap="square" rtlCol="0">
            <a:spAutoFit/>
          </a:bodyPr>
          <a:lstStyle/>
          <a:p>
            <a:pPr algn="ctr">
              <a:lnSpc>
                <a:spcPct val="150000"/>
              </a:lnSpc>
            </a:pPr>
            <a:r>
              <a:rPr lang="en-US" sz="8000" b="1">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3275284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E9084-ABA8-61ED-9C2C-89F6D9ACFB50}"/>
              </a:ext>
            </a:extLst>
          </p:cNvPr>
          <p:cNvSpPr txBox="1"/>
          <p:nvPr/>
        </p:nvSpPr>
        <p:spPr>
          <a:xfrm>
            <a:off x="4991100" y="419100"/>
            <a:ext cx="83058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KHỞI ĐỘNG </a:t>
            </a:r>
          </a:p>
        </p:txBody>
      </p:sp>
      <p:sp>
        <p:nvSpPr>
          <p:cNvPr id="3" name="Freeform 4">
            <a:extLst>
              <a:ext uri="{FF2B5EF4-FFF2-40B4-BE49-F238E27FC236}">
                <a16:creationId xmlns:a16="http://schemas.microsoft.com/office/drawing/2014/main" id="{9BA6712C-758F-2A4B-4196-FA999764F51F}"/>
              </a:ext>
            </a:extLst>
          </p:cNvPr>
          <p:cNvSpPr/>
          <p:nvPr/>
        </p:nvSpPr>
        <p:spPr>
          <a:xfrm>
            <a:off x="228600" y="5076443"/>
            <a:ext cx="5486400" cy="5191507"/>
          </a:xfrm>
          <a:custGeom>
            <a:avLst/>
            <a:gdLst/>
            <a:ahLst/>
            <a:cxnLst/>
            <a:rect l="l" t="t" r="r" b="b"/>
            <a:pathLst>
              <a:path w="8062130" h="7628791">
                <a:moveTo>
                  <a:pt x="0" y="0"/>
                </a:moveTo>
                <a:lnTo>
                  <a:pt x="8062130" y="0"/>
                </a:lnTo>
                <a:lnTo>
                  <a:pt x="8062130" y="7628791"/>
                </a:lnTo>
                <a:lnTo>
                  <a:pt x="0" y="76287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5D9C7E13-AE23-41C6-FF87-D8F9583A6961}"/>
              </a:ext>
            </a:extLst>
          </p:cNvPr>
          <p:cNvSpPr/>
          <p:nvPr/>
        </p:nvSpPr>
        <p:spPr>
          <a:xfrm>
            <a:off x="5344335" y="2851473"/>
            <a:ext cx="3799665" cy="7581900"/>
          </a:xfrm>
          <a:custGeom>
            <a:avLst/>
            <a:gdLst/>
            <a:ahLst/>
            <a:cxnLst/>
            <a:rect l="l" t="t" r="r" b="b"/>
            <a:pathLst>
              <a:path w="2062543" h="4114800">
                <a:moveTo>
                  <a:pt x="0" y="0"/>
                </a:moveTo>
                <a:lnTo>
                  <a:pt x="2062543" y="0"/>
                </a:lnTo>
                <a:lnTo>
                  <a:pt x="206254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3846A4AA-5D30-D8D2-0964-AA6BCB44E4F7}"/>
              </a:ext>
            </a:extLst>
          </p:cNvPr>
          <p:cNvSpPr txBox="1"/>
          <p:nvPr/>
        </p:nvSpPr>
        <p:spPr>
          <a:xfrm>
            <a:off x="228600" y="1517865"/>
            <a:ext cx="17830800" cy="901593"/>
          </a:xfrm>
          <a:prstGeom prst="rect">
            <a:avLst/>
          </a:prstGeom>
          <a:noFill/>
        </p:spPr>
        <p:txBody>
          <a:bodyPr wrap="square" rtlCol="0">
            <a:spAutoFit/>
          </a:bodyPr>
          <a:lstStyle/>
          <a:p>
            <a:pPr algn="ctr">
              <a:lnSpc>
                <a:spcPct val="150000"/>
              </a:lnSpc>
            </a:pPr>
            <a:r>
              <a:rPr lang="en-US" sz="4000">
                <a:latin typeface="Arial" panose="020B0604020202020204" pitchFamily="34" charset="0"/>
                <a:cs typeface="Arial" panose="020B0604020202020204" pitchFamily="34" charset="0"/>
              </a:rPr>
              <a:t>Chia sẻ với các bạn điều em biết về cách trồng hoặc chăm sóc cây cối. </a:t>
            </a:r>
          </a:p>
        </p:txBody>
      </p:sp>
      <p:sp>
        <p:nvSpPr>
          <p:cNvPr id="10" name="TextBox 9">
            <a:extLst>
              <a:ext uri="{FF2B5EF4-FFF2-40B4-BE49-F238E27FC236}">
                <a16:creationId xmlns:a16="http://schemas.microsoft.com/office/drawing/2014/main" id="{97EC102B-E3B5-C274-277F-8C930F8883FB}"/>
              </a:ext>
            </a:extLst>
          </p:cNvPr>
          <p:cNvSpPr txBox="1"/>
          <p:nvPr/>
        </p:nvSpPr>
        <p:spPr>
          <a:xfrm>
            <a:off x="10287000" y="2913118"/>
            <a:ext cx="1905000" cy="707886"/>
          </a:xfrm>
          <a:prstGeom prst="rect">
            <a:avLst/>
          </a:prstGeom>
          <a:noFill/>
        </p:spPr>
        <p:txBody>
          <a:bodyPr wrap="square" rtlCol="0">
            <a:spAutoFit/>
          </a:bodyPr>
          <a:lstStyle/>
          <a:p>
            <a:r>
              <a:rPr lang="en-US" sz="4000" b="1" i="1" u="sng">
                <a:solidFill>
                  <a:srgbClr val="C00000"/>
                </a:solidFill>
                <a:latin typeface="Arial" panose="020B0604020202020204" pitchFamily="34" charset="0"/>
                <a:cs typeface="Arial" panose="020B0604020202020204" pitchFamily="34" charset="0"/>
              </a:rPr>
              <a:t>Ví dụ </a:t>
            </a:r>
          </a:p>
        </p:txBody>
      </p:sp>
      <p:grpSp>
        <p:nvGrpSpPr>
          <p:cNvPr id="14" name="Group 13">
            <a:extLst>
              <a:ext uri="{FF2B5EF4-FFF2-40B4-BE49-F238E27FC236}">
                <a16:creationId xmlns:a16="http://schemas.microsoft.com/office/drawing/2014/main" id="{F7B10F5A-228F-B470-3CDE-03FA2CA23A55}"/>
              </a:ext>
            </a:extLst>
          </p:cNvPr>
          <p:cNvGrpSpPr/>
          <p:nvPr/>
        </p:nvGrpSpPr>
        <p:grpSpPr>
          <a:xfrm>
            <a:off x="9401379" y="3959051"/>
            <a:ext cx="8077200" cy="1752600"/>
            <a:chOff x="9687130" y="4276343"/>
            <a:chExt cx="8077200" cy="1752600"/>
          </a:xfrm>
        </p:grpSpPr>
        <p:sp>
          <p:nvSpPr>
            <p:cNvPr id="11" name="Rectangle 10">
              <a:extLst>
                <a:ext uri="{FF2B5EF4-FFF2-40B4-BE49-F238E27FC236}">
                  <a16:creationId xmlns:a16="http://schemas.microsoft.com/office/drawing/2014/main" id="{7772B229-D4C9-416C-D344-8F411EE97AAE}"/>
                </a:ext>
              </a:extLst>
            </p:cNvPr>
            <p:cNvSpPr/>
            <p:nvPr/>
          </p:nvSpPr>
          <p:spPr>
            <a:xfrm>
              <a:off x="9687130" y="4276343"/>
              <a:ext cx="7772400" cy="16002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EF07F5-9DC9-81CC-FD91-16C3804D3655}"/>
                </a:ext>
              </a:extLst>
            </p:cNvPr>
            <p:cNvSpPr/>
            <p:nvPr/>
          </p:nvSpPr>
          <p:spPr>
            <a:xfrm>
              <a:off x="9839530" y="4428743"/>
              <a:ext cx="7772400" cy="1600200"/>
            </a:xfrm>
            <a:prstGeom prst="rect">
              <a:avLst/>
            </a:prstGeom>
            <a:solidFill>
              <a:schemeClr val="bg1"/>
            </a:solidFill>
            <a:ln w="38100">
              <a:solidFill>
                <a:schemeClr val="accent5">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6CC9459-F0FB-3ADE-76CB-59A6C1E54AF6}"/>
                </a:ext>
              </a:extLst>
            </p:cNvPr>
            <p:cNvSpPr txBox="1"/>
            <p:nvPr/>
          </p:nvSpPr>
          <p:spPr>
            <a:xfrm>
              <a:off x="9991930" y="4834118"/>
              <a:ext cx="7772400" cy="677108"/>
            </a:xfrm>
            <a:prstGeom prst="rect">
              <a:avLst/>
            </a:prstGeom>
            <a:noFill/>
          </p:spPr>
          <p:txBody>
            <a:bodyPr wrap="square" rtlCol="0">
              <a:spAutoFit/>
            </a:bodyPr>
            <a:lstStyle/>
            <a:p>
              <a:r>
                <a:rPr lang="en-US" sz="3800">
                  <a:latin typeface="Arial" panose="020B0604020202020204" pitchFamily="34" charset="0"/>
                  <a:cs typeface="Arial" panose="020B0604020202020204" pitchFamily="34" charset="0"/>
                </a:rPr>
                <a:t>Trồng cây ở chỗ có đủ ánh sáng. </a:t>
              </a:r>
            </a:p>
          </p:txBody>
        </p:sp>
      </p:grpSp>
      <p:grpSp>
        <p:nvGrpSpPr>
          <p:cNvPr id="15" name="Group 14">
            <a:extLst>
              <a:ext uri="{FF2B5EF4-FFF2-40B4-BE49-F238E27FC236}">
                <a16:creationId xmlns:a16="http://schemas.microsoft.com/office/drawing/2014/main" id="{C64FAFAD-D6B1-DF5E-2940-EFDC928029A5}"/>
              </a:ext>
            </a:extLst>
          </p:cNvPr>
          <p:cNvGrpSpPr/>
          <p:nvPr/>
        </p:nvGrpSpPr>
        <p:grpSpPr>
          <a:xfrm>
            <a:off x="9401379" y="6149609"/>
            <a:ext cx="8077200" cy="1752600"/>
            <a:chOff x="9687130" y="4276343"/>
            <a:chExt cx="8077200" cy="1752600"/>
          </a:xfrm>
        </p:grpSpPr>
        <p:sp>
          <p:nvSpPr>
            <p:cNvPr id="16" name="Rectangle 15">
              <a:extLst>
                <a:ext uri="{FF2B5EF4-FFF2-40B4-BE49-F238E27FC236}">
                  <a16:creationId xmlns:a16="http://schemas.microsoft.com/office/drawing/2014/main" id="{5773CE97-6932-AE93-5E8D-3FE3CD57315C}"/>
                </a:ext>
              </a:extLst>
            </p:cNvPr>
            <p:cNvSpPr/>
            <p:nvPr/>
          </p:nvSpPr>
          <p:spPr>
            <a:xfrm>
              <a:off x="9687130" y="4276343"/>
              <a:ext cx="7772400" cy="16002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DD4368-283C-ED4B-1EAE-AA7BAA3A6613}"/>
                </a:ext>
              </a:extLst>
            </p:cNvPr>
            <p:cNvSpPr/>
            <p:nvPr/>
          </p:nvSpPr>
          <p:spPr>
            <a:xfrm>
              <a:off x="9839530" y="4428743"/>
              <a:ext cx="7772400" cy="1600200"/>
            </a:xfrm>
            <a:prstGeom prst="rect">
              <a:avLst/>
            </a:prstGeom>
            <a:solidFill>
              <a:schemeClr val="bg1"/>
            </a:solidFill>
            <a:ln w="38100">
              <a:solidFill>
                <a:schemeClr val="accent5">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BE8FFC7-6043-1466-2B59-8646E04DB201}"/>
                </a:ext>
              </a:extLst>
            </p:cNvPr>
            <p:cNvSpPr txBox="1"/>
            <p:nvPr/>
          </p:nvSpPr>
          <p:spPr>
            <a:xfrm>
              <a:off x="9991930" y="4834118"/>
              <a:ext cx="7772400" cy="677108"/>
            </a:xfrm>
            <a:prstGeom prst="rect">
              <a:avLst/>
            </a:prstGeom>
            <a:noFill/>
          </p:spPr>
          <p:txBody>
            <a:bodyPr wrap="square" rtlCol="0">
              <a:spAutoFit/>
            </a:bodyPr>
            <a:lstStyle/>
            <a:p>
              <a:r>
                <a:rPr lang="en-US" sz="3800">
                  <a:latin typeface="Arial" panose="020B0604020202020204" pitchFamily="34" charset="0"/>
                  <a:cs typeface="Arial" panose="020B0604020202020204" pitchFamily="34" charset="0"/>
                </a:rPr>
                <a:t>Làm cỏ vườn thường xuyên.  </a:t>
              </a:r>
            </a:p>
          </p:txBody>
        </p:sp>
      </p:grpSp>
      <p:grpSp>
        <p:nvGrpSpPr>
          <p:cNvPr id="19" name="Group 18">
            <a:extLst>
              <a:ext uri="{FF2B5EF4-FFF2-40B4-BE49-F238E27FC236}">
                <a16:creationId xmlns:a16="http://schemas.microsoft.com/office/drawing/2014/main" id="{D9336A71-2C66-A313-EC05-D1E5B3A03467}"/>
              </a:ext>
            </a:extLst>
          </p:cNvPr>
          <p:cNvGrpSpPr/>
          <p:nvPr/>
        </p:nvGrpSpPr>
        <p:grpSpPr>
          <a:xfrm>
            <a:off x="9401379" y="8187767"/>
            <a:ext cx="8077200" cy="1752600"/>
            <a:chOff x="9687130" y="4276343"/>
            <a:chExt cx="8077200" cy="1752600"/>
          </a:xfrm>
        </p:grpSpPr>
        <p:sp>
          <p:nvSpPr>
            <p:cNvPr id="20" name="Rectangle 19">
              <a:extLst>
                <a:ext uri="{FF2B5EF4-FFF2-40B4-BE49-F238E27FC236}">
                  <a16:creationId xmlns:a16="http://schemas.microsoft.com/office/drawing/2014/main" id="{AA4A8827-0C8C-4189-47A0-0AA2E51C4C1F}"/>
                </a:ext>
              </a:extLst>
            </p:cNvPr>
            <p:cNvSpPr/>
            <p:nvPr/>
          </p:nvSpPr>
          <p:spPr>
            <a:xfrm>
              <a:off x="9687130" y="4276343"/>
              <a:ext cx="7772400" cy="16002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2424BD-7399-A3A4-D6F0-D9E01BCF09D6}"/>
                </a:ext>
              </a:extLst>
            </p:cNvPr>
            <p:cNvSpPr/>
            <p:nvPr/>
          </p:nvSpPr>
          <p:spPr>
            <a:xfrm>
              <a:off x="9839530" y="4428743"/>
              <a:ext cx="7772400" cy="1600200"/>
            </a:xfrm>
            <a:prstGeom prst="rect">
              <a:avLst/>
            </a:prstGeom>
            <a:solidFill>
              <a:schemeClr val="bg1"/>
            </a:solidFill>
            <a:ln w="38100">
              <a:solidFill>
                <a:schemeClr val="accent5">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ACF07CC-A872-F1F8-C0D1-E644F9F60271}"/>
                </a:ext>
              </a:extLst>
            </p:cNvPr>
            <p:cNvSpPr txBox="1"/>
            <p:nvPr/>
          </p:nvSpPr>
          <p:spPr>
            <a:xfrm>
              <a:off x="9991930" y="4834118"/>
              <a:ext cx="7772400" cy="677108"/>
            </a:xfrm>
            <a:prstGeom prst="rect">
              <a:avLst/>
            </a:prstGeom>
            <a:noFill/>
          </p:spPr>
          <p:txBody>
            <a:bodyPr wrap="square" rtlCol="0">
              <a:spAutoFit/>
            </a:bodyPr>
            <a:lstStyle/>
            <a:p>
              <a:r>
                <a:rPr lang="en-US" sz="3800">
                  <a:latin typeface="Arial" panose="020B0604020202020204" pitchFamily="34" charset="0"/>
                  <a:cs typeface="Arial" panose="020B0604020202020204" pitchFamily="34" charset="0"/>
                </a:rPr>
                <a:t>Đảm bảo cây nhận đủ nước. </a:t>
              </a:r>
            </a:p>
          </p:txBody>
        </p:sp>
      </p:grpSp>
    </p:spTree>
    <p:extLst>
      <p:ext uri="{BB962C8B-B14F-4D97-AF65-F5344CB8AC3E}">
        <p14:creationId xmlns:p14="http://schemas.microsoft.com/office/powerpoint/2010/main" val="26663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552014-1799-6653-5202-A48F050B406B}"/>
              </a:ext>
            </a:extLst>
          </p:cNvPr>
          <p:cNvSpPr/>
          <p:nvPr/>
        </p:nvSpPr>
        <p:spPr>
          <a:xfrm>
            <a:off x="-533400" y="-419100"/>
            <a:ext cx="7620000" cy="10938193"/>
          </a:xfrm>
          <a:prstGeom prst="rect">
            <a:avLst/>
          </a:prstGeom>
          <a:gradFill>
            <a:gsLst>
              <a:gs pos="0">
                <a:srgbClr val="C4E9FE"/>
              </a:gs>
              <a:gs pos="52000">
                <a:schemeClr val="bg1"/>
              </a:gs>
              <a:gs pos="100000">
                <a:srgbClr val="C4E9FE">
                  <a:lumMod val="96000"/>
                </a:srgbClr>
              </a:gs>
            </a:gsLst>
            <a:lin ang="5400000" scaled="1"/>
          </a:gra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C6A270D-4D25-080B-8A7E-94741F5CCF1E}"/>
              </a:ext>
            </a:extLst>
          </p:cNvPr>
          <p:cNvGrpSpPr/>
          <p:nvPr/>
        </p:nvGrpSpPr>
        <p:grpSpPr>
          <a:xfrm>
            <a:off x="-519113" y="-116047"/>
            <a:ext cx="18807113" cy="10822146"/>
            <a:chOff x="-519113" y="-116047"/>
            <a:chExt cx="18807113" cy="10822146"/>
          </a:xfrm>
        </p:grpSpPr>
        <p:pic>
          <p:nvPicPr>
            <p:cNvPr id="3" name="Picture 2">
              <a:extLst>
                <a:ext uri="{FF2B5EF4-FFF2-40B4-BE49-F238E27FC236}">
                  <a16:creationId xmlns:a16="http://schemas.microsoft.com/office/drawing/2014/main" id="{C62B6A0C-D366-1358-FDAD-898D095B2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16047"/>
              <a:ext cx="11430000" cy="10519093"/>
            </a:xfrm>
            <a:prstGeom prst="rect">
              <a:avLst/>
            </a:prstGeom>
          </p:spPr>
        </p:pic>
        <p:pic>
          <p:nvPicPr>
            <p:cNvPr id="12" name="Picture 11">
              <a:extLst>
                <a:ext uri="{FF2B5EF4-FFF2-40B4-BE49-F238E27FC236}">
                  <a16:creationId xmlns:a16="http://schemas.microsoft.com/office/drawing/2014/main" id="{DA6F9FDC-934B-A26F-4E6F-34A44F364565}"/>
                </a:ext>
              </a:extLst>
            </p:cNvPr>
            <p:cNvPicPr>
              <a:picLocks noChangeAspect="1"/>
            </p:cNvPicPr>
            <p:nvPr/>
          </p:nvPicPr>
          <p:blipFill rotWithShape="1">
            <a:blip r:embed="rId3"/>
            <a:srcRect t="13850"/>
            <a:stretch/>
          </p:blipFill>
          <p:spPr>
            <a:xfrm>
              <a:off x="-519113" y="6074011"/>
              <a:ext cx="7605713" cy="4632088"/>
            </a:xfrm>
            <a:prstGeom prst="rect">
              <a:avLst/>
            </a:prstGeom>
            <a:effectLst>
              <a:softEdge rad="63500"/>
            </a:effectLst>
          </p:spPr>
        </p:pic>
      </p:grpSp>
      <p:grpSp>
        <p:nvGrpSpPr>
          <p:cNvPr id="15" name="Group 14">
            <a:extLst>
              <a:ext uri="{FF2B5EF4-FFF2-40B4-BE49-F238E27FC236}">
                <a16:creationId xmlns:a16="http://schemas.microsoft.com/office/drawing/2014/main" id="{F3060304-9868-74C6-1C2E-07796AFBC73D}"/>
              </a:ext>
            </a:extLst>
          </p:cNvPr>
          <p:cNvGrpSpPr/>
          <p:nvPr/>
        </p:nvGrpSpPr>
        <p:grpSpPr>
          <a:xfrm>
            <a:off x="623887" y="952500"/>
            <a:ext cx="12954000" cy="5257800"/>
            <a:chOff x="623887" y="952500"/>
            <a:chExt cx="12954000" cy="5257800"/>
          </a:xfrm>
        </p:grpSpPr>
        <p:sp>
          <p:nvSpPr>
            <p:cNvPr id="6" name="Rectangle: Rounded Corners 5">
              <a:extLst>
                <a:ext uri="{FF2B5EF4-FFF2-40B4-BE49-F238E27FC236}">
                  <a16:creationId xmlns:a16="http://schemas.microsoft.com/office/drawing/2014/main" id="{646A70B7-D4E1-CE9C-3883-F4786D8F74CE}"/>
                </a:ext>
              </a:extLst>
            </p:cNvPr>
            <p:cNvSpPr/>
            <p:nvPr/>
          </p:nvSpPr>
          <p:spPr>
            <a:xfrm>
              <a:off x="623887" y="952500"/>
              <a:ext cx="12954000" cy="5257800"/>
            </a:xfrm>
            <a:prstGeom prst="roundRect">
              <a:avLst/>
            </a:prstGeom>
            <a:gradFill>
              <a:gsLst>
                <a:gs pos="0">
                  <a:schemeClr val="bg1"/>
                </a:gs>
                <a:gs pos="100000">
                  <a:srgbClr val="9ECAAB">
                    <a:lumMod val="0"/>
                    <a:lumOff val="100000"/>
                  </a:srgbClr>
                </a:gs>
              </a:gsLst>
              <a:lin ang="5400000" scaled="1"/>
            </a:gradFill>
            <a:ln w="57150">
              <a:solidFill>
                <a:srgbClr val="9ECAA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305554A-EC76-8EE8-9C11-DDFEAE8E0F7C}"/>
                </a:ext>
              </a:extLst>
            </p:cNvPr>
            <p:cNvSpPr txBox="1"/>
            <p:nvPr/>
          </p:nvSpPr>
          <p:spPr>
            <a:xfrm>
              <a:off x="857250" y="2041299"/>
              <a:ext cx="12458700" cy="3080202"/>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Thế giới chúng ta đang cùng chung sống có vô vàn điều thú vị, bí ẩn. Hằng ngày các nhà khoa họ vẫn đang cần mẫn để nghiên cứu về chúng. </a:t>
              </a:r>
            </a:p>
          </p:txBody>
        </p:sp>
      </p:grpSp>
    </p:spTree>
    <p:extLst>
      <p:ext uri="{BB962C8B-B14F-4D97-AF65-F5344CB8AC3E}">
        <p14:creationId xmlns:p14="http://schemas.microsoft.com/office/powerpoint/2010/main" val="168512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BE2"/>
        </a:solidFill>
        <a:effectLst/>
      </p:bgPr>
    </p:bg>
    <p:spTree>
      <p:nvGrpSpPr>
        <p:cNvPr id="1" name=""/>
        <p:cNvGrpSpPr/>
        <p:nvPr/>
      </p:nvGrpSpPr>
      <p:grpSpPr>
        <a:xfrm>
          <a:off x="0" y="0"/>
          <a:ext cx="0" cy="0"/>
          <a:chOff x="0" y="0"/>
          <a:chExt cx="0" cy="0"/>
        </a:xfrm>
      </p:grpSpPr>
      <p:sp>
        <p:nvSpPr>
          <p:cNvPr id="2" name="Freeform 2"/>
          <p:cNvSpPr/>
          <p:nvPr/>
        </p:nvSpPr>
        <p:spPr>
          <a:xfrm>
            <a:off x="609600" y="365891"/>
            <a:ext cx="16687799" cy="9555217"/>
          </a:xfrm>
          <a:custGeom>
            <a:avLst/>
            <a:gdLst/>
            <a:ahLst/>
            <a:cxnLst/>
            <a:rect l="l" t="t" r="r" b="b"/>
            <a:pathLst>
              <a:path w="15545890" h="9555217">
                <a:moveTo>
                  <a:pt x="0" y="0"/>
                </a:moveTo>
                <a:lnTo>
                  <a:pt x="15545890" y="0"/>
                </a:lnTo>
                <a:lnTo>
                  <a:pt x="15545890" y="9555218"/>
                </a:lnTo>
                <a:lnTo>
                  <a:pt x="0" y="95552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2081372" y="-2057400"/>
            <a:ext cx="4553602" cy="4114800"/>
          </a:xfrm>
          <a:custGeom>
            <a:avLst/>
            <a:gdLst/>
            <a:ahLst/>
            <a:cxnLst/>
            <a:rect l="l" t="t" r="r" b="b"/>
            <a:pathLst>
              <a:path w="4553602" h="4114800">
                <a:moveTo>
                  <a:pt x="0" y="0"/>
                </a:moveTo>
                <a:lnTo>
                  <a:pt x="4553601" y="0"/>
                </a:lnTo>
                <a:lnTo>
                  <a:pt x="45536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flipH="1">
            <a:off x="15821128" y="-2057400"/>
            <a:ext cx="4553602" cy="4114800"/>
          </a:xfrm>
          <a:custGeom>
            <a:avLst/>
            <a:gdLst/>
            <a:ahLst/>
            <a:cxnLst/>
            <a:rect l="l" t="t" r="r" b="b"/>
            <a:pathLst>
              <a:path w="4553602" h="4114800">
                <a:moveTo>
                  <a:pt x="4553601" y="0"/>
                </a:moveTo>
                <a:lnTo>
                  <a:pt x="0" y="0"/>
                </a:lnTo>
                <a:lnTo>
                  <a:pt x="0" y="4114800"/>
                </a:lnTo>
                <a:lnTo>
                  <a:pt x="4553601" y="4114800"/>
                </a:lnTo>
                <a:lnTo>
                  <a:pt x="455360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2499139" y="2057400"/>
            <a:ext cx="13422527" cy="3681777"/>
          </a:xfrm>
          <a:prstGeom prst="rect">
            <a:avLst/>
          </a:prstGeom>
        </p:spPr>
        <p:txBody>
          <a:bodyPr wrap="square" lIns="0" tIns="0" rIns="0" bIns="0" rtlCol="0" anchor="t">
            <a:spAutoFit/>
          </a:bodyPr>
          <a:lstStyle/>
          <a:p>
            <a:pPr algn="ctr">
              <a:lnSpc>
                <a:spcPct val="150000"/>
              </a:lnSpc>
            </a:pPr>
            <a:r>
              <a:rPr lang="en-US" sz="8500" b="1">
                <a:solidFill>
                  <a:srgbClr val="421919"/>
                </a:solidFill>
                <a:latin typeface="Arial" panose="020B0604020202020204" pitchFamily="34" charset="0"/>
                <a:cs typeface="Arial" panose="020B0604020202020204" pitchFamily="34" charset="0"/>
              </a:rPr>
              <a:t>BÀI 10. </a:t>
            </a:r>
          </a:p>
          <a:p>
            <a:pPr algn="ctr">
              <a:lnSpc>
                <a:spcPct val="150000"/>
              </a:lnSpc>
            </a:pPr>
            <a:r>
              <a:rPr lang="en-US" sz="8500" b="1">
                <a:solidFill>
                  <a:srgbClr val="421919"/>
                </a:solidFill>
                <a:latin typeface="Arial" panose="020B0604020202020204" pitchFamily="34" charset="0"/>
                <a:cs typeface="Arial" panose="020B0604020202020204" pitchFamily="34" charset="0"/>
              </a:rPr>
              <a:t>TIẾNG NÓI CỦA CỎ CÂY </a:t>
            </a:r>
          </a:p>
        </p:txBody>
      </p:sp>
      <p:sp>
        <p:nvSpPr>
          <p:cNvPr id="12" name="TextBox 11">
            <a:extLst>
              <a:ext uri="{FF2B5EF4-FFF2-40B4-BE49-F238E27FC236}">
                <a16:creationId xmlns:a16="http://schemas.microsoft.com/office/drawing/2014/main" id="{82063FA3-DE59-76C5-2ADD-E01B5E12D559}"/>
              </a:ext>
            </a:extLst>
          </p:cNvPr>
          <p:cNvSpPr txBox="1"/>
          <p:nvPr/>
        </p:nvSpPr>
        <p:spPr>
          <a:xfrm>
            <a:off x="4381500" y="6530306"/>
            <a:ext cx="9657807" cy="1200329"/>
          </a:xfrm>
          <a:prstGeom prst="rect">
            <a:avLst/>
          </a:prstGeom>
          <a:noFill/>
        </p:spPr>
        <p:txBody>
          <a:bodyPr wrap="square" rtlCol="0">
            <a:spAutoFit/>
          </a:bodyPr>
          <a:lstStyle/>
          <a:p>
            <a:pPr algn="ctr"/>
            <a:r>
              <a:rPr lang="en-US" sz="7200" b="1">
                <a:solidFill>
                  <a:srgbClr val="C00000"/>
                </a:solidFill>
                <a:latin typeface="Arial" panose="020B0604020202020204" pitchFamily="34" charset="0"/>
                <a:cs typeface="Arial" panose="020B0604020202020204" pitchFamily="34" charset="0"/>
              </a:rPr>
              <a:t>(TIẾT 1 – 2. ĐỌC) </a:t>
            </a:r>
          </a:p>
        </p:txBody>
      </p:sp>
      <p:sp>
        <p:nvSpPr>
          <p:cNvPr id="13" name="Freeform 5">
            <a:extLst>
              <a:ext uri="{FF2B5EF4-FFF2-40B4-BE49-F238E27FC236}">
                <a16:creationId xmlns:a16="http://schemas.microsoft.com/office/drawing/2014/main" id="{F7BC39BB-5F82-49A2-7DB5-7BCCBB708EA6}"/>
              </a:ext>
            </a:extLst>
          </p:cNvPr>
          <p:cNvSpPr/>
          <p:nvPr/>
        </p:nvSpPr>
        <p:spPr>
          <a:xfrm rot="1815691" flipH="1">
            <a:off x="15960926" y="6767513"/>
            <a:ext cx="2982441" cy="3969971"/>
          </a:xfrm>
          <a:custGeom>
            <a:avLst/>
            <a:gdLst/>
            <a:ahLst/>
            <a:cxnLst/>
            <a:rect l="l" t="t" r="r" b="b"/>
            <a:pathLst>
              <a:path w="2982441" h="3969971">
                <a:moveTo>
                  <a:pt x="2982440" y="0"/>
                </a:moveTo>
                <a:lnTo>
                  <a:pt x="0" y="0"/>
                </a:lnTo>
                <a:lnTo>
                  <a:pt x="0" y="3969970"/>
                </a:lnTo>
                <a:lnTo>
                  <a:pt x="2982440" y="3969970"/>
                </a:lnTo>
                <a:lnTo>
                  <a:pt x="298244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6">
            <a:extLst>
              <a:ext uri="{FF2B5EF4-FFF2-40B4-BE49-F238E27FC236}">
                <a16:creationId xmlns:a16="http://schemas.microsoft.com/office/drawing/2014/main" id="{04EC9598-13A2-7B48-1B77-CCB4B5355157}"/>
              </a:ext>
            </a:extLst>
          </p:cNvPr>
          <p:cNvSpPr/>
          <p:nvPr/>
        </p:nvSpPr>
        <p:spPr>
          <a:xfrm rot="-1412487">
            <a:off x="-633303" y="6564505"/>
            <a:ext cx="2982441" cy="3969971"/>
          </a:xfrm>
          <a:custGeom>
            <a:avLst/>
            <a:gdLst/>
            <a:ahLst/>
            <a:cxnLst/>
            <a:rect l="l" t="t" r="r" b="b"/>
            <a:pathLst>
              <a:path w="2982441" h="3969971">
                <a:moveTo>
                  <a:pt x="0" y="0"/>
                </a:moveTo>
                <a:lnTo>
                  <a:pt x="2982440" y="0"/>
                </a:lnTo>
                <a:lnTo>
                  <a:pt x="2982440" y="3969971"/>
                </a:lnTo>
                <a:lnTo>
                  <a:pt x="0" y="39699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6">
            <a:extLst>
              <a:ext uri="{FF2B5EF4-FFF2-40B4-BE49-F238E27FC236}">
                <a16:creationId xmlns:a16="http://schemas.microsoft.com/office/drawing/2014/main" id="{1AA0AD71-EE54-DA59-D076-E1DD91A05336}"/>
              </a:ext>
            </a:extLst>
          </p:cNvPr>
          <p:cNvSpPr/>
          <p:nvPr/>
        </p:nvSpPr>
        <p:spPr>
          <a:xfrm rot="794076" flipH="1">
            <a:off x="16554179" y="4137053"/>
            <a:ext cx="1570526" cy="1608734"/>
          </a:xfrm>
          <a:custGeom>
            <a:avLst/>
            <a:gdLst/>
            <a:ahLst/>
            <a:cxnLst/>
            <a:rect l="l" t="t" r="r" b="b"/>
            <a:pathLst>
              <a:path w="1779687" h="1822983">
                <a:moveTo>
                  <a:pt x="1779688" y="0"/>
                </a:moveTo>
                <a:lnTo>
                  <a:pt x="0" y="0"/>
                </a:lnTo>
                <a:lnTo>
                  <a:pt x="0" y="1822983"/>
                </a:lnTo>
                <a:lnTo>
                  <a:pt x="1779688" y="1822983"/>
                </a:lnTo>
                <a:lnTo>
                  <a:pt x="1779688"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EFCDE78D-CF17-9CAC-B548-1B2ADEDFC17B}"/>
              </a:ext>
            </a:extLst>
          </p:cNvPr>
          <p:cNvSpPr/>
          <p:nvPr/>
        </p:nvSpPr>
        <p:spPr>
          <a:xfrm rot="-326670">
            <a:off x="128293" y="4608351"/>
            <a:ext cx="1090671" cy="1117205"/>
          </a:xfrm>
          <a:custGeom>
            <a:avLst/>
            <a:gdLst/>
            <a:ahLst/>
            <a:cxnLst/>
            <a:rect l="l" t="t" r="r" b="b"/>
            <a:pathLst>
              <a:path w="1438751" h="1473753">
                <a:moveTo>
                  <a:pt x="0" y="0"/>
                </a:moveTo>
                <a:lnTo>
                  <a:pt x="1438751" y="0"/>
                </a:lnTo>
                <a:lnTo>
                  <a:pt x="1438751" y="1473753"/>
                </a:lnTo>
                <a:lnTo>
                  <a:pt x="0" y="14737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2904178" y="732532"/>
            <a:ext cx="14782800" cy="8068568"/>
          </a:xfrm>
          <a:custGeom>
            <a:avLst/>
            <a:gdLst/>
            <a:ahLst/>
            <a:cxnLst/>
            <a:rect l="l" t="t" r="r" b="b"/>
            <a:pathLst>
              <a:path w="10663218" h="5924626">
                <a:moveTo>
                  <a:pt x="0" y="0"/>
                </a:moveTo>
                <a:lnTo>
                  <a:pt x="10663218" y="0"/>
                </a:lnTo>
                <a:lnTo>
                  <a:pt x="10663218" y="5924625"/>
                </a:lnTo>
                <a:lnTo>
                  <a:pt x="0" y="5924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08310" y="6087374"/>
            <a:ext cx="6182059" cy="4009506"/>
          </a:xfrm>
          <a:custGeom>
            <a:avLst/>
            <a:gdLst/>
            <a:ahLst/>
            <a:cxnLst/>
            <a:rect l="l" t="t" r="r" b="b"/>
            <a:pathLst>
              <a:path w="8542978" h="5540731">
                <a:moveTo>
                  <a:pt x="0" y="0"/>
                </a:moveTo>
                <a:lnTo>
                  <a:pt x="8542978" y="0"/>
                </a:lnTo>
                <a:lnTo>
                  <a:pt x="8542978" y="5540731"/>
                </a:lnTo>
                <a:lnTo>
                  <a:pt x="0" y="55407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48616" y="3384275"/>
            <a:ext cx="3586191" cy="2927228"/>
          </a:xfrm>
          <a:custGeom>
            <a:avLst/>
            <a:gdLst/>
            <a:ahLst/>
            <a:cxnLst/>
            <a:rect l="l" t="t" r="r" b="b"/>
            <a:pathLst>
              <a:path w="4568499" h="3729037">
                <a:moveTo>
                  <a:pt x="4568499" y="0"/>
                </a:moveTo>
                <a:lnTo>
                  <a:pt x="0" y="0"/>
                </a:lnTo>
                <a:lnTo>
                  <a:pt x="0" y="3729037"/>
                </a:lnTo>
                <a:lnTo>
                  <a:pt x="4568499" y="3729037"/>
                </a:lnTo>
                <a:lnTo>
                  <a:pt x="456849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p:cNvSpPr txBox="1"/>
          <p:nvPr/>
        </p:nvSpPr>
        <p:spPr>
          <a:xfrm>
            <a:off x="5732894" y="1714500"/>
            <a:ext cx="9125367" cy="791755"/>
          </a:xfrm>
          <a:prstGeom prst="rect">
            <a:avLst/>
          </a:prstGeom>
        </p:spPr>
        <p:txBody>
          <a:bodyPr lIns="0" tIns="0" rIns="0" bIns="0" rtlCol="0" anchor="t">
            <a:spAutoFit/>
          </a:bodyPr>
          <a:lstStyle/>
          <a:p>
            <a:pPr algn="ctr">
              <a:lnSpc>
                <a:spcPts val="6091"/>
              </a:lnSpc>
            </a:pPr>
            <a:r>
              <a:rPr lang="en-US" sz="6000" b="1">
                <a:solidFill>
                  <a:srgbClr val="002060"/>
                </a:solidFill>
                <a:latin typeface="Arial" panose="020B0604020202020204" pitchFamily="34" charset="0"/>
                <a:cs typeface="Arial" panose="020B0604020202020204" pitchFamily="34" charset="0"/>
              </a:rPr>
              <a:t>NỘI DUNG BÀI HỌC </a:t>
            </a:r>
          </a:p>
        </p:txBody>
      </p:sp>
      <p:sp>
        <p:nvSpPr>
          <p:cNvPr id="9" name="Freeform 9"/>
          <p:cNvSpPr/>
          <p:nvPr/>
        </p:nvSpPr>
        <p:spPr>
          <a:xfrm>
            <a:off x="16687800" y="378551"/>
            <a:ext cx="1172720" cy="1187564"/>
          </a:xfrm>
          <a:custGeom>
            <a:avLst/>
            <a:gdLst/>
            <a:ahLst/>
            <a:cxnLst/>
            <a:rect l="l" t="t" r="r" b="b"/>
            <a:pathLst>
              <a:path w="1172720" h="1187564">
                <a:moveTo>
                  <a:pt x="0" y="0"/>
                </a:moveTo>
                <a:lnTo>
                  <a:pt x="1172720" y="0"/>
                </a:lnTo>
                <a:lnTo>
                  <a:pt x="1172720" y="1187564"/>
                </a:lnTo>
                <a:lnTo>
                  <a:pt x="0" y="11875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0893857" y="8348455"/>
            <a:ext cx="796544" cy="806626"/>
          </a:xfrm>
          <a:custGeom>
            <a:avLst/>
            <a:gdLst/>
            <a:ahLst/>
            <a:cxnLst/>
            <a:rect l="l" t="t" r="r" b="b"/>
            <a:pathLst>
              <a:path w="796544" h="806626">
                <a:moveTo>
                  <a:pt x="0" y="0"/>
                </a:moveTo>
                <a:lnTo>
                  <a:pt x="796543" y="0"/>
                </a:lnTo>
                <a:lnTo>
                  <a:pt x="796543" y="806627"/>
                </a:lnTo>
                <a:lnTo>
                  <a:pt x="0" y="8066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flipH="1">
            <a:off x="8161031" y="8092127"/>
            <a:ext cx="1965938" cy="1836861"/>
          </a:xfrm>
          <a:custGeom>
            <a:avLst/>
            <a:gdLst/>
            <a:ahLst/>
            <a:cxnLst/>
            <a:rect l="l" t="t" r="r" b="b"/>
            <a:pathLst>
              <a:path w="2783484" h="2600730">
                <a:moveTo>
                  <a:pt x="2783484" y="0"/>
                </a:moveTo>
                <a:lnTo>
                  <a:pt x="0" y="0"/>
                </a:lnTo>
                <a:lnTo>
                  <a:pt x="0" y="2600730"/>
                </a:lnTo>
                <a:lnTo>
                  <a:pt x="2783484" y="2600730"/>
                </a:lnTo>
                <a:lnTo>
                  <a:pt x="278348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16" name="Group 15">
            <a:extLst>
              <a:ext uri="{FF2B5EF4-FFF2-40B4-BE49-F238E27FC236}">
                <a16:creationId xmlns:a16="http://schemas.microsoft.com/office/drawing/2014/main" id="{B2D2CF77-CBFE-40F3-DF7A-F965B21BAFEB}"/>
              </a:ext>
            </a:extLst>
          </p:cNvPr>
          <p:cNvGrpSpPr/>
          <p:nvPr/>
        </p:nvGrpSpPr>
        <p:grpSpPr>
          <a:xfrm>
            <a:off x="4103438" y="2982691"/>
            <a:ext cx="7239000" cy="1092607"/>
            <a:chOff x="5257800" y="3384275"/>
            <a:chExt cx="7239000" cy="1092607"/>
          </a:xfrm>
        </p:grpSpPr>
        <p:sp>
          <p:nvSpPr>
            <p:cNvPr id="14" name="TextBox 13">
              <a:extLst>
                <a:ext uri="{FF2B5EF4-FFF2-40B4-BE49-F238E27FC236}">
                  <a16:creationId xmlns:a16="http://schemas.microsoft.com/office/drawing/2014/main" id="{EF37917C-CEA1-D932-277A-4B2C789E9B1F}"/>
                </a:ext>
              </a:extLst>
            </p:cNvPr>
            <p:cNvSpPr txBox="1"/>
            <p:nvPr/>
          </p:nvSpPr>
          <p:spPr>
            <a:xfrm>
              <a:off x="5257800" y="3384275"/>
              <a:ext cx="1232569" cy="1092607"/>
            </a:xfrm>
            <a:prstGeom prst="rect">
              <a:avLst/>
            </a:prstGeom>
            <a:noFill/>
          </p:spPr>
          <p:txBody>
            <a:bodyPr wrap="square" rtlCol="0">
              <a:spAutoFit/>
            </a:bodyPr>
            <a:lstStyle/>
            <a:p>
              <a:r>
                <a:rPr lang="en-US" sz="6500">
                  <a:latin typeface="Amasis MT Pro Black" panose="02040A04050005020304" pitchFamily="18" charset="0"/>
                </a:rPr>
                <a:t>01</a:t>
              </a:r>
            </a:p>
          </p:txBody>
        </p:sp>
        <p:sp>
          <p:nvSpPr>
            <p:cNvPr id="15" name="TextBox 14">
              <a:extLst>
                <a:ext uri="{FF2B5EF4-FFF2-40B4-BE49-F238E27FC236}">
                  <a16:creationId xmlns:a16="http://schemas.microsoft.com/office/drawing/2014/main" id="{F2B3AB95-6751-7D0F-23E7-A3C49DE184CF}"/>
                </a:ext>
              </a:extLst>
            </p:cNvPr>
            <p:cNvSpPr txBox="1"/>
            <p:nvPr/>
          </p:nvSpPr>
          <p:spPr>
            <a:xfrm>
              <a:off x="7315200" y="3538163"/>
              <a:ext cx="51816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Đọc văn bản </a:t>
              </a:r>
            </a:p>
          </p:txBody>
        </p:sp>
      </p:grpSp>
      <p:grpSp>
        <p:nvGrpSpPr>
          <p:cNvPr id="17" name="Group 16">
            <a:extLst>
              <a:ext uri="{FF2B5EF4-FFF2-40B4-BE49-F238E27FC236}">
                <a16:creationId xmlns:a16="http://schemas.microsoft.com/office/drawing/2014/main" id="{6ECB839D-C577-6F1A-D93A-BAE3D93D57A2}"/>
              </a:ext>
            </a:extLst>
          </p:cNvPr>
          <p:cNvGrpSpPr/>
          <p:nvPr/>
        </p:nvGrpSpPr>
        <p:grpSpPr>
          <a:xfrm>
            <a:off x="6676077" y="4847889"/>
            <a:ext cx="7239000" cy="1092607"/>
            <a:chOff x="5257800" y="3384275"/>
            <a:chExt cx="7239000" cy="1092607"/>
          </a:xfrm>
        </p:grpSpPr>
        <p:sp>
          <p:nvSpPr>
            <p:cNvPr id="18" name="TextBox 17">
              <a:extLst>
                <a:ext uri="{FF2B5EF4-FFF2-40B4-BE49-F238E27FC236}">
                  <a16:creationId xmlns:a16="http://schemas.microsoft.com/office/drawing/2014/main" id="{BA9E670E-5211-0F60-B3CE-5BF98B1FBB45}"/>
                </a:ext>
              </a:extLst>
            </p:cNvPr>
            <p:cNvSpPr txBox="1"/>
            <p:nvPr/>
          </p:nvSpPr>
          <p:spPr>
            <a:xfrm>
              <a:off x="5257800" y="3384275"/>
              <a:ext cx="1232569" cy="1092607"/>
            </a:xfrm>
            <a:prstGeom prst="rect">
              <a:avLst/>
            </a:prstGeom>
            <a:noFill/>
          </p:spPr>
          <p:txBody>
            <a:bodyPr wrap="square" rtlCol="0">
              <a:spAutoFit/>
            </a:bodyPr>
            <a:lstStyle/>
            <a:p>
              <a:r>
                <a:rPr lang="en-US" sz="6500">
                  <a:latin typeface="Amasis MT Pro Black" panose="02040A04050005020304" pitchFamily="18" charset="0"/>
                </a:rPr>
                <a:t>02</a:t>
              </a:r>
            </a:p>
          </p:txBody>
        </p:sp>
        <p:sp>
          <p:nvSpPr>
            <p:cNvPr id="19" name="TextBox 18">
              <a:extLst>
                <a:ext uri="{FF2B5EF4-FFF2-40B4-BE49-F238E27FC236}">
                  <a16:creationId xmlns:a16="http://schemas.microsoft.com/office/drawing/2014/main" id="{7EF3897F-CF3E-17B3-7E2C-AB48B52EC597}"/>
                </a:ext>
              </a:extLst>
            </p:cNvPr>
            <p:cNvSpPr txBox="1"/>
            <p:nvPr/>
          </p:nvSpPr>
          <p:spPr>
            <a:xfrm>
              <a:off x="7315200" y="3538163"/>
              <a:ext cx="51816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Trả lời câu hỏi </a:t>
              </a:r>
            </a:p>
          </p:txBody>
        </p:sp>
      </p:grpSp>
      <p:grpSp>
        <p:nvGrpSpPr>
          <p:cNvPr id="20" name="Group 19">
            <a:extLst>
              <a:ext uri="{FF2B5EF4-FFF2-40B4-BE49-F238E27FC236}">
                <a16:creationId xmlns:a16="http://schemas.microsoft.com/office/drawing/2014/main" id="{0DACF6FB-98F6-03C7-FBB2-D848AB609C6F}"/>
              </a:ext>
            </a:extLst>
          </p:cNvPr>
          <p:cNvGrpSpPr/>
          <p:nvPr/>
        </p:nvGrpSpPr>
        <p:grpSpPr>
          <a:xfrm>
            <a:off x="10740690" y="6866975"/>
            <a:ext cx="7239000" cy="1092607"/>
            <a:chOff x="5257800" y="3384275"/>
            <a:chExt cx="7239000" cy="1092607"/>
          </a:xfrm>
        </p:grpSpPr>
        <p:sp>
          <p:nvSpPr>
            <p:cNvPr id="21" name="TextBox 20">
              <a:extLst>
                <a:ext uri="{FF2B5EF4-FFF2-40B4-BE49-F238E27FC236}">
                  <a16:creationId xmlns:a16="http://schemas.microsoft.com/office/drawing/2014/main" id="{F96597FA-068F-C2A3-F4DB-4A525611711C}"/>
                </a:ext>
              </a:extLst>
            </p:cNvPr>
            <p:cNvSpPr txBox="1"/>
            <p:nvPr/>
          </p:nvSpPr>
          <p:spPr>
            <a:xfrm>
              <a:off x="5257800" y="3384275"/>
              <a:ext cx="1232569" cy="1092607"/>
            </a:xfrm>
            <a:prstGeom prst="rect">
              <a:avLst/>
            </a:prstGeom>
            <a:noFill/>
          </p:spPr>
          <p:txBody>
            <a:bodyPr wrap="square" rtlCol="0">
              <a:spAutoFit/>
            </a:bodyPr>
            <a:lstStyle/>
            <a:p>
              <a:r>
                <a:rPr lang="en-US" sz="6500">
                  <a:latin typeface="Amasis MT Pro Black" panose="02040A04050005020304" pitchFamily="18" charset="0"/>
                </a:rPr>
                <a:t>03</a:t>
              </a:r>
            </a:p>
          </p:txBody>
        </p:sp>
        <p:sp>
          <p:nvSpPr>
            <p:cNvPr id="22" name="TextBox 21">
              <a:extLst>
                <a:ext uri="{FF2B5EF4-FFF2-40B4-BE49-F238E27FC236}">
                  <a16:creationId xmlns:a16="http://schemas.microsoft.com/office/drawing/2014/main" id="{18C5CA8E-6B64-367A-1B5D-EE5EA0AF9B7C}"/>
                </a:ext>
              </a:extLst>
            </p:cNvPr>
            <p:cNvSpPr txBox="1"/>
            <p:nvPr/>
          </p:nvSpPr>
          <p:spPr>
            <a:xfrm>
              <a:off x="7315200" y="3538163"/>
              <a:ext cx="51816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Luyện đọc lại </a:t>
              </a:r>
            </a:p>
          </p:txBody>
        </p:sp>
      </p:gr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BE2"/>
        </a:solidFill>
        <a:effectLst/>
      </p:bgPr>
    </p:bg>
    <p:spTree>
      <p:nvGrpSpPr>
        <p:cNvPr id="1" name=""/>
        <p:cNvGrpSpPr/>
        <p:nvPr/>
      </p:nvGrpSpPr>
      <p:grpSpPr>
        <a:xfrm>
          <a:off x="0" y="0"/>
          <a:ext cx="0" cy="0"/>
          <a:chOff x="0" y="0"/>
          <a:chExt cx="0" cy="0"/>
        </a:xfrm>
      </p:grpSpPr>
      <p:sp>
        <p:nvSpPr>
          <p:cNvPr id="3" name="Freeform 3"/>
          <p:cNvSpPr/>
          <p:nvPr/>
        </p:nvSpPr>
        <p:spPr>
          <a:xfrm rot="246002">
            <a:off x="2834281" y="1546211"/>
            <a:ext cx="12619440" cy="7674825"/>
          </a:xfrm>
          <a:custGeom>
            <a:avLst/>
            <a:gdLst/>
            <a:ahLst/>
            <a:cxnLst/>
            <a:rect l="l" t="t" r="r" b="b"/>
            <a:pathLst>
              <a:path w="8782554" h="6751589">
                <a:moveTo>
                  <a:pt x="0" y="0"/>
                </a:moveTo>
                <a:lnTo>
                  <a:pt x="8782554" y="0"/>
                </a:lnTo>
                <a:lnTo>
                  <a:pt x="8782554" y="6751588"/>
                </a:lnTo>
                <a:lnTo>
                  <a:pt x="0" y="67515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0" y="7026507"/>
            <a:ext cx="3682281" cy="3260493"/>
          </a:xfrm>
          <a:custGeom>
            <a:avLst/>
            <a:gdLst/>
            <a:ahLst/>
            <a:cxnLst/>
            <a:rect l="l" t="t" r="r" b="b"/>
            <a:pathLst>
              <a:path w="3682281" h="3260493">
                <a:moveTo>
                  <a:pt x="3682281" y="0"/>
                </a:moveTo>
                <a:lnTo>
                  <a:pt x="0" y="0"/>
                </a:lnTo>
                <a:lnTo>
                  <a:pt x="0" y="3260493"/>
                </a:lnTo>
                <a:lnTo>
                  <a:pt x="3682281" y="3260493"/>
                </a:lnTo>
                <a:lnTo>
                  <a:pt x="368228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22153" y="-24360"/>
            <a:ext cx="5397684" cy="4405859"/>
          </a:xfrm>
          <a:custGeom>
            <a:avLst/>
            <a:gdLst/>
            <a:ahLst/>
            <a:cxnLst/>
            <a:rect l="l" t="t" r="r" b="b"/>
            <a:pathLst>
              <a:path w="7299608" h="5958305">
                <a:moveTo>
                  <a:pt x="0" y="0"/>
                </a:moveTo>
                <a:lnTo>
                  <a:pt x="7299608" y="0"/>
                </a:lnTo>
                <a:lnTo>
                  <a:pt x="7299608" y="5958305"/>
                </a:lnTo>
                <a:lnTo>
                  <a:pt x="0" y="59583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4605719" y="7026507"/>
            <a:ext cx="3682281" cy="3260493"/>
          </a:xfrm>
          <a:custGeom>
            <a:avLst/>
            <a:gdLst/>
            <a:ahLst/>
            <a:cxnLst/>
            <a:rect l="l" t="t" r="r" b="b"/>
            <a:pathLst>
              <a:path w="3682281" h="3260493">
                <a:moveTo>
                  <a:pt x="0" y="0"/>
                </a:moveTo>
                <a:lnTo>
                  <a:pt x="3682281" y="0"/>
                </a:lnTo>
                <a:lnTo>
                  <a:pt x="3682281" y="3260493"/>
                </a:lnTo>
                <a:lnTo>
                  <a:pt x="0" y="32604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4187618" y="7026507"/>
            <a:ext cx="4230483" cy="3566192"/>
          </a:xfrm>
          <a:custGeom>
            <a:avLst/>
            <a:gdLst/>
            <a:ahLst/>
            <a:cxnLst/>
            <a:rect l="l" t="t" r="r" b="b"/>
            <a:pathLst>
              <a:path w="4230483" h="3566192">
                <a:moveTo>
                  <a:pt x="0" y="0"/>
                </a:moveTo>
                <a:lnTo>
                  <a:pt x="4230483" y="0"/>
                </a:lnTo>
                <a:lnTo>
                  <a:pt x="4230483" y="3566193"/>
                </a:lnTo>
                <a:lnTo>
                  <a:pt x="0" y="35661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TextBox 10"/>
          <p:cNvSpPr txBox="1"/>
          <p:nvPr/>
        </p:nvSpPr>
        <p:spPr>
          <a:xfrm rot="68915">
            <a:off x="5058696" y="3022461"/>
            <a:ext cx="8886485" cy="3032048"/>
          </a:xfrm>
          <a:prstGeom prst="rect">
            <a:avLst/>
          </a:prstGeom>
        </p:spPr>
        <p:txBody>
          <a:bodyPr lIns="0" tIns="0" rIns="0" bIns="0" rtlCol="0" anchor="t">
            <a:spAutoFit/>
          </a:bodyPr>
          <a:lstStyle/>
          <a:p>
            <a:pPr algn="ctr">
              <a:lnSpc>
                <a:spcPct val="150000"/>
              </a:lnSpc>
            </a:pPr>
            <a:r>
              <a:rPr lang="en-US" sz="7000" b="1">
                <a:solidFill>
                  <a:srgbClr val="421919"/>
                </a:solidFill>
                <a:latin typeface="Arial" panose="020B0604020202020204" pitchFamily="34" charset="0"/>
                <a:cs typeface="Arial" panose="020B0604020202020204" pitchFamily="34" charset="0"/>
              </a:rPr>
              <a:t>PHẦN 1. </a:t>
            </a:r>
          </a:p>
          <a:p>
            <a:pPr algn="ctr">
              <a:lnSpc>
                <a:spcPct val="150000"/>
              </a:lnSpc>
            </a:pPr>
            <a:r>
              <a:rPr lang="en-US" sz="7000" b="1">
                <a:solidFill>
                  <a:srgbClr val="421919"/>
                </a:solidFill>
                <a:latin typeface="Arial" panose="020B0604020202020204" pitchFamily="34" charset="0"/>
                <a:cs typeface="Arial" panose="020B0604020202020204" pitchFamily="34" charset="0"/>
              </a:rPr>
              <a:t>ĐỌC VĂN BẢN </a:t>
            </a:r>
          </a:p>
        </p:txBody>
      </p:sp>
      <p:sp>
        <p:nvSpPr>
          <p:cNvPr id="11" name="Freeform 11"/>
          <p:cNvSpPr/>
          <p:nvPr/>
        </p:nvSpPr>
        <p:spPr>
          <a:xfrm>
            <a:off x="14057517" y="7026507"/>
            <a:ext cx="4230483" cy="3566192"/>
          </a:xfrm>
          <a:custGeom>
            <a:avLst/>
            <a:gdLst/>
            <a:ahLst/>
            <a:cxnLst/>
            <a:rect l="l" t="t" r="r" b="b"/>
            <a:pathLst>
              <a:path w="4230483" h="3566192">
                <a:moveTo>
                  <a:pt x="0" y="0"/>
                </a:moveTo>
                <a:lnTo>
                  <a:pt x="4230483" y="0"/>
                </a:lnTo>
                <a:lnTo>
                  <a:pt x="4230483" y="3566193"/>
                </a:lnTo>
                <a:lnTo>
                  <a:pt x="0" y="35661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DAC1E227-1698-26BC-B78D-2571A8877122}"/>
              </a:ext>
            </a:extLst>
          </p:cNvPr>
          <p:cNvPicPr>
            <a:picLocks noChangeAspect="1"/>
          </p:cNvPicPr>
          <p:nvPr/>
        </p:nvPicPr>
        <p:blipFill>
          <a:blip r:embed="rId14"/>
          <a:stretch>
            <a:fillRect/>
          </a:stretch>
        </p:blipFill>
        <p:spPr>
          <a:xfrm>
            <a:off x="14067510" y="1795946"/>
            <a:ext cx="2389839" cy="2584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683DC0-86AF-6A11-7B6E-00EE96872F9C}"/>
              </a:ext>
            </a:extLst>
          </p:cNvPr>
          <p:cNvSpPr txBox="1"/>
          <p:nvPr/>
        </p:nvSpPr>
        <p:spPr>
          <a:xfrm>
            <a:off x="4267200" y="571500"/>
            <a:ext cx="97536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MỘT SỐ TỪ MỚI </a:t>
            </a:r>
          </a:p>
        </p:txBody>
      </p:sp>
      <p:cxnSp>
        <p:nvCxnSpPr>
          <p:cNvPr id="4" name="Straight Connector 3">
            <a:extLst>
              <a:ext uri="{FF2B5EF4-FFF2-40B4-BE49-F238E27FC236}">
                <a16:creationId xmlns:a16="http://schemas.microsoft.com/office/drawing/2014/main" id="{7217E107-D278-1B17-C6C0-C76D30E563D9}"/>
              </a:ext>
            </a:extLst>
          </p:cNvPr>
          <p:cNvCxnSpPr>
            <a:cxnSpLocks/>
          </p:cNvCxnSpPr>
          <p:nvPr/>
        </p:nvCxnSpPr>
        <p:spPr>
          <a:xfrm>
            <a:off x="6400800" y="2095500"/>
            <a:ext cx="0" cy="4876800"/>
          </a:xfrm>
          <a:prstGeom prst="line">
            <a:avLst/>
          </a:prstGeom>
          <a:ln w="381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2D3346F-9A31-226D-0DAC-B360D5E5CF3C}"/>
              </a:ext>
            </a:extLst>
          </p:cNvPr>
          <p:cNvCxnSpPr/>
          <p:nvPr/>
        </p:nvCxnSpPr>
        <p:spPr>
          <a:xfrm>
            <a:off x="838200" y="2705100"/>
            <a:ext cx="16840200" cy="0"/>
          </a:xfrm>
          <a:prstGeom prst="line">
            <a:avLst/>
          </a:prstGeom>
          <a:ln w="381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303CEF-EE11-599E-EE33-07666867715C}"/>
              </a:ext>
            </a:extLst>
          </p:cNvPr>
          <p:cNvSpPr txBox="1"/>
          <p:nvPr/>
        </p:nvSpPr>
        <p:spPr>
          <a:xfrm>
            <a:off x="1066800" y="1714500"/>
            <a:ext cx="4495800" cy="707886"/>
          </a:xfrm>
          <a:prstGeom prst="rect">
            <a:avLst/>
          </a:prstGeom>
          <a:noFill/>
        </p:spPr>
        <p:txBody>
          <a:bodyPr wrap="square" rtlCol="0">
            <a:spAutoFit/>
          </a:bodyPr>
          <a:lstStyle/>
          <a:p>
            <a:pPr algn="ctr"/>
            <a:r>
              <a:rPr lang="en-US" sz="4000" b="1" i="1">
                <a:solidFill>
                  <a:srgbClr val="002060"/>
                </a:solidFill>
                <a:latin typeface="Arial" panose="020B0604020202020204" pitchFamily="34" charset="0"/>
                <a:cs typeface="Arial" panose="020B0604020202020204" pitchFamily="34" charset="0"/>
              </a:rPr>
              <a:t>Từ ngữ </a:t>
            </a:r>
          </a:p>
        </p:txBody>
      </p:sp>
      <p:sp>
        <p:nvSpPr>
          <p:cNvPr id="9" name="TextBox 8">
            <a:extLst>
              <a:ext uri="{FF2B5EF4-FFF2-40B4-BE49-F238E27FC236}">
                <a16:creationId xmlns:a16="http://schemas.microsoft.com/office/drawing/2014/main" id="{33BE19D5-9B35-C0EE-E89D-26E2272EA121}"/>
              </a:ext>
            </a:extLst>
          </p:cNvPr>
          <p:cNvSpPr txBox="1"/>
          <p:nvPr/>
        </p:nvSpPr>
        <p:spPr>
          <a:xfrm>
            <a:off x="10210800" y="1714500"/>
            <a:ext cx="4495800" cy="707886"/>
          </a:xfrm>
          <a:prstGeom prst="rect">
            <a:avLst/>
          </a:prstGeom>
          <a:noFill/>
        </p:spPr>
        <p:txBody>
          <a:bodyPr wrap="square" rtlCol="0">
            <a:spAutoFit/>
          </a:bodyPr>
          <a:lstStyle/>
          <a:p>
            <a:pPr algn="ctr"/>
            <a:r>
              <a:rPr lang="en-US" sz="4000" b="1" i="1">
                <a:solidFill>
                  <a:srgbClr val="002060"/>
                </a:solidFill>
                <a:latin typeface="Arial" panose="020B0604020202020204" pitchFamily="34" charset="0"/>
                <a:cs typeface="Arial" panose="020B0604020202020204" pitchFamily="34" charset="0"/>
              </a:rPr>
              <a:t>Giải nghĩa </a:t>
            </a:r>
          </a:p>
        </p:txBody>
      </p:sp>
      <p:sp>
        <p:nvSpPr>
          <p:cNvPr id="10" name="TextBox 9">
            <a:extLst>
              <a:ext uri="{FF2B5EF4-FFF2-40B4-BE49-F238E27FC236}">
                <a16:creationId xmlns:a16="http://schemas.microsoft.com/office/drawing/2014/main" id="{BC1B97A0-60F0-9A15-1379-4587FD1E433F}"/>
              </a:ext>
            </a:extLst>
          </p:cNvPr>
          <p:cNvSpPr txBox="1"/>
          <p:nvPr/>
        </p:nvSpPr>
        <p:spPr>
          <a:xfrm>
            <a:off x="1452652" y="3269041"/>
            <a:ext cx="3724096" cy="707886"/>
          </a:xfrm>
          <a:prstGeom prst="rect">
            <a:avLst/>
          </a:prstGeom>
          <a:noFill/>
        </p:spPr>
        <p:txBody>
          <a:bodyPr wrap="none" rtlCol="0">
            <a:spAutoFit/>
          </a:bodyPr>
          <a:lstStyle/>
          <a:p>
            <a:r>
              <a:rPr lang="en-US" sz="4000" b="1" i="1">
                <a:latin typeface="Arial" panose="020B0604020202020204" pitchFamily="34" charset="0"/>
                <a:cs typeface="Arial" panose="020B0604020202020204" pitchFamily="34" charset="0"/>
              </a:rPr>
              <a:t>(1)  </a:t>
            </a:r>
            <a:r>
              <a:rPr lang="en-US" sz="4000">
                <a:latin typeface="Arial" panose="020B0604020202020204" pitchFamily="34" charset="0"/>
                <a:cs typeface="Arial" panose="020B0604020202020204" pitchFamily="34" charset="0"/>
              </a:rPr>
              <a:t>bứng (cây) </a:t>
            </a:r>
          </a:p>
        </p:txBody>
      </p:sp>
      <p:sp>
        <p:nvSpPr>
          <p:cNvPr id="11" name="TextBox 10">
            <a:extLst>
              <a:ext uri="{FF2B5EF4-FFF2-40B4-BE49-F238E27FC236}">
                <a16:creationId xmlns:a16="http://schemas.microsoft.com/office/drawing/2014/main" id="{3058E665-07DB-7393-B54D-4CED5176E7D1}"/>
              </a:ext>
            </a:extLst>
          </p:cNvPr>
          <p:cNvSpPr txBox="1"/>
          <p:nvPr/>
        </p:nvSpPr>
        <p:spPr>
          <a:xfrm>
            <a:off x="7239001" y="2961150"/>
            <a:ext cx="10282147"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000">
                <a:latin typeface="Arial" panose="020B0604020202020204" pitchFamily="34" charset="0"/>
                <a:cs typeface="Arial" panose="020B0604020202020204" pitchFamily="34" charset="0"/>
              </a:rPr>
              <a:t>Đào cây cùng bầu đất xung quanh rễ để di chuyển đi trồng ở nơi khác.</a:t>
            </a:r>
            <a:endParaRPr lang="en-US" sz="40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9568254-03A3-FB97-5F3F-3EC0D625EC72}"/>
              </a:ext>
            </a:extLst>
          </p:cNvPr>
          <p:cNvSpPr txBox="1"/>
          <p:nvPr/>
        </p:nvSpPr>
        <p:spPr>
          <a:xfrm>
            <a:off x="1433602" y="5451391"/>
            <a:ext cx="2576346" cy="707886"/>
          </a:xfrm>
          <a:prstGeom prst="rect">
            <a:avLst/>
          </a:prstGeom>
          <a:noFill/>
        </p:spPr>
        <p:txBody>
          <a:bodyPr wrap="none" rtlCol="0">
            <a:spAutoFit/>
          </a:bodyPr>
          <a:lstStyle/>
          <a:p>
            <a:r>
              <a:rPr lang="en-US" sz="4000" b="1" i="1">
                <a:latin typeface="Arial" panose="020B0604020202020204" pitchFamily="34" charset="0"/>
                <a:cs typeface="Arial" panose="020B0604020202020204" pitchFamily="34" charset="0"/>
              </a:rPr>
              <a:t>(2)  </a:t>
            </a:r>
            <a:r>
              <a:rPr lang="en-US" sz="4000">
                <a:latin typeface="Arial" panose="020B0604020202020204" pitchFamily="34" charset="0"/>
                <a:cs typeface="Arial" panose="020B0604020202020204" pitchFamily="34" charset="0"/>
              </a:rPr>
              <a:t>mơ hồ</a:t>
            </a:r>
          </a:p>
        </p:txBody>
      </p:sp>
      <p:sp>
        <p:nvSpPr>
          <p:cNvPr id="17" name="TextBox 16">
            <a:extLst>
              <a:ext uri="{FF2B5EF4-FFF2-40B4-BE49-F238E27FC236}">
                <a16:creationId xmlns:a16="http://schemas.microsoft.com/office/drawing/2014/main" id="{A1A29112-DED2-8DAF-88F0-5EFA995F88D3}"/>
              </a:ext>
            </a:extLst>
          </p:cNvPr>
          <p:cNvSpPr txBox="1"/>
          <p:nvPr/>
        </p:nvSpPr>
        <p:spPr>
          <a:xfrm>
            <a:off x="7219951" y="5143500"/>
            <a:ext cx="10282147" cy="90159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Không rõ ràng, xác thực </a:t>
            </a:r>
          </a:p>
        </p:txBody>
      </p:sp>
      <p:pic>
        <p:nvPicPr>
          <p:cNvPr id="22" name="Picture 21">
            <a:extLst>
              <a:ext uri="{FF2B5EF4-FFF2-40B4-BE49-F238E27FC236}">
                <a16:creationId xmlns:a16="http://schemas.microsoft.com/office/drawing/2014/main" id="{A69FF73F-CF19-807F-5B06-1AD9FF0A80A6}"/>
              </a:ext>
            </a:extLst>
          </p:cNvPr>
          <p:cNvPicPr>
            <a:picLocks noChangeAspect="1"/>
          </p:cNvPicPr>
          <p:nvPr/>
        </p:nvPicPr>
        <p:blipFill rotWithShape="1">
          <a:blip r:embed="rId2"/>
          <a:srcRect t="52706"/>
          <a:stretch/>
        </p:blipFill>
        <p:spPr>
          <a:xfrm>
            <a:off x="12420600" y="7660968"/>
            <a:ext cx="5867400" cy="2626032"/>
          </a:xfrm>
          <a:prstGeom prst="rect">
            <a:avLst/>
          </a:prstGeom>
        </p:spPr>
      </p:pic>
    </p:spTree>
    <p:extLst>
      <p:ext uri="{BB962C8B-B14F-4D97-AF65-F5344CB8AC3E}">
        <p14:creationId xmlns:p14="http://schemas.microsoft.com/office/powerpoint/2010/main" val="158803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8B563B-C33A-FEE2-B3BA-675C850D7770}"/>
              </a:ext>
            </a:extLst>
          </p:cNvPr>
          <p:cNvSpPr txBox="1"/>
          <p:nvPr/>
        </p:nvSpPr>
        <p:spPr>
          <a:xfrm>
            <a:off x="3771900" y="668520"/>
            <a:ext cx="107442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GIỌNG ĐỌC TRONG BÀI </a:t>
            </a:r>
          </a:p>
        </p:txBody>
      </p:sp>
      <p:sp>
        <p:nvSpPr>
          <p:cNvPr id="4" name="TextBox 3">
            <a:extLst>
              <a:ext uri="{FF2B5EF4-FFF2-40B4-BE49-F238E27FC236}">
                <a16:creationId xmlns:a16="http://schemas.microsoft.com/office/drawing/2014/main" id="{098C712C-9AC2-D41B-0D36-1313F552E20D}"/>
              </a:ext>
            </a:extLst>
          </p:cNvPr>
          <p:cNvSpPr txBox="1"/>
          <p:nvPr/>
        </p:nvSpPr>
        <p:spPr>
          <a:xfrm>
            <a:off x="753798" y="1985949"/>
            <a:ext cx="16687800" cy="4594912"/>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a:latin typeface="Arial" panose="020B0604020202020204" pitchFamily="34" charset="0"/>
                <a:cs typeface="Arial" panose="020B0604020202020204" pitchFamily="34" charset="0"/>
              </a:rPr>
              <a:t>Đọc nhấn giọng vào những từ ngữ thể hiện cảm xúc của các nhân vật gửi vào tiếng nhạc: </a:t>
            </a:r>
            <a:r>
              <a:rPr lang="vi-VN" sz="4000" i="1" u="sng">
                <a:latin typeface="Arial" panose="020B0604020202020204" pitchFamily="34" charset="0"/>
                <a:cs typeface="Arial" panose="020B0604020202020204" pitchFamily="34" charset="0"/>
              </a:rPr>
              <a:t>Kì lạ thay</a:t>
            </a:r>
            <a:r>
              <a:rPr lang="vi-VN" sz="4000" i="1">
                <a:latin typeface="Arial" panose="020B0604020202020204" pitchFamily="34" charset="0"/>
                <a:cs typeface="Arial" panose="020B0604020202020204" pitchFamily="34" charset="0"/>
              </a:rPr>
              <a:t>, cây hoa huệ dưới cửa sổ giờ đây cũng đẹp </a:t>
            </a:r>
            <a:r>
              <a:rPr lang="vi-VN" sz="4000" i="1" u="sng">
                <a:latin typeface="Arial" panose="020B0604020202020204" pitchFamily="34" charset="0"/>
                <a:cs typeface="Arial" panose="020B0604020202020204" pitchFamily="34" charset="0"/>
              </a:rPr>
              <a:t>trội</a:t>
            </a:r>
            <a:r>
              <a:rPr lang="vi-VN" sz="4000" i="1">
                <a:latin typeface="Arial" panose="020B0604020202020204" pitchFamily="34" charset="0"/>
                <a:cs typeface="Arial" panose="020B0604020202020204" pitchFamily="34" charset="0"/>
              </a:rPr>
              <a:t> hơn hẳn những cây mà nó sống cạnh trước kia. Những bông huệ </a:t>
            </a:r>
            <a:r>
              <a:rPr lang="vi-VN" sz="4000" i="1" u="sng">
                <a:latin typeface="Arial" panose="020B0604020202020204" pitchFamily="34" charset="0"/>
                <a:cs typeface="Arial" panose="020B0604020202020204" pitchFamily="34" charset="0"/>
              </a:rPr>
              <a:t>trắng muốt, đẹp như một nàng tiên </a:t>
            </a:r>
            <a:r>
              <a:rPr lang="vi-VN" sz="4000" i="1">
                <a:latin typeface="Arial" panose="020B0604020202020204" pitchFamily="34" charset="0"/>
                <a:cs typeface="Arial" panose="020B0604020202020204" pitchFamily="34" charset="0"/>
              </a:rPr>
              <a:t>trong truyện cổ tích.</a:t>
            </a:r>
            <a:endParaRPr lang="en-US" sz="4000" i="1">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Một số từ dễ phát âm sai: </a:t>
            </a:r>
          </a:p>
        </p:txBody>
      </p:sp>
      <p:grpSp>
        <p:nvGrpSpPr>
          <p:cNvPr id="7" name="Group 6">
            <a:extLst>
              <a:ext uri="{FF2B5EF4-FFF2-40B4-BE49-F238E27FC236}">
                <a16:creationId xmlns:a16="http://schemas.microsoft.com/office/drawing/2014/main" id="{517E17BF-980D-D9CC-A59D-7C2E96B879AB}"/>
              </a:ext>
            </a:extLst>
          </p:cNvPr>
          <p:cNvGrpSpPr/>
          <p:nvPr/>
        </p:nvGrpSpPr>
        <p:grpSpPr>
          <a:xfrm>
            <a:off x="228600" y="7256280"/>
            <a:ext cx="4572000" cy="2362200"/>
            <a:chOff x="1603170" y="5981700"/>
            <a:chExt cx="4572000" cy="2362200"/>
          </a:xfrm>
        </p:grpSpPr>
        <p:sp>
          <p:nvSpPr>
            <p:cNvPr id="5" name="Freeform 2">
              <a:extLst>
                <a:ext uri="{FF2B5EF4-FFF2-40B4-BE49-F238E27FC236}">
                  <a16:creationId xmlns:a16="http://schemas.microsoft.com/office/drawing/2014/main" id="{B6FCF64C-7B3D-2716-B70D-33BC7C0DD9C2}"/>
                </a:ext>
              </a:extLst>
            </p:cNvPr>
            <p:cNvSpPr/>
            <p:nvPr/>
          </p:nvSpPr>
          <p:spPr>
            <a:xfrm>
              <a:off x="1758542" y="5981700"/>
              <a:ext cx="4261257" cy="23622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E562A5A8-707A-361B-5197-9210E240761E}"/>
                </a:ext>
              </a:extLst>
            </p:cNvPr>
            <p:cNvSpPr txBox="1"/>
            <p:nvPr/>
          </p:nvSpPr>
          <p:spPr>
            <a:xfrm>
              <a:off x="1603170" y="6808857"/>
              <a:ext cx="4572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chưa hài lòng </a:t>
              </a:r>
            </a:p>
          </p:txBody>
        </p:sp>
      </p:grpSp>
      <p:grpSp>
        <p:nvGrpSpPr>
          <p:cNvPr id="8" name="Group 7">
            <a:extLst>
              <a:ext uri="{FF2B5EF4-FFF2-40B4-BE49-F238E27FC236}">
                <a16:creationId xmlns:a16="http://schemas.microsoft.com/office/drawing/2014/main" id="{CCC34D2A-4891-4E81-CDBF-F228137151D1}"/>
              </a:ext>
            </a:extLst>
          </p:cNvPr>
          <p:cNvGrpSpPr/>
          <p:nvPr/>
        </p:nvGrpSpPr>
        <p:grpSpPr>
          <a:xfrm>
            <a:off x="4645229" y="7233295"/>
            <a:ext cx="4572000" cy="2362200"/>
            <a:chOff x="1603170" y="5981700"/>
            <a:chExt cx="4572000" cy="2362200"/>
          </a:xfrm>
        </p:grpSpPr>
        <p:sp>
          <p:nvSpPr>
            <p:cNvPr id="9" name="Freeform 2">
              <a:extLst>
                <a:ext uri="{FF2B5EF4-FFF2-40B4-BE49-F238E27FC236}">
                  <a16:creationId xmlns:a16="http://schemas.microsoft.com/office/drawing/2014/main" id="{507E47ED-FEAB-3952-39F3-0C0300AA208B}"/>
                </a:ext>
              </a:extLst>
            </p:cNvPr>
            <p:cNvSpPr/>
            <p:nvPr/>
          </p:nvSpPr>
          <p:spPr>
            <a:xfrm>
              <a:off x="1758542" y="5981700"/>
              <a:ext cx="4261257" cy="23622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CD28D1F7-908D-8437-ECC4-5DE8666F5DFD}"/>
                </a:ext>
              </a:extLst>
            </p:cNvPr>
            <p:cNvSpPr txBox="1"/>
            <p:nvPr/>
          </p:nvSpPr>
          <p:spPr>
            <a:xfrm>
              <a:off x="1603170" y="6808857"/>
              <a:ext cx="4572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ló rạng</a:t>
              </a:r>
            </a:p>
          </p:txBody>
        </p:sp>
      </p:grpSp>
      <p:grpSp>
        <p:nvGrpSpPr>
          <p:cNvPr id="11" name="Group 10">
            <a:extLst>
              <a:ext uri="{FF2B5EF4-FFF2-40B4-BE49-F238E27FC236}">
                <a16:creationId xmlns:a16="http://schemas.microsoft.com/office/drawing/2014/main" id="{69FAF8E4-5A98-B109-9988-25B5E371E141}"/>
              </a:ext>
            </a:extLst>
          </p:cNvPr>
          <p:cNvGrpSpPr/>
          <p:nvPr/>
        </p:nvGrpSpPr>
        <p:grpSpPr>
          <a:xfrm>
            <a:off x="13590143" y="7233295"/>
            <a:ext cx="4572000" cy="2362200"/>
            <a:chOff x="1603170" y="5981700"/>
            <a:chExt cx="4572000" cy="2362200"/>
          </a:xfrm>
        </p:grpSpPr>
        <p:sp>
          <p:nvSpPr>
            <p:cNvPr id="12" name="Freeform 2">
              <a:extLst>
                <a:ext uri="{FF2B5EF4-FFF2-40B4-BE49-F238E27FC236}">
                  <a16:creationId xmlns:a16="http://schemas.microsoft.com/office/drawing/2014/main" id="{BCDD0E3F-1D66-0CF5-FE44-1BFEA301A01A}"/>
                </a:ext>
              </a:extLst>
            </p:cNvPr>
            <p:cNvSpPr/>
            <p:nvPr/>
          </p:nvSpPr>
          <p:spPr>
            <a:xfrm>
              <a:off x="1758542" y="5981700"/>
              <a:ext cx="4261257" cy="23622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6029039E-51C4-5E4F-6407-DBB7CAF2BDFA}"/>
                </a:ext>
              </a:extLst>
            </p:cNvPr>
            <p:cNvSpPr txBox="1"/>
            <p:nvPr/>
          </p:nvSpPr>
          <p:spPr>
            <a:xfrm>
              <a:off x="1603170" y="6808857"/>
              <a:ext cx="4572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nàng tiên</a:t>
              </a:r>
            </a:p>
          </p:txBody>
        </p:sp>
      </p:grpSp>
      <p:grpSp>
        <p:nvGrpSpPr>
          <p:cNvPr id="14" name="Group 13">
            <a:extLst>
              <a:ext uri="{FF2B5EF4-FFF2-40B4-BE49-F238E27FC236}">
                <a16:creationId xmlns:a16="http://schemas.microsoft.com/office/drawing/2014/main" id="{80602883-80C5-CD09-FDC2-156DD5A251A4}"/>
              </a:ext>
            </a:extLst>
          </p:cNvPr>
          <p:cNvGrpSpPr/>
          <p:nvPr/>
        </p:nvGrpSpPr>
        <p:grpSpPr>
          <a:xfrm>
            <a:off x="9018143" y="7256280"/>
            <a:ext cx="4572000" cy="2362200"/>
            <a:chOff x="1603170" y="5981700"/>
            <a:chExt cx="4572000" cy="2362200"/>
          </a:xfrm>
        </p:grpSpPr>
        <p:sp>
          <p:nvSpPr>
            <p:cNvPr id="15" name="Freeform 2">
              <a:extLst>
                <a:ext uri="{FF2B5EF4-FFF2-40B4-BE49-F238E27FC236}">
                  <a16:creationId xmlns:a16="http://schemas.microsoft.com/office/drawing/2014/main" id="{21F1705B-E1EE-55B5-85A6-A1D10CBD7354}"/>
                </a:ext>
              </a:extLst>
            </p:cNvPr>
            <p:cNvSpPr/>
            <p:nvPr/>
          </p:nvSpPr>
          <p:spPr>
            <a:xfrm>
              <a:off x="1758542" y="5981700"/>
              <a:ext cx="4261257" cy="23622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ED95EDEC-2330-C3AC-9595-27386ED45CE2}"/>
                </a:ext>
              </a:extLst>
            </p:cNvPr>
            <p:cNvSpPr txBox="1"/>
            <p:nvPr/>
          </p:nvSpPr>
          <p:spPr>
            <a:xfrm>
              <a:off x="1603170" y="6808857"/>
              <a:ext cx="4572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truyện cổ tích</a:t>
              </a:r>
            </a:p>
          </p:txBody>
        </p:sp>
      </p:grpSp>
    </p:spTree>
    <p:extLst>
      <p:ext uri="{BB962C8B-B14F-4D97-AF65-F5344CB8AC3E}">
        <p14:creationId xmlns:p14="http://schemas.microsoft.com/office/powerpoint/2010/main" val="81233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1068</Words>
  <Application>Microsoft Office PowerPoint</Application>
  <PresentationFormat>Custom</PresentationFormat>
  <Paragraphs>108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Amasis MT Pro Black</vt: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Illustration and Shapes Best Friends Greetings Fun - Presentation Template</dc:title>
  <dc:creator>FPT SHOP</dc:creator>
  <cp:lastModifiedBy>FPT SHOP</cp:lastModifiedBy>
  <cp:revision>4</cp:revision>
  <dcterms:created xsi:type="dcterms:W3CDTF">2006-08-16T00:00:00Z</dcterms:created>
  <dcterms:modified xsi:type="dcterms:W3CDTF">2025-10-07T12:52:10Z</dcterms:modified>
  <dc:identifier>DAFo4t_GLLY</dc:identifier>
</cp:coreProperties>
</file>