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56" r:id="rId3"/>
    <p:sldId id="258" r:id="rId4"/>
    <p:sldId id="268" r:id="rId5"/>
    <p:sldId id="270" r:id="rId6"/>
    <p:sldId id="269" r:id="rId7"/>
    <p:sldId id="271" r:id="rId8"/>
    <p:sldId id="272" r:id="rId9"/>
    <p:sldId id="273" r:id="rId10"/>
    <p:sldId id="274" r:id="rId11"/>
    <p:sldId id="275" r:id="rId12"/>
    <p:sldId id="276" r:id="rId13"/>
    <p:sldId id="277" r:id="rId14"/>
  </p:sldIdLst>
  <p:sldSz cx="18288000" cy="10287000"/>
  <p:notesSz cx="6858000" cy="9144000"/>
  <p:embeddedFontLst>
    <p:embeddedFont>
      <p:font typeface="Amasis MT Pro Black" panose="02040A04050005020304" pitchFamily="18" charset="0"/>
      <p:bold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29C396-D91C-48D2-AAAD-287853EB27FA}">
          <p14:sldIdLst>
            <p14:sldId id="267"/>
            <p14:sldId id="256"/>
            <p14:sldId id="258"/>
            <p14:sldId id="268"/>
            <p14:sldId id="270"/>
            <p14:sldId id="269"/>
            <p14:sldId id="271"/>
            <p14:sldId id="272"/>
            <p14:sldId id="273"/>
            <p14:sldId id="274"/>
            <p14:sldId id="275"/>
            <p14:sldId id="276"/>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DAA"/>
    <a:srgbClr val="FFFFFF"/>
    <a:srgbClr val="B0E7EE"/>
    <a:srgbClr val="D7B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1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9.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18.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623389" y="2291489"/>
            <a:ext cx="12405783" cy="5237989"/>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a:noFill/>
            </a:ln>
          </p:spPr>
          <p:txBody>
            <a:bodyPr/>
            <a:lstStyle/>
            <a:p>
              <a:endParaRPr lang="en-US"/>
            </a:p>
          </p:txBody>
        </p:sp>
        <p:sp>
          <p:nvSpPr>
            <p:cNvPr id="6" name="TextBox 6"/>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grpSp>
        <p:nvGrpSpPr>
          <p:cNvPr id="7" name="Group 7"/>
          <p:cNvGrpSpPr/>
          <p:nvPr/>
        </p:nvGrpSpPr>
        <p:grpSpPr>
          <a:xfrm>
            <a:off x="2842546" y="1943772"/>
            <a:ext cx="12890501" cy="536475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a:noFill/>
            </a:ln>
          </p:spPr>
          <p:txBody>
            <a:bodyPr/>
            <a:lstStyle/>
            <a:p>
              <a:endParaRPr lang="en-US"/>
            </a:p>
          </p:txBody>
        </p:sp>
        <p:sp>
          <p:nvSpPr>
            <p:cNvPr id="9" name="TextBox 9"/>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sp>
        <p:nvSpPr>
          <p:cNvPr id="14" name="Freeform 14"/>
          <p:cNvSpPr/>
          <p:nvPr/>
        </p:nvSpPr>
        <p:spPr>
          <a:xfrm rot="1167597">
            <a:off x="12686296" y="1398491"/>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6"/>
            <a:stretch>
              <a:fillRect/>
            </a:stretch>
          </a:blipFill>
        </p:spPr>
        <p:txBody>
          <a:bodyPr/>
          <a:lstStyle/>
          <a:p>
            <a:endParaRPr lang="en-US"/>
          </a:p>
        </p:txBody>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7"/>
            <a:stretch>
              <a:fillRect/>
            </a:stretch>
          </a:blipFill>
        </p:spPr>
        <p:txBody>
          <a:bodyPr/>
          <a:lstStyle/>
          <a:p>
            <a:endParaRPr lang="en-US"/>
          </a:p>
        </p:txBody>
      </p:sp>
      <p:sp>
        <p:nvSpPr>
          <p:cNvPr id="17" name="Freeform 17"/>
          <p:cNvSpPr/>
          <p:nvPr/>
        </p:nvSpPr>
        <p:spPr>
          <a:xfrm>
            <a:off x="14949430" y="5382987"/>
            <a:ext cx="2871618" cy="4292982"/>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8"/>
            <a:stretch>
              <a:fillRect b="-8839"/>
            </a:stretch>
          </a:blipFill>
        </p:spPr>
        <p:txBody>
          <a:bodyPr/>
          <a:lstStyle/>
          <a:p>
            <a:endParaRPr lang="en-US"/>
          </a:p>
        </p:txBody>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9"/>
            <a:stretch>
              <a:fillRect/>
            </a:stretch>
          </a:blipFill>
        </p:spPr>
        <p:txBody>
          <a:bodyPr/>
          <a:lstStyle/>
          <a:p>
            <a:endParaRPr lang="en-US"/>
          </a:p>
        </p:txBody>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0"/>
            <a:stretch>
              <a:fillRect/>
            </a:stretch>
          </a:blipFill>
        </p:spPr>
        <p:txBody>
          <a:bodyPr/>
          <a:lstStyle/>
          <a:p>
            <a:endParaRPr lang="en-US"/>
          </a:p>
        </p:txBody>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1"/>
            <a:stretch>
              <a:fillRect/>
            </a:stretch>
          </a:blipFill>
        </p:spPr>
        <p:txBody>
          <a:bodyPr/>
          <a:lstStyle/>
          <a:p>
            <a:endParaRPr lang="en-US"/>
          </a:p>
        </p:txBody>
      </p:sp>
      <p:sp>
        <p:nvSpPr>
          <p:cNvPr id="21" name="Freeform 21"/>
          <p:cNvSpPr/>
          <p:nvPr/>
        </p:nvSpPr>
        <p:spPr>
          <a:xfrm>
            <a:off x="8552126" y="302175"/>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2"/>
            <a:stretch>
              <a:fillRect/>
            </a:stretch>
          </a:blipFill>
        </p:spPr>
        <p:txBody>
          <a:bodyPr/>
          <a:lstStyle/>
          <a:p>
            <a:endParaRPr lang="en-US"/>
          </a:p>
        </p:txBody>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3"/>
            <a:stretch>
              <a:fillRect/>
            </a:stretch>
          </a:blipFill>
        </p:spPr>
        <p:txBody>
          <a:bodyPr/>
          <a:lstStyle/>
          <a:p>
            <a:endParaRPr lang="en-US"/>
          </a:p>
        </p:txBody>
      </p:sp>
      <p:sp>
        <p:nvSpPr>
          <p:cNvPr id="23" name="TextBox 23"/>
          <p:cNvSpPr txBox="1"/>
          <p:nvPr/>
        </p:nvSpPr>
        <p:spPr>
          <a:xfrm>
            <a:off x="2955645" y="2761844"/>
            <a:ext cx="13291752" cy="3248646"/>
          </a:xfrm>
          <a:prstGeom prst="rect">
            <a:avLst/>
          </a:prstGeom>
        </p:spPr>
        <p:txBody>
          <a:bodyPr wrap="square" lIns="0" tIns="0" rIns="0" bIns="0" rtlCol="0" anchor="t">
            <a:spAutoFit/>
          </a:bodyPr>
          <a:lstStyle/>
          <a:p>
            <a:pPr algn="ctr">
              <a:lnSpc>
                <a:spcPct val="150000"/>
              </a:lnSpc>
            </a:pPr>
            <a:r>
              <a:rPr lang="en-US" sz="7500" b="1">
                <a:solidFill>
                  <a:srgbClr val="000000"/>
                </a:solidFill>
                <a:latin typeface="Arial" panose="020B0604020202020204" pitchFamily="34" charset="0"/>
                <a:cs typeface="Arial" panose="020B0604020202020204" pitchFamily="34" charset="0"/>
              </a:rPr>
              <a:t>MỜI CÁC EM </a:t>
            </a:r>
          </a:p>
          <a:p>
            <a:pPr algn="ctr">
              <a:lnSpc>
                <a:spcPct val="150000"/>
              </a:lnSpc>
            </a:pPr>
            <a:r>
              <a:rPr lang="en-US" sz="7500" b="1">
                <a:solidFill>
                  <a:srgbClr val="000000"/>
                </a:solidFill>
                <a:latin typeface="Arial" panose="020B0604020202020204" pitchFamily="34" charset="0"/>
                <a:cs typeface="Arial" panose="020B0604020202020204" pitchFamily="34" charset="0"/>
              </a:rPr>
              <a:t>QUAY TRỞ LẠI LỚP HỌC!</a:t>
            </a:r>
          </a:p>
        </p:txBody>
      </p:sp>
    </p:spTree>
    <p:extLst>
      <p:ext uri="{BB962C8B-B14F-4D97-AF65-F5344CB8AC3E}">
        <p14:creationId xmlns:p14="http://schemas.microsoft.com/office/powerpoint/2010/main" val="1595066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9DCC0F-CB3F-BAFA-650C-A456AD5E2F33}"/>
              </a:ext>
            </a:extLst>
          </p:cNvPr>
          <p:cNvSpPr txBox="1"/>
          <p:nvPr/>
        </p:nvSpPr>
        <p:spPr>
          <a:xfrm>
            <a:off x="4686300" y="342900"/>
            <a:ext cx="8915400" cy="1015663"/>
          </a:xfrm>
          <a:prstGeom prst="rect">
            <a:avLst/>
          </a:prstGeom>
          <a:noFill/>
        </p:spPr>
        <p:txBody>
          <a:bodyPr wrap="square" rtlCol="0">
            <a:spAutoFit/>
          </a:bodyPr>
          <a:lstStyle/>
          <a:p>
            <a:pPr algn="ctr"/>
            <a:r>
              <a:rPr lang="en-US" sz="6000" b="1">
                <a:solidFill>
                  <a:schemeClr val="accent5">
                    <a:lumMod val="50000"/>
                  </a:schemeClr>
                </a:solidFill>
                <a:latin typeface="Arial" panose="020B0604020202020204" pitchFamily="34" charset="0"/>
                <a:cs typeface="Arial" panose="020B0604020202020204" pitchFamily="34" charset="0"/>
              </a:rPr>
              <a:t>VẬN DỤNG </a:t>
            </a:r>
          </a:p>
        </p:txBody>
      </p:sp>
      <p:sp>
        <p:nvSpPr>
          <p:cNvPr id="7" name="Freeform 6">
            <a:extLst>
              <a:ext uri="{FF2B5EF4-FFF2-40B4-BE49-F238E27FC236}">
                <a16:creationId xmlns:a16="http://schemas.microsoft.com/office/drawing/2014/main" id="{031D8E4D-723C-38A5-0946-E5D0D8FC1747}"/>
              </a:ext>
            </a:extLst>
          </p:cNvPr>
          <p:cNvSpPr/>
          <p:nvPr/>
        </p:nvSpPr>
        <p:spPr>
          <a:xfrm>
            <a:off x="33337" y="4077295"/>
            <a:ext cx="5105400" cy="6185892"/>
          </a:xfrm>
          <a:custGeom>
            <a:avLst/>
            <a:gdLst/>
            <a:ahLst/>
            <a:cxnLst/>
            <a:rect l="l" t="t" r="r" b="b"/>
            <a:pathLst>
              <a:path w="3566160" h="4114800">
                <a:moveTo>
                  <a:pt x="0" y="0"/>
                </a:moveTo>
                <a:lnTo>
                  <a:pt x="3566160" y="0"/>
                </a:lnTo>
                <a:lnTo>
                  <a:pt x="35661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9FC1762F-FB40-382D-1189-5371870062FF}"/>
              </a:ext>
            </a:extLst>
          </p:cNvPr>
          <p:cNvGrpSpPr/>
          <p:nvPr/>
        </p:nvGrpSpPr>
        <p:grpSpPr>
          <a:xfrm>
            <a:off x="5222784" y="2193756"/>
            <a:ext cx="13046011" cy="4820066"/>
            <a:chOff x="5222784" y="2193756"/>
            <a:chExt cx="13046011" cy="4820066"/>
          </a:xfrm>
        </p:grpSpPr>
        <p:sp>
          <p:nvSpPr>
            <p:cNvPr id="9" name="Rectangle: Rounded Corners 8">
              <a:extLst>
                <a:ext uri="{FF2B5EF4-FFF2-40B4-BE49-F238E27FC236}">
                  <a16:creationId xmlns:a16="http://schemas.microsoft.com/office/drawing/2014/main" id="{82474355-BB55-6D2C-B6B2-12FC5584A589}"/>
                </a:ext>
              </a:extLst>
            </p:cNvPr>
            <p:cNvSpPr/>
            <p:nvPr/>
          </p:nvSpPr>
          <p:spPr>
            <a:xfrm>
              <a:off x="5222784" y="2193756"/>
              <a:ext cx="12262032" cy="4820066"/>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 </a:t>
              </a:r>
            </a:p>
          </p:txBody>
        </p:sp>
        <p:sp>
          <p:nvSpPr>
            <p:cNvPr id="8" name="Rectangle: Rounded Corners 7">
              <a:extLst>
                <a:ext uri="{FF2B5EF4-FFF2-40B4-BE49-F238E27FC236}">
                  <a16:creationId xmlns:a16="http://schemas.microsoft.com/office/drawing/2014/main" id="{2CF0C2A4-62A0-7CA7-8F3B-F6EE4D4D25DB}"/>
                </a:ext>
              </a:extLst>
            </p:cNvPr>
            <p:cNvSpPr/>
            <p:nvPr/>
          </p:nvSpPr>
          <p:spPr>
            <a:xfrm>
              <a:off x="5638800" y="2616278"/>
              <a:ext cx="11430000" cy="39750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Nói với người than về những trải nghiệm thú vị mà các bạn ở lớp đã chia sẻ. </a:t>
              </a:r>
            </a:p>
          </p:txBody>
        </p:sp>
        <p:sp>
          <p:nvSpPr>
            <p:cNvPr id="10" name="Freeform 14">
              <a:extLst>
                <a:ext uri="{FF2B5EF4-FFF2-40B4-BE49-F238E27FC236}">
                  <a16:creationId xmlns:a16="http://schemas.microsoft.com/office/drawing/2014/main" id="{EB54C882-69B0-B7E4-675D-AD541585DB56}"/>
                </a:ext>
              </a:extLst>
            </p:cNvPr>
            <p:cNvSpPr/>
            <p:nvPr/>
          </p:nvSpPr>
          <p:spPr>
            <a:xfrm rot="1167597">
              <a:off x="13748334" y="2283942"/>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Freeform 11">
            <a:extLst>
              <a:ext uri="{FF2B5EF4-FFF2-40B4-BE49-F238E27FC236}">
                <a16:creationId xmlns:a16="http://schemas.microsoft.com/office/drawing/2014/main" id="{83B279FC-389E-4E48-7A46-249A9C462276}"/>
              </a:ext>
            </a:extLst>
          </p:cNvPr>
          <p:cNvSpPr/>
          <p:nvPr/>
        </p:nvSpPr>
        <p:spPr>
          <a:xfrm>
            <a:off x="6096000" y="8375482"/>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6"/>
            <a:stretch>
              <a:fillRect/>
            </a:stretch>
          </a:blipFill>
        </p:spPr>
        <p:txBody>
          <a:bodyPr/>
          <a:lstStyle/>
          <a:p>
            <a:endParaRPr lang="en-US"/>
          </a:p>
        </p:txBody>
      </p:sp>
      <p:sp>
        <p:nvSpPr>
          <p:cNvPr id="13" name="Freeform 11">
            <a:extLst>
              <a:ext uri="{FF2B5EF4-FFF2-40B4-BE49-F238E27FC236}">
                <a16:creationId xmlns:a16="http://schemas.microsoft.com/office/drawing/2014/main" id="{2140B9DF-0ACB-7A34-B1D6-BBDCFF397E80}"/>
              </a:ext>
            </a:extLst>
          </p:cNvPr>
          <p:cNvSpPr/>
          <p:nvPr/>
        </p:nvSpPr>
        <p:spPr>
          <a:xfrm>
            <a:off x="8153400" y="8375482"/>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6"/>
            <a:stretch>
              <a:fillRect/>
            </a:stretch>
          </a:blipFill>
        </p:spPr>
        <p:txBody>
          <a:bodyPr/>
          <a:lstStyle/>
          <a:p>
            <a:endParaRPr lang="en-US"/>
          </a:p>
        </p:txBody>
      </p:sp>
      <p:sp>
        <p:nvSpPr>
          <p:cNvPr id="14" name="Freeform 11">
            <a:extLst>
              <a:ext uri="{FF2B5EF4-FFF2-40B4-BE49-F238E27FC236}">
                <a16:creationId xmlns:a16="http://schemas.microsoft.com/office/drawing/2014/main" id="{BD8C60A6-71DD-4FB4-7902-8298A42A26DC}"/>
              </a:ext>
            </a:extLst>
          </p:cNvPr>
          <p:cNvSpPr/>
          <p:nvPr/>
        </p:nvSpPr>
        <p:spPr>
          <a:xfrm>
            <a:off x="10210800" y="8346907"/>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6"/>
            <a:stretch>
              <a:fillRect/>
            </a:stretch>
          </a:blipFill>
        </p:spPr>
        <p:txBody>
          <a:bodyPr/>
          <a:lstStyle/>
          <a:p>
            <a:endParaRPr lang="en-US"/>
          </a:p>
        </p:txBody>
      </p:sp>
      <p:sp>
        <p:nvSpPr>
          <p:cNvPr id="15" name="Freeform 11">
            <a:extLst>
              <a:ext uri="{FF2B5EF4-FFF2-40B4-BE49-F238E27FC236}">
                <a16:creationId xmlns:a16="http://schemas.microsoft.com/office/drawing/2014/main" id="{C3DEDE0B-DF2B-E3C1-BEE0-9FBA2209F487}"/>
              </a:ext>
            </a:extLst>
          </p:cNvPr>
          <p:cNvSpPr/>
          <p:nvPr/>
        </p:nvSpPr>
        <p:spPr>
          <a:xfrm>
            <a:off x="12115800" y="8375482"/>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3AC0EE5F-7F1E-9311-6939-324C93867CB0}"/>
              </a:ext>
            </a:extLst>
          </p:cNvPr>
          <p:cNvSpPr/>
          <p:nvPr/>
        </p:nvSpPr>
        <p:spPr>
          <a:xfrm>
            <a:off x="14173200" y="8375482"/>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6"/>
            <a:stretch>
              <a:fillRect/>
            </a:stretch>
          </a:blipFill>
        </p:spPr>
        <p:txBody>
          <a:bodyPr/>
          <a:lstStyle/>
          <a:p>
            <a:endParaRPr lang="en-US"/>
          </a:p>
        </p:txBody>
      </p:sp>
      <p:sp>
        <p:nvSpPr>
          <p:cNvPr id="17" name="Freeform 11">
            <a:extLst>
              <a:ext uri="{FF2B5EF4-FFF2-40B4-BE49-F238E27FC236}">
                <a16:creationId xmlns:a16="http://schemas.microsoft.com/office/drawing/2014/main" id="{52C5D422-7E81-A669-4AE8-F37DC9545CB8}"/>
              </a:ext>
            </a:extLst>
          </p:cNvPr>
          <p:cNvSpPr/>
          <p:nvPr/>
        </p:nvSpPr>
        <p:spPr>
          <a:xfrm>
            <a:off x="16230600" y="8346907"/>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24206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3CA76935-9ED7-C330-8CB8-D326D4459322}"/>
              </a:ext>
            </a:extLst>
          </p:cNvPr>
          <p:cNvSpPr/>
          <p:nvPr/>
        </p:nvSpPr>
        <p:spPr>
          <a:xfrm rot="21311102">
            <a:off x="1750182" y="7995231"/>
            <a:ext cx="20932906" cy="5044214"/>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A033D23-1DD2-98AF-703F-D758148E3C74}"/>
              </a:ext>
            </a:extLst>
          </p:cNvPr>
          <p:cNvSpPr/>
          <p:nvPr/>
        </p:nvSpPr>
        <p:spPr>
          <a:xfrm rot="212413">
            <a:off x="-4256153" y="7677775"/>
            <a:ext cx="20932906" cy="5044214"/>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44FAE0-98D2-1FAC-922C-165C006026D5}"/>
              </a:ext>
            </a:extLst>
          </p:cNvPr>
          <p:cNvSpPr txBox="1"/>
          <p:nvPr/>
        </p:nvSpPr>
        <p:spPr>
          <a:xfrm>
            <a:off x="381000" y="342900"/>
            <a:ext cx="17526000" cy="2041456"/>
          </a:xfrm>
          <a:prstGeom prst="rect">
            <a:avLst/>
          </a:prstGeom>
          <a:solidFill>
            <a:schemeClr val="accent6">
              <a:lumMod val="20000"/>
              <a:lumOff val="80000"/>
            </a:schemeClr>
          </a:solid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Tìm đọc bài thơ, bài văn viết về những trải nghiệm trong cuộc sống giúp ta khôn lớn, trưởng thành. </a:t>
            </a:r>
          </a:p>
        </p:txBody>
      </p:sp>
      <p:sp>
        <p:nvSpPr>
          <p:cNvPr id="9" name="Oval 8">
            <a:extLst>
              <a:ext uri="{FF2B5EF4-FFF2-40B4-BE49-F238E27FC236}">
                <a16:creationId xmlns:a16="http://schemas.microsoft.com/office/drawing/2014/main" id="{2926807D-BB91-4050-96DB-5361D14A8596}"/>
              </a:ext>
            </a:extLst>
          </p:cNvPr>
          <p:cNvSpPr/>
          <p:nvPr/>
        </p:nvSpPr>
        <p:spPr>
          <a:xfrm rot="21311102">
            <a:off x="2079764" y="8451535"/>
            <a:ext cx="20932906" cy="5044214"/>
          </a:xfrm>
          <a:prstGeom prst="ellipse">
            <a:avLst/>
          </a:prstGeom>
          <a:solidFill>
            <a:srgbClr val="B0E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B0176A-6050-8EF3-6362-44EE0EE32847}"/>
              </a:ext>
            </a:extLst>
          </p:cNvPr>
          <p:cNvSpPr/>
          <p:nvPr/>
        </p:nvSpPr>
        <p:spPr>
          <a:xfrm rot="212413">
            <a:off x="-4512436" y="7918582"/>
            <a:ext cx="20932906" cy="5044214"/>
          </a:xfrm>
          <a:prstGeom prst="ellipse">
            <a:avLst/>
          </a:prstGeom>
          <a:solidFill>
            <a:srgbClr val="D7B9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amily kid illustration Picture book">
            <a:extLst>
              <a:ext uri="{FF2B5EF4-FFF2-40B4-BE49-F238E27FC236}">
                <a16:creationId xmlns:a16="http://schemas.microsoft.com/office/drawing/2014/main" id="{F630CF3B-D7C9-AB4B-47B1-A4E686495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5670" y="5040979"/>
            <a:ext cx="4950100" cy="480327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B0C869C-4E2A-975C-C792-65C4CB591312}"/>
              </a:ext>
            </a:extLst>
          </p:cNvPr>
          <p:cNvGrpSpPr/>
          <p:nvPr/>
        </p:nvGrpSpPr>
        <p:grpSpPr>
          <a:xfrm>
            <a:off x="-457200" y="5587455"/>
            <a:ext cx="5519395" cy="4372260"/>
            <a:chOff x="-152400" y="5006278"/>
            <a:chExt cx="5519395" cy="4372260"/>
          </a:xfrm>
        </p:grpSpPr>
        <p:pic>
          <p:nvPicPr>
            <p:cNvPr id="7" name="Picture 6">
              <a:extLst>
                <a:ext uri="{FF2B5EF4-FFF2-40B4-BE49-F238E27FC236}">
                  <a16:creationId xmlns:a16="http://schemas.microsoft.com/office/drawing/2014/main" id="{D7EE1E88-4DA6-862A-11B4-4F7AE2EC507F}"/>
                </a:ext>
              </a:extLst>
            </p:cNvPr>
            <p:cNvPicPr>
              <a:picLocks noChangeAspect="1"/>
            </p:cNvPicPr>
            <p:nvPr/>
          </p:nvPicPr>
          <p:blipFill>
            <a:blip r:embed="rId3"/>
            <a:stretch>
              <a:fillRect/>
            </a:stretch>
          </p:blipFill>
          <p:spPr>
            <a:xfrm>
              <a:off x="-152400" y="5006278"/>
              <a:ext cx="5519395" cy="4060030"/>
            </a:xfrm>
            <a:prstGeom prst="rect">
              <a:avLst/>
            </a:prstGeom>
          </p:spPr>
        </p:pic>
        <p:sp>
          <p:nvSpPr>
            <p:cNvPr id="14" name="Oval 13">
              <a:extLst>
                <a:ext uri="{FF2B5EF4-FFF2-40B4-BE49-F238E27FC236}">
                  <a16:creationId xmlns:a16="http://schemas.microsoft.com/office/drawing/2014/main" id="{43BB219D-3018-A3BB-FA83-2EA5053F3921}"/>
                </a:ext>
              </a:extLst>
            </p:cNvPr>
            <p:cNvSpPr/>
            <p:nvPr/>
          </p:nvSpPr>
          <p:spPr>
            <a:xfrm>
              <a:off x="412230" y="8842169"/>
              <a:ext cx="4114800" cy="536369"/>
            </a:xfrm>
            <a:prstGeom prst="ellipse">
              <a:avLst/>
            </a:prstGeom>
            <a:solidFill>
              <a:schemeClr val="bg2">
                <a:lumMod val="90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FC6BEEB8-EF7B-AFE0-171D-F4CD72B94B17}"/>
              </a:ext>
            </a:extLst>
          </p:cNvPr>
          <p:cNvSpPr txBox="1"/>
          <p:nvPr/>
        </p:nvSpPr>
        <p:spPr>
          <a:xfrm>
            <a:off x="3543300" y="2717295"/>
            <a:ext cx="11201400" cy="3671583"/>
          </a:xfrm>
          <a:prstGeom prst="rect">
            <a:avLst/>
          </a:prstGeom>
          <a:noFill/>
        </p:spPr>
        <p:txBody>
          <a:bodyPr wrap="square" rtlCol="0">
            <a:spAutoFit/>
          </a:bodyPr>
          <a:lstStyle/>
          <a:p>
            <a:pPr>
              <a:lnSpc>
                <a:spcPct val="150000"/>
              </a:lnSpc>
            </a:pPr>
            <a:r>
              <a:rPr lang="en-US" sz="4000" b="1" i="1">
                <a:solidFill>
                  <a:srgbClr val="C00000"/>
                </a:solidFill>
                <a:latin typeface="Arial" panose="020B0604020202020204" pitchFamily="34" charset="0"/>
                <a:cs typeface="Arial" panose="020B0604020202020204" pitchFamily="34" charset="0"/>
              </a:rPr>
              <a:t>Gợi ý: </a:t>
            </a:r>
          </a:p>
          <a:p>
            <a:pPr marL="571500" indent="-571500">
              <a:lnSpc>
                <a:spcPct val="150000"/>
              </a:lnSpc>
              <a:buFont typeface="Wingdings" panose="05000000000000000000" pitchFamily="2" charset="2"/>
              <a:buChar char="§"/>
            </a:pPr>
            <a:r>
              <a:rPr lang="en-US" sz="4000" i="1">
                <a:solidFill>
                  <a:srgbClr val="002060"/>
                </a:solidFill>
                <a:latin typeface="Arial" panose="020B0604020202020204" pitchFamily="34" charset="0"/>
                <a:cs typeface="Arial" panose="020B0604020202020204" pitchFamily="34" charset="0"/>
              </a:rPr>
              <a:t>Khi mẹ vắng nhà </a:t>
            </a:r>
            <a:r>
              <a:rPr lang="en-US" sz="4000">
                <a:latin typeface="Arial" panose="020B0604020202020204" pitchFamily="34" charset="0"/>
                <a:cs typeface="Arial" panose="020B0604020202020204" pitchFamily="34" charset="0"/>
              </a:rPr>
              <a:t>của Trần Đăng Khoa </a:t>
            </a:r>
          </a:p>
          <a:p>
            <a:pPr marL="571500" indent="-571500">
              <a:lnSpc>
                <a:spcPct val="150000"/>
              </a:lnSpc>
              <a:buFont typeface="Wingdings" panose="05000000000000000000" pitchFamily="2" charset="2"/>
              <a:buChar char="§"/>
            </a:pPr>
            <a:r>
              <a:rPr lang="en-US" sz="4000" i="1">
                <a:solidFill>
                  <a:srgbClr val="002060"/>
                </a:solidFill>
                <a:latin typeface="Arial" panose="020B0604020202020204" pitchFamily="34" charset="0"/>
                <a:cs typeface="Arial" panose="020B0604020202020204" pitchFamily="34" charset="0"/>
              </a:rPr>
              <a:t>Khúc đồng sao lấm lám </a:t>
            </a:r>
            <a:r>
              <a:rPr lang="en-US" sz="4000">
                <a:latin typeface="Arial" panose="020B0604020202020204" pitchFamily="34" charset="0"/>
                <a:cs typeface="Arial" panose="020B0604020202020204" pitchFamily="34" charset="0"/>
              </a:rPr>
              <a:t>của Kao Sơn</a:t>
            </a:r>
          </a:p>
          <a:p>
            <a:pPr marL="571500" indent="-571500">
              <a:lnSpc>
                <a:spcPct val="150000"/>
              </a:lnSpc>
              <a:buFont typeface="Wingdings" panose="05000000000000000000" pitchFamily="2" charset="2"/>
              <a:buChar char="§"/>
            </a:pPr>
            <a:r>
              <a:rPr lang="en-US" sz="4000" i="1">
                <a:solidFill>
                  <a:srgbClr val="002060"/>
                </a:solidFill>
                <a:latin typeface="Arial" panose="020B0604020202020204" pitchFamily="34" charset="0"/>
                <a:cs typeface="Arial" panose="020B0604020202020204" pitchFamily="34" charset="0"/>
              </a:rPr>
              <a:t>Trên đồi mở mắt và mơ </a:t>
            </a:r>
            <a:r>
              <a:rPr lang="en-US" sz="4000">
                <a:latin typeface="Arial" panose="020B0604020202020204" pitchFamily="34" charset="0"/>
                <a:cs typeface="Arial" panose="020B0604020202020204" pitchFamily="34" charset="0"/>
              </a:rPr>
              <a:t>của Văn Thành Lê</a:t>
            </a:r>
          </a:p>
        </p:txBody>
      </p:sp>
    </p:spTree>
    <p:extLst>
      <p:ext uri="{BB962C8B-B14F-4D97-AF65-F5344CB8AC3E}">
        <p14:creationId xmlns:p14="http://schemas.microsoft.com/office/powerpoint/2010/main" val="39490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en-US"/>
          </a:p>
        </p:txBody>
      </p:sp>
      <p:sp>
        <p:nvSpPr>
          <p:cNvPr id="13" name="Freeform 13"/>
          <p:cNvSpPr/>
          <p:nvPr/>
        </p:nvSpPr>
        <p:spPr>
          <a:xfrm>
            <a:off x="1671952" y="1067127"/>
            <a:ext cx="15051187" cy="7255623"/>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571581" y="1449742"/>
            <a:ext cx="1019587" cy="700966"/>
          </a:xfrm>
          <a:custGeom>
            <a:avLst/>
            <a:gdLst/>
            <a:ahLst/>
            <a:cxnLst/>
            <a:rect l="l" t="t" r="r" b="b"/>
            <a:pathLst>
              <a:path w="1019587" h="700966">
                <a:moveTo>
                  <a:pt x="0" y="0"/>
                </a:moveTo>
                <a:lnTo>
                  <a:pt x="1019587" y="0"/>
                </a:lnTo>
                <a:lnTo>
                  <a:pt x="1019587" y="700966"/>
                </a:lnTo>
                <a:lnTo>
                  <a:pt x="0" y="700966"/>
                </a:lnTo>
                <a:lnTo>
                  <a:pt x="0" y="0"/>
                </a:lnTo>
                <a:close/>
              </a:path>
            </a:pathLst>
          </a:custGeom>
          <a:blipFill>
            <a:blip r:embed="rId6"/>
            <a:stretch>
              <a:fillRect/>
            </a:stretch>
          </a:blipFill>
        </p:spPr>
        <p:txBody>
          <a:bodyPr/>
          <a:lstStyle/>
          <a:p>
            <a:endParaRPr lang="en-US"/>
          </a:p>
        </p:txBody>
      </p:sp>
      <p:sp>
        <p:nvSpPr>
          <p:cNvPr id="18" name="Freeform 18"/>
          <p:cNvSpPr/>
          <p:nvPr/>
        </p:nvSpPr>
        <p:spPr>
          <a:xfrm>
            <a:off x="17015708" y="2823460"/>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endParaRPr lang="en-US"/>
          </a:p>
        </p:txBody>
      </p:sp>
      <p:sp>
        <p:nvSpPr>
          <p:cNvPr id="19" name="Freeform 19"/>
          <p:cNvSpPr/>
          <p:nvPr/>
        </p:nvSpPr>
        <p:spPr>
          <a:xfrm>
            <a:off x="14729267" y="474686"/>
            <a:ext cx="908868" cy="546836"/>
          </a:xfrm>
          <a:custGeom>
            <a:avLst/>
            <a:gdLst/>
            <a:ahLst/>
            <a:cxnLst/>
            <a:rect l="l" t="t" r="r" b="b"/>
            <a:pathLst>
              <a:path w="908868" h="546836">
                <a:moveTo>
                  <a:pt x="0" y="0"/>
                </a:moveTo>
                <a:lnTo>
                  <a:pt x="908868" y="0"/>
                </a:lnTo>
                <a:lnTo>
                  <a:pt x="908868" y="546836"/>
                </a:lnTo>
                <a:lnTo>
                  <a:pt x="0" y="546836"/>
                </a:lnTo>
                <a:lnTo>
                  <a:pt x="0" y="0"/>
                </a:lnTo>
                <a:close/>
              </a:path>
            </a:pathLst>
          </a:custGeom>
          <a:blipFill>
            <a:blip r:embed="rId8"/>
            <a:stretch>
              <a:fillRect/>
            </a:stretch>
          </a:blipFill>
        </p:spPr>
        <p:txBody>
          <a:bodyPr/>
          <a:lstStyle/>
          <a:p>
            <a:endParaRPr lang="en-US"/>
          </a:p>
        </p:txBody>
      </p:sp>
      <p:sp>
        <p:nvSpPr>
          <p:cNvPr id="22" name="TextBox 22"/>
          <p:cNvSpPr txBox="1"/>
          <p:nvPr/>
        </p:nvSpPr>
        <p:spPr>
          <a:xfrm>
            <a:off x="4251513" y="1953123"/>
            <a:ext cx="9784974" cy="859210"/>
          </a:xfrm>
          <a:prstGeom prst="rect">
            <a:avLst/>
          </a:prstGeom>
        </p:spPr>
        <p:txBody>
          <a:bodyPr lIns="0" tIns="0" rIns="0" bIns="0" rtlCol="0" anchor="t">
            <a:spAutoFit/>
          </a:bodyPr>
          <a:lstStyle/>
          <a:p>
            <a:pPr algn="ctr">
              <a:lnSpc>
                <a:spcPts val="6720"/>
              </a:lnSpc>
            </a:pPr>
            <a:r>
              <a:rPr lang="en-US" sz="6000" b="1">
                <a:solidFill>
                  <a:srgbClr val="000000"/>
                </a:solidFill>
                <a:latin typeface="Arial" panose="020B0604020202020204" pitchFamily="34" charset="0"/>
                <a:cs typeface="Arial" panose="020B0604020202020204" pitchFamily="34" charset="0"/>
              </a:rPr>
              <a:t>HƯỚNG DẪN VỀ NHÀ </a:t>
            </a:r>
          </a:p>
        </p:txBody>
      </p:sp>
      <p:sp>
        <p:nvSpPr>
          <p:cNvPr id="33" name="Freeform 12">
            <a:extLst>
              <a:ext uri="{FF2B5EF4-FFF2-40B4-BE49-F238E27FC236}">
                <a16:creationId xmlns:a16="http://schemas.microsoft.com/office/drawing/2014/main" id="{2C8E6AE2-4E41-AB6B-260F-A20110F2FF45}"/>
              </a:ext>
            </a:extLst>
          </p:cNvPr>
          <p:cNvSpPr/>
          <p:nvPr/>
        </p:nvSpPr>
        <p:spPr>
          <a:xfrm>
            <a:off x="15219927" y="8498730"/>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9"/>
            <a:stretch>
              <a:fillRect/>
            </a:stretch>
          </a:blipFill>
        </p:spPr>
        <p:txBody>
          <a:bodyPr/>
          <a:lstStyle/>
          <a:p>
            <a:endParaRPr lang="en-US"/>
          </a:p>
        </p:txBody>
      </p:sp>
      <p:sp>
        <p:nvSpPr>
          <p:cNvPr id="34" name="Freeform 12">
            <a:extLst>
              <a:ext uri="{FF2B5EF4-FFF2-40B4-BE49-F238E27FC236}">
                <a16:creationId xmlns:a16="http://schemas.microsoft.com/office/drawing/2014/main" id="{4FD333D0-1A74-1D14-5AC1-46E6CB1FCDF9}"/>
              </a:ext>
            </a:extLst>
          </p:cNvPr>
          <p:cNvSpPr/>
          <p:nvPr/>
        </p:nvSpPr>
        <p:spPr>
          <a:xfrm>
            <a:off x="914400" y="8240853"/>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9"/>
            <a:stretch>
              <a:fillRect/>
            </a:stretch>
          </a:blipFill>
        </p:spPr>
        <p:txBody>
          <a:bodyPr/>
          <a:lstStyle/>
          <a:p>
            <a:endParaRPr lang="en-US"/>
          </a:p>
        </p:txBody>
      </p:sp>
      <p:sp>
        <p:nvSpPr>
          <p:cNvPr id="35" name="Freeform 12">
            <a:extLst>
              <a:ext uri="{FF2B5EF4-FFF2-40B4-BE49-F238E27FC236}">
                <a16:creationId xmlns:a16="http://schemas.microsoft.com/office/drawing/2014/main" id="{2B35FDED-911F-C93A-B78E-4D6173AFB011}"/>
              </a:ext>
            </a:extLst>
          </p:cNvPr>
          <p:cNvSpPr/>
          <p:nvPr/>
        </p:nvSpPr>
        <p:spPr>
          <a:xfrm>
            <a:off x="6515159" y="8334427"/>
            <a:ext cx="1993197" cy="1417661"/>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9"/>
            <a:stretch>
              <a:fillRect/>
            </a:stretch>
          </a:blipFill>
        </p:spPr>
        <p:txBody>
          <a:bodyPr/>
          <a:lstStyle/>
          <a:p>
            <a:endParaRPr lang="en-US"/>
          </a:p>
        </p:txBody>
      </p:sp>
      <p:sp>
        <p:nvSpPr>
          <p:cNvPr id="36" name="TextBox 35">
            <a:extLst>
              <a:ext uri="{FF2B5EF4-FFF2-40B4-BE49-F238E27FC236}">
                <a16:creationId xmlns:a16="http://schemas.microsoft.com/office/drawing/2014/main" id="{42C8A6AC-B13C-6C3E-CEAA-720ECDDFC5AF}"/>
              </a:ext>
            </a:extLst>
          </p:cNvPr>
          <p:cNvSpPr txBox="1"/>
          <p:nvPr/>
        </p:nvSpPr>
        <p:spPr>
          <a:xfrm>
            <a:off x="2987245" y="3147064"/>
            <a:ext cx="12420600" cy="4118948"/>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Ôn tập lại nội dung bài học ngày hôm nay. </a:t>
            </a:r>
          </a:p>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Hoàn thành các nhiệm vụ được giao về nhà.</a:t>
            </a:r>
          </a:p>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Chuẩn bị bài cho tiết học sau, </a:t>
            </a:r>
            <a:r>
              <a:rPr lang="en-US" sz="4500" b="1" i="1">
                <a:latin typeface="Arial" panose="020B0604020202020204" pitchFamily="34" charset="0"/>
                <a:cs typeface="Arial" panose="020B0604020202020204" pitchFamily="34" charset="0"/>
              </a:rPr>
              <a:t>Bài 11. Tập làm văn </a:t>
            </a:r>
          </a:p>
        </p:txBody>
      </p:sp>
    </p:spTree>
    <p:extLst>
      <p:ext uri="{BB962C8B-B14F-4D97-AF65-F5344CB8AC3E}">
        <p14:creationId xmlns:p14="http://schemas.microsoft.com/office/powerpoint/2010/main" val="2880289454"/>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623389" y="2291489"/>
            <a:ext cx="12405783" cy="5237989"/>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a:noFill/>
            </a:ln>
          </p:spPr>
          <p:txBody>
            <a:bodyPr/>
            <a:lstStyle/>
            <a:p>
              <a:endParaRPr lang="en-US"/>
            </a:p>
          </p:txBody>
        </p:sp>
        <p:sp>
          <p:nvSpPr>
            <p:cNvPr id="6" name="TextBox 6"/>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grpSp>
        <p:nvGrpSpPr>
          <p:cNvPr id="7" name="Group 7"/>
          <p:cNvGrpSpPr/>
          <p:nvPr/>
        </p:nvGrpSpPr>
        <p:grpSpPr>
          <a:xfrm>
            <a:off x="2842546" y="1943772"/>
            <a:ext cx="12890501" cy="536475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a:noFill/>
            </a:ln>
          </p:spPr>
          <p:txBody>
            <a:bodyPr/>
            <a:lstStyle/>
            <a:p>
              <a:endParaRPr lang="en-US"/>
            </a:p>
          </p:txBody>
        </p:sp>
        <p:sp>
          <p:nvSpPr>
            <p:cNvPr id="9" name="TextBox 9"/>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sp>
        <p:nvSpPr>
          <p:cNvPr id="14" name="Freeform 14"/>
          <p:cNvSpPr/>
          <p:nvPr/>
        </p:nvSpPr>
        <p:spPr>
          <a:xfrm rot="1167597">
            <a:off x="12686296" y="1398491"/>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6"/>
            <a:stretch>
              <a:fillRect/>
            </a:stretch>
          </a:blipFill>
        </p:spPr>
        <p:txBody>
          <a:bodyPr/>
          <a:lstStyle/>
          <a:p>
            <a:endParaRPr lang="en-US"/>
          </a:p>
        </p:txBody>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7"/>
            <a:stretch>
              <a:fillRect/>
            </a:stretch>
          </a:blipFill>
        </p:spPr>
        <p:txBody>
          <a:bodyPr/>
          <a:lstStyle/>
          <a:p>
            <a:endParaRPr lang="en-US"/>
          </a:p>
        </p:txBody>
      </p:sp>
      <p:sp>
        <p:nvSpPr>
          <p:cNvPr id="17" name="Freeform 17"/>
          <p:cNvSpPr/>
          <p:nvPr/>
        </p:nvSpPr>
        <p:spPr>
          <a:xfrm>
            <a:off x="14949430" y="5382987"/>
            <a:ext cx="2871618" cy="4292982"/>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8"/>
            <a:stretch>
              <a:fillRect b="-8839"/>
            </a:stretch>
          </a:blipFill>
        </p:spPr>
        <p:txBody>
          <a:bodyPr/>
          <a:lstStyle/>
          <a:p>
            <a:endParaRPr lang="en-US"/>
          </a:p>
        </p:txBody>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9"/>
            <a:stretch>
              <a:fillRect/>
            </a:stretch>
          </a:blipFill>
        </p:spPr>
        <p:txBody>
          <a:bodyPr/>
          <a:lstStyle/>
          <a:p>
            <a:endParaRPr lang="en-US"/>
          </a:p>
        </p:txBody>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0"/>
            <a:stretch>
              <a:fillRect/>
            </a:stretch>
          </a:blipFill>
        </p:spPr>
        <p:txBody>
          <a:bodyPr/>
          <a:lstStyle/>
          <a:p>
            <a:endParaRPr lang="en-US"/>
          </a:p>
        </p:txBody>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1"/>
            <a:stretch>
              <a:fillRect/>
            </a:stretch>
          </a:blipFill>
        </p:spPr>
        <p:txBody>
          <a:bodyPr/>
          <a:lstStyle/>
          <a:p>
            <a:endParaRPr lang="en-US"/>
          </a:p>
        </p:txBody>
      </p:sp>
      <p:sp>
        <p:nvSpPr>
          <p:cNvPr id="21" name="Freeform 21"/>
          <p:cNvSpPr/>
          <p:nvPr/>
        </p:nvSpPr>
        <p:spPr>
          <a:xfrm>
            <a:off x="8552126" y="302175"/>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2"/>
            <a:stretch>
              <a:fillRect/>
            </a:stretch>
          </a:blipFill>
        </p:spPr>
        <p:txBody>
          <a:bodyPr/>
          <a:lstStyle/>
          <a:p>
            <a:endParaRPr lang="en-US"/>
          </a:p>
        </p:txBody>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3"/>
            <a:stretch>
              <a:fillRect/>
            </a:stretch>
          </a:blipFill>
        </p:spPr>
        <p:txBody>
          <a:bodyPr/>
          <a:lstStyle/>
          <a:p>
            <a:endParaRPr lang="en-US"/>
          </a:p>
        </p:txBody>
      </p:sp>
      <p:sp>
        <p:nvSpPr>
          <p:cNvPr id="23" name="TextBox 23"/>
          <p:cNvSpPr txBox="1"/>
          <p:nvPr/>
        </p:nvSpPr>
        <p:spPr>
          <a:xfrm>
            <a:off x="2955645" y="2761844"/>
            <a:ext cx="13291752" cy="3248646"/>
          </a:xfrm>
          <a:prstGeom prst="rect">
            <a:avLst/>
          </a:prstGeom>
        </p:spPr>
        <p:txBody>
          <a:bodyPr wrap="square" lIns="0" tIns="0" rIns="0" bIns="0" rtlCol="0" anchor="t">
            <a:spAutoFit/>
          </a:bodyPr>
          <a:lstStyle/>
          <a:p>
            <a:pPr algn="ctr">
              <a:lnSpc>
                <a:spcPct val="150000"/>
              </a:lnSpc>
            </a:pPr>
            <a:r>
              <a:rPr lang="en-US" sz="7500" b="1">
                <a:solidFill>
                  <a:srgbClr val="000000"/>
                </a:solidFill>
                <a:latin typeface="Arial" panose="020B0604020202020204" pitchFamily="34" charset="0"/>
                <a:cs typeface="Arial" panose="020B0604020202020204" pitchFamily="34" charset="0"/>
              </a:rPr>
              <a:t>CẢM ƠN CÁC EM </a:t>
            </a:r>
          </a:p>
          <a:p>
            <a:pPr algn="ctr">
              <a:lnSpc>
                <a:spcPct val="150000"/>
              </a:lnSpc>
            </a:pPr>
            <a:r>
              <a:rPr lang="en-US" sz="7500" b="1">
                <a:solidFill>
                  <a:srgbClr val="000000"/>
                </a:solidFill>
                <a:latin typeface="Arial" panose="020B0604020202020204" pitchFamily="34" charset="0"/>
                <a:cs typeface="Arial" panose="020B0604020202020204" pitchFamily="34" charset="0"/>
              </a:rPr>
              <a:t>ĐÃ CHÚ Ý LẮNG NGHE!</a:t>
            </a:r>
          </a:p>
        </p:txBody>
      </p:sp>
    </p:spTree>
    <p:extLst>
      <p:ext uri="{BB962C8B-B14F-4D97-AF65-F5344CB8AC3E}">
        <p14:creationId xmlns:p14="http://schemas.microsoft.com/office/powerpoint/2010/main" val="162481837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en-US"/>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1796684" y="1541063"/>
            <a:ext cx="14694632" cy="5969993"/>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5"/>
            <a:stretch>
              <a:fillRect/>
            </a:stretch>
          </a:blipFill>
        </p:spPr>
        <p:txBody>
          <a:bodyPr/>
          <a:lstStyle/>
          <a:p>
            <a:endParaRPr lang="en-US"/>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endParaRPr lang="en-US"/>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7"/>
            <a:stretch>
              <a:fillRect/>
            </a:stretch>
          </a:blipFill>
        </p:spPr>
        <p:txBody>
          <a:bodyPr/>
          <a:lstStyle/>
          <a:p>
            <a:endParaRPr lang="en-US"/>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8"/>
            <a:stretch>
              <a:fillRect/>
            </a:stretch>
          </a:blipFill>
        </p:spPr>
        <p:txBody>
          <a:bodyPr/>
          <a:lstStyle/>
          <a:p>
            <a:endParaRPr lang="en-US"/>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endParaRPr lang="en-US"/>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9"/>
            <a:stretch>
              <a:fillRect/>
            </a:stretch>
          </a:blipFill>
        </p:spPr>
        <p:txBody>
          <a:bodyPr/>
          <a:lstStyle/>
          <a:p>
            <a:endParaRPr lang="en-US"/>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6"/>
            <a:stretch>
              <a:fillRect/>
            </a:stretch>
          </a:blipFill>
        </p:spPr>
        <p:txBody>
          <a:bodyPr/>
          <a:lstStyle/>
          <a:p>
            <a:endParaRPr lang="en-US"/>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9"/>
            <a:stretch>
              <a:fillRect/>
            </a:stretch>
          </a:blipFill>
        </p:spPr>
        <p:txBody>
          <a:bodyPr/>
          <a:lstStyle/>
          <a:p>
            <a:endParaRPr lang="en-US"/>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0"/>
            <a:stretch>
              <a:fillRect l="-220" r="-220"/>
            </a:stretch>
          </a:blipFill>
        </p:spPr>
        <p:txBody>
          <a:bodyPr/>
          <a:lstStyle/>
          <a:p>
            <a:endParaRPr lang="en-US"/>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1"/>
            <a:stretch>
              <a:fillRect/>
            </a:stretch>
          </a:blipFill>
        </p:spPr>
        <p:txBody>
          <a:bodyPr/>
          <a:lstStyle/>
          <a:p>
            <a:endParaRPr lang="en-US"/>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endParaRPr lang="en-US"/>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2"/>
            <a:stretch>
              <a:fillRect/>
            </a:stretch>
          </a:blipFill>
        </p:spPr>
        <p:txBody>
          <a:bodyPr/>
          <a:lstStyle/>
          <a:p>
            <a:endParaRPr lang="en-US"/>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3"/>
            <a:stretch>
              <a:fillRect/>
            </a:stretch>
          </a:blipFill>
        </p:spPr>
        <p:txBody>
          <a:bodyPr/>
          <a:lstStyle/>
          <a:p>
            <a:endParaRPr lang="en-US"/>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4"/>
            <a:stretch>
              <a:fillRect/>
            </a:stretch>
          </a:blipFill>
        </p:spPr>
        <p:txBody>
          <a:bodyPr/>
          <a:lstStyle/>
          <a:p>
            <a:endParaRPr lang="en-US"/>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5"/>
            <a:stretch>
              <a:fillRect/>
            </a:stretch>
          </a:blipFill>
        </p:spPr>
        <p:txBody>
          <a:bodyPr/>
          <a:lstStyle/>
          <a:p>
            <a:endParaRPr lang="en-US"/>
          </a:p>
        </p:txBody>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6"/>
            <a:stretch>
              <a:fillRect/>
            </a:stretch>
          </a:blipFill>
        </p:spPr>
        <p:txBody>
          <a:bodyPr/>
          <a:lstStyle/>
          <a:p>
            <a:endParaRPr lang="en-US"/>
          </a:p>
        </p:txBody>
      </p:sp>
      <p:sp>
        <p:nvSpPr>
          <p:cNvPr id="30" name="TextBox 30"/>
          <p:cNvSpPr txBox="1"/>
          <p:nvPr/>
        </p:nvSpPr>
        <p:spPr>
          <a:xfrm>
            <a:off x="2561827" y="2579941"/>
            <a:ext cx="13164346" cy="3465179"/>
          </a:xfrm>
          <a:prstGeom prst="rect">
            <a:avLst/>
          </a:prstGeom>
        </p:spPr>
        <p:txBody>
          <a:bodyPr wrap="square" lIns="0" tIns="0" rIns="0" bIns="0" rtlCol="0" anchor="t">
            <a:spAutoFit/>
          </a:bodyPr>
          <a:lstStyle/>
          <a:p>
            <a:pPr algn="ctr">
              <a:lnSpc>
                <a:spcPct val="150000"/>
              </a:lnSpc>
            </a:pPr>
            <a:r>
              <a:rPr lang="en-US" sz="8000" b="1" spc="-160">
                <a:solidFill>
                  <a:srgbClr val="C00000"/>
                </a:solidFill>
                <a:latin typeface="Arial" panose="020B0604020202020204" pitchFamily="34" charset="0"/>
                <a:cs typeface="Arial" panose="020B0604020202020204" pitchFamily="34" charset="0"/>
              </a:rPr>
              <a:t>TIẾT 4: NÓI VÀ NGHE </a:t>
            </a:r>
          </a:p>
          <a:p>
            <a:pPr algn="ctr">
              <a:lnSpc>
                <a:spcPct val="150000"/>
              </a:lnSpc>
            </a:pPr>
            <a:r>
              <a:rPr lang="en-US" sz="8000" b="1" spc="-160">
                <a:solidFill>
                  <a:srgbClr val="000000"/>
                </a:solidFill>
                <a:latin typeface="Arial" panose="020B0604020202020204" pitchFamily="34" charset="0"/>
                <a:cs typeface="Arial" panose="020B0604020202020204" pitchFamily="34" charset="0"/>
              </a:rPr>
              <a:t>TRẢI NGHIỆM ĐÁNG NHỚ</a:t>
            </a:r>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7"/>
            <a:stretch>
              <a:fillRect/>
            </a:stretch>
          </a:blipFill>
        </p:spPr>
        <p:txBody>
          <a:bodyPr/>
          <a:lstStyle/>
          <a:p>
            <a:endParaRPr lang="en-US"/>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1828800" y="893282"/>
            <a:ext cx="14847333" cy="8027819"/>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645953" y="5959322"/>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en-US"/>
          </a:p>
        </p:txBody>
      </p:sp>
      <p:sp>
        <p:nvSpPr>
          <p:cNvPr id="11" name="Freeform 11"/>
          <p:cNvSpPr/>
          <p:nvPr/>
        </p:nvSpPr>
        <p:spPr>
          <a:xfrm flipH="1">
            <a:off x="645953" y="5003414"/>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en-US"/>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en-US"/>
          </a:p>
        </p:txBody>
      </p:sp>
      <p:sp>
        <p:nvSpPr>
          <p:cNvPr id="13" name="Freeform 13"/>
          <p:cNvSpPr/>
          <p:nvPr/>
        </p:nvSpPr>
        <p:spPr>
          <a:xfrm>
            <a:off x="494520" y="8432899"/>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en-US"/>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en-US"/>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en-US"/>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en-US"/>
          </a:p>
        </p:txBody>
      </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9"/>
            <a:stretch>
              <a:fillRect/>
            </a:stretch>
          </a:blipFill>
        </p:spPr>
        <p:txBody>
          <a:bodyPr/>
          <a:lstStyle/>
          <a:p>
            <a:endParaRPr lang="en-US"/>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0"/>
            <a:stretch>
              <a:fillRect/>
            </a:stretch>
          </a:blipFill>
        </p:spPr>
        <p:txBody>
          <a:bodyPr/>
          <a:lstStyle/>
          <a:p>
            <a:endParaRPr lang="en-US"/>
          </a:p>
        </p:txBody>
      </p:sp>
      <p:sp>
        <p:nvSpPr>
          <p:cNvPr id="22" name="TextBox 22"/>
          <p:cNvSpPr txBox="1"/>
          <p:nvPr/>
        </p:nvSpPr>
        <p:spPr>
          <a:xfrm>
            <a:off x="3730560" y="1408144"/>
            <a:ext cx="10826880" cy="859210"/>
          </a:xfrm>
          <a:prstGeom prst="rect">
            <a:avLst/>
          </a:prstGeom>
        </p:spPr>
        <p:txBody>
          <a:bodyPr lIns="0" tIns="0" rIns="0" bIns="0" rtlCol="0" anchor="t">
            <a:spAutoFit/>
          </a:bodyPr>
          <a:lstStyle/>
          <a:p>
            <a:pPr algn="ctr">
              <a:lnSpc>
                <a:spcPts val="6720"/>
              </a:lnSpc>
            </a:pPr>
            <a:r>
              <a:rPr lang="en-US" sz="6000" b="1">
                <a:solidFill>
                  <a:srgbClr val="000000"/>
                </a:solidFill>
                <a:latin typeface="Arial" panose="020B0604020202020204" pitchFamily="34" charset="0"/>
                <a:cs typeface="Arial" panose="020B0604020202020204" pitchFamily="34" charset="0"/>
              </a:rPr>
              <a:t>NỘI DUNG BÀI HỌC </a:t>
            </a:r>
          </a:p>
        </p:txBody>
      </p:sp>
      <p:grpSp>
        <p:nvGrpSpPr>
          <p:cNvPr id="25" name="Group 24">
            <a:extLst>
              <a:ext uri="{FF2B5EF4-FFF2-40B4-BE49-F238E27FC236}">
                <a16:creationId xmlns:a16="http://schemas.microsoft.com/office/drawing/2014/main" id="{0F7A531D-F002-CB1C-4D90-FA66E6E3FB55}"/>
              </a:ext>
            </a:extLst>
          </p:cNvPr>
          <p:cNvGrpSpPr/>
          <p:nvPr/>
        </p:nvGrpSpPr>
        <p:grpSpPr>
          <a:xfrm>
            <a:off x="2812373" y="3327467"/>
            <a:ext cx="7522054" cy="1092607"/>
            <a:chOff x="2927844" y="2965679"/>
            <a:chExt cx="7522054" cy="1092607"/>
          </a:xfrm>
        </p:grpSpPr>
        <p:sp>
          <p:nvSpPr>
            <p:cNvPr id="20" name="TextBox 20"/>
            <p:cNvSpPr txBox="1"/>
            <p:nvPr/>
          </p:nvSpPr>
          <p:spPr>
            <a:xfrm>
              <a:off x="4389214" y="3136046"/>
              <a:ext cx="6060684" cy="751872"/>
            </a:xfrm>
            <a:prstGeom prst="rect">
              <a:avLst/>
            </a:prstGeom>
          </p:spPr>
          <p:txBody>
            <a:bodyPr wrap="square" lIns="0" tIns="0" rIns="0" bIns="0" rtlCol="0" anchor="t">
              <a:spAutoFit/>
            </a:bodyPr>
            <a:lstStyle/>
            <a:p>
              <a:pPr algn="ctr">
                <a:lnSpc>
                  <a:spcPts val="6300"/>
                </a:lnSpc>
              </a:pPr>
              <a:r>
                <a:rPr lang="en-US" sz="5000" b="1">
                  <a:solidFill>
                    <a:srgbClr val="000000"/>
                  </a:solidFill>
                  <a:latin typeface="Arial" panose="020B0604020202020204" pitchFamily="34" charset="0"/>
                  <a:cs typeface="Arial" panose="020B0604020202020204" pitchFamily="34" charset="0"/>
                </a:rPr>
                <a:t>Hoạt động nói </a:t>
              </a:r>
            </a:p>
          </p:txBody>
        </p:sp>
        <p:sp>
          <p:nvSpPr>
            <p:cNvPr id="24" name="TextBox 23">
              <a:extLst>
                <a:ext uri="{FF2B5EF4-FFF2-40B4-BE49-F238E27FC236}">
                  <a16:creationId xmlns:a16="http://schemas.microsoft.com/office/drawing/2014/main" id="{1E3F9D18-C7B4-3B32-02CF-AE592A8E3B73}"/>
                </a:ext>
              </a:extLst>
            </p:cNvPr>
            <p:cNvSpPr txBox="1"/>
            <p:nvPr/>
          </p:nvSpPr>
          <p:spPr>
            <a:xfrm>
              <a:off x="2927844" y="2965679"/>
              <a:ext cx="1463998" cy="1092607"/>
            </a:xfrm>
            <a:prstGeom prst="rect">
              <a:avLst/>
            </a:prstGeom>
            <a:noFill/>
          </p:spPr>
          <p:txBody>
            <a:bodyPr wrap="square" rtlCol="0">
              <a:spAutoFit/>
            </a:bodyPr>
            <a:lstStyle/>
            <a:p>
              <a:r>
                <a:rPr lang="en-US" sz="6500">
                  <a:latin typeface="Amasis MT Pro Black" panose="02040A04050005020304" pitchFamily="18" charset="0"/>
                </a:rPr>
                <a:t>01</a:t>
              </a:r>
            </a:p>
          </p:txBody>
        </p:sp>
      </p:grpSp>
      <p:grpSp>
        <p:nvGrpSpPr>
          <p:cNvPr id="26" name="Group 25">
            <a:extLst>
              <a:ext uri="{FF2B5EF4-FFF2-40B4-BE49-F238E27FC236}">
                <a16:creationId xmlns:a16="http://schemas.microsoft.com/office/drawing/2014/main" id="{9C058359-57D8-1261-6D5B-93CC9AFBF9E9}"/>
              </a:ext>
            </a:extLst>
          </p:cNvPr>
          <p:cNvGrpSpPr/>
          <p:nvPr/>
        </p:nvGrpSpPr>
        <p:grpSpPr>
          <a:xfrm>
            <a:off x="7472821" y="5427764"/>
            <a:ext cx="8446766" cy="1092607"/>
            <a:chOff x="2927844" y="2965679"/>
            <a:chExt cx="7639254" cy="1092607"/>
          </a:xfrm>
        </p:grpSpPr>
        <p:sp>
          <p:nvSpPr>
            <p:cNvPr id="27" name="TextBox 20">
              <a:extLst>
                <a:ext uri="{FF2B5EF4-FFF2-40B4-BE49-F238E27FC236}">
                  <a16:creationId xmlns:a16="http://schemas.microsoft.com/office/drawing/2014/main" id="{14CB57E3-8A34-3B08-0AF9-D3B150496D4F}"/>
                </a:ext>
              </a:extLst>
            </p:cNvPr>
            <p:cNvSpPr txBox="1"/>
            <p:nvPr/>
          </p:nvSpPr>
          <p:spPr>
            <a:xfrm>
              <a:off x="4506414" y="3136046"/>
              <a:ext cx="6060684" cy="751872"/>
            </a:xfrm>
            <a:prstGeom prst="rect">
              <a:avLst/>
            </a:prstGeom>
          </p:spPr>
          <p:txBody>
            <a:bodyPr wrap="square" lIns="0" tIns="0" rIns="0" bIns="0" rtlCol="0" anchor="t">
              <a:spAutoFit/>
            </a:bodyPr>
            <a:lstStyle/>
            <a:p>
              <a:pPr algn="ctr">
                <a:lnSpc>
                  <a:spcPts val="6300"/>
                </a:lnSpc>
              </a:pPr>
              <a:r>
                <a:rPr lang="en-US" sz="5000" b="1">
                  <a:solidFill>
                    <a:srgbClr val="000000"/>
                  </a:solidFill>
                  <a:latin typeface="Arial" panose="020B0604020202020204" pitchFamily="34" charset="0"/>
                  <a:cs typeface="Arial" panose="020B0604020202020204" pitchFamily="34" charset="0"/>
                </a:rPr>
                <a:t>Hoạt động trao đổi</a:t>
              </a:r>
            </a:p>
          </p:txBody>
        </p:sp>
        <p:sp>
          <p:nvSpPr>
            <p:cNvPr id="28" name="TextBox 27">
              <a:extLst>
                <a:ext uri="{FF2B5EF4-FFF2-40B4-BE49-F238E27FC236}">
                  <a16:creationId xmlns:a16="http://schemas.microsoft.com/office/drawing/2014/main" id="{5537F440-0307-3CA0-A170-234E5AADD0B3}"/>
                </a:ext>
              </a:extLst>
            </p:cNvPr>
            <p:cNvSpPr txBox="1"/>
            <p:nvPr/>
          </p:nvSpPr>
          <p:spPr>
            <a:xfrm>
              <a:off x="2927844" y="2965679"/>
              <a:ext cx="1463998" cy="1092607"/>
            </a:xfrm>
            <a:prstGeom prst="rect">
              <a:avLst/>
            </a:prstGeom>
            <a:noFill/>
          </p:spPr>
          <p:txBody>
            <a:bodyPr wrap="square" rtlCol="0">
              <a:spAutoFit/>
            </a:bodyPr>
            <a:lstStyle/>
            <a:p>
              <a:r>
                <a:rPr lang="en-US" sz="6500">
                  <a:latin typeface="Amasis MT Pro Black" panose="02040A04050005020304" pitchFamily="18" charset="0"/>
                </a:rPr>
                <a:t>02</a:t>
              </a:r>
            </a:p>
          </p:txBody>
        </p:sp>
      </p:gr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162773" flipH="1">
            <a:off x="-2283330" y="7467622"/>
            <a:ext cx="24395033" cy="10350101"/>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endParaRPr lang="en-US"/>
          </a:p>
        </p:txBody>
      </p:sp>
      <p:sp>
        <p:nvSpPr>
          <p:cNvPr id="12" name="Freeform 12"/>
          <p:cNvSpPr/>
          <p:nvPr/>
        </p:nvSpPr>
        <p:spPr>
          <a:xfrm>
            <a:off x="691949" y="2324100"/>
            <a:ext cx="1403551" cy="85912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endParaRPr lang="en-US"/>
          </a:p>
        </p:txBody>
      </p:sp>
      <p:sp>
        <p:nvSpPr>
          <p:cNvPr id="13" name="Freeform 13"/>
          <p:cNvSpPr/>
          <p:nvPr/>
        </p:nvSpPr>
        <p:spPr>
          <a:xfrm>
            <a:off x="16626590" y="4533901"/>
            <a:ext cx="1097713" cy="609600"/>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endParaRPr lang="en-US"/>
          </a:p>
        </p:txBody>
      </p:sp>
      <p:sp>
        <p:nvSpPr>
          <p:cNvPr id="26" name="TextBox 25">
            <a:extLst>
              <a:ext uri="{FF2B5EF4-FFF2-40B4-BE49-F238E27FC236}">
                <a16:creationId xmlns:a16="http://schemas.microsoft.com/office/drawing/2014/main" id="{6B89EA6E-1C98-AB2E-9175-7BCD86C29023}"/>
              </a:ext>
            </a:extLst>
          </p:cNvPr>
          <p:cNvSpPr txBox="1"/>
          <p:nvPr/>
        </p:nvSpPr>
        <p:spPr>
          <a:xfrm>
            <a:off x="4191000" y="2552700"/>
            <a:ext cx="99060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HOẠT ĐỘNG NÓI </a:t>
            </a:r>
          </a:p>
        </p:txBody>
      </p:sp>
      <p:sp>
        <p:nvSpPr>
          <p:cNvPr id="27" name="Freeform 16">
            <a:extLst>
              <a:ext uri="{FF2B5EF4-FFF2-40B4-BE49-F238E27FC236}">
                <a16:creationId xmlns:a16="http://schemas.microsoft.com/office/drawing/2014/main" id="{62E044A8-AA26-7CD1-16CE-794D1CB4EF15}"/>
              </a:ext>
            </a:extLst>
          </p:cNvPr>
          <p:cNvSpPr/>
          <p:nvPr/>
        </p:nvSpPr>
        <p:spPr>
          <a:xfrm>
            <a:off x="15471603" y="40418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700502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8801175" y="1448159"/>
            <a:ext cx="8756163" cy="8155691"/>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a:noFill/>
            </a:ln>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356076" y="1181100"/>
            <a:ext cx="8903224" cy="82296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a:noFill/>
            </a:ln>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011667" y="1828622"/>
            <a:ext cx="4898394" cy="7775229"/>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3"/>
            <a:stretch>
              <a:fillRect/>
            </a:stretch>
          </a:blipFill>
        </p:spPr>
        <p:txBody>
          <a:bodyPr/>
          <a:lstStyle/>
          <a:p>
            <a:endParaRPr lang="en-US"/>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4"/>
            <a:stretch>
              <a:fillRect/>
            </a:stretch>
          </a:blipFill>
        </p:spPr>
        <p:txBody>
          <a:bodyPr/>
          <a:lstStyle/>
          <a:p>
            <a:endParaRPr lang="en-US"/>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5"/>
            <a:stretch>
              <a:fillRect/>
            </a:stretch>
          </a:blipFill>
        </p:spPr>
        <p:txBody>
          <a:bodyPr/>
          <a:lstStyle/>
          <a:p>
            <a:endParaRPr lang="en-US"/>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6"/>
            <a:stretch>
              <a:fillRect/>
            </a:stretch>
          </a:blipFill>
        </p:spPr>
        <p:txBody>
          <a:bodyPr/>
          <a:lstStyle/>
          <a:p>
            <a:endParaRPr lang="en-US"/>
          </a:p>
        </p:txBody>
      </p:sp>
      <p:sp>
        <p:nvSpPr>
          <p:cNvPr id="14" name="Freeform 14"/>
          <p:cNvSpPr/>
          <p:nvPr/>
        </p:nvSpPr>
        <p:spPr>
          <a:xfrm>
            <a:off x="7196315" y="3539246"/>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7"/>
            <a:stretch>
              <a:fillRect/>
            </a:stretch>
          </a:blipFill>
        </p:spPr>
        <p:txBody>
          <a:bodyPr/>
          <a:lstStyle/>
          <a:p>
            <a:endParaRPr lang="en-US"/>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8"/>
            <a:stretch>
              <a:fillRect/>
            </a:stretch>
          </a:blipFill>
        </p:spPr>
        <p:txBody>
          <a:bodyPr/>
          <a:lstStyle/>
          <a:p>
            <a:endParaRPr lang="en-US"/>
          </a:p>
        </p:txBody>
      </p:sp>
      <p:sp>
        <p:nvSpPr>
          <p:cNvPr id="16" name="Freeform 16"/>
          <p:cNvSpPr/>
          <p:nvPr/>
        </p:nvSpPr>
        <p:spPr>
          <a:xfrm>
            <a:off x="11004276" y="7870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p:cNvSpPr txBox="1"/>
          <p:nvPr/>
        </p:nvSpPr>
        <p:spPr>
          <a:xfrm>
            <a:off x="8813990" y="2763219"/>
            <a:ext cx="8191425" cy="5065361"/>
          </a:xfrm>
          <a:prstGeom prst="rect">
            <a:avLst/>
          </a:prstGeom>
        </p:spPr>
        <p:txBody>
          <a:bodyPr wrap="square" lIns="0" tIns="0" rIns="0" bIns="0" rtlCol="0" anchor="t">
            <a:spAutoFit/>
          </a:bodyPr>
          <a:lstStyle/>
          <a:p>
            <a:pPr algn="ctr">
              <a:lnSpc>
                <a:spcPct val="150000"/>
              </a:lnSpc>
            </a:pPr>
            <a:r>
              <a:rPr lang="en-US" sz="4500" b="1">
                <a:solidFill>
                  <a:srgbClr val="000000"/>
                </a:solidFill>
                <a:latin typeface="Arial" panose="020B0604020202020204" pitchFamily="34" charset="0"/>
                <a:cs typeface="Arial" panose="020B0604020202020204" pitchFamily="34" charset="0"/>
              </a:rPr>
              <a:t>YÊU CẦU</a:t>
            </a:r>
          </a:p>
          <a:p>
            <a:pPr algn="just">
              <a:lnSpc>
                <a:spcPct val="150000"/>
              </a:lnSpc>
            </a:pPr>
            <a:r>
              <a:rPr lang="en-US" sz="4500">
                <a:solidFill>
                  <a:srgbClr val="000000"/>
                </a:solidFill>
                <a:latin typeface="Arial" panose="020B0604020202020204" pitchFamily="34" charset="0"/>
                <a:cs typeface="Arial" panose="020B0604020202020204" pitchFamily="34" charset="0"/>
              </a:rPr>
              <a:t>Thuật lại một hoạt độg trải nghiệm em đã tham gia và chia sẻ suy nghĩ, cảm xúc của em về hoạt động đó.</a:t>
            </a:r>
          </a:p>
        </p:txBody>
      </p:sp>
    </p:spTree>
    <p:extLst>
      <p:ext uri="{BB962C8B-B14F-4D97-AF65-F5344CB8AC3E}">
        <p14:creationId xmlns:p14="http://schemas.microsoft.com/office/powerpoint/2010/main" val="27603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1BD0C1-E0A2-9514-7B8B-165BCBB64099}"/>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9677400" y="2725549"/>
            <a:ext cx="9529432" cy="8035257"/>
          </a:xfrm>
          <a:prstGeom prst="rect">
            <a:avLst/>
          </a:prstGeom>
        </p:spPr>
      </p:pic>
      <p:grpSp>
        <p:nvGrpSpPr>
          <p:cNvPr id="8" name="Group 7">
            <a:extLst>
              <a:ext uri="{FF2B5EF4-FFF2-40B4-BE49-F238E27FC236}">
                <a16:creationId xmlns:a16="http://schemas.microsoft.com/office/drawing/2014/main" id="{689C538D-8F43-7094-F45D-1850C0E0FB01}"/>
              </a:ext>
            </a:extLst>
          </p:cNvPr>
          <p:cNvGrpSpPr/>
          <p:nvPr/>
        </p:nvGrpSpPr>
        <p:grpSpPr>
          <a:xfrm>
            <a:off x="381000" y="647700"/>
            <a:ext cx="10591800" cy="2095500"/>
            <a:chOff x="533400" y="495300"/>
            <a:chExt cx="10591800" cy="2095500"/>
          </a:xfrm>
        </p:grpSpPr>
        <p:sp>
          <p:nvSpPr>
            <p:cNvPr id="5" name="Rectangle 4">
              <a:extLst>
                <a:ext uri="{FF2B5EF4-FFF2-40B4-BE49-F238E27FC236}">
                  <a16:creationId xmlns:a16="http://schemas.microsoft.com/office/drawing/2014/main" id="{83BDCF53-B3B0-F950-1E37-6B8087D87A44}"/>
                </a:ext>
              </a:extLst>
            </p:cNvPr>
            <p:cNvSpPr/>
            <p:nvPr/>
          </p:nvSpPr>
          <p:spPr>
            <a:xfrm>
              <a:off x="533400" y="495300"/>
              <a:ext cx="10439400" cy="19431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E92035-5EBE-F6B3-1FB5-F1AFA99B67D4}"/>
                </a:ext>
              </a:extLst>
            </p:cNvPr>
            <p:cNvSpPr/>
            <p:nvPr/>
          </p:nvSpPr>
          <p:spPr>
            <a:xfrm>
              <a:off x="685800" y="647700"/>
              <a:ext cx="10439400" cy="1943100"/>
            </a:xfrm>
            <a:prstGeom prst="rect">
              <a:avLst/>
            </a:prstGeom>
            <a:solidFill>
              <a:schemeClr val="bg1"/>
            </a:solidFill>
            <a:ln w="38100">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018F9C-2862-10BA-F2F1-46EDDB08C5C7}"/>
                </a:ext>
              </a:extLst>
            </p:cNvPr>
            <p:cNvSpPr txBox="1"/>
            <p:nvPr/>
          </p:nvSpPr>
          <p:spPr>
            <a:xfrm>
              <a:off x="990600" y="806262"/>
              <a:ext cx="10058400" cy="1608325"/>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Dựa vào dàn ý đã lập ở hoạt động Viết, em hãy thuật lại hoạt động trải nghiệm theo yêu cầu. </a:t>
              </a:r>
            </a:p>
          </p:txBody>
        </p:sp>
      </p:grpSp>
      <p:grpSp>
        <p:nvGrpSpPr>
          <p:cNvPr id="9" name="Group 8">
            <a:extLst>
              <a:ext uri="{FF2B5EF4-FFF2-40B4-BE49-F238E27FC236}">
                <a16:creationId xmlns:a16="http://schemas.microsoft.com/office/drawing/2014/main" id="{AEE92490-9CE2-B78E-2B29-99A68FF0C5BD}"/>
              </a:ext>
            </a:extLst>
          </p:cNvPr>
          <p:cNvGrpSpPr/>
          <p:nvPr/>
        </p:nvGrpSpPr>
        <p:grpSpPr>
          <a:xfrm>
            <a:off x="381000" y="3146321"/>
            <a:ext cx="10591800" cy="3535115"/>
            <a:chOff x="533400" y="495299"/>
            <a:chExt cx="10591800" cy="3535115"/>
          </a:xfrm>
        </p:grpSpPr>
        <p:sp>
          <p:nvSpPr>
            <p:cNvPr id="10" name="Rectangle 9">
              <a:extLst>
                <a:ext uri="{FF2B5EF4-FFF2-40B4-BE49-F238E27FC236}">
                  <a16:creationId xmlns:a16="http://schemas.microsoft.com/office/drawing/2014/main" id="{55C73450-3F67-434D-FCAE-E8591E38E729}"/>
                </a:ext>
              </a:extLst>
            </p:cNvPr>
            <p:cNvSpPr/>
            <p:nvPr/>
          </p:nvSpPr>
          <p:spPr>
            <a:xfrm>
              <a:off x="533400" y="495299"/>
              <a:ext cx="10439400" cy="312419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CD5A88-003C-EDC5-9A02-3404935E8CCF}"/>
                </a:ext>
              </a:extLst>
            </p:cNvPr>
            <p:cNvSpPr/>
            <p:nvPr/>
          </p:nvSpPr>
          <p:spPr>
            <a:xfrm>
              <a:off x="685800" y="647700"/>
              <a:ext cx="10439400" cy="3382714"/>
            </a:xfrm>
            <a:prstGeom prst="rect">
              <a:avLst/>
            </a:prstGeom>
            <a:solidFill>
              <a:schemeClr val="bg1"/>
            </a:solidFill>
            <a:ln w="38100">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DBC2C10-9E8D-A019-07E4-F4ED8B1D0202}"/>
                </a:ext>
              </a:extLst>
            </p:cNvPr>
            <p:cNvSpPr txBox="1"/>
            <p:nvPr/>
          </p:nvSpPr>
          <p:spPr>
            <a:xfrm>
              <a:off x="990600" y="806262"/>
              <a:ext cx="10058400" cy="3224152"/>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Khi nói, cần thể hiện cảm xúc của mình qua giọng nói, cử chỉ, điệu bộ,… để người nghe cảm nhận được hoạt động trải nghiệm đó thật sự đáng nhớ với em. </a:t>
              </a:r>
            </a:p>
          </p:txBody>
        </p:sp>
      </p:grpSp>
      <p:grpSp>
        <p:nvGrpSpPr>
          <p:cNvPr id="13" name="Group 12">
            <a:extLst>
              <a:ext uri="{FF2B5EF4-FFF2-40B4-BE49-F238E27FC236}">
                <a16:creationId xmlns:a16="http://schemas.microsoft.com/office/drawing/2014/main" id="{4E2C58A4-A6DD-770B-C048-45B3E22794A6}"/>
              </a:ext>
            </a:extLst>
          </p:cNvPr>
          <p:cNvGrpSpPr/>
          <p:nvPr/>
        </p:nvGrpSpPr>
        <p:grpSpPr>
          <a:xfrm>
            <a:off x="381000" y="6884531"/>
            <a:ext cx="10591800" cy="2996843"/>
            <a:chOff x="533400" y="495299"/>
            <a:chExt cx="10591800" cy="2996843"/>
          </a:xfrm>
        </p:grpSpPr>
        <p:sp>
          <p:nvSpPr>
            <p:cNvPr id="14" name="Rectangle 13">
              <a:extLst>
                <a:ext uri="{FF2B5EF4-FFF2-40B4-BE49-F238E27FC236}">
                  <a16:creationId xmlns:a16="http://schemas.microsoft.com/office/drawing/2014/main" id="{6D6DECA5-CA56-362E-35BE-704295B4533B}"/>
                </a:ext>
              </a:extLst>
            </p:cNvPr>
            <p:cNvSpPr/>
            <p:nvPr/>
          </p:nvSpPr>
          <p:spPr>
            <a:xfrm>
              <a:off x="533400" y="495299"/>
              <a:ext cx="10439400" cy="272720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8CEB8FA-38B5-1276-F8D6-CD769516B25D}"/>
                </a:ext>
              </a:extLst>
            </p:cNvPr>
            <p:cNvSpPr/>
            <p:nvPr/>
          </p:nvSpPr>
          <p:spPr>
            <a:xfrm>
              <a:off x="685800" y="647699"/>
              <a:ext cx="10439400" cy="2844443"/>
            </a:xfrm>
            <a:prstGeom prst="rect">
              <a:avLst/>
            </a:prstGeom>
            <a:solidFill>
              <a:schemeClr val="bg1"/>
            </a:solidFill>
            <a:ln w="38100">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E5914C8-CEB4-858A-54C6-97D82912A5FC}"/>
                </a:ext>
              </a:extLst>
            </p:cNvPr>
            <p:cNvSpPr txBox="1"/>
            <p:nvPr/>
          </p:nvSpPr>
          <p:spPr>
            <a:xfrm>
              <a:off x="990600" y="806262"/>
              <a:ext cx="10058400"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Để làm nổi bật nội dung của hoạt động trải nghiệm em đã tham gia, có thể kết hợp sử dụng tranh ảnh, sơ đồ, đồ vật,…</a:t>
              </a:r>
            </a:p>
          </p:txBody>
        </p:sp>
      </p:grpSp>
    </p:spTree>
    <p:extLst>
      <p:ext uri="{BB962C8B-B14F-4D97-AF65-F5344CB8AC3E}">
        <p14:creationId xmlns:p14="http://schemas.microsoft.com/office/powerpoint/2010/main" val="8172382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5DDC0F-6CF6-7039-2FC5-72D47B4BF8D6}"/>
              </a:ext>
            </a:extLst>
          </p:cNvPr>
          <p:cNvSpPr txBox="1"/>
          <p:nvPr/>
        </p:nvSpPr>
        <p:spPr>
          <a:xfrm>
            <a:off x="4305300" y="342900"/>
            <a:ext cx="9677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LÀM VIỆC NHÓM ĐÔI </a:t>
            </a:r>
          </a:p>
        </p:txBody>
      </p:sp>
      <p:sp>
        <p:nvSpPr>
          <p:cNvPr id="6" name="Freeform 2">
            <a:extLst>
              <a:ext uri="{FF2B5EF4-FFF2-40B4-BE49-F238E27FC236}">
                <a16:creationId xmlns:a16="http://schemas.microsoft.com/office/drawing/2014/main" id="{ED146A8A-9BD7-04D2-3674-54E4A86CC19A}"/>
              </a:ext>
            </a:extLst>
          </p:cNvPr>
          <p:cNvSpPr/>
          <p:nvPr/>
        </p:nvSpPr>
        <p:spPr>
          <a:xfrm>
            <a:off x="0" y="3795712"/>
            <a:ext cx="7900988" cy="6515100"/>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grpSp>
        <p:nvGrpSpPr>
          <p:cNvPr id="10" name="Group 9">
            <a:extLst>
              <a:ext uri="{FF2B5EF4-FFF2-40B4-BE49-F238E27FC236}">
                <a16:creationId xmlns:a16="http://schemas.microsoft.com/office/drawing/2014/main" id="{40CCE901-EEAE-82F9-9BBB-3139FF94BA51}"/>
              </a:ext>
            </a:extLst>
          </p:cNvPr>
          <p:cNvGrpSpPr/>
          <p:nvPr/>
        </p:nvGrpSpPr>
        <p:grpSpPr>
          <a:xfrm>
            <a:off x="7872413" y="2857500"/>
            <a:ext cx="9863137" cy="4572000"/>
            <a:chOff x="7891463" y="2857500"/>
            <a:chExt cx="9863137" cy="4572000"/>
          </a:xfrm>
        </p:grpSpPr>
        <p:sp>
          <p:nvSpPr>
            <p:cNvPr id="7" name="Rectangle: Rounded Corners 6">
              <a:extLst>
                <a:ext uri="{FF2B5EF4-FFF2-40B4-BE49-F238E27FC236}">
                  <a16:creationId xmlns:a16="http://schemas.microsoft.com/office/drawing/2014/main" id="{0FDD90F9-2EC0-1BD7-3258-183AA0E8A655}"/>
                </a:ext>
              </a:extLst>
            </p:cNvPr>
            <p:cNvSpPr/>
            <p:nvPr/>
          </p:nvSpPr>
          <p:spPr>
            <a:xfrm>
              <a:off x="7891463" y="2857500"/>
              <a:ext cx="9677400" cy="4343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613DBB7-A4E2-4B82-53D8-9EB11798B67E}"/>
                </a:ext>
              </a:extLst>
            </p:cNvPr>
            <p:cNvSpPr/>
            <p:nvPr/>
          </p:nvSpPr>
          <p:spPr>
            <a:xfrm>
              <a:off x="8077200" y="3086100"/>
              <a:ext cx="9677400" cy="4343400"/>
            </a:xfrm>
            <a:prstGeom prst="roundRect">
              <a:avLst/>
            </a:prstGeom>
            <a:solidFill>
              <a:schemeClr val="bg1"/>
            </a:solidFill>
            <a:ln w="3810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38B9D9-10E4-9A87-D770-10CD76D3228F}"/>
                </a:ext>
              </a:extLst>
            </p:cNvPr>
            <p:cNvSpPr txBox="1"/>
            <p:nvPr/>
          </p:nvSpPr>
          <p:spPr>
            <a:xfrm>
              <a:off x="8572500" y="3196252"/>
              <a:ext cx="8686800" cy="4118948"/>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YÊU CẦU </a:t>
              </a:r>
            </a:p>
            <a:p>
              <a:pPr algn="just">
                <a:lnSpc>
                  <a:spcPct val="150000"/>
                </a:lnSpc>
              </a:pPr>
              <a:r>
                <a:rPr lang="en-US" sz="4500">
                  <a:latin typeface="Arial" panose="020B0604020202020204" pitchFamily="34" charset="0"/>
                  <a:cs typeface="Arial" panose="020B0604020202020204" pitchFamily="34" charset="0"/>
                </a:rPr>
                <a:t>Dựa vào gợi ý, em và bạn hãy cùng tập nói về một trải nghiệm đáng nhớ đối với bản than mình. </a:t>
              </a:r>
            </a:p>
          </p:txBody>
        </p:sp>
      </p:grpSp>
    </p:spTree>
    <p:extLst>
      <p:ext uri="{BB962C8B-B14F-4D97-AF65-F5344CB8AC3E}">
        <p14:creationId xmlns:p14="http://schemas.microsoft.com/office/powerpoint/2010/main" val="191042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162773" flipH="1">
            <a:off x="-2283330" y="7467622"/>
            <a:ext cx="24395033" cy="10350101"/>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endParaRPr lang="en-US"/>
          </a:p>
        </p:txBody>
      </p:sp>
      <p:sp>
        <p:nvSpPr>
          <p:cNvPr id="12" name="Freeform 12"/>
          <p:cNvSpPr/>
          <p:nvPr/>
        </p:nvSpPr>
        <p:spPr>
          <a:xfrm>
            <a:off x="691949" y="2324100"/>
            <a:ext cx="1403551" cy="85912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endParaRPr lang="en-US"/>
          </a:p>
        </p:txBody>
      </p:sp>
      <p:sp>
        <p:nvSpPr>
          <p:cNvPr id="13" name="Freeform 13"/>
          <p:cNvSpPr/>
          <p:nvPr/>
        </p:nvSpPr>
        <p:spPr>
          <a:xfrm>
            <a:off x="16626590" y="4533901"/>
            <a:ext cx="1097713" cy="609600"/>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endParaRPr lang="en-US"/>
          </a:p>
        </p:txBody>
      </p:sp>
      <p:sp>
        <p:nvSpPr>
          <p:cNvPr id="26" name="TextBox 25">
            <a:extLst>
              <a:ext uri="{FF2B5EF4-FFF2-40B4-BE49-F238E27FC236}">
                <a16:creationId xmlns:a16="http://schemas.microsoft.com/office/drawing/2014/main" id="{6B89EA6E-1C98-AB2E-9175-7BCD86C29023}"/>
              </a:ext>
            </a:extLst>
          </p:cNvPr>
          <p:cNvSpPr txBox="1"/>
          <p:nvPr/>
        </p:nvSpPr>
        <p:spPr>
          <a:xfrm>
            <a:off x="4191000" y="2552700"/>
            <a:ext cx="99060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HOẠT ĐỘNG TRAO ĐỔI </a:t>
            </a:r>
          </a:p>
        </p:txBody>
      </p:sp>
      <p:sp>
        <p:nvSpPr>
          <p:cNvPr id="27" name="Freeform 16">
            <a:extLst>
              <a:ext uri="{FF2B5EF4-FFF2-40B4-BE49-F238E27FC236}">
                <a16:creationId xmlns:a16="http://schemas.microsoft.com/office/drawing/2014/main" id="{62E044A8-AA26-7CD1-16CE-794D1CB4EF15}"/>
              </a:ext>
            </a:extLst>
          </p:cNvPr>
          <p:cNvSpPr/>
          <p:nvPr/>
        </p:nvSpPr>
        <p:spPr>
          <a:xfrm>
            <a:off x="15471603" y="40418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94981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FF425D0-41E8-D8DD-B77A-8B8C5A3230CB}"/>
              </a:ext>
            </a:extLst>
          </p:cNvPr>
          <p:cNvSpPr txBox="1"/>
          <p:nvPr/>
        </p:nvSpPr>
        <p:spPr>
          <a:xfrm>
            <a:off x="304800" y="495300"/>
            <a:ext cx="17678400" cy="861774"/>
          </a:xfrm>
          <a:prstGeom prst="rect">
            <a:avLst/>
          </a:prstGeom>
          <a:noFill/>
        </p:spPr>
        <p:txBody>
          <a:bodyPr wrap="square" rtlCol="0">
            <a:spAutoFit/>
          </a:bodyPr>
          <a:lstStyle/>
          <a:p>
            <a:pPr algn="ctr"/>
            <a:r>
              <a:rPr lang="en-US" sz="5000" b="1">
                <a:solidFill>
                  <a:schemeClr val="accent4">
                    <a:lumMod val="75000"/>
                  </a:schemeClr>
                </a:solidFill>
                <a:latin typeface="Arial" panose="020B0604020202020204" pitchFamily="34" charset="0"/>
                <a:cs typeface="Arial" panose="020B0604020202020204" pitchFamily="34" charset="0"/>
              </a:rPr>
              <a:t>TRAO ĐỔI, GÓP Ý VỀ BÀI NÓI CỦA BẠN THEO GỢI Ý </a:t>
            </a:r>
          </a:p>
        </p:txBody>
      </p:sp>
      <p:grpSp>
        <p:nvGrpSpPr>
          <p:cNvPr id="10" name="Group 9">
            <a:extLst>
              <a:ext uri="{FF2B5EF4-FFF2-40B4-BE49-F238E27FC236}">
                <a16:creationId xmlns:a16="http://schemas.microsoft.com/office/drawing/2014/main" id="{B81DE057-9E02-BFC6-91B2-447D1C71380A}"/>
              </a:ext>
            </a:extLst>
          </p:cNvPr>
          <p:cNvGrpSpPr/>
          <p:nvPr/>
        </p:nvGrpSpPr>
        <p:grpSpPr>
          <a:xfrm>
            <a:off x="585788" y="2247900"/>
            <a:ext cx="10820400" cy="1752598"/>
            <a:chOff x="609600" y="1714500"/>
            <a:chExt cx="10820400" cy="1752598"/>
          </a:xfrm>
        </p:grpSpPr>
        <p:sp>
          <p:nvSpPr>
            <p:cNvPr id="7" name="Rectangle 6">
              <a:extLst>
                <a:ext uri="{FF2B5EF4-FFF2-40B4-BE49-F238E27FC236}">
                  <a16:creationId xmlns:a16="http://schemas.microsoft.com/office/drawing/2014/main" id="{E02370C7-BCD1-3DC9-A92A-FC85996FCE38}"/>
                </a:ext>
              </a:extLst>
            </p:cNvPr>
            <p:cNvSpPr/>
            <p:nvPr/>
          </p:nvSpPr>
          <p:spPr>
            <a:xfrm>
              <a:off x="609600" y="1714500"/>
              <a:ext cx="10668000" cy="16002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CB1D41-E1FE-CCC9-9817-73253E9BAD57}"/>
                </a:ext>
              </a:extLst>
            </p:cNvPr>
            <p:cNvSpPr/>
            <p:nvPr/>
          </p:nvSpPr>
          <p:spPr>
            <a:xfrm>
              <a:off x="762000" y="1866899"/>
              <a:ext cx="10668000" cy="1600199"/>
            </a:xfrm>
            <a:prstGeom prst="rect">
              <a:avLst/>
            </a:prstGeom>
            <a:solidFill>
              <a:schemeClr val="bg1"/>
            </a:solidFill>
            <a:ln w="28575">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39F0CB-3298-776A-8F3F-C3108DE8478E}"/>
                </a:ext>
              </a:extLst>
            </p:cNvPr>
            <p:cNvSpPr txBox="1"/>
            <p:nvPr/>
          </p:nvSpPr>
          <p:spPr>
            <a:xfrm>
              <a:off x="800100" y="1728802"/>
              <a:ext cx="106299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Hoạt động được giới thiệu rõ thời gian, địa điểm, những người tham gia,…</a:t>
              </a:r>
            </a:p>
          </p:txBody>
        </p:sp>
      </p:grpSp>
      <p:grpSp>
        <p:nvGrpSpPr>
          <p:cNvPr id="11" name="Group 10">
            <a:extLst>
              <a:ext uri="{FF2B5EF4-FFF2-40B4-BE49-F238E27FC236}">
                <a16:creationId xmlns:a16="http://schemas.microsoft.com/office/drawing/2014/main" id="{4FBA700D-C61B-F316-2E1E-B0D8520CBBDA}"/>
              </a:ext>
            </a:extLst>
          </p:cNvPr>
          <p:cNvGrpSpPr/>
          <p:nvPr/>
        </p:nvGrpSpPr>
        <p:grpSpPr>
          <a:xfrm>
            <a:off x="585788" y="4806710"/>
            <a:ext cx="10820400" cy="1752598"/>
            <a:chOff x="609600" y="1714500"/>
            <a:chExt cx="10820400" cy="1752598"/>
          </a:xfrm>
        </p:grpSpPr>
        <p:sp>
          <p:nvSpPr>
            <p:cNvPr id="12" name="Rectangle 11">
              <a:extLst>
                <a:ext uri="{FF2B5EF4-FFF2-40B4-BE49-F238E27FC236}">
                  <a16:creationId xmlns:a16="http://schemas.microsoft.com/office/drawing/2014/main" id="{2FB826EF-AFF5-C6BE-6984-74DF7791E3BB}"/>
                </a:ext>
              </a:extLst>
            </p:cNvPr>
            <p:cNvSpPr/>
            <p:nvPr/>
          </p:nvSpPr>
          <p:spPr>
            <a:xfrm>
              <a:off x="609600" y="1714500"/>
              <a:ext cx="10668000" cy="16002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4FF417-0D29-5F03-338A-023C4AB0DEA4}"/>
                </a:ext>
              </a:extLst>
            </p:cNvPr>
            <p:cNvSpPr/>
            <p:nvPr/>
          </p:nvSpPr>
          <p:spPr>
            <a:xfrm>
              <a:off x="762000" y="1866899"/>
              <a:ext cx="10668000" cy="1600199"/>
            </a:xfrm>
            <a:prstGeom prst="rect">
              <a:avLst/>
            </a:prstGeom>
            <a:solidFill>
              <a:schemeClr val="bg1"/>
            </a:solidFill>
            <a:ln w="28575">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EDAEF4F-DA61-4DF5-CAE7-1C9D79ED4B09}"/>
                </a:ext>
              </a:extLst>
            </p:cNvPr>
            <p:cNvSpPr txBox="1"/>
            <p:nvPr/>
          </p:nvSpPr>
          <p:spPr>
            <a:xfrm>
              <a:off x="800100" y="1728802"/>
              <a:ext cx="106299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Nội dung các hoạt động được thuật lại theo đúng trình tự. </a:t>
              </a:r>
            </a:p>
          </p:txBody>
        </p:sp>
      </p:grpSp>
      <p:grpSp>
        <p:nvGrpSpPr>
          <p:cNvPr id="15" name="Group 14">
            <a:extLst>
              <a:ext uri="{FF2B5EF4-FFF2-40B4-BE49-F238E27FC236}">
                <a16:creationId xmlns:a16="http://schemas.microsoft.com/office/drawing/2014/main" id="{AAE8BD69-3FF3-AECF-28BA-42D7CC076FBB}"/>
              </a:ext>
            </a:extLst>
          </p:cNvPr>
          <p:cNvGrpSpPr/>
          <p:nvPr/>
        </p:nvGrpSpPr>
        <p:grpSpPr>
          <a:xfrm>
            <a:off x="609600" y="7379822"/>
            <a:ext cx="10820400" cy="1752598"/>
            <a:chOff x="609600" y="1714500"/>
            <a:chExt cx="10820400" cy="1752598"/>
          </a:xfrm>
        </p:grpSpPr>
        <p:sp>
          <p:nvSpPr>
            <p:cNvPr id="16" name="Rectangle 15">
              <a:extLst>
                <a:ext uri="{FF2B5EF4-FFF2-40B4-BE49-F238E27FC236}">
                  <a16:creationId xmlns:a16="http://schemas.microsoft.com/office/drawing/2014/main" id="{1FF84367-7DE8-FC54-8B31-82E64B1D5519}"/>
                </a:ext>
              </a:extLst>
            </p:cNvPr>
            <p:cNvSpPr/>
            <p:nvPr/>
          </p:nvSpPr>
          <p:spPr>
            <a:xfrm>
              <a:off x="609600" y="1714500"/>
              <a:ext cx="10668000" cy="16002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018D88-0356-546A-AC3B-CE7777A2B7E4}"/>
                </a:ext>
              </a:extLst>
            </p:cNvPr>
            <p:cNvSpPr/>
            <p:nvPr/>
          </p:nvSpPr>
          <p:spPr>
            <a:xfrm>
              <a:off x="762000" y="1866899"/>
              <a:ext cx="10668000" cy="1600199"/>
            </a:xfrm>
            <a:prstGeom prst="rect">
              <a:avLst/>
            </a:prstGeom>
            <a:solidFill>
              <a:schemeClr val="bg1"/>
            </a:solidFill>
            <a:ln w="28575">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30DE0AE-AF9C-415B-3D72-3F001F40B98C}"/>
                </a:ext>
              </a:extLst>
            </p:cNvPr>
            <p:cNvSpPr txBox="1"/>
            <p:nvPr/>
          </p:nvSpPr>
          <p:spPr>
            <a:xfrm>
              <a:off x="800100" y="1728802"/>
              <a:ext cx="106299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Suy nghĩ, cảm xúc của người nói được thể hiện qua giọng nói, cử chỉ, điệu bộ,…</a:t>
              </a:r>
            </a:p>
          </p:txBody>
        </p:sp>
      </p:grpSp>
      <p:sp>
        <p:nvSpPr>
          <p:cNvPr id="19" name="Freeform 3">
            <a:extLst>
              <a:ext uri="{FF2B5EF4-FFF2-40B4-BE49-F238E27FC236}">
                <a16:creationId xmlns:a16="http://schemas.microsoft.com/office/drawing/2014/main" id="{524D4D2F-BD46-0F4F-8D85-D632443DD6AF}"/>
              </a:ext>
            </a:extLst>
          </p:cNvPr>
          <p:cNvSpPr/>
          <p:nvPr/>
        </p:nvSpPr>
        <p:spPr>
          <a:xfrm>
            <a:off x="12730161" y="4794490"/>
            <a:ext cx="4814888" cy="550681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23646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382</Words>
  <Application>Microsoft Office PowerPoint</Application>
  <PresentationFormat>Custom</PresentationFormat>
  <Paragraphs>39</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Amasis MT Pro Black</vt: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Watercolor Nature  Elements Of A Story  Education Presentation</dc:title>
  <dc:creator>FPT SHOP</dc:creator>
  <cp:lastModifiedBy>FPT SHOP</cp:lastModifiedBy>
  <cp:revision>3</cp:revision>
  <dcterms:created xsi:type="dcterms:W3CDTF">2006-08-16T00:00:00Z</dcterms:created>
  <dcterms:modified xsi:type="dcterms:W3CDTF">2025-10-07T12:57:33Z</dcterms:modified>
  <dc:identifier>DAFoMYH7FvA</dc:identifier>
</cp:coreProperties>
</file>