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64" r:id="rId5"/>
    <p:sldId id="259" r:id="rId6"/>
    <p:sldId id="263" r:id="rId7"/>
    <p:sldId id="270" r:id="rId8"/>
    <p:sldId id="271" r:id="rId9"/>
    <p:sldId id="272" r:id="rId10"/>
    <p:sldId id="273" r:id="rId11"/>
    <p:sldId id="274" r:id="rId12"/>
    <p:sldId id="262" r:id="rId13"/>
    <p:sldId id="275" r:id="rId14"/>
    <p:sldId id="276" r:id="rId15"/>
    <p:sldId id="277" r:id="rId16"/>
    <p:sldId id="261" r:id="rId17"/>
    <p:sldId id="279" r:id="rId18"/>
    <p:sldId id="280" r:id="rId19"/>
    <p:sldId id="281" r:id="rId20"/>
    <p:sldId id="282" r:id="rId21"/>
    <p:sldId id="283" r:id="rId22"/>
    <p:sldId id="284" r:id="rId23"/>
    <p:sldId id="285" r:id="rId24"/>
    <p:sldId id="268" r:id="rId25"/>
    <p:sldId id="287" r:id="rId26"/>
    <p:sldId id="288" r:id="rId27"/>
    <p:sldId id="289" r:id="rId28"/>
    <p:sldId id="290" r:id="rId29"/>
    <p:sldId id="291" r:id="rId30"/>
    <p:sldId id="292" r:id="rId31"/>
    <p:sldId id="278" r:id="rId32"/>
    <p:sldId id="267" r:id="rId3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3.png"/><Relationship Id="rId3" Type="http://schemas.openxmlformats.org/officeDocument/2006/relationships/image" Target="../media/image39.svg"/><Relationship Id="rId7" Type="http://schemas.openxmlformats.org/officeDocument/2006/relationships/image" Target="../media/image2.svg"/><Relationship Id="rId12"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1.svg"/><Relationship Id="rId5" Type="http://schemas.openxmlformats.org/officeDocument/2006/relationships/image" Target="../media/image6.svg"/><Relationship Id="rId10" Type="http://schemas.openxmlformats.org/officeDocument/2006/relationships/image" Target="../media/image4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44.svg"/></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2.svg"/><Relationship Id="rId7"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2.svg"/><Relationship Id="rId7"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9.png"/><Relationship Id="rId3" Type="http://schemas.openxmlformats.org/officeDocument/2006/relationships/image" Target="../media/image6.svg"/><Relationship Id="rId7" Type="http://schemas.openxmlformats.org/officeDocument/2006/relationships/image" Target="../media/image2.svg"/><Relationship Id="rId12"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1.svg"/><Relationship Id="rId5" Type="http://schemas.openxmlformats.org/officeDocument/2006/relationships/image" Target="../media/image39.sv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10.svg"/><Relationship Id="rId14" Type="http://schemas.openxmlformats.org/officeDocument/2006/relationships/image" Target="../media/image60.sv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44.svg"/></Relationships>
</file>

<file path=ppt/slides/_rels/slide2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svg"/><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21.svg"/><Relationship Id="rId10" Type="http://schemas.openxmlformats.org/officeDocument/2006/relationships/image" Target="../media/image67.svg"/><Relationship Id="rId4" Type="http://schemas.openxmlformats.org/officeDocument/2006/relationships/image" Target="../media/image20.pn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21.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21.sv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1.sv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1.svg"/><Relationship Id="rId10" Type="http://schemas.openxmlformats.org/officeDocument/2006/relationships/image" Target="../media/image75.svg"/><Relationship Id="rId4" Type="http://schemas.openxmlformats.org/officeDocument/2006/relationships/image" Target="../media/image70.png"/><Relationship Id="rId9"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9.svg"/><Relationship Id="rId3" Type="http://schemas.openxmlformats.org/officeDocument/2006/relationships/image" Target="../media/image6.svg"/><Relationship Id="rId7" Type="http://schemas.openxmlformats.org/officeDocument/2006/relationships/image" Target="../media/image12.svg"/><Relationship Id="rId12" Type="http://schemas.openxmlformats.org/officeDocument/2006/relationships/image" Target="../media/image7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7.svg"/><Relationship Id="rId5" Type="http://schemas.openxmlformats.org/officeDocument/2006/relationships/image" Target="../media/image2.svg"/><Relationship Id="rId10" Type="http://schemas.openxmlformats.org/officeDocument/2006/relationships/image" Target="../media/image76.png"/><Relationship Id="rId4" Type="http://schemas.openxmlformats.org/officeDocument/2006/relationships/image" Target="../media/image1.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3.svg"/><Relationship Id="rId3" Type="http://schemas.openxmlformats.org/officeDocument/2006/relationships/image" Target="../media/image2.svg"/><Relationship Id="rId7" Type="http://schemas.openxmlformats.org/officeDocument/2006/relationships/image" Target="../media/image81.svg"/><Relationship Id="rId12"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30.svg"/><Relationship Id="rId5" Type="http://schemas.openxmlformats.org/officeDocument/2006/relationships/image" Target="../media/image21.svg"/><Relationship Id="rId15" Type="http://schemas.openxmlformats.org/officeDocument/2006/relationships/image" Target="../media/image77.svg"/><Relationship Id="rId10"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10.svg"/><Relationship Id="rId14" Type="http://schemas.openxmlformats.org/officeDocument/2006/relationships/image" Target="../media/image7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4" name="Group 4"/>
          <p:cNvGrpSpPr/>
          <p:nvPr/>
        </p:nvGrpSpPr>
        <p:grpSpPr>
          <a:xfrm>
            <a:off x="1638300" y="1028700"/>
            <a:ext cx="15011400" cy="6626860"/>
            <a:chOff x="0" y="0"/>
            <a:chExt cx="4548909" cy="2008139"/>
          </a:xfrm>
        </p:grpSpPr>
        <p:sp>
          <p:nvSpPr>
            <p:cNvPr id="5" name="Freeform 5"/>
            <p:cNvSpPr/>
            <p:nvPr/>
          </p:nvSpPr>
          <p:spPr>
            <a:xfrm>
              <a:off x="10160" y="16510"/>
              <a:ext cx="4526049" cy="1980200"/>
            </a:xfrm>
            <a:custGeom>
              <a:avLst/>
              <a:gdLst/>
              <a:ahLst/>
              <a:cxnLst/>
              <a:rect l="l" t="t" r="r" b="b"/>
              <a:pathLst>
                <a:path w="4526049" h="1980200">
                  <a:moveTo>
                    <a:pt x="4526049" y="1980200"/>
                  </a:moveTo>
                  <a:lnTo>
                    <a:pt x="0" y="1972579"/>
                  </a:lnTo>
                  <a:lnTo>
                    <a:pt x="0" y="700012"/>
                  </a:lnTo>
                  <a:lnTo>
                    <a:pt x="17780" y="19050"/>
                  </a:lnTo>
                  <a:lnTo>
                    <a:pt x="2254927" y="0"/>
                  </a:lnTo>
                  <a:lnTo>
                    <a:pt x="4506999" y="5080"/>
                  </a:lnTo>
                  <a:lnTo>
                    <a:pt x="4526049" y="1980200"/>
                  </a:lnTo>
                </a:path>
              </a:pathLst>
            </a:custGeom>
            <a:solidFill>
              <a:srgbClr val="FFFFFF"/>
            </a:solidFill>
          </p:spPr>
          <p:txBody>
            <a:bodyPr/>
            <a:lstStyle/>
            <a:p>
              <a:endParaRPr lang="en-US"/>
            </a:p>
          </p:txBody>
        </p:sp>
        <p:sp>
          <p:nvSpPr>
            <p:cNvPr id="6" name="Freeform 6"/>
            <p:cNvSpPr/>
            <p:nvPr/>
          </p:nvSpPr>
          <p:spPr>
            <a:xfrm>
              <a:off x="-3810" y="0"/>
              <a:ext cx="4555259" cy="2006869"/>
            </a:xfrm>
            <a:custGeom>
              <a:avLst/>
              <a:gdLst/>
              <a:ahLst/>
              <a:cxnLst/>
              <a:rect l="l" t="t" r="r" b="b"/>
              <a:pathLst>
                <a:path w="4555259" h="2006869">
                  <a:moveTo>
                    <a:pt x="4520969" y="21590"/>
                  </a:moveTo>
                  <a:cubicBezTo>
                    <a:pt x="4522239" y="34290"/>
                    <a:pt x="4522239" y="44450"/>
                    <a:pt x="4523509" y="54610"/>
                  </a:cubicBezTo>
                  <a:cubicBezTo>
                    <a:pt x="4526049" y="93443"/>
                    <a:pt x="4527319" y="135584"/>
                    <a:pt x="4529859" y="176220"/>
                  </a:cubicBezTo>
                  <a:cubicBezTo>
                    <a:pt x="4529859" y="234915"/>
                    <a:pt x="4542559" y="1392276"/>
                    <a:pt x="4548909" y="1450972"/>
                  </a:cubicBezTo>
                  <a:cubicBezTo>
                    <a:pt x="4555259" y="1539768"/>
                    <a:pt x="4551449" y="1630069"/>
                    <a:pt x="4551449" y="1718865"/>
                  </a:cubicBezTo>
                  <a:cubicBezTo>
                    <a:pt x="4551449" y="1797126"/>
                    <a:pt x="4552719" y="1869367"/>
                    <a:pt x="4553989" y="1945909"/>
                  </a:cubicBezTo>
                  <a:cubicBezTo>
                    <a:pt x="4553989" y="1967499"/>
                    <a:pt x="4553989" y="1981469"/>
                    <a:pt x="4553989" y="2005599"/>
                  </a:cubicBezTo>
                  <a:cubicBezTo>
                    <a:pt x="4531129" y="2005599"/>
                    <a:pt x="4510809" y="2006869"/>
                    <a:pt x="4481275" y="2005599"/>
                  </a:cubicBezTo>
                  <a:cubicBezTo>
                    <a:pt x="4252287" y="2000519"/>
                    <a:pt x="4019776" y="2006869"/>
                    <a:pt x="3790788" y="2001789"/>
                  </a:cubicBezTo>
                  <a:cubicBezTo>
                    <a:pt x="3653395" y="1997979"/>
                    <a:pt x="3519525" y="2000519"/>
                    <a:pt x="3382132" y="1997979"/>
                  </a:cubicBezTo>
                  <a:cubicBezTo>
                    <a:pt x="3318720" y="1996709"/>
                    <a:pt x="3255308" y="1995439"/>
                    <a:pt x="3191896" y="1994169"/>
                  </a:cubicBezTo>
                  <a:cubicBezTo>
                    <a:pt x="3153144" y="1994169"/>
                    <a:pt x="3117915" y="1995439"/>
                    <a:pt x="3079163" y="1995439"/>
                  </a:cubicBezTo>
                  <a:cubicBezTo>
                    <a:pt x="2980522" y="1994169"/>
                    <a:pt x="2709259" y="1995439"/>
                    <a:pt x="2610618" y="1994169"/>
                  </a:cubicBezTo>
                  <a:cubicBezTo>
                    <a:pt x="2540160" y="1992899"/>
                    <a:pt x="1131002" y="2001789"/>
                    <a:pt x="1060544" y="2000519"/>
                  </a:cubicBezTo>
                  <a:cubicBezTo>
                    <a:pt x="1042930" y="2000519"/>
                    <a:pt x="1021793" y="2001789"/>
                    <a:pt x="1004178" y="2001789"/>
                  </a:cubicBezTo>
                  <a:cubicBezTo>
                    <a:pt x="961903" y="2001789"/>
                    <a:pt x="923152" y="2003059"/>
                    <a:pt x="880877" y="2003059"/>
                  </a:cubicBezTo>
                  <a:cubicBezTo>
                    <a:pt x="775190" y="2003059"/>
                    <a:pt x="673026" y="2001789"/>
                    <a:pt x="567339" y="2000519"/>
                  </a:cubicBezTo>
                  <a:cubicBezTo>
                    <a:pt x="503927" y="1999249"/>
                    <a:pt x="440515" y="1997979"/>
                    <a:pt x="380626" y="1996709"/>
                  </a:cubicBezTo>
                  <a:cubicBezTo>
                    <a:pt x="267893" y="1995439"/>
                    <a:pt x="155161" y="1994169"/>
                    <a:pt x="48260" y="1994169"/>
                  </a:cubicBezTo>
                  <a:cubicBezTo>
                    <a:pt x="38100" y="1994169"/>
                    <a:pt x="29210" y="1994169"/>
                    <a:pt x="19050" y="1992899"/>
                  </a:cubicBezTo>
                  <a:cubicBezTo>
                    <a:pt x="10160" y="1991629"/>
                    <a:pt x="5080" y="1985279"/>
                    <a:pt x="7620" y="1976389"/>
                  </a:cubicBezTo>
                  <a:cubicBezTo>
                    <a:pt x="16510" y="1944618"/>
                    <a:pt x="12700" y="1906993"/>
                    <a:pt x="11430" y="1867862"/>
                  </a:cubicBezTo>
                  <a:cubicBezTo>
                    <a:pt x="10160" y="1788096"/>
                    <a:pt x="6350" y="1709835"/>
                    <a:pt x="7620" y="1630069"/>
                  </a:cubicBezTo>
                  <a:cubicBezTo>
                    <a:pt x="5080" y="1530738"/>
                    <a:pt x="0" y="301136"/>
                    <a:pt x="7620" y="200300"/>
                  </a:cubicBezTo>
                  <a:cubicBezTo>
                    <a:pt x="8890" y="180735"/>
                    <a:pt x="7620" y="159664"/>
                    <a:pt x="8890" y="140099"/>
                  </a:cubicBezTo>
                  <a:cubicBezTo>
                    <a:pt x="10160" y="108494"/>
                    <a:pt x="12700" y="7387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7" y="0"/>
                    <a:pt x="3597029" y="2540"/>
                    <a:pt x="3656918" y="2540"/>
                  </a:cubicBezTo>
                  <a:cubicBezTo>
                    <a:pt x="3822494" y="3810"/>
                    <a:pt x="3991593" y="5080"/>
                    <a:pt x="4157169" y="7620"/>
                  </a:cubicBezTo>
                  <a:cubicBezTo>
                    <a:pt x="4245241" y="8890"/>
                    <a:pt x="4333314" y="12700"/>
                    <a:pt x="4421386" y="16510"/>
                  </a:cubicBezTo>
                  <a:cubicBezTo>
                    <a:pt x="4442523" y="16510"/>
                    <a:pt x="4463661" y="16510"/>
                    <a:pt x="4481275" y="16510"/>
                  </a:cubicBezTo>
                  <a:cubicBezTo>
                    <a:pt x="4501919" y="17780"/>
                    <a:pt x="4510809" y="20320"/>
                    <a:pt x="4520969" y="21590"/>
                  </a:cubicBezTo>
                  <a:moveTo>
                    <a:pt x="4531129" y="1989089"/>
                  </a:moveTo>
                  <a:cubicBezTo>
                    <a:pt x="4532399" y="1972579"/>
                    <a:pt x="4533669" y="1959879"/>
                    <a:pt x="4533669" y="1947179"/>
                  </a:cubicBezTo>
                  <a:cubicBezTo>
                    <a:pt x="4532399" y="1861842"/>
                    <a:pt x="4531129" y="1782076"/>
                    <a:pt x="4531129" y="1696290"/>
                  </a:cubicBezTo>
                  <a:cubicBezTo>
                    <a:pt x="4531129" y="1657160"/>
                    <a:pt x="4533669" y="1618029"/>
                    <a:pt x="4532399" y="1578898"/>
                  </a:cubicBezTo>
                  <a:cubicBezTo>
                    <a:pt x="4532399" y="1542778"/>
                    <a:pt x="4531129" y="1505152"/>
                    <a:pt x="4529859" y="1469032"/>
                  </a:cubicBezTo>
                  <a:cubicBezTo>
                    <a:pt x="4524779" y="1413346"/>
                    <a:pt x="4513349" y="260501"/>
                    <a:pt x="4513349" y="204815"/>
                  </a:cubicBezTo>
                  <a:cubicBezTo>
                    <a:pt x="4510809" y="158159"/>
                    <a:pt x="4508269" y="109999"/>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8"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363"/>
                  </a:cubicBezTo>
                  <a:cubicBezTo>
                    <a:pt x="31750" y="96453"/>
                    <a:pt x="31750" y="123544"/>
                    <a:pt x="30480" y="150634"/>
                  </a:cubicBezTo>
                  <a:cubicBezTo>
                    <a:pt x="29210" y="195785"/>
                    <a:pt x="26670" y="239430"/>
                    <a:pt x="25400" y="284581"/>
                  </a:cubicBezTo>
                  <a:cubicBezTo>
                    <a:pt x="20320" y="332742"/>
                    <a:pt x="26670" y="1509667"/>
                    <a:pt x="29210" y="1557828"/>
                  </a:cubicBezTo>
                  <a:cubicBezTo>
                    <a:pt x="29210" y="1608999"/>
                    <a:pt x="29210" y="1661674"/>
                    <a:pt x="30480" y="1712845"/>
                  </a:cubicBezTo>
                  <a:cubicBezTo>
                    <a:pt x="30480" y="1750471"/>
                    <a:pt x="33020" y="1788096"/>
                    <a:pt x="33020" y="1825722"/>
                  </a:cubicBezTo>
                  <a:cubicBezTo>
                    <a:pt x="33020" y="1866357"/>
                    <a:pt x="33020" y="1906993"/>
                    <a:pt x="31750" y="1947179"/>
                  </a:cubicBezTo>
                  <a:cubicBezTo>
                    <a:pt x="31750" y="1950989"/>
                    <a:pt x="31750" y="1953529"/>
                    <a:pt x="31750" y="1957339"/>
                  </a:cubicBezTo>
                  <a:cubicBezTo>
                    <a:pt x="31750" y="1967499"/>
                    <a:pt x="35560" y="1971310"/>
                    <a:pt x="44450" y="1971310"/>
                  </a:cubicBezTo>
                  <a:cubicBezTo>
                    <a:pt x="74134" y="1971310"/>
                    <a:pt x="123455" y="1972579"/>
                    <a:pt x="169252" y="1972579"/>
                  </a:cubicBezTo>
                  <a:cubicBezTo>
                    <a:pt x="236187" y="1972579"/>
                    <a:pt x="306645" y="1970039"/>
                    <a:pt x="373580" y="1972579"/>
                  </a:cubicBezTo>
                  <a:cubicBezTo>
                    <a:pt x="482790" y="1976389"/>
                    <a:pt x="592000" y="1978929"/>
                    <a:pt x="701209" y="1977660"/>
                  </a:cubicBezTo>
                  <a:cubicBezTo>
                    <a:pt x="771667" y="1976389"/>
                    <a:pt x="838602" y="1978929"/>
                    <a:pt x="909060" y="1978929"/>
                  </a:cubicBezTo>
                  <a:cubicBezTo>
                    <a:pt x="1011224" y="1978929"/>
                    <a:pt x="1113388" y="1977660"/>
                    <a:pt x="1215552" y="1978929"/>
                  </a:cubicBezTo>
                  <a:cubicBezTo>
                    <a:pt x="1367036" y="1980199"/>
                    <a:pt x="3029843" y="1970039"/>
                    <a:pt x="3184850" y="1972579"/>
                  </a:cubicBezTo>
                  <a:cubicBezTo>
                    <a:pt x="3251785" y="1973849"/>
                    <a:pt x="3318720" y="1975119"/>
                    <a:pt x="3382132" y="1975119"/>
                  </a:cubicBezTo>
                  <a:cubicBezTo>
                    <a:pt x="3498388" y="1977660"/>
                    <a:pt x="3611120" y="1973849"/>
                    <a:pt x="3727376" y="1977660"/>
                  </a:cubicBezTo>
                  <a:cubicBezTo>
                    <a:pt x="3822494" y="1980199"/>
                    <a:pt x="3917612" y="1980199"/>
                    <a:pt x="4012730" y="1982739"/>
                  </a:cubicBezTo>
                  <a:cubicBezTo>
                    <a:pt x="4153646" y="1986549"/>
                    <a:pt x="4294562" y="1989089"/>
                    <a:pt x="4435477" y="1990360"/>
                  </a:cubicBezTo>
                  <a:cubicBezTo>
                    <a:pt x="4488321" y="1990360"/>
                    <a:pt x="4510809" y="1989089"/>
                    <a:pt x="4531129" y="1989089"/>
                  </a:cubicBezTo>
                </a:path>
              </a:pathLst>
            </a:custGeom>
            <a:solidFill>
              <a:srgbClr val="FFFFFF"/>
            </a:solidFill>
          </p:spPr>
          <p:txBody>
            <a:bodyPr/>
            <a:lstStyle/>
            <a:p>
              <a:endParaRPr lang="en-US"/>
            </a:p>
          </p:txBody>
        </p:sp>
      </p:grpSp>
      <p:sp>
        <p:nvSpPr>
          <p:cNvPr id="8" name="Freeform 8"/>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941058" y="8026603"/>
            <a:ext cx="2296505" cy="2260397"/>
          </a:xfrm>
          <a:custGeom>
            <a:avLst/>
            <a:gdLst/>
            <a:ahLst/>
            <a:cxnLst/>
            <a:rect l="l" t="t" r="r" b="b"/>
            <a:pathLst>
              <a:path w="2296505" h="2260397">
                <a:moveTo>
                  <a:pt x="0" y="0"/>
                </a:moveTo>
                <a:lnTo>
                  <a:pt x="2296505" y="0"/>
                </a:lnTo>
                <a:lnTo>
                  <a:pt x="2296505" y="2260397"/>
                </a:lnTo>
                <a:lnTo>
                  <a:pt x="0" y="22603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3050437" y="8026603"/>
            <a:ext cx="2296505" cy="2260397"/>
          </a:xfrm>
          <a:custGeom>
            <a:avLst/>
            <a:gdLst/>
            <a:ahLst/>
            <a:cxnLst/>
            <a:rect l="l" t="t" r="r" b="b"/>
            <a:pathLst>
              <a:path w="2296505" h="2260397">
                <a:moveTo>
                  <a:pt x="0" y="0"/>
                </a:moveTo>
                <a:lnTo>
                  <a:pt x="2296505" y="0"/>
                </a:lnTo>
                <a:lnTo>
                  <a:pt x="2296505" y="2260397"/>
                </a:lnTo>
                <a:lnTo>
                  <a:pt x="0" y="22603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10800000">
            <a:off x="3398326" y="711975"/>
            <a:ext cx="11491348" cy="1041400"/>
          </a:xfrm>
          <a:custGeom>
            <a:avLst/>
            <a:gdLst/>
            <a:ahLst/>
            <a:cxnLst/>
            <a:rect l="l" t="t" r="r" b="b"/>
            <a:pathLst>
              <a:path w="11491348" h="1041400">
                <a:moveTo>
                  <a:pt x="0" y="0"/>
                </a:moveTo>
                <a:lnTo>
                  <a:pt x="11491348" y="0"/>
                </a:lnTo>
                <a:lnTo>
                  <a:pt x="11491348" y="1041400"/>
                </a:lnTo>
                <a:lnTo>
                  <a:pt x="0" y="1041400"/>
                </a:lnTo>
                <a:lnTo>
                  <a:pt x="0" y="0"/>
                </a:lnTo>
                <a:close/>
              </a:path>
            </a:pathLst>
          </a:custGeom>
          <a:blipFill>
            <a:blip r:embed="rId6">
              <a:extLst>
                <a:ext uri="{96DAC541-7B7A-43D3-8B79-37D633B846F1}">
                  <asvg:svgBlip xmlns:asvg="http://schemas.microsoft.com/office/drawing/2016/SVG/main" r:embed="rId7"/>
                </a:ext>
              </a:extLst>
            </a:blip>
            <a:stretch>
              <a:fillRect t="-19596" b="-87300"/>
            </a:stretch>
          </a:blipFill>
        </p:spPr>
        <p:txBody>
          <a:bodyPr/>
          <a:lstStyle/>
          <a:p>
            <a:endParaRPr lang="en-US"/>
          </a:p>
        </p:txBody>
      </p:sp>
      <p:sp>
        <p:nvSpPr>
          <p:cNvPr id="14" name="Freeform 14"/>
          <p:cNvSpPr/>
          <p:nvPr/>
        </p:nvSpPr>
        <p:spPr>
          <a:xfrm>
            <a:off x="0" y="0"/>
            <a:ext cx="2636502" cy="3485759"/>
          </a:xfrm>
          <a:custGeom>
            <a:avLst/>
            <a:gdLst/>
            <a:ahLst/>
            <a:cxnLst/>
            <a:rect l="l" t="t" r="r" b="b"/>
            <a:pathLst>
              <a:path w="2636502" h="3485759">
                <a:moveTo>
                  <a:pt x="0" y="0"/>
                </a:moveTo>
                <a:lnTo>
                  <a:pt x="2636502" y="0"/>
                </a:lnTo>
                <a:lnTo>
                  <a:pt x="2636502" y="3485759"/>
                </a:lnTo>
                <a:lnTo>
                  <a:pt x="0" y="34857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5651498" y="0"/>
            <a:ext cx="2636502" cy="3485759"/>
          </a:xfrm>
          <a:custGeom>
            <a:avLst/>
            <a:gdLst/>
            <a:ahLst/>
            <a:cxnLst/>
            <a:rect l="l" t="t" r="r" b="b"/>
            <a:pathLst>
              <a:path w="2636502" h="3485759">
                <a:moveTo>
                  <a:pt x="0" y="0"/>
                </a:moveTo>
                <a:lnTo>
                  <a:pt x="2636502" y="0"/>
                </a:lnTo>
                <a:lnTo>
                  <a:pt x="2636502" y="3485759"/>
                </a:lnTo>
                <a:lnTo>
                  <a:pt x="0" y="34857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rot="900062">
            <a:off x="5316589" y="6694721"/>
            <a:ext cx="539084" cy="681601"/>
          </a:xfrm>
          <a:custGeom>
            <a:avLst/>
            <a:gdLst/>
            <a:ahLst/>
            <a:cxnLst/>
            <a:rect l="l" t="t" r="r" b="b"/>
            <a:pathLst>
              <a:path w="539084" h="681601">
                <a:moveTo>
                  <a:pt x="0" y="0"/>
                </a:moveTo>
                <a:lnTo>
                  <a:pt x="539085" y="0"/>
                </a:lnTo>
                <a:lnTo>
                  <a:pt x="539085" y="681601"/>
                </a:lnTo>
                <a:lnTo>
                  <a:pt x="0" y="6816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853579">
            <a:off x="2151017" y="5040944"/>
            <a:ext cx="345531" cy="1021714"/>
          </a:xfrm>
          <a:custGeom>
            <a:avLst/>
            <a:gdLst/>
            <a:ahLst/>
            <a:cxnLst/>
            <a:rect l="l" t="t" r="r" b="b"/>
            <a:pathLst>
              <a:path w="345531" h="1021714">
                <a:moveTo>
                  <a:pt x="0" y="0"/>
                </a:moveTo>
                <a:lnTo>
                  <a:pt x="345531" y="0"/>
                </a:lnTo>
                <a:lnTo>
                  <a:pt x="345531" y="1021713"/>
                </a:lnTo>
                <a:lnTo>
                  <a:pt x="0" y="1021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rot="-937130" flipH="1">
            <a:off x="13721603" y="6677600"/>
            <a:ext cx="539084" cy="681601"/>
          </a:xfrm>
          <a:custGeom>
            <a:avLst/>
            <a:gdLst/>
            <a:ahLst/>
            <a:cxnLst/>
            <a:rect l="l" t="t" r="r" b="b"/>
            <a:pathLst>
              <a:path w="539084" h="681601">
                <a:moveTo>
                  <a:pt x="539085" y="0"/>
                </a:moveTo>
                <a:lnTo>
                  <a:pt x="0" y="0"/>
                </a:lnTo>
                <a:lnTo>
                  <a:pt x="0" y="681601"/>
                </a:lnTo>
                <a:lnTo>
                  <a:pt x="539085" y="681601"/>
                </a:lnTo>
                <a:lnTo>
                  <a:pt x="53908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rot="937249">
            <a:off x="15902577" y="4942551"/>
            <a:ext cx="345531" cy="1021714"/>
          </a:xfrm>
          <a:custGeom>
            <a:avLst/>
            <a:gdLst/>
            <a:ahLst/>
            <a:cxnLst/>
            <a:rect l="l" t="t" r="r" b="b"/>
            <a:pathLst>
              <a:path w="345531" h="1021714">
                <a:moveTo>
                  <a:pt x="0" y="0"/>
                </a:moveTo>
                <a:lnTo>
                  <a:pt x="345531" y="0"/>
                </a:lnTo>
                <a:lnTo>
                  <a:pt x="345531" y="1021713"/>
                </a:lnTo>
                <a:lnTo>
                  <a:pt x="0" y="1021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TextBox 7">
            <a:extLst>
              <a:ext uri="{FF2B5EF4-FFF2-40B4-BE49-F238E27FC236}">
                <a16:creationId xmlns:a16="http://schemas.microsoft.com/office/drawing/2014/main" id="{F382605D-8CD3-44BE-AC1B-6FF362FEC183}"/>
              </a:ext>
            </a:extLst>
          </p:cNvPr>
          <p:cNvSpPr txBox="1"/>
          <p:nvPr/>
        </p:nvSpPr>
        <p:spPr>
          <a:xfrm>
            <a:off x="2734056" y="2533488"/>
            <a:ext cx="12822161" cy="3681777"/>
          </a:xfrm>
          <a:prstGeom prst="rect">
            <a:avLst/>
          </a:prstGeom>
        </p:spPr>
        <p:txBody>
          <a:bodyPr wrap="square" lIns="0" tIns="0" rIns="0" bIns="0" rtlCol="0" anchor="t">
            <a:spAutoFit/>
          </a:bodyPr>
          <a:lstStyle/>
          <a:p>
            <a:pPr algn="ctr">
              <a:lnSpc>
                <a:spcPct val="150000"/>
              </a:lnSpc>
            </a:pPr>
            <a:r>
              <a:rPr lang="en-US" sz="8500" b="1">
                <a:latin typeface="Arial" panose="020B0604020202020204" pitchFamily="34" charset="0"/>
                <a:cs typeface="Arial" panose="020B0604020202020204" pitchFamily="34" charset="0"/>
              </a:rPr>
              <a:t>CHÀO </a:t>
            </a:r>
            <a:r>
              <a:rPr lang="en-US" sz="8500" b="1" dirty="0">
                <a:latin typeface="Arial" panose="020B0604020202020204" pitchFamily="34" charset="0"/>
                <a:cs typeface="Arial" panose="020B0604020202020204" pitchFamily="34" charset="0"/>
              </a:rPr>
              <a:t>MỪNG CÁC EM ĐẾN VỚI BÀI </a:t>
            </a:r>
            <a:r>
              <a:rPr lang="en-US" sz="8500" b="1">
                <a:latin typeface="Arial" panose="020B0604020202020204" pitchFamily="34" charset="0"/>
                <a:cs typeface="Arial" panose="020B0604020202020204" pitchFamily="34" charset="0"/>
              </a:rPr>
              <a:t>HỌC MỚI</a:t>
            </a:r>
            <a:endParaRPr lang="en-US" sz="8500" b="1" dirty="0">
              <a:latin typeface="Arial" panose="020B0604020202020204" pitchFamily="34" charset="0"/>
              <a:cs typeface="Arial" panose="020B0604020202020204" pitchFamily="34" charset="0"/>
            </a:endParaRPr>
          </a:p>
        </p:txBody>
      </p:sp>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74381"/>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Hoạt động 1.2</a:t>
            </a:r>
            <a:endParaRPr lang="en-US" sz="6200" dirty="0">
              <a:solidFill>
                <a:schemeClr val="accent2"/>
              </a:solidFill>
              <a:latin typeface="Arial" panose="020B0604020202020204" pitchFamily="34" charset="0"/>
              <a:cs typeface="Arial" panose="020B0604020202020204" pitchFamily="34" charset="0"/>
            </a:endParaRPr>
          </a:p>
        </p:txBody>
      </p:sp>
      <p:sp>
        <p:nvSpPr>
          <p:cNvPr id="18" name="Freeform 18"/>
          <p:cNvSpPr/>
          <p:nvPr/>
        </p:nvSpPr>
        <p:spPr>
          <a:xfrm rot="20276794">
            <a:off x="16620842" y="226469"/>
            <a:ext cx="566129" cy="1571270"/>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833899">
            <a:off x="158564" y="1667313"/>
            <a:ext cx="846349" cy="1009892"/>
          </a:xfrm>
          <a:custGeom>
            <a:avLst/>
            <a:gdLst/>
            <a:ahLst/>
            <a:cxnLst/>
            <a:rect l="l" t="t" r="r" b="b"/>
            <a:pathLst>
              <a:path w="679196" h="858754">
                <a:moveTo>
                  <a:pt x="0" y="0"/>
                </a:moveTo>
                <a:lnTo>
                  <a:pt x="679196" y="0"/>
                </a:lnTo>
                <a:lnTo>
                  <a:pt x="679196" y="858754"/>
                </a:lnTo>
                <a:lnTo>
                  <a:pt x="0" y="85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Rectangle 5"/>
          <p:cNvSpPr/>
          <p:nvPr/>
        </p:nvSpPr>
        <p:spPr>
          <a:xfrm>
            <a:off x="12949727" y="5595820"/>
            <a:ext cx="184730" cy="646331"/>
          </a:xfrm>
          <a:prstGeom prst="rect">
            <a:avLst/>
          </a:prstGeom>
        </p:spPr>
        <p:txBody>
          <a:bodyPr wrap="none">
            <a:spAutoFit/>
          </a:bodyPr>
          <a:lstStyle/>
          <a:p>
            <a:pPr algn="ctr">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roup 7"/>
          <p:cNvGrpSpPr/>
          <p:nvPr/>
        </p:nvGrpSpPr>
        <p:grpSpPr>
          <a:xfrm>
            <a:off x="1323378" y="2781300"/>
            <a:ext cx="7473420" cy="6477000"/>
            <a:chOff x="1323378" y="2764069"/>
            <a:chExt cx="7473420" cy="6477000"/>
          </a:xfrm>
        </p:grpSpPr>
        <p:pic>
          <p:nvPicPr>
            <p:cNvPr id="5122" name="Picture 2" descr="https://o.remove.bg/downloads/8aa7054e-67a7-4a6e-a7ce-75e9fbdcb217/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199" y="4592869"/>
              <a:ext cx="6157777" cy="46482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323378" y="2764069"/>
              <a:ext cx="7473420" cy="1447800"/>
            </a:xfrm>
            <a:prstGeom prst="roundRect">
              <a:avLst/>
            </a:prstGeom>
            <a:solidFill>
              <a:schemeClr val="bg1"/>
            </a:solidFill>
            <a:ln w="381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3600">
                  <a:solidFill>
                    <a:schemeClr val="tx1"/>
                  </a:solidFill>
                  <a:latin typeface="Arial" panose="020B0604020202020204" pitchFamily="34" charset="0"/>
                  <a:ea typeface="Calibri" panose="020F0502020204030204" pitchFamily="34" charset="0"/>
                  <a:cs typeface="Arial" panose="020B0604020202020204" pitchFamily="34" charset="0"/>
                </a:rPr>
                <a:t>Đặt tay vào cổ và hát một câu hát</a:t>
              </a:r>
            </a:p>
          </p:txBody>
        </p:sp>
      </p:grpSp>
      <p:sp>
        <p:nvSpPr>
          <p:cNvPr id="19" name="Google Shape;48;p2">
            <a:extLst>
              <a:ext uri="{FF2B5EF4-FFF2-40B4-BE49-F238E27FC236}">
                <a16:creationId xmlns:a16="http://schemas.microsoft.com/office/drawing/2014/main" id="{8050C148-7B0D-E0D4-B5A4-1E410C128ED9}"/>
              </a:ext>
            </a:extLst>
          </p:cNvPr>
          <p:cNvSpPr/>
          <p:nvPr/>
        </p:nvSpPr>
        <p:spPr>
          <a:xfrm>
            <a:off x="9719770" y="3390900"/>
            <a:ext cx="7272830" cy="1366896"/>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r>
              <a:rPr lang="en-US" sz="3500">
                <a:latin typeface="Arial" panose="020B0604020202020204" pitchFamily="34" charset="0"/>
                <a:cs typeface="Arial" panose="020B0604020202020204" pitchFamily="34" charset="0"/>
              </a:rPr>
              <a:t>Có âm thanh phát ra</a:t>
            </a:r>
          </a:p>
        </p:txBody>
      </p:sp>
      <p:sp>
        <p:nvSpPr>
          <p:cNvPr id="26" name="Google Shape;48;p2">
            <a:extLst>
              <a:ext uri="{FF2B5EF4-FFF2-40B4-BE49-F238E27FC236}">
                <a16:creationId xmlns:a16="http://schemas.microsoft.com/office/drawing/2014/main" id="{8050C148-7B0D-E0D4-B5A4-1E410C128ED9}"/>
              </a:ext>
            </a:extLst>
          </p:cNvPr>
          <p:cNvSpPr/>
          <p:nvPr/>
        </p:nvSpPr>
        <p:spPr>
          <a:xfrm>
            <a:off x="9719770" y="5372100"/>
            <a:ext cx="7272830" cy="1366896"/>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r>
              <a:rPr lang="en-US" sz="3500">
                <a:latin typeface="Arial" panose="020B0604020202020204" pitchFamily="34" charset="0"/>
                <a:cs typeface="Arial" panose="020B0604020202020204" pitchFamily="34" charset="0"/>
              </a:rPr>
              <a:t>Tay cảm thấy rung</a:t>
            </a:r>
          </a:p>
        </p:txBody>
      </p:sp>
      <p:sp>
        <p:nvSpPr>
          <p:cNvPr id="27" name="Google Shape;48;p2">
            <a:extLst>
              <a:ext uri="{FF2B5EF4-FFF2-40B4-BE49-F238E27FC236}">
                <a16:creationId xmlns:a16="http://schemas.microsoft.com/office/drawing/2014/main" id="{8050C148-7B0D-E0D4-B5A4-1E410C128ED9}"/>
              </a:ext>
            </a:extLst>
          </p:cNvPr>
          <p:cNvSpPr/>
          <p:nvPr/>
        </p:nvSpPr>
        <p:spPr>
          <a:xfrm>
            <a:off x="9717052" y="7353300"/>
            <a:ext cx="7272830" cy="1366896"/>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r>
              <a:rPr lang="en-US" sz="3500">
                <a:latin typeface="Arial" panose="020B0604020202020204" pitchFamily="34" charset="0"/>
                <a:cs typeface="Arial" panose="020B0604020202020204" pitchFamily="34" charset="0"/>
              </a:rPr>
              <a:t>Âm thanh phát ra từ dây thanh đới</a:t>
            </a:r>
          </a:p>
        </p:txBody>
      </p:sp>
    </p:spTree>
    <p:extLst>
      <p:ext uri="{BB962C8B-B14F-4D97-AF65-F5344CB8AC3E}">
        <p14:creationId xmlns:p14="http://schemas.microsoft.com/office/powerpoint/2010/main" val="1799938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74381"/>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Hoạt động 1.2</a:t>
            </a:r>
            <a:endParaRPr lang="en-US" sz="6200" dirty="0">
              <a:solidFill>
                <a:schemeClr val="accent2"/>
              </a:solidFill>
              <a:latin typeface="Arial" panose="020B0604020202020204" pitchFamily="34" charset="0"/>
              <a:cs typeface="Arial" panose="020B0604020202020204" pitchFamily="34" charset="0"/>
            </a:endParaRPr>
          </a:p>
        </p:txBody>
      </p:sp>
      <p:sp>
        <p:nvSpPr>
          <p:cNvPr id="18" name="Freeform 18"/>
          <p:cNvSpPr/>
          <p:nvPr/>
        </p:nvSpPr>
        <p:spPr>
          <a:xfrm rot="20276794">
            <a:off x="16620842" y="226469"/>
            <a:ext cx="566129" cy="1571270"/>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833899">
            <a:off x="158564" y="1667313"/>
            <a:ext cx="846349" cy="1009892"/>
          </a:xfrm>
          <a:custGeom>
            <a:avLst/>
            <a:gdLst/>
            <a:ahLst/>
            <a:cxnLst/>
            <a:rect l="l" t="t" r="r" b="b"/>
            <a:pathLst>
              <a:path w="679196" h="858754">
                <a:moveTo>
                  <a:pt x="0" y="0"/>
                </a:moveTo>
                <a:lnTo>
                  <a:pt x="679196" y="0"/>
                </a:lnTo>
                <a:lnTo>
                  <a:pt x="679196" y="858754"/>
                </a:lnTo>
                <a:lnTo>
                  <a:pt x="0" y="85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Rectangle 5"/>
          <p:cNvSpPr/>
          <p:nvPr/>
        </p:nvSpPr>
        <p:spPr>
          <a:xfrm>
            <a:off x="12949727" y="5595820"/>
            <a:ext cx="184730" cy="646331"/>
          </a:xfrm>
          <a:prstGeom prst="rect">
            <a:avLst/>
          </a:prstGeom>
        </p:spPr>
        <p:txBody>
          <a:bodyPr wrap="none">
            <a:spAutoFit/>
          </a:bodyPr>
          <a:lstStyle/>
          <a:p>
            <a:pPr algn="ctr">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1767385" y="5096493"/>
            <a:ext cx="5486400" cy="4466607"/>
          </a:xfrm>
          <a:prstGeom prst="rect">
            <a:avLst/>
          </a:prstGeom>
        </p:spPr>
      </p:pic>
      <p:grpSp>
        <p:nvGrpSpPr>
          <p:cNvPr id="23" name="Group 22"/>
          <p:cNvGrpSpPr/>
          <p:nvPr/>
        </p:nvGrpSpPr>
        <p:grpSpPr>
          <a:xfrm>
            <a:off x="1828800" y="2326087"/>
            <a:ext cx="5715000" cy="2860450"/>
            <a:chOff x="9387109" y="4309820"/>
            <a:chExt cx="8682926" cy="2521812"/>
          </a:xfrm>
          <a:solidFill>
            <a:schemeClr val="accent1"/>
          </a:solidFill>
        </p:grpSpPr>
        <p:sp>
          <p:nvSpPr>
            <p:cNvPr id="24" name="Rounded Rectangular Callout 23"/>
            <p:cNvSpPr/>
            <p:nvPr/>
          </p:nvSpPr>
          <p:spPr>
            <a:xfrm>
              <a:off x="9387109" y="4309820"/>
              <a:ext cx="8682926" cy="2046551"/>
            </a:xfrm>
            <a:prstGeom prst="wedgeRoundRectCallout">
              <a:avLst>
                <a:gd name="adj1" fmla="val 3527"/>
                <a:gd name="adj2" fmla="val 42667"/>
                <a:gd name="adj3" fmla="val 16667"/>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latin typeface="Arial" panose="020B0604020202020204" pitchFamily="34" charset="0"/>
                  <a:cs typeface="Arial" panose="020B0604020202020204" pitchFamily="34" charset="0"/>
                </a:rPr>
                <a:t>Các vật phát ra âm thanh có đặc điểm chung gì?</a:t>
              </a:r>
            </a:p>
          </p:txBody>
        </p:sp>
        <p:sp>
          <p:nvSpPr>
            <p:cNvPr id="25" name="Isosceles Triangle 24"/>
            <p:cNvSpPr/>
            <p:nvPr/>
          </p:nvSpPr>
          <p:spPr>
            <a:xfrm rot="11823977">
              <a:off x="15077098" y="6206883"/>
              <a:ext cx="1138720" cy="624749"/>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9117967" y="3630992"/>
            <a:ext cx="7228602" cy="5099450"/>
            <a:chOff x="9117967" y="3630992"/>
            <a:chExt cx="7228602" cy="5099450"/>
          </a:xfrm>
        </p:grpSpPr>
        <p:pic>
          <p:nvPicPr>
            <p:cNvPr id="28" name="Picture 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17967" y="3630992"/>
              <a:ext cx="7228602" cy="5099450"/>
            </a:xfrm>
            <a:prstGeom prst="rect">
              <a:avLst/>
            </a:prstGeom>
          </p:spPr>
        </p:pic>
        <p:sp>
          <p:nvSpPr>
            <p:cNvPr id="9" name="Rectangle 8"/>
            <p:cNvSpPr/>
            <p:nvPr/>
          </p:nvSpPr>
          <p:spPr>
            <a:xfrm>
              <a:off x="10597438" y="5707578"/>
              <a:ext cx="3651962" cy="677108"/>
            </a:xfrm>
            <a:prstGeom prst="rect">
              <a:avLst/>
            </a:prstGeom>
          </p:spPr>
          <p:txBody>
            <a:bodyPr wrap="none">
              <a:spAutoFit/>
            </a:bodyPr>
            <a:lstStyle/>
            <a:p>
              <a:pPr algn="ctr"/>
              <a:r>
                <a:rPr lang="en-US" sz="3800" b="1" kern="0">
                  <a:solidFill>
                    <a:srgbClr val="FF0000"/>
                  </a:solidFill>
                  <a:latin typeface="Arial" panose="020B0604020202020204" pitchFamily="34" charset="0"/>
                  <a:ea typeface="Calibri" panose="020F0502020204030204" pitchFamily="34" charset="0"/>
                  <a:cs typeface="Arial" panose="020B0604020202020204" pitchFamily="34" charset="0"/>
                </a:rPr>
                <a:t>Đều rung động</a:t>
              </a:r>
              <a:endParaRPr lang="en-US" sz="3800" b="1">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51191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sp>
        <p:nvSpPr>
          <p:cNvPr id="6" name="Freeform 6"/>
          <p:cNvSpPr/>
          <p:nvPr/>
        </p:nvSpPr>
        <p:spPr>
          <a:xfrm rot="-5400000">
            <a:off x="8219150" y="-827750"/>
            <a:ext cx="1324496" cy="2979997"/>
          </a:xfrm>
          <a:custGeom>
            <a:avLst/>
            <a:gdLst/>
            <a:ahLst/>
            <a:cxnLst/>
            <a:rect l="l" t="t" r="r" b="b"/>
            <a:pathLst>
              <a:path w="1716723" h="3673990">
                <a:moveTo>
                  <a:pt x="0" y="0"/>
                </a:moveTo>
                <a:lnTo>
                  <a:pt x="1716724" y="0"/>
                </a:lnTo>
                <a:lnTo>
                  <a:pt x="1716724" y="3673989"/>
                </a:lnTo>
                <a:lnTo>
                  <a:pt x="0" y="3673989"/>
                </a:lnTo>
                <a:lnTo>
                  <a:pt x="0" y="0"/>
                </a:lnTo>
                <a:close/>
              </a:path>
            </a:pathLst>
          </a:custGeom>
          <a:blipFill>
            <a:blip r:embed="rId2">
              <a:extLst>
                <a:ext uri="{96DAC541-7B7A-43D3-8B79-37D633B846F1}">
                  <asvg:svgBlip xmlns:asvg="http://schemas.microsoft.com/office/drawing/2016/SVG/main" r:embed="rId3"/>
                </a:ext>
              </a:extLst>
            </a:blip>
            <a:stretch>
              <a:fillRect r="-118379"/>
            </a:stretch>
          </a:blipFill>
        </p:spPr>
        <p:txBody>
          <a:bodyPr/>
          <a:lstStyle/>
          <a:p>
            <a:endParaRPr lang="en-US"/>
          </a:p>
        </p:txBody>
      </p:sp>
      <p:grpSp>
        <p:nvGrpSpPr>
          <p:cNvPr id="7" name="Group 7"/>
          <p:cNvGrpSpPr/>
          <p:nvPr/>
        </p:nvGrpSpPr>
        <p:grpSpPr>
          <a:xfrm>
            <a:off x="0" y="8026603"/>
            <a:ext cx="18288000" cy="2260397"/>
            <a:chOff x="0" y="0"/>
            <a:chExt cx="12700000" cy="1569720"/>
          </a:xfrm>
        </p:grpSpPr>
        <p:sp>
          <p:nvSpPr>
            <p:cNvPr id="8" name="Freeform 8"/>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11" name="Group 10"/>
          <p:cNvGrpSpPr/>
          <p:nvPr/>
        </p:nvGrpSpPr>
        <p:grpSpPr>
          <a:xfrm>
            <a:off x="0" y="1035761"/>
            <a:ext cx="8153400" cy="1593138"/>
            <a:chOff x="0" y="1035761"/>
            <a:chExt cx="8153400" cy="1593138"/>
          </a:xfrm>
        </p:grpSpPr>
        <p:sp>
          <p:nvSpPr>
            <p:cNvPr id="2" name="Freeform 2"/>
            <p:cNvSpPr/>
            <p:nvPr/>
          </p:nvSpPr>
          <p:spPr>
            <a:xfrm rot="-10800000">
              <a:off x="0" y="1035761"/>
              <a:ext cx="8153400" cy="1593138"/>
            </a:xfrm>
            <a:custGeom>
              <a:avLst/>
              <a:gdLst/>
              <a:ahLst/>
              <a:cxnLst/>
              <a:rect l="l" t="t" r="r" b="b"/>
              <a:pathLst>
                <a:path w="9958945" h="1593138">
                  <a:moveTo>
                    <a:pt x="0" y="0"/>
                  </a:moveTo>
                  <a:lnTo>
                    <a:pt x="9958945" y="0"/>
                  </a:lnTo>
                  <a:lnTo>
                    <a:pt x="9958945" y="1593137"/>
                  </a:lnTo>
                  <a:lnTo>
                    <a:pt x="0" y="1593137"/>
                  </a:lnTo>
                  <a:lnTo>
                    <a:pt x="0" y="0"/>
                  </a:lnTo>
                  <a:close/>
                </a:path>
              </a:pathLst>
            </a:custGeom>
            <a:blipFill>
              <a:blip r:embed="rId4">
                <a:extLst>
                  <a:ext uri="{96DAC541-7B7A-43D3-8B79-37D633B846F1}">
                    <asvg:svgBlip xmlns:asvg="http://schemas.microsoft.com/office/drawing/2016/SVG/main" r:embed="rId5"/>
                  </a:ext>
                </a:extLst>
              </a:blip>
              <a:stretch>
                <a:fillRect t="-11681" r="-5223" b="-11649"/>
              </a:stretch>
            </a:blipFill>
          </p:spPr>
          <p:txBody>
            <a:bodyPr/>
            <a:lstStyle/>
            <a:p>
              <a:endParaRPr lang="en-US"/>
            </a:p>
          </p:txBody>
        </p:sp>
        <p:sp>
          <p:nvSpPr>
            <p:cNvPr id="12" name="TextBox 12"/>
            <p:cNvSpPr txBox="1"/>
            <p:nvPr/>
          </p:nvSpPr>
          <p:spPr>
            <a:xfrm>
              <a:off x="1092989" y="1324497"/>
              <a:ext cx="5958277" cy="1015663"/>
            </a:xfrm>
            <a:prstGeom prst="rect">
              <a:avLst/>
            </a:prstGeom>
          </p:spPr>
          <p:txBody>
            <a:bodyPr wrap="square" lIns="0" tIns="0" rIns="0" bIns="0" rtlCol="0" anchor="t">
              <a:spAutoFit/>
            </a:bodyPr>
            <a:lstStyle/>
            <a:p>
              <a:pPr marL="0" lvl="0" indent="0" algn="ctr">
                <a:spcBef>
                  <a:spcPct val="0"/>
                </a:spcBef>
              </a:pPr>
              <a:r>
                <a:rPr lang="en-US" sz="6600" b="1" u="none">
                  <a:solidFill>
                    <a:srgbClr val="FFFFFF"/>
                  </a:solidFill>
                  <a:latin typeface="Arial" panose="020B0604020202020204" pitchFamily="34" charset="0"/>
                  <a:cs typeface="Arial" panose="020B0604020202020204" pitchFamily="34" charset="0"/>
                </a:rPr>
                <a:t>KẾT LUẬN</a:t>
              </a:r>
            </a:p>
          </p:txBody>
        </p:sp>
      </p:grpSp>
      <p:sp>
        <p:nvSpPr>
          <p:cNvPr id="15" name="Freeform 15"/>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833899">
            <a:off x="17066282" y="1442605"/>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rot="3090145">
            <a:off x="-309554" y="4026209"/>
            <a:ext cx="1626444" cy="1431271"/>
          </a:xfrm>
          <a:custGeom>
            <a:avLst/>
            <a:gdLst/>
            <a:ahLst/>
            <a:cxnLst/>
            <a:rect l="l" t="t" r="r" b="b"/>
            <a:pathLst>
              <a:path w="1626444" h="1431271">
                <a:moveTo>
                  <a:pt x="0" y="0"/>
                </a:moveTo>
                <a:lnTo>
                  <a:pt x="1626444" y="0"/>
                </a:lnTo>
                <a:lnTo>
                  <a:pt x="1626444" y="1431270"/>
                </a:lnTo>
                <a:lnTo>
                  <a:pt x="0" y="14312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3" name="Picture 4"/>
          <p:cNvPicPr>
            <a:picLocks noChangeAspect="1"/>
          </p:cNvPicPr>
          <p:nvPr/>
        </p:nvPicPr>
        <p:blipFill>
          <a:blip r:embed="rId12"/>
          <a:srcRect/>
          <a:stretch>
            <a:fillRect/>
          </a:stretch>
        </p:blipFill>
        <p:spPr>
          <a:xfrm>
            <a:off x="2325792" y="5269232"/>
            <a:ext cx="5486398" cy="4903468"/>
          </a:xfrm>
          <a:prstGeom prst="rect">
            <a:avLst/>
          </a:prstGeom>
        </p:spPr>
      </p:pic>
      <p:grpSp>
        <p:nvGrpSpPr>
          <p:cNvPr id="10" name="Group 9"/>
          <p:cNvGrpSpPr/>
          <p:nvPr/>
        </p:nvGrpSpPr>
        <p:grpSpPr>
          <a:xfrm>
            <a:off x="8686800" y="3314700"/>
            <a:ext cx="7150456" cy="4763991"/>
            <a:chOff x="8822594" y="3394834"/>
            <a:chExt cx="7150456" cy="4763991"/>
          </a:xfrm>
        </p:grpSpPr>
        <p:pic>
          <p:nvPicPr>
            <p:cNvPr id="17"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822594" y="3394834"/>
              <a:ext cx="7150456" cy="4763991"/>
            </a:xfrm>
            <a:prstGeom prst="rect">
              <a:avLst/>
            </a:prstGeom>
          </p:spPr>
        </p:pic>
        <p:sp>
          <p:nvSpPr>
            <p:cNvPr id="9" name="Rectangle 8"/>
            <p:cNvSpPr/>
            <p:nvPr/>
          </p:nvSpPr>
          <p:spPr>
            <a:xfrm>
              <a:off x="9578421" y="4533900"/>
              <a:ext cx="5638801" cy="184665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Calibri" panose="020F0502020204030204" pitchFamily="34" charset="0"/>
                  <a:cs typeface="Arial" panose="020B0604020202020204" pitchFamily="34" charset="0"/>
                </a:rPr>
                <a:t>Các vật phát ra âm thanh đều rung động.</a:t>
              </a:r>
              <a:endParaRPr lang="en-US" sz="3800">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Câu hỏi mở rộng</a:t>
            </a:r>
            <a:endParaRPr lang="en-US" sz="6200" dirty="0">
              <a:solidFill>
                <a:schemeClr val="accent2"/>
              </a:solidFill>
              <a:latin typeface="Arial" panose="020B0604020202020204" pitchFamily="34" charset="0"/>
              <a:cs typeface="Arial" panose="020B0604020202020204" pitchFamily="34" charset="0"/>
            </a:endParaRPr>
          </a:p>
        </p:txBody>
      </p:sp>
      <p:sp>
        <p:nvSpPr>
          <p:cNvPr id="18" name="Freeform 18"/>
          <p:cNvSpPr/>
          <p:nvPr/>
        </p:nvSpPr>
        <p:spPr>
          <a:xfrm rot="20276794">
            <a:off x="16620842" y="226469"/>
            <a:ext cx="566129" cy="1571270"/>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833899">
            <a:off x="158564" y="1667313"/>
            <a:ext cx="846349" cy="1009892"/>
          </a:xfrm>
          <a:custGeom>
            <a:avLst/>
            <a:gdLst/>
            <a:ahLst/>
            <a:cxnLst/>
            <a:rect l="l" t="t" r="r" b="b"/>
            <a:pathLst>
              <a:path w="679196" h="858754">
                <a:moveTo>
                  <a:pt x="0" y="0"/>
                </a:moveTo>
                <a:lnTo>
                  <a:pt x="679196" y="0"/>
                </a:lnTo>
                <a:lnTo>
                  <a:pt x="679196" y="858754"/>
                </a:lnTo>
                <a:lnTo>
                  <a:pt x="0" y="85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Rectangle 5"/>
          <p:cNvSpPr/>
          <p:nvPr/>
        </p:nvSpPr>
        <p:spPr>
          <a:xfrm>
            <a:off x="12949727" y="5595820"/>
            <a:ext cx="184730" cy="646331"/>
          </a:xfrm>
          <a:prstGeom prst="rect">
            <a:avLst/>
          </a:prstGeom>
        </p:spPr>
        <p:txBody>
          <a:bodyPr wrap="none">
            <a:spAutoFit/>
          </a:bodyPr>
          <a:lstStyle/>
          <a:p>
            <a:pPr algn="ctr">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6324600" y="3031720"/>
            <a:ext cx="10146044" cy="2585323"/>
            <a:chOff x="8001000" y="2056537"/>
            <a:chExt cx="10146044" cy="2585323"/>
          </a:xfrm>
        </p:grpSpPr>
        <p:pic>
          <p:nvPicPr>
            <p:cNvPr id="26" name="Picture 16"/>
            <p:cNvPicPr>
              <a:picLocks noChangeAspect="1"/>
            </p:cNvPicPr>
            <p:nvPr/>
          </p:nvPicPr>
          <p:blipFill>
            <a:blip r:embed="rId6"/>
            <a:srcRect/>
            <a:stretch>
              <a:fillRect/>
            </a:stretch>
          </p:blipFill>
          <p:spPr>
            <a:xfrm>
              <a:off x="8001000" y="2434798"/>
              <a:ext cx="1124712" cy="1828800"/>
            </a:xfrm>
            <a:prstGeom prst="rect">
              <a:avLst/>
            </a:prstGeom>
          </p:spPr>
        </p:pic>
        <p:sp>
          <p:nvSpPr>
            <p:cNvPr id="27" name="Rectangle 26"/>
            <p:cNvSpPr/>
            <p:nvPr/>
          </p:nvSpPr>
          <p:spPr>
            <a:xfrm>
              <a:off x="9563828" y="2056537"/>
              <a:ext cx="8583216" cy="2585323"/>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Hãy cho biết nguồn phát âm thanh ở hai thí nghiệm trên. Khi vật phát ra âm thanh chúng có đặc điểm gì giống nhau?</a:t>
              </a:r>
            </a:p>
          </p:txBody>
        </p:sp>
      </p:grpSp>
      <p:grpSp>
        <p:nvGrpSpPr>
          <p:cNvPr id="29" name="Group 28"/>
          <p:cNvGrpSpPr/>
          <p:nvPr/>
        </p:nvGrpSpPr>
        <p:grpSpPr>
          <a:xfrm>
            <a:off x="6324600" y="6667500"/>
            <a:ext cx="10146044" cy="1828800"/>
            <a:chOff x="8001000" y="2434798"/>
            <a:chExt cx="10146044" cy="1828800"/>
          </a:xfrm>
        </p:grpSpPr>
        <p:pic>
          <p:nvPicPr>
            <p:cNvPr id="30" name="Picture 16"/>
            <p:cNvPicPr>
              <a:picLocks noChangeAspect="1"/>
            </p:cNvPicPr>
            <p:nvPr/>
          </p:nvPicPr>
          <p:blipFill>
            <a:blip r:embed="rId6"/>
            <a:srcRect/>
            <a:stretch>
              <a:fillRect/>
            </a:stretch>
          </p:blipFill>
          <p:spPr>
            <a:xfrm>
              <a:off x="8001000" y="2434798"/>
              <a:ext cx="1124712" cy="1828800"/>
            </a:xfrm>
            <a:prstGeom prst="rect">
              <a:avLst/>
            </a:prstGeom>
          </p:spPr>
        </p:pic>
        <p:sp>
          <p:nvSpPr>
            <p:cNvPr id="31" name="Rectangle 30"/>
            <p:cNvSpPr/>
            <p:nvPr/>
          </p:nvSpPr>
          <p:spPr>
            <a:xfrm>
              <a:off x="9563828" y="2523362"/>
              <a:ext cx="8583216" cy="1651671"/>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Nêu ví dụ khác về vật phát ra âm thanh thì rung động.</a:t>
              </a:r>
            </a:p>
          </p:txBody>
        </p:sp>
      </p:grpSp>
      <p:pic>
        <p:nvPicPr>
          <p:cNvPr id="32"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23388" y="2613549"/>
            <a:ext cx="2995551" cy="6610872"/>
          </a:xfrm>
          <a:prstGeom prst="rect">
            <a:avLst/>
          </a:prstGeom>
        </p:spPr>
      </p:pic>
    </p:spTree>
    <p:extLst>
      <p:ext uri="{BB962C8B-B14F-4D97-AF65-F5344CB8AC3E}">
        <p14:creationId xmlns:p14="http://schemas.microsoft.com/office/powerpoint/2010/main" val="1351738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ppt_h*1.125000"/>
                                          </p:val>
                                        </p:tav>
                                        <p:tav tm="100000">
                                          <p:val>
                                            <p:strVal val="#ppt_y"/>
                                          </p:val>
                                        </p:tav>
                                      </p:tavLst>
                                    </p:anim>
                                    <p:animEffect transition="in" filter="wipe(up)">
                                      <p:cBhvr>
                                        <p:cTn id="13" dur="500"/>
                                        <p:tgtEl>
                                          <p:spTgt spid="32"/>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8" name="Freeform 18"/>
          <p:cNvSpPr/>
          <p:nvPr/>
        </p:nvSpPr>
        <p:spPr>
          <a:xfrm rot="20276794">
            <a:off x="16620842" y="226469"/>
            <a:ext cx="566129" cy="1571270"/>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833899">
            <a:off x="158564" y="1667313"/>
            <a:ext cx="846349" cy="1009892"/>
          </a:xfrm>
          <a:custGeom>
            <a:avLst/>
            <a:gdLst/>
            <a:ahLst/>
            <a:cxnLst/>
            <a:rect l="l" t="t" r="r" b="b"/>
            <a:pathLst>
              <a:path w="679196" h="858754">
                <a:moveTo>
                  <a:pt x="0" y="0"/>
                </a:moveTo>
                <a:lnTo>
                  <a:pt x="679196" y="0"/>
                </a:lnTo>
                <a:lnTo>
                  <a:pt x="679196" y="858754"/>
                </a:lnTo>
                <a:lnTo>
                  <a:pt x="0" y="85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Rounded Rectangle 22"/>
          <p:cNvSpPr/>
          <p:nvPr/>
        </p:nvSpPr>
        <p:spPr>
          <a:xfrm>
            <a:off x="990600" y="1087669"/>
            <a:ext cx="8277822" cy="3751031"/>
          </a:xfrm>
          <a:prstGeom prst="roundRect">
            <a:avLst/>
          </a:pr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n-US" sz="3600">
                <a:solidFill>
                  <a:schemeClr val="tx1"/>
                </a:solidFill>
                <a:latin typeface="Arial" panose="020B0604020202020204" pitchFamily="34" charset="0"/>
                <a:cs typeface="Arial" panose="020B0604020202020204" pitchFamily="34" charset="0"/>
              </a:rPr>
              <a:t>Nguồn phát ra âm thanh ở:</a:t>
            </a:r>
          </a:p>
          <a:p>
            <a:pPr marL="571500" indent="-571500" algn="just">
              <a:lnSpc>
                <a:spcPct val="150000"/>
              </a:lnSpc>
              <a:spcAft>
                <a:spcPts val="0"/>
              </a:spcAft>
              <a:buFont typeface="Arial" panose="020B0604020202020204" pitchFamily="34" charset="0"/>
              <a:buChar char="•"/>
            </a:pPr>
            <a:r>
              <a:rPr lang="en-US" sz="3600">
                <a:solidFill>
                  <a:schemeClr val="tx1"/>
                </a:solidFill>
                <a:latin typeface="Arial" panose="020B0604020202020204" pitchFamily="34" charset="0"/>
                <a:cs typeface="Arial" panose="020B0604020202020204" pitchFamily="34" charset="0"/>
              </a:rPr>
              <a:t>Thí nghiệm hình 1: mặt trống bị gõ.</a:t>
            </a:r>
          </a:p>
          <a:p>
            <a:pPr marL="571500" indent="-571500" algn="just">
              <a:lnSpc>
                <a:spcPct val="150000"/>
              </a:lnSpc>
              <a:spcAft>
                <a:spcPts val="0"/>
              </a:spcAft>
              <a:buFont typeface="Arial" panose="020B0604020202020204" pitchFamily="34" charset="0"/>
              <a:buChar char="•"/>
            </a:pPr>
            <a:r>
              <a:rPr lang="en-US" sz="3600">
                <a:solidFill>
                  <a:schemeClr val="tx1"/>
                </a:solidFill>
                <a:latin typeface="Arial" panose="020B0604020202020204" pitchFamily="34" charset="0"/>
                <a:cs typeface="Arial" panose="020B0604020202020204" pitchFamily="34" charset="0"/>
              </a:rPr>
              <a:t>Thí nghiệm hình 2: Dây thanh đới khi hát.</a:t>
            </a:r>
            <a:endParaRPr lang="en-US" sz="360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5" name="Right Arrow 4"/>
          <p:cNvSpPr/>
          <p:nvPr/>
        </p:nvSpPr>
        <p:spPr>
          <a:xfrm>
            <a:off x="9770810" y="2429784"/>
            <a:ext cx="838200" cy="1066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ounded Rectangle 23"/>
          <p:cNvSpPr/>
          <p:nvPr/>
        </p:nvSpPr>
        <p:spPr>
          <a:xfrm>
            <a:off x="11111398" y="1087669"/>
            <a:ext cx="6186781" cy="3751031"/>
          </a:xfrm>
          <a:prstGeom prst="roundRect">
            <a:avLst/>
          </a:pr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Điểm giống nhau: đều rung động khi phát ra âm thanh.</a:t>
            </a:r>
          </a:p>
        </p:txBody>
      </p:sp>
      <p:sp>
        <p:nvSpPr>
          <p:cNvPr id="7" name="Rectangle 6"/>
          <p:cNvSpPr/>
          <p:nvPr/>
        </p:nvSpPr>
        <p:spPr>
          <a:xfrm>
            <a:off x="2349027" y="5121402"/>
            <a:ext cx="13589942" cy="4247317"/>
          </a:xfrm>
          <a:prstGeom prst="rect">
            <a:avLst/>
          </a:prstGeom>
        </p:spPr>
        <p:txBody>
          <a:bodyPr wrap="square">
            <a:spAutoFit/>
          </a:bodyPr>
          <a:lstStyle/>
          <a:p>
            <a:pPr algn="just">
              <a:lnSpc>
                <a:spcPct val="150000"/>
              </a:lnSpc>
            </a:pPr>
            <a:r>
              <a:rPr lang="en-US" sz="3600" kern="0">
                <a:latin typeface="Arial" panose="020B0604020202020204" pitchFamily="34" charset="0"/>
                <a:ea typeface="Calibri" panose="020F0502020204030204" pitchFamily="34" charset="0"/>
                <a:cs typeface="Arial" panose="020B0604020202020204" pitchFamily="34" charset="0"/>
              </a:rPr>
              <a:t>Ví dụ khác về vật phát ra âm thanh thì rung động: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Gõ tay lên mặt bàn, mặt bàn rung động và phát ra âm thanh.</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Tiếng gió thổi vù vù.</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Không khí rung động phát ra âm thanh.</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Tiếng hát từ màng loa, màng loa rung động phát ra âm thanh.</a:t>
            </a:r>
          </a:p>
        </p:txBody>
      </p:sp>
    </p:spTree>
    <p:extLst>
      <p:ext uri="{BB962C8B-B14F-4D97-AF65-F5344CB8AC3E}">
        <p14:creationId xmlns:p14="http://schemas.microsoft.com/office/powerpoint/2010/main" val="3489909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0" dur="500"/>
                                        <p:tgtEl>
                                          <p:spTgt spid="7">
                                            <p:txEl>
                                              <p:pRg st="0" end="0"/>
                                            </p:txEl>
                                          </p:spTgt>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down)">
                                      <p:cBhvr>
                                        <p:cTn id="24" dur="500"/>
                                        <p:tgtEl>
                                          <p:spTgt spid="7">
                                            <p:txEl>
                                              <p:pRg st="1" end="1"/>
                                            </p:txEl>
                                          </p:spTgt>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down)">
                                      <p:cBhvr>
                                        <p:cTn id="28" dur="500"/>
                                        <p:tgtEl>
                                          <p:spTgt spid="7">
                                            <p:txEl>
                                              <p:pRg st="2" end="2"/>
                                            </p:txEl>
                                          </p:spTgt>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down)">
                                      <p:cBhvr>
                                        <p:cTn id="32" dur="500"/>
                                        <p:tgtEl>
                                          <p:spTgt spid="7">
                                            <p:txEl>
                                              <p:pRg st="3" end="3"/>
                                            </p:txEl>
                                          </p:spTgt>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down)">
                                      <p:cBhvr>
                                        <p:cTn id="3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sp>
        <p:nvSpPr>
          <p:cNvPr id="2" name="TextBox 2"/>
          <p:cNvSpPr txBox="1"/>
          <p:nvPr/>
        </p:nvSpPr>
        <p:spPr>
          <a:xfrm>
            <a:off x="3944553" y="3054456"/>
            <a:ext cx="10779979" cy="3510063"/>
          </a:xfrm>
          <a:prstGeom prst="rect">
            <a:avLst/>
          </a:prstGeom>
        </p:spPr>
        <p:txBody>
          <a:bodyPr wrap="square" lIns="0" tIns="0" rIns="0" bIns="0" rtlCol="0" anchor="t">
            <a:spAutoFit/>
          </a:bodyPr>
          <a:lstStyle/>
          <a:p>
            <a:pPr marL="0" lvl="0" indent="0" algn="ctr">
              <a:lnSpc>
                <a:spcPts val="14560"/>
              </a:lnSpc>
            </a:pPr>
            <a:r>
              <a:rPr lang="en-US" sz="8000" b="1">
                <a:solidFill>
                  <a:srgbClr val="000000"/>
                </a:solidFill>
                <a:latin typeface="Arial" panose="020B0604020202020204" pitchFamily="34" charset="0"/>
                <a:cs typeface="Arial" panose="020B0604020202020204" pitchFamily="34" charset="0"/>
              </a:rPr>
              <a:t>2. Sự lan truyền </a:t>
            </a:r>
          </a:p>
          <a:p>
            <a:pPr marL="0" lvl="0" indent="0" algn="ctr">
              <a:lnSpc>
                <a:spcPts val="14560"/>
              </a:lnSpc>
            </a:pPr>
            <a:r>
              <a:rPr lang="en-US" sz="8000" b="1">
                <a:solidFill>
                  <a:srgbClr val="000000"/>
                </a:solidFill>
                <a:latin typeface="Arial" panose="020B0604020202020204" pitchFamily="34" charset="0"/>
                <a:cs typeface="Arial" panose="020B0604020202020204" pitchFamily="34" charset="0"/>
              </a:rPr>
              <a:t>âm thanh</a:t>
            </a:r>
          </a:p>
        </p:txBody>
      </p:sp>
      <p:grpSp>
        <p:nvGrpSpPr>
          <p:cNvPr id="3" name="Group 3"/>
          <p:cNvGrpSpPr/>
          <p:nvPr/>
        </p:nvGrpSpPr>
        <p:grpSpPr>
          <a:xfrm>
            <a:off x="0" y="8026603"/>
            <a:ext cx="18288000" cy="2260397"/>
            <a:chOff x="0" y="0"/>
            <a:chExt cx="12700000" cy="1569720"/>
          </a:xfrm>
        </p:grpSpPr>
        <p:sp>
          <p:nvSpPr>
            <p:cNvPr id="4" name="Freeform 4"/>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5" name="Freeform 5"/>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512311">
            <a:off x="13650714" y="7948573"/>
            <a:ext cx="845174" cy="1994512"/>
          </a:xfrm>
          <a:custGeom>
            <a:avLst/>
            <a:gdLst/>
            <a:ahLst/>
            <a:cxnLst/>
            <a:rect l="l" t="t" r="r" b="b"/>
            <a:pathLst>
              <a:path w="845174" h="1994512">
                <a:moveTo>
                  <a:pt x="0" y="0"/>
                </a:moveTo>
                <a:lnTo>
                  <a:pt x="845175" y="0"/>
                </a:lnTo>
                <a:lnTo>
                  <a:pt x="845175" y="1994512"/>
                </a:lnTo>
                <a:lnTo>
                  <a:pt x="0" y="1994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474658">
            <a:off x="3800071" y="7948972"/>
            <a:ext cx="845174" cy="1994512"/>
          </a:xfrm>
          <a:custGeom>
            <a:avLst/>
            <a:gdLst/>
            <a:ahLst/>
            <a:cxnLst/>
            <a:rect l="l" t="t" r="r" b="b"/>
            <a:pathLst>
              <a:path w="845174" h="1994512">
                <a:moveTo>
                  <a:pt x="0" y="0"/>
                </a:moveTo>
                <a:lnTo>
                  <a:pt x="845174" y="0"/>
                </a:lnTo>
                <a:lnTo>
                  <a:pt x="845174" y="1994512"/>
                </a:lnTo>
                <a:lnTo>
                  <a:pt x="0" y="1994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8045849" y="0"/>
            <a:ext cx="2577389" cy="2153012"/>
          </a:xfrm>
          <a:custGeom>
            <a:avLst/>
            <a:gdLst/>
            <a:ahLst/>
            <a:cxnLst/>
            <a:rect l="l" t="t" r="r" b="b"/>
            <a:pathLst>
              <a:path w="2577389" h="2153012">
                <a:moveTo>
                  <a:pt x="0" y="0"/>
                </a:moveTo>
                <a:lnTo>
                  <a:pt x="2577390" y="0"/>
                </a:lnTo>
                <a:lnTo>
                  <a:pt x="2577390" y="2153012"/>
                </a:lnTo>
                <a:lnTo>
                  <a:pt x="0" y="2153012"/>
                </a:lnTo>
                <a:lnTo>
                  <a:pt x="0" y="0"/>
                </a:lnTo>
                <a:close/>
              </a:path>
            </a:pathLst>
          </a:custGeom>
          <a:blipFill>
            <a:blip r:embed="rId8">
              <a:extLst>
                <a:ext uri="{96DAC541-7B7A-43D3-8B79-37D633B846F1}">
                  <asvg:svgBlip xmlns:asvg="http://schemas.microsoft.com/office/drawing/2016/SVG/main" r:embed="rId9"/>
                </a:ext>
              </a:extLst>
            </a:blip>
            <a:stretch>
              <a:fillRect t="-58271"/>
            </a:stretch>
          </a:blipFill>
        </p:spPr>
        <p:txBody>
          <a:bodyPr/>
          <a:lstStyle/>
          <a:p>
            <a:endParaRPr lang="en-US"/>
          </a:p>
        </p:txBody>
      </p:sp>
      <p:sp>
        <p:nvSpPr>
          <p:cNvPr id="9" name="Freeform 9"/>
          <p:cNvSpPr/>
          <p:nvPr/>
        </p:nvSpPr>
        <p:spPr>
          <a:xfrm rot="-1244241">
            <a:off x="14790925" y="1378592"/>
            <a:ext cx="435483" cy="1287696"/>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1244241">
            <a:off x="3061592" y="1378592"/>
            <a:ext cx="435483" cy="1287696"/>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7874202" y="8026603"/>
            <a:ext cx="2539595" cy="1671515"/>
          </a:xfrm>
          <a:custGeom>
            <a:avLst/>
            <a:gdLst/>
            <a:ahLst/>
            <a:cxnLst/>
            <a:rect l="l" t="t" r="r" b="b"/>
            <a:pathLst>
              <a:path w="2539595" h="1671515">
                <a:moveTo>
                  <a:pt x="0" y="0"/>
                </a:moveTo>
                <a:lnTo>
                  <a:pt x="2539596" y="0"/>
                </a:lnTo>
                <a:lnTo>
                  <a:pt x="2539596" y="1671515"/>
                </a:lnTo>
                <a:lnTo>
                  <a:pt x="0" y="16715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rot="833899">
            <a:off x="15883082" y="4683208"/>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p:cNvSpPr/>
          <p:nvPr/>
        </p:nvSpPr>
        <p:spPr>
          <a:xfrm rot="833899">
            <a:off x="1676820" y="4683208"/>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40897863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4" name="Group 4"/>
          <p:cNvGrpSpPr/>
          <p:nvPr/>
        </p:nvGrpSpPr>
        <p:grpSpPr>
          <a:xfrm>
            <a:off x="0" y="8026603"/>
            <a:ext cx="18288000" cy="2260397"/>
            <a:chOff x="0" y="0"/>
            <a:chExt cx="12700000" cy="1569720"/>
          </a:xfrm>
        </p:grpSpPr>
        <p:sp>
          <p:nvSpPr>
            <p:cNvPr id="5" name="Freeform 5"/>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29" name="Group 2"/>
          <p:cNvGrpSpPr/>
          <p:nvPr/>
        </p:nvGrpSpPr>
        <p:grpSpPr>
          <a:xfrm>
            <a:off x="538837" y="447085"/>
            <a:ext cx="17210326" cy="9338237"/>
            <a:chOff x="0" y="0"/>
            <a:chExt cx="5821765" cy="3158860"/>
          </a:xfrm>
          <a:solidFill>
            <a:schemeClr val="bg1"/>
          </a:solidFill>
        </p:grpSpPr>
        <p:sp>
          <p:nvSpPr>
            <p:cNvPr id="30"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6" name="Freeform 16"/>
          <p:cNvSpPr/>
          <p:nvPr/>
        </p:nvSpPr>
        <p:spPr>
          <a:xfrm rot="8422121">
            <a:off x="-703498" y="-270324"/>
            <a:ext cx="3577993" cy="2667346"/>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5400000">
            <a:off x="-600649" y="-640135"/>
            <a:ext cx="1894761" cy="1908642"/>
          </a:xfrm>
          <a:custGeom>
            <a:avLst/>
            <a:gdLst/>
            <a:ahLst/>
            <a:cxnLst/>
            <a:rect l="l" t="t" r="r" b="b"/>
            <a:pathLst>
              <a:path w="1894761" h="1908642">
                <a:moveTo>
                  <a:pt x="0" y="0"/>
                </a:moveTo>
                <a:lnTo>
                  <a:pt x="1894761" y="0"/>
                </a:lnTo>
                <a:lnTo>
                  <a:pt x="1894761" y="1908641"/>
                </a:lnTo>
                <a:lnTo>
                  <a:pt x="0" y="190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26" name="Picture 2" descr="https://o.remove.bg/downloads/0675ce9d-3293-4306-8f63-73f64b64faa5/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558" y="3256258"/>
            <a:ext cx="5714242" cy="386844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7352542" y="2364505"/>
            <a:ext cx="9754032" cy="1936890"/>
            <a:chOff x="8076768" y="2139811"/>
            <a:chExt cx="9754032" cy="1936890"/>
          </a:xfrm>
        </p:grpSpPr>
        <p:sp>
          <p:nvSpPr>
            <p:cNvPr id="31" name="Rectangle 30"/>
            <p:cNvSpPr/>
            <p:nvPr/>
          </p:nvSpPr>
          <p:spPr>
            <a:xfrm>
              <a:off x="10368639" y="2237146"/>
              <a:ext cx="7462161" cy="1754326"/>
            </a:xfrm>
            <a:prstGeom prst="rect">
              <a:avLst/>
            </a:prstGeom>
          </p:spPr>
          <p:txBody>
            <a:bodyPr wrap="square">
              <a:spAutoFit/>
            </a:bodyPr>
            <a:lstStyle/>
            <a:p>
              <a:pPr algn="just">
                <a:lnSpc>
                  <a:spcPct val="150000"/>
                </a:lnSpc>
              </a:pPr>
              <a:r>
                <a:rPr lang="en-US" sz="3600" kern="0">
                  <a:latin typeface="Arial" panose="020B0604020202020204" pitchFamily="34" charset="0"/>
                  <a:ea typeface="Calibri" panose="020F0502020204030204" pitchFamily="34" charset="0"/>
                  <a:cs typeface="Arial" panose="020B0604020202020204" pitchFamily="34" charset="0"/>
                </a:rPr>
                <a:t>Nếu bật chuông đồng hồ reo thì em có nghe được tiếng chuông không?</a:t>
              </a:r>
              <a:endParaRPr lang="en-US" sz="3600">
                <a:latin typeface="Arial" panose="020B0604020202020204" pitchFamily="34" charset="0"/>
                <a:cs typeface="Arial" panose="020B0604020202020204" pitchFamily="34" charset="0"/>
              </a:endParaRPr>
            </a:p>
          </p:txBody>
        </p:sp>
        <p:pic>
          <p:nvPicPr>
            <p:cNvPr id="36" name="Picture 12"/>
            <p:cNvPicPr>
              <a:picLocks noChangeAspect="1"/>
            </p:cNvPicPr>
            <p:nvPr/>
          </p:nvPicPr>
          <p:blipFill>
            <a:blip r:embed="rId7"/>
            <a:srcRect/>
            <a:stretch>
              <a:fillRect/>
            </a:stretch>
          </p:blipFill>
          <p:spPr>
            <a:xfrm>
              <a:off x="8076768" y="2139811"/>
              <a:ext cx="1893320" cy="1936890"/>
            </a:xfrm>
            <a:prstGeom prst="rect">
              <a:avLst/>
            </a:prstGeom>
          </p:spPr>
        </p:pic>
      </p:grpSp>
      <p:grpSp>
        <p:nvGrpSpPr>
          <p:cNvPr id="38" name="Group 37"/>
          <p:cNvGrpSpPr/>
          <p:nvPr/>
        </p:nvGrpSpPr>
        <p:grpSpPr>
          <a:xfrm>
            <a:off x="7352542" y="5949810"/>
            <a:ext cx="9754032" cy="1936890"/>
            <a:chOff x="8076768" y="2139811"/>
            <a:chExt cx="9754032" cy="1936890"/>
          </a:xfrm>
        </p:grpSpPr>
        <p:sp>
          <p:nvSpPr>
            <p:cNvPr id="39" name="Rectangle 38"/>
            <p:cNvSpPr/>
            <p:nvPr/>
          </p:nvSpPr>
          <p:spPr>
            <a:xfrm>
              <a:off x="10368639" y="2237146"/>
              <a:ext cx="7462161" cy="1651671"/>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Tiếng chuông đồng hồ truyền đến tai em qua chất nào?</a:t>
              </a:r>
            </a:p>
          </p:txBody>
        </p:sp>
        <p:pic>
          <p:nvPicPr>
            <p:cNvPr id="40" name="Picture 12"/>
            <p:cNvPicPr>
              <a:picLocks noChangeAspect="1"/>
            </p:cNvPicPr>
            <p:nvPr/>
          </p:nvPicPr>
          <p:blipFill>
            <a:blip r:embed="rId7"/>
            <a:srcRect/>
            <a:stretch>
              <a:fillRect/>
            </a:stretch>
          </p:blipFill>
          <p:spPr>
            <a:xfrm>
              <a:off x="8076768" y="2139811"/>
              <a:ext cx="1893320" cy="193689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500" fill="hold"/>
                                        <p:tgtEl>
                                          <p:spTgt spid="35"/>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anim calcmode="lin" valueType="num">
                                      <p:cBhvr>
                                        <p:cTn id="21" dur="500" fill="hold"/>
                                        <p:tgtEl>
                                          <p:spTgt spid="38"/>
                                        </p:tgtEl>
                                        <p:attrNameLst>
                                          <p:attrName>ppt_x</p:attrName>
                                        </p:attrNameLst>
                                      </p:cBhvr>
                                      <p:tavLst>
                                        <p:tav tm="0">
                                          <p:val>
                                            <p:strVal val="#ppt_x"/>
                                          </p:val>
                                        </p:tav>
                                        <p:tav tm="100000">
                                          <p:val>
                                            <p:strVal val="#ppt_x"/>
                                          </p:val>
                                        </p:tav>
                                      </p:tavLst>
                                    </p:anim>
                                    <p:anim calcmode="lin" valueType="num">
                                      <p:cBhvr>
                                        <p:cTn id="2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4" name="Group 4"/>
          <p:cNvGrpSpPr/>
          <p:nvPr/>
        </p:nvGrpSpPr>
        <p:grpSpPr>
          <a:xfrm>
            <a:off x="0" y="8026603"/>
            <a:ext cx="18288000" cy="2260397"/>
            <a:chOff x="0" y="0"/>
            <a:chExt cx="12700000" cy="1569720"/>
          </a:xfrm>
        </p:grpSpPr>
        <p:sp>
          <p:nvSpPr>
            <p:cNvPr id="5" name="Freeform 5"/>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29" name="Group 2"/>
          <p:cNvGrpSpPr/>
          <p:nvPr/>
        </p:nvGrpSpPr>
        <p:grpSpPr>
          <a:xfrm>
            <a:off x="538837" y="447085"/>
            <a:ext cx="17210326" cy="9338237"/>
            <a:chOff x="0" y="0"/>
            <a:chExt cx="5821765" cy="3158860"/>
          </a:xfrm>
          <a:solidFill>
            <a:schemeClr val="bg1"/>
          </a:solidFill>
        </p:grpSpPr>
        <p:sp>
          <p:nvSpPr>
            <p:cNvPr id="30"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6" name="Freeform 16"/>
          <p:cNvSpPr/>
          <p:nvPr/>
        </p:nvSpPr>
        <p:spPr>
          <a:xfrm rot="8422121">
            <a:off x="-703498" y="-270324"/>
            <a:ext cx="3577993" cy="2667346"/>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5400000">
            <a:off x="-600649" y="-640135"/>
            <a:ext cx="1894761" cy="1908642"/>
          </a:xfrm>
          <a:custGeom>
            <a:avLst/>
            <a:gdLst/>
            <a:ahLst/>
            <a:cxnLst/>
            <a:rect l="l" t="t" r="r" b="b"/>
            <a:pathLst>
              <a:path w="1894761" h="1908642">
                <a:moveTo>
                  <a:pt x="0" y="0"/>
                </a:moveTo>
                <a:lnTo>
                  <a:pt x="1894761" y="0"/>
                </a:lnTo>
                <a:lnTo>
                  <a:pt x="1894761" y="1908641"/>
                </a:lnTo>
                <a:lnTo>
                  <a:pt x="0" y="190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Rounded Rectangular Callout 2"/>
          <p:cNvSpPr/>
          <p:nvPr/>
        </p:nvSpPr>
        <p:spPr>
          <a:xfrm>
            <a:off x="1676400" y="2074343"/>
            <a:ext cx="8382000" cy="2349039"/>
          </a:xfrm>
          <a:prstGeom prst="wedgeRoundRectCallout">
            <a:avLst>
              <a:gd name="adj1" fmla="val 66258"/>
              <a:gd name="adj2" fmla="val 38500"/>
              <a:gd name="adj3" fmla="val 16667"/>
            </a:avLst>
          </a:prstGeom>
          <a:solidFill>
            <a:srgbClr val="FFEA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Nếu bật chuông đồng hồ reo thì có nghe được tiếng chuông</a:t>
            </a:r>
          </a:p>
        </p:txBody>
      </p:sp>
      <p:sp>
        <p:nvSpPr>
          <p:cNvPr id="25" name="Rounded Rectangular Callout 24"/>
          <p:cNvSpPr/>
          <p:nvPr/>
        </p:nvSpPr>
        <p:spPr>
          <a:xfrm>
            <a:off x="1676400" y="5480802"/>
            <a:ext cx="8382000" cy="2349039"/>
          </a:xfrm>
          <a:prstGeom prst="wedgeRoundRectCallout">
            <a:avLst>
              <a:gd name="adj1" fmla="val 64803"/>
              <a:gd name="adj2" fmla="val 6500"/>
              <a:gd name="adj3" fmla="val 16667"/>
            </a:avLst>
          </a:prstGeom>
          <a:solidFill>
            <a:srgbClr val="FFEA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Tiếng chuông đồng hồ truyền </a:t>
            </a:r>
          </a:p>
          <a:p>
            <a:pPr algn="ctr">
              <a:lnSpc>
                <a:spcPct val="150000"/>
              </a:lnSpc>
            </a:pPr>
            <a:r>
              <a:rPr lang="en-US" sz="3600">
                <a:solidFill>
                  <a:schemeClr val="tx1"/>
                </a:solidFill>
                <a:latin typeface="Arial" panose="020B0604020202020204" pitchFamily="34" charset="0"/>
                <a:cs typeface="Arial" panose="020B0604020202020204" pitchFamily="34" charset="0"/>
              </a:rPr>
              <a:t>qua chất khí</a:t>
            </a:r>
          </a:p>
        </p:txBody>
      </p:sp>
      <p:grpSp>
        <p:nvGrpSpPr>
          <p:cNvPr id="6" name="Group 5"/>
          <p:cNvGrpSpPr/>
          <p:nvPr/>
        </p:nvGrpSpPr>
        <p:grpSpPr>
          <a:xfrm>
            <a:off x="11506200" y="2412148"/>
            <a:ext cx="6242960" cy="7373174"/>
            <a:chOff x="11506200" y="2412148"/>
            <a:chExt cx="6242960" cy="7373174"/>
          </a:xfrm>
        </p:grpSpPr>
        <p:sp>
          <p:nvSpPr>
            <p:cNvPr id="18" name="Freeform 2"/>
            <p:cNvSpPr/>
            <p:nvPr/>
          </p:nvSpPr>
          <p:spPr>
            <a:xfrm>
              <a:off x="11506200" y="3078480"/>
              <a:ext cx="6242960" cy="6706842"/>
            </a:xfrm>
            <a:custGeom>
              <a:avLst/>
              <a:gdLst/>
              <a:ahLst/>
              <a:cxnLst/>
              <a:rect l="l" t="t" r="r" b="b"/>
              <a:pathLst>
                <a:path w="7756398" h="8229600">
                  <a:moveTo>
                    <a:pt x="0" y="0"/>
                  </a:moveTo>
                  <a:lnTo>
                    <a:pt x="7756398" y="0"/>
                  </a:lnTo>
                  <a:lnTo>
                    <a:pt x="7756398" y="8229600"/>
                  </a:lnTo>
                  <a:lnTo>
                    <a:pt x="0" y="8229600"/>
                  </a:lnTo>
                  <a:lnTo>
                    <a:pt x="0" y="0"/>
                  </a:lnTo>
                  <a:close/>
                </a:path>
              </a:pathLst>
            </a:custGeom>
            <a:blipFill>
              <a:blip r:embed="rId6"/>
              <a:stretch>
                <a:fillRect/>
              </a:stretch>
            </a:blipFill>
          </p:spPr>
          <p:txBody>
            <a:bodyPr/>
            <a:lstStyle/>
            <a:p>
              <a:endParaRPr lang="en-US"/>
            </a:p>
          </p:txBody>
        </p:sp>
        <p:sp>
          <p:nvSpPr>
            <p:cNvPr id="26" name="Freeform 3"/>
            <p:cNvSpPr/>
            <p:nvPr/>
          </p:nvSpPr>
          <p:spPr>
            <a:xfrm>
              <a:off x="14173200" y="2412148"/>
              <a:ext cx="3124200" cy="1359752"/>
            </a:xfrm>
            <a:custGeom>
              <a:avLst/>
              <a:gdLst/>
              <a:ahLst/>
              <a:cxnLst/>
              <a:rect l="l" t="t" r="r" b="b"/>
              <a:pathLst>
                <a:path w="5438254" h="3093007">
                  <a:moveTo>
                    <a:pt x="0" y="0"/>
                  </a:moveTo>
                  <a:lnTo>
                    <a:pt x="5438254" y="0"/>
                  </a:lnTo>
                  <a:lnTo>
                    <a:pt x="5438254" y="3093007"/>
                  </a:lnTo>
                  <a:lnTo>
                    <a:pt x="0" y="30930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Tree>
    <p:extLst>
      <p:ext uri="{BB962C8B-B14F-4D97-AF65-F5344CB8AC3E}">
        <p14:creationId xmlns:p14="http://schemas.microsoft.com/office/powerpoint/2010/main" val="1605350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4" name="Group 4"/>
          <p:cNvGrpSpPr/>
          <p:nvPr/>
        </p:nvGrpSpPr>
        <p:grpSpPr>
          <a:xfrm>
            <a:off x="0" y="8026603"/>
            <a:ext cx="18288000" cy="2260397"/>
            <a:chOff x="0" y="0"/>
            <a:chExt cx="12700000" cy="1569720"/>
          </a:xfrm>
        </p:grpSpPr>
        <p:sp>
          <p:nvSpPr>
            <p:cNvPr id="5" name="Freeform 5"/>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29" name="Group 2"/>
          <p:cNvGrpSpPr/>
          <p:nvPr/>
        </p:nvGrpSpPr>
        <p:grpSpPr>
          <a:xfrm>
            <a:off x="538837" y="447085"/>
            <a:ext cx="17210326" cy="9338237"/>
            <a:chOff x="0" y="0"/>
            <a:chExt cx="5821765" cy="3158860"/>
          </a:xfrm>
          <a:solidFill>
            <a:schemeClr val="bg1"/>
          </a:solidFill>
        </p:grpSpPr>
        <p:sp>
          <p:nvSpPr>
            <p:cNvPr id="30"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6" name="Freeform 16"/>
          <p:cNvSpPr/>
          <p:nvPr/>
        </p:nvSpPr>
        <p:spPr>
          <a:xfrm rot="8422121">
            <a:off x="-703498" y="-270324"/>
            <a:ext cx="3577993" cy="2667346"/>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5400000">
            <a:off x="-600649" y="-640135"/>
            <a:ext cx="1894761" cy="1908642"/>
          </a:xfrm>
          <a:custGeom>
            <a:avLst/>
            <a:gdLst/>
            <a:ahLst/>
            <a:cxnLst/>
            <a:rect l="l" t="t" r="r" b="b"/>
            <a:pathLst>
              <a:path w="1894761" h="1908642">
                <a:moveTo>
                  <a:pt x="0" y="0"/>
                </a:moveTo>
                <a:lnTo>
                  <a:pt x="1894761" y="0"/>
                </a:lnTo>
                <a:lnTo>
                  <a:pt x="1894761" y="1908641"/>
                </a:lnTo>
                <a:lnTo>
                  <a:pt x="0" y="190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 name="Group 1"/>
          <p:cNvGrpSpPr/>
          <p:nvPr/>
        </p:nvGrpSpPr>
        <p:grpSpPr>
          <a:xfrm>
            <a:off x="8458200" y="1191903"/>
            <a:ext cx="8610600" cy="7848600"/>
            <a:chOff x="8458200" y="876300"/>
            <a:chExt cx="8610600" cy="7848600"/>
          </a:xfrm>
        </p:grpSpPr>
        <p:grpSp>
          <p:nvGrpSpPr>
            <p:cNvPr id="13" name="Group 12"/>
            <p:cNvGrpSpPr/>
            <p:nvPr/>
          </p:nvGrpSpPr>
          <p:grpSpPr>
            <a:xfrm>
              <a:off x="8458200" y="996008"/>
              <a:ext cx="8610600" cy="7728892"/>
              <a:chOff x="670524" y="1327265"/>
              <a:chExt cx="4305300" cy="3864446"/>
            </a:xfrm>
          </p:grpSpPr>
          <p:grpSp>
            <p:nvGrpSpPr>
              <p:cNvPr id="14" name="Group 13"/>
              <p:cNvGrpSpPr/>
              <p:nvPr/>
            </p:nvGrpSpPr>
            <p:grpSpPr>
              <a:xfrm>
                <a:off x="670524" y="1844703"/>
                <a:ext cx="4305300" cy="3347008"/>
                <a:chOff x="651796" y="1624083"/>
                <a:chExt cx="4305300" cy="3347008"/>
              </a:xfrm>
            </p:grpSpPr>
            <p:sp>
              <p:nvSpPr>
                <p:cNvPr id="19" name="Rounded Rectangle 18"/>
                <p:cNvSpPr/>
                <p:nvPr/>
              </p:nvSpPr>
              <p:spPr>
                <a:xfrm>
                  <a:off x="651796" y="1624083"/>
                  <a:ext cx="4305300" cy="3347008"/>
                </a:xfrm>
                <a:prstGeom prst="roundRect">
                  <a:avLst>
                    <a:gd name="adj" fmla="val 4707"/>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20" name="Rectangle 19"/>
                <p:cNvSpPr/>
                <p:nvPr/>
              </p:nvSpPr>
              <p:spPr>
                <a:xfrm>
                  <a:off x="836444" y="2039227"/>
                  <a:ext cx="3936004" cy="2539157"/>
                </a:xfrm>
                <a:prstGeom prst="rect">
                  <a:avLst/>
                </a:prstGeom>
              </p:spPr>
              <p:txBody>
                <a:bodyPr wrap="square" anchor="ctr">
                  <a:spAutoFit/>
                </a:bodyPr>
                <a:lstStyle/>
                <a:p>
                  <a:pPr algn="just">
                    <a:lnSpc>
                      <a:spcPct val="150000"/>
                    </a:lnSpc>
                  </a:pPr>
                  <a:r>
                    <a:rPr lang="en-US" sz="3600">
                      <a:latin typeface="Arial" panose="020B0604020202020204" pitchFamily="34" charset="0"/>
                      <a:cs typeface="Arial" panose="020B0604020202020204" pitchFamily="34" charset="0"/>
                    </a:rPr>
                    <a:t>Nếu bật chuông đồng hồ reo và đặt đồng hồ vào túi ni-lông, buộc lại rồi thả vào bình nước thì em có thể nghe được tiếng chuông không? Nếu nghe được thì tiếng chuông đồng hồ truyền đến tai em qua chất nào?</a:t>
                  </a:r>
                </a:p>
              </p:txBody>
            </p:sp>
          </p:grpSp>
          <p:pic>
            <p:nvPicPr>
              <p:cNvPr id="15" name="Picture 14"/>
              <p:cNvPicPr>
                <a:picLocks noChangeAspect="1"/>
              </p:cNvPicPr>
              <p:nvPr/>
            </p:nvPicPr>
            <p:blipFill>
              <a:blip r:embed="rId6"/>
              <a:stretch>
                <a:fillRect/>
              </a:stretch>
            </p:blipFill>
            <p:spPr>
              <a:xfrm>
                <a:off x="670524" y="1327265"/>
                <a:ext cx="864876" cy="804742"/>
              </a:xfrm>
              <a:prstGeom prst="rect">
                <a:avLst/>
              </a:prstGeom>
            </p:spPr>
          </p:pic>
        </p:grpSp>
        <p:sp>
          <p:nvSpPr>
            <p:cNvPr id="21" name="TextBox 20">
              <a:extLst>
                <a:ext uri="{FF2B5EF4-FFF2-40B4-BE49-F238E27FC236}">
                  <a16:creationId xmlns:a16="http://schemas.microsoft.com/office/drawing/2014/main" id="{E19B1F1F-6136-4AD1-8FAA-8BF99A8856B5}"/>
                </a:ext>
              </a:extLst>
            </p:cNvPr>
            <p:cNvSpPr txBox="1"/>
            <p:nvPr/>
          </p:nvSpPr>
          <p:spPr>
            <a:xfrm>
              <a:off x="10187952" y="876300"/>
              <a:ext cx="6098787"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Câu hỏi mở rộng</a:t>
              </a:r>
              <a:endParaRPr lang="en-US" sz="5000" dirty="0">
                <a:latin typeface="Arial" panose="020B0604020202020204" pitchFamily="34" charset="0"/>
                <a:cs typeface="Arial" panose="020B0604020202020204" pitchFamily="34" charset="0"/>
              </a:endParaRPr>
            </a:p>
          </p:txBody>
        </p:sp>
      </p:grpSp>
      <p:pic>
        <p:nvPicPr>
          <p:cNvPr id="2050" name="Picture 2" descr="Trong thí nghiệm mô tả ở hình 12.7 khi nhúng hộp đựng đồng hồ báo thức đang  kêu vào nước thì có còn nghe tiếng chuông báo thức không"/>
          <p:cNvPicPr>
            <a:picLocks noChangeAspect="1" noChangeArrowheads="1"/>
          </p:cNvPicPr>
          <p:nvPr/>
        </p:nvPicPr>
        <p:blipFill rotWithShape="1">
          <a:blip r:embed="rId7">
            <a:extLst>
              <a:ext uri="{28A0092B-C50C-407E-A947-70E740481C1C}">
                <a14:useLocalDpi xmlns:a14="http://schemas.microsoft.com/office/drawing/2010/main" val="0"/>
              </a:ext>
            </a:extLst>
          </a:blip>
          <a:srcRect l="5159" b="19942"/>
          <a:stretch/>
        </p:blipFill>
        <p:spPr bwMode="auto">
          <a:xfrm>
            <a:off x="1266072" y="2447053"/>
            <a:ext cx="6464893" cy="53382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343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500"/>
                                        <p:tgtEl>
                                          <p:spTgt spid="205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4" name="Group 4"/>
          <p:cNvGrpSpPr/>
          <p:nvPr/>
        </p:nvGrpSpPr>
        <p:grpSpPr>
          <a:xfrm>
            <a:off x="0" y="8026603"/>
            <a:ext cx="18288000" cy="2260397"/>
            <a:chOff x="0" y="0"/>
            <a:chExt cx="12700000" cy="1569720"/>
          </a:xfrm>
        </p:grpSpPr>
        <p:sp>
          <p:nvSpPr>
            <p:cNvPr id="5" name="Freeform 5"/>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29" name="Group 2"/>
          <p:cNvGrpSpPr/>
          <p:nvPr/>
        </p:nvGrpSpPr>
        <p:grpSpPr>
          <a:xfrm>
            <a:off x="538837" y="447085"/>
            <a:ext cx="17210326" cy="9338237"/>
            <a:chOff x="0" y="0"/>
            <a:chExt cx="5821765" cy="3158860"/>
          </a:xfrm>
          <a:solidFill>
            <a:schemeClr val="bg1"/>
          </a:solidFill>
        </p:grpSpPr>
        <p:sp>
          <p:nvSpPr>
            <p:cNvPr id="30"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6" name="Freeform 16"/>
          <p:cNvSpPr/>
          <p:nvPr/>
        </p:nvSpPr>
        <p:spPr>
          <a:xfrm rot="8422121">
            <a:off x="-703498" y="-270324"/>
            <a:ext cx="3577993" cy="2667346"/>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5400000">
            <a:off x="-600649" y="-640135"/>
            <a:ext cx="1894761" cy="1908642"/>
          </a:xfrm>
          <a:custGeom>
            <a:avLst/>
            <a:gdLst/>
            <a:ahLst/>
            <a:cxnLst/>
            <a:rect l="l" t="t" r="r" b="b"/>
            <a:pathLst>
              <a:path w="1894761" h="1908642">
                <a:moveTo>
                  <a:pt x="0" y="0"/>
                </a:moveTo>
                <a:lnTo>
                  <a:pt x="1894761" y="0"/>
                </a:lnTo>
                <a:lnTo>
                  <a:pt x="1894761" y="1908641"/>
                </a:lnTo>
                <a:lnTo>
                  <a:pt x="0" y="190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2050" name="Picture 2" descr="Trong thí nghiệm mô tả ở hình 12.7 khi nhúng hộp đựng đồng hồ báo thức đang  kêu vào nước thì có còn nghe tiếng chuông báo thức không"/>
          <p:cNvPicPr>
            <a:picLocks noChangeAspect="1" noChangeArrowheads="1"/>
          </p:cNvPicPr>
          <p:nvPr/>
        </p:nvPicPr>
        <p:blipFill rotWithShape="1">
          <a:blip r:embed="rId6">
            <a:extLst>
              <a:ext uri="{28A0092B-C50C-407E-A947-70E740481C1C}">
                <a14:useLocalDpi xmlns:a14="http://schemas.microsoft.com/office/drawing/2010/main" val="0"/>
              </a:ext>
            </a:extLst>
          </a:blip>
          <a:srcRect l="5159" b="19942"/>
          <a:stretch/>
        </p:blipFill>
        <p:spPr bwMode="auto">
          <a:xfrm>
            <a:off x="1266072" y="2447053"/>
            <a:ext cx="6464893" cy="53382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Flowchart: Process 2"/>
          <p:cNvSpPr/>
          <p:nvPr/>
        </p:nvSpPr>
        <p:spPr>
          <a:xfrm>
            <a:off x="9829800" y="1866900"/>
            <a:ext cx="7086600" cy="1981200"/>
          </a:xfrm>
          <a:prstGeom prst="flowChartProcess">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Có nghe được tiếng chuông</a:t>
            </a:r>
          </a:p>
        </p:txBody>
      </p:sp>
      <p:sp>
        <p:nvSpPr>
          <p:cNvPr id="18" name="Flowchart: Process 17"/>
          <p:cNvSpPr/>
          <p:nvPr/>
        </p:nvSpPr>
        <p:spPr>
          <a:xfrm>
            <a:off x="9829800" y="6536018"/>
            <a:ext cx="7086600" cy="1981200"/>
          </a:xfrm>
          <a:prstGeom prst="flowChartProcess">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Tiếng chuông truyền qua </a:t>
            </a:r>
          </a:p>
          <a:p>
            <a:pPr algn="ctr">
              <a:lnSpc>
                <a:spcPct val="150000"/>
              </a:lnSpc>
            </a:pPr>
            <a:r>
              <a:rPr lang="en-US" sz="3600">
                <a:solidFill>
                  <a:schemeClr val="tx1"/>
                </a:solidFill>
                <a:latin typeface="Arial" panose="020B0604020202020204" pitchFamily="34" charset="0"/>
                <a:cs typeface="Arial" panose="020B0604020202020204" pitchFamily="34" charset="0"/>
              </a:rPr>
              <a:t>chất lỏng và chất rắn</a:t>
            </a:r>
          </a:p>
        </p:txBody>
      </p:sp>
      <p:cxnSp>
        <p:nvCxnSpPr>
          <p:cNvPr id="7" name="Straight Arrow Connector 6"/>
          <p:cNvCxnSpPr>
            <a:stCxn id="2050" idx="3"/>
            <a:endCxn id="3" idx="1"/>
          </p:cNvCxnSpPr>
          <p:nvPr/>
        </p:nvCxnSpPr>
        <p:spPr>
          <a:xfrm flipV="1">
            <a:off x="7730965" y="2857500"/>
            <a:ext cx="2098835" cy="2258703"/>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50" idx="3"/>
            <a:endCxn id="18" idx="1"/>
          </p:cNvCxnSpPr>
          <p:nvPr/>
        </p:nvCxnSpPr>
        <p:spPr>
          <a:xfrm>
            <a:off x="7730965" y="5116203"/>
            <a:ext cx="2098835" cy="2410415"/>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675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4" name="Group 4"/>
          <p:cNvGrpSpPr/>
          <p:nvPr/>
        </p:nvGrpSpPr>
        <p:grpSpPr>
          <a:xfrm>
            <a:off x="1638300" y="1902213"/>
            <a:ext cx="15011400" cy="7356087"/>
            <a:chOff x="0" y="0"/>
            <a:chExt cx="4548909" cy="2229117"/>
          </a:xfrm>
        </p:grpSpPr>
        <p:sp>
          <p:nvSpPr>
            <p:cNvPr id="5" name="Freeform 5"/>
            <p:cNvSpPr/>
            <p:nvPr/>
          </p:nvSpPr>
          <p:spPr>
            <a:xfrm>
              <a:off x="10160" y="16510"/>
              <a:ext cx="4526049" cy="2201177"/>
            </a:xfrm>
            <a:custGeom>
              <a:avLst/>
              <a:gdLst/>
              <a:ahLst/>
              <a:cxnLst/>
              <a:rect l="l" t="t" r="r" b="b"/>
              <a:pathLst>
                <a:path w="4526049" h="2201177">
                  <a:moveTo>
                    <a:pt x="4526049" y="2201177"/>
                  </a:moveTo>
                  <a:lnTo>
                    <a:pt x="0" y="2193557"/>
                  </a:lnTo>
                  <a:lnTo>
                    <a:pt x="0" y="776653"/>
                  </a:lnTo>
                  <a:lnTo>
                    <a:pt x="17780" y="19050"/>
                  </a:lnTo>
                  <a:lnTo>
                    <a:pt x="2254927" y="0"/>
                  </a:lnTo>
                  <a:lnTo>
                    <a:pt x="4506999" y="5080"/>
                  </a:lnTo>
                  <a:lnTo>
                    <a:pt x="4526049" y="2201177"/>
                  </a:lnTo>
                </a:path>
              </a:pathLst>
            </a:custGeom>
            <a:solidFill>
              <a:srgbClr val="FFFFFF"/>
            </a:solidFill>
          </p:spPr>
          <p:txBody>
            <a:bodyPr/>
            <a:lstStyle/>
            <a:p>
              <a:endParaRPr lang="en-US"/>
            </a:p>
          </p:txBody>
        </p:sp>
        <p:sp>
          <p:nvSpPr>
            <p:cNvPr id="6" name="Freeform 6"/>
            <p:cNvSpPr/>
            <p:nvPr/>
          </p:nvSpPr>
          <p:spPr>
            <a:xfrm>
              <a:off x="-3810" y="0"/>
              <a:ext cx="4555259" cy="2227847"/>
            </a:xfrm>
            <a:custGeom>
              <a:avLst/>
              <a:gdLst/>
              <a:ahLst/>
              <a:cxnLst/>
              <a:rect l="l" t="t" r="r" b="b"/>
              <a:pathLst>
                <a:path w="4555259" h="2227847">
                  <a:moveTo>
                    <a:pt x="4520969" y="21590"/>
                  </a:moveTo>
                  <a:cubicBezTo>
                    <a:pt x="4522239" y="34290"/>
                    <a:pt x="4522239" y="44450"/>
                    <a:pt x="4523509" y="54610"/>
                  </a:cubicBezTo>
                  <a:cubicBezTo>
                    <a:pt x="4526049" y="96863"/>
                    <a:pt x="4527319" y="143955"/>
                    <a:pt x="4529859" y="189366"/>
                  </a:cubicBezTo>
                  <a:cubicBezTo>
                    <a:pt x="4529859" y="254960"/>
                    <a:pt x="4542559" y="1548329"/>
                    <a:pt x="4548909" y="1613922"/>
                  </a:cubicBezTo>
                  <a:cubicBezTo>
                    <a:pt x="4555259" y="1713153"/>
                    <a:pt x="4551449" y="1814066"/>
                    <a:pt x="4551449" y="1913298"/>
                  </a:cubicBezTo>
                  <a:cubicBezTo>
                    <a:pt x="4551449" y="2000756"/>
                    <a:pt x="4552719" y="2081486"/>
                    <a:pt x="4553989" y="2166887"/>
                  </a:cubicBezTo>
                  <a:cubicBezTo>
                    <a:pt x="4553989" y="2188477"/>
                    <a:pt x="4553989" y="2202447"/>
                    <a:pt x="4553989" y="2226577"/>
                  </a:cubicBezTo>
                  <a:cubicBezTo>
                    <a:pt x="4531129" y="2226577"/>
                    <a:pt x="4510809" y="2227847"/>
                    <a:pt x="4481275" y="2226577"/>
                  </a:cubicBezTo>
                  <a:cubicBezTo>
                    <a:pt x="4252287" y="2221497"/>
                    <a:pt x="4019776" y="2227847"/>
                    <a:pt x="3790788" y="2222767"/>
                  </a:cubicBezTo>
                  <a:cubicBezTo>
                    <a:pt x="3653395" y="2218957"/>
                    <a:pt x="3519525" y="2221497"/>
                    <a:pt x="3382132" y="2218957"/>
                  </a:cubicBezTo>
                  <a:cubicBezTo>
                    <a:pt x="3318720" y="2217687"/>
                    <a:pt x="3255308" y="2216417"/>
                    <a:pt x="3191896" y="2215147"/>
                  </a:cubicBezTo>
                  <a:cubicBezTo>
                    <a:pt x="3153144" y="2215147"/>
                    <a:pt x="3117915" y="2216417"/>
                    <a:pt x="3079163" y="2216417"/>
                  </a:cubicBezTo>
                  <a:cubicBezTo>
                    <a:pt x="2980522" y="2215147"/>
                    <a:pt x="2709259" y="2216417"/>
                    <a:pt x="2610618" y="2215147"/>
                  </a:cubicBezTo>
                  <a:cubicBezTo>
                    <a:pt x="2540160" y="2213877"/>
                    <a:pt x="1131002" y="2222767"/>
                    <a:pt x="1060544" y="2221497"/>
                  </a:cubicBezTo>
                  <a:cubicBezTo>
                    <a:pt x="1042930" y="2221497"/>
                    <a:pt x="1021793" y="2222767"/>
                    <a:pt x="1004178" y="2222767"/>
                  </a:cubicBezTo>
                  <a:cubicBezTo>
                    <a:pt x="961903" y="2222767"/>
                    <a:pt x="923152" y="2224037"/>
                    <a:pt x="880877" y="2224037"/>
                  </a:cubicBezTo>
                  <a:cubicBezTo>
                    <a:pt x="775190" y="2224037"/>
                    <a:pt x="673026" y="2222767"/>
                    <a:pt x="567339" y="2221497"/>
                  </a:cubicBezTo>
                  <a:cubicBezTo>
                    <a:pt x="503927" y="2220227"/>
                    <a:pt x="440515" y="2218957"/>
                    <a:pt x="380626" y="2217687"/>
                  </a:cubicBezTo>
                  <a:cubicBezTo>
                    <a:pt x="267893" y="2216417"/>
                    <a:pt x="155161" y="2215147"/>
                    <a:pt x="48260" y="2215147"/>
                  </a:cubicBezTo>
                  <a:cubicBezTo>
                    <a:pt x="38100" y="2215147"/>
                    <a:pt x="29210" y="2215147"/>
                    <a:pt x="19050" y="2213877"/>
                  </a:cubicBezTo>
                  <a:cubicBezTo>
                    <a:pt x="10160" y="2212607"/>
                    <a:pt x="5080" y="2206257"/>
                    <a:pt x="7620" y="2197367"/>
                  </a:cubicBezTo>
                  <a:cubicBezTo>
                    <a:pt x="16510" y="2165580"/>
                    <a:pt x="12700" y="2123533"/>
                    <a:pt x="11430" y="2079804"/>
                  </a:cubicBezTo>
                  <a:cubicBezTo>
                    <a:pt x="10160" y="1990664"/>
                    <a:pt x="6350" y="1903206"/>
                    <a:pt x="7620" y="1814066"/>
                  </a:cubicBezTo>
                  <a:cubicBezTo>
                    <a:pt x="5080" y="1703062"/>
                    <a:pt x="0" y="328963"/>
                    <a:pt x="7620" y="216276"/>
                  </a:cubicBezTo>
                  <a:cubicBezTo>
                    <a:pt x="8890" y="194412"/>
                    <a:pt x="7620" y="170865"/>
                    <a:pt x="8890" y="149001"/>
                  </a:cubicBezTo>
                  <a:cubicBezTo>
                    <a:pt x="10160" y="113681"/>
                    <a:pt x="12700" y="7499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7" y="0"/>
                    <a:pt x="3597029" y="2540"/>
                    <a:pt x="3656918" y="2540"/>
                  </a:cubicBezTo>
                  <a:cubicBezTo>
                    <a:pt x="3822494" y="3810"/>
                    <a:pt x="3991593" y="5080"/>
                    <a:pt x="4157169" y="7620"/>
                  </a:cubicBezTo>
                  <a:cubicBezTo>
                    <a:pt x="4245241" y="8890"/>
                    <a:pt x="4333314" y="12700"/>
                    <a:pt x="4421386" y="16510"/>
                  </a:cubicBezTo>
                  <a:cubicBezTo>
                    <a:pt x="4442523" y="16510"/>
                    <a:pt x="4463661" y="16510"/>
                    <a:pt x="4481275" y="16510"/>
                  </a:cubicBezTo>
                  <a:cubicBezTo>
                    <a:pt x="4501919" y="17780"/>
                    <a:pt x="4510809" y="20320"/>
                    <a:pt x="4520969" y="21590"/>
                  </a:cubicBezTo>
                  <a:moveTo>
                    <a:pt x="4531129" y="2210067"/>
                  </a:moveTo>
                  <a:cubicBezTo>
                    <a:pt x="4532399" y="2193557"/>
                    <a:pt x="4533669" y="2180857"/>
                    <a:pt x="4533669" y="2168157"/>
                  </a:cubicBezTo>
                  <a:cubicBezTo>
                    <a:pt x="4532399" y="2073077"/>
                    <a:pt x="4531129" y="1983937"/>
                    <a:pt x="4531129" y="1888069"/>
                  </a:cubicBezTo>
                  <a:cubicBezTo>
                    <a:pt x="4531129" y="1844340"/>
                    <a:pt x="4533669" y="1800611"/>
                    <a:pt x="4532399" y="1756882"/>
                  </a:cubicBezTo>
                  <a:cubicBezTo>
                    <a:pt x="4532399" y="1716517"/>
                    <a:pt x="4531129" y="1674470"/>
                    <a:pt x="4529859" y="1634105"/>
                  </a:cubicBezTo>
                  <a:cubicBezTo>
                    <a:pt x="4524779" y="1571875"/>
                    <a:pt x="4513349" y="283552"/>
                    <a:pt x="4513349" y="221322"/>
                  </a:cubicBezTo>
                  <a:cubicBezTo>
                    <a:pt x="4510809" y="169184"/>
                    <a:pt x="4508269" y="115363"/>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8"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952"/>
                  </a:cubicBezTo>
                  <a:cubicBezTo>
                    <a:pt x="31750" y="100226"/>
                    <a:pt x="31750" y="130500"/>
                    <a:pt x="30480" y="160774"/>
                  </a:cubicBezTo>
                  <a:cubicBezTo>
                    <a:pt x="29210" y="211231"/>
                    <a:pt x="26670" y="260005"/>
                    <a:pt x="25400" y="310462"/>
                  </a:cubicBezTo>
                  <a:cubicBezTo>
                    <a:pt x="20320" y="364282"/>
                    <a:pt x="26670" y="1679516"/>
                    <a:pt x="29210" y="1733336"/>
                  </a:cubicBezTo>
                  <a:cubicBezTo>
                    <a:pt x="29210" y="1790520"/>
                    <a:pt x="29210" y="1849386"/>
                    <a:pt x="30480" y="1906570"/>
                  </a:cubicBezTo>
                  <a:cubicBezTo>
                    <a:pt x="30480" y="1948617"/>
                    <a:pt x="33020" y="1990664"/>
                    <a:pt x="33020" y="2032711"/>
                  </a:cubicBezTo>
                  <a:cubicBezTo>
                    <a:pt x="33020" y="2078122"/>
                    <a:pt x="33020" y="2123533"/>
                    <a:pt x="31750" y="2168157"/>
                  </a:cubicBezTo>
                  <a:cubicBezTo>
                    <a:pt x="31750" y="2171967"/>
                    <a:pt x="31750" y="2174507"/>
                    <a:pt x="31750" y="2178317"/>
                  </a:cubicBezTo>
                  <a:cubicBezTo>
                    <a:pt x="31750" y="2188477"/>
                    <a:pt x="35560" y="2192287"/>
                    <a:pt x="44450" y="2192287"/>
                  </a:cubicBezTo>
                  <a:cubicBezTo>
                    <a:pt x="74134" y="2192287"/>
                    <a:pt x="123455" y="2193557"/>
                    <a:pt x="169252" y="2193557"/>
                  </a:cubicBezTo>
                  <a:cubicBezTo>
                    <a:pt x="236187" y="2193557"/>
                    <a:pt x="306645" y="2191017"/>
                    <a:pt x="373580" y="2193557"/>
                  </a:cubicBezTo>
                  <a:cubicBezTo>
                    <a:pt x="482790" y="2197367"/>
                    <a:pt x="592000" y="2199907"/>
                    <a:pt x="701209" y="2198637"/>
                  </a:cubicBezTo>
                  <a:cubicBezTo>
                    <a:pt x="771667" y="2197367"/>
                    <a:pt x="838602" y="2199907"/>
                    <a:pt x="909060" y="2199907"/>
                  </a:cubicBezTo>
                  <a:cubicBezTo>
                    <a:pt x="1011224" y="2199907"/>
                    <a:pt x="1113388" y="2198637"/>
                    <a:pt x="1215552" y="2199907"/>
                  </a:cubicBezTo>
                  <a:cubicBezTo>
                    <a:pt x="1367036" y="2201177"/>
                    <a:pt x="3029843" y="2191017"/>
                    <a:pt x="3184850" y="2193557"/>
                  </a:cubicBezTo>
                  <a:cubicBezTo>
                    <a:pt x="3251785" y="2194827"/>
                    <a:pt x="3318720" y="2196097"/>
                    <a:pt x="3382132" y="2196097"/>
                  </a:cubicBezTo>
                  <a:cubicBezTo>
                    <a:pt x="3498388" y="2198637"/>
                    <a:pt x="3611120" y="2194827"/>
                    <a:pt x="3727376" y="2198637"/>
                  </a:cubicBezTo>
                  <a:cubicBezTo>
                    <a:pt x="3822494" y="2201177"/>
                    <a:pt x="3917612" y="2201177"/>
                    <a:pt x="4012730" y="2203717"/>
                  </a:cubicBezTo>
                  <a:cubicBezTo>
                    <a:pt x="4153646" y="2207527"/>
                    <a:pt x="4294562" y="2210067"/>
                    <a:pt x="4435477" y="2211337"/>
                  </a:cubicBezTo>
                  <a:cubicBezTo>
                    <a:pt x="4488321" y="2211337"/>
                    <a:pt x="4510809" y="2210067"/>
                    <a:pt x="4531129" y="2210067"/>
                  </a:cubicBezTo>
                </a:path>
              </a:pathLst>
            </a:custGeom>
            <a:solidFill>
              <a:srgbClr val="FFFFFF"/>
            </a:solidFill>
          </p:spPr>
          <p:txBody>
            <a:bodyPr/>
            <a:lstStyle/>
            <a:p>
              <a:endParaRPr lang="en-US"/>
            </a:p>
          </p:txBody>
        </p:sp>
      </p:grpSp>
      <p:sp>
        <p:nvSpPr>
          <p:cNvPr id="10" name="Freeform 10"/>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833899">
            <a:off x="759158" y="6082286"/>
            <a:ext cx="539084" cy="681601"/>
          </a:xfrm>
          <a:custGeom>
            <a:avLst/>
            <a:gdLst/>
            <a:ahLst/>
            <a:cxnLst/>
            <a:rect l="l" t="t" r="r" b="b"/>
            <a:pathLst>
              <a:path w="539084" h="681601">
                <a:moveTo>
                  <a:pt x="0" y="0"/>
                </a:moveTo>
                <a:lnTo>
                  <a:pt x="539084" y="0"/>
                </a:lnTo>
                <a:lnTo>
                  <a:pt x="539084" y="681601"/>
                </a:lnTo>
                <a:lnTo>
                  <a:pt x="0" y="681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771833">
            <a:off x="413627" y="3797857"/>
            <a:ext cx="345531" cy="1021714"/>
          </a:xfrm>
          <a:custGeom>
            <a:avLst/>
            <a:gdLst/>
            <a:ahLst/>
            <a:cxnLst/>
            <a:rect l="l" t="t" r="r" b="b"/>
            <a:pathLst>
              <a:path w="345531" h="1021714">
                <a:moveTo>
                  <a:pt x="0" y="0"/>
                </a:moveTo>
                <a:lnTo>
                  <a:pt x="345531" y="0"/>
                </a:lnTo>
                <a:lnTo>
                  <a:pt x="345531" y="1021713"/>
                </a:lnTo>
                <a:lnTo>
                  <a:pt x="0" y="1021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10800000">
            <a:off x="0" y="1028700"/>
            <a:ext cx="9958945" cy="1593138"/>
          </a:xfrm>
          <a:custGeom>
            <a:avLst/>
            <a:gdLst/>
            <a:ahLst/>
            <a:cxnLst/>
            <a:rect l="l" t="t" r="r" b="b"/>
            <a:pathLst>
              <a:path w="9958945" h="1593138">
                <a:moveTo>
                  <a:pt x="0" y="0"/>
                </a:moveTo>
                <a:lnTo>
                  <a:pt x="9958945" y="0"/>
                </a:lnTo>
                <a:lnTo>
                  <a:pt x="9958945" y="1593138"/>
                </a:lnTo>
                <a:lnTo>
                  <a:pt x="0" y="1593138"/>
                </a:lnTo>
                <a:lnTo>
                  <a:pt x="0" y="0"/>
                </a:lnTo>
                <a:close/>
              </a:path>
            </a:pathLst>
          </a:custGeom>
          <a:blipFill>
            <a:blip r:embed="rId6">
              <a:extLst>
                <a:ext uri="{96DAC541-7B7A-43D3-8B79-37D633B846F1}">
                  <asvg:svgBlip xmlns:asvg="http://schemas.microsoft.com/office/drawing/2016/SVG/main" r:embed="rId7"/>
                </a:ext>
              </a:extLst>
            </a:blip>
            <a:stretch>
              <a:fillRect t="-11681" r="-5223" b="-11649"/>
            </a:stretch>
          </a:blipFill>
        </p:spPr>
        <p:txBody>
          <a:bodyPr/>
          <a:lstStyle/>
          <a:p>
            <a:endParaRPr lang="en-US"/>
          </a:p>
        </p:txBody>
      </p:sp>
      <p:sp>
        <p:nvSpPr>
          <p:cNvPr id="16" name="Freeform 16"/>
          <p:cNvSpPr/>
          <p:nvPr/>
        </p:nvSpPr>
        <p:spPr>
          <a:xfrm rot="-7777878">
            <a:off x="14171035" y="-3865"/>
            <a:ext cx="4519911" cy="3385824"/>
          </a:xfrm>
          <a:custGeom>
            <a:avLst/>
            <a:gdLst/>
            <a:ahLst/>
            <a:cxnLst/>
            <a:rect l="l" t="t" r="r" b="b"/>
            <a:pathLst>
              <a:path w="4519911" h="3385824">
                <a:moveTo>
                  <a:pt x="0" y="0"/>
                </a:moveTo>
                <a:lnTo>
                  <a:pt x="4519911" y="0"/>
                </a:lnTo>
                <a:lnTo>
                  <a:pt x="4519911" y="3385825"/>
                </a:lnTo>
                <a:lnTo>
                  <a:pt x="0" y="33858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rot="5400000">
            <a:off x="16897954" y="-329898"/>
            <a:ext cx="1894761" cy="1908642"/>
          </a:xfrm>
          <a:custGeom>
            <a:avLst/>
            <a:gdLst/>
            <a:ahLst/>
            <a:cxnLst/>
            <a:rect l="l" t="t" r="r" b="b"/>
            <a:pathLst>
              <a:path w="1894761" h="1908642">
                <a:moveTo>
                  <a:pt x="0" y="0"/>
                </a:moveTo>
                <a:lnTo>
                  <a:pt x="1894761" y="0"/>
                </a:lnTo>
                <a:lnTo>
                  <a:pt x="1894761" y="1908642"/>
                </a:lnTo>
                <a:lnTo>
                  <a:pt x="0" y="1908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E19B1F1F-6136-4AD1-8FAA-8BF99A8856B5}"/>
              </a:ext>
            </a:extLst>
          </p:cNvPr>
          <p:cNvSpPr txBox="1"/>
          <p:nvPr/>
        </p:nvSpPr>
        <p:spPr>
          <a:xfrm>
            <a:off x="1396678" y="1302049"/>
            <a:ext cx="7165587" cy="1046440"/>
          </a:xfrm>
          <a:prstGeom prst="rect">
            <a:avLst/>
          </a:prstGeom>
          <a:noFill/>
        </p:spPr>
        <p:txBody>
          <a:bodyPr wrap="square" rtlCol="0">
            <a:spAutoFit/>
          </a:bodyPr>
          <a:lstStyle/>
          <a:p>
            <a:pPr algn="ctr"/>
            <a:r>
              <a:rPr lang="en-US" sz="6200" b="1">
                <a:solidFill>
                  <a:schemeClr val="bg1"/>
                </a:solidFill>
                <a:latin typeface="Arial" panose="020B0604020202020204" pitchFamily="34" charset="0"/>
                <a:cs typeface="Arial" panose="020B0604020202020204" pitchFamily="34" charset="0"/>
              </a:rPr>
              <a:t>KHỞI ĐỘNG</a:t>
            </a:r>
            <a:endParaRPr lang="en-US" sz="6200" dirty="0">
              <a:solidFill>
                <a:schemeClr val="bg1"/>
              </a:solidFill>
              <a:latin typeface="Arial" panose="020B0604020202020204" pitchFamily="34" charset="0"/>
              <a:cs typeface="Arial" panose="020B0604020202020204" pitchFamily="34" charset="0"/>
            </a:endParaRPr>
          </a:p>
        </p:txBody>
      </p:sp>
      <p:grpSp>
        <p:nvGrpSpPr>
          <p:cNvPr id="19" name="Group 18"/>
          <p:cNvGrpSpPr/>
          <p:nvPr/>
        </p:nvGrpSpPr>
        <p:grpSpPr>
          <a:xfrm>
            <a:off x="7564346" y="3426863"/>
            <a:ext cx="7478342" cy="4456992"/>
            <a:chOff x="7228258" y="2743908"/>
            <a:chExt cx="8839200" cy="4456992"/>
          </a:xfrm>
        </p:grpSpPr>
        <p:pic>
          <p:nvPicPr>
            <p:cNvPr id="20"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7228258" y="2743908"/>
              <a:ext cx="8839200" cy="4456992"/>
            </a:xfrm>
            <a:prstGeom prst="rect">
              <a:avLst/>
            </a:prstGeom>
          </p:spPr>
        </p:pic>
        <p:sp>
          <p:nvSpPr>
            <p:cNvPr id="21" name="Rectangle 20"/>
            <p:cNvSpPr/>
            <p:nvPr/>
          </p:nvSpPr>
          <p:spPr>
            <a:xfrm>
              <a:off x="7778985" y="3233504"/>
              <a:ext cx="7737744" cy="2585323"/>
            </a:xfrm>
            <a:prstGeom prst="rect">
              <a:avLst/>
            </a:prstGeom>
          </p:spPr>
          <p:txBody>
            <a:bodyPr wrap="square">
              <a:spAutoFit/>
            </a:bodyPr>
            <a:lstStyle/>
            <a:p>
              <a:pPr algn="just">
                <a:lnSpc>
                  <a:spcPct val="150000"/>
                </a:lnSpc>
              </a:pPr>
              <a:r>
                <a:rPr lang="nl-NL" sz="3600">
                  <a:latin typeface="Arial" panose="020B0604020202020204" pitchFamily="34" charset="0"/>
                  <a:cs typeface="Arial" panose="020B0604020202020204" pitchFamily="34" charset="0"/>
                </a:rPr>
                <a:t>Trên đường từ nhà đến trường em có thể nghe thấy những âm thanh nào?</a:t>
              </a:r>
              <a:endParaRPr lang="en-US" sz="3600">
                <a:latin typeface="Arial" panose="020B0604020202020204" pitchFamily="34" charset="0"/>
                <a:cs typeface="Arial" panose="020B0604020202020204" pitchFamily="34" charset="0"/>
              </a:endParaRPr>
            </a:p>
          </p:txBody>
        </p:sp>
      </p:grpSp>
      <p:pic>
        <p:nvPicPr>
          <p:cNvPr id="1026" name="Picture 2" descr="https://o.remove.bg/downloads/53009796-b005-493f-9526-5acdb1c710be/image-removebg-preview.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9295" y="3845045"/>
            <a:ext cx="3831535" cy="5260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4" name="Group 4"/>
          <p:cNvGrpSpPr/>
          <p:nvPr/>
        </p:nvGrpSpPr>
        <p:grpSpPr>
          <a:xfrm>
            <a:off x="0" y="8026603"/>
            <a:ext cx="18288000" cy="2260397"/>
            <a:chOff x="0" y="0"/>
            <a:chExt cx="12700000" cy="1569720"/>
          </a:xfrm>
        </p:grpSpPr>
        <p:sp>
          <p:nvSpPr>
            <p:cNvPr id="5" name="Freeform 5"/>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29" name="Group 2"/>
          <p:cNvGrpSpPr/>
          <p:nvPr/>
        </p:nvGrpSpPr>
        <p:grpSpPr>
          <a:xfrm>
            <a:off x="538837" y="447085"/>
            <a:ext cx="17210326" cy="9338237"/>
            <a:chOff x="0" y="0"/>
            <a:chExt cx="5821765" cy="3158860"/>
          </a:xfrm>
          <a:solidFill>
            <a:schemeClr val="bg1"/>
          </a:solidFill>
        </p:grpSpPr>
        <p:sp>
          <p:nvSpPr>
            <p:cNvPr id="30"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6" name="Freeform 16"/>
          <p:cNvSpPr/>
          <p:nvPr/>
        </p:nvSpPr>
        <p:spPr>
          <a:xfrm rot="8422121">
            <a:off x="-703498" y="-270324"/>
            <a:ext cx="3577993" cy="2667346"/>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5400000">
            <a:off x="-600649" y="-640135"/>
            <a:ext cx="1894761" cy="1908642"/>
          </a:xfrm>
          <a:custGeom>
            <a:avLst/>
            <a:gdLst/>
            <a:ahLst/>
            <a:cxnLst/>
            <a:rect l="l" t="t" r="r" b="b"/>
            <a:pathLst>
              <a:path w="1894761" h="1908642">
                <a:moveTo>
                  <a:pt x="0" y="0"/>
                </a:moveTo>
                <a:lnTo>
                  <a:pt x="1894761" y="0"/>
                </a:lnTo>
                <a:lnTo>
                  <a:pt x="1894761" y="1908641"/>
                </a:lnTo>
                <a:lnTo>
                  <a:pt x="0" y="190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Rounded Rectangle 12">
            <a:extLst>
              <a:ext uri="{FF2B5EF4-FFF2-40B4-BE49-F238E27FC236}">
                <a16:creationId xmlns:a16="http://schemas.microsoft.com/office/drawing/2014/main" id="{F2DA5150-8C3B-CC93-B500-87E14BDBFC54}"/>
              </a:ext>
            </a:extLst>
          </p:cNvPr>
          <p:cNvSpPr/>
          <p:nvPr/>
        </p:nvSpPr>
        <p:spPr>
          <a:xfrm>
            <a:off x="1295400" y="1675153"/>
            <a:ext cx="6185816" cy="3657599"/>
          </a:xfrm>
          <a:prstGeom prst="roundRect">
            <a:avLst/>
          </a:prstGeom>
          <a:solidFill>
            <a:srgbClr val="F9B073"/>
          </a:solid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bg1"/>
                </a:solidFill>
                <a:latin typeface="Arial" panose="020B0604020202020204" pitchFamily="34" charset="0"/>
                <a:cs typeface="Arial" panose="020B0604020202020204" pitchFamily="34" charset="0"/>
              </a:rPr>
              <a:t>Quan sát thí nghiệm chứng minh</a:t>
            </a:r>
            <a:endParaRPr lang="en-US" sz="4000">
              <a:solidFill>
                <a:schemeClr val="bg1"/>
              </a:solidFill>
              <a:latin typeface="Arial" panose="020B0604020202020204" pitchFamily="34" charset="0"/>
              <a:cs typeface="Arial" panose="020B0604020202020204" pitchFamily="34" charset="0"/>
            </a:endParaRPr>
          </a:p>
        </p:txBody>
      </p:sp>
      <p:grpSp>
        <p:nvGrpSpPr>
          <p:cNvPr id="14" name="Group 13"/>
          <p:cNvGrpSpPr/>
          <p:nvPr/>
        </p:nvGrpSpPr>
        <p:grpSpPr>
          <a:xfrm>
            <a:off x="8321767" y="1282679"/>
            <a:ext cx="8747033" cy="1828800"/>
            <a:chOff x="8001000" y="2019300"/>
            <a:chExt cx="8747033" cy="1828800"/>
          </a:xfrm>
        </p:grpSpPr>
        <p:pic>
          <p:nvPicPr>
            <p:cNvPr id="15" name="Picture 16"/>
            <p:cNvPicPr>
              <a:picLocks noChangeAspect="1"/>
            </p:cNvPicPr>
            <p:nvPr/>
          </p:nvPicPr>
          <p:blipFill>
            <a:blip r:embed="rId6"/>
            <a:srcRect/>
            <a:stretch>
              <a:fillRect/>
            </a:stretch>
          </p:blipFill>
          <p:spPr>
            <a:xfrm>
              <a:off x="8001000" y="2019300"/>
              <a:ext cx="1124712" cy="1828800"/>
            </a:xfrm>
            <a:prstGeom prst="rect">
              <a:avLst/>
            </a:prstGeom>
          </p:spPr>
        </p:pic>
        <p:sp>
          <p:nvSpPr>
            <p:cNvPr id="19" name="Rectangle 18"/>
            <p:cNvSpPr/>
            <p:nvPr/>
          </p:nvSpPr>
          <p:spPr>
            <a:xfrm>
              <a:off x="9563828" y="2056537"/>
              <a:ext cx="7184205" cy="1754326"/>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2 – 3 học sinh lên áp tai vào thành bình, tai kia bịt lại.</a:t>
              </a:r>
            </a:p>
          </p:txBody>
        </p:sp>
      </p:grpSp>
      <p:grpSp>
        <p:nvGrpSpPr>
          <p:cNvPr id="20" name="Group 19"/>
          <p:cNvGrpSpPr/>
          <p:nvPr/>
        </p:nvGrpSpPr>
        <p:grpSpPr>
          <a:xfrm>
            <a:off x="8321767" y="3771900"/>
            <a:ext cx="8747033" cy="1828800"/>
            <a:chOff x="8001000" y="2019300"/>
            <a:chExt cx="8747033" cy="1828800"/>
          </a:xfrm>
        </p:grpSpPr>
        <p:pic>
          <p:nvPicPr>
            <p:cNvPr id="21" name="Picture 16"/>
            <p:cNvPicPr>
              <a:picLocks noChangeAspect="1"/>
            </p:cNvPicPr>
            <p:nvPr/>
          </p:nvPicPr>
          <p:blipFill>
            <a:blip r:embed="rId6"/>
            <a:srcRect/>
            <a:stretch>
              <a:fillRect/>
            </a:stretch>
          </p:blipFill>
          <p:spPr>
            <a:xfrm>
              <a:off x="8001000" y="2019300"/>
              <a:ext cx="1124712" cy="1828800"/>
            </a:xfrm>
            <a:prstGeom prst="rect">
              <a:avLst/>
            </a:prstGeom>
          </p:spPr>
        </p:pic>
        <p:sp>
          <p:nvSpPr>
            <p:cNvPr id="23" name="Rectangle 22"/>
            <p:cNvSpPr/>
            <p:nvPr/>
          </p:nvSpPr>
          <p:spPr>
            <a:xfrm>
              <a:off x="9563828" y="2056537"/>
              <a:ext cx="7184205" cy="1754326"/>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Em có nghe được tiếng chuông đồng hồ hay không?</a:t>
              </a:r>
            </a:p>
          </p:txBody>
        </p:sp>
      </p:grpSp>
      <p:sp>
        <p:nvSpPr>
          <p:cNvPr id="24" name="Rounded Rectangular Callout 9">
            <a:extLst>
              <a:ext uri="{FF2B5EF4-FFF2-40B4-BE49-F238E27FC236}">
                <a16:creationId xmlns:a16="http://schemas.microsoft.com/office/drawing/2014/main" id="{194DA647-BC4E-8D37-F414-BD5DBC33C729}"/>
              </a:ext>
            </a:extLst>
          </p:cNvPr>
          <p:cNvSpPr/>
          <p:nvPr/>
        </p:nvSpPr>
        <p:spPr>
          <a:xfrm>
            <a:off x="6553200" y="6608233"/>
            <a:ext cx="9829800" cy="2196852"/>
          </a:xfrm>
          <a:prstGeom prst="wedgeRoundRectCallout">
            <a:avLst>
              <a:gd name="adj1" fmla="val -58550"/>
              <a:gd name="adj2" fmla="val 235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kern="0">
                <a:solidFill>
                  <a:schemeClr val="tx1"/>
                </a:solidFill>
                <a:latin typeface="Arial" panose="020B0604020202020204" pitchFamily="34" charset="0"/>
                <a:ea typeface="Calibri" panose="020F0502020204030204" pitchFamily="34" charset="0"/>
                <a:cs typeface="Arial" panose="020B0604020202020204" pitchFamily="34" charset="0"/>
              </a:rPr>
              <a:t>KẾT LUẬN: </a:t>
            </a:r>
            <a:r>
              <a:rPr lang="en-US" sz="3600">
                <a:solidFill>
                  <a:schemeClr val="tx1"/>
                </a:solidFill>
                <a:latin typeface="Arial" panose="020B0604020202020204" pitchFamily="34" charset="0"/>
                <a:cs typeface="Arial" panose="020B0604020202020204" pitchFamily="34" charset="0"/>
              </a:rPr>
              <a:t>Tiếng chuông đồng hồ truyền </a:t>
            </a:r>
          </a:p>
          <a:p>
            <a:pPr algn="ctr">
              <a:lnSpc>
                <a:spcPct val="150000"/>
              </a:lnSpc>
            </a:pPr>
            <a:r>
              <a:rPr lang="en-US" sz="3600">
                <a:solidFill>
                  <a:schemeClr val="tx1"/>
                </a:solidFill>
                <a:latin typeface="Arial" panose="020B0604020202020204" pitchFamily="34" charset="0"/>
                <a:cs typeface="Arial" panose="020B0604020202020204" pitchFamily="34" charset="0"/>
              </a:rPr>
              <a:t>qua nước và thủy tinh đến tai</a:t>
            </a:r>
          </a:p>
        </p:txBody>
      </p:sp>
      <p:pic>
        <p:nvPicPr>
          <p:cNvPr id="25"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537418" y="6515100"/>
            <a:ext cx="4177582" cy="3396026"/>
          </a:xfrm>
          <a:prstGeom prst="rect">
            <a:avLst/>
          </a:prstGeom>
        </p:spPr>
      </p:pic>
    </p:spTree>
    <p:extLst>
      <p:ext uri="{BB962C8B-B14F-4D97-AF65-F5344CB8AC3E}">
        <p14:creationId xmlns:p14="http://schemas.microsoft.com/office/powerpoint/2010/main" val="1805472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4" name="Group 4"/>
          <p:cNvGrpSpPr/>
          <p:nvPr/>
        </p:nvGrpSpPr>
        <p:grpSpPr>
          <a:xfrm>
            <a:off x="0" y="8026603"/>
            <a:ext cx="18288000" cy="2260397"/>
            <a:chOff x="0" y="0"/>
            <a:chExt cx="12700000" cy="1569720"/>
          </a:xfrm>
        </p:grpSpPr>
        <p:sp>
          <p:nvSpPr>
            <p:cNvPr id="5" name="Freeform 5"/>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29" name="Group 2"/>
          <p:cNvGrpSpPr/>
          <p:nvPr/>
        </p:nvGrpSpPr>
        <p:grpSpPr>
          <a:xfrm>
            <a:off x="538837" y="447085"/>
            <a:ext cx="17210326" cy="9338237"/>
            <a:chOff x="0" y="0"/>
            <a:chExt cx="5821765" cy="3158860"/>
          </a:xfrm>
          <a:solidFill>
            <a:schemeClr val="bg1"/>
          </a:solidFill>
        </p:grpSpPr>
        <p:sp>
          <p:nvSpPr>
            <p:cNvPr id="30"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6" name="Freeform 16"/>
          <p:cNvSpPr/>
          <p:nvPr/>
        </p:nvSpPr>
        <p:spPr>
          <a:xfrm rot="8422121">
            <a:off x="-703498" y="-270324"/>
            <a:ext cx="3577993" cy="2667346"/>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5400000">
            <a:off x="-600649" y="-640135"/>
            <a:ext cx="1894761" cy="1908642"/>
          </a:xfrm>
          <a:custGeom>
            <a:avLst/>
            <a:gdLst/>
            <a:ahLst/>
            <a:cxnLst/>
            <a:rect l="l" t="t" r="r" b="b"/>
            <a:pathLst>
              <a:path w="1894761" h="1908642">
                <a:moveTo>
                  <a:pt x="0" y="0"/>
                </a:moveTo>
                <a:lnTo>
                  <a:pt x="1894761" y="0"/>
                </a:lnTo>
                <a:lnTo>
                  <a:pt x="1894761" y="1908641"/>
                </a:lnTo>
                <a:lnTo>
                  <a:pt x="0" y="190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2"/>
          <p:cNvGrpSpPr/>
          <p:nvPr/>
        </p:nvGrpSpPr>
        <p:grpSpPr>
          <a:xfrm>
            <a:off x="2743198" y="1333500"/>
            <a:ext cx="12801600" cy="1799026"/>
            <a:chOff x="2667000" y="1533358"/>
            <a:chExt cx="12801600" cy="1799026"/>
          </a:xfrm>
        </p:grpSpPr>
        <p:pic>
          <p:nvPicPr>
            <p:cNvPr id="18"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67000" y="1533358"/>
              <a:ext cx="2328836" cy="1799026"/>
            </a:xfrm>
            <a:prstGeom prst="rect">
              <a:avLst/>
            </a:prstGeom>
          </p:spPr>
        </p:pic>
        <p:sp>
          <p:nvSpPr>
            <p:cNvPr id="2" name="Rectangle 1"/>
            <p:cNvSpPr/>
            <p:nvPr/>
          </p:nvSpPr>
          <p:spPr>
            <a:xfrm>
              <a:off x="5486400" y="1555708"/>
              <a:ext cx="9982200" cy="1754326"/>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Calibri" panose="020F0502020204030204" pitchFamily="34" charset="0"/>
                  <a:cs typeface="Arial" panose="020B0604020202020204" pitchFamily="34" charset="0"/>
                </a:rPr>
                <a:t>Tìm một số ví dụ âm thanh truyền qua chất rắn, chất lỏng và chất khí.</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
        <p:nvSpPr>
          <p:cNvPr id="22" name="Google Shape;48;p2">
            <a:extLst>
              <a:ext uri="{FF2B5EF4-FFF2-40B4-BE49-F238E27FC236}">
                <a16:creationId xmlns:a16="http://schemas.microsoft.com/office/drawing/2014/main" id="{8050C148-7B0D-E0D4-B5A4-1E410C128ED9}"/>
              </a:ext>
            </a:extLst>
          </p:cNvPr>
          <p:cNvSpPr/>
          <p:nvPr/>
        </p:nvSpPr>
        <p:spPr>
          <a:xfrm>
            <a:off x="1246055" y="4134249"/>
            <a:ext cx="7004747" cy="1919383"/>
          </a:xfrm>
          <a:prstGeom prst="roundRect">
            <a:avLst/>
          </a:prstGeom>
          <a:solidFill>
            <a:schemeClr val="bg1"/>
          </a:solidFill>
          <a:ln w="38100" cap="flat" cmpd="sng">
            <a:solidFill>
              <a:schemeClr val="accent5">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600">
                <a:latin typeface="Arial" panose="020B0604020202020204" pitchFamily="34" charset="0"/>
                <a:ea typeface="Calibri" panose="020F0502020204030204" pitchFamily="34" charset="0"/>
                <a:cs typeface="Arial" panose="020B0604020202020204" pitchFamily="34" charset="0"/>
              </a:rPr>
              <a:t>Tiếng nói chuyện của mọi </a:t>
            </a:r>
          </a:p>
          <a:p>
            <a:pPr algn="ctr">
              <a:lnSpc>
                <a:spcPct val="150000"/>
              </a:lnSpc>
            </a:pPr>
            <a:r>
              <a:rPr lang="en-US" sz="3600">
                <a:latin typeface="Arial" panose="020B0604020202020204" pitchFamily="34" charset="0"/>
                <a:ea typeface="Calibri" panose="020F0502020204030204" pitchFamily="34" charset="0"/>
                <a:cs typeface="Arial" panose="020B0604020202020204" pitchFamily="34" charset="0"/>
              </a:rPr>
              <a:t>người với nhau</a:t>
            </a:r>
            <a:endParaRPr lang="en-US" sz="3500">
              <a:latin typeface="Arial" panose="020B0604020202020204" pitchFamily="34" charset="0"/>
              <a:cs typeface="Arial" panose="020B0604020202020204" pitchFamily="34" charset="0"/>
            </a:endParaRPr>
          </a:p>
        </p:txBody>
      </p:sp>
      <p:sp>
        <p:nvSpPr>
          <p:cNvPr id="26" name="Google Shape;48;p2">
            <a:extLst>
              <a:ext uri="{FF2B5EF4-FFF2-40B4-BE49-F238E27FC236}">
                <a16:creationId xmlns:a16="http://schemas.microsoft.com/office/drawing/2014/main" id="{8050C148-7B0D-E0D4-B5A4-1E410C128ED9}"/>
              </a:ext>
            </a:extLst>
          </p:cNvPr>
          <p:cNvSpPr/>
          <p:nvPr/>
        </p:nvSpPr>
        <p:spPr>
          <a:xfrm>
            <a:off x="10037194" y="4134249"/>
            <a:ext cx="7004747" cy="1919383"/>
          </a:xfrm>
          <a:prstGeom prst="roundRect">
            <a:avLst/>
          </a:prstGeom>
          <a:solidFill>
            <a:schemeClr val="bg1"/>
          </a:solidFill>
          <a:ln w="38100" cap="flat" cmpd="sng">
            <a:solidFill>
              <a:schemeClr val="accent5">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r"/>
            <a:r>
              <a:rPr lang="en-US" sz="3600">
                <a:latin typeface="Arial" panose="020B0604020202020204" pitchFamily="34" charset="0"/>
                <a:ea typeface="Calibri" panose="020F0502020204030204" pitchFamily="34" charset="0"/>
                <a:cs typeface="Arial" panose="020B0604020202020204" pitchFamily="34" charset="0"/>
              </a:rPr>
              <a:t>Âm thanh truyền qua không khí</a:t>
            </a:r>
            <a:endParaRPr lang="en-US" sz="3500">
              <a:latin typeface="Arial" panose="020B0604020202020204" pitchFamily="34" charset="0"/>
              <a:cs typeface="Arial" panose="020B0604020202020204" pitchFamily="34" charset="0"/>
            </a:endParaRPr>
          </a:p>
        </p:txBody>
      </p:sp>
      <p:sp>
        <p:nvSpPr>
          <p:cNvPr id="7" name="Right Arrow 6"/>
          <p:cNvSpPr/>
          <p:nvPr/>
        </p:nvSpPr>
        <p:spPr>
          <a:xfrm>
            <a:off x="8684503" y="4560540"/>
            <a:ext cx="914400" cy="10668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48;p2">
            <a:extLst>
              <a:ext uri="{FF2B5EF4-FFF2-40B4-BE49-F238E27FC236}">
                <a16:creationId xmlns:a16="http://schemas.microsoft.com/office/drawing/2014/main" id="{8050C148-7B0D-E0D4-B5A4-1E410C128ED9}"/>
              </a:ext>
            </a:extLst>
          </p:cNvPr>
          <p:cNvSpPr/>
          <p:nvPr/>
        </p:nvSpPr>
        <p:spPr>
          <a:xfrm>
            <a:off x="1246055" y="6877450"/>
            <a:ext cx="7004747" cy="1919383"/>
          </a:xfrm>
          <a:prstGeom prst="roundRect">
            <a:avLst/>
          </a:prstGeom>
          <a:solidFill>
            <a:schemeClr val="bg1"/>
          </a:solidFill>
          <a:ln w="38100" cap="flat" cmpd="sng">
            <a:solidFill>
              <a:schemeClr val="accent5">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600">
                <a:latin typeface="Arial" panose="020B0604020202020204" pitchFamily="34" charset="0"/>
                <a:ea typeface="Calibri" panose="020F0502020204030204" pitchFamily="34" charset="0"/>
                <a:cs typeface="Arial" panose="020B0604020202020204" pitchFamily="34" charset="0"/>
              </a:rPr>
              <a:t>Tiếng keng của đồng xu rơi xuống nước</a:t>
            </a:r>
            <a:endParaRPr lang="en-US" sz="3500">
              <a:latin typeface="Arial" panose="020B0604020202020204" pitchFamily="34" charset="0"/>
              <a:cs typeface="Arial" panose="020B0604020202020204" pitchFamily="34" charset="0"/>
            </a:endParaRPr>
          </a:p>
        </p:txBody>
      </p:sp>
      <p:sp>
        <p:nvSpPr>
          <p:cNvPr id="33" name="Google Shape;48;p2">
            <a:extLst>
              <a:ext uri="{FF2B5EF4-FFF2-40B4-BE49-F238E27FC236}">
                <a16:creationId xmlns:a16="http://schemas.microsoft.com/office/drawing/2014/main" id="{8050C148-7B0D-E0D4-B5A4-1E410C128ED9}"/>
              </a:ext>
            </a:extLst>
          </p:cNvPr>
          <p:cNvSpPr/>
          <p:nvPr/>
        </p:nvSpPr>
        <p:spPr>
          <a:xfrm>
            <a:off x="10037194" y="6877450"/>
            <a:ext cx="7004747" cy="1919383"/>
          </a:xfrm>
          <a:prstGeom prst="roundRect">
            <a:avLst/>
          </a:prstGeom>
          <a:solidFill>
            <a:schemeClr val="bg1"/>
          </a:solidFill>
          <a:ln w="38100" cap="flat" cmpd="sng">
            <a:solidFill>
              <a:schemeClr val="accent5">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600">
                <a:latin typeface="Arial" panose="020B0604020202020204" pitchFamily="34" charset="0"/>
                <a:ea typeface="Calibri" panose="020F0502020204030204" pitchFamily="34" charset="0"/>
                <a:cs typeface="Arial" panose="020B0604020202020204" pitchFamily="34" charset="0"/>
              </a:rPr>
              <a:t>Âm thanh truyền qua nước và không khí</a:t>
            </a:r>
            <a:endParaRPr lang="en-US" sz="3500">
              <a:latin typeface="Arial" panose="020B0604020202020204" pitchFamily="34" charset="0"/>
              <a:cs typeface="Arial" panose="020B0604020202020204" pitchFamily="34" charset="0"/>
            </a:endParaRPr>
          </a:p>
        </p:txBody>
      </p:sp>
      <p:sp>
        <p:nvSpPr>
          <p:cNvPr id="34" name="Right Arrow 33"/>
          <p:cNvSpPr/>
          <p:nvPr/>
        </p:nvSpPr>
        <p:spPr>
          <a:xfrm>
            <a:off x="8684503" y="7303741"/>
            <a:ext cx="914400" cy="10668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811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7" grpId="0" animBg="1"/>
      <p:bldP spid="32"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sp>
        <p:nvSpPr>
          <p:cNvPr id="2" name="Freeform 2"/>
          <p:cNvSpPr/>
          <p:nvPr/>
        </p:nvSpPr>
        <p:spPr>
          <a:xfrm rot="-10800000">
            <a:off x="0" y="1035761"/>
            <a:ext cx="8153400" cy="1593138"/>
          </a:xfrm>
          <a:custGeom>
            <a:avLst/>
            <a:gdLst/>
            <a:ahLst/>
            <a:cxnLst/>
            <a:rect l="l" t="t" r="r" b="b"/>
            <a:pathLst>
              <a:path w="9958945" h="1593138">
                <a:moveTo>
                  <a:pt x="0" y="0"/>
                </a:moveTo>
                <a:lnTo>
                  <a:pt x="9958945" y="0"/>
                </a:lnTo>
                <a:lnTo>
                  <a:pt x="9958945" y="1593137"/>
                </a:lnTo>
                <a:lnTo>
                  <a:pt x="0" y="1593137"/>
                </a:lnTo>
                <a:lnTo>
                  <a:pt x="0" y="0"/>
                </a:lnTo>
                <a:close/>
              </a:path>
            </a:pathLst>
          </a:custGeom>
          <a:blipFill>
            <a:blip r:embed="rId2">
              <a:extLst>
                <a:ext uri="{96DAC541-7B7A-43D3-8B79-37D633B846F1}">
                  <asvg:svgBlip xmlns:asvg="http://schemas.microsoft.com/office/drawing/2016/SVG/main" r:embed="rId3"/>
                </a:ext>
              </a:extLst>
            </a:blip>
            <a:stretch>
              <a:fillRect t="-11681" r="-5223" b="-11649"/>
            </a:stretch>
          </a:blipFill>
        </p:spPr>
        <p:txBody>
          <a:bodyPr/>
          <a:lstStyle/>
          <a:p>
            <a:endParaRPr lang="en-US"/>
          </a:p>
        </p:txBody>
      </p:sp>
      <p:sp>
        <p:nvSpPr>
          <p:cNvPr id="6" name="Freeform 6"/>
          <p:cNvSpPr/>
          <p:nvPr/>
        </p:nvSpPr>
        <p:spPr>
          <a:xfrm rot="-5400000">
            <a:off x="8219150" y="-827750"/>
            <a:ext cx="1324496" cy="2979997"/>
          </a:xfrm>
          <a:custGeom>
            <a:avLst/>
            <a:gdLst/>
            <a:ahLst/>
            <a:cxnLst/>
            <a:rect l="l" t="t" r="r" b="b"/>
            <a:pathLst>
              <a:path w="1716723" h="3673990">
                <a:moveTo>
                  <a:pt x="0" y="0"/>
                </a:moveTo>
                <a:lnTo>
                  <a:pt x="1716724" y="0"/>
                </a:lnTo>
                <a:lnTo>
                  <a:pt x="1716724" y="3673989"/>
                </a:lnTo>
                <a:lnTo>
                  <a:pt x="0" y="3673989"/>
                </a:lnTo>
                <a:lnTo>
                  <a:pt x="0" y="0"/>
                </a:lnTo>
                <a:close/>
              </a:path>
            </a:pathLst>
          </a:custGeom>
          <a:blipFill>
            <a:blip r:embed="rId4">
              <a:extLst>
                <a:ext uri="{96DAC541-7B7A-43D3-8B79-37D633B846F1}">
                  <asvg:svgBlip xmlns:asvg="http://schemas.microsoft.com/office/drawing/2016/SVG/main" r:embed="rId5"/>
                </a:ext>
              </a:extLst>
            </a:blip>
            <a:stretch>
              <a:fillRect r="-118379"/>
            </a:stretch>
          </a:blipFill>
        </p:spPr>
        <p:txBody>
          <a:bodyPr/>
          <a:lstStyle/>
          <a:p>
            <a:endParaRPr lang="en-US"/>
          </a:p>
        </p:txBody>
      </p:sp>
      <p:grpSp>
        <p:nvGrpSpPr>
          <p:cNvPr id="7" name="Group 7"/>
          <p:cNvGrpSpPr/>
          <p:nvPr/>
        </p:nvGrpSpPr>
        <p:grpSpPr>
          <a:xfrm>
            <a:off x="0" y="8026603"/>
            <a:ext cx="18288000" cy="2260397"/>
            <a:chOff x="0" y="0"/>
            <a:chExt cx="12700000" cy="1569720"/>
          </a:xfrm>
        </p:grpSpPr>
        <p:sp>
          <p:nvSpPr>
            <p:cNvPr id="8" name="Freeform 8"/>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12" name="TextBox 12"/>
          <p:cNvSpPr txBox="1"/>
          <p:nvPr/>
        </p:nvSpPr>
        <p:spPr>
          <a:xfrm>
            <a:off x="1092989" y="1324497"/>
            <a:ext cx="5958277" cy="1015663"/>
          </a:xfrm>
          <a:prstGeom prst="rect">
            <a:avLst/>
          </a:prstGeom>
        </p:spPr>
        <p:txBody>
          <a:bodyPr wrap="square" lIns="0" tIns="0" rIns="0" bIns="0" rtlCol="0" anchor="t">
            <a:spAutoFit/>
          </a:bodyPr>
          <a:lstStyle/>
          <a:p>
            <a:pPr marL="0" lvl="0" indent="0" algn="ctr">
              <a:spcBef>
                <a:spcPct val="0"/>
              </a:spcBef>
            </a:pPr>
            <a:r>
              <a:rPr lang="en-US" sz="6600" b="1" u="none">
                <a:solidFill>
                  <a:srgbClr val="FFFFFF"/>
                </a:solidFill>
                <a:latin typeface="Arial" panose="020B0604020202020204" pitchFamily="34" charset="0"/>
                <a:cs typeface="Arial" panose="020B0604020202020204" pitchFamily="34" charset="0"/>
              </a:rPr>
              <a:t>KẾT LUẬN</a:t>
            </a:r>
          </a:p>
        </p:txBody>
      </p:sp>
      <p:sp>
        <p:nvSpPr>
          <p:cNvPr id="15" name="Freeform 15"/>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833899">
            <a:off x="17066282" y="1442605"/>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rot="3090145">
            <a:off x="-309554" y="4026209"/>
            <a:ext cx="1626444" cy="1431271"/>
          </a:xfrm>
          <a:custGeom>
            <a:avLst/>
            <a:gdLst/>
            <a:ahLst/>
            <a:cxnLst/>
            <a:rect l="l" t="t" r="r" b="b"/>
            <a:pathLst>
              <a:path w="1626444" h="1431271">
                <a:moveTo>
                  <a:pt x="0" y="0"/>
                </a:moveTo>
                <a:lnTo>
                  <a:pt x="1626444" y="0"/>
                </a:lnTo>
                <a:lnTo>
                  <a:pt x="1626444" y="1431270"/>
                </a:lnTo>
                <a:lnTo>
                  <a:pt x="0" y="14312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4" name="Group 13"/>
          <p:cNvGrpSpPr/>
          <p:nvPr/>
        </p:nvGrpSpPr>
        <p:grpSpPr>
          <a:xfrm>
            <a:off x="8568017" y="3238500"/>
            <a:ext cx="8153403" cy="4648200"/>
            <a:chOff x="1093349" y="4662163"/>
            <a:chExt cx="8153403" cy="4648200"/>
          </a:xfrm>
        </p:grpSpPr>
        <p:grpSp>
          <p:nvGrpSpPr>
            <p:cNvPr id="16" name="Group 15"/>
            <p:cNvGrpSpPr/>
            <p:nvPr/>
          </p:nvGrpSpPr>
          <p:grpSpPr>
            <a:xfrm>
              <a:off x="1093349" y="4662163"/>
              <a:ext cx="8153403" cy="4648200"/>
              <a:chOff x="400051" y="2938808"/>
              <a:chExt cx="8153403" cy="4770003"/>
            </a:xfrm>
          </p:grpSpPr>
          <p:sp>
            <p:nvSpPr>
              <p:cNvPr id="21" name="Rectangle 20"/>
              <p:cNvSpPr/>
              <p:nvPr/>
            </p:nvSpPr>
            <p:spPr>
              <a:xfrm>
                <a:off x="400051" y="3317935"/>
                <a:ext cx="8153403" cy="4390876"/>
              </a:xfrm>
              <a:prstGeom prst="rect">
                <a:avLst/>
              </a:prstGeom>
              <a:solidFill>
                <a:schemeClr val="accent6">
                  <a:lumMod val="20000"/>
                  <a:lumOff val="80000"/>
                </a:schemeClr>
              </a:solidFill>
              <a:ln w="28575">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solidFill>
                    <a:srgbClr val="0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2"/>
              <a:stretch>
                <a:fillRect/>
              </a:stretch>
            </p:blipFill>
            <p:spPr>
              <a:xfrm>
                <a:off x="4032028" y="2938808"/>
                <a:ext cx="813247" cy="781968"/>
              </a:xfrm>
              <a:prstGeom prst="rect">
                <a:avLst/>
              </a:prstGeom>
            </p:spPr>
          </p:pic>
        </p:grpSp>
        <p:sp>
          <p:nvSpPr>
            <p:cNvPr id="19" name="Rectangle 18"/>
            <p:cNvSpPr/>
            <p:nvPr/>
          </p:nvSpPr>
          <p:spPr>
            <a:xfrm>
              <a:off x="1550549" y="6293823"/>
              <a:ext cx="7162800" cy="1738296"/>
            </a:xfrm>
            <a:prstGeom prst="rect">
              <a:avLst/>
            </a:prstGeom>
          </p:spPr>
          <p:txBody>
            <a:bodyPr wrap="square">
              <a:spAutoFit/>
            </a:bodyPr>
            <a:lstStyle/>
            <a:p>
              <a:pPr algn="just">
                <a:lnSpc>
                  <a:spcPct val="150000"/>
                </a:lnSpc>
              </a:pPr>
              <a:r>
                <a:rPr lang="en-US" sz="3800">
                  <a:latin typeface="Arial" panose="020B0604020202020204" pitchFamily="34" charset="0"/>
                  <a:cs typeface="Arial" panose="020B0604020202020204" pitchFamily="34" charset="0"/>
                </a:rPr>
                <a:t>Âm thanh có thể truyền qua chất khí, chất lỏng, chất rắn.</a:t>
              </a:r>
            </a:p>
          </p:txBody>
        </p:sp>
      </p:grpSp>
      <p:pic>
        <p:nvPicPr>
          <p:cNvPr id="23"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76028" y="5295900"/>
            <a:ext cx="5215371" cy="4648200"/>
          </a:xfrm>
          <a:prstGeom prst="rect">
            <a:avLst/>
          </a:prstGeom>
        </p:spPr>
      </p:pic>
    </p:spTree>
    <p:extLst>
      <p:ext uri="{BB962C8B-B14F-4D97-AF65-F5344CB8AC3E}">
        <p14:creationId xmlns:p14="http://schemas.microsoft.com/office/powerpoint/2010/main" val="739536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sp>
        <p:nvSpPr>
          <p:cNvPr id="2" name="TextBox 2"/>
          <p:cNvSpPr txBox="1"/>
          <p:nvPr/>
        </p:nvSpPr>
        <p:spPr>
          <a:xfrm>
            <a:off x="1934219" y="2857500"/>
            <a:ext cx="14800647" cy="3744615"/>
          </a:xfrm>
          <a:prstGeom prst="rect">
            <a:avLst/>
          </a:prstGeom>
        </p:spPr>
        <p:txBody>
          <a:bodyPr wrap="square" lIns="0" tIns="0" rIns="0" bIns="0" rtlCol="0" anchor="ctr">
            <a:spAutoFit/>
          </a:bodyPr>
          <a:lstStyle/>
          <a:p>
            <a:pPr marL="0" lvl="0" indent="0" algn="ctr">
              <a:lnSpc>
                <a:spcPts val="14560"/>
              </a:lnSpc>
            </a:pPr>
            <a:r>
              <a:rPr lang="en-US" sz="7500" b="1">
                <a:solidFill>
                  <a:srgbClr val="000000"/>
                </a:solidFill>
                <a:latin typeface="Arial" panose="020B0604020202020204" pitchFamily="34" charset="0"/>
                <a:cs typeface="Arial" panose="020B0604020202020204" pitchFamily="34" charset="0"/>
              </a:rPr>
              <a:t>3. So sánh độ to của âm thanh khi lại gần hoặc ra xa nguồn âm</a:t>
            </a:r>
          </a:p>
        </p:txBody>
      </p:sp>
      <p:grpSp>
        <p:nvGrpSpPr>
          <p:cNvPr id="3" name="Group 3"/>
          <p:cNvGrpSpPr/>
          <p:nvPr/>
        </p:nvGrpSpPr>
        <p:grpSpPr>
          <a:xfrm>
            <a:off x="0" y="8026603"/>
            <a:ext cx="18288000" cy="2260397"/>
            <a:chOff x="0" y="0"/>
            <a:chExt cx="12700000" cy="1569720"/>
          </a:xfrm>
        </p:grpSpPr>
        <p:sp>
          <p:nvSpPr>
            <p:cNvPr id="4" name="Freeform 4"/>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5" name="Freeform 5"/>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512311">
            <a:off x="13650714" y="7948573"/>
            <a:ext cx="845174" cy="1994512"/>
          </a:xfrm>
          <a:custGeom>
            <a:avLst/>
            <a:gdLst/>
            <a:ahLst/>
            <a:cxnLst/>
            <a:rect l="l" t="t" r="r" b="b"/>
            <a:pathLst>
              <a:path w="845174" h="1994512">
                <a:moveTo>
                  <a:pt x="0" y="0"/>
                </a:moveTo>
                <a:lnTo>
                  <a:pt x="845175" y="0"/>
                </a:lnTo>
                <a:lnTo>
                  <a:pt x="845175" y="1994512"/>
                </a:lnTo>
                <a:lnTo>
                  <a:pt x="0" y="1994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474658">
            <a:off x="3800071" y="7948972"/>
            <a:ext cx="845174" cy="1994512"/>
          </a:xfrm>
          <a:custGeom>
            <a:avLst/>
            <a:gdLst/>
            <a:ahLst/>
            <a:cxnLst/>
            <a:rect l="l" t="t" r="r" b="b"/>
            <a:pathLst>
              <a:path w="845174" h="1994512">
                <a:moveTo>
                  <a:pt x="0" y="0"/>
                </a:moveTo>
                <a:lnTo>
                  <a:pt x="845174" y="0"/>
                </a:lnTo>
                <a:lnTo>
                  <a:pt x="845174" y="1994512"/>
                </a:lnTo>
                <a:lnTo>
                  <a:pt x="0" y="1994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8045849" y="0"/>
            <a:ext cx="2577389" cy="2153012"/>
          </a:xfrm>
          <a:custGeom>
            <a:avLst/>
            <a:gdLst/>
            <a:ahLst/>
            <a:cxnLst/>
            <a:rect l="l" t="t" r="r" b="b"/>
            <a:pathLst>
              <a:path w="2577389" h="2153012">
                <a:moveTo>
                  <a:pt x="0" y="0"/>
                </a:moveTo>
                <a:lnTo>
                  <a:pt x="2577390" y="0"/>
                </a:lnTo>
                <a:lnTo>
                  <a:pt x="2577390" y="2153012"/>
                </a:lnTo>
                <a:lnTo>
                  <a:pt x="0" y="2153012"/>
                </a:lnTo>
                <a:lnTo>
                  <a:pt x="0" y="0"/>
                </a:lnTo>
                <a:close/>
              </a:path>
            </a:pathLst>
          </a:custGeom>
          <a:blipFill>
            <a:blip r:embed="rId8">
              <a:extLst>
                <a:ext uri="{96DAC541-7B7A-43D3-8B79-37D633B846F1}">
                  <asvg:svgBlip xmlns:asvg="http://schemas.microsoft.com/office/drawing/2016/SVG/main" r:embed="rId9"/>
                </a:ext>
              </a:extLst>
            </a:blip>
            <a:stretch>
              <a:fillRect t="-58271"/>
            </a:stretch>
          </a:blipFill>
        </p:spPr>
        <p:txBody>
          <a:bodyPr/>
          <a:lstStyle/>
          <a:p>
            <a:endParaRPr lang="en-US"/>
          </a:p>
        </p:txBody>
      </p:sp>
      <p:sp>
        <p:nvSpPr>
          <p:cNvPr id="9" name="Freeform 9"/>
          <p:cNvSpPr/>
          <p:nvPr/>
        </p:nvSpPr>
        <p:spPr>
          <a:xfrm rot="-1244241">
            <a:off x="14790925" y="530687"/>
            <a:ext cx="435483" cy="1287696"/>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1244241">
            <a:off x="3061592" y="530687"/>
            <a:ext cx="435483" cy="1287696"/>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7874202" y="8026603"/>
            <a:ext cx="2539595" cy="1671515"/>
          </a:xfrm>
          <a:custGeom>
            <a:avLst/>
            <a:gdLst/>
            <a:ahLst/>
            <a:cxnLst/>
            <a:rect l="l" t="t" r="r" b="b"/>
            <a:pathLst>
              <a:path w="2539595" h="1671515">
                <a:moveTo>
                  <a:pt x="0" y="0"/>
                </a:moveTo>
                <a:lnTo>
                  <a:pt x="2539596" y="0"/>
                </a:lnTo>
                <a:lnTo>
                  <a:pt x="2539596" y="1671515"/>
                </a:lnTo>
                <a:lnTo>
                  <a:pt x="0" y="16715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rot="833899">
            <a:off x="1395304" y="952051"/>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14320071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12" name="Freeform 12"/>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3" name="Freeform 13"/>
          <p:cNvSpPr/>
          <p:nvPr/>
        </p:nvSpPr>
        <p:spPr>
          <a:xfrm>
            <a:off x="16230600" y="1"/>
            <a:ext cx="2057400" cy="2400299"/>
          </a:xfrm>
          <a:custGeom>
            <a:avLst/>
            <a:gdLst/>
            <a:ahLst/>
            <a:cxnLst/>
            <a:rect l="l" t="t" r="r" b="b"/>
            <a:pathLst>
              <a:path w="2687114" h="2783263">
                <a:moveTo>
                  <a:pt x="0" y="0"/>
                </a:moveTo>
                <a:lnTo>
                  <a:pt x="2687114" y="0"/>
                </a:lnTo>
                <a:lnTo>
                  <a:pt x="2687114" y="2783263"/>
                </a:lnTo>
                <a:lnTo>
                  <a:pt x="0" y="2783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flipH="1">
            <a:off x="-3" y="1"/>
            <a:ext cx="2057400" cy="2400299"/>
          </a:xfrm>
          <a:custGeom>
            <a:avLst/>
            <a:gdLst/>
            <a:ahLst/>
            <a:cxnLst/>
            <a:rect l="l" t="t" r="r" b="b"/>
            <a:pathLst>
              <a:path w="2687114" h="2783263">
                <a:moveTo>
                  <a:pt x="2687114" y="0"/>
                </a:moveTo>
                <a:lnTo>
                  <a:pt x="0" y="0"/>
                </a:lnTo>
                <a:lnTo>
                  <a:pt x="0" y="2783263"/>
                </a:lnTo>
                <a:lnTo>
                  <a:pt x="2687114" y="2783263"/>
                </a:lnTo>
                <a:lnTo>
                  <a:pt x="268711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8" name="Group 27"/>
          <p:cNvGrpSpPr/>
          <p:nvPr/>
        </p:nvGrpSpPr>
        <p:grpSpPr>
          <a:xfrm>
            <a:off x="1042904" y="2759307"/>
            <a:ext cx="7491496" cy="6823724"/>
            <a:chOff x="1042904" y="2759307"/>
            <a:chExt cx="7491496" cy="6823724"/>
          </a:xfrm>
        </p:grpSpPr>
        <p:sp>
          <p:nvSpPr>
            <p:cNvPr id="22" name="Freeform 2"/>
            <p:cNvSpPr/>
            <p:nvPr/>
          </p:nvSpPr>
          <p:spPr>
            <a:xfrm>
              <a:off x="4267200" y="3009900"/>
              <a:ext cx="4267200" cy="6573131"/>
            </a:xfrm>
            <a:custGeom>
              <a:avLst/>
              <a:gdLst/>
              <a:ahLst/>
              <a:cxnLst/>
              <a:rect l="l" t="t" r="r" b="b"/>
              <a:pathLst>
                <a:path w="4910464" h="7342751">
                  <a:moveTo>
                    <a:pt x="0" y="0"/>
                  </a:moveTo>
                  <a:lnTo>
                    <a:pt x="4910464" y="0"/>
                  </a:lnTo>
                  <a:lnTo>
                    <a:pt x="4910464" y="7342750"/>
                  </a:lnTo>
                  <a:lnTo>
                    <a:pt x="0" y="7342750"/>
                  </a:lnTo>
                  <a:lnTo>
                    <a:pt x="0" y="0"/>
                  </a:lnTo>
                  <a:close/>
                </a:path>
              </a:pathLst>
            </a:custGeom>
            <a:blipFill>
              <a:blip r:embed="rId6"/>
              <a:stretch>
                <a:fillRect/>
              </a:stretch>
            </a:blipFill>
          </p:spPr>
          <p:txBody>
            <a:bodyPr/>
            <a:lstStyle/>
            <a:p>
              <a:endParaRPr lang="en-US"/>
            </a:p>
          </p:txBody>
        </p:sp>
        <p:sp>
          <p:nvSpPr>
            <p:cNvPr id="23" name="Freeform 3"/>
            <p:cNvSpPr/>
            <p:nvPr/>
          </p:nvSpPr>
          <p:spPr>
            <a:xfrm flipH="1">
              <a:off x="1042904" y="2759307"/>
              <a:ext cx="3148096" cy="2705101"/>
            </a:xfrm>
            <a:custGeom>
              <a:avLst/>
              <a:gdLst/>
              <a:ahLst/>
              <a:cxnLst/>
              <a:rect l="l" t="t" r="r" b="b"/>
              <a:pathLst>
                <a:path w="3730254" h="3222007">
                  <a:moveTo>
                    <a:pt x="3730254" y="0"/>
                  </a:moveTo>
                  <a:lnTo>
                    <a:pt x="0" y="0"/>
                  </a:lnTo>
                  <a:lnTo>
                    <a:pt x="0" y="3222008"/>
                  </a:lnTo>
                  <a:lnTo>
                    <a:pt x="3730254" y="3222008"/>
                  </a:lnTo>
                  <a:lnTo>
                    <a:pt x="3730254" y="0"/>
                  </a:lnTo>
                  <a:close/>
                </a:path>
              </a:pathLst>
            </a:custGeom>
            <a:blipFill>
              <a:blip r:embed="rId7"/>
              <a:stretch>
                <a:fillRect/>
              </a:stretch>
            </a:blipFill>
          </p:spPr>
          <p:txBody>
            <a:bodyPr/>
            <a:lstStyle/>
            <a:p>
              <a:endParaRPr lang="en-US"/>
            </a:p>
          </p:txBody>
        </p:sp>
      </p:grpSp>
      <p:grpSp>
        <p:nvGrpSpPr>
          <p:cNvPr id="26" name="Group 25"/>
          <p:cNvGrpSpPr/>
          <p:nvPr/>
        </p:nvGrpSpPr>
        <p:grpSpPr>
          <a:xfrm>
            <a:off x="8877300" y="3365181"/>
            <a:ext cx="8191500" cy="4750119"/>
            <a:chOff x="8845174" y="1915125"/>
            <a:chExt cx="8191500" cy="4750119"/>
          </a:xfrm>
        </p:grpSpPr>
        <p:pic>
          <p:nvPicPr>
            <p:cNvPr id="24"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845174" y="1915125"/>
              <a:ext cx="8191500" cy="4750119"/>
            </a:xfrm>
            <a:prstGeom prst="rect">
              <a:avLst/>
            </a:prstGeom>
          </p:spPr>
        </p:pic>
        <p:sp>
          <p:nvSpPr>
            <p:cNvPr id="25" name="Rectangle 24"/>
            <p:cNvSpPr/>
            <p:nvPr/>
          </p:nvSpPr>
          <p:spPr>
            <a:xfrm>
              <a:off x="9295746" y="3160574"/>
              <a:ext cx="7296794" cy="1754326"/>
            </a:xfrm>
            <a:prstGeom prst="rect">
              <a:avLst/>
            </a:prstGeom>
          </p:spPr>
          <p:txBody>
            <a:bodyPr wrap="square">
              <a:spAutoFit/>
            </a:bodyPr>
            <a:lstStyle/>
            <a:p>
              <a:pPr algn="just">
                <a:lnSpc>
                  <a:spcPct val="150000"/>
                </a:lnSpc>
              </a:pPr>
              <a:r>
                <a:rPr lang="en-US" sz="3600" kern="0">
                  <a:latin typeface="Arial" panose="020B0604020202020204" pitchFamily="34" charset="0"/>
                  <a:ea typeface="Calibri" panose="020F0502020204030204" pitchFamily="34" charset="0"/>
                  <a:cs typeface="Arial" panose="020B0604020202020204" pitchFamily="34" charset="0"/>
                </a:rPr>
                <a:t>Các bạn ngồi ở bàn nào nghe thấy tiếng tích tắc to nhất, nhỏ nhất? </a:t>
              </a:r>
              <a:endParaRPr lang="en-US" sz="3600">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Hoạt động 3.1</a:t>
            </a:r>
            <a:endParaRPr lang="en-US" sz="62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185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12" name="Freeform 12"/>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3" name="Freeform 13"/>
          <p:cNvSpPr/>
          <p:nvPr/>
        </p:nvSpPr>
        <p:spPr>
          <a:xfrm>
            <a:off x="16230600" y="1"/>
            <a:ext cx="2057400" cy="2400299"/>
          </a:xfrm>
          <a:custGeom>
            <a:avLst/>
            <a:gdLst/>
            <a:ahLst/>
            <a:cxnLst/>
            <a:rect l="l" t="t" r="r" b="b"/>
            <a:pathLst>
              <a:path w="2687114" h="2783263">
                <a:moveTo>
                  <a:pt x="0" y="0"/>
                </a:moveTo>
                <a:lnTo>
                  <a:pt x="2687114" y="0"/>
                </a:lnTo>
                <a:lnTo>
                  <a:pt x="2687114" y="2783263"/>
                </a:lnTo>
                <a:lnTo>
                  <a:pt x="0" y="2783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flipH="1">
            <a:off x="-3" y="1"/>
            <a:ext cx="2057400" cy="2400299"/>
          </a:xfrm>
          <a:custGeom>
            <a:avLst/>
            <a:gdLst/>
            <a:ahLst/>
            <a:cxnLst/>
            <a:rect l="l" t="t" r="r" b="b"/>
            <a:pathLst>
              <a:path w="2687114" h="2783263">
                <a:moveTo>
                  <a:pt x="2687114" y="0"/>
                </a:moveTo>
                <a:lnTo>
                  <a:pt x="0" y="0"/>
                </a:lnTo>
                <a:lnTo>
                  <a:pt x="0" y="2783263"/>
                </a:lnTo>
                <a:lnTo>
                  <a:pt x="2687114" y="2783263"/>
                </a:lnTo>
                <a:lnTo>
                  <a:pt x="268711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2"/>
          <p:cNvSpPr/>
          <p:nvPr/>
        </p:nvSpPr>
        <p:spPr>
          <a:xfrm>
            <a:off x="5782431" y="980268"/>
            <a:ext cx="6723134" cy="4712970"/>
          </a:xfrm>
          <a:custGeom>
            <a:avLst/>
            <a:gdLst/>
            <a:ahLst/>
            <a:cxnLst/>
            <a:rect l="l" t="t" r="r" b="b"/>
            <a:pathLst>
              <a:path w="11652531" h="8229600">
                <a:moveTo>
                  <a:pt x="0" y="0"/>
                </a:moveTo>
                <a:lnTo>
                  <a:pt x="11652530" y="0"/>
                </a:lnTo>
                <a:lnTo>
                  <a:pt x="11652530" y="8229600"/>
                </a:lnTo>
                <a:lnTo>
                  <a:pt x="0" y="8229600"/>
                </a:lnTo>
                <a:lnTo>
                  <a:pt x="0" y="0"/>
                </a:lnTo>
                <a:close/>
              </a:path>
            </a:pathLst>
          </a:custGeom>
          <a:blipFill>
            <a:blip r:embed="rId6"/>
            <a:stretch>
              <a:fillRect/>
            </a:stretch>
          </a:blipFill>
        </p:spPr>
        <p:txBody>
          <a:bodyPr/>
          <a:lstStyle/>
          <a:p>
            <a:endParaRPr lang="en-US"/>
          </a:p>
        </p:txBody>
      </p:sp>
      <p:sp>
        <p:nvSpPr>
          <p:cNvPr id="16" name="Flowchart: Process 15"/>
          <p:cNvSpPr/>
          <p:nvPr/>
        </p:nvSpPr>
        <p:spPr>
          <a:xfrm>
            <a:off x="1524000" y="6436188"/>
            <a:ext cx="7124704" cy="2745912"/>
          </a:xfrm>
          <a:prstGeom prst="flowChartProcess">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600">
                <a:solidFill>
                  <a:schemeClr val="tx1"/>
                </a:solidFill>
                <a:latin typeface="Arial" panose="020B0604020202020204" pitchFamily="34" charset="0"/>
                <a:cs typeface="Arial" panose="020B0604020202020204" pitchFamily="34" charset="0"/>
              </a:rPr>
              <a:t>Các bạn ngồi bàn đầu sẽ nghe thấy tiếng tích tắc to nhất</a:t>
            </a:r>
            <a:endParaRPr lang="en-US" sz="3600">
              <a:solidFill>
                <a:schemeClr val="tx1"/>
              </a:solidFill>
              <a:latin typeface="Arial" panose="020B0604020202020204" pitchFamily="34" charset="0"/>
              <a:cs typeface="Arial" panose="020B0604020202020204" pitchFamily="34" charset="0"/>
            </a:endParaRPr>
          </a:p>
        </p:txBody>
      </p:sp>
      <p:sp>
        <p:nvSpPr>
          <p:cNvPr id="17" name="Flowchart: Process 16"/>
          <p:cNvSpPr/>
          <p:nvPr/>
        </p:nvSpPr>
        <p:spPr>
          <a:xfrm>
            <a:off x="9725432" y="6428568"/>
            <a:ext cx="7124704" cy="2745912"/>
          </a:xfrm>
          <a:prstGeom prst="flowChartProcess">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600">
                <a:solidFill>
                  <a:schemeClr val="tx1"/>
                </a:solidFill>
                <a:latin typeface="Arial" panose="020B0604020202020204" pitchFamily="34" charset="0"/>
                <a:cs typeface="Arial" panose="020B0604020202020204" pitchFamily="34" charset="0"/>
              </a:rPr>
              <a:t>Các bạn ngồi bàn cuối sẽ nghe thấy tiếng tích tắc nhỏ nhất</a:t>
            </a:r>
            <a:endParaRPr lang="en-US" sz="3600">
              <a:solidFill>
                <a:schemeClr val="tx1"/>
              </a:solidFill>
              <a:latin typeface="Arial" panose="020B0604020202020204" pitchFamily="34" charset="0"/>
              <a:cs typeface="Arial" panose="020B0604020202020204" pitchFamily="34" charset="0"/>
            </a:endParaRPr>
          </a:p>
        </p:txBody>
      </p:sp>
      <p:pic>
        <p:nvPicPr>
          <p:cNvPr id="18"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953000" y="4664492"/>
            <a:ext cx="1922647" cy="1258460"/>
          </a:xfrm>
          <a:prstGeom prst="rect">
            <a:avLst/>
          </a:prstGeom>
        </p:spPr>
      </p:pic>
      <p:pic>
        <p:nvPicPr>
          <p:cNvPr id="19"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7939692">
            <a:off x="12448749" y="3730441"/>
            <a:ext cx="1191304" cy="2251606"/>
          </a:xfrm>
          <a:prstGeom prst="rect">
            <a:avLst/>
          </a:prstGeom>
        </p:spPr>
      </p:pic>
    </p:spTree>
    <p:extLst>
      <p:ext uri="{BB962C8B-B14F-4D97-AF65-F5344CB8AC3E}">
        <p14:creationId xmlns:p14="http://schemas.microsoft.com/office/powerpoint/2010/main" val="1383764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500"/>
                            </p:stCondLst>
                            <p:childTnLst>
                              <p:par>
                                <p:cTn id="16" presetID="2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edg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500"/>
                            </p:stCondLst>
                            <p:childTnLst>
                              <p:par>
                                <p:cTn id="25" presetID="2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edg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12" name="Freeform 12"/>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3" name="Freeform 13"/>
          <p:cNvSpPr/>
          <p:nvPr/>
        </p:nvSpPr>
        <p:spPr>
          <a:xfrm>
            <a:off x="16230600" y="1"/>
            <a:ext cx="2057400" cy="2400299"/>
          </a:xfrm>
          <a:custGeom>
            <a:avLst/>
            <a:gdLst/>
            <a:ahLst/>
            <a:cxnLst/>
            <a:rect l="l" t="t" r="r" b="b"/>
            <a:pathLst>
              <a:path w="2687114" h="2783263">
                <a:moveTo>
                  <a:pt x="0" y="0"/>
                </a:moveTo>
                <a:lnTo>
                  <a:pt x="2687114" y="0"/>
                </a:lnTo>
                <a:lnTo>
                  <a:pt x="2687114" y="2783263"/>
                </a:lnTo>
                <a:lnTo>
                  <a:pt x="0" y="2783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flipH="1">
            <a:off x="-3" y="1"/>
            <a:ext cx="2057400" cy="2400299"/>
          </a:xfrm>
          <a:custGeom>
            <a:avLst/>
            <a:gdLst/>
            <a:ahLst/>
            <a:cxnLst/>
            <a:rect l="l" t="t" r="r" b="b"/>
            <a:pathLst>
              <a:path w="2687114" h="2783263">
                <a:moveTo>
                  <a:pt x="2687114" y="0"/>
                </a:moveTo>
                <a:lnTo>
                  <a:pt x="0" y="0"/>
                </a:lnTo>
                <a:lnTo>
                  <a:pt x="0" y="2783263"/>
                </a:lnTo>
                <a:lnTo>
                  <a:pt x="2687114" y="2783263"/>
                </a:lnTo>
                <a:lnTo>
                  <a:pt x="268711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Hoạt động 3.2</a:t>
            </a:r>
            <a:endParaRPr lang="en-US" sz="6200" dirty="0">
              <a:solidFill>
                <a:schemeClr val="accent2"/>
              </a:solidFill>
              <a:latin typeface="Arial" panose="020B0604020202020204" pitchFamily="34" charset="0"/>
              <a:cs typeface="Arial" panose="020B0604020202020204" pitchFamily="34" charset="0"/>
            </a:endParaRPr>
          </a:p>
        </p:txBody>
      </p:sp>
      <p:grpSp>
        <p:nvGrpSpPr>
          <p:cNvPr id="4" name="Group 3"/>
          <p:cNvGrpSpPr/>
          <p:nvPr/>
        </p:nvGrpSpPr>
        <p:grpSpPr>
          <a:xfrm>
            <a:off x="1014114" y="2494540"/>
            <a:ext cx="7977486" cy="6663176"/>
            <a:chOff x="1166514" y="2494540"/>
            <a:chExt cx="7977486" cy="6663176"/>
          </a:xfrm>
        </p:grpSpPr>
        <p:pic>
          <p:nvPicPr>
            <p:cNvPr id="4098" name="Picture 2" descr="https://o.remove.bg/downloads/2a89ebd0-79dc-425f-b9b4-a4870b9b57a2/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2432" y="2494540"/>
              <a:ext cx="7105650" cy="3190876"/>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166514" y="6188923"/>
              <a:ext cx="7977486" cy="2968793"/>
            </a:xfrm>
            <a:prstGeom prst="roundRect">
              <a:avLst/>
            </a:prstGeom>
            <a:solidFill>
              <a:schemeClr val="bg1"/>
            </a:solid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n-US" sz="3600">
                  <a:solidFill>
                    <a:schemeClr val="tx1"/>
                  </a:solidFill>
                  <a:latin typeface="Arial" panose="020B0604020202020204" pitchFamily="34" charset="0"/>
                  <a:cs typeface="Arial" panose="020B0604020202020204" pitchFamily="34" charset="0"/>
                </a:rPr>
                <a:t>Nhà bạn Minh ở gần ga tàu hỏa, nhà bạn Hoa ở xa ga hơn. Bạn nào nghe thấy tiếng còi tàu to hơn. Vì sao?</a:t>
              </a:r>
              <a:endParaRPr lang="en-US" sz="3600">
                <a:solidFill>
                  <a:schemeClr val="tx1"/>
                </a:solidFill>
                <a:latin typeface="Arial" panose="020B0604020202020204" pitchFamily="34" charset="0"/>
                <a:ea typeface="Calibri" panose="020F0502020204030204" pitchFamily="34" charset="0"/>
                <a:cs typeface="Arial" panose="020B0604020202020204" pitchFamily="34" charset="0"/>
              </a:endParaRPr>
            </a:p>
          </p:txBody>
        </p:sp>
      </p:grpSp>
      <p:sp>
        <p:nvSpPr>
          <p:cNvPr id="5" name="Right Arrow 4"/>
          <p:cNvSpPr/>
          <p:nvPr/>
        </p:nvSpPr>
        <p:spPr>
          <a:xfrm>
            <a:off x="9350117" y="4991100"/>
            <a:ext cx="1219200" cy="1655023"/>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10927834" y="4522440"/>
            <a:ext cx="6362699" cy="2585323"/>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Calibri" panose="020F0502020204030204" pitchFamily="34" charset="0"/>
                <a:cs typeface="Arial" panose="020B0604020202020204" pitchFamily="34" charset="0"/>
              </a:rPr>
              <a:t>Bạn Minh sẽ nghe thấy tiếng còi tàu to hơn vì nhà bạn Minh ở gần ga tàu (nguồn âm) hơn.</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3405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12" name="Freeform 12"/>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3" name="Freeform 13"/>
          <p:cNvSpPr/>
          <p:nvPr/>
        </p:nvSpPr>
        <p:spPr>
          <a:xfrm>
            <a:off x="16230600" y="1"/>
            <a:ext cx="2057400" cy="2400299"/>
          </a:xfrm>
          <a:custGeom>
            <a:avLst/>
            <a:gdLst/>
            <a:ahLst/>
            <a:cxnLst/>
            <a:rect l="l" t="t" r="r" b="b"/>
            <a:pathLst>
              <a:path w="2687114" h="2783263">
                <a:moveTo>
                  <a:pt x="0" y="0"/>
                </a:moveTo>
                <a:lnTo>
                  <a:pt x="2687114" y="0"/>
                </a:lnTo>
                <a:lnTo>
                  <a:pt x="2687114" y="2783263"/>
                </a:lnTo>
                <a:lnTo>
                  <a:pt x="0" y="2783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flipH="1">
            <a:off x="-3" y="1"/>
            <a:ext cx="2057400" cy="2400299"/>
          </a:xfrm>
          <a:custGeom>
            <a:avLst/>
            <a:gdLst/>
            <a:ahLst/>
            <a:cxnLst/>
            <a:rect l="l" t="t" r="r" b="b"/>
            <a:pathLst>
              <a:path w="2687114" h="2783263">
                <a:moveTo>
                  <a:pt x="2687114" y="0"/>
                </a:moveTo>
                <a:lnTo>
                  <a:pt x="0" y="0"/>
                </a:lnTo>
                <a:lnTo>
                  <a:pt x="0" y="2783263"/>
                </a:lnTo>
                <a:lnTo>
                  <a:pt x="2687114" y="2783263"/>
                </a:lnTo>
                <a:lnTo>
                  <a:pt x="268711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5" name="Group 14"/>
          <p:cNvGrpSpPr/>
          <p:nvPr/>
        </p:nvGrpSpPr>
        <p:grpSpPr>
          <a:xfrm>
            <a:off x="1219200" y="887132"/>
            <a:ext cx="7162800" cy="3875368"/>
            <a:chOff x="6712607" y="4290247"/>
            <a:chExt cx="7162800" cy="3875368"/>
          </a:xfrm>
        </p:grpSpPr>
        <p:sp>
          <p:nvSpPr>
            <p:cNvPr id="17" name="Rounded Rectangle 16"/>
            <p:cNvSpPr/>
            <p:nvPr/>
          </p:nvSpPr>
          <p:spPr>
            <a:xfrm>
              <a:off x="6712607" y="4716624"/>
              <a:ext cx="7162800" cy="3448991"/>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Âm thanh nghe được to hơn hay nhỏ hơn khi di chuyển nguồn âm ra xa?</a:t>
              </a:r>
            </a:p>
          </p:txBody>
        </p:sp>
        <p:pic>
          <p:nvPicPr>
            <p:cNvPr id="18" name="Picture 17"/>
            <p:cNvPicPr>
              <a:picLocks noChangeAspect="1"/>
            </p:cNvPicPr>
            <p:nvPr/>
          </p:nvPicPr>
          <p:blipFill>
            <a:blip r:embed="rId6"/>
            <a:stretch>
              <a:fillRect/>
            </a:stretch>
          </p:blipFill>
          <p:spPr>
            <a:xfrm>
              <a:off x="9848977" y="4290247"/>
              <a:ext cx="890060" cy="852753"/>
            </a:xfrm>
            <a:prstGeom prst="rect">
              <a:avLst/>
            </a:prstGeom>
          </p:spPr>
        </p:pic>
      </p:grpSp>
      <p:grpSp>
        <p:nvGrpSpPr>
          <p:cNvPr id="19" name="Group 18"/>
          <p:cNvGrpSpPr/>
          <p:nvPr/>
        </p:nvGrpSpPr>
        <p:grpSpPr>
          <a:xfrm>
            <a:off x="9905997" y="887132"/>
            <a:ext cx="7162800" cy="3875368"/>
            <a:chOff x="6712607" y="4290247"/>
            <a:chExt cx="7162800" cy="3875368"/>
          </a:xfrm>
        </p:grpSpPr>
        <p:sp>
          <p:nvSpPr>
            <p:cNvPr id="22" name="Rounded Rectangle 21"/>
            <p:cNvSpPr/>
            <p:nvPr/>
          </p:nvSpPr>
          <p:spPr>
            <a:xfrm>
              <a:off x="6712607" y="4716624"/>
              <a:ext cx="7162800" cy="3448991"/>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Khi di chuyển ra </a:t>
              </a:r>
              <a:r>
                <a:rPr lang="en-US" sz="3600" b="1">
                  <a:solidFill>
                    <a:srgbClr val="FF0000"/>
                  </a:solidFill>
                  <a:latin typeface="Arial" panose="020B0604020202020204" pitchFamily="34" charset="0"/>
                  <a:cs typeface="Arial" panose="020B0604020202020204" pitchFamily="34" charset="0"/>
                </a:rPr>
                <a:t>xa</a:t>
              </a:r>
              <a:r>
                <a:rPr lang="en-US" sz="3600">
                  <a:solidFill>
                    <a:schemeClr val="tx1"/>
                  </a:solidFill>
                  <a:latin typeface="Arial" panose="020B0604020202020204" pitchFamily="34" charset="0"/>
                  <a:cs typeface="Arial" panose="020B0604020202020204" pitchFamily="34" charset="0"/>
                </a:rPr>
                <a:t> nguồn âm nghe được âm thanh </a:t>
              </a:r>
              <a:r>
                <a:rPr lang="en-US" sz="3600" b="1">
                  <a:solidFill>
                    <a:srgbClr val="FF0000"/>
                  </a:solidFill>
                  <a:latin typeface="Arial" panose="020B0604020202020204" pitchFamily="34" charset="0"/>
                  <a:cs typeface="Arial" panose="020B0604020202020204" pitchFamily="34" charset="0"/>
                </a:rPr>
                <a:t>nhỏ hơn</a:t>
              </a:r>
              <a:r>
                <a:rPr lang="en-US" sz="3600">
                  <a:solidFill>
                    <a:schemeClr val="tx1"/>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6"/>
            <a:stretch>
              <a:fillRect/>
            </a:stretch>
          </p:blipFill>
          <p:spPr>
            <a:xfrm>
              <a:off x="9848977" y="4290247"/>
              <a:ext cx="890060" cy="852753"/>
            </a:xfrm>
            <a:prstGeom prst="rect">
              <a:avLst/>
            </a:prstGeom>
          </p:spPr>
        </p:pic>
      </p:grpSp>
      <p:sp>
        <p:nvSpPr>
          <p:cNvPr id="24" name="Right Arrow 23"/>
          <p:cNvSpPr/>
          <p:nvPr/>
        </p:nvSpPr>
        <p:spPr>
          <a:xfrm>
            <a:off x="8713657" y="2428404"/>
            <a:ext cx="860683" cy="111489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5" name="Group 24"/>
          <p:cNvGrpSpPr/>
          <p:nvPr/>
        </p:nvGrpSpPr>
        <p:grpSpPr>
          <a:xfrm>
            <a:off x="1219200" y="5230532"/>
            <a:ext cx="7162800" cy="3875368"/>
            <a:chOff x="6712607" y="4290247"/>
            <a:chExt cx="7162800" cy="3875368"/>
          </a:xfrm>
        </p:grpSpPr>
        <p:sp>
          <p:nvSpPr>
            <p:cNvPr id="26" name="Rounded Rectangle 25"/>
            <p:cNvSpPr/>
            <p:nvPr/>
          </p:nvSpPr>
          <p:spPr>
            <a:xfrm>
              <a:off x="6712607" y="4716624"/>
              <a:ext cx="7162800" cy="3448991"/>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Nêu ví dụ độ to của âm thanh thay đổi khi lại gần hoặc ra xa nguồn âm.</a:t>
              </a:r>
            </a:p>
          </p:txBody>
        </p:sp>
        <p:pic>
          <p:nvPicPr>
            <p:cNvPr id="28" name="Picture 27"/>
            <p:cNvPicPr>
              <a:picLocks noChangeAspect="1"/>
            </p:cNvPicPr>
            <p:nvPr/>
          </p:nvPicPr>
          <p:blipFill>
            <a:blip r:embed="rId6"/>
            <a:stretch>
              <a:fillRect/>
            </a:stretch>
          </p:blipFill>
          <p:spPr>
            <a:xfrm>
              <a:off x="9848977" y="4290247"/>
              <a:ext cx="890060" cy="852753"/>
            </a:xfrm>
            <a:prstGeom prst="rect">
              <a:avLst/>
            </a:prstGeom>
          </p:spPr>
        </p:pic>
      </p:grpSp>
      <p:grpSp>
        <p:nvGrpSpPr>
          <p:cNvPr id="29" name="Group 28"/>
          <p:cNvGrpSpPr/>
          <p:nvPr/>
        </p:nvGrpSpPr>
        <p:grpSpPr>
          <a:xfrm>
            <a:off x="9905997" y="5230532"/>
            <a:ext cx="7162800" cy="3875368"/>
            <a:chOff x="6712607" y="4290247"/>
            <a:chExt cx="7162800" cy="3875368"/>
          </a:xfrm>
        </p:grpSpPr>
        <p:sp>
          <p:nvSpPr>
            <p:cNvPr id="30" name="Rounded Rectangle 29"/>
            <p:cNvSpPr/>
            <p:nvPr/>
          </p:nvSpPr>
          <p:spPr>
            <a:xfrm>
              <a:off x="6712607" y="4716624"/>
              <a:ext cx="7162800" cy="3448991"/>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Nghe tiếng ô tô hoặc xe máy chạy to hơn khi ô tô, xe máy đi về phía em.</a:t>
              </a:r>
            </a:p>
          </p:txBody>
        </p:sp>
        <p:pic>
          <p:nvPicPr>
            <p:cNvPr id="31" name="Picture 30"/>
            <p:cNvPicPr>
              <a:picLocks noChangeAspect="1"/>
            </p:cNvPicPr>
            <p:nvPr/>
          </p:nvPicPr>
          <p:blipFill>
            <a:blip r:embed="rId6"/>
            <a:stretch>
              <a:fillRect/>
            </a:stretch>
          </p:blipFill>
          <p:spPr>
            <a:xfrm>
              <a:off x="9848977" y="4290247"/>
              <a:ext cx="890060" cy="852753"/>
            </a:xfrm>
            <a:prstGeom prst="rect">
              <a:avLst/>
            </a:prstGeom>
          </p:spPr>
        </p:pic>
      </p:grpSp>
      <p:sp>
        <p:nvSpPr>
          <p:cNvPr id="32" name="Right Arrow 31"/>
          <p:cNvSpPr/>
          <p:nvPr/>
        </p:nvSpPr>
        <p:spPr>
          <a:xfrm>
            <a:off x="8713657" y="6771804"/>
            <a:ext cx="860683" cy="111489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907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4" name="Freeform 14"/>
          <p:cNvSpPr/>
          <p:nvPr/>
        </p:nvSpPr>
        <p:spPr>
          <a:xfrm>
            <a:off x="16599358" y="114300"/>
            <a:ext cx="1419222" cy="1579106"/>
          </a:xfrm>
          <a:custGeom>
            <a:avLst/>
            <a:gdLst/>
            <a:ahLst/>
            <a:cxnLst/>
            <a:rect l="l" t="t" r="r" b="b"/>
            <a:pathLst>
              <a:path w="1419222" h="1579106">
                <a:moveTo>
                  <a:pt x="0" y="0"/>
                </a:moveTo>
                <a:lnTo>
                  <a:pt x="1419222" y="0"/>
                </a:lnTo>
                <a:lnTo>
                  <a:pt x="1419222" y="1579106"/>
                </a:lnTo>
                <a:lnTo>
                  <a:pt x="0" y="1579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0" y="0"/>
            <a:ext cx="2133600" cy="3238500"/>
          </a:xfrm>
          <a:custGeom>
            <a:avLst/>
            <a:gdLst/>
            <a:ahLst/>
            <a:cxnLst/>
            <a:rect l="l" t="t" r="r" b="b"/>
            <a:pathLst>
              <a:path w="1799085" h="2866351">
                <a:moveTo>
                  <a:pt x="0" y="0"/>
                </a:moveTo>
                <a:lnTo>
                  <a:pt x="1799085" y="0"/>
                </a:lnTo>
                <a:lnTo>
                  <a:pt x="1799085" y="2866351"/>
                </a:lnTo>
                <a:lnTo>
                  <a:pt x="0" y="2866351"/>
                </a:lnTo>
                <a:lnTo>
                  <a:pt x="0" y="0"/>
                </a:lnTo>
                <a:close/>
              </a:path>
            </a:pathLst>
          </a:custGeom>
          <a:blipFill>
            <a:blip r:embed="rId6">
              <a:extLst>
                <a:ext uri="{96DAC541-7B7A-43D3-8B79-37D633B846F1}">
                  <asvg:svgBlip xmlns:asvg="http://schemas.microsoft.com/office/drawing/2016/SVG/main" r:embed="rId7"/>
                </a:ext>
              </a:extLst>
            </a:blip>
            <a:stretch>
              <a:fillRect l="-30114" t="-7973"/>
            </a:stretch>
          </a:blipFill>
        </p:spPr>
        <p:txBody>
          <a:bodyPr/>
          <a:lstStyle/>
          <a:p>
            <a:endParaRPr lang="en-US"/>
          </a:p>
        </p:txBody>
      </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CỦNG CỐ</a:t>
            </a:r>
            <a:endParaRPr lang="en-US" sz="6200" dirty="0">
              <a:solidFill>
                <a:schemeClr val="accent2"/>
              </a:solidFill>
              <a:latin typeface="Arial" panose="020B0604020202020204" pitchFamily="34" charset="0"/>
              <a:cs typeface="Arial" panose="020B0604020202020204" pitchFamily="34" charset="0"/>
            </a:endParaRPr>
          </a:p>
        </p:txBody>
      </p:sp>
      <p:sp>
        <p:nvSpPr>
          <p:cNvPr id="29" name="Rounded Rectangle 28"/>
          <p:cNvSpPr/>
          <p:nvPr/>
        </p:nvSpPr>
        <p:spPr>
          <a:xfrm>
            <a:off x="2328514" y="2334464"/>
            <a:ext cx="13630968" cy="213360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600" b="1">
                <a:solidFill>
                  <a:schemeClr val="tx1"/>
                </a:solidFill>
                <a:latin typeface="Arial" panose="020B0604020202020204" pitchFamily="34" charset="0"/>
                <a:cs typeface="Arial" panose="020B0604020202020204" pitchFamily="34" charset="0"/>
              </a:rPr>
              <a:t>Câu 1. </a:t>
            </a:r>
            <a:r>
              <a:rPr lang="en-US" sz="3600">
                <a:solidFill>
                  <a:schemeClr val="tx1"/>
                </a:solidFill>
                <a:latin typeface="Arial" panose="020B0604020202020204" pitchFamily="34" charset="0"/>
                <a:cs typeface="Arial" panose="020B0604020202020204" pitchFamily="34" charset="0"/>
              </a:rPr>
              <a:t>Em và bạn nói chuyện với nhau. Tiếng nói của em và bạn truyền qua chất nào? </a:t>
            </a:r>
          </a:p>
        </p:txBody>
      </p:sp>
      <p:pic>
        <p:nvPicPr>
          <p:cNvPr id="11266" name="Picture 2" descr="https://o.remove.bg/downloads/8cc3bf54-0ec2-40f7-9fd2-cdf080d026e3/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5116203"/>
            <a:ext cx="5267325" cy="4295775"/>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ular Callout 9">
            <a:extLst>
              <a:ext uri="{FF2B5EF4-FFF2-40B4-BE49-F238E27FC236}">
                <a16:creationId xmlns:a16="http://schemas.microsoft.com/office/drawing/2014/main" id="{194DA647-BC4E-8D37-F414-BD5DBC33C729}"/>
              </a:ext>
            </a:extLst>
          </p:cNvPr>
          <p:cNvSpPr/>
          <p:nvPr/>
        </p:nvSpPr>
        <p:spPr>
          <a:xfrm>
            <a:off x="8527732" y="6134100"/>
            <a:ext cx="7620000" cy="2196852"/>
          </a:xfrm>
          <a:prstGeom prst="wedgeRoundRectCallout">
            <a:avLst>
              <a:gd name="adj1" fmla="val -65950"/>
              <a:gd name="adj2" fmla="val -31220"/>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600">
                <a:solidFill>
                  <a:schemeClr val="tx1"/>
                </a:solidFill>
                <a:latin typeface="Arial" panose="020B0604020202020204" pitchFamily="34" charset="0"/>
                <a:cs typeface="Arial" panose="020B0604020202020204" pitchFamily="34" charset="0"/>
              </a:rPr>
              <a:t>Tiếng nói của em và bạn truyền qua không khí.</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93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9" name="Freeform 19"/>
          <p:cNvSpPr/>
          <p:nvPr/>
        </p:nvSpPr>
        <p:spPr>
          <a:xfrm>
            <a:off x="0" y="0"/>
            <a:ext cx="2133600" cy="3238500"/>
          </a:xfrm>
          <a:custGeom>
            <a:avLst/>
            <a:gdLst/>
            <a:ahLst/>
            <a:cxnLst/>
            <a:rect l="l" t="t" r="r" b="b"/>
            <a:pathLst>
              <a:path w="1799085" h="2866351">
                <a:moveTo>
                  <a:pt x="0" y="0"/>
                </a:moveTo>
                <a:lnTo>
                  <a:pt x="1799085" y="0"/>
                </a:lnTo>
                <a:lnTo>
                  <a:pt x="1799085" y="2866351"/>
                </a:lnTo>
                <a:lnTo>
                  <a:pt x="0" y="2866351"/>
                </a:lnTo>
                <a:lnTo>
                  <a:pt x="0" y="0"/>
                </a:lnTo>
                <a:close/>
              </a:path>
            </a:pathLst>
          </a:custGeom>
          <a:blipFill>
            <a:blip r:embed="rId4">
              <a:extLst>
                <a:ext uri="{96DAC541-7B7A-43D3-8B79-37D633B846F1}">
                  <asvg:svgBlip xmlns:asvg="http://schemas.microsoft.com/office/drawing/2016/SVG/main" r:embed="rId5"/>
                </a:ext>
              </a:extLst>
            </a:blip>
            <a:stretch>
              <a:fillRect l="-30114" t="-7973"/>
            </a:stretch>
          </a:blipFill>
        </p:spPr>
        <p:txBody>
          <a:bodyPr/>
          <a:lstStyle/>
          <a:p>
            <a:endParaRPr lang="en-US"/>
          </a:p>
        </p:txBody>
      </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CỦNG CỐ</a:t>
            </a:r>
            <a:endParaRPr lang="en-US" sz="6200" dirty="0">
              <a:solidFill>
                <a:schemeClr val="accent2"/>
              </a:solidFill>
              <a:latin typeface="Arial" panose="020B0604020202020204" pitchFamily="34" charset="0"/>
              <a:cs typeface="Arial" panose="020B0604020202020204" pitchFamily="34" charset="0"/>
            </a:endParaRPr>
          </a:p>
        </p:txBody>
      </p:sp>
      <p:sp>
        <p:nvSpPr>
          <p:cNvPr id="23" name="Rounded Rectangle 22"/>
          <p:cNvSpPr/>
          <p:nvPr/>
        </p:nvSpPr>
        <p:spPr>
          <a:xfrm>
            <a:off x="1609032" y="2400300"/>
            <a:ext cx="15069932" cy="175260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latin typeface="Arial" panose="020B0604020202020204" pitchFamily="34" charset="0"/>
                <a:cs typeface="Arial" panose="020B0604020202020204" pitchFamily="34" charset="0"/>
              </a:rPr>
              <a:t>Câu 2. </a:t>
            </a:r>
            <a:r>
              <a:rPr lang="en-US" sz="3600">
                <a:solidFill>
                  <a:schemeClr val="tx1"/>
                </a:solidFill>
                <a:latin typeface="Arial" panose="020B0604020202020204" pitchFamily="34" charset="0"/>
                <a:cs typeface="Arial" panose="020B0604020202020204" pitchFamily="34" charset="0"/>
              </a:rPr>
              <a:t>Vật nào sau đây phát ra âm thanh?</a:t>
            </a:r>
          </a:p>
        </p:txBody>
      </p:sp>
      <p:sp>
        <p:nvSpPr>
          <p:cNvPr id="24" name="Rounded Rectangle 23"/>
          <p:cNvSpPr/>
          <p:nvPr/>
        </p:nvSpPr>
        <p:spPr>
          <a:xfrm>
            <a:off x="1609032" y="4706659"/>
            <a:ext cx="6849168" cy="2018833"/>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 Cái trống</a:t>
            </a:r>
          </a:p>
        </p:txBody>
      </p:sp>
      <p:sp>
        <p:nvSpPr>
          <p:cNvPr id="25" name="Rounded Rectangle 24"/>
          <p:cNvSpPr/>
          <p:nvPr/>
        </p:nvSpPr>
        <p:spPr>
          <a:xfrm>
            <a:off x="1609032" y="7237460"/>
            <a:ext cx="6849168" cy="2018833"/>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 Cánh cửa</a:t>
            </a:r>
          </a:p>
        </p:txBody>
      </p:sp>
      <p:sp>
        <p:nvSpPr>
          <p:cNvPr id="26" name="Rounded Rectangle 25"/>
          <p:cNvSpPr/>
          <p:nvPr/>
        </p:nvSpPr>
        <p:spPr>
          <a:xfrm>
            <a:off x="9829796" y="4706659"/>
            <a:ext cx="6849168" cy="2018833"/>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B. Đàn bầu</a:t>
            </a:r>
          </a:p>
        </p:txBody>
      </p:sp>
      <p:sp>
        <p:nvSpPr>
          <p:cNvPr id="27" name="Rounded Rectangle 26"/>
          <p:cNvSpPr/>
          <p:nvPr/>
        </p:nvSpPr>
        <p:spPr>
          <a:xfrm>
            <a:off x="9829796" y="7237460"/>
            <a:ext cx="6849168" cy="2018833"/>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D. Nước chảy qua khe đá</a:t>
            </a:r>
          </a:p>
        </p:txBody>
      </p:sp>
      <p:sp>
        <p:nvSpPr>
          <p:cNvPr id="28" name="Rounded Rectangle 27"/>
          <p:cNvSpPr/>
          <p:nvPr/>
        </p:nvSpPr>
        <p:spPr>
          <a:xfrm>
            <a:off x="9829796" y="7237460"/>
            <a:ext cx="6849168" cy="201883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bg1"/>
                </a:solidFill>
                <a:latin typeface="Arial" panose="020B0604020202020204" pitchFamily="34" charset="0"/>
                <a:cs typeface="Arial" panose="020B0604020202020204" pitchFamily="34" charset="0"/>
              </a:rPr>
              <a:t>D. Nước chảy qua khe đá</a:t>
            </a:r>
          </a:p>
        </p:txBody>
      </p:sp>
      <p:sp>
        <p:nvSpPr>
          <p:cNvPr id="16" name="Freeform 14"/>
          <p:cNvSpPr/>
          <p:nvPr/>
        </p:nvSpPr>
        <p:spPr>
          <a:xfrm>
            <a:off x="16599358" y="114300"/>
            <a:ext cx="1419222" cy="1579106"/>
          </a:xfrm>
          <a:custGeom>
            <a:avLst/>
            <a:gdLst/>
            <a:ahLst/>
            <a:cxnLst/>
            <a:rect l="l" t="t" r="r" b="b"/>
            <a:pathLst>
              <a:path w="1419222" h="1579106">
                <a:moveTo>
                  <a:pt x="0" y="0"/>
                </a:moveTo>
                <a:lnTo>
                  <a:pt x="1419222" y="0"/>
                </a:lnTo>
                <a:lnTo>
                  <a:pt x="1419222" y="1579106"/>
                </a:lnTo>
                <a:lnTo>
                  <a:pt x="0" y="15791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492288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4" name="Group 4"/>
          <p:cNvGrpSpPr/>
          <p:nvPr/>
        </p:nvGrpSpPr>
        <p:grpSpPr>
          <a:xfrm>
            <a:off x="1638300" y="1902213"/>
            <a:ext cx="15011400" cy="7356087"/>
            <a:chOff x="0" y="0"/>
            <a:chExt cx="4548909" cy="2229117"/>
          </a:xfrm>
        </p:grpSpPr>
        <p:sp>
          <p:nvSpPr>
            <p:cNvPr id="5" name="Freeform 5"/>
            <p:cNvSpPr/>
            <p:nvPr/>
          </p:nvSpPr>
          <p:spPr>
            <a:xfrm>
              <a:off x="10160" y="16510"/>
              <a:ext cx="4526049" cy="2201177"/>
            </a:xfrm>
            <a:custGeom>
              <a:avLst/>
              <a:gdLst/>
              <a:ahLst/>
              <a:cxnLst/>
              <a:rect l="l" t="t" r="r" b="b"/>
              <a:pathLst>
                <a:path w="4526049" h="2201177">
                  <a:moveTo>
                    <a:pt x="4526049" y="2201177"/>
                  </a:moveTo>
                  <a:lnTo>
                    <a:pt x="0" y="2193557"/>
                  </a:lnTo>
                  <a:lnTo>
                    <a:pt x="0" y="776653"/>
                  </a:lnTo>
                  <a:lnTo>
                    <a:pt x="17780" y="19050"/>
                  </a:lnTo>
                  <a:lnTo>
                    <a:pt x="2254927" y="0"/>
                  </a:lnTo>
                  <a:lnTo>
                    <a:pt x="4506999" y="5080"/>
                  </a:lnTo>
                  <a:lnTo>
                    <a:pt x="4526049" y="2201177"/>
                  </a:lnTo>
                </a:path>
              </a:pathLst>
            </a:custGeom>
            <a:solidFill>
              <a:srgbClr val="FFFFFF"/>
            </a:solidFill>
          </p:spPr>
          <p:txBody>
            <a:bodyPr/>
            <a:lstStyle/>
            <a:p>
              <a:endParaRPr lang="en-US"/>
            </a:p>
          </p:txBody>
        </p:sp>
        <p:sp>
          <p:nvSpPr>
            <p:cNvPr id="6" name="Freeform 6"/>
            <p:cNvSpPr/>
            <p:nvPr/>
          </p:nvSpPr>
          <p:spPr>
            <a:xfrm>
              <a:off x="-3810" y="0"/>
              <a:ext cx="4555259" cy="2227847"/>
            </a:xfrm>
            <a:custGeom>
              <a:avLst/>
              <a:gdLst/>
              <a:ahLst/>
              <a:cxnLst/>
              <a:rect l="l" t="t" r="r" b="b"/>
              <a:pathLst>
                <a:path w="4555259" h="2227847">
                  <a:moveTo>
                    <a:pt x="4520969" y="21590"/>
                  </a:moveTo>
                  <a:cubicBezTo>
                    <a:pt x="4522239" y="34290"/>
                    <a:pt x="4522239" y="44450"/>
                    <a:pt x="4523509" y="54610"/>
                  </a:cubicBezTo>
                  <a:cubicBezTo>
                    <a:pt x="4526049" y="96863"/>
                    <a:pt x="4527319" y="143955"/>
                    <a:pt x="4529859" y="189366"/>
                  </a:cubicBezTo>
                  <a:cubicBezTo>
                    <a:pt x="4529859" y="254960"/>
                    <a:pt x="4542559" y="1548329"/>
                    <a:pt x="4548909" y="1613922"/>
                  </a:cubicBezTo>
                  <a:cubicBezTo>
                    <a:pt x="4555259" y="1713153"/>
                    <a:pt x="4551449" y="1814066"/>
                    <a:pt x="4551449" y="1913298"/>
                  </a:cubicBezTo>
                  <a:cubicBezTo>
                    <a:pt x="4551449" y="2000756"/>
                    <a:pt x="4552719" y="2081486"/>
                    <a:pt x="4553989" y="2166887"/>
                  </a:cubicBezTo>
                  <a:cubicBezTo>
                    <a:pt x="4553989" y="2188477"/>
                    <a:pt x="4553989" y="2202447"/>
                    <a:pt x="4553989" y="2226577"/>
                  </a:cubicBezTo>
                  <a:cubicBezTo>
                    <a:pt x="4531129" y="2226577"/>
                    <a:pt x="4510809" y="2227847"/>
                    <a:pt x="4481275" y="2226577"/>
                  </a:cubicBezTo>
                  <a:cubicBezTo>
                    <a:pt x="4252287" y="2221497"/>
                    <a:pt x="4019776" y="2227847"/>
                    <a:pt x="3790788" y="2222767"/>
                  </a:cubicBezTo>
                  <a:cubicBezTo>
                    <a:pt x="3653395" y="2218957"/>
                    <a:pt x="3519525" y="2221497"/>
                    <a:pt x="3382132" y="2218957"/>
                  </a:cubicBezTo>
                  <a:cubicBezTo>
                    <a:pt x="3318720" y="2217687"/>
                    <a:pt x="3255308" y="2216417"/>
                    <a:pt x="3191896" y="2215147"/>
                  </a:cubicBezTo>
                  <a:cubicBezTo>
                    <a:pt x="3153144" y="2215147"/>
                    <a:pt x="3117915" y="2216417"/>
                    <a:pt x="3079163" y="2216417"/>
                  </a:cubicBezTo>
                  <a:cubicBezTo>
                    <a:pt x="2980522" y="2215147"/>
                    <a:pt x="2709259" y="2216417"/>
                    <a:pt x="2610618" y="2215147"/>
                  </a:cubicBezTo>
                  <a:cubicBezTo>
                    <a:pt x="2540160" y="2213877"/>
                    <a:pt x="1131002" y="2222767"/>
                    <a:pt x="1060544" y="2221497"/>
                  </a:cubicBezTo>
                  <a:cubicBezTo>
                    <a:pt x="1042930" y="2221497"/>
                    <a:pt x="1021793" y="2222767"/>
                    <a:pt x="1004178" y="2222767"/>
                  </a:cubicBezTo>
                  <a:cubicBezTo>
                    <a:pt x="961903" y="2222767"/>
                    <a:pt x="923152" y="2224037"/>
                    <a:pt x="880877" y="2224037"/>
                  </a:cubicBezTo>
                  <a:cubicBezTo>
                    <a:pt x="775190" y="2224037"/>
                    <a:pt x="673026" y="2222767"/>
                    <a:pt x="567339" y="2221497"/>
                  </a:cubicBezTo>
                  <a:cubicBezTo>
                    <a:pt x="503927" y="2220227"/>
                    <a:pt x="440515" y="2218957"/>
                    <a:pt x="380626" y="2217687"/>
                  </a:cubicBezTo>
                  <a:cubicBezTo>
                    <a:pt x="267893" y="2216417"/>
                    <a:pt x="155161" y="2215147"/>
                    <a:pt x="48260" y="2215147"/>
                  </a:cubicBezTo>
                  <a:cubicBezTo>
                    <a:pt x="38100" y="2215147"/>
                    <a:pt x="29210" y="2215147"/>
                    <a:pt x="19050" y="2213877"/>
                  </a:cubicBezTo>
                  <a:cubicBezTo>
                    <a:pt x="10160" y="2212607"/>
                    <a:pt x="5080" y="2206257"/>
                    <a:pt x="7620" y="2197367"/>
                  </a:cubicBezTo>
                  <a:cubicBezTo>
                    <a:pt x="16510" y="2165580"/>
                    <a:pt x="12700" y="2123533"/>
                    <a:pt x="11430" y="2079804"/>
                  </a:cubicBezTo>
                  <a:cubicBezTo>
                    <a:pt x="10160" y="1990664"/>
                    <a:pt x="6350" y="1903206"/>
                    <a:pt x="7620" y="1814066"/>
                  </a:cubicBezTo>
                  <a:cubicBezTo>
                    <a:pt x="5080" y="1703062"/>
                    <a:pt x="0" y="328963"/>
                    <a:pt x="7620" y="216276"/>
                  </a:cubicBezTo>
                  <a:cubicBezTo>
                    <a:pt x="8890" y="194412"/>
                    <a:pt x="7620" y="170865"/>
                    <a:pt x="8890" y="149001"/>
                  </a:cubicBezTo>
                  <a:cubicBezTo>
                    <a:pt x="10160" y="113681"/>
                    <a:pt x="12700" y="7499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7" y="0"/>
                    <a:pt x="3597029" y="2540"/>
                    <a:pt x="3656918" y="2540"/>
                  </a:cubicBezTo>
                  <a:cubicBezTo>
                    <a:pt x="3822494" y="3810"/>
                    <a:pt x="3991593" y="5080"/>
                    <a:pt x="4157169" y="7620"/>
                  </a:cubicBezTo>
                  <a:cubicBezTo>
                    <a:pt x="4245241" y="8890"/>
                    <a:pt x="4333314" y="12700"/>
                    <a:pt x="4421386" y="16510"/>
                  </a:cubicBezTo>
                  <a:cubicBezTo>
                    <a:pt x="4442523" y="16510"/>
                    <a:pt x="4463661" y="16510"/>
                    <a:pt x="4481275" y="16510"/>
                  </a:cubicBezTo>
                  <a:cubicBezTo>
                    <a:pt x="4501919" y="17780"/>
                    <a:pt x="4510809" y="20320"/>
                    <a:pt x="4520969" y="21590"/>
                  </a:cubicBezTo>
                  <a:moveTo>
                    <a:pt x="4531129" y="2210067"/>
                  </a:moveTo>
                  <a:cubicBezTo>
                    <a:pt x="4532399" y="2193557"/>
                    <a:pt x="4533669" y="2180857"/>
                    <a:pt x="4533669" y="2168157"/>
                  </a:cubicBezTo>
                  <a:cubicBezTo>
                    <a:pt x="4532399" y="2073077"/>
                    <a:pt x="4531129" y="1983937"/>
                    <a:pt x="4531129" y="1888069"/>
                  </a:cubicBezTo>
                  <a:cubicBezTo>
                    <a:pt x="4531129" y="1844340"/>
                    <a:pt x="4533669" y="1800611"/>
                    <a:pt x="4532399" y="1756882"/>
                  </a:cubicBezTo>
                  <a:cubicBezTo>
                    <a:pt x="4532399" y="1716517"/>
                    <a:pt x="4531129" y="1674470"/>
                    <a:pt x="4529859" y="1634105"/>
                  </a:cubicBezTo>
                  <a:cubicBezTo>
                    <a:pt x="4524779" y="1571875"/>
                    <a:pt x="4513349" y="283552"/>
                    <a:pt x="4513349" y="221322"/>
                  </a:cubicBezTo>
                  <a:cubicBezTo>
                    <a:pt x="4510809" y="169184"/>
                    <a:pt x="4508269" y="115363"/>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8"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952"/>
                  </a:cubicBezTo>
                  <a:cubicBezTo>
                    <a:pt x="31750" y="100226"/>
                    <a:pt x="31750" y="130500"/>
                    <a:pt x="30480" y="160774"/>
                  </a:cubicBezTo>
                  <a:cubicBezTo>
                    <a:pt x="29210" y="211231"/>
                    <a:pt x="26670" y="260005"/>
                    <a:pt x="25400" y="310462"/>
                  </a:cubicBezTo>
                  <a:cubicBezTo>
                    <a:pt x="20320" y="364282"/>
                    <a:pt x="26670" y="1679516"/>
                    <a:pt x="29210" y="1733336"/>
                  </a:cubicBezTo>
                  <a:cubicBezTo>
                    <a:pt x="29210" y="1790520"/>
                    <a:pt x="29210" y="1849386"/>
                    <a:pt x="30480" y="1906570"/>
                  </a:cubicBezTo>
                  <a:cubicBezTo>
                    <a:pt x="30480" y="1948617"/>
                    <a:pt x="33020" y="1990664"/>
                    <a:pt x="33020" y="2032711"/>
                  </a:cubicBezTo>
                  <a:cubicBezTo>
                    <a:pt x="33020" y="2078122"/>
                    <a:pt x="33020" y="2123533"/>
                    <a:pt x="31750" y="2168157"/>
                  </a:cubicBezTo>
                  <a:cubicBezTo>
                    <a:pt x="31750" y="2171967"/>
                    <a:pt x="31750" y="2174507"/>
                    <a:pt x="31750" y="2178317"/>
                  </a:cubicBezTo>
                  <a:cubicBezTo>
                    <a:pt x="31750" y="2188477"/>
                    <a:pt x="35560" y="2192287"/>
                    <a:pt x="44450" y="2192287"/>
                  </a:cubicBezTo>
                  <a:cubicBezTo>
                    <a:pt x="74134" y="2192287"/>
                    <a:pt x="123455" y="2193557"/>
                    <a:pt x="169252" y="2193557"/>
                  </a:cubicBezTo>
                  <a:cubicBezTo>
                    <a:pt x="236187" y="2193557"/>
                    <a:pt x="306645" y="2191017"/>
                    <a:pt x="373580" y="2193557"/>
                  </a:cubicBezTo>
                  <a:cubicBezTo>
                    <a:pt x="482790" y="2197367"/>
                    <a:pt x="592000" y="2199907"/>
                    <a:pt x="701209" y="2198637"/>
                  </a:cubicBezTo>
                  <a:cubicBezTo>
                    <a:pt x="771667" y="2197367"/>
                    <a:pt x="838602" y="2199907"/>
                    <a:pt x="909060" y="2199907"/>
                  </a:cubicBezTo>
                  <a:cubicBezTo>
                    <a:pt x="1011224" y="2199907"/>
                    <a:pt x="1113388" y="2198637"/>
                    <a:pt x="1215552" y="2199907"/>
                  </a:cubicBezTo>
                  <a:cubicBezTo>
                    <a:pt x="1367036" y="2201177"/>
                    <a:pt x="3029843" y="2191017"/>
                    <a:pt x="3184850" y="2193557"/>
                  </a:cubicBezTo>
                  <a:cubicBezTo>
                    <a:pt x="3251785" y="2194827"/>
                    <a:pt x="3318720" y="2196097"/>
                    <a:pt x="3382132" y="2196097"/>
                  </a:cubicBezTo>
                  <a:cubicBezTo>
                    <a:pt x="3498388" y="2198637"/>
                    <a:pt x="3611120" y="2194827"/>
                    <a:pt x="3727376" y="2198637"/>
                  </a:cubicBezTo>
                  <a:cubicBezTo>
                    <a:pt x="3822494" y="2201177"/>
                    <a:pt x="3917612" y="2201177"/>
                    <a:pt x="4012730" y="2203717"/>
                  </a:cubicBezTo>
                  <a:cubicBezTo>
                    <a:pt x="4153646" y="2207527"/>
                    <a:pt x="4294562" y="2210067"/>
                    <a:pt x="4435477" y="2211337"/>
                  </a:cubicBezTo>
                  <a:cubicBezTo>
                    <a:pt x="4488321" y="2211337"/>
                    <a:pt x="4510809" y="2210067"/>
                    <a:pt x="4531129" y="2210067"/>
                  </a:cubicBezTo>
                </a:path>
              </a:pathLst>
            </a:custGeom>
            <a:solidFill>
              <a:srgbClr val="FFFFFF"/>
            </a:solidFill>
          </p:spPr>
          <p:txBody>
            <a:bodyPr/>
            <a:lstStyle/>
            <a:p>
              <a:endParaRPr lang="en-US"/>
            </a:p>
          </p:txBody>
        </p:sp>
      </p:grpSp>
      <p:sp>
        <p:nvSpPr>
          <p:cNvPr id="10" name="Freeform 10"/>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833899">
            <a:off x="759158" y="6082286"/>
            <a:ext cx="539084" cy="681601"/>
          </a:xfrm>
          <a:custGeom>
            <a:avLst/>
            <a:gdLst/>
            <a:ahLst/>
            <a:cxnLst/>
            <a:rect l="l" t="t" r="r" b="b"/>
            <a:pathLst>
              <a:path w="539084" h="681601">
                <a:moveTo>
                  <a:pt x="0" y="0"/>
                </a:moveTo>
                <a:lnTo>
                  <a:pt x="539084" y="0"/>
                </a:lnTo>
                <a:lnTo>
                  <a:pt x="539084" y="681601"/>
                </a:lnTo>
                <a:lnTo>
                  <a:pt x="0" y="681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771833">
            <a:off x="413627" y="3797857"/>
            <a:ext cx="345531" cy="1021714"/>
          </a:xfrm>
          <a:custGeom>
            <a:avLst/>
            <a:gdLst/>
            <a:ahLst/>
            <a:cxnLst/>
            <a:rect l="l" t="t" r="r" b="b"/>
            <a:pathLst>
              <a:path w="345531" h="1021714">
                <a:moveTo>
                  <a:pt x="0" y="0"/>
                </a:moveTo>
                <a:lnTo>
                  <a:pt x="345531" y="0"/>
                </a:lnTo>
                <a:lnTo>
                  <a:pt x="345531" y="1021713"/>
                </a:lnTo>
                <a:lnTo>
                  <a:pt x="0" y="1021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10800000">
            <a:off x="0" y="1028700"/>
            <a:ext cx="9958945" cy="1593138"/>
          </a:xfrm>
          <a:custGeom>
            <a:avLst/>
            <a:gdLst/>
            <a:ahLst/>
            <a:cxnLst/>
            <a:rect l="l" t="t" r="r" b="b"/>
            <a:pathLst>
              <a:path w="9958945" h="1593138">
                <a:moveTo>
                  <a:pt x="0" y="0"/>
                </a:moveTo>
                <a:lnTo>
                  <a:pt x="9958945" y="0"/>
                </a:lnTo>
                <a:lnTo>
                  <a:pt x="9958945" y="1593138"/>
                </a:lnTo>
                <a:lnTo>
                  <a:pt x="0" y="1593138"/>
                </a:lnTo>
                <a:lnTo>
                  <a:pt x="0" y="0"/>
                </a:lnTo>
                <a:close/>
              </a:path>
            </a:pathLst>
          </a:custGeom>
          <a:blipFill>
            <a:blip r:embed="rId6">
              <a:extLst>
                <a:ext uri="{96DAC541-7B7A-43D3-8B79-37D633B846F1}">
                  <asvg:svgBlip xmlns:asvg="http://schemas.microsoft.com/office/drawing/2016/SVG/main" r:embed="rId7"/>
                </a:ext>
              </a:extLst>
            </a:blip>
            <a:stretch>
              <a:fillRect t="-11681" r="-5223" b="-11649"/>
            </a:stretch>
          </a:blipFill>
        </p:spPr>
        <p:txBody>
          <a:bodyPr/>
          <a:lstStyle/>
          <a:p>
            <a:endParaRPr lang="en-US"/>
          </a:p>
        </p:txBody>
      </p:sp>
      <p:sp>
        <p:nvSpPr>
          <p:cNvPr id="16" name="Freeform 16"/>
          <p:cNvSpPr/>
          <p:nvPr/>
        </p:nvSpPr>
        <p:spPr>
          <a:xfrm rot="-7777878">
            <a:off x="14171035" y="-3865"/>
            <a:ext cx="4519911" cy="3385824"/>
          </a:xfrm>
          <a:custGeom>
            <a:avLst/>
            <a:gdLst/>
            <a:ahLst/>
            <a:cxnLst/>
            <a:rect l="l" t="t" r="r" b="b"/>
            <a:pathLst>
              <a:path w="4519911" h="3385824">
                <a:moveTo>
                  <a:pt x="0" y="0"/>
                </a:moveTo>
                <a:lnTo>
                  <a:pt x="4519911" y="0"/>
                </a:lnTo>
                <a:lnTo>
                  <a:pt x="4519911" y="3385825"/>
                </a:lnTo>
                <a:lnTo>
                  <a:pt x="0" y="33858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rot="5400000">
            <a:off x="16897954" y="-329898"/>
            <a:ext cx="1894761" cy="1908642"/>
          </a:xfrm>
          <a:custGeom>
            <a:avLst/>
            <a:gdLst/>
            <a:ahLst/>
            <a:cxnLst/>
            <a:rect l="l" t="t" r="r" b="b"/>
            <a:pathLst>
              <a:path w="1894761" h="1908642">
                <a:moveTo>
                  <a:pt x="0" y="0"/>
                </a:moveTo>
                <a:lnTo>
                  <a:pt x="1894761" y="0"/>
                </a:lnTo>
                <a:lnTo>
                  <a:pt x="1894761" y="1908642"/>
                </a:lnTo>
                <a:lnTo>
                  <a:pt x="0" y="1908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E19B1F1F-6136-4AD1-8FAA-8BF99A8856B5}"/>
              </a:ext>
            </a:extLst>
          </p:cNvPr>
          <p:cNvSpPr txBox="1"/>
          <p:nvPr/>
        </p:nvSpPr>
        <p:spPr>
          <a:xfrm>
            <a:off x="1396678" y="1302049"/>
            <a:ext cx="7165587" cy="1046440"/>
          </a:xfrm>
          <a:prstGeom prst="rect">
            <a:avLst/>
          </a:prstGeom>
          <a:noFill/>
        </p:spPr>
        <p:txBody>
          <a:bodyPr wrap="square" rtlCol="0">
            <a:spAutoFit/>
          </a:bodyPr>
          <a:lstStyle/>
          <a:p>
            <a:pPr algn="ctr"/>
            <a:r>
              <a:rPr lang="en-US" sz="6200" b="1">
                <a:solidFill>
                  <a:schemeClr val="bg1"/>
                </a:solidFill>
                <a:latin typeface="Arial" panose="020B0604020202020204" pitchFamily="34" charset="0"/>
                <a:cs typeface="Arial" panose="020B0604020202020204" pitchFamily="34" charset="0"/>
              </a:rPr>
              <a:t>KHỞI ĐỘNG</a:t>
            </a:r>
            <a:endParaRPr lang="en-US" sz="6200" dirty="0">
              <a:solidFill>
                <a:schemeClr val="bg1"/>
              </a:solidFill>
              <a:latin typeface="Arial" panose="020B0604020202020204" pitchFamily="34" charset="0"/>
              <a:cs typeface="Arial" panose="020B0604020202020204" pitchFamily="34" charset="0"/>
            </a:endParaRPr>
          </a:p>
        </p:txBody>
      </p:sp>
      <p:grpSp>
        <p:nvGrpSpPr>
          <p:cNvPr id="8" name="Group 7"/>
          <p:cNvGrpSpPr/>
          <p:nvPr/>
        </p:nvGrpSpPr>
        <p:grpSpPr>
          <a:xfrm>
            <a:off x="3276600" y="3750104"/>
            <a:ext cx="4266818" cy="4577554"/>
            <a:chOff x="3657600" y="3772214"/>
            <a:chExt cx="4266818" cy="4577554"/>
          </a:xfrm>
        </p:grpSpPr>
        <p:pic>
          <p:nvPicPr>
            <p:cNvPr id="2050" name="Picture 2" descr="https://o.remove.bg/downloads/414c5510-4482-4e49-9165-a6f1d085fe31/image-removebg-preview.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772214"/>
              <a:ext cx="4266818" cy="3504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49384" y="7703437"/>
              <a:ext cx="3483250"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Tiếng chim hót</a:t>
              </a:r>
            </a:p>
          </p:txBody>
        </p:sp>
      </p:grpSp>
      <p:grpSp>
        <p:nvGrpSpPr>
          <p:cNvPr id="9" name="Group 8"/>
          <p:cNvGrpSpPr/>
          <p:nvPr/>
        </p:nvGrpSpPr>
        <p:grpSpPr>
          <a:xfrm>
            <a:off x="9323523" y="3700159"/>
            <a:ext cx="5410201" cy="4627498"/>
            <a:chOff x="9323523" y="3700159"/>
            <a:chExt cx="5410201" cy="4627498"/>
          </a:xfrm>
        </p:grpSpPr>
        <p:pic>
          <p:nvPicPr>
            <p:cNvPr id="2052" name="Picture 4" descr="https://o.remove.bg/downloads/3bfa10bc-a297-4d75-ad64-e9d3ef9ebebc/image-removebg-preview.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31350" y="3700159"/>
              <a:ext cx="5194549" cy="351162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323523" y="7681326"/>
              <a:ext cx="5410201"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Tiếng người nói chuyện</a:t>
              </a:r>
            </a:p>
          </p:txBody>
        </p:sp>
      </p:grpSp>
    </p:spTree>
    <p:extLst>
      <p:ext uri="{BB962C8B-B14F-4D97-AF65-F5344CB8AC3E}">
        <p14:creationId xmlns:p14="http://schemas.microsoft.com/office/powerpoint/2010/main" val="216804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47085"/>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14" name="Freeform 14"/>
          <p:cNvSpPr/>
          <p:nvPr/>
        </p:nvSpPr>
        <p:spPr>
          <a:xfrm>
            <a:off x="16599358" y="114300"/>
            <a:ext cx="1419222" cy="1579106"/>
          </a:xfrm>
          <a:custGeom>
            <a:avLst/>
            <a:gdLst/>
            <a:ahLst/>
            <a:cxnLst/>
            <a:rect l="l" t="t" r="r" b="b"/>
            <a:pathLst>
              <a:path w="1419222" h="1579106">
                <a:moveTo>
                  <a:pt x="0" y="0"/>
                </a:moveTo>
                <a:lnTo>
                  <a:pt x="1419222" y="0"/>
                </a:lnTo>
                <a:lnTo>
                  <a:pt x="1419222" y="1579106"/>
                </a:lnTo>
                <a:lnTo>
                  <a:pt x="0" y="1579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0" y="0"/>
            <a:ext cx="2133600" cy="3238500"/>
          </a:xfrm>
          <a:custGeom>
            <a:avLst/>
            <a:gdLst/>
            <a:ahLst/>
            <a:cxnLst/>
            <a:rect l="l" t="t" r="r" b="b"/>
            <a:pathLst>
              <a:path w="1799085" h="2866351">
                <a:moveTo>
                  <a:pt x="0" y="0"/>
                </a:moveTo>
                <a:lnTo>
                  <a:pt x="1799085" y="0"/>
                </a:lnTo>
                <a:lnTo>
                  <a:pt x="1799085" y="2866351"/>
                </a:lnTo>
                <a:lnTo>
                  <a:pt x="0" y="2866351"/>
                </a:lnTo>
                <a:lnTo>
                  <a:pt x="0" y="0"/>
                </a:lnTo>
                <a:close/>
              </a:path>
            </a:pathLst>
          </a:custGeom>
          <a:blipFill>
            <a:blip r:embed="rId6">
              <a:extLst>
                <a:ext uri="{96DAC541-7B7A-43D3-8B79-37D633B846F1}">
                  <asvg:svgBlip xmlns:asvg="http://schemas.microsoft.com/office/drawing/2016/SVG/main" r:embed="rId7"/>
                </a:ext>
              </a:extLst>
            </a:blip>
            <a:stretch>
              <a:fillRect l="-30114" t="-7973"/>
            </a:stretch>
          </a:blipFill>
        </p:spPr>
        <p:txBody>
          <a:bodyPr/>
          <a:lstStyle/>
          <a:p>
            <a:endParaRPr lang="en-US"/>
          </a:p>
        </p:txBody>
      </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CỦNG CỐ</a:t>
            </a:r>
            <a:endParaRPr lang="en-US" sz="6200" dirty="0">
              <a:solidFill>
                <a:schemeClr val="accent2"/>
              </a:solidFill>
              <a:latin typeface="Arial" panose="020B0604020202020204" pitchFamily="34" charset="0"/>
              <a:cs typeface="Arial" panose="020B0604020202020204" pitchFamily="34" charset="0"/>
            </a:endParaRPr>
          </a:p>
        </p:txBody>
      </p:sp>
      <p:sp>
        <p:nvSpPr>
          <p:cNvPr id="29" name="Rounded Rectangle 28"/>
          <p:cNvSpPr/>
          <p:nvPr/>
        </p:nvSpPr>
        <p:spPr>
          <a:xfrm>
            <a:off x="2328514" y="2334464"/>
            <a:ext cx="13630968" cy="213360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latin typeface="Arial" panose="020B0604020202020204" pitchFamily="34" charset="0"/>
                <a:cs typeface="Arial" panose="020B0604020202020204" pitchFamily="34" charset="0"/>
              </a:rPr>
              <a:t>Câu 3. </a:t>
            </a:r>
            <a:r>
              <a:rPr lang="en-US" sz="3600">
                <a:solidFill>
                  <a:schemeClr val="tx1"/>
                </a:solidFill>
                <a:latin typeface="Arial" panose="020B0604020202020204" pitchFamily="34" charset="0"/>
                <a:cs typeface="Arial" panose="020B0604020202020204" pitchFamily="34" charset="0"/>
              </a:rPr>
              <a:t>Vì sao em nghe được tiếng cô giáo giảng bài?</a:t>
            </a:r>
          </a:p>
        </p:txBody>
      </p:sp>
      <p:pic>
        <p:nvPicPr>
          <p:cNvPr id="13314" name="Picture 2" descr="https://o.remove.bg/downloads/9b293cac-267b-477a-a59e-5fbc4394d097/image-removebg-preview.png"/>
          <p:cNvPicPr>
            <a:picLocks noChangeAspect="1" noChangeArrowheads="1"/>
          </p:cNvPicPr>
          <p:nvPr/>
        </p:nvPicPr>
        <p:blipFill rotWithShape="1">
          <a:blip r:embed="rId8">
            <a:extLst>
              <a:ext uri="{28A0092B-C50C-407E-A947-70E740481C1C}">
                <a14:useLocalDpi xmlns:a14="http://schemas.microsoft.com/office/drawing/2010/main" val="0"/>
              </a:ext>
            </a:extLst>
          </a:blip>
          <a:srcRect b="1713"/>
          <a:stretch/>
        </p:blipFill>
        <p:spPr bwMode="auto">
          <a:xfrm>
            <a:off x="11201400" y="4995490"/>
            <a:ext cx="3962400" cy="47898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71800" y="5441280"/>
            <a:ext cx="7214675" cy="258532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nl-NL" sz="3600" kern="0">
                <a:latin typeface="Arial" panose="020B0604020202020204" pitchFamily="34" charset="0"/>
                <a:ea typeface="Calibri" panose="020F0502020204030204" pitchFamily="34" charset="0"/>
                <a:cs typeface="Arial" panose="020B0604020202020204" pitchFamily="34" charset="0"/>
              </a:rPr>
              <a:t>Vì cô giáo phát ra âm thanh, âm thanh đó truyền qua không khí đến tai em.</a:t>
            </a:r>
            <a:endParaRPr lang="en-US" sz="360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940534">
            <a:off x="9712237" y="7747299"/>
            <a:ext cx="1888986" cy="765039"/>
          </a:xfrm>
          <a:prstGeom prst="rect">
            <a:avLst/>
          </a:prstGeom>
        </p:spPr>
      </p:pic>
    </p:spTree>
    <p:extLst>
      <p:ext uri="{BB962C8B-B14F-4D97-AF65-F5344CB8AC3E}">
        <p14:creationId xmlns:p14="http://schemas.microsoft.com/office/powerpoint/2010/main" val="3154943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sp>
        <p:nvSpPr>
          <p:cNvPr id="2" name="Freeform 2"/>
          <p:cNvSpPr/>
          <p:nvPr/>
        </p:nvSpPr>
        <p:spPr>
          <a:xfrm rot="-10800000">
            <a:off x="6567607" y="1028700"/>
            <a:ext cx="11720393" cy="1593138"/>
          </a:xfrm>
          <a:custGeom>
            <a:avLst/>
            <a:gdLst/>
            <a:ahLst/>
            <a:cxnLst/>
            <a:rect l="l" t="t" r="r" b="b"/>
            <a:pathLst>
              <a:path w="11720393" h="1593138">
                <a:moveTo>
                  <a:pt x="0" y="0"/>
                </a:moveTo>
                <a:lnTo>
                  <a:pt x="11720393" y="0"/>
                </a:lnTo>
                <a:lnTo>
                  <a:pt x="11720393" y="1593138"/>
                </a:lnTo>
                <a:lnTo>
                  <a:pt x="0" y="1593138"/>
                </a:lnTo>
                <a:lnTo>
                  <a:pt x="0" y="0"/>
                </a:lnTo>
                <a:close/>
              </a:path>
            </a:pathLst>
          </a:custGeom>
          <a:blipFill>
            <a:blip r:embed="rId2">
              <a:extLst>
                <a:ext uri="{96DAC541-7B7A-43D3-8B79-37D633B846F1}">
                  <asvg:svgBlip xmlns:asvg="http://schemas.microsoft.com/office/drawing/2016/SVG/main" r:embed="rId3"/>
                </a:ext>
              </a:extLst>
            </a:blip>
            <a:stretch>
              <a:fillRect l="-4656" t="-13673" b="-30689"/>
            </a:stretch>
          </a:blipFill>
        </p:spPr>
        <p:txBody>
          <a:bodyPr/>
          <a:lstStyle/>
          <a:p>
            <a:endParaRPr lang="en-US"/>
          </a:p>
        </p:txBody>
      </p:sp>
      <p:sp>
        <p:nvSpPr>
          <p:cNvPr id="3" name="TextBox 3"/>
          <p:cNvSpPr txBox="1"/>
          <p:nvPr/>
        </p:nvSpPr>
        <p:spPr>
          <a:xfrm>
            <a:off x="7749154" y="1354011"/>
            <a:ext cx="9357298" cy="954107"/>
          </a:xfrm>
          <a:prstGeom prst="rect">
            <a:avLst/>
          </a:prstGeom>
        </p:spPr>
        <p:txBody>
          <a:bodyPr lIns="0" tIns="0" rIns="0" bIns="0" rtlCol="0" anchor="t">
            <a:spAutoFit/>
          </a:bodyPr>
          <a:lstStyle/>
          <a:p>
            <a:pPr marL="0" lvl="0" indent="0" algn="ctr">
              <a:spcBef>
                <a:spcPct val="0"/>
              </a:spcBef>
            </a:pPr>
            <a:r>
              <a:rPr lang="en-US" sz="6200" b="1" u="none">
                <a:solidFill>
                  <a:srgbClr val="FFFFFF"/>
                </a:solidFill>
                <a:latin typeface="Arial" panose="020B0604020202020204" pitchFamily="34" charset="0"/>
                <a:cs typeface="Arial" panose="020B0604020202020204" pitchFamily="34" charset="0"/>
              </a:rPr>
              <a:t>HƯỚNG DẪN VỀ NHÀ</a:t>
            </a:r>
          </a:p>
        </p:txBody>
      </p:sp>
      <p:grpSp>
        <p:nvGrpSpPr>
          <p:cNvPr id="4" name="Group 4"/>
          <p:cNvGrpSpPr/>
          <p:nvPr/>
        </p:nvGrpSpPr>
        <p:grpSpPr>
          <a:xfrm>
            <a:off x="0" y="8026603"/>
            <a:ext cx="18288000" cy="2260397"/>
            <a:chOff x="0" y="0"/>
            <a:chExt cx="12700000" cy="1569720"/>
          </a:xfrm>
        </p:grpSpPr>
        <p:sp>
          <p:nvSpPr>
            <p:cNvPr id="5" name="Freeform 5"/>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15" name="Freeform 15"/>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8422121">
            <a:off x="-848600" y="35617"/>
            <a:ext cx="4519911" cy="3385824"/>
          </a:xfrm>
          <a:custGeom>
            <a:avLst/>
            <a:gdLst/>
            <a:ahLst/>
            <a:cxnLst/>
            <a:rect l="l" t="t" r="r" b="b"/>
            <a:pathLst>
              <a:path w="4519911" h="3385824">
                <a:moveTo>
                  <a:pt x="0" y="0"/>
                </a:moveTo>
                <a:lnTo>
                  <a:pt x="4519912" y="0"/>
                </a:lnTo>
                <a:lnTo>
                  <a:pt x="4519912" y="3385825"/>
                </a:lnTo>
                <a:lnTo>
                  <a:pt x="0" y="33858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rot="5400000">
            <a:off x="-600649" y="-640135"/>
            <a:ext cx="1894761" cy="1908642"/>
          </a:xfrm>
          <a:custGeom>
            <a:avLst/>
            <a:gdLst/>
            <a:ahLst/>
            <a:cxnLst/>
            <a:rect l="l" t="t" r="r" b="b"/>
            <a:pathLst>
              <a:path w="1894761" h="1908642">
                <a:moveTo>
                  <a:pt x="0" y="0"/>
                </a:moveTo>
                <a:lnTo>
                  <a:pt x="1894761" y="0"/>
                </a:lnTo>
                <a:lnTo>
                  <a:pt x="1894761" y="1908641"/>
                </a:lnTo>
                <a:lnTo>
                  <a:pt x="0" y="19086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32" name="Group 31"/>
          <p:cNvGrpSpPr/>
          <p:nvPr/>
        </p:nvGrpSpPr>
        <p:grpSpPr>
          <a:xfrm>
            <a:off x="960340" y="3697120"/>
            <a:ext cx="5244976" cy="6018380"/>
            <a:chOff x="960340" y="3646681"/>
            <a:chExt cx="5244976" cy="6018380"/>
          </a:xfrm>
        </p:grpSpPr>
        <p:grpSp>
          <p:nvGrpSpPr>
            <p:cNvPr id="12" name="Group 12"/>
            <p:cNvGrpSpPr/>
            <p:nvPr/>
          </p:nvGrpSpPr>
          <p:grpSpPr>
            <a:xfrm>
              <a:off x="960340" y="3646681"/>
              <a:ext cx="4857750" cy="5611619"/>
              <a:chOff x="0" y="0"/>
              <a:chExt cx="1285000" cy="1700490"/>
            </a:xfrm>
          </p:grpSpPr>
          <p:sp>
            <p:nvSpPr>
              <p:cNvPr id="13" name="Freeform 13"/>
              <p:cNvSpPr/>
              <p:nvPr/>
            </p:nvSpPr>
            <p:spPr>
              <a:xfrm>
                <a:off x="10160" y="16510"/>
                <a:ext cx="1262140" cy="1672550"/>
              </a:xfrm>
              <a:custGeom>
                <a:avLst/>
                <a:gdLst/>
                <a:ahLst/>
                <a:cxnLst/>
                <a:rect l="l" t="t" r="r" b="b"/>
                <a:pathLst>
                  <a:path w="1262140" h="1672550">
                    <a:moveTo>
                      <a:pt x="1262140" y="1672550"/>
                    </a:moveTo>
                    <a:lnTo>
                      <a:pt x="0" y="1664930"/>
                    </a:lnTo>
                    <a:lnTo>
                      <a:pt x="0" y="593311"/>
                    </a:lnTo>
                    <a:lnTo>
                      <a:pt x="17780" y="19050"/>
                    </a:lnTo>
                    <a:lnTo>
                      <a:pt x="627169" y="0"/>
                    </a:lnTo>
                    <a:lnTo>
                      <a:pt x="1243090" y="5080"/>
                    </a:lnTo>
                    <a:lnTo>
                      <a:pt x="1262140" y="1672550"/>
                    </a:lnTo>
                  </a:path>
                </a:pathLst>
              </a:custGeom>
              <a:solidFill>
                <a:srgbClr val="FFFFFF"/>
              </a:solidFill>
            </p:spPr>
            <p:txBody>
              <a:bodyPr/>
              <a:lstStyle/>
              <a:p>
                <a:endParaRPr lang="en-US"/>
              </a:p>
            </p:txBody>
          </p:sp>
          <p:sp>
            <p:nvSpPr>
              <p:cNvPr id="14" name="Freeform 14"/>
              <p:cNvSpPr/>
              <p:nvPr/>
            </p:nvSpPr>
            <p:spPr>
              <a:xfrm>
                <a:off x="-3810" y="0"/>
                <a:ext cx="1291350" cy="1699220"/>
              </a:xfrm>
              <a:custGeom>
                <a:avLst/>
                <a:gdLst/>
                <a:ahLst/>
                <a:cxnLst/>
                <a:rect l="l" t="t" r="r" b="b"/>
                <a:pathLst>
                  <a:path w="1291350" h="1699220">
                    <a:moveTo>
                      <a:pt x="1257060" y="21590"/>
                    </a:moveTo>
                    <a:cubicBezTo>
                      <a:pt x="1258330" y="34290"/>
                      <a:pt x="1258330" y="44450"/>
                      <a:pt x="1259600" y="54610"/>
                    </a:cubicBezTo>
                    <a:cubicBezTo>
                      <a:pt x="1262140" y="88683"/>
                      <a:pt x="1263410" y="123929"/>
                      <a:pt x="1265950" y="157917"/>
                    </a:cubicBezTo>
                    <a:cubicBezTo>
                      <a:pt x="1265950" y="207009"/>
                      <a:pt x="1278650" y="1175017"/>
                      <a:pt x="1285000" y="1224109"/>
                    </a:cubicBezTo>
                    <a:cubicBezTo>
                      <a:pt x="1291350" y="1298378"/>
                      <a:pt x="1287540" y="1373905"/>
                      <a:pt x="1287540" y="1448173"/>
                    </a:cubicBezTo>
                    <a:cubicBezTo>
                      <a:pt x="1287540" y="1513630"/>
                      <a:pt x="1288810" y="1574052"/>
                      <a:pt x="1290080" y="1638260"/>
                    </a:cubicBezTo>
                    <a:cubicBezTo>
                      <a:pt x="1290080" y="1659850"/>
                      <a:pt x="1290080" y="1673820"/>
                      <a:pt x="1290080" y="1697950"/>
                    </a:cubicBezTo>
                    <a:cubicBezTo>
                      <a:pt x="1267220" y="1697950"/>
                      <a:pt x="1246900" y="1699220"/>
                      <a:pt x="1227952" y="1697950"/>
                    </a:cubicBezTo>
                    <a:cubicBezTo>
                      <a:pt x="1167215" y="1692870"/>
                      <a:pt x="1105544" y="1699220"/>
                      <a:pt x="1044807" y="1694140"/>
                    </a:cubicBezTo>
                    <a:cubicBezTo>
                      <a:pt x="1008364" y="1690330"/>
                      <a:pt x="972857" y="1692870"/>
                      <a:pt x="936414" y="1690330"/>
                    </a:cubicBezTo>
                    <a:cubicBezTo>
                      <a:pt x="919595" y="1689060"/>
                      <a:pt x="902775" y="1687790"/>
                      <a:pt x="885956" y="1686520"/>
                    </a:cubicBezTo>
                    <a:cubicBezTo>
                      <a:pt x="875677" y="1686520"/>
                      <a:pt x="866333" y="1687790"/>
                      <a:pt x="856055" y="1687790"/>
                    </a:cubicBezTo>
                    <a:cubicBezTo>
                      <a:pt x="829891" y="1686520"/>
                      <a:pt x="757941" y="1687790"/>
                      <a:pt x="731777" y="1686520"/>
                    </a:cubicBezTo>
                    <a:cubicBezTo>
                      <a:pt x="713089" y="1685250"/>
                      <a:pt x="339322" y="1694140"/>
                      <a:pt x="320634" y="1692870"/>
                    </a:cubicBezTo>
                    <a:cubicBezTo>
                      <a:pt x="315962" y="1692870"/>
                      <a:pt x="310356" y="1694140"/>
                      <a:pt x="305683" y="1694140"/>
                    </a:cubicBezTo>
                    <a:cubicBezTo>
                      <a:pt x="294470" y="1694140"/>
                      <a:pt x="284192" y="1695410"/>
                      <a:pt x="272979" y="1695410"/>
                    </a:cubicBezTo>
                    <a:cubicBezTo>
                      <a:pt x="244946" y="1695410"/>
                      <a:pt x="217848" y="1694140"/>
                      <a:pt x="189816" y="1692870"/>
                    </a:cubicBezTo>
                    <a:cubicBezTo>
                      <a:pt x="172996" y="1691600"/>
                      <a:pt x="156177" y="1690330"/>
                      <a:pt x="140292" y="1689060"/>
                    </a:cubicBezTo>
                    <a:cubicBezTo>
                      <a:pt x="110391" y="1687790"/>
                      <a:pt x="80489" y="1686520"/>
                      <a:pt x="48260" y="1686520"/>
                    </a:cubicBezTo>
                    <a:cubicBezTo>
                      <a:pt x="38100" y="1686520"/>
                      <a:pt x="29210" y="1686520"/>
                      <a:pt x="19050" y="1685250"/>
                    </a:cubicBezTo>
                    <a:cubicBezTo>
                      <a:pt x="10160" y="1683980"/>
                      <a:pt x="5080" y="1677630"/>
                      <a:pt x="7620" y="1668740"/>
                    </a:cubicBezTo>
                    <a:cubicBezTo>
                      <a:pt x="16510" y="1636992"/>
                      <a:pt x="12700" y="1605522"/>
                      <a:pt x="11430" y="1572793"/>
                    </a:cubicBezTo>
                    <a:cubicBezTo>
                      <a:pt x="10160" y="1506078"/>
                      <a:pt x="6350" y="1440621"/>
                      <a:pt x="7620" y="1373905"/>
                    </a:cubicBezTo>
                    <a:cubicBezTo>
                      <a:pt x="5080" y="1290825"/>
                      <a:pt x="0" y="262396"/>
                      <a:pt x="7620" y="178057"/>
                    </a:cubicBezTo>
                    <a:cubicBezTo>
                      <a:pt x="8890" y="161693"/>
                      <a:pt x="7620" y="144070"/>
                      <a:pt x="8890" y="127706"/>
                    </a:cubicBezTo>
                    <a:cubicBezTo>
                      <a:pt x="10160" y="101271"/>
                      <a:pt x="12700" y="72319"/>
                      <a:pt x="13970" y="44450"/>
                    </a:cubicBezTo>
                    <a:cubicBezTo>
                      <a:pt x="13970" y="41910"/>
                      <a:pt x="15240" y="39370"/>
                      <a:pt x="16510" y="38100"/>
                    </a:cubicBezTo>
                    <a:cubicBezTo>
                      <a:pt x="38100" y="35560"/>
                      <a:pt x="57129" y="30480"/>
                      <a:pt x="72079" y="29210"/>
                    </a:cubicBezTo>
                    <a:cubicBezTo>
                      <a:pt x="97309" y="25400"/>
                      <a:pt x="122538" y="22860"/>
                      <a:pt x="148702" y="20320"/>
                    </a:cubicBezTo>
                    <a:cubicBezTo>
                      <a:pt x="166455" y="17780"/>
                      <a:pt x="184209" y="16510"/>
                      <a:pt x="201029" y="13970"/>
                    </a:cubicBezTo>
                    <a:cubicBezTo>
                      <a:pt x="217848" y="11430"/>
                      <a:pt x="235602" y="8890"/>
                      <a:pt x="252422" y="8890"/>
                    </a:cubicBezTo>
                    <a:cubicBezTo>
                      <a:pt x="271110" y="7620"/>
                      <a:pt x="289798" y="10160"/>
                      <a:pt x="308487" y="8890"/>
                    </a:cubicBezTo>
                    <a:cubicBezTo>
                      <a:pt x="331847" y="8890"/>
                      <a:pt x="755138" y="6350"/>
                      <a:pt x="778498" y="5080"/>
                    </a:cubicBezTo>
                    <a:cubicBezTo>
                      <a:pt x="800924" y="3810"/>
                      <a:pt x="823350" y="2540"/>
                      <a:pt x="846710" y="2540"/>
                    </a:cubicBezTo>
                    <a:cubicBezTo>
                      <a:pt x="885022" y="1270"/>
                      <a:pt x="922398" y="0"/>
                      <a:pt x="960709" y="0"/>
                    </a:cubicBezTo>
                    <a:cubicBezTo>
                      <a:pt x="976594" y="0"/>
                      <a:pt x="993414" y="2540"/>
                      <a:pt x="1009299" y="2540"/>
                    </a:cubicBezTo>
                    <a:cubicBezTo>
                      <a:pt x="1053216" y="3810"/>
                      <a:pt x="1098068" y="5080"/>
                      <a:pt x="1141986" y="7620"/>
                    </a:cubicBezTo>
                    <a:cubicBezTo>
                      <a:pt x="1165346" y="8890"/>
                      <a:pt x="1188707" y="12700"/>
                      <a:pt x="1212067" y="16510"/>
                    </a:cubicBezTo>
                    <a:cubicBezTo>
                      <a:pt x="1217674" y="16510"/>
                      <a:pt x="1223280" y="16510"/>
                      <a:pt x="1227952" y="16510"/>
                    </a:cubicBezTo>
                    <a:cubicBezTo>
                      <a:pt x="1238010" y="17780"/>
                      <a:pt x="1246900" y="20320"/>
                      <a:pt x="1257060" y="21590"/>
                    </a:cubicBezTo>
                    <a:moveTo>
                      <a:pt x="1267220" y="1681440"/>
                    </a:moveTo>
                    <a:cubicBezTo>
                      <a:pt x="1268490" y="1664930"/>
                      <a:pt x="1269760" y="1652230"/>
                      <a:pt x="1269760" y="1639530"/>
                    </a:cubicBezTo>
                    <a:cubicBezTo>
                      <a:pt x="1268490" y="1567758"/>
                      <a:pt x="1267220" y="1501042"/>
                      <a:pt x="1267220" y="1429292"/>
                    </a:cubicBezTo>
                    <a:cubicBezTo>
                      <a:pt x="1267220" y="1396563"/>
                      <a:pt x="1269760" y="1363835"/>
                      <a:pt x="1268490" y="1331106"/>
                    </a:cubicBezTo>
                    <a:cubicBezTo>
                      <a:pt x="1268490" y="1300895"/>
                      <a:pt x="1267220" y="1269426"/>
                      <a:pt x="1265950" y="1239215"/>
                    </a:cubicBezTo>
                    <a:cubicBezTo>
                      <a:pt x="1260870" y="1192640"/>
                      <a:pt x="1249440" y="228409"/>
                      <a:pt x="1249440" y="181833"/>
                    </a:cubicBezTo>
                    <a:cubicBezTo>
                      <a:pt x="1246900" y="142811"/>
                      <a:pt x="1244360" y="102530"/>
                      <a:pt x="1241820" y="63500"/>
                    </a:cubicBezTo>
                    <a:cubicBezTo>
                      <a:pt x="1240550" y="44450"/>
                      <a:pt x="1239280" y="43180"/>
                      <a:pt x="1225149" y="41910"/>
                    </a:cubicBezTo>
                    <a:cubicBezTo>
                      <a:pt x="1222346" y="41910"/>
                      <a:pt x="1220477" y="41910"/>
                      <a:pt x="1217674" y="40640"/>
                    </a:cubicBezTo>
                    <a:cubicBezTo>
                      <a:pt x="1194313" y="36830"/>
                      <a:pt x="1170018" y="31750"/>
                      <a:pt x="1146658" y="30480"/>
                    </a:cubicBezTo>
                    <a:cubicBezTo>
                      <a:pt x="1089659" y="26670"/>
                      <a:pt x="1031725" y="25400"/>
                      <a:pt x="974726" y="22860"/>
                    </a:cubicBezTo>
                    <a:cubicBezTo>
                      <a:pt x="966316" y="22860"/>
                      <a:pt x="956972" y="22860"/>
                      <a:pt x="948562" y="22860"/>
                    </a:cubicBezTo>
                    <a:cubicBezTo>
                      <a:pt x="934546" y="22860"/>
                      <a:pt x="920529" y="22860"/>
                      <a:pt x="907447" y="22860"/>
                    </a:cubicBezTo>
                    <a:cubicBezTo>
                      <a:pt x="877546" y="22860"/>
                      <a:pt x="847645" y="22860"/>
                      <a:pt x="818678" y="24130"/>
                    </a:cubicBezTo>
                    <a:cubicBezTo>
                      <a:pt x="793449" y="25400"/>
                      <a:pt x="368289" y="29210"/>
                      <a:pt x="343060" y="29210"/>
                    </a:cubicBezTo>
                    <a:cubicBezTo>
                      <a:pt x="301946" y="29210"/>
                      <a:pt x="260832" y="26670"/>
                      <a:pt x="219717" y="33020"/>
                    </a:cubicBezTo>
                    <a:cubicBezTo>
                      <a:pt x="198226" y="36830"/>
                      <a:pt x="177668" y="36830"/>
                      <a:pt x="157111" y="38100"/>
                    </a:cubicBezTo>
                    <a:cubicBezTo>
                      <a:pt x="121604" y="41910"/>
                      <a:pt x="86096" y="45720"/>
                      <a:pt x="49530" y="50800"/>
                    </a:cubicBezTo>
                    <a:cubicBezTo>
                      <a:pt x="36830" y="50800"/>
                      <a:pt x="34290" y="53340"/>
                      <a:pt x="33020" y="68543"/>
                    </a:cubicBezTo>
                    <a:cubicBezTo>
                      <a:pt x="31750" y="91201"/>
                      <a:pt x="31750" y="113859"/>
                      <a:pt x="30480" y="136517"/>
                    </a:cubicBezTo>
                    <a:cubicBezTo>
                      <a:pt x="29210" y="174281"/>
                      <a:pt x="26670" y="210786"/>
                      <a:pt x="25400" y="248549"/>
                    </a:cubicBezTo>
                    <a:cubicBezTo>
                      <a:pt x="20320" y="288830"/>
                      <a:pt x="26670" y="1273202"/>
                      <a:pt x="29210" y="1313483"/>
                    </a:cubicBezTo>
                    <a:cubicBezTo>
                      <a:pt x="29210" y="1356282"/>
                      <a:pt x="29210" y="1400339"/>
                      <a:pt x="30480" y="1443138"/>
                    </a:cubicBezTo>
                    <a:cubicBezTo>
                      <a:pt x="30480" y="1474608"/>
                      <a:pt x="33020" y="1506078"/>
                      <a:pt x="33020" y="1537547"/>
                    </a:cubicBezTo>
                    <a:cubicBezTo>
                      <a:pt x="33020" y="1571535"/>
                      <a:pt x="33020" y="1605522"/>
                      <a:pt x="31750" y="1639530"/>
                    </a:cubicBezTo>
                    <a:cubicBezTo>
                      <a:pt x="31750" y="1643340"/>
                      <a:pt x="31750" y="1645880"/>
                      <a:pt x="31750" y="1649690"/>
                    </a:cubicBezTo>
                    <a:cubicBezTo>
                      <a:pt x="31750" y="1659850"/>
                      <a:pt x="35560" y="1663660"/>
                      <a:pt x="44450" y="1663660"/>
                    </a:cubicBezTo>
                    <a:cubicBezTo>
                      <a:pt x="58998" y="1663660"/>
                      <a:pt x="72079" y="1664930"/>
                      <a:pt x="84227" y="1664930"/>
                    </a:cubicBezTo>
                    <a:cubicBezTo>
                      <a:pt x="101981" y="1664930"/>
                      <a:pt x="120669" y="1662390"/>
                      <a:pt x="138423" y="1664930"/>
                    </a:cubicBezTo>
                    <a:cubicBezTo>
                      <a:pt x="167390" y="1668740"/>
                      <a:pt x="196357" y="1671280"/>
                      <a:pt x="225324" y="1670010"/>
                    </a:cubicBezTo>
                    <a:cubicBezTo>
                      <a:pt x="244012" y="1668740"/>
                      <a:pt x="261766" y="1671280"/>
                      <a:pt x="280454" y="1671280"/>
                    </a:cubicBezTo>
                    <a:cubicBezTo>
                      <a:pt x="307552" y="1671280"/>
                      <a:pt x="334650" y="1670010"/>
                      <a:pt x="361748" y="1671280"/>
                    </a:cubicBezTo>
                    <a:cubicBezTo>
                      <a:pt x="401928" y="1672550"/>
                      <a:pt x="842973" y="1662390"/>
                      <a:pt x="884087" y="1664930"/>
                    </a:cubicBezTo>
                    <a:cubicBezTo>
                      <a:pt x="901841" y="1666200"/>
                      <a:pt x="919595" y="1667470"/>
                      <a:pt x="936414" y="1667470"/>
                    </a:cubicBezTo>
                    <a:cubicBezTo>
                      <a:pt x="967250" y="1670010"/>
                      <a:pt x="997151" y="1666200"/>
                      <a:pt x="1027987" y="1670010"/>
                    </a:cubicBezTo>
                    <a:cubicBezTo>
                      <a:pt x="1053216" y="1672550"/>
                      <a:pt x="1078446" y="1672550"/>
                      <a:pt x="1103675" y="1675090"/>
                    </a:cubicBezTo>
                    <a:cubicBezTo>
                      <a:pt x="1141052" y="1678900"/>
                      <a:pt x="1178428" y="1681440"/>
                      <a:pt x="1215805" y="1682710"/>
                    </a:cubicBezTo>
                    <a:cubicBezTo>
                      <a:pt x="1229821" y="1682710"/>
                      <a:pt x="1246900" y="1681440"/>
                      <a:pt x="1267220" y="1681440"/>
                    </a:cubicBezTo>
                  </a:path>
                </a:pathLst>
              </a:custGeom>
              <a:solidFill>
                <a:srgbClr val="FFFFFF"/>
              </a:solidFill>
            </p:spPr>
            <p:txBody>
              <a:bodyPr/>
              <a:lstStyle/>
              <a:p>
                <a:endParaRPr lang="en-US"/>
              </a:p>
            </p:txBody>
          </p:sp>
        </p:grpSp>
        <p:sp>
          <p:nvSpPr>
            <p:cNvPr id="25" name="Freeform 25"/>
            <p:cNvSpPr/>
            <p:nvPr/>
          </p:nvSpPr>
          <p:spPr>
            <a:xfrm rot="1025571">
              <a:off x="4803328" y="8650372"/>
              <a:ext cx="1401988" cy="1014689"/>
            </a:xfrm>
            <a:custGeom>
              <a:avLst/>
              <a:gdLst/>
              <a:ahLst/>
              <a:cxnLst/>
              <a:rect l="l" t="t" r="r" b="b"/>
              <a:pathLst>
                <a:path w="1401988" h="1014689">
                  <a:moveTo>
                    <a:pt x="0" y="0"/>
                  </a:moveTo>
                  <a:lnTo>
                    <a:pt x="1401988" y="0"/>
                  </a:lnTo>
                  <a:lnTo>
                    <a:pt x="1401988" y="1014690"/>
                  </a:lnTo>
                  <a:lnTo>
                    <a:pt x="0" y="10146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Rectangle 28"/>
            <p:cNvSpPr/>
            <p:nvPr/>
          </p:nvSpPr>
          <p:spPr>
            <a:xfrm>
              <a:off x="1393276" y="5476708"/>
              <a:ext cx="3982273" cy="1938992"/>
            </a:xfrm>
            <a:prstGeom prst="rect">
              <a:avLst/>
            </a:prstGeom>
          </p:spPr>
          <p:txBody>
            <a:bodyPr wrap="square">
              <a:spAutoFit/>
            </a:bodyPr>
            <a:lstStyle/>
            <a:p>
              <a:pPr algn="ctr">
                <a:lnSpc>
                  <a:spcPct val="150000"/>
                </a:lnSpc>
              </a:pPr>
              <a:r>
                <a:rPr lang="nl-NL" sz="4000" kern="0">
                  <a:latin typeface="Arial" panose="020B0604020202020204" pitchFamily="34" charset="0"/>
                  <a:ea typeface="Times New Roman" panose="02020603050405020304" pitchFamily="18" charset="0"/>
                  <a:cs typeface="Arial" panose="020B0604020202020204" pitchFamily="34" charset="0"/>
                </a:rPr>
                <a:t>Ôn lại kiến thức đã học</a:t>
              </a:r>
              <a:endParaRPr lang="en-US" sz="4000">
                <a:latin typeface="Arial" panose="020B0604020202020204" pitchFamily="34" charset="0"/>
                <a:cs typeface="Arial" panose="020B0604020202020204" pitchFamily="34" charset="0"/>
              </a:endParaRPr>
            </a:p>
          </p:txBody>
        </p:sp>
      </p:grpSp>
      <p:grpSp>
        <p:nvGrpSpPr>
          <p:cNvPr id="33" name="Group 32"/>
          <p:cNvGrpSpPr/>
          <p:nvPr/>
        </p:nvGrpSpPr>
        <p:grpSpPr>
          <a:xfrm>
            <a:off x="6715125" y="3697120"/>
            <a:ext cx="4857750" cy="5611619"/>
            <a:chOff x="6715125" y="3646681"/>
            <a:chExt cx="4857750" cy="5611619"/>
          </a:xfrm>
        </p:grpSpPr>
        <p:grpSp>
          <p:nvGrpSpPr>
            <p:cNvPr id="9" name="Group 9"/>
            <p:cNvGrpSpPr/>
            <p:nvPr/>
          </p:nvGrpSpPr>
          <p:grpSpPr>
            <a:xfrm>
              <a:off x="6715125" y="3646681"/>
              <a:ext cx="4857750" cy="5611619"/>
              <a:chOff x="0" y="0"/>
              <a:chExt cx="1285000" cy="1700490"/>
            </a:xfrm>
          </p:grpSpPr>
          <p:sp>
            <p:nvSpPr>
              <p:cNvPr id="10" name="Freeform 10"/>
              <p:cNvSpPr/>
              <p:nvPr/>
            </p:nvSpPr>
            <p:spPr>
              <a:xfrm>
                <a:off x="10160" y="16510"/>
                <a:ext cx="1262140" cy="1672550"/>
              </a:xfrm>
              <a:custGeom>
                <a:avLst/>
                <a:gdLst/>
                <a:ahLst/>
                <a:cxnLst/>
                <a:rect l="l" t="t" r="r" b="b"/>
                <a:pathLst>
                  <a:path w="1262140" h="1672550">
                    <a:moveTo>
                      <a:pt x="1262140" y="1672550"/>
                    </a:moveTo>
                    <a:lnTo>
                      <a:pt x="0" y="1664930"/>
                    </a:lnTo>
                    <a:lnTo>
                      <a:pt x="0" y="593311"/>
                    </a:lnTo>
                    <a:lnTo>
                      <a:pt x="17780" y="19050"/>
                    </a:lnTo>
                    <a:lnTo>
                      <a:pt x="627169" y="0"/>
                    </a:lnTo>
                    <a:lnTo>
                      <a:pt x="1243090" y="5080"/>
                    </a:lnTo>
                    <a:lnTo>
                      <a:pt x="1262140" y="1672550"/>
                    </a:lnTo>
                  </a:path>
                </a:pathLst>
              </a:custGeom>
              <a:solidFill>
                <a:srgbClr val="FFFFFF"/>
              </a:solidFill>
            </p:spPr>
            <p:txBody>
              <a:bodyPr/>
              <a:lstStyle/>
              <a:p>
                <a:endParaRPr lang="en-US"/>
              </a:p>
            </p:txBody>
          </p:sp>
          <p:sp>
            <p:nvSpPr>
              <p:cNvPr id="11" name="Freeform 11"/>
              <p:cNvSpPr/>
              <p:nvPr/>
            </p:nvSpPr>
            <p:spPr>
              <a:xfrm>
                <a:off x="-3810" y="0"/>
                <a:ext cx="1291350" cy="1699220"/>
              </a:xfrm>
              <a:custGeom>
                <a:avLst/>
                <a:gdLst/>
                <a:ahLst/>
                <a:cxnLst/>
                <a:rect l="l" t="t" r="r" b="b"/>
                <a:pathLst>
                  <a:path w="1291350" h="1699220">
                    <a:moveTo>
                      <a:pt x="1257060" y="21590"/>
                    </a:moveTo>
                    <a:cubicBezTo>
                      <a:pt x="1258330" y="34290"/>
                      <a:pt x="1258330" y="44450"/>
                      <a:pt x="1259600" y="54610"/>
                    </a:cubicBezTo>
                    <a:cubicBezTo>
                      <a:pt x="1262140" y="88683"/>
                      <a:pt x="1263410" y="123929"/>
                      <a:pt x="1265950" y="157917"/>
                    </a:cubicBezTo>
                    <a:cubicBezTo>
                      <a:pt x="1265950" y="207009"/>
                      <a:pt x="1278650" y="1175017"/>
                      <a:pt x="1285000" y="1224109"/>
                    </a:cubicBezTo>
                    <a:cubicBezTo>
                      <a:pt x="1291350" y="1298378"/>
                      <a:pt x="1287540" y="1373905"/>
                      <a:pt x="1287540" y="1448173"/>
                    </a:cubicBezTo>
                    <a:cubicBezTo>
                      <a:pt x="1287540" y="1513630"/>
                      <a:pt x="1288810" y="1574052"/>
                      <a:pt x="1290080" y="1638260"/>
                    </a:cubicBezTo>
                    <a:cubicBezTo>
                      <a:pt x="1290080" y="1659850"/>
                      <a:pt x="1290080" y="1673820"/>
                      <a:pt x="1290080" y="1697950"/>
                    </a:cubicBezTo>
                    <a:cubicBezTo>
                      <a:pt x="1267220" y="1697950"/>
                      <a:pt x="1246900" y="1699220"/>
                      <a:pt x="1227952" y="1697950"/>
                    </a:cubicBezTo>
                    <a:cubicBezTo>
                      <a:pt x="1167215" y="1692870"/>
                      <a:pt x="1105544" y="1699220"/>
                      <a:pt x="1044807" y="1694140"/>
                    </a:cubicBezTo>
                    <a:cubicBezTo>
                      <a:pt x="1008364" y="1690330"/>
                      <a:pt x="972857" y="1692870"/>
                      <a:pt x="936414" y="1690330"/>
                    </a:cubicBezTo>
                    <a:cubicBezTo>
                      <a:pt x="919595" y="1689060"/>
                      <a:pt x="902775" y="1687790"/>
                      <a:pt x="885956" y="1686520"/>
                    </a:cubicBezTo>
                    <a:cubicBezTo>
                      <a:pt x="875677" y="1686520"/>
                      <a:pt x="866333" y="1687790"/>
                      <a:pt x="856055" y="1687790"/>
                    </a:cubicBezTo>
                    <a:cubicBezTo>
                      <a:pt x="829891" y="1686520"/>
                      <a:pt x="757941" y="1687790"/>
                      <a:pt x="731777" y="1686520"/>
                    </a:cubicBezTo>
                    <a:cubicBezTo>
                      <a:pt x="713089" y="1685250"/>
                      <a:pt x="339322" y="1694140"/>
                      <a:pt x="320634" y="1692870"/>
                    </a:cubicBezTo>
                    <a:cubicBezTo>
                      <a:pt x="315962" y="1692870"/>
                      <a:pt x="310356" y="1694140"/>
                      <a:pt x="305683" y="1694140"/>
                    </a:cubicBezTo>
                    <a:cubicBezTo>
                      <a:pt x="294470" y="1694140"/>
                      <a:pt x="284192" y="1695410"/>
                      <a:pt x="272979" y="1695410"/>
                    </a:cubicBezTo>
                    <a:cubicBezTo>
                      <a:pt x="244946" y="1695410"/>
                      <a:pt x="217848" y="1694140"/>
                      <a:pt x="189816" y="1692870"/>
                    </a:cubicBezTo>
                    <a:cubicBezTo>
                      <a:pt x="172996" y="1691600"/>
                      <a:pt x="156177" y="1690330"/>
                      <a:pt x="140292" y="1689060"/>
                    </a:cubicBezTo>
                    <a:cubicBezTo>
                      <a:pt x="110391" y="1687790"/>
                      <a:pt x="80489" y="1686520"/>
                      <a:pt x="48260" y="1686520"/>
                    </a:cubicBezTo>
                    <a:cubicBezTo>
                      <a:pt x="38100" y="1686520"/>
                      <a:pt x="29210" y="1686520"/>
                      <a:pt x="19050" y="1685250"/>
                    </a:cubicBezTo>
                    <a:cubicBezTo>
                      <a:pt x="10160" y="1683980"/>
                      <a:pt x="5080" y="1677630"/>
                      <a:pt x="7620" y="1668740"/>
                    </a:cubicBezTo>
                    <a:cubicBezTo>
                      <a:pt x="16510" y="1636992"/>
                      <a:pt x="12700" y="1605522"/>
                      <a:pt x="11430" y="1572793"/>
                    </a:cubicBezTo>
                    <a:cubicBezTo>
                      <a:pt x="10160" y="1506078"/>
                      <a:pt x="6350" y="1440621"/>
                      <a:pt x="7620" y="1373905"/>
                    </a:cubicBezTo>
                    <a:cubicBezTo>
                      <a:pt x="5080" y="1290825"/>
                      <a:pt x="0" y="262396"/>
                      <a:pt x="7620" y="178057"/>
                    </a:cubicBezTo>
                    <a:cubicBezTo>
                      <a:pt x="8890" y="161693"/>
                      <a:pt x="7620" y="144070"/>
                      <a:pt x="8890" y="127706"/>
                    </a:cubicBezTo>
                    <a:cubicBezTo>
                      <a:pt x="10160" y="101271"/>
                      <a:pt x="12700" y="72319"/>
                      <a:pt x="13970" y="44450"/>
                    </a:cubicBezTo>
                    <a:cubicBezTo>
                      <a:pt x="13970" y="41910"/>
                      <a:pt x="15240" y="39370"/>
                      <a:pt x="16510" y="38100"/>
                    </a:cubicBezTo>
                    <a:cubicBezTo>
                      <a:pt x="38100" y="35560"/>
                      <a:pt x="57129" y="30480"/>
                      <a:pt x="72079" y="29210"/>
                    </a:cubicBezTo>
                    <a:cubicBezTo>
                      <a:pt x="97309" y="25400"/>
                      <a:pt x="122538" y="22860"/>
                      <a:pt x="148702" y="20320"/>
                    </a:cubicBezTo>
                    <a:cubicBezTo>
                      <a:pt x="166455" y="17780"/>
                      <a:pt x="184209" y="16510"/>
                      <a:pt x="201029" y="13970"/>
                    </a:cubicBezTo>
                    <a:cubicBezTo>
                      <a:pt x="217848" y="11430"/>
                      <a:pt x="235602" y="8890"/>
                      <a:pt x="252422" y="8890"/>
                    </a:cubicBezTo>
                    <a:cubicBezTo>
                      <a:pt x="271110" y="7620"/>
                      <a:pt x="289798" y="10160"/>
                      <a:pt x="308487" y="8890"/>
                    </a:cubicBezTo>
                    <a:cubicBezTo>
                      <a:pt x="331847" y="8890"/>
                      <a:pt x="755138" y="6350"/>
                      <a:pt x="778498" y="5080"/>
                    </a:cubicBezTo>
                    <a:cubicBezTo>
                      <a:pt x="800924" y="3810"/>
                      <a:pt x="823350" y="2540"/>
                      <a:pt x="846710" y="2540"/>
                    </a:cubicBezTo>
                    <a:cubicBezTo>
                      <a:pt x="885022" y="1270"/>
                      <a:pt x="922398" y="0"/>
                      <a:pt x="960709" y="0"/>
                    </a:cubicBezTo>
                    <a:cubicBezTo>
                      <a:pt x="976594" y="0"/>
                      <a:pt x="993414" y="2540"/>
                      <a:pt x="1009299" y="2540"/>
                    </a:cubicBezTo>
                    <a:cubicBezTo>
                      <a:pt x="1053216" y="3810"/>
                      <a:pt x="1098068" y="5080"/>
                      <a:pt x="1141986" y="7620"/>
                    </a:cubicBezTo>
                    <a:cubicBezTo>
                      <a:pt x="1165346" y="8890"/>
                      <a:pt x="1188707" y="12700"/>
                      <a:pt x="1212067" y="16510"/>
                    </a:cubicBezTo>
                    <a:cubicBezTo>
                      <a:pt x="1217674" y="16510"/>
                      <a:pt x="1223280" y="16510"/>
                      <a:pt x="1227952" y="16510"/>
                    </a:cubicBezTo>
                    <a:cubicBezTo>
                      <a:pt x="1238010" y="17780"/>
                      <a:pt x="1246900" y="20320"/>
                      <a:pt x="1257060" y="21590"/>
                    </a:cubicBezTo>
                    <a:moveTo>
                      <a:pt x="1267220" y="1681440"/>
                    </a:moveTo>
                    <a:cubicBezTo>
                      <a:pt x="1268490" y="1664930"/>
                      <a:pt x="1269760" y="1652230"/>
                      <a:pt x="1269760" y="1639530"/>
                    </a:cubicBezTo>
                    <a:cubicBezTo>
                      <a:pt x="1268490" y="1567758"/>
                      <a:pt x="1267220" y="1501042"/>
                      <a:pt x="1267220" y="1429292"/>
                    </a:cubicBezTo>
                    <a:cubicBezTo>
                      <a:pt x="1267220" y="1396563"/>
                      <a:pt x="1269760" y="1363835"/>
                      <a:pt x="1268490" y="1331106"/>
                    </a:cubicBezTo>
                    <a:cubicBezTo>
                      <a:pt x="1268490" y="1300895"/>
                      <a:pt x="1267220" y="1269426"/>
                      <a:pt x="1265950" y="1239215"/>
                    </a:cubicBezTo>
                    <a:cubicBezTo>
                      <a:pt x="1260870" y="1192640"/>
                      <a:pt x="1249440" y="228409"/>
                      <a:pt x="1249440" y="181833"/>
                    </a:cubicBezTo>
                    <a:cubicBezTo>
                      <a:pt x="1246900" y="142811"/>
                      <a:pt x="1244360" y="102530"/>
                      <a:pt x="1241820" y="63500"/>
                    </a:cubicBezTo>
                    <a:cubicBezTo>
                      <a:pt x="1240550" y="44450"/>
                      <a:pt x="1239280" y="43180"/>
                      <a:pt x="1225149" y="41910"/>
                    </a:cubicBezTo>
                    <a:cubicBezTo>
                      <a:pt x="1222346" y="41910"/>
                      <a:pt x="1220477" y="41910"/>
                      <a:pt x="1217674" y="40640"/>
                    </a:cubicBezTo>
                    <a:cubicBezTo>
                      <a:pt x="1194313" y="36830"/>
                      <a:pt x="1170018" y="31750"/>
                      <a:pt x="1146658" y="30480"/>
                    </a:cubicBezTo>
                    <a:cubicBezTo>
                      <a:pt x="1089659" y="26670"/>
                      <a:pt x="1031725" y="25400"/>
                      <a:pt x="974726" y="22860"/>
                    </a:cubicBezTo>
                    <a:cubicBezTo>
                      <a:pt x="966316" y="22860"/>
                      <a:pt x="956972" y="22860"/>
                      <a:pt x="948562" y="22860"/>
                    </a:cubicBezTo>
                    <a:cubicBezTo>
                      <a:pt x="934546" y="22860"/>
                      <a:pt x="920529" y="22860"/>
                      <a:pt x="907447" y="22860"/>
                    </a:cubicBezTo>
                    <a:cubicBezTo>
                      <a:pt x="877546" y="22860"/>
                      <a:pt x="847645" y="22860"/>
                      <a:pt x="818678" y="24130"/>
                    </a:cubicBezTo>
                    <a:cubicBezTo>
                      <a:pt x="793449" y="25400"/>
                      <a:pt x="368289" y="29210"/>
                      <a:pt x="343060" y="29210"/>
                    </a:cubicBezTo>
                    <a:cubicBezTo>
                      <a:pt x="301946" y="29210"/>
                      <a:pt x="260832" y="26670"/>
                      <a:pt x="219717" y="33020"/>
                    </a:cubicBezTo>
                    <a:cubicBezTo>
                      <a:pt x="198226" y="36830"/>
                      <a:pt x="177668" y="36830"/>
                      <a:pt x="157111" y="38100"/>
                    </a:cubicBezTo>
                    <a:cubicBezTo>
                      <a:pt x="121604" y="41910"/>
                      <a:pt x="86096" y="45720"/>
                      <a:pt x="49530" y="50800"/>
                    </a:cubicBezTo>
                    <a:cubicBezTo>
                      <a:pt x="36830" y="50800"/>
                      <a:pt x="34290" y="53340"/>
                      <a:pt x="33020" y="68543"/>
                    </a:cubicBezTo>
                    <a:cubicBezTo>
                      <a:pt x="31750" y="91201"/>
                      <a:pt x="31750" y="113859"/>
                      <a:pt x="30480" y="136517"/>
                    </a:cubicBezTo>
                    <a:cubicBezTo>
                      <a:pt x="29210" y="174281"/>
                      <a:pt x="26670" y="210786"/>
                      <a:pt x="25400" y="248549"/>
                    </a:cubicBezTo>
                    <a:cubicBezTo>
                      <a:pt x="20320" y="288830"/>
                      <a:pt x="26670" y="1273202"/>
                      <a:pt x="29210" y="1313483"/>
                    </a:cubicBezTo>
                    <a:cubicBezTo>
                      <a:pt x="29210" y="1356282"/>
                      <a:pt x="29210" y="1400339"/>
                      <a:pt x="30480" y="1443138"/>
                    </a:cubicBezTo>
                    <a:cubicBezTo>
                      <a:pt x="30480" y="1474608"/>
                      <a:pt x="33020" y="1506078"/>
                      <a:pt x="33020" y="1537547"/>
                    </a:cubicBezTo>
                    <a:cubicBezTo>
                      <a:pt x="33020" y="1571535"/>
                      <a:pt x="33020" y="1605522"/>
                      <a:pt x="31750" y="1639530"/>
                    </a:cubicBezTo>
                    <a:cubicBezTo>
                      <a:pt x="31750" y="1643340"/>
                      <a:pt x="31750" y="1645880"/>
                      <a:pt x="31750" y="1649690"/>
                    </a:cubicBezTo>
                    <a:cubicBezTo>
                      <a:pt x="31750" y="1659850"/>
                      <a:pt x="35560" y="1663660"/>
                      <a:pt x="44450" y="1663660"/>
                    </a:cubicBezTo>
                    <a:cubicBezTo>
                      <a:pt x="58998" y="1663660"/>
                      <a:pt x="72079" y="1664930"/>
                      <a:pt x="84227" y="1664930"/>
                    </a:cubicBezTo>
                    <a:cubicBezTo>
                      <a:pt x="101981" y="1664930"/>
                      <a:pt x="120669" y="1662390"/>
                      <a:pt x="138423" y="1664930"/>
                    </a:cubicBezTo>
                    <a:cubicBezTo>
                      <a:pt x="167390" y="1668740"/>
                      <a:pt x="196357" y="1671280"/>
                      <a:pt x="225324" y="1670010"/>
                    </a:cubicBezTo>
                    <a:cubicBezTo>
                      <a:pt x="244012" y="1668740"/>
                      <a:pt x="261766" y="1671280"/>
                      <a:pt x="280454" y="1671280"/>
                    </a:cubicBezTo>
                    <a:cubicBezTo>
                      <a:pt x="307552" y="1671280"/>
                      <a:pt x="334650" y="1670010"/>
                      <a:pt x="361748" y="1671280"/>
                    </a:cubicBezTo>
                    <a:cubicBezTo>
                      <a:pt x="401928" y="1672550"/>
                      <a:pt x="842973" y="1662390"/>
                      <a:pt x="884087" y="1664930"/>
                    </a:cubicBezTo>
                    <a:cubicBezTo>
                      <a:pt x="901841" y="1666200"/>
                      <a:pt x="919595" y="1667470"/>
                      <a:pt x="936414" y="1667470"/>
                    </a:cubicBezTo>
                    <a:cubicBezTo>
                      <a:pt x="967250" y="1670010"/>
                      <a:pt x="997151" y="1666200"/>
                      <a:pt x="1027987" y="1670010"/>
                    </a:cubicBezTo>
                    <a:cubicBezTo>
                      <a:pt x="1053216" y="1672550"/>
                      <a:pt x="1078446" y="1672550"/>
                      <a:pt x="1103675" y="1675090"/>
                    </a:cubicBezTo>
                    <a:cubicBezTo>
                      <a:pt x="1141052" y="1678900"/>
                      <a:pt x="1178428" y="1681440"/>
                      <a:pt x="1215805" y="1682710"/>
                    </a:cubicBezTo>
                    <a:cubicBezTo>
                      <a:pt x="1229821" y="1682710"/>
                      <a:pt x="1246900" y="1681440"/>
                      <a:pt x="1267220" y="1681440"/>
                    </a:cubicBezTo>
                  </a:path>
                </a:pathLst>
              </a:custGeom>
              <a:solidFill>
                <a:srgbClr val="FFFFFF"/>
              </a:solidFill>
            </p:spPr>
            <p:txBody>
              <a:bodyPr/>
              <a:lstStyle/>
              <a:p>
                <a:endParaRPr lang="en-US"/>
              </a:p>
            </p:txBody>
          </p:sp>
        </p:grpSp>
        <p:sp>
          <p:nvSpPr>
            <p:cNvPr id="30" name="Rectangle 29"/>
            <p:cNvSpPr/>
            <p:nvPr/>
          </p:nvSpPr>
          <p:spPr>
            <a:xfrm>
              <a:off x="7148061" y="5487185"/>
              <a:ext cx="3982273" cy="1938992"/>
            </a:xfrm>
            <a:prstGeom prst="rect">
              <a:avLst/>
            </a:prstGeom>
          </p:spPr>
          <p:txBody>
            <a:bodyPr wrap="square">
              <a:spAutoFit/>
            </a:bodyPr>
            <a:lstStyle/>
            <a:p>
              <a:pPr algn="ctr">
                <a:lnSpc>
                  <a:spcPct val="150000"/>
                </a:lnSpc>
              </a:pPr>
              <a:r>
                <a:rPr lang="nl-NL" sz="4000" kern="0">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a:latin typeface="Arial" panose="020B0604020202020204" pitchFamily="34" charset="0"/>
                <a:cs typeface="Arial" panose="020B0604020202020204" pitchFamily="34" charset="0"/>
              </a:endParaRPr>
            </a:p>
          </p:txBody>
        </p:sp>
      </p:grpSp>
      <p:grpSp>
        <p:nvGrpSpPr>
          <p:cNvPr id="34" name="Group 33"/>
          <p:cNvGrpSpPr/>
          <p:nvPr/>
        </p:nvGrpSpPr>
        <p:grpSpPr>
          <a:xfrm>
            <a:off x="12267924" y="3421802"/>
            <a:ext cx="5046828" cy="5882746"/>
            <a:chOff x="12267924" y="3371363"/>
            <a:chExt cx="5046828" cy="5882746"/>
          </a:xfrm>
        </p:grpSpPr>
        <p:grpSp>
          <p:nvGrpSpPr>
            <p:cNvPr id="6" name="Group 6"/>
            <p:cNvGrpSpPr/>
            <p:nvPr/>
          </p:nvGrpSpPr>
          <p:grpSpPr>
            <a:xfrm>
              <a:off x="12457002" y="3642490"/>
              <a:ext cx="4857750" cy="5611619"/>
              <a:chOff x="0" y="0"/>
              <a:chExt cx="1285000" cy="1700490"/>
            </a:xfrm>
          </p:grpSpPr>
          <p:sp>
            <p:nvSpPr>
              <p:cNvPr id="7" name="Freeform 7"/>
              <p:cNvSpPr/>
              <p:nvPr/>
            </p:nvSpPr>
            <p:spPr>
              <a:xfrm>
                <a:off x="10160" y="16510"/>
                <a:ext cx="1262140" cy="1672550"/>
              </a:xfrm>
              <a:custGeom>
                <a:avLst/>
                <a:gdLst/>
                <a:ahLst/>
                <a:cxnLst/>
                <a:rect l="l" t="t" r="r" b="b"/>
                <a:pathLst>
                  <a:path w="1262140" h="1672550">
                    <a:moveTo>
                      <a:pt x="1262140" y="1672550"/>
                    </a:moveTo>
                    <a:lnTo>
                      <a:pt x="0" y="1664930"/>
                    </a:lnTo>
                    <a:lnTo>
                      <a:pt x="0" y="593311"/>
                    </a:lnTo>
                    <a:lnTo>
                      <a:pt x="17780" y="19050"/>
                    </a:lnTo>
                    <a:lnTo>
                      <a:pt x="627169" y="0"/>
                    </a:lnTo>
                    <a:lnTo>
                      <a:pt x="1243090" y="5080"/>
                    </a:lnTo>
                    <a:lnTo>
                      <a:pt x="1262140" y="1672550"/>
                    </a:lnTo>
                  </a:path>
                </a:pathLst>
              </a:custGeom>
              <a:solidFill>
                <a:srgbClr val="FFFFFF"/>
              </a:solidFill>
            </p:spPr>
            <p:txBody>
              <a:bodyPr/>
              <a:lstStyle/>
              <a:p>
                <a:endParaRPr lang="en-US"/>
              </a:p>
            </p:txBody>
          </p:sp>
          <p:sp>
            <p:nvSpPr>
              <p:cNvPr id="8" name="Freeform 8"/>
              <p:cNvSpPr/>
              <p:nvPr/>
            </p:nvSpPr>
            <p:spPr>
              <a:xfrm>
                <a:off x="-3810" y="0"/>
                <a:ext cx="1291350" cy="1699220"/>
              </a:xfrm>
              <a:custGeom>
                <a:avLst/>
                <a:gdLst/>
                <a:ahLst/>
                <a:cxnLst/>
                <a:rect l="l" t="t" r="r" b="b"/>
                <a:pathLst>
                  <a:path w="1291350" h="1699220">
                    <a:moveTo>
                      <a:pt x="1257060" y="21590"/>
                    </a:moveTo>
                    <a:cubicBezTo>
                      <a:pt x="1258330" y="34290"/>
                      <a:pt x="1258330" y="44450"/>
                      <a:pt x="1259600" y="54610"/>
                    </a:cubicBezTo>
                    <a:cubicBezTo>
                      <a:pt x="1262140" y="88683"/>
                      <a:pt x="1263410" y="123929"/>
                      <a:pt x="1265950" y="157917"/>
                    </a:cubicBezTo>
                    <a:cubicBezTo>
                      <a:pt x="1265950" y="207009"/>
                      <a:pt x="1278650" y="1175017"/>
                      <a:pt x="1285000" y="1224109"/>
                    </a:cubicBezTo>
                    <a:cubicBezTo>
                      <a:pt x="1291350" y="1298378"/>
                      <a:pt x="1287540" y="1373905"/>
                      <a:pt x="1287540" y="1448173"/>
                    </a:cubicBezTo>
                    <a:cubicBezTo>
                      <a:pt x="1287540" y="1513630"/>
                      <a:pt x="1288810" y="1574052"/>
                      <a:pt x="1290080" y="1638260"/>
                    </a:cubicBezTo>
                    <a:cubicBezTo>
                      <a:pt x="1290080" y="1659850"/>
                      <a:pt x="1290080" y="1673820"/>
                      <a:pt x="1290080" y="1697950"/>
                    </a:cubicBezTo>
                    <a:cubicBezTo>
                      <a:pt x="1267220" y="1697950"/>
                      <a:pt x="1246900" y="1699220"/>
                      <a:pt x="1227952" y="1697950"/>
                    </a:cubicBezTo>
                    <a:cubicBezTo>
                      <a:pt x="1167215" y="1692870"/>
                      <a:pt x="1105544" y="1699220"/>
                      <a:pt x="1044807" y="1694140"/>
                    </a:cubicBezTo>
                    <a:cubicBezTo>
                      <a:pt x="1008364" y="1690330"/>
                      <a:pt x="972857" y="1692870"/>
                      <a:pt x="936414" y="1690330"/>
                    </a:cubicBezTo>
                    <a:cubicBezTo>
                      <a:pt x="919595" y="1689060"/>
                      <a:pt x="902775" y="1687790"/>
                      <a:pt x="885956" y="1686520"/>
                    </a:cubicBezTo>
                    <a:cubicBezTo>
                      <a:pt x="875677" y="1686520"/>
                      <a:pt x="866333" y="1687790"/>
                      <a:pt x="856055" y="1687790"/>
                    </a:cubicBezTo>
                    <a:cubicBezTo>
                      <a:pt x="829891" y="1686520"/>
                      <a:pt x="757941" y="1687790"/>
                      <a:pt x="731777" y="1686520"/>
                    </a:cubicBezTo>
                    <a:cubicBezTo>
                      <a:pt x="713089" y="1685250"/>
                      <a:pt x="339322" y="1694140"/>
                      <a:pt x="320634" y="1692870"/>
                    </a:cubicBezTo>
                    <a:cubicBezTo>
                      <a:pt x="315962" y="1692870"/>
                      <a:pt x="310356" y="1694140"/>
                      <a:pt x="305683" y="1694140"/>
                    </a:cubicBezTo>
                    <a:cubicBezTo>
                      <a:pt x="294470" y="1694140"/>
                      <a:pt x="284192" y="1695410"/>
                      <a:pt x="272979" y="1695410"/>
                    </a:cubicBezTo>
                    <a:cubicBezTo>
                      <a:pt x="244946" y="1695410"/>
                      <a:pt x="217848" y="1694140"/>
                      <a:pt x="189816" y="1692870"/>
                    </a:cubicBezTo>
                    <a:cubicBezTo>
                      <a:pt x="172996" y="1691600"/>
                      <a:pt x="156177" y="1690330"/>
                      <a:pt x="140292" y="1689060"/>
                    </a:cubicBezTo>
                    <a:cubicBezTo>
                      <a:pt x="110391" y="1687790"/>
                      <a:pt x="80489" y="1686520"/>
                      <a:pt x="48260" y="1686520"/>
                    </a:cubicBezTo>
                    <a:cubicBezTo>
                      <a:pt x="38100" y="1686520"/>
                      <a:pt x="29210" y="1686520"/>
                      <a:pt x="19050" y="1685250"/>
                    </a:cubicBezTo>
                    <a:cubicBezTo>
                      <a:pt x="10160" y="1683980"/>
                      <a:pt x="5080" y="1677630"/>
                      <a:pt x="7620" y="1668740"/>
                    </a:cubicBezTo>
                    <a:cubicBezTo>
                      <a:pt x="16510" y="1636992"/>
                      <a:pt x="12700" y="1605522"/>
                      <a:pt x="11430" y="1572793"/>
                    </a:cubicBezTo>
                    <a:cubicBezTo>
                      <a:pt x="10160" y="1506078"/>
                      <a:pt x="6350" y="1440621"/>
                      <a:pt x="7620" y="1373905"/>
                    </a:cubicBezTo>
                    <a:cubicBezTo>
                      <a:pt x="5080" y="1290825"/>
                      <a:pt x="0" y="262396"/>
                      <a:pt x="7620" y="178057"/>
                    </a:cubicBezTo>
                    <a:cubicBezTo>
                      <a:pt x="8890" y="161693"/>
                      <a:pt x="7620" y="144070"/>
                      <a:pt x="8890" y="127706"/>
                    </a:cubicBezTo>
                    <a:cubicBezTo>
                      <a:pt x="10160" y="101271"/>
                      <a:pt x="12700" y="72319"/>
                      <a:pt x="13970" y="44450"/>
                    </a:cubicBezTo>
                    <a:cubicBezTo>
                      <a:pt x="13970" y="41910"/>
                      <a:pt x="15240" y="39370"/>
                      <a:pt x="16510" y="38100"/>
                    </a:cubicBezTo>
                    <a:cubicBezTo>
                      <a:pt x="38100" y="35560"/>
                      <a:pt x="57129" y="30480"/>
                      <a:pt x="72079" y="29210"/>
                    </a:cubicBezTo>
                    <a:cubicBezTo>
                      <a:pt x="97309" y="25400"/>
                      <a:pt x="122538" y="22860"/>
                      <a:pt x="148702" y="20320"/>
                    </a:cubicBezTo>
                    <a:cubicBezTo>
                      <a:pt x="166455" y="17780"/>
                      <a:pt x="184209" y="16510"/>
                      <a:pt x="201029" y="13970"/>
                    </a:cubicBezTo>
                    <a:cubicBezTo>
                      <a:pt x="217848" y="11430"/>
                      <a:pt x="235602" y="8890"/>
                      <a:pt x="252422" y="8890"/>
                    </a:cubicBezTo>
                    <a:cubicBezTo>
                      <a:pt x="271110" y="7620"/>
                      <a:pt x="289798" y="10160"/>
                      <a:pt x="308487" y="8890"/>
                    </a:cubicBezTo>
                    <a:cubicBezTo>
                      <a:pt x="331847" y="8890"/>
                      <a:pt x="755138" y="6350"/>
                      <a:pt x="778498" y="5080"/>
                    </a:cubicBezTo>
                    <a:cubicBezTo>
                      <a:pt x="800924" y="3810"/>
                      <a:pt x="823350" y="2540"/>
                      <a:pt x="846710" y="2540"/>
                    </a:cubicBezTo>
                    <a:cubicBezTo>
                      <a:pt x="885022" y="1270"/>
                      <a:pt x="922398" y="0"/>
                      <a:pt x="960709" y="0"/>
                    </a:cubicBezTo>
                    <a:cubicBezTo>
                      <a:pt x="976594" y="0"/>
                      <a:pt x="993414" y="2540"/>
                      <a:pt x="1009299" y="2540"/>
                    </a:cubicBezTo>
                    <a:cubicBezTo>
                      <a:pt x="1053216" y="3810"/>
                      <a:pt x="1098068" y="5080"/>
                      <a:pt x="1141986" y="7620"/>
                    </a:cubicBezTo>
                    <a:cubicBezTo>
                      <a:pt x="1165346" y="8890"/>
                      <a:pt x="1188707" y="12700"/>
                      <a:pt x="1212067" y="16510"/>
                    </a:cubicBezTo>
                    <a:cubicBezTo>
                      <a:pt x="1217674" y="16510"/>
                      <a:pt x="1223280" y="16510"/>
                      <a:pt x="1227952" y="16510"/>
                    </a:cubicBezTo>
                    <a:cubicBezTo>
                      <a:pt x="1238010" y="17780"/>
                      <a:pt x="1246900" y="20320"/>
                      <a:pt x="1257060" y="21590"/>
                    </a:cubicBezTo>
                    <a:moveTo>
                      <a:pt x="1267220" y="1681440"/>
                    </a:moveTo>
                    <a:cubicBezTo>
                      <a:pt x="1268490" y="1664930"/>
                      <a:pt x="1269760" y="1652230"/>
                      <a:pt x="1269760" y="1639530"/>
                    </a:cubicBezTo>
                    <a:cubicBezTo>
                      <a:pt x="1268490" y="1567758"/>
                      <a:pt x="1267220" y="1501042"/>
                      <a:pt x="1267220" y="1429292"/>
                    </a:cubicBezTo>
                    <a:cubicBezTo>
                      <a:pt x="1267220" y="1396563"/>
                      <a:pt x="1269760" y="1363835"/>
                      <a:pt x="1268490" y="1331106"/>
                    </a:cubicBezTo>
                    <a:cubicBezTo>
                      <a:pt x="1268490" y="1300895"/>
                      <a:pt x="1267220" y="1269426"/>
                      <a:pt x="1265950" y="1239215"/>
                    </a:cubicBezTo>
                    <a:cubicBezTo>
                      <a:pt x="1260870" y="1192640"/>
                      <a:pt x="1249440" y="228409"/>
                      <a:pt x="1249440" y="181833"/>
                    </a:cubicBezTo>
                    <a:cubicBezTo>
                      <a:pt x="1246900" y="142811"/>
                      <a:pt x="1244360" y="102530"/>
                      <a:pt x="1241820" y="63500"/>
                    </a:cubicBezTo>
                    <a:cubicBezTo>
                      <a:pt x="1240550" y="44450"/>
                      <a:pt x="1239280" y="43180"/>
                      <a:pt x="1225149" y="41910"/>
                    </a:cubicBezTo>
                    <a:cubicBezTo>
                      <a:pt x="1222346" y="41910"/>
                      <a:pt x="1220477" y="41910"/>
                      <a:pt x="1217674" y="40640"/>
                    </a:cubicBezTo>
                    <a:cubicBezTo>
                      <a:pt x="1194313" y="36830"/>
                      <a:pt x="1170018" y="31750"/>
                      <a:pt x="1146658" y="30480"/>
                    </a:cubicBezTo>
                    <a:cubicBezTo>
                      <a:pt x="1089659" y="26670"/>
                      <a:pt x="1031725" y="25400"/>
                      <a:pt x="974726" y="22860"/>
                    </a:cubicBezTo>
                    <a:cubicBezTo>
                      <a:pt x="966316" y="22860"/>
                      <a:pt x="956972" y="22860"/>
                      <a:pt x="948562" y="22860"/>
                    </a:cubicBezTo>
                    <a:cubicBezTo>
                      <a:pt x="934546" y="22860"/>
                      <a:pt x="920529" y="22860"/>
                      <a:pt x="907447" y="22860"/>
                    </a:cubicBezTo>
                    <a:cubicBezTo>
                      <a:pt x="877546" y="22860"/>
                      <a:pt x="847645" y="22860"/>
                      <a:pt x="818678" y="24130"/>
                    </a:cubicBezTo>
                    <a:cubicBezTo>
                      <a:pt x="793449" y="25400"/>
                      <a:pt x="368289" y="29210"/>
                      <a:pt x="343060" y="29210"/>
                    </a:cubicBezTo>
                    <a:cubicBezTo>
                      <a:pt x="301946" y="29210"/>
                      <a:pt x="260832" y="26670"/>
                      <a:pt x="219717" y="33020"/>
                    </a:cubicBezTo>
                    <a:cubicBezTo>
                      <a:pt x="198226" y="36830"/>
                      <a:pt x="177668" y="36830"/>
                      <a:pt x="157111" y="38100"/>
                    </a:cubicBezTo>
                    <a:cubicBezTo>
                      <a:pt x="121604" y="41910"/>
                      <a:pt x="86096" y="45720"/>
                      <a:pt x="49530" y="50800"/>
                    </a:cubicBezTo>
                    <a:cubicBezTo>
                      <a:pt x="36830" y="50800"/>
                      <a:pt x="34290" y="53340"/>
                      <a:pt x="33020" y="68543"/>
                    </a:cubicBezTo>
                    <a:cubicBezTo>
                      <a:pt x="31750" y="91201"/>
                      <a:pt x="31750" y="113859"/>
                      <a:pt x="30480" y="136517"/>
                    </a:cubicBezTo>
                    <a:cubicBezTo>
                      <a:pt x="29210" y="174281"/>
                      <a:pt x="26670" y="210786"/>
                      <a:pt x="25400" y="248549"/>
                    </a:cubicBezTo>
                    <a:cubicBezTo>
                      <a:pt x="20320" y="288830"/>
                      <a:pt x="26670" y="1273202"/>
                      <a:pt x="29210" y="1313483"/>
                    </a:cubicBezTo>
                    <a:cubicBezTo>
                      <a:pt x="29210" y="1356282"/>
                      <a:pt x="29210" y="1400339"/>
                      <a:pt x="30480" y="1443138"/>
                    </a:cubicBezTo>
                    <a:cubicBezTo>
                      <a:pt x="30480" y="1474608"/>
                      <a:pt x="33020" y="1506078"/>
                      <a:pt x="33020" y="1537547"/>
                    </a:cubicBezTo>
                    <a:cubicBezTo>
                      <a:pt x="33020" y="1571535"/>
                      <a:pt x="33020" y="1605522"/>
                      <a:pt x="31750" y="1639530"/>
                    </a:cubicBezTo>
                    <a:cubicBezTo>
                      <a:pt x="31750" y="1643340"/>
                      <a:pt x="31750" y="1645880"/>
                      <a:pt x="31750" y="1649690"/>
                    </a:cubicBezTo>
                    <a:cubicBezTo>
                      <a:pt x="31750" y="1659850"/>
                      <a:pt x="35560" y="1663660"/>
                      <a:pt x="44450" y="1663660"/>
                    </a:cubicBezTo>
                    <a:cubicBezTo>
                      <a:pt x="58998" y="1663660"/>
                      <a:pt x="72079" y="1664930"/>
                      <a:pt x="84227" y="1664930"/>
                    </a:cubicBezTo>
                    <a:cubicBezTo>
                      <a:pt x="101981" y="1664930"/>
                      <a:pt x="120669" y="1662390"/>
                      <a:pt x="138423" y="1664930"/>
                    </a:cubicBezTo>
                    <a:cubicBezTo>
                      <a:pt x="167390" y="1668740"/>
                      <a:pt x="196357" y="1671280"/>
                      <a:pt x="225324" y="1670010"/>
                    </a:cubicBezTo>
                    <a:cubicBezTo>
                      <a:pt x="244012" y="1668740"/>
                      <a:pt x="261766" y="1671280"/>
                      <a:pt x="280454" y="1671280"/>
                    </a:cubicBezTo>
                    <a:cubicBezTo>
                      <a:pt x="307552" y="1671280"/>
                      <a:pt x="334650" y="1670010"/>
                      <a:pt x="361748" y="1671280"/>
                    </a:cubicBezTo>
                    <a:cubicBezTo>
                      <a:pt x="401928" y="1672550"/>
                      <a:pt x="842973" y="1662390"/>
                      <a:pt x="884087" y="1664930"/>
                    </a:cubicBezTo>
                    <a:cubicBezTo>
                      <a:pt x="901841" y="1666200"/>
                      <a:pt x="919595" y="1667470"/>
                      <a:pt x="936414" y="1667470"/>
                    </a:cubicBezTo>
                    <a:cubicBezTo>
                      <a:pt x="967250" y="1670010"/>
                      <a:pt x="997151" y="1666200"/>
                      <a:pt x="1027987" y="1670010"/>
                    </a:cubicBezTo>
                    <a:cubicBezTo>
                      <a:pt x="1053216" y="1672550"/>
                      <a:pt x="1078446" y="1672550"/>
                      <a:pt x="1103675" y="1675090"/>
                    </a:cubicBezTo>
                    <a:cubicBezTo>
                      <a:pt x="1141052" y="1678900"/>
                      <a:pt x="1178428" y="1681440"/>
                      <a:pt x="1215805" y="1682710"/>
                    </a:cubicBezTo>
                    <a:cubicBezTo>
                      <a:pt x="1229821" y="1682710"/>
                      <a:pt x="1246900" y="1681440"/>
                      <a:pt x="1267220" y="1681440"/>
                    </a:cubicBezTo>
                  </a:path>
                </a:pathLst>
              </a:custGeom>
              <a:solidFill>
                <a:srgbClr val="FFFFFF"/>
              </a:solidFill>
            </p:spPr>
            <p:txBody>
              <a:bodyPr/>
              <a:lstStyle/>
              <a:p>
                <a:endParaRPr lang="en-US"/>
              </a:p>
            </p:txBody>
          </p:sp>
        </p:grpSp>
        <p:sp>
          <p:nvSpPr>
            <p:cNvPr id="26" name="Freeform 26"/>
            <p:cNvSpPr/>
            <p:nvPr/>
          </p:nvSpPr>
          <p:spPr>
            <a:xfrm rot="-1060708">
              <a:off x="12267924" y="3371363"/>
              <a:ext cx="1255977" cy="941983"/>
            </a:xfrm>
            <a:custGeom>
              <a:avLst/>
              <a:gdLst/>
              <a:ahLst/>
              <a:cxnLst/>
              <a:rect l="l" t="t" r="r" b="b"/>
              <a:pathLst>
                <a:path w="1255977" h="941983">
                  <a:moveTo>
                    <a:pt x="0" y="0"/>
                  </a:moveTo>
                  <a:lnTo>
                    <a:pt x="1255978" y="0"/>
                  </a:lnTo>
                  <a:lnTo>
                    <a:pt x="1255978" y="941983"/>
                  </a:lnTo>
                  <a:lnTo>
                    <a:pt x="0" y="9419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1" name="Rectangle 30"/>
            <p:cNvSpPr/>
            <p:nvPr/>
          </p:nvSpPr>
          <p:spPr>
            <a:xfrm>
              <a:off x="12889938" y="5476708"/>
              <a:ext cx="3982273" cy="1824923"/>
            </a:xfrm>
            <a:prstGeom prst="rect">
              <a:avLst/>
            </a:prstGeom>
          </p:spPr>
          <p:txBody>
            <a:bodyPr wrap="square">
              <a:spAutoFit/>
            </a:bodyPr>
            <a:lstStyle/>
            <a:p>
              <a:pPr algn="ctr">
                <a:lnSpc>
                  <a:spcPct val="150000"/>
                </a:lnSpc>
              </a:pPr>
              <a:r>
                <a:rPr lang="nl-NL" sz="4000" kern="0">
                  <a:latin typeface="Arial" panose="020B0604020202020204" pitchFamily="34" charset="0"/>
                  <a:cs typeface="Arial" panose="020B0604020202020204" pitchFamily="34" charset="0"/>
                </a:rPr>
                <a:t>Đọc trước nội dung </a:t>
              </a:r>
              <a:r>
                <a:rPr lang="nl-NL" sz="4000" b="1" kern="0">
                  <a:latin typeface="Arial" panose="020B0604020202020204" pitchFamily="34" charset="0"/>
                  <a:cs typeface="Arial" panose="020B0604020202020204" pitchFamily="34" charset="0"/>
                </a:rPr>
                <a:t>Bài 11</a:t>
              </a:r>
              <a:endParaRPr lang="en-US" sz="40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52793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trips(downLeft)">
                                      <p:cBhvr>
                                        <p:cTn id="11" dur="500"/>
                                        <p:tgtEl>
                                          <p:spTgt spid="3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downLef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4" name="Group 4"/>
          <p:cNvGrpSpPr/>
          <p:nvPr/>
        </p:nvGrpSpPr>
        <p:grpSpPr>
          <a:xfrm>
            <a:off x="0" y="8026603"/>
            <a:ext cx="18288000" cy="2260397"/>
            <a:chOff x="0" y="0"/>
            <a:chExt cx="12700000" cy="1569720"/>
          </a:xfrm>
        </p:grpSpPr>
        <p:sp>
          <p:nvSpPr>
            <p:cNvPr id="5" name="Freeform 5"/>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6" name="Freeform 6"/>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5600886" y="0"/>
            <a:ext cx="2687114" cy="2783263"/>
          </a:xfrm>
          <a:custGeom>
            <a:avLst/>
            <a:gdLst/>
            <a:ahLst/>
            <a:cxnLst/>
            <a:rect l="l" t="t" r="r" b="b"/>
            <a:pathLst>
              <a:path w="2687114" h="2783263">
                <a:moveTo>
                  <a:pt x="0" y="0"/>
                </a:moveTo>
                <a:lnTo>
                  <a:pt x="2687114" y="0"/>
                </a:lnTo>
                <a:lnTo>
                  <a:pt x="2687114" y="2783263"/>
                </a:lnTo>
                <a:lnTo>
                  <a:pt x="0" y="2783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869238" y="1028700"/>
            <a:ext cx="4376651" cy="9258300"/>
          </a:xfrm>
          <a:custGeom>
            <a:avLst/>
            <a:gdLst/>
            <a:ahLst/>
            <a:cxnLst/>
            <a:rect l="l" t="t" r="r" b="b"/>
            <a:pathLst>
              <a:path w="4376651" h="9258300">
                <a:moveTo>
                  <a:pt x="0" y="0"/>
                </a:moveTo>
                <a:lnTo>
                  <a:pt x="4376651" y="0"/>
                </a:lnTo>
                <a:lnTo>
                  <a:pt x="4376651" y="9258300"/>
                </a:lnTo>
                <a:lnTo>
                  <a:pt x="0" y="9258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244241">
            <a:off x="12685111" y="272800"/>
            <a:ext cx="368255" cy="1088908"/>
          </a:xfrm>
          <a:custGeom>
            <a:avLst/>
            <a:gdLst/>
            <a:ahLst/>
            <a:cxnLst/>
            <a:rect l="l" t="t" r="r" b="b"/>
            <a:pathLst>
              <a:path w="368255" h="1088908">
                <a:moveTo>
                  <a:pt x="0" y="0"/>
                </a:moveTo>
                <a:lnTo>
                  <a:pt x="368255" y="0"/>
                </a:lnTo>
                <a:lnTo>
                  <a:pt x="368255" y="1088908"/>
                </a:lnTo>
                <a:lnTo>
                  <a:pt x="0" y="10889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833899">
            <a:off x="17044347" y="5304711"/>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rot="-523775">
            <a:off x="6730476" y="7913204"/>
            <a:ext cx="2311463" cy="1521363"/>
          </a:xfrm>
          <a:custGeom>
            <a:avLst/>
            <a:gdLst/>
            <a:ahLst/>
            <a:cxnLst/>
            <a:rect l="l" t="t" r="r" b="b"/>
            <a:pathLst>
              <a:path w="2311463" h="1521363">
                <a:moveTo>
                  <a:pt x="0" y="0"/>
                </a:moveTo>
                <a:lnTo>
                  <a:pt x="2311463" y="0"/>
                </a:lnTo>
                <a:lnTo>
                  <a:pt x="2311463" y="1521362"/>
                </a:lnTo>
                <a:lnTo>
                  <a:pt x="0" y="15213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a:off x="2877892" y="8712442"/>
            <a:ext cx="1165533" cy="888719"/>
          </a:xfrm>
          <a:custGeom>
            <a:avLst/>
            <a:gdLst/>
            <a:ahLst/>
            <a:cxnLst/>
            <a:rect l="l" t="t" r="r" b="b"/>
            <a:pathLst>
              <a:path w="1165533" h="888719">
                <a:moveTo>
                  <a:pt x="0" y="0"/>
                </a:moveTo>
                <a:lnTo>
                  <a:pt x="1165533" y="0"/>
                </a:lnTo>
                <a:lnTo>
                  <a:pt x="1165533" y="888719"/>
                </a:lnTo>
                <a:lnTo>
                  <a:pt x="0" y="8887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p:cNvSpPr/>
          <p:nvPr/>
        </p:nvSpPr>
        <p:spPr>
          <a:xfrm rot="1086868">
            <a:off x="11146491" y="6204227"/>
            <a:ext cx="1248254" cy="903424"/>
          </a:xfrm>
          <a:custGeom>
            <a:avLst/>
            <a:gdLst/>
            <a:ahLst/>
            <a:cxnLst/>
            <a:rect l="l" t="t" r="r" b="b"/>
            <a:pathLst>
              <a:path w="1248254" h="903424">
                <a:moveTo>
                  <a:pt x="0" y="0"/>
                </a:moveTo>
                <a:lnTo>
                  <a:pt x="1248254" y="0"/>
                </a:lnTo>
                <a:lnTo>
                  <a:pt x="1248254" y="903424"/>
                </a:lnTo>
                <a:lnTo>
                  <a:pt x="0" y="9034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TextBox 7">
            <a:extLst>
              <a:ext uri="{FF2B5EF4-FFF2-40B4-BE49-F238E27FC236}">
                <a16:creationId xmlns:a16="http://schemas.microsoft.com/office/drawing/2014/main" id="{F382605D-8CD3-44BE-AC1B-6FF362FEC183}"/>
              </a:ext>
            </a:extLst>
          </p:cNvPr>
          <p:cNvSpPr txBox="1"/>
          <p:nvPr/>
        </p:nvSpPr>
        <p:spPr>
          <a:xfrm>
            <a:off x="412059" y="1361124"/>
            <a:ext cx="12822161" cy="3924151"/>
          </a:xfrm>
          <a:prstGeom prst="rect">
            <a:avLst/>
          </a:prstGeom>
        </p:spPr>
        <p:txBody>
          <a:bodyPr wrap="square" lIns="0" tIns="0" rIns="0" bIns="0" rtlCol="0" anchor="t">
            <a:spAutoFit/>
          </a:bodyPr>
          <a:lstStyle/>
          <a:p>
            <a:pPr algn="ctr">
              <a:lnSpc>
                <a:spcPct val="150000"/>
              </a:lnSpc>
            </a:pPr>
            <a:r>
              <a:rPr lang="en-US" sz="8500" b="1">
                <a:latin typeface="Arial" panose="020B0604020202020204" pitchFamily="34" charset="0"/>
                <a:cs typeface="Arial" panose="020B0604020202020204" pitchFamily="34" charset="0"/>
              </a:rPr>
              <a:t>BÀI HỌC KẾT THÚC! HẸN GẶP LẠI!</a:t>
            </a:r>
            <a:endParaRPr lang="en-US" sz="8500" b="1" dirty="0">
              <a:latin typeface="Arial" panose="020B0604020202020204" pitchFamily="34" charset="0"/>
              <a:cs typeface="Arial" panose="020B0604020202020204" pitchFamily="34" charset="0"/>
            </a:endParaRPr>
          </a:p>
        </p:txBody>
      </p:sp>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grpSp>
        <p:nvGrpSpPr>
          <p:cNvPr id="4" name="Group 4"/>
          <p:cNvGrpSpPr/>
          <p:nvPr/>
        </p:nvGrpSpPr>
        <p:grpSpPr>
          <a:xfrm>
            <a:off x="1638300" y="1714500"/>
            <a:ext cx="15011400" cy="7181850"/>
            <a:chOff x="0" y="0"/>
            <a:chExt cx="4548909" cy="2176318"/>
          </a:xfrm>
        </p:grpSpPr>
        <p:sp>
          <p:nvSpPr>
            <p:cNvPr id="5" name="Freeform 5"/>
            <p:cNvSpPr/>
            <p:nvPr/>
          </p:nvSpPr>
          <p:spPr>
            <a:xfrm>
              <a:off x="10160" y="16510"/>
              <a:ext cx="4526049" cy="2148378"/>
            </a:xfrm>
            <a:custGeom>
              <a:avLst/>
              <a:gdLst/>
              <a:ahLst/>
              <a:cxnLst/>
              <a:rect l="l" t="t" r="r" b="b"/>
              <a:pathLst>
                <a:path w="4526049" h="2148378">
                  <a:moveTo>
                    <a:pt x="4526049" y="2148378"/>
                  </a:moveTo>
                  <a:lnTo>
                    <a:pt x="0" y="2140758"/>
                  </a:lnTo>
                  <a:lnTo>
                    <a:pt x="0" y="758341"/>
                  </a:lnTo>
                  <a:lnTo>
                    <a:pt x="17780" y="19050"/>
                  </a:lnTo>
                  <a:lnTo>
                    <a:pt x="2254927" y="0"/>
                  </a:lnTo>
                  <a:lnTo>
                    <a:pt x="4506999" y="5080"/>
                  </a:lnTo>
                  <a:lnTo>
                    <a:pt x="4526049" y="2148378"/>
                  </a:lnTo>
                </a:path>
              </a:pathLst>
            </a:custGeom>
            <a:solidFill>
              <a:srgbClr val="FFFFFF"/>
            </a:solidFill>
          </p:spPr>
          <p:txBody>
            <a:bodyPr/>
            <a:lstStyle/>
            <a:p>
              <a:endParaRPr lang="en-US"/>
            </a:p>
          </p:txBody>
        </p:sp>
        <p:sp>
          <p:nvSpPr>
            <p:cNvPr id="6" name="Freeform 6"/>
            <p:cNvSpPr/>
            <p:nvPr/>
          </p:nvSpPr>
          <p:spPr>
            <a:xfrm>
              <a:off x="-3810" y="0"/>
              <a:ext cx="4555259" cy="2175048"/>
            </a:xfrm>
            <a:custGeom>
              <a:avLst/>
              <a:gdLst/>
              <a:ahLst/>
              <a:cxnLst/>
              <a:rect l="l" t="t" r="r" b="b"/>
              <a:pathLst>
                <a:path w="4555259" h="2175048">
                  <a:moveTo>
                    <a:pt x="4520969" y="21590"/>
                  </a:moveTo>
                  <a:cubicBezTo>
                    <a:pt x="4522239" y="34290"/>
                    <a:pt x="4522239" y="44450"/>
                    <a:pt x="4523509" y="54610"/>
                  </a:cubicBezTo>
                  <a:cubicBezTo>
                    <a:pt x="4526049" y="96046"/>
                    <a:pt x="4527319" y="141955"/>
                    <a:pt x="4529859" y="186225"/>
                  </a:cubicBezTo>
                  <a:cubicBezTo>
                    <a:pt x="4529859" y="250170"/>
                    <a:pt x="4542559" y="1511042"/>
                    <a:pt x="4548909" y="1574988"/>
                  </a:cubicBezTo>
                  <a:cubicBezTo>
                    <a:pt x="4555259" y="1671726"/>
                    <a:pt x="4551449" y="1770103"/>
                    <a:pt x="4551449" y="1866841"/>
                  </a:cubicBezTo>
                  <a:cubicBezTo>
                    <a:pt x="4551449" y="1952102"/>
                    <a:pt x="4552719" y="2030804"/>
                    <a:pt x="4553989" y="2114088"/>
                  </a:cubicBezTo>
                  <a:cubicBezTo>
                    <a:pt x="4553989" y="2135678"/>
                    <a:pt x="4553989" y="2149648"/>
                    <a:pt x="4553989" y="2173778"/>
                  </a:cubicBezTo>
                  <a:cubicBezTo>
                    <a:pt x="4531129" y="2173778"/>
                    <a:pt x="4510809" y="2175048"/>
                    <a:pt x="4481275" y="2173778"/>
                  </a:cubicBezTo>
                  <a:cubicBezTo>
                    <a:pt x="4252287" y="2168698"/>
                    <a:pt x="4019776" y="2175048"/>
                    <a:pt x="3790788" y="2169968"/>
                  </a:cubicBezTo>
                  <a:cubicBezTo>
                    <a:pt x="3653395" y="2166158"/>
                    <a:pt x="3519525" y="2168698"/>
                    <a:pt x="3382132" y="2166158"/>
                  </a:cubicBezTo>
                  <a:cubicBezTo>
                    <a:pt x="3318720" y="2164888"/>
                    <a:pt x="3255308" y="2163618"/>
                    <a:pt x="3191896" y="2162348"/>
                  </a:cubicBezTo>
                  <a:cubicBezTo>
                    <a:pt x="3153144" y="2162348"/>
                    <a:pt x="3117915" y="2163618"/>
                    <a:pt x="3079163" y="2163618"/>
                  </a:cubicBezTo>
                  <a:cubicBezTo>
                    <a:pt x="2980522" y="2162348"/>
                    <a:pt x="2709259" y="2163618"/>
                    <a:pt x="2610618" y="2162348"/>
                  </a:cubicBezTo>
                  <a:cubicBezTo>
                    <a:pt x="2540160" y="2161078"/>
                    <a:pt x="1131002" y="2169968"/>
                    <a:pt x="1060544" y="2168698"/>
                  </a:cubicBezTo>
                  <a:cubicBezTo>
                    <a:pt x="1042930" y="2168698"/>
                    <a:pt x="1021793" y="2169968"/>
                    <a:pt x="1004178" y="2169968"/>
                  </a:cubicBezTo>
                  <a:cubicBezTo>
                    <a:pt x="961903" y="2169968"/>
                    <a:pt x="923152" y="2171238"/>
                    <a:pt x="880877" y="2171238"/>
                  </a:cubicBezTo>
                  <a:cubicBezTo>
                    <a:pt x="775190" y="2171238"/>
                    <a:pt x="673026" y="2169968"/>
                    <a:pt x="567339" y="2168698"/>
                  </a:cubicBezTo>
                  <a:cubicBezTo>
                    <a:pt x="503927" y="2167428"/>
                    <a:pt x="440515" y="2166158"/>
                    <a:pt x="380626" y="2164888"/>
                  </a:cubicBezTo>
                  <a:cubicBezTo>
                    <a:pt x="267893" y="2163618"/>
                    <a:pt x="155161" y="2162348"/>
                    <a:pt x="48260" y="2162348"/>
                  </a:cubicBezTo>
                  <a:cubicBezTo>
                    <a:pt x="38100" y="2162348"/>
                    <a:pt x="29210" y="2162348"/>
                    <a:pt x="19050" y="2161078"/>
                  </a:cubicBezTo>
                  <a:cubicBezTo>
                    <a:pt x="10160" y="2159808"/>
                    <a:pt x="5080" y="2153458"/>
                    <a:pt x="7620" y="2144568"/>
                  </a:cubicBezTo>
                  <a:cubicBezTo>
                    <a:pt x="16510" y="2112785"/>
                    <a:pt x="12700" y="2071794"/>
                    <a:pt x="11430" y="2029164"/>
                  </a:cubicBezTo>
                  <a:cubicBezTo>
                    <a:pt x="10160" y="1942264"/>
                    <a:pt x="6350" y="1857003"/>
                    <a:pt x="7620" y="1770103"/>
                  </a:cubicBezTo>
                  <a:cubicBezTo>
                    <a:pt x="5080" y="1661888"/>
                    <a:pt x="0" y="322314"/>
                    <a:pt x="7620" y="212459"/>
                  </a:cubicBezTo>
                  <a:cubicBezTo>
                    <a:pt x="8890" y="191144"/>
                    <a:pt x="7620" y="168189"/>
                    <a:pt x="8890" y="146874"/>
                  </a:cubicBezTo>
                  <a:cubicBezTo>
                    <a:pt x="10160" y="112442"/>
                    <a:pt x="12700" y="74731"/>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7" y="0"/>
                    <a:pt x="3597029" y="2540"/>
                    <a:pt x="3656918" y="2540"/>
                  </a:cubicBezTo>
                  <a:cubicBezTo>
                    <a:pt x="3822494" y="3810"/>
                    <a:pt x="3991593" y="5080"/>
                    <a:pt x="4157169" y="7620"/>
                  </a:cubicBezTo>
                  <a:cubicBezTo>
                    <a:pt x="4245241" y="8890"/>
                    <a:pt x="4333314" y="12700"/>
                    <a:pt x="4421386" y="16510"/>
                  </a:cubicBezTo>
                  <a:cubicBezTo>
                    <a:pt x="4442523" y="16510"/>
                    <a:pt x="4463661" y="16510"/>
                    <a:pt x="4481275" y="16510"/>
                  </a:cubicBezTo>
                  <a:cubicBezTo>
                    <a:pt x="4501919" y="17780"/>
                    <a:pt x="4510809" y="20320"/>
                    <a:pt x="4520969" y="21590"/>
                  </a:cubicBezTo>
                  <a:moveTo>
                    <a:pt x="4531129" y="2157268"/>
                  </a:moveTo>
                  <a:cubicBezTo>
                    <a:pt x="4532399" y="2140758"/>
                    <a:pt x="4533669" y="2128058"/>
                    <a:pt x="4533669" y="2115358"/>
                  </a:cubicBezTo>
                  <a:cubicBezTo>
                    <a:pt x="4532399" y="2022606"/>
                    <a:pt x="4531129" y="1935705"/>
                    <a:pt x="4531129" y="1842247"/>
                  </a:cubicBezTo>
                  <a:cubicBezTo>
                    <a:pt x="4531129" y="1799617"/>
                    <a:pt x="4533669" y="1756986"/>
                    <a:pt x="4532399" y="1714356"/>
                  </a:cubicBezTo>
                  <a:cubicBezTo>
                    <a:pt x="4532399" y="1675005"/>
                    <a:pt x="4531129" y="1634014"/>
                    <a:pt x="4529859" y="1594663"/>
                  </a:cubicBezTo>
                  <a:cubicBezTo>
                    <a:pt x="4524779" y="1533997"/>
                    <a:pt x="4513349" y="278044"/>
                    <a:pt x="4513349" y="217378"/>
                  </a:cubicBezTo>
                  <a:cubicBezTo>
                    <a:pt x="4510809" y="166550"/>
                    <a:pt x="4508269" y="114082"/>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8"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812"/>
                  </a:cubicBezTo>
                  <a:cubicBezTo>
                    <a:pt x="31750" y="99325"/>
                    <a:pt x="31750" y="128838"/>
                    <a:pt x="30480" y="158351"/>
                  </a:cubicBezTo>
                  <a:cubicBezTo>
                    <a:pt x="29210" y="207540"/>
                    <a:pt x="26670" y="255089"/>
                    <a:pt x="25400" y="304278"/>
                  </a:cubicBezTo>
                  <a:cubicBezTo>
                    <a:pt x="20320" y="356746"/>
                    <a:pt x="26670" y="1638933"/>
                    <a:pt x="29210" y="1691401"/>
                  </a:cubicBezTo>
                  <a:cubicBezTo>
                    <a:pt x="29210" y="1747148"/>
                    <a:pt x="29210" y="1804535"/>
                    <a:pt x="30480" y="1860283"/>
                  </a:cubicBezTo>
                  <a:cubicBezTo>
                    <a:pt x="30480" y="1901273"/>
                    <a:pt x="33020" y="1942264"/>
                    <a:pt x="33020" y="1983255"/>
                  </a:cubicBezTo>
                  <a:cubicBezTo>
                    <a:pt x="33020" y="2027524"/>
                    <a:pt x="33020" y="2071794"/>
                    <a:pt x="31750" y="2115358"/>
                  </a:cubicBezTo>
                  <a:cubicBezTo>
                    <a:pt x="31750" y="2119168"/>
                    <a:pt x="31750" y="2121708"/>
                    <a:pt x="31750" y="2125518"/>
                  </a:cubicBezTo>
                  <a:cubicBezTo>
                    <a:pt x="31750" y="2135678"/>
                    <a:pt x="35560" y="2139488"/>
                    <a:pt x="44450" y="2139488"/>
                  </a:cubicBezTo>
                  <a:cubicBezTo>
                    <a:pt x="74134" y="2139488"/>
                    <a:pt x="123455" y="2140758"/>
                    <a:pt x="169252" y="2140758"/>
                  </a:cubicBezTo>
                  <a:cubicBezTo>
                    <a:pt x="236187" y="2140758"/>
                    <a:pt x="306645" y="2138218"/>
                    <a:pt x="373580" y="2140758"/>
                  </a:cubicBezTo>
                  <a:cubicBezTo>
                    <a:pt x="482790" y="2144568"/>
                    <a:pt x="592000" y="2147108"/>
                    <a:pt x="701209" y="2145838"/>
                  </a:cubicBezTo>
                  <a:cubicBezTo>
                    <a:pt x="771667" y="2144568"/>
                    <a:pt x="838602" y="2147108"/>
                    <a:pt x="909060" y="2147108"/>
                  </a:cubicBezTo>
                  <a:cubicBezTo>
                    <a:pt x="1011224" y="2147108"/>
                    <a:pt x="1113388" y="2145838"/>
                    <a:pt x="1215552" y="2147108"/>
                  </a:cubicBezTo>
                  <a:cubicBezTo>
                    <a:pt x="1367036" y="2148378"/>
                    <a:pt x="3029843" y="2138218"/>
                    <a:pt x="3184850" y="2140758"/>
                  </a:cubicBezTo>
                  <a:cubicBezTo>
                    <a:pt x="3251785" y="2142028"/>
                    <a:pt x="3318720" y="2143298"/>
                    <a:pt x="3382132" y="2143298"/>
                  </a:cubicBezTo>
                  <a:cubicBezTo>
                    <a:pt x="3498388" y="2145838"/>
                    <a:pt x="3611120" y="2142028"/>
                    <a:pt x="3727376" y="2145838"/>
                  </a:cubicBezTo>
                  <a:cubicBezTo>
                    <a:pt x="3822494" y="2148378"/>
                    <a:pt x="3917612" y="2148378"/>
                    <a:pt x="4012730" y="2150918"/>
                  </a:cubicBezTo>
                  <a:cubicBezTo>
                    <a:pt x="4153646" y="2154728"/>
                    <a:pt x="4294562" y="2157268"/>
                    <a:pt x="4435477" y="2158538"/>
                  </a:cubicBezTo>
                  <a:cubicBezTo>
                    <a:pt x="4488321" y="2158538"/>
                    <a:pt x="4510809" y="2157268"/>
                    <a:pt x="4531129" y="2157268"/>
                  </a:cubicBezTo>
                </a:path>
              </a:pathLst>
            </a:custGeom>
            <a:solidFill>
              <a:srgbClr val="FFFFFF"/>
            </a:solidFill>
          </p:spPr>
          <p:txBody>
            <a:bodyPr/>
            <a:lstStyle/>
            <a:p>
              <a:endParaRPr lang="en-US"/>
            </a:p>
          </p:txBody>
        </p:sp>
      </p:grpSp>
      <p:sp>
        <p:nvSpPr>
          <p:cNvPr id="11" name="TextBox 11"/>
          <p:cNvSpPr txBox="1"/>
          <p:nvPr/>
        </p:nvSpPr>
        <p:spPr>
          <a:xfrm>
            <a:off x="5074540" y="5600979"/>
            <a:ext cx="8138919" cy="963930"/>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Sedgwick Ave Bold"/>
              </a:rPr>
              <a:t>Activity Time</a:t>
            </a:r>
          </a:p>
        </p:txBody>
      </p:sp>
      <p:sp>
        <p:nvSpPr>
          <p:cNvPr id="12" name="Freeform 12"/>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15600886" y="0"/>
            <a:ext cx="2687114" cy="2783263"/>
          </a:xfrm>
          <a:custGeom>
            <a:avLst/>
            <a:gdLst/>
            <a:ahLst/>
            <a:cxnLst/>
            <a:rect l="l" t="t" r="r" b="b"/>
            <a:pathLst>
              <a:path w="2687114" h="2783263">
                <a:moveTo>
                  <a:pt x="0" y="0"/>
                </a:moveTo>
                <a:lnTo>
                  <a:pt x="2687114" y="0"/>
                </a:lnTo>
                <a:lnTo>
                  <a:pt x="2687114" y="2783263"/>
                </a:lnTo>
                <a:lnTo>
                  <a:pt x="0" y="2783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flipH="1">
            <a:off x="0" y="0"/>
            <a:ext cx="2687114" cy="2783263"/>
          </a:xfrm>
          <a:custGeom>
            <a:avLst/>
            <a:gdLst/>
            <a:ahLst/>
            <a:cxnLst/>
            <a:rect l="l" t="t" r="r" b="b"/>
            <a:pathLst>
              <a:path w="2687114" h="2783263">
                <a:moveTo>
                  <a:pt x="2687114" y="0"/>
                </a:moveTo>
                <a:lnTo>
                  <a:pt x="0" y="0"/>
                </a:lnTo>
                <a:lnTo>
                  <a:pt x="0" y="2783263"/>
                </a:lnTo>
                <a:lnTo>
                  <a:pt x="2687114" y="2783263"/>
                </a:lnTo>
                <a:lnTo>
                  <a:pt x="268711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1221072">
            <a:off x="2456749" y="8822234"/>
            <a:ext cx="1473760" cy="801357"/>
          </a:xfrm>
          <a:custGeom>
            <a:avLst/>
            <a:gdLst/>
            <a:ahLst/>
            <a:cxnLst/>
            <a:rect l="l" t="t" r="r" b="b"/>
            <a:pathLst>
              <a:path w="1473760" h="801357">
                <a:moveTo>
                  <a:pt x="0" y="0"/>
                </a:moveTo>
                <a:lnTo>
                  <a:pt x="1473760" y="0"/>
                </a:lnTo>
                <a:lnTo>
                  <a:pt x="1473760" y="801357"/>
                </a:lnTo>
                <a:lnTo>
                  <a:pt x="0" y="8013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rot="1177711" flipH="1">
            <a:off x="14341510" y="8817742"/>
            <a:ext cx="1490284" cy="810342"/>
          </a:xfrm>
          <a:custGeom>
            <a:avLst/>
            <a:gdLst/>
            <a:ahLst/>
            <a:cxnLst/>
            <a:rect l="l" t="t" r="r" b="b"/>
            <a:pathLst>
              <a:path w="1490284" h="810342">
                <a:moveTo>
                  <a:pt x="1490284" y="0"/>
                </a:moveTo>
                <a:lnTo>
                  <a:pt x="0" y="0"/>
                </a:lnTo>
                <a:lnTo>
                  <a:pt x="0" y="810342"/>
                </a:lnTo>
                <a:lnTo>
                  <a:pt x="1490284" y="810342"/>
                </a:lnTo>
                <a:lnTo>
                  <a:pt x="149028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1244241">
            <a:off x="608479" y="4499652"/>
            <a:ext cx="435483" cy="1287696"/>
          </a:xfrm>
          <a:custGeom>
            <a:avLst/>
            <a:gdLst/>
            <a:ahLst/>
            <a:cxnLst/>
            <a:rect l="l" t="t" r="r" b="b"/>
            <a:pathLst>
              <a:path w="435483" h="1287696">
                <a:moveTo>
                  <a:pt x="0" y="0"/>
                </a:moveTo>
                <a:lnTo>
                  <a:pt x="435483" y="0"/>
                </a:lnTo>
                <a:lnTo>
                  <a:pt x="435483" y="1287696"/>
                </a:lnTo>
                <a:lnTo>
                  <a:pt x="0" y="12876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rot="833899">
            <a:off x="17025297" y="4683208"/>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TextBox 21"/>
          <p:cNvSpPr txBox="1"/>
          <p:nvPr/>
        </p:nvSpPr>
        <p:spPr>
          <a:xfrm>
            <a:off x="3273730" y="3456669"/>
            <a:ext cx="11732157" cy="3693319"/>
          </a:xfrm>
          <a:prstGeom prst="rect">
            <a:avLst/>
          </a:prstGeom>
        </p:spPr>
        <p:txBody>
          <a:bodyPr wrap="square" lIns="0" tIns="0" rIns="0" bIns="0" rtlCol="0" anchor="ctr">
            <a:spAutoFit/>
          </a:bodyPr>
          <a:lstStyle/>
          <a:p>
            <a:pPr algn="ctr">
              <a:lnSpc>
                <a:spcPct val="150000"/>
              </a:lnSpc>
              <a:spcBef>
                <a:spcPct val="0"/>
              </a:spcBef>
            </a:pPr>
            <a:r>
              <a:rPr lang="en-US" sz="8000" b="1">
                <a:solidFill>
                  <a:schemeClr val="accent2"/>
                </a:solidFill>
                <a:latin typeface="Arial" panose="020B0604020202020204" pitchFamily="34" charset="0"/>
                <a:cs typeface="Arial" panose="020B0604020202020204" pitchFamily="34" charset="0"/>
              </a:rPr>
              <a:t>BÀI 10. ÂM THANH VÀ SỰ TRUYỀN ÂM THANH</a:t>
            </a:r>
            <a:endParaRPr lang="en-US" sz="8000" b="1"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3" name="Group 3"/>
          <p:cNvGrpSpPr/>
          <p:nvPr/>
        </p:nvGrpSpPr>
        <p:grpSpPr>
          <a:xfrm>
            <a:off x="0" y="8026603"/>
            <a:ext cx="18288000" cy="2260397"/>
            <a:chOff x="0" y="0"/>
            <a:chExt cx="12700000" cy="1569720"/>
          </a:xfrm>
        </p:grpSpPr>
        <p:sp>
          <p:nvSpPr>
            <p:cNvPr id="4" name="Freeform 4"/>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5" name="Freeform 5"/>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5"/>
          <p:cNvGrpSpPr/>
          <p:nvPr/>
        </p:nvGrpSpPr>
        <p:grpSpPr>
          <a:xfrm>
            <a:off x="3691348" y="711975"/>
            <a:ext cx="10905305" cy="1593138"/>
            <a:chOff x="3691348" y="711975"/>
            <a:chExt cx="10905305" cy="1593138"/>
          </a:xfrm>
        </p:grpSpPr>
        <p:sp>
          <p:nvSpPr>
            <p:cNvPr id="2" name="Freeform 2"/>
            <p:cNvSpPr/>
            <p:nvPr/>
          </p:nvSpPr>
          <p:spPr>
            <a:xfrm rot="-10800000">
              <a:off x="3691348" y="711975"/>
              <a:ext cx="10905305" cy="1593138"/>
            </a:xfrm>
            <a:custGeom>
              <a:avLst/>
              <a:gdLst/>
              <a:ahLst/>
              <a:cxnLst/>
              <a:rect l="l" t="t" r="r" b="b"/>
              <a:pathLst>
                <a:path w="10905305" h="1593138">
                  <a:moveTo>
                    <a:pt x="0" y="0"/>
                  </a:moveTo>
                  <a:lnTo>
                    <a:pt x="10905304" y="0"/>
                  </a:lnTo>
                  <a:lnTo>
                    <a:pt x="10905304" y="1593138"/>
                  </a:lnTo>
                  <a:lnTo>
                    <a:pt x="0" y="1593138"/>
                  </a:lnTo>
                  <a:lnTo>
                    <a:pt x="0" y="0"/>
                  </a:lnTo>
                  <a:close/>
                </a:path>
              </a:pathLst>
            </a:custGeom>
            <a:blipFill>
              <a:blip r:embed="rId4">
                <a:extLst>
                  <a:ext uri="{96DAC541-7B7A-43D3-8B79-37D633B846F1}">
                    <asvg:svgBlip xmlns:asvg="http://schemas.microsoft.com/office/drawing/2016/SVG/main" r:embed="rId5"/>
                  </a:ext>
                </a:extLst>
              </a:blip>
              <a:stretch>
                <a:fillRect t="-12156" b="-16190"/>
              </a:stretch>
            </a:blipFill>
          </p:spPr>
          <p:txBody>
            <a:bodyPr/>
            <a:lstStyle/>
            <a:p>
              <a:endParaRPr lang="en-US"/>
            </a:p>
          </p:txBody>
        </p:sp>
        <p:sp>
          <p:nvSpPr>
            <p:cNvPr id="7" name="TextBox 7"/>
            <p:cNvSpPr txBox="1"/>
            <p:nvPr/>
          </p:nvSpPr>
          <p:spPr>
            <a:xfrm>
              <a:off x="4908673" y="985324"/>
              <a:ext cx="8461556" cy="1046440"/>
            </a:xfrm>
            <a:prstGeom prst="rect">
              <a:avLst/>
            </a:prstGeom>
          </p:spPr>
          <p:txBody>
            <a:bodyPr lIns="0" tIns="0" rIns="0" bIns="0" rtlCol="0" anchor="ctr">
              <a:spAutoFit/>
            </a:bodyPr>
            <a:lstStyle/>
            <a:p>
              <a:pPr marL="0" lvl="0" indent="0" algn="ctr">
                <a:spcBef>
                  <a:spcPct val="0"/>
                </a:spcBef>
              </a:pPr>
              <a:r>
                <a:rPr lang="en-US" sz="6800" b="1" u="none">
                  <a:solidFill>
                    <a:srgbClr val="FFFFFF"/>
                  </a:solidFill>
                  <a:latin typeface="Arial" panose="020B0604020202020204" pitchFamily="34" charset="0"/>
                  <a:cs typeface="Arial" panose="020B0604020202020204" pitchFamily="34" charset="0"/>
                </a:rPr>
                <a:t>NỘI DUNG BÀI HỌC</a:t>
              </a:r>
            </a:p>
          </p:txBody>
        </p:sp>
      </p:grpSp>
      <p:sp>
        <p:nvSpPr>
          <p:cNvPr id="14" name="Freeform 14"/>
          <p:cNvSpPr/>
          <p:nvPr/>
        </p:nvSpPr>
        <p:spPr>
          <a:xfrm>
            <a:off x="15819462" y="0"/>
            <a:ext cx="2468538" cy="2556866"/>
          </a:xfrm>
          <a:custGeom>
            <a:avLst/>
            <a:gdLst/>
            <a:ahLst/>
            <a:cxnLst/>
            <a:rect l="l" t="t" r="r" b="b"/>
            <a:pathLst>
              <a:path w="2468538" h="2556866">
                <a:moveTo>
                  <a:pt x="0" y="0"/>
                </a:moveTo>
                <a:lnTo>
                  <a:pt x="2468538" y="0"/>
                </a:lnTo>
                <a:lnTo>
                  <a:pt x="2468538" y="2556866"/>
                </a:lnTo>
                <a:lnTo>
                  <a:pt x="0" y="2556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flipH="1">
            <a:off x="0" y="0"/>
            <a:ext cx="2468538" cy="2556866"/>
          </a:xfrm>
          <a:custGeom>
            <a:avLst/>
            <a:gdLst/>
            <a:ahLst/>
            <a:cxnLst/>
            <a:rect l="l" t="t" r="r" b="b"/>
            <a:pathLst>
              <a:path w="2468538" h="2556866">
                <a:moveTo>
                  <a:pt x="2468538" y="0"/>
                </a:moveTo>
                <a:lnTo>
                  <a:pt x="0" y="0"/>
                </a:lnTo>
                <a:lnTo>
                  <a:pt x="0" y="2556866"/>
                </a:lnTo>
                <a:lnTo>
                  <a:pt x="2468538" y="2556866"/>
                </a:lnTo>
                <a:lnTo>
                  <a:pt x="246853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Rectangle 15"/>
          <p:cNvSpPr/>
          <p:nvPr/>
        </p:nvSpPr>
        <p:spPr>
          <a:xfrm>
            <a:off x="1386669" y="3615334"/>
            <a:ext cx="9052731" cy="2298498"/>
          </a:xfrm>
          <a:prstGeom prst="rect">
            <a:avLst/>
          </a:prstGeom>
          <a:solidFill>
            <a:schemeClr val="bg1"/>
          </a:solidFill>
          <a:ln w="38100">
            <a:solidFill>
              <a:srgbClr val="6C8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a:solidFill>
                  <a:schemeClr val="tx1">
                    <a:lumMod val="65000"/>
                    <a:lumOff val="35000"/>
                  </a:schemeClr>
                </a:solidFill>
                <a:latin typeface="Arial" panose="020B0604020202020204" pitchFamily="34" charset="0"/>
                <a:cs typeface="Arial" panose="020B0604020202020204" pitchFamily="34" charset="0"/>
              </a:rPr>
              <a:t>1. Âm thanh và nguồn phát âm thanh</a:t>
            </a:r>
          </a:p>
        </p:txBody>
      </p:sp>
      <p:sp>
        <p:nvSpPr>
          <p:cNvPr id="17" name="Rectangle 16"/>
          <p:cNvSpPr/>
          <p:nvPr/>
        </p:nvSpPr>
        <p:spPr>
          <a:xfrm>
            <a:off x="1386669" y="6859218"/>
            <a:ext cx="9052731" cy="2298498"/>
          </a:xfrm>
          <a:prstGeom prst="rect">
            <a:avLst/>
          </a:prstGeom>
          <a:solidFill>
            <a:schemeClr val="bg1"/>
          </a:solidFill>
          <a:ln w="38100">
            <a:solidFill>
              <a:srgbClr val="6C8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lumMod val="65000"/>
                    <a:lumOff val="35000"/>
                  </a:schemeClr>
                </a:solidFill>
                <a:latin typeface="Arial" panose="020B0604020202020204" pitchFamily="34" charset="0"/>
                <a:cs typeface="Arial" panose="020B0604020202020204" pitchFamily="34" charset="0"/>
              </a:rPr>
              <a:t>2. Sự lan truyền âm thanh</a:t>
            </a:r>
          </a:p>
        </p:txBody>
      </p:sp>
      <p:pic>
        <p:nvPicPr>
          <p:cNvPr id="3074" name="Picture 2" descr="https://o.remove.bg/downloads/14840f62-b516-4806-9261-cdc3f66b138d/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28450" y="3467100"/>
            <a:ext cx="4918099" cy="6400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sp>
        <p:nvSpPr>
          <p:cNvPr id="2" name="TextBox 2"/>
          <p:cNvSpPr txBox="1"/>
          <p:nvPr/>
        </p:nvSpPr>
        <p:spPr>
          <a:xfrm>
            <a:off x="3944553" y="3054456"/>
            <a:ext cx="10779979" cy="3744615"/>
          </a:xfrm>
          <a:prstGeom prst="rect">
            <a:avLst/>
          </a:prstGeom>
        </p:spPr>
        <p:txBody>
          <a:bodyPr wrap="square" lIns="0" tIns="0" rIns="0" bIns="0" rtlCol="0" anchor="t">
            <a:spAutoFit/>
          </a:bodyPr>
          <a:lstStyle/>
          <a:p>
            <a:pPr marL="0" lvl="0" indent="0" algn="ctr">
              <a:lnSpc>
                <a:spcPts val="14560"/>
              </a:lnSpc>
            </a:pPr>
            <a:r>
              <a:rPr lang="en-US" sz="8000" b="1">
                <a:solidFill>
                  <a:srgbClr val="000000"/>
                </a:solidFill>
                <a:latin typeface="Arial" panose="020B0604020202020204" pitchFamily="34" charset="0"/>
                <a:cs typeface="Arial" panose="020B0604020202020204" pitchFamily="34" charset="0"/>
              </a:rPr>
              <a:t>1. Âm thanh và nguồn phát âm thanh</a:t>
            </a:r>
          </a:p>
        </p:txBody>
      </p:sp>
      <p:grpSp>
        <p:nvGrpSpPr>
          <p:cNvPr id="3" name="Group 3"/>
          <p:cNvGrpSpPr/>
          <p:nvPr/>
        </p:nvGrpSpPr>
        <p:grpSpPr>
          <a:xfrm>
            <a:off x="0" y="8026603"/>
            <a:ext cx="18288000" cy="2260397"/>
            <a:chOff x="0" y="0"/>
            <a:chExt cx="12700000" cy="1569720"/>
          </a:xfrm>
        </p:grpSpPr>
        <p:sp>
          <p:nvSpPr>
            <p:cNvPr id="4" name="Freeform 4"/>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5" name="Freeform 5"/>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512311">
            <a:off x="13650714" y="7948573"/>
            <a:ext cx="845174" cy="1994512"/>
          </a:xfrm>
          <a:custGeom>
            <a:avLst/>
            <a:gdLst/>
            <a:ahLst/>
            <a:cxnLst/>
            <a:rect l="l" t="t" r="r" b="b"/>
            <a:pathLst>
              <a:path w="845174" h="1994512">
                <a:moveTo>
                  <a:pt x="0" y="0"/>
                </a:moveTo>
                <a:lnTo>
                  <a:pt x="845175" y="0"/>
                </a:lnTo>
                <a:lnTo>
                  <a:pt x="845175" y="1994512"/>
                </a:lnTo>
                <a:lnTo>
                  <a:pt x="0" y="1994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474658">
            <a:off x="3800071" y="7948972"/>
            <a:ext cx="845174" cy="1994512"/>
          </a:xfrm>
          <a:custGeom>
            <a:avLst/>
            <a:gdLst/>
            <a:ahLst/>
            <a:cxnLst/>
            <a:rect l="l" t="t" r="r" b="b"/>
            <a:pathLst>
              <a:path w="845174" h="1994512">
                <a:moveTo>
                  <a:pt x="0" y="0"/>
                </a:moveTo>
                <a:lnTo>
                  <a:pt x="845174" y="0"/>
                </a:lnTo>
                <a:lnTo>
                  <a:pt x="845174" y="1994512"/>
                </a:lnTo>
                <a:lnTo>
                  <a:pt x="0" y="1994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8045849" y="0"/>
            <a:ext cx="2577389" cy="2153012"/>
          </a:xfrm>
          <a:custGeom>
            <a:avLst/>
            <a:gdLst/>
            <a:ahLst/>
            <a:cxnLst/>
            <a:rect l="l" t="t" r="r" b="b"/>
            <a:pathLst>
              <a:path w="2577389" h="2153012">
                <a:moveTo>
                  <a:pt x="0" y="0"/>
                </a:moveTo>
                <a:lnTo>
                  <a:pt x="2577390" y="0"/>
                </a:lnTo>
                <a:lnTo>
                  <a:pt x="2577390" y="2153012"/>
                </a:lnTo>
                <a:lnTo>
                  <a:pt x="0" y="2153012"/>
                </a:lnTo>
                <a:lnTo>
                  <a:pt x="0" y="0"/>
                </a:lnTo>
                <a:close/>
              </a:path>
            </a:pathLst>
          </a:custGeom>
          <a:blipFill>
            <a:blip r:embed="rId8">
              <a:extLst>
                <a:ext uri="{96DAC541-7B7A-43D3-8B79-37D633B846F1}">
                  <asvg:svgBlip xmlns:asvg="http://schemas.microsoft.com/office/drawing/2016/SVG/main" r:embed="rId9"/>
                </a:ext>
              </a:extLst>
            </a:blip>
            <a:stretch>
              <a:fillRect t="-58271"/>
            </a:stretch>
          </a:blipFill>
        </p:spPr>
        <p:txBody>
          <a:bodyPr/>
          <a:lstStyle/>
          <a:p>
            <a:endParaRPr lang="en-US"/>
          </a:p>
        </p:txBody>
      </p:sp>
      <p:sp>
        <p:nvSpPr>
          <p:cNvPr id="9" name="Freeform 9"/>
          <p:cNvSpPr/>
          <p:nvPr/>
        </p:nvSpPr>
        <p:spPr>
          <a:xfrm rot="-1244241">
            <a:off x="14790925" y="1378592"/>
            <a:ext cx="435483" cy="1287696"/>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1244241">
            <a:off x="3061592" y="1378592"/>
            <a:ext cx="435483" cy="1287696"/>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7874202" y="8026603"/>
            <a:ext cx="2539595" cy="1671515"/>
          </a:xfrm>
          <a:custGeom>
            <a:avLst/>
            <a:gdLst/>
            <a:ahLst/>
            <a:cxnLst/>
            <a:rect l="l" t="t" r="r" b="b"/>
            <a:pathLst>
              <a:path w="2539595" h="1671515">
                <a:moveTo>
                  <a:pt x="0" y="0"/>
                </a:moveTo>
                <a:lnTo>
                  <a:pt x="2539596" y="0"/>
                </a:lnTo>
                <a:lnTo>
                  <a:pt x="2539596" y="1671515"/>
                </a:lnTo>
                <a:lnTo>
                  <a:pt x="0" y="16715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rot="833899">
            <a:off x="15883082" y="4683208"/>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p:cNvSpPr/>
          <p:nvPr/>
        </p:nvSpPr>
        <p:spPr>
          <a:xfrm rot="833899">
            <a:off x="1676820" y="4683208"/>
            <a:ext cx="728098" cy="920584"/>
          </a:xfrm>
          <a:custGeom>
            <a:avLst/>
            <a:gdLst/>
            <a:ahLst/>
            <a:cxnLst/>
            <a:rect l="l" t="t" r="r" b="b"/>
            <a:pathLst>
              <a:path w="728098" h="920584">
                <a:moveTo>
                  <a:pt x="0" y="0"/>
                </a:moveTo>
                <a:lnTo>
                  <a:pt x="728098" y="0"/>
                </a:lnTo>
                <a:lnTo>
                  <a:pt x="728098" y="920584"/>
                </a:lnTo>
                <a:lnTo>
                  <a:pt x="0" y="9205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74381"/>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Hoạt động 1.1</a:t>
            </a:r>
            <a:endParaRPr lang="en-US" sz="6200" dirty="0">
              <a:solidFill>
                <a:schemeClr val="accent2"/>
              </a:solidFill>
              <a:latin typeface="Arial" panose="020B0604020202020204" pitchFamily="34" charset="0"/>
              <a:cs typeface="Arial" panose="020B0604020202020204" pitchFamily="34" charset="0"/>
            </a:endParaRPr>
          </a:p>
        </p:txBody>
      </p:sp>
      <p:sp>
        <p:nvSpPr>
          <p:cNvPr id="18" name="Freeform 18"/>
          <p:cNvSpPr/>
          <p:nvPr/>
        </p:nvSpPr>
        <p:spPr>
          <a:xfrm rot="20276794">
            <a:off x="16620842" y="226469"/>
            <a:ext cx="566129" cy="1571270"/>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833899">
            <a:off x="158564" y="1667313"/>
            <a:ext cx="846349" cy="1009892"/>
          </a:xfrm>
          <a:custGeom>
            <a:avLst/>
            <a:gdLst/>
            <a:ahLst/>
            <a:cxnLst/>
            <a:rect l="l" t="t" r="r" b="b"/>
            <a:pathLst>
              <a:path w="679196" h="858754">
                <a:moveTo>
                  <a:pt x="0" y="0"/>
                </a:moveTo>
                <a:lnTo>
                  <a:pt x="679196" y="0"/>
                </a:lnTo>
                <a:lnTo>
                  <a:pt x="679196" y="858754"/>
                </a:lnTo>
                <a:lnTo>
                  <a:pt x="0" y="85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Rectangle 22"/>
          <p:cNvSpPr/>
          <p:nvPr/>
        </p:nvSpPr>
        <p:spPr>
          <a:xfrm>
            <a:off x="2803918" y="2305082"/>
            <a:ext cx="12680160" cy="1754326"/>
          </a:xfrm>
          <a:prstGeom prst="rect">
            <a:avLst/>
          </a:prstGeom>
        </p:spPr>
        <p:txBody>
          <a:bodyPr wrap="square">
            <a:spAutoFit/>
          </a:bodyPr>
          <a:lstStyle/>
          <a:p>
            <a:pPr algn="ctr">
              <a:lnSpc>
                <a:spcPct val="150000"/>
              </a:lnSpc>
            </a:pPr>
            <a:r>
              <a:rPr lang="fr-FR" sz="3600" b="1">
                <a:solidFill>
                  <a:srgbClr val="FF0000"/>
                </a:solidFill>
                <a:latin typeface="Arial" panose="020B0604020202020204" pitchFamily="34" charset="0"/>
                <a:cs typeface="Arial" panose="020B0604020202020204" pitchFamily="34" charset="0"/>
              </a:rPr>
              <a:t>Quan sát hình 1 và trả lời câu hỏi: </a:t>
            </a:r>
            <a:r>
              <a:rPr lang="nl-NL" sz="3600">
                <a:latin typeface="Arial" panose="020B0604020202020204" pitchFamily="34" charset="0"/>
                <a:cs typeface="Arial" panose="020B0604020202020204" pitchFamily="34" charset="0"/>
              </a:rPr>
              <a:t>Nếu ta gõ vào mặt trống thì các vụn xốp sẽ như thế nào?</a:t>
            </a:r>
            <a:endParaRPr lang="en-US" sz="360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6"/>
          <a:stretch>
            <a:fillRect/>
          </a:stretch>
        </p:blipFill>
        <p:spPr>
          <a:xfrm>
            <a:off x="1219200" y="4849093"/>
            <a:ext cx="8191500" cy="4067175"/>
          </a:xfrm>
          <a:prstGeom prst="rect">
            <a:avLst/>
          </a:prstGeom>
          <a:effectLst>
            <a:outerShdw blurRad="50800" dist="38100" dir="2700000" algn="tl" rotWithShape="0">
              <a:prstClr val="black">
                <a:alpha val="40000"/>
              </a:prstClr>
            </a:outerShdw>
          </a:effectLst>
        </p:spPr>
      </p:pic>
      <p:grpSp>
        <p:nvGrpSpPr>
          <p:cNvPr id="25" name="Group 24"/>
          <p:cNvGrpSpPr/>
          <p:nvPr/>
        </p:nvGrpSpPr>
        <p:grpSpPr>
          <a:xfrm>
            <a:off x="10591800" y="4977680"/>
            <a:ext cx="6321622" cy="3810000"/>
            <a:chOff x="4710603" y="2141637"/>
            <a:chExt cx="3107860" cy="2092365"/>
          </a:xfrm>
        </p:grpSpPr>
        <p:sp>
          <p:nvSpPr>
            <p:cNvPr id="26" name="Oval Callout 25"/>
            <p:cNvSpPr/>
            <p:nvPr/>
          </p:nvSpPr>
          <p:spPr>
            <a:xfrm>
              <a:off x="4710603" y="2141637"/>
              <a:ext cx="3107860" cy="2092365"/>
            </a:xfrm>
            <a:prstGeom prst="wedgeEllipseCallout">
              <a:avLst>
                <a:gd name="adj1" fmla="val -59857"/>
                <a:gd name="adj2" fmla="val 18510"/>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7" name="Rectangle 26"/>
            <p:cNvSpPr/>
            <p:nvPr/>
          </p:nvSpPr>
          <p:spPr>
            <a:xfrm>
              <a:off x="5034299" y="2706102"/>
              <a:ext cx="2460468" cy="963436"/>
            </a:xfrm>
            <a:prstGeom prst="rect">
              <a:avLst/>
            </a:prstGeom>
          </p:spPr>
          <p:txBody>
            <a:bodyPr wrap="square" anchor="ctr">
              <a:spAutoFit/>
            </a:bodyPr>
            <a:lstStyle/>
            <a:p>
              <a:pPr algn="just">
                <a:lnSpc>
                  <a:spcPct val="150000"/>
                </a:lnSpc>
              </a:pPr>
              <a:r>
                <a:rPr lang="en-US" sz="3600" b="1">
                  <a:latin typeface="Arial" panose="020B0604020202020204" pitchFamily="34" charset="0"/>
                  <a:cs typeface="Arial" panose="020B0604020202020204" pitchFamily="34" charset="0"/>
                </a:rPr>
                <a:t>Dự đoán: </a:t>
              </a:r>
              <a:r>
                <a:rPr lang="en-US" sz="3600">
                  <a:latin typeface="Arial" panose="020B0604020202020204" pitchFamily="34" charset="0"/>
                  <a:cs typeface="Arial" panose="020B0604020202020204" pitchFamily="34" charset="0"/>
                </a:rPr>
                <a:t>Các vụn xốp chuyển động.</a:t>
              </a:r>
            </a:p>
          </p:txBody>
        </p:sp>
      </p:grpSp>
    </p:spTree>
    <p:extLst>
      <p:ext uri="{BB962C8B-B14F-4D97-AF65-F5344CB8AC3E}">
        <p14:creationId xmlns:p14="http://schemas.microsoft.com/office/powerpoint/2010/main" val="9137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500"/>
                                        <p:tgtEl>
                                          <p:spTgt spid="24"/>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74381"/>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Hoạt động 1.1</a:t>
            </a:r>
            <a:endParaRPr lang="en-US" sz="6200" dirty="0">
              <a:solidFill>
                <a:schemeClr val="accent2"/>
              </a:solidFill>
              <a:latin typeface="Arial" panose="020B0604020202020204" pitchFamily="34" charset="0"/>
              <a:cs typeface="Arial" panose="020B0604020202020204" pitchFamily="34" charset="0"/>
            </a:endParaRPr>
          </a:p>
        </p:txBody>
      </p:sp>
      <p:sp>
        <p:nvSpPr>
          <p:cNvPr id="18" name="Freeform 18"/>
          <p:cNvSpPr/>
          <p:nvPr/>
        </p:nvSpPr>
        <p:spPr>
          <a:xfrm rot="20276794">
            <a:off x="16620842" y="226469"/>
            <a:ext cx="566129" cy="1571270"/>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833899">
            <a:off x="158564" y="1667313"/>
            <a:ext cx="846349" cy="1009892"/>
          </a:xfrm>
          <a:custGeom>
            <a:avLst/>
            <a:gdLst/>
            <a:ahLst/>
            <a:cxnLst/>
            <a:rect l="l" t="t" r="r" b="b"/>
            <a:pathLst>
              <a:path w="679196" h="858754">
                <a:moveTo>
                  <a:pt x="0" y="0"/>
                </a:moveTo>
                <a:lnTo>
                  <a:pt x="679196" y="0"/>
                </a:lnTo>
                <a:lnTo>
                  <a:pt x="679196" y="858754"/>
                </a:lnTo>
                <a:lnTo>
                  <a:pt x="0" y="85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Pentagon 14"/>
          <p:cNvSpPr/>
          <p:nvPr/>
        </p:nvSpPr>
        <p:spPr>
          <a:xfrm>
            <a:off x="538835" y="2858363"/>
            <a:ext cx="5861963" cy="12954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Tiến hành thí nghiệm</a:t>
            </a:r>
          </a:p>
        </p:txBody>
      </p:sp>
      <p:pic>
        <p:nvPicPr>
          <p:cNvPr id="4098" name="Picture 2" descr="https://o.remove.bg/downloads/4db20465-199f-4884-a123-4b4589837cca/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2735" y="5019674"/>
            <a:ext cx="3894161" cy="4010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55051" y="2628900"/>
            <a:ext cx="10039855" cy="1754326"/>
          </a:xfrm>
          <a:prstGeom prst="rect">
            <a:avLst/>
          </a:prstGeom>
        </p:spPr>
        <p:txBody>
          <a:bodyPr wrap="square">
            <a:spAutoFit/>
          </a:bodyPr>
          <a:lstStyle/>
          <a:p>
            <a:pPr algn="ctr">
              <a:lnSpc>
                <a:spcPct val="150000"/>
              </a:lnSpc>
            </a:pPr>
            <a:r>
              <a:rPr lang="en-US" sz="3600" kern="0">
                <a:latin typeface="Arial" panose="020B0604020202020204" pitchFamily="34" charset="0"/>
                <a:ea typeface="Calibri" panose="020F0502020204030204" pitchFamily="34" charset="0"/>
                <a:cs typeface="Arial" panose="020B0604020202020204" pitchFamily="34" charset="0"/>
              </a:rPr>
              <a:t>Mô tả chuyển động của các vụn giấy, cảm giác của tay khi đặt nhẹ lên mặt trống</a:t>
            </a:r>
            <a:endParaRPr lang="en-US" sz="3600">
              <a:latin typeface="Arial" panose="020B0604020202020204" pitchFamily="34" charset="0"/>
              <a:cs typeface="Arial" panose="020B0604020202020204" pitchFamily="34" charset="0"/>
            </a:endParaRPr>
          </a:p>
        </p:txBody>
      </p:sp>
      <p:sp>
        <p:nvSpPr>
          <p:cNvPr id="19" name="Rounded Rectangular Callout 9">
            <a:extLst>
              <a:ext uri="{FF2B5EF4-FFF2-40B4-BE49-F238E27FC236}">
                <a16:creationId xmlns:a16="http://schemas.microsoft.com/office/drawing/2014/main" id="{194DA647-BC4E-8D37-F414-BD5DBC33C729}"/>
              </a:ext>
            </a:extLst>
          </p:cNvPr>
          <p:cNvSpPr/>
          <p:nvPr/>
        </p:nvSpPr>
        <p:spPr>
          <a:xfrm>
            <a:off x="7568292" y="5767387"/>
            <a:ext cx="9013372" cy="2362200"/>
          </a:xfrm>
          <a:prstGeom prst="wedgeRoundRectCallout">
            <a:avLst>
              <a:gd name="adj1" fmla="val -58550"/>
              <a:gd name="adj2" fmla="val 235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Các vụn xốp nảy lên, rơi xuống nhịp nhàng, tay cảm thấy rung.</a:t>
            </a:r>
          </a:p>
        </p:txBody>
      </p:sp>
    </p:spTree>
    <p:extLst>
      <p:ext uri="{BB962C8B-B14F-4D97-AF65-F5344CB8AC3E}">
        <p14:creationId xmlns:p14="http://schemas.microsoft.com/office/powerpoint/2010/main" val="3098241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D0FD"/>
        </a:solidFill>
        <a:effectLst/>
      </p:bgPr>
    </p:bg>
    <p:spTree>
      <p:nvGrpSpPr>
        <p:cNvPr id="1" name=""/>
        <p:cNvGrpSpPr/>
        <p:nvPr/>
      </p:nvGrpSpPr>
      <p:grpSpPr>
        <a:xfrm>
          <a:off x="0" y="0"/>
          <a:ext cx="0" cy="0"/>
          <a:chOff x="0" y="0"/>
          <a:chExt cx="0" cy="0"/>
        </a:xfrm>
      </p:grpSpPr>
      <p:grpSp>
        <p:nvGrpSpPr>
          <p:cNvPr id="2" name="Group 2"/>
          <p:cNvGrpSpPr/>
          <p:nvPr/>
        </p:nvGrpSpPr>
        <p:grpSpPr>
          <a:xfrm>
            <a:off x="0" y="8026603"/>
            <a:ext cx="18288000" cy="2260397"/>
            <a:chOff x="0" y="0"/>
            <a:chExt cx="12700000" cy="1569720"/>
          </a:xfrm>
        </p:grpSpPr>
        <p:sp>
          <p:nvSpPr>
            <p:cNvPr id="3" name="Freeform 3"/>
            <p:cNvSpPr/>
            <p:nvPr/>
          </p:nvSpPr>
          <p:spPr>
            <a:xfrm>
              <a:off x="0" y="0"/>
              <a:ext cx="12700000" cy="1570990"/>
            </a:xfrm>
            <a:custGeom>
              <a:avLst/>
              <a:gdLst/>
              <a:ahLst/>
              <a:cxnLst/>
              <a:rect l="l" t="t" r="r" b="b"/>
              <a:pathLst>
                <a:path w="12700000" h="1570990">
                  <a:moveTo>
                    <a:pt x="12339320" y="278130"/>
                  </a:moveTo>
                  <a:lnTo>
                    <a:pt x="609600" y="278130"/>
                  </a:lnTo>
                  <a:cubicBezTo>
                    <a:pt x="610870" y="246380"/>
                    <a:pt x="608330" y="214630"/>
                    <a:pt x="600710" y="184150"/>
                  </a:cubicBezTo>
                  <a:cubicBezTo>
                    <a:pt x="590550" y="140970"/>
                    <a:pt x="576580" y="99060"/>
                    <a:pt x="556260" y="59690"/>
                  </a:cubicBezTo>
                  <a:cubicBezTo>
                    <a:pt x="548640" y="44450"/>
                    <a:pt x="538480" y="29210"/>
                    <a:pt x="529590" y="13970"/>
                  </a:cubicBezTo>
                  <a:lnTo>
                    <a:pt x="529590" y="12700"/>
                  </a:lnTo>
                  <a:cubicBezTo>
                    <a:pt x="524510" y="7620"/>
                    <a:pt x="520700" y="2540"/>
                    <a:pt x="513080" y="0"/>
                  </a:cubicBezTo>
                  <a:lnTo>
                    <a:pt x="505460" y="0"/>
                  </a:lnTo>
                  <a:cubicBezTo>
                    <a:pt x="492760" y="3810"/>
                    <a:pt x="483870" y="12700"/>
                    <a:pt x="474980" y="22860"/>
                  </a:cubicBezTo>
                  <a:cubicBezTo>
                    <a:pt x="458470" y="39370"/>
                    <a:pt x="444500" y="58420"/>
                    <a:pt x="430530" y="77470"/>
                  </a:cubicBezTo>
                  <a:cubicBezTo>
                    <a:pt x="414020" y="100330"/>
                    <a:pt x="405130" y="127000"/>
                    <a:pt x="397510" y="153670"/>
                  </a:cubicBezTo>
                  <a:cubicBezTo>
                    <a:pt x="389890" y="184150"/>
                    <a:pt x="386080" y="215900"/>
                    <a:pt x="384810" y="247650"/>
                  </a:cubicBezTo>
                  <a:lnTo>
                    <a:pt x="384810" y="279400"/>
                  </a:lnTo>
                  <a:lnTo>
                    <a:pt x="0" y="279400"/>
                  </a:lnTo>
                  <a:lnTo>
                    <a:pt x="0" y="1221740"/>
                  </a:lnTo>
                  <a:lnTo>
                    <a:pt x="567690" y="1221740"/>
                  </a:lnTo>
                  <a:cubicBezTo>
                    <a:pt x="576580" y="1263650"/>
                    <a:pt x="585470" y="1304290"/>
                    <a:pt x="593090" y="1346200"/>
                  </a:cubicBezTo>
                  <a:cubicBezTo>
                    <a:pt x="598170" y="1371600"/>
                    <a:pt x="600710" y="1397000"/>
                    <a:pt x="598170" y="1422400"/>
                  </a:cubicBezTo>
                  <a:cubicBezTo>
                    <a:pt x="595630" y="1449070"/>
                    <a:pt x="588010" y="1473200"/>
                    <a:pt x="571500" y="1494790"/>
                  </a:cubicBezTo>
                  <a:cubicBezTo>
                    <a:pt x="552450" y="1520190"/>
                    <a:pt x="527050" y="1534160"/>
                    <a:pt x="496570" y="1537970"/>
                  </a:cubicBezTo>
                  <a:cubicBezTo>
                    <a:pt x="469900" y="1541780"/>
                    <a:pt x="443230" y="1536700"/>
                    <a:pt x="420370" y="1524000"/>
                  </a:cubicBezTo>
                  <a:cubicBezTo>
                    <a:pt x="407670" y="1516380"/>
                    <a:pt x="397510" y="1507490"/>
                    <a:pt x="389890" y="1494790"/>
                  </a:cubicBezTo>
                  <a:cubicBezTo>
                    <a:pt x="388620" y="1493520"/>
                    <a:pt x="388620" y="1492250"/>
                    <a:pt x="387350" y="1489710"/>
                  </a:cubicBezTo>
                  <a:lnTo>
                    <a:pt x="391160" y="1489710"/>
                  </a:lnTo>
                  <a:cubicBezTo>
                    <a:pt x="443230" y="1496060"/>
                    <a:pt x="488950" y="1450340"/>
                    <a:pt x="482600" y="1398270"/>
                  </a:cubicBezTo>
                  <a:cubicBezTo>
                    <a:pt x="477520" y="1356360"/>
                    <a:pt x="441960" y="1325880"/>
                    <a:pt x="398780" y="1325880"/>
                  </a:cubicBezTo>
                  <a:cubicBezTo>
                    <a:pt x="364490" y="1325880"/>
                    <a:pt x="335280" y="1347470"/>
                    <a:pt x="322580" y="1380490"/>
                  </a:cubicBezTo>
                  <a:cubicBezTo>
                    <a:pt x="316230" y="1399540"/>
                    <a:pt x="312420" y="1418590"/>
                    <a:pt x="313690" y="1438910"/>
                  </a:cubicBezTo>
                  <a:cubicBezTo>
                    <a:pt x="314960" y="1469390"/>
                    <a:pt x="327660" y="1496060"/>
                    <a:pt x="347980" y="1517650"/>
                  </a:cubicBezTo>
                  <a:cubicBezTo>
                    <a:pt x="372110" y="1543050"/>
                    <a:pt x="401320" y="1558290"/>
                    <a:pt x="435610" y="1565910"/>
                  </a:cubicBezTo>
                  <a:cubicBezTo>
                    <a:pt x="447040" y="1568450"/>
                    <a:pt x="459740" y="1569720"/>
                    <a:pt x="471170" y="1570990"/>
                  </a:cubicBezTo>
                  <a:lnTo>
                    <a:pt x="480060" y="1570990"/>
                  </a:lnTo>
                  <a:cubicBezTo>
                    <a:pt x="486410" y="1570990"/>
                    <a:pt x="492760" y="1569720"/>
                    <a:pt x="497840" y="1569720"/>
                  </a:cubicBezTo>
                  <a:cubicBezTo>
                    <a:pt x="530860" y="1565910"/>
                    <a:pt x="558800" y="1553210"/>
                    <a:pt x="582930" y="1530350"/>
                  </a:cubicBezTo>
                  <a:cubicBezTo>
                    <a:pt x="600710" y="1512570"/>
                    <a:pt x="613410" y="1490980"/>
                    <a:pt x="619760" y="1465580"/>
                  </a:cubicBezTo>
                  <a:cubicBezTo>
                    <a:pt x="626110" y="1441450"/>
                    <a:pt x="628650" y="1417320"/>
                    <a:pt x="627380" y="1391920"/>
                  </a:cubicBezTo>
                  <a:cubicBezTo>
                    <a:pt x="626110" y="1365250"/>
                    <a:pt x="621030" y="1338580"/>
                    <a:pt x="614680" y="1313180"/>
                  </a:cubicBezTo>
                  <a:cubicBezTo>
                    <a:pt x="608330" y="1282700"/>
                    <a:pt x="601980" y="1253490"/>
                    <a:pt x="595630" y="1223010"/>
                  </a:cubicBezTo>
                  <a:lnTo>
                    <a:pt x="12700000" y="1223010"/>
                  </a:lnTo>
                  <a:lnTo>
                    <a:pt x="12700000" y="278130"/>
                  </a:lnTo>
                  <a:lnTo>
                    <a:pt x="12339320" y="278130"/>
                  </a:lnTo>
                  <a:moveTo>
                    <a:pt x="443230" y="232410"/>
                  </a:moveTo>
                  <a:cubicBezTo>
                    <a:pt x="449580" y="210820"/>
                    <a:pt x="459740" y="189230"/>
                    <a:pt x="473710" y="171450"/>
                  </a:cubicBezTo>
                  <a:cubicBezTo>
                    <a:pt x="482600" y="161290"/>
                    <a:pt x="491490" y="151130"/>
                    <a:pt x="504190" y="146050"/>
                  </a:cubicBezTo>
                  <a:cubicBezTo>
                    <a:pt x="525780" y="135890"/>
                    <a:pt x="546100" y="142240"/>
                    <a:pt x="557530" y="161290"/>
                  </a:cubicBezTo>
                  <a:cubicBezTo>
                    <a:pt x="565150" y="172720"/>
                    <a:pt x="568960" y="185420"/>
                    <a:pt x="570230" y="199390"/>
                  </a:cubicBezTo>
                  <a:cubicBezTo>
                    <a:pt x="572770" y="226060"/>
                    <a:pt x="570230" y="252730"/>
                    <a:pt x="562610" y="278130"/>
                  </a:cubicBezTo>
                  <a:lnTo>
                    <a:pt x="433070" y="278130"/>
                  </a:lnTo>
                  <a:cubicBezTo>
                    <a:pt x="435610" y="262890"/>
                    <a:pt x="439420" y="247650"/>
                    <a:pt x="443230" y="232410"/>
                  </a:cubicBezTo>
                  <a:moveTo>
                    <a:pt x="430530" y="303530"/>
                  </a:moveTo>
                  <a:lnTo>
                    <a:pt x="556260" y="303530"/>
                  </a:lnTo>
                  <a:cubicBezTo>
                    <a:pt x="544830" y="335280"/>
                    <a:pt x="527050" y="364490"/>
                    <a:pt x="505460" y="391160"/>
                  </a:cubicBezTo>
                  <a:cubicBezTo>
                    <a:pt x="485140" y="416560"/>
                    <a:pt x="463550" y="439420"/>
                    <a:pt x="439420" y="461010"/>
                  </a:cubicBezTo>
                  <a:lnTo>
                    <a:pt x="438150" y="462280"/>
                  </a:lnTo>
                  <a:cubicBezTo>
                    <a:pt x="436880" y="452120"/>
                    <a:pt x="435610" y="443230"/>
                    <a:pt x="434340" y="434340"/>
                  </a:cubicBezTo>
                  <a:cubicBezTo>
                    <a:pt x="430530" y="405130"/>
                    <a:pt x="427990" y="374650"/>
                    <a:pt x="429260" y="344170"/>
                  </a:cubicBezTo>
                  <a:cubicBezTo>
                    <a:pt x="427990" y="331470"/>
                    <a:pt x="429260" y="317500"/>
                    <a:pt x="430530" y="303530"/>
                  </a:cubicBezTo>
                  <a:moveTo>
                    <a:pt x="469900" y="765810"/>
                  </a:moveTo>
                  <a:cubicBezTo>
                    <a:pt x="431800" y="782320"/>
                    <a:pt x="398780" y="806450"/>
                    <a:pt x="374650" y="840740"/>
                  </a:cubicBezTo>
                  <a:cubicBezTo>
                    <a:pt x="363220" y="857250"/>
                    <a:pt x="354330" y="873760"/>
                    <a:pt x="350520" y="894080"/>
                  </a:cubicBezTo>
                  <a:cubicBezTo>
                    <a:pt x="349250" y="904240"/>
                    <a:pt x="349250" y="915670"/>
                    <a:pt x="349250" y="925830"/>
                  </a:cubicBezTo>
                  <a:cubicBezTo>
                    <a:pt x="349250" y="939800"/>
                    <a:pt x="350520" y="953770"/>
                    <a:pt x="351790" y="966470"/>
                  </a:cubicBezTo>
                  <a:lnTo>
                    <a:pt x="240030" y="966470"/>
                  </a:lnTo>
                  <a:lnTo>
                    <a:pt x="240030" y="948690"/>
                  </a:lnTo>
                  <a:cubicBezTo>
                    <a:pt x="242570" y="910590"/>
                    <a:pt x="254000" y="875030"/>
                    <a:pt x="269240" y="839470"/>
                  </a:cubicBezTo>
                  <a:cubicBezTo>
                    <a:pt x="281940" y="812800"/>
                    <a:pt x="297180" y="786130"/>
                    <a:pt x="313690" y="762000"/>
                  </a:cubicBezTo>
                  <a:lnTo>
                    <a:pt x="471170" y="762000"/>
                  </a:lnTo>
                  <a:lnTo>
                    <a:pt x="471170" y="764540"/>
                  </a:lnTo>
                  <a:lnTo>
                    <a:pt x="469900" y="765810"/>
                  </a:lnTo>
                  <a:moveTo>
                    <a:pt x="492760" y="864870"/>
                  </a:moveTo>
                  <a:cubicBezTo>
                    <a:pt x="500380" y="899160"/>
                    <a:pt x="506730" y="932180"/>
                    <a:pt x="514350" y="966470"/>
                  </a:cubicBezTo>
                  <a:lnTo>
                    <a:pt x="401320" y="966470"/>
                  </a:lnTo>
                  <a:cubicBezTo>
                    <a:pt x="402590" y="958850"/>
                    <a:pt x="405130" y="951230"/>
                    <a:pt x="407670" y="943610"/>
                  </a:cubicBezTo>
                  <a:cubicBezTo>
                    <a:pt x="417830" y="919480"/>
                    <a:pt x="430530" y="899160"/>
                    <a:pt x="450850" y="883920"/>
                  </a:cubicBezTo>
                  <a:cubicBezTo>
                    <a:pt x="463550" y="875030"/>
                    <a:pt x="480060" y="867410"/>
                    <a:pt x="492760" y="864870"/>
                  </a:cubicBezTo>
                  <a:moveTo>
                    <a:pt x="332740" y="736600"/>
                  </a:moveTo>
                  <a:cubicBezTo>
                    <a:pt x="341630" y="725170"/>
                    <a:pt x="351790" y="713740"/>
                    <a:pt x="360680" y="702310"/>
                  </a:cubicBezTo>
                  <a:cubicBezTo>
                    <a:pt x="374650" y="687070"/>
                    <a:pt x="388620" y="671830"/>
                    <a:pt x="403860" y="659130"/>
                  </a:cubicBezTo>
                  <a:cubicBezTo>
                    <a:pt x="416560" y="647700"/>
                    <a:pt x="429260" y="637540"/>
                    <a:pt x="443230" y="626110"/>
                  </a:cubicBezTo>
                  <a:lnTo>
                    <a:pt x="466090" y="736600"/>
                  </a:lnTo>
                  <a:lnTo>
                    <a:pt x="332740" y="736600"/>
                  </a:lnTo>
                  <a:moveTo>
                    <a:pt x="58420" y="303530"/>
                  </a:moveTo>
                  <a:lnTo>
                    <a:pt x="386080" y="303530"/>
                  </a:lnTo>
                  <a:cubicBezTo>
                    <a:pt x="386080" y="316230"/>
                    <a:pt x="387350" y="328930"/>
                    <a:pt x="388620" y="341630"/>
                  </a:cubicBezTo>
                  <a:cubicBezTo>
                    <a:pt x="392430" y="389890"/>
                    <a:pt x="400050" y="436880"/>
                    <a:pt x="410210" y="483870"/>
                  </a:cubicBezTo>
                  <a:cubicBezTo>
                    <a:pt x="410210" y="486410"/>
                    <a:pt x="410210" y="486410"/>
                    <a:pt x="408940" y="487680"/>
                  </a:cubicBezTo>
                  <a:cubicBezTo>
                    <a:pt x="401320" y="494030"/>
                    <a:pt x="394970" y="500380"/>
                    <a:pt x="387350" y="506730"/>
                  </a:cubicBezTo>
                  <a:lnTo>
                    <a:pt x="58420" y="506730"/>
                  </a:lnTo>
                  <a:lnTo>
                    <a:pt x="58420" y="303530"/>
                  </a:lnTo>
                  <a:moveTo>
                    <a:pt x="58420" y="533400"/>
                  </a:moveTo>
                  <a:lnTo>
                    <a:pt x="360680" y="533400"/>
                  </a:lnTo>
                  <a:cubicBezTo>
                    <a:pt x="358140" y="535940"/>
                    <a:pt x="355600" y="537210"/>
                    <a:pt x="353060" y="539750"/>
                  </a:cubicBezTo>
                  <a:cubicBezTo>
                    <a:pt x="298450" y="593090"/>
                    <a:pt x="251460" y="652780"/>
                    <a:pt x="217170" y="722630"/>
                  </a:cubicBezTo>
                  <a:lnTo>
                    <a:pt x="209550" y="737870"/>
                  </a:lnTo>
                  <a:lnTo>
                    <a:pt x="57150" y="737870"/>
                  </a:lnTo>
                  <a:lnTo>
                    <a:pt x="57150" y="533400"/>
                  </a:lnTo>
                  <a:lnTo>
                    <a:pt x="58420" y="533400"/>
                  </a:lnTo>
                  <a:moveTo>
                    <a:pt x="58420" y="762000"/>
                  </a:moveTo>
                  <a:lnTo>
                    <a:pt x="199390" y="762000"/>
                  </a:lnTo>
                  <a:cubicBezTo>
                    <a:pt x="190500" y="784860"/>
                    <a:pt x="182880" y="807720"/>
                    <a:pt x="179070" y="831850"/>
                  </a:cubicBezTo>
                  <a:cubicBezTo>
                    <a:pt x="175260" y="849630"/>
                    <a:pt x="173990" y="867410"/>
                    <a:pt x="173990" y="885190"/>
                  </a:cubicBezTo>
                  <a:lnTo>
                    <a:pt x="173990" y="896620"/>
                  </a:lnTo>
                  <a:cubicBezTo>
                    <a:pt x="173990" y="920750"/>
                    <a:pt x="177800" y="942340"/>
                    <a:pt x="184150" y="965200"/>
                  </a:cubicBezTo>
                  <a:lnTo>
                    <a:pt x="58420" y="965200"/>
                  </a:lnTo>
                  <a:lnTo>
                    <a:pt x="58420" y="762000"/>
                  </a:lnTo>
                  <a:moveTo>
                    <a:pt x="58420" y="1195070"/>
                  </a:moveTo>
                  <a:lnTo>
                    <a:pt x="58420" y="991870"/>
                  </a:lnTo>
                  <a:lnTo>
                    <a:pt x="191770" y="991870"/>
                  </a:lnTo>
                  <a:cubicBezTo>
                    <a:pt x="201930" y="1018540"/>
                    <a:pt x="215900" y="1043940"/>
                    <a:pt x="233680" y="1068070"/>
                  </a:cubicBezTo>
                  <a:cubicBezTo>
                    <a:pt x="261620" y="1104900"/>
                    <a:pt x="293370" y="1137920"/>
                    <a:pt x="332740" y="1164590"/>
                  </a:cubicBezTo>
                  <a:cubicBezTo>
                    <a:pt x="354330" y="1178560"/>
                    <a:pt x="377190" y="1189990"/>
                    <a:pt x="401320" y="1196340"/>
                  </a:cubicBezTo>
                  <a:lnTo>
                    <a:pt x="58420" y="1196340"/>
                  </a:lnTo>
                  <a:lnTo>
                    <a:pt x="58420" y="1195070"/>
                  </a:lnTo>
                  <a:moveTo>
                    <a:pt x="414020" y="1165860"/>
                  </a:moveTo>
                  <a:cubicBezTo>
                    <a:pt x="365760" y="1150620"/>
                    <a:pt x="322580" y="1125220"/>
                    <a:pt x="288290" y="1088390"/>
                  </a:cubicBezTo>
                  <a:cubicBezTo>
                    <a:pt x="261620" y="1060450"/>
                    <a:pt x="246380" y="1027430"/>
                    <a:pt x="241300" y="991870"/>
                  </a:cubicBezTo>
                  <a:lnTo>
                    <a:pt x="356870" y="991870"/>
                  </a:lnTo>
                  <a:cubicBezTo>
                    <a:pt x="367030" y="1029970"/>
                    <a:pt x="388620" y="1057910"/>
                    <a:pt x="422910" y="1079500"/>
                  </a:cubicBezTo>
                  <a:cubicBezTo>
                    <a:pt x="433070" y="1085850"/>
                    <a:pt x="441960" y="1090930"/>
                    <a:pt x="452120" y="1097280"/>
                  </a:cubicBezTo>
                  <a:cubicBezTo>
                    <a:pt x="458470" y="1101090"/>
                    <a:pt x="464820" y="1101090"/>
                    <a:pt x="471170" y="1099820"/>
                  </a:cubicBezTo>
                  <a:cubicBezTo>
                    <a:pt x="472440" y="1099820"/>
                    <a:pt x="473710" y="1098550"/>
                    <a:pt x="474980" y="1098550"/>
                  </a:cubicBezTo>
                  <a:cubicBezTo>
                    <a:pt x="478790" y="1096010"/>
                    <a:pt x="480060" y="1092200"/>
                    <a:pt x="477520" y="1088390"/>
                  </a:cubicBezTo>
                  <a:cubicBezTo>
                    <a:pt x="476250" y="1085850"/>
                    <a:pt x="473710" y="1083310"/>
                    <a:pt x="471170" y="1082040"/>
                  </a:cubicBezTo>
                  <a:cubicBezTo>
                    <a:pt x="467360" y="1079500"/>
                    <a:pt x="463550" y="1076960"/>
                    <a:pt x="459740" y="1075690"/>
                  </a:cubicBezTo>
                  <a:cubicBezTo>
                    <a:pt x="429260" y="1060450"/>
                    <a:pt x="408940" y="1036320"/>
                    <a:pt x="401320" y="1003300"/>
                  </a:cubicBezTo>
                  <a:cubicBezTo>
                    <a:pt x="400050" y="1000760"/>
                    <a:pt x="400050" y="996950"/>
                    <a:pt x="400050" y="994410"/>
                  </a:cubicBezTo>
                  <a:lnTo>
                    <a:pt x="519430" y="994410"/>
                  </a:lnTo>
                  <a:cubicBezTo>
                    <a:pt x="530860" y="1050290"/>
                    <a:pt x="542290" y="1107440"/>
                    <a:pt x="554990" y="1163320"/>
                  </a:cubicBezTo>
                  <a:lnTo>
                    <a:pt x="532130" y="1170940"/>
                  </a:lnTo>
                  <a:cubicBezTo>
                    <a:pt x="492760" y="1179830"/>
                    <a:pt x="453390" y="1178560"/>
                    <a:pt x="414020" y="1165860"/>
                  </a:cubicBezTo>
                  <a:moveTo>
                    <a:pt x="520700" y="862330"/>
                  </a:moveTo>
                  <a:cubicBezTo>
                    <a:pt x="527050" y="863600"/>
                    <a:pt x="532130" y="863600"/>
                    <a:pt x="537210" y="863600"/>
                  </a:cubicBezTo>
                  <a:cubicBezTo>
                    <a:pt x="572770" y="869950"/>
                    <a:pt x="601980" y="885190"/>
                    <a:pt x="627380" y="910590"/>
                  </a:cubicBezTo>
                  <a:cubicBezTo>
                    <a:pt x="641350" y="924560"/>
                    <a:pt x="654050" y="939800"/>
                    <a:pt x="660400" y="957580"/>
                  </a:cubicBezTo>
                  <a:cubicBezTo>
                    <a:pt x="661670" y="960120"/>
                    <a:pt x="662940" y="962660"/>
                    <a:pt x="662940" y="966470"/>
                  </a:cubicBezTo>
                  <a:lnTo>
                    <a:pt x="541020" y="966470"/>
                  </a:lnTo>
                  <a:cubicBezTo>
                    <a:pt x="535940" y="932180"/>
                    <a:pt x="528320" y="896620"/>
                    <a:pt x="520700" y="862330"/>
                  </a:cubicBezTo>
                  <a:moveTo>
                    <a:pt x="537210" y="1195070"/>
                  </a:moveTo>
                  <a:cubicBezTo>
                    <a:pt x="543560" y="1193800"/>
                    <a:pt x="551180" y="1191260"/>
                    <a:pt x="557530" y="1188720"/>
                  </a:cubicBezTo>
                  <a:lnTo>
                    <a:pt x="561340" y="1188720"/>
                  </a:lnTo>
                  <a:cubicBezTo>
                    <a:pt x="561340" y="1191260"/>
                    <a:pt x="562610" y="1192530"/>
                    <a:pt x="562610" y="1195070"/>
                  </a:cubicBezTo>
                  <a:lnTo>
                    <a:pt x="537210" y="1195070"/>
                  </a:lnTo>
                  <a:moveTo>
                    <a:pt x="548640" y="991870"/>
                  </a:moveTo>
                  <a:lnTo>
                    <a:pt x="669290" y="991870"/>
                  </a:lnTo>
                  <a:cubicBezTo>
                    <a:pt x="670560" y="1008380"/>
                    <a:pt x="669290" y="1024890"/>
                    <a:pt x="664210" y="1040130"/>
                  </a:cubicBezTo>
                  <a:cubicBezTo>
                    <a:pt x="652780" y="1080770"/>
                    <a:pt x="627380" y="1112520"/>
                    <a:pt x="594360" y="1137920"/>
                  </a:cubicBezTo>
                  <a:cubicBezTo>
                    <a:pt x="590550" y="1140460"/>
                    <a:pt x="585470" y="1144270"/>
                    <a:pt x="581660" y="1146810"/>
                  </a:cubicBezTo>
                  <a:cubicBezTo>
                    <a:pt x="570230" y="1094740"/>
                    <a:pt x="558800" y="1042670"/>
                    <a:pt x="548640" y="991870"/>
                  </a:cubicBezTo>
                  <a:moveTo>
                    <a:pt x="12579350" y="1195070"/>
                  </a:moveTo>
                  <a:lnTo>
                    <a:pt x="590550" y="1195070"/>
                  </a:lnTo>
                  <a:lnTo>
                    <a:pt x="586740" y="1179830"/>
                  </a:lnTo>
                  <a:cubicBezTo>
                    <a:pt x="586740" y="1177290"/>
                    <a:pt x="586740" y="1177290"/>
                    <a:pt x="589280" y="1176020"/>
                  </a:cubicBezTo>
                  <a:cubicBezTo>
                    <a:pt x="627380" y="1156970"/>
                    <a:pt x="659130" y="1132840"/>
                    <a:pt x="684530" y="1098550"/>
                  </a:cubicBezTo>
                  <a:cubicBezTo>
                    <a:pt x="708660" y="1066800"/>
                    <a:pt x="723900" y="1031240"/>
                    <a:pt x="727710" y="990600"/>
                  </a:cubicBezTo>
                  <a:lnTo>
                    <a:pt x="12579350" y="990600"/>
                  </a:lnTo>
                  <a:lnTo>
                    <a:pt x="12579350" y="1195070"/>
                  </a:lnTo>
                  <a:moveTo>
                    <a:pt x="12579350" y="966470"/>
                  </a:moveTo>
                  <a:lnTo>
                    <a:pt x="728980" y="966470"/>
                  </a:lnTo>
                  <a:cubicBezTo>
                    <a:pt x="728980" y="941070"/>
                    <a:pt x="723900" y="915670"/>
                    <a:pt x="715010" y="891540"/>
                  </a:cubicBezTo>
                  <a:cubicBezTo>
                    <a:pt x="703580" y="859790"/>
                    <a:pt x="687070" y="829310"/>
                    <a:pt x="664210" y="803910"/>
                  </a:cubicBezTo>
                  <a:cubicBezTo>
                    <a:pt x="647700" y="786130"/>
                    <a:pt x="628650" y="772160"/>
                    <a:pt x="605790" y="762000"/>
                  </a:cubicBezTo>
                  <a:lnTo>
                    <a:pt x="12579350" y="762000"/>
                  </a:lnTo>
                  <a:lnTo>
                    <a:pt x="12579350" y="966470"/>
                  </a:lnTo>
                  <a:moveTo>
                    <a:pt x="12579350" y="736600"/>
                  </a:moveTo>
                  <a:lnTo>
                    <a:pt x="495300" y="736600"/>
                  </a:lnTo>
                  <a:cubicBezTo>
                    <a:pt x="486410" y="693420"/>
                    <a:pt x="477520" y="651510"/>
                    <a:pt x="468630" y="608330"/>
                  </a:cubicBezTo>
                  <a:cubicBezTo>
                    <a:pt x="467360" y="601980"/>
                    <a:pt x="468630" y="598170"/>
                    <a:pt x="472440" y="593090"/>
                  </a:cubicBezTo>
                  <a:cubicBezTo>
                    <a:pt x="488950" y="574040"/>
                    <a:pt x="504190" y="553720"/>
                    <a:pt x="518160" y="532130"/>
                  </a:cubicBezTo>
                  <a:lnTo>
                    <a:pt x="12579350" y="532130"/>
                  </a:lnTo>
                  <a:lnTo>
                    <a:pt x="12579350" y="736600"/>
                  </a:lnTo>
                  <a:moveTo>
                    <a:pt x="12579350" y="508000"/>
                  </a:moveTo>
                  <a:lnTo>
                    <a:pt x="534670" y="508000"/>
                  </a:lnTo>
                  <a:cubicBezTo>
                    <a:pt x="553720" y="476250"/>
                    <a:pt x="570230" y="443230"/>
                    <a:pt x="584200" y="407670"/>
                  </a:cubicBezTo>
                  <a:cubicBezTo>
                    <a:pt x="596900" y="374650"/>
                    <a:pt x="605790" y="339090"/>
                    <a:pt x="609600" y="303530"/>
                  </a:cubicBezTo>
                  <a:lnTo>
                    <a:pt x="12580620" y="303530"/>
                  </a:lnTo>
                  <a:lnTo>
                    <a:pt x="12580620" y="508000"/>
                  </a:lnTo>
                  <a:lnTo>
                    <a:pt x="12579350" y="508000"/>
                  </a:lnTo>
                  <a:moveTo>
                    <a:pt x="12623800" y="1195070"/>
                  </a:moveTo>
                  <a:lnTo>
                    <a:pt x="12590780" y="1195070"/>
                  </a:lnTo>
                  <a:lnTo>
                    <a:pt x="12590780" y="991870"/>
                  </a:lnTo>
                  <a:lnTo>
                    <a:pt x="12623800" y="991870"/>
                  </a:lnTo>
                  <a:lnTo>
                    <a:pt x="12623800" y="1195070"/>
                  </a:lnTo>
                  <a:moveTo>
                    <a:pt x="12623800" y="966470"/>
                  </a:moveTo>
                  <a:lnTo>
                    <a:pt x="12590780" y="966470"/>
                  </a:lnTo>
                  <a:lnTo>
                    <a:pt x="12590780" y="762000"/>
                  </a:lnTo>
                  <a:lnTo>
                    <a:pt x="12623800" y="762000"/>
                  </a:lnTo>
                  <a:lnTo>
                    <a:pt x="12623800" y="966470"/>
                  </a:lnTo>
                  <a:moveTo>
                    <a:pt x="12623800" y="736600"/>
                  </a:moveTo>
                  <a:lnTo>
                    <a:pt x="12590780" y="736600"/>
                  </a:lnTo>
                  <a:lnTo>
                    <a:pt x="12590780" y="533400"/>
                  </a:lnTo>
                  <a:lnTo>
                    <a:pt x="12623800" y="533400"/>
                  </a:lnTo>
                  <a:lnTo>
                    <a:pt x="12623800" y="736600"/>
                  </a:lnTo>
                  <a:moveTo>
                    <a:pt x="12623800" y="508000"/>
                  </a:moveTo>
                  <a:lnTo>
                    <a:pt x="12590780" y="508000"/>
                  </a:lnTo>
                  <a:lnTo>
                    <a:pt x="12590780" y="303530"/>
                  </a:lnTo>
                  <a:lnTo>
                    <a:pt x="12623800" y="303530"/>
                  </a:lnTo>
                  <a:lnTo>
                    <a:pt x="12623800" y="508000"/>
                  </a:lnTo>
                </a:path>
              </a:pathLst>
            </a:custGeom>
            <a:solidFill>
              <a:srgbClr val="948CFF"/>
            </a:solidFill>
          </p:spPr>
          <p:txBody>
            <a:bodyPr/>
            <a:lstStyle/>
            <a:p>
              <a:endParaRPr lang="en-US"/>
            </a:p>
          </p:txBody>
        </p:sp>
      </p:grpSp>
      <p:sp>
        <p:nvSpPr>
          <p:cNvPr id="4" name="Freeform 4"/>
          <p:cNvSpPr/>
          <p:nvPr/>
        </p:nvSpPr>
        <p:spPr>
          <a:xfrm>
            <a:off x="17259300" y="8158825"/>
            <a:ext cx="719722" cy="2128175"/>
          </a:xfrm>
          <a:custGeom>
            <a:avLst/>
            <a:gdLst/>
            <a:ahLst/>
            <a:cxnLst/>
            <a:rect l="l" t="t" r="r" b="b"/>
            <a:pathLst>
              <a:path w="719722" h="2128175">
                <a:moveTo>
                  <a:pt x="0" y="0"/>
                </a:moveTo>
                <a:lnTo>
                  <a:pt x="719722" y="0"/>
                </a:lnTo>
                <a:lnTo>
                  <a:pt x="719722" y="2128175"/>
                </a:lnTo>
                <a:lnTo>
                  <a:pt x="0" y="2128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
          <p:cNvGrpSpPr/>
          <p:nvPr/>
        </p:nvGrpSpPr>
        <p:grpSpPr>
          <a:xfrm>
            <a:off x="538837" y="474381"/>
            <a:ext cx="17210326" cy="9338237"/>
            <a:chOff x="0" y="0"/>
            <a:chExt cx="5821765" cy="3158860"/>
          </a:xfrm>
          <a:solidFill>
            <a:schemeClr val="bg1"/>
          </a:solidFill>
        </p:grpSpPr>
        <p:sp>
          <p:nvSpPr>
            <p:cNvPr id="21"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txBody>
            <a:bodyPr/>
            <a:lstStyle/>
            <a:p>
              <a:endParaRPr lang="en-US"/>
            </a:p>
          </p:txBody>
        </p:sp>
      </p:grpSp>
      <p:sp>
        <p:nvSpPr>
          <p:cNvPr id="22" name="TextBox 21">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2"/>
                </a:solidFill>
                <a:latin typeface="Arial" panose="020B0604020202020204" pitchFamily="34" charset="0"/>
                <a:cs typeface="Arial" panose="020B0604020202020204" pitchFamily="34" charset="0"/>
              </a:rPr>
              <a:t>Hoạt động 1.2</a:t>
            </a:r>
            <a:endParaRPr lang="en-US" sz="6200" dirty="0">
              <a:solidFill>
                <a:schemeClr val="accent2"/>
              </a:solidFill>
              <a:latin typeface="Arial" panose="020B0604020202020204" pitchFamily="34" charset="0"/>
              <a:cs typeface="Arial" panose="020B0604020202020204" pitchFamily="34" charset="0"/>
            </a:endParaRPr>
          </a:p>
        </p:txBody>
      </p:sp>
      <p:sp>
        <p:nvSpPr>
          <p:cNvPr id="18" name="Freeform 18"/>
          <p:cNvSpPr/>
          <p:nvPr/>
        </p:nvSpPr>
        <p:spPr>
          <a:xfrm rot="20276794">
            <a:off x="16620842" y="226469"/>
            <a:ext cx="566129" cy="1571270"/>
          </a:xfrm>
          <a:custGeom>
            <a:avLst/>
            <a:gdLst/>
            <a:ahLst/>
            <a:cxnLst/>
            <a:rect l="l" t="t" r="r" b="b"/>
            <a:pathLst>
              <a:path w="435483" h="1287696">
                <a:moveTo>
                  <a:pt x="0" y="0"/>
                </a:moveTo>
                <a:lnTo>
                  <a:pt x="435483" y="0"/>
                </a:lnTo>
                <a:lnTo>
                  <a:pt x="435483" y="1287697"/>
                </a:lnTo>
                <a:lnTo>
                  <a:pt x="0" y="1287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833899">
            <a:off x="158564" y="1667313"/>
            <a:ext cx="846349" cy="1009892"/>
          </a:xfrm>
          <a:custGeom>
            <a:avLst/>
            <a:gdLst/>
            <a:ahLst/>
            <a:cxnLst/>
            <a:rect l="l" t="t" r="r" b="b"/>
            <a:pathLst>
              <a:path w="679196" h="858754">
                <a:moveTo>
                  <a:pt x="0" y="0"/>
                </a:moveTo>
                <a:lnTo>
                  <a:pt x="679196" y="0"/>
                </a:lnTo>
                <a:lnTo>
                  <a:pt x="679196" y="858754"/>
                </a:lnTo>
                <a:lnTo>
                  <a:pt x="0" y="85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Rectangle 5"/>
          <p:cNvSpPr/>
          <p:nvPr/>
        </p:nvSpPr>
        <p:spPr>
          <a:xfrm>
            <a:off x="12949727" y="5595820"/>
            <a:ext cx="184730" cy="646331"/>
          </a:xfrm>
          <a:prstGeom prst="rect">
            <a:avLst/>
          </a:prstGeom>
        </p:spPr>
        <p:txBody>
          <a:bodyPr wrap="none">
            <a:spAutoFit/>
          </a:bodyPr>
          <a:lstStyle/>
          <a:p>
            <a:pPr algn="ctr">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roup 7"/>
          <p:cNvGrpSpPr/>
          <p:nvPr/>
        </p:nvGrpSpPr>
        <p:grpSpPr>
          <a:xfrm>
            <a:off x="1323378" y="2781300"/>
            <a:ext cx="7473420" cy="6477000"/>
            <a:chOff x="1323378" y="2764069"/>
            <a:chExt cx="7473420" cy="6477000"/>
          </a:xfrm>
        </p:grpSpPr>
        <p:pic>
          <p:nvPicPr>
            <p:cNvPr id="5122" name="Picture 2" descr="https://o.remove.bg/downloads/8aa7054e-67a7-4a6e-a7ce-75e9fbdcb217/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199" y="4592869"/>
              <a:ext cx="6157777" cy="46482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323378" y="2764069"/>
              <a:ext cx="7473420" cy="1447800"/>
            </a:xfrm>
            <a:prstGeom prst="roundRect">
              <a:avLst/>
            </a:prstGeom>
            <a:solidFill>
              <a:schemeClr val="bg1"/>
            </a:solidFill>
            <a:ln w="381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3600">
                  <a:solidFill>
                    <a:schemeClr val="tx1"/>
                  </a:solidFill>
                  <a:latin typeface="Arial" panose="020B0604020202020204" pitchFamily="34" charset="0"/>
                  <a:ea typeface="Calibri" panose="020F0502020204030204" pitchFamily="34" charset="0"/>
                  <a:cs typeface="Arial" panose="020B0604020202020204" pitchFamily="34" charset="0"/>
                </a:rPr>
                <a:t>Đặt tay vào cổ và hát một câu hát</a:t>
              </a:r>
            </a:p>
          </p:txBody>
        </p:sp>
      </p:grpSp>
      <p:grpSp>
        <p:nvGrpSpPr>
          <p:cNvPr id="23" name="Group 22"/>
          <p:cNvGrpSpPr/>
          <p:nvPr/>
        </p:nvGrpSpPr>
        <p:grpSpPr>
          <a:xfrm>
            <a:off x="9634428" y="3543300"/>
            <a:ext cx="7277101" cy="4970512"/>
            <a:chOff x="8402808" y="-171721"/>
            <a:chExt cx="7277101" cy="4970512"/>
          </a:xfrm>
        </p:grpSpPr>
        <p:pic>
          <p:nvPicPr>
            <p:cNvPr id="24" name="Picture 16"/>
            <p:cNvPicPr>
              <a:picLocks noChangeAspect="1"/>
            </p:cNvPicPr>
            <p:nvPr/>
          </p:nvPicPr>
          <p:blipFill>
            <a:blip r:embed="rId7"/>
            <a:srcRect/>
            <a:stretch>
              <a:fillRect/>
            </a:stretch>
          </p:blipFill>
          <p:spPr>
            <a:xfrm>
              <a:off x="11462891" y="-171721"/>
              <a:ext cx="1162862" cy="1828800"/>
            </a:xfrm>
            <a:prstGeom prst="rect">
              <a:avLst/>
            </a:prstGeom>
          </p:spPr>
        </p:pic>
        <p:sp>
          <p:nvSpPr>
            <p:cNvPr id="25" name="Rectangle 24"/>
            <p:cNvSpPr/>
            <p:nvPr/>
          </p:nvSpPr>
          <p:spPr>
            <a:xfrm>
              <a:off x="8402808" y="2213468"/>
              <a:ext cx="7277101" cy="2585323"/>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Em có nghe thấy âm thanh không? Tay em có cảm giác thế nào? Âm thanh đó phát ra từ đâu?</a:t>
              </a:r>
            </a:p>
          </p:txBody>
        </p:sp>
      </p:grpSp>
    </p:spTree>
    <p:extLst>
      <p:ext uri="{BB962C8B-B14F-4D97-AF65-F5344CB8AC3E}">
        <p14:creationId xmlns:p14="http://schemas.microsoft.com/office/powerpoint/2010/main" val="3190350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961</Words>
  <Application>Microsoft Office PowerPoint</Application>
  <PresentationFormat>Custom</PresentationFormat>
  <Paragraphs>99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Arial</vt:lpstr>
      <vt:lpstr>Sedgwick Ave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36</cp:revision>
  <dcterms:created xsi:type="dcterms:W3CDTF">2006-08-16T00:00:00Z</dcterms:created>
  <dcterms:modified xsi:type="dcterms:W3CDTF">2025-11-11T14:42:58Z</dcterms:modified>
  <dc:identifier>DAFoAtPky0Q</dc:identifier>
</cp:coreProperties>
</file>