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2" r:id="rId2"/>
    <p:sldId id="293" r:id="rId3"/>
    <p:sldId id="258" r:id="rId4"/>
    <p:sldId id="295" r:id="rId5"/>
    <p:sldId id="260" r:id="rId6"/>
    <p:sldId id="296" r:id="rId7"/>
    <p:sldId id="297" r:id="rId8"/>
    <p:sldId id="259" r:id="rId9"/>
    <p:sldId id="298" r:id="rId10"/>
    <p:sldId id="299" r:id="rId11"/>
    <p:sldId id="285" r:id="rId12"/>
    <p:sldId id="337" r:id="rId13"/>
    <p:sldId id="301" r:id="rId14"/>
    <p:sldId id="303" r:id="rId15"/>
    <p:sldId id="304" r:id="rId16"/>
    <p:sldId id="30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0" d="100"/>
          <a:sy n="70" d="100"/>
        </p:scale>
        <p:origin x="738" y="5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166F77-7FF0-4959-8787-9B6409BBB714}" type="datetimeFigureOut">
              <a:rPr lang="en-US" smtClean="0"/>
              <a:pPr/>
              <a:t>13/11/2025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1EB2D3-FE18-4C20-BDE5-9863D8EF7AC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E6ADE-7408-45CC-A85E-61BCC76E43BA}" type="slidenum">
              <a:rPr lang="en-US" smtClean="0"/>
              <a:pPr/>
              <a:t>5</a:t>
            </a:fld>
            <a:endParaRPr lang="en-US"/>
          </a:p>
        </p:txBody>
      </p:sp>
    </p:spTree>
    <p:extLst>
      <p:ext uri="{BB962C8B-B14F-4D97-AF65-F5344CB8AC3E}">
        <p14:creationId xmlns:p14="http://schemas.microsoft.com/office/powerpoint/2010/main" val="1843025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564948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564948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564948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0F1496-6C74-4925-BF63-A8D352CDEFE6}" type="datetimeFigureOut">
              <a:rPr lang="en-US" smtClean="0"/>
              <a:pPr/>
              <a:t>13/11/2025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904EE-724D-4F33-ABEF-3F1AC99B99F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F1496-6C74-4925-BF63-A8D352CDEFE6}" type="datetimeFigureOut">
              <a:rPr lang="en-US" smtClean="0"/>
              <a:pPr/>
              <a:t>13/11/2025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904EE-724D-4F33-ABEF-3F1AC99B99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F1496-6C74-4925-BF63-A8D352CDEFE6}" type="datetimeFigureOut">
              <a:rPr lang="en-US" smtClean="0"/>
              <a:pPr/>
              <a:t>13/11/2025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904EE-724D-4F33-ABEF-3F1AC99B99F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81912A-DB83-990E-FED0-44F496DC5132}"/>
              </a:ext>
            </a:extLst>
          </p:cNvPr>
          <p:cNvPicPr>
            <a:picLocks noChangeAspect="1"/>
          </p:cNvPicPr>
          <p:nvPr userDrawn="1"/>
        </p:nvPicPr>
        <p:blipFill>
          <a:blip r:embed="rId2"/>
          <a:stretch>
            <a:fillRect/>
          </a:stretch>
        </p:blipFill>
        <p:spPr>
          <a:xfrm>
            <a:off x="-1016951" y="-895350"/>
            <a:ext cx="15533051" cy="11778210"/>
          </a:xfrm>
          <a:prstGeom prst="rect">
            <a:avLst/>
          </a:prstGeom>
        </p:spPr>
      </p:pic>
    </p:spTree>
    <p:extLst>
      <p:ext uri="{BB962C8B-B14F-4D97-AF65-F5344CB8AC3E}">
        <p14:creationId xmlns:p14="http://schemas.microsoft.com/office/powerpoint/2010/main" val="41035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81912A-DB83-990E-FED0-44F496DC5132}"/>
              </a:ext>
            </a:extLst>
          </p:cNvPr>
          <p:cNvPicPr>
            <a:picLocks noChangeAspect="1"/>
          </p:cNvPicPr>
          <p:nvPr userDrawn="1"/>
        </p:nvPicPr>
        <p:blipFill>
          <a:blip r:embed="rId2"/>
          <a:stretch>
            <a:fillRect/>
          </a:stretch>
        </p:blipFill>
        <p:spPr>
          <a:xfrm>
            <a:off x="-1016951" y="-895350"/>
            <a:ext cx="15533051" cy="11778210"/>
          </a:xfrm>
          <a:prstGeom prst="rect">
            <a:avLst/>
          </a:prstGeom>
        </p:spPr>
      </p:pic>
    </p:spTree>
    <p:extLst>
      <p:ext uri="{BB962C8B-B14F-4D97-AF65-F5344CB8AC3E}">
        <p14:creationId xmlns:p14="http://schemas.microsoft.com/office/powerpoint/2010/main" val="41035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7"/>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4"/>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3" y="4703253"/>
            <a:ext cx="2380088" cy="2515867"/>
          </a:xfrm>
          <a:prstGeom prst="rect">
            <a:avLst/>
          </a:prstGeom>
        </p:spPr>
      </p:pic>
      <p:sp>
        <p:nvSpPr>
          <p:cNvPr id="5" name="Rectangle 4"/>
          <p:cNvSpPr/>
          <p:nvPr userDrawn="1"/>
        </p:nvSpPr>
        <p:spPr>
          <a:xfrm>
            <a:off x="316525"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3"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3"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F1496-6C74-4925-BF63-A8D352CDEFE6}" type="datetimeFigureOut">
              <a:rPr lang="en-US" smtClean="0"/>
              <a:pPr/>
              <a:t>13/11/2025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904EE-724D-4F33-ABEF-3F1AC99B99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0F1496-6C74-4925-BF63-A8D352CDEFE6}" type="datetimeFigureOut">
              <a:rPr lang="en-US" smtClean="0"/>
              <a:pPr/>
              <a:t>13/11/2025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904EE-724D-4F33-ABEF-3F1AC99B99F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0F1496-6C74-4925-BF63-A8D352CDEFE6}" type="datetimeFigureOut">
              <a:rPr lang="en-US" smtClean="0"/>
              <a:pPr/>
              <a:t>13/11/2025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904EE-724D-4F33-ABEF-3F1AC99B99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0F1496-6C74-4925-BF63-A8D352CDEFE6}" type="datetimeFigureOut">
              <a:rPr lang="en-US" smtClean="0"/>
              <a:pPr/>
              <a:t>13/11/2025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6904EE-724D-4F33-ABEF-3F1AC99B99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0F1496-6C74-4925-BF63-A8D352CDEFE6}" type="datetimeFigureOut">
              <a:rPr lang="en-US" smtClean="0"/>
              <a:pPr/>
              <a:t>13/11/2025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6904EE-724D-4F33-ABEF-3F1AC99B99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F1496-6C74-4925-BF63-A8D352CDEFE6}" type="datetimeFigureOut">
              <a:rPr lang="en-US" smtClean="0"/>
              <a:pPr/>
              <a:t>13/11/2025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6904EE-724D-4F33-ABEF-3F1AC99B99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0F1496-6C74-4925-BF63-A8D352CDEFE6}" type="datetimeFigureOut">
              <a:rPr lang="en-US" smtClean="0"/>
              <a:pPr/>
              <a:t>13/11/2025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904EE-724D-4F33-ABEF-3F1AC99B99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0F1496-6C74-4925-BF63-A8D352CDEFE6}" type="datetimeFigureOut">
              <a:rPr lang="en-US" smtClean="0"/>
              <a:pPr/>
              <a:t>13/11/2025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904EE-724D-4F33-ABEF-3F1AC99B99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F1496-6C74-4925-BF63-A8D352CDEFE6}" type="datetimeFigureOut">
              <a:rPr lang="en-US" smtClean="0"/>
              <a:pPr/>
              <a:t>13/11/2025</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904EE-724D-4F33-ABEF-3F1AC99B99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3" r:id="rId12"/>
    <p:sldLayoutId id="2147483686" r:id="rId13"/>
    <p:sldLayoutId id="2147483689"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jpeg"/><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wmf"/><Relationship Id="rId11" Type="http://schemas.openxmlformats.org/officeDocument/2006/relationships/image" Target="../media/image5.wmf"/><Relationship Id="rId5" Type="http://schemas.openxmlformats.org/officeDocument/2006/relationships/image" Target="../media/image8.wmf"/><Relationship Id="rId10" Type="http://schemas.openxmlformats.org/officeDocument/2006/relationships/oleObject" Target="../embeddings/oleObject1.bin"/><Relationship Id="rId4" Type="http://schemas.openxmlformats.org/officeDocument/2006/relationships/image" Target="../media/image7.wmf"/><Relationship Id="rId9" Type="http://schemas.openxmlformats.org/officeDocument/2006/relationships/image" Target="http://dl10.glitter-graphics.net/pub/628/628290gqhiis6k6p.gif"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NULL"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667080" y="1513945"/>
            <a:ext cx="1428750" cy="1447800"/>
          </a:xfrm>
          <a:prstGeom prst="rect">
            <a:avLst/>
          </a:prstGeom>
          <a:noFill/>
        </p:spPr>
        <p:txBody>
          <a:bodyPr spcFirstLastPara="1">
            <a:prstTxWarp prst="textArchDown">
              <a:avLst/>
            </a:prstTxWarp>
            <a:spAutoFit/>
          </a:bodyPr>
          <a:lstStyle/>
          <a:p>
            <a:pPr algn="ctr">
              <a:defRPr/>
            </a:pPr>
            <a:r>
              <a:rPr lang="en-US" sz="2000" b="1">
                <a:solidFill>
                  <a:schemeClr val="bg1"/>
                </a:solidFill>
                <a:latin typeface="VNI-Times" pitchFamily="2" charset="0"/>
                <a:cs typeface="Arial" charset="0"/>
              </a:rPr>
              <a:t>GD &amp; ÑT</a:t>
            </a:r>
          </a:p>
        </p:txBody>
      </p:sp>
      <p:sp>
        <p:nvSpPr>
          <p:cNvPr id="5123" name="AutoShape 33"/>
          <p:cNvSpPr>
            <a:spLocks noChangeArrowheads="1"/>
          </p:cNvSpPr>
          <p:nvPr/>
        </p:nvSpPr>
        <p:spPr bwMode="auto">
          <a:xfrm>
            <a:off x="6153156" y="990605"/>
            <a:ext cx="747713" cy="795339"/>
          </a:xfrm>
          <a:prstGeom prst="irregularSeal1">
            <a:avLst/>
          </a:prstGeom>
          <a:gradFill rotWithShape="1">
            <a:gsLst>
              <a:gs pos="0">
                <a:srgbClr val="FF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4" name="AutoShape 24"/>
          <p:cNvSpPr>
            <a:spLocks noChangeArrowheads="1"/>
          </p:cNvSpPr>
          <p:nvPr/>
        </p:nvSpPr>
        <p:spPr bwMode="auto">
          <a:xfrm rot="19926999">
            <a:off x="3325416" y="4503739"/>
            <a:ext cx="971550"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5" name="AutoShape 24"/>
          <p:cNvSpPr>
            <a:spLocks noChangeArrowheads="1"/>
          </p:cNvSpPr>
          <p:nvPr/>
        </p:nvSpPr>
        <p:spPr bwMode="auto">
          <a:xfrm rot="19926999">
            <a:off x="6381757" y="4267201"/>
            <a:ext cx="508397"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6" name="AutoShape 24"/>
          <p:cNvSpPr>
            <a:spLocks noChangeArrowheads="1"/>
          </p:cNvSpPr>
          <p:nvPr/>
        </p:nvSpPr>
        <p:spPr bwMode="auto">
          <a:xfrm rot="19926999">
            <a:off x="3581407" y="5029201"/>
            <a:ext cx="508397"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7" name="AutoShape 33"/>
          <p:cNvSpPr>
            <a:spLocks noChangeArrowheads="1"/>
          </p:cNvSpPr>
          <p:nvPr/>
        </p:nvSpPr>
        <p:spPr bwMode="auto">
          <a:xfrm>
            <a:off x="7696206" y="1981205"/>
            <a:ext cx="747713" cy="795339"/>
          </a:xfrm>
          <a:prstGeom prst="irregularSeal1">
            <a:avLst/>
          </a:prstGeom>
          <a:gradFill rotWithShape="1">
            <a:gsLst>
              <a:gs pos="0">
                <a:srgbClr val="FF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8" name="AutoShape 28"/>
          <p:cNvSpPr>
            <a:spLocks noChangeArrowheads="1"/>
          </p:cNvSpPr>
          <p:nvPr/>
        </p:nvSpPr>
        <p:spPr bwMode="auto">
          <a:xfrm>
            <a:off x="6267450" y="4343410"/>
            <a:ext cx="4572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9" name="AutoShape 28"/>
          <p:cNvSpPr>
            <a:spLocks noChangeArrowheads="1"/>
          </p:cNvSpPr>
          <p:nvPr/>
        </p:nvSpPr>
        <p:spPr bwMode="auto">
          <a:xfrm>
            <a:off x="5581650" y="1676409"/>
            <a:ext cx="4572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0" name="AutoShape 32"/>
          <p:cNvSpPr>
            <a:spLocks noChangeArrowheads="1"/>
          </p:cNvSpPr>
          <p:nvPr/>
        </p:nvSpPr>
        <p:spPr bwMode="auto">
          <a:xfrm rot="17331562">
            <a:off x="7294169" y="2116938"/>
            <a:ext cx="715963" cy="447675"/>
          </a:xfrm>
          <a:prstGeom prst="irregularSeal1">
            <a:avLst/>
          </a:prstGeom>
          <a:gradFill rotWithShape="1">
            <a:gsLst>
              <a:gs pos="0">
                <a:srgbClr val="FFCC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1" name="AutoShape 24"/>
          <p:cNvSpPr>
            <a:spLocks noChangeArrowheads="1"/>
          </p:cNvSpPr>
          <p:nvPr/>
        </p:nvSpPr>
        <p:spPr bwMode="auto">
          <a:xfrm rot="19926999">
            <a:off x="6210307" y="4114801"/>
            <a:ext cx="508397"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2" name="AutoShape 33"/>
          <p:cNvSpPr>
            <a:spLocks noChangeArrowheads="1"/>
          </p:cNvSpPr>
          <p:nvPr/>
        </p:nvSpPr>
        <p:spPr bwMode="auto">
          <a:xfrm>
            <a:off x="3067056" y="990605"/>
            <a:ext cx="747713" cy="871539"/>
          </a:xfrm>
          <a:prstGeom prst="irregularSeal1">
            <a:avLst/>
          </a:prstGeom>
          <a:gradFill rotWithShape="1">
            <a:gsLst>
              <a:gs pos="0">
                <a:srgbClr val="FF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3" name="AutoShape 24"/>
          <p:cNvSpPr>
            <a:spLocks noChangeArrowheads="1"/>
          </p:cNvSpPr>
          <p:nvPr/>
        </p:nvSpPr>
        <p:spPr bwMode="auto">
          <a:xfrm rot="19926999">
            <a:off x="3467107" y="5562601"/>
            <a:ext cx="508397"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4" name="AutoShape 24"/>
          <p:cNvSpPr>
            <a:spLocks noChangeArrowheads="1"/>
          </p:cNvSpPr>
          <p:nvPr/>
        </p:nvSpPr>
        <p:spPr bwMode="auto">
          <a:xfrm rot="19926999">
            <a:off x="8553457" y="5486401"/>
            <a:ext cx="508397"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5" name="AutoShape 24"/>
          <p:cNvSpPr>
            <a:spLocks noChangeArrowheads="1"/>
          </p:cNvSpPr>
          <p:nvPr/>
        </p:nvSpPr>
        <p:spPr bwMode="auto">
          <a:xfrm rot="19926999">
            <a:off x="5867404" y="2133601"/>
            <a:ext cx="508397"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6" name="AutoShape 33"/>
          <p:cNvSpPr>
            <a:spLocks noChangeArrowheads="1"/>
          </p:cNvSpPr>
          <p:nvPr/>
        </p:nvSpPr>
        <p:spPr bwMode="auto">
          <a:xfrm>
            <a:off x="8267706" y="1066805"/>
            <a:ext cx="747713" cy="871539"/>
          </a:xfrm>
          <a:prstGeom prst="irregularSeal1">
            <a:avLst/>
          </a:prstGeom>
          <a:gradFill rotWithShape="1">
            <a:gsLst>
              <a:gs pos="0">
                <a:srgbClr val="FF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7" name="AutoShape 28"/>
          <p:cNvSpPr>
            <a:spLocks noChangeArrowheads="1"/>
          </p:cNvSpPr>
          <p:nvPr/>
        </p:nvSpPr>
        <p:spPr bwMode="auto">
          <a:xfrm>
            <a:off x="8553450" y="3124210"/>
            <a:ext cx="4572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8" name="AutoShape 28"/>
          <p:cNvSpPr>
            <a:spLocks noChangeArrowheads="1"/>
          </p:cNvSpPr>
          <p:nvPr/>
        </p:nvSpPr>
        <p:spPr bwMode="auto">
          <a:xfrm>
            <a:off x="3124200" y="3048010"/>
            <a:ext cx="4572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9" name="AutoShape 28"/>
          <p:cNvSpPr>
            <a:spLocks noChangeArrowheads="1"/>
          </p:cNvSpPr>
          <p:nvPr/>
        </p:nvSpPr>
        <p:spPr bwMode="auto">
          <a:xfrm>
            <a:off x="5810250" y="990610"/>
            <a:ext cx="4572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40" name="AutoShape 28"/>
          <p:cNvSpPr>
            <a:spLocks noChangeArrowheads="1"/>
          </p:cNvSpPr>
          <p:nvPr/>
        </p:nvSpPr>
        <p:spPr bwMode="auto">
          <a:xfrm>
            <a:off x="5924550" y="5334010"/>
            <a:ext cx="4572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41" name="AutoShape 12"/>
          <p:cNvSpPr>
            <a:spLocks noChangeArrowheads="1"/>
          </p:cNvSpPr>
          <p:nvPr/>
        </p:nvSpPr>
        <p:spPr bwMode="auto">
          <a:xfrm>
            <a:off x="9124950" y="5943600"/>
            <a:ext cx="400050" cy="457200"/>
          </a:xfrm>
          <a:prstGeom prst="star32">
            <a:avLst>
              <a:gd name="adj" fmla="val 15056"/>
            </a:avLst>
          </a:prstGeom>
          <a:solidFill>
            <a:srgbClr val="FFFF00"/>
          </a:solidFill>
          <a:ln w="9525">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nMonotype corsivaH" panose="020B7200000000000000" pitchFamily="34" charset="0"/>
            </a:endParaRPr>
          </a:p>
        </p:txBody>
      </p:sp>
      <p:grpSp>
        <p:nvGrpSpPr>
          <p:cNvPr id="2" name="Group 26"/>
          <p:cNvGrpSpPr>
            <a:grpSpLocks noChangeAspect="1"/>
          </p:cNvGrpSpPr>
          <p:nvPr/>
        </p:nvGrpSpPr>
        <p:grpSpPr bwMode="auto">
          <a:xfrm>
            <a:off x="2723132" y="746444"/>
            <a:ext cx="2569369" cy="2698751"/>
            <a:chOff x="4330" y="4900"/>
            <a:chExt cx="2400" cy="1872"/>
          </a:xfrm>
        </p:grpSpPr>
        <p:sp>
          <p:nvSpPr>
            <p:cNvPr id="5150" name="AutoShape 27"/>
            <p:cNvSpPr>
              <a:spLocks noChangeAspect="1" noChangeArrowheads="1"/>
            </p:cNvSpPr>
            <p:nvPr/>
          </p:nvSpPr>
          <p:spPr bwMode="auto">
            <a:xfrm>
              <a:off x="4330" y="4900"/>
              <a:ext cx="2400"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151" name="AutoShape 28" descr="2"/>
            <p:cNvSpPr>
              <a:spLocks noChangeArrowheads="1"/>
            </p:cNvSpPr>
            <p:nvPr/>
          </p:nvSpPr>
          <p:spPr bwMode="auto">
            <a:xfrm>
              <a:off x="4330" y="5923"/>
              <a:ext cx="2400" cy="849"/>
            </a:xfrm>
            <a:prstGeom prst="wave">
              <a:avLst>
                <a:gd name="adj1" fmla="val 20644"/>
                <a:gd name="adj2" fmla="val 0"/>
              </a:avLst>
            </a:prstGeom>
            <a:blipFill dpi="0" rotWithShape="0">
              <a:blip r:embed="rId3" cstate="print"/>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p>
          </p:txBody>
        </p:sp>
        <p:pic>
          <p:nvPicPr>
            <p:cNvPr id="5152" name="Picture 29" descr="cosm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6" y="5095"/>
              <a:ext cx="1028" cy="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3" name="Picture 30" descr="BOOK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1" y="5834"/>
              <a:ext cx="1200" cy="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4" name="Picture 31" descr="BOOK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8" y="5622"/>
              <a:ext cx="1557"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5" name="Picture 32" descr="QUILLP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9" y="4900"/>
              <a:ext cx="868" cy="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6" name="Text Box 33"/>
            <p:cNvSpPr txBox="1">
              <a:spLocks noChangeArrowheads="1"/>
            </p:cNvSpPr>
            <p:nvPr/>
          </p:nvSpPr>
          <p:spPr bwMode="auto">
            <a:xfrm>
              <a:off x="5698" y="5672"/>
              <a:ext cx="68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cs typeface="Arial" panose="020B0604020202020204" pitchFamily="34" charset="0"/>
              </a:endParaRPr>
            </a:p>
          </p:txBody>
        </p:sp>
        <p:sp>
          <p:nvSpPr>
            <p:cNvPr id="5157" name="Text Box 34"/>
            <p:cNvSpPr txBox="1">
              <a:spLocks noChangeArrowheads="1"/>
            </p:cNvSpPr>
            <p:nvPr/>
          </p:nvSpPr>
          <p:spPr bwMode="auto">
            <a:xfrm>
              <a:off x="5618" y="5844"/>
              <a:ext cx="912"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cs typeface="Arial" panose="020B0604020202020204" pitchFamily="34" charset="0"/>
              </a:endParaRPr>
            </a:p>
          </p:txBody>
        </p:sp>
        <p:sp>
          <p:nvSpPr>
            <p:cNvPr id="5158" name="Text Box 35"/>
            <p:cNvSpPr txBox="1">
              <a:spLocks noChangeArrowheads="1"/>
            </p:cNvSpPr>
            <p:nvPr/>
          </p:nvSpPr>
          <p:spPr bwMode="auto">
            <a:xfrm>
              <a:off x="5209" y="5784"/>
              <a:ext cx="632"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cs typeface="Arial" panose="020B0604020202020204" pitchFamily="34" charset="0"/>
              </a:endParaRPr>
            </a:p>
          </p:txBody>
        </p:sp>
      </p:grpSp>
      <p:pic>
        <p:nvPicPr>
          <p:cNvPr id="5143" name="Picture 36" descr="http://dl10.glitter-graphics.net/pub/628/628290gqhiis6k6p.gif"/>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rot="5400000">
            <a:off x="-894079" y="2693169"/>
            <a:ext cx="5775325" cy="102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44" name="Object 37"/>
          <p:cNvGraphicFramePr>
            <a:graphicFrameLocks noChangeAspect="1"/>
          </p:cNvGraphicFramePr>
          <p:nvPr>
            <p:extLst/>
          </p:nvPr>
        </p:nvGraphicFramePr>
        <p:xfrm>
          <a:off x="1578772" y="3380590"/>
          <a:ext cx="2052638" cy="3444875"/>
        </p:xfrm>
        <a:graphic>
          <a:graphicData uri="http://schemas.openxmlformats.org/presentationml/2006/ole">
            <mc:AlternateContent xmlns:mc="http://schemas.openxmlformats.org/markup-compatibility/2006">
              <mc:Choice xmlns:v="urn:schemas-microsoft-com:vml" Requires="v">
                <p:oleObj spid="_x0000_s65541" name="Clip" r:id="rId10" imgW="3535680" imgH="4450080" progId="">
                  <p:embed/>
                </p:oleObj>
              </mc:Choice>
              <mc:Fallback>
                <p:oleObj name="Clip" r:id="rId10" imgW="3535680" imgH="4450080" progId="">
                  <p:embed/>
                  <p:pic>
                    <p:nvPicPr>
                      <p:cNvPr id="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78772" y="3380590"/>
                        <a:ext cx="2052638" cy="344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WordArt 2"/>
          <p:cNvSpPr>
            <a:spLocks noChangeArrowheads="1" noChangeShapeType="1" noTextEdit="1"/>
          </p:cNvSpPr>
          <p:nvPr/>
        </p:nvSpPr>
        <p:spPr bwMode="auto">
          <a:xfrm>
            <a:off x="6738942" y="1266409"/>
            <a:ext cx="3214710" cy="1143000"/>
          </a:xfrm>
          <a:prstGeom prst="rect">
            <a:avLst/>
          </a:prstGeom>
        </p:spPr>
        <p:txBody>
          <a:bodyPr wrap="none" fromWordArt="1">
            <a:prstTxWarp prst="textPlain">
              <a:avLst>
                <a:gd name="adj" fmla="val 50000"/>
              </a:avLst>
            </a:prstTxWarp>
          </a:bodyPr>
          <a:lstStyle/>
          <a:p>
            <a:pPr algn="ct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TIẾNG VIỆT</a:t>
            </a:r>
          </a:p>
          <a:p>
            <a:pPr algn="ct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a:t>
            </a:r>
            <a:r>
              <a:rPr lang="en-US" sz="27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5B</a:t>
            </a:r>
            <a:endPar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40" name="WordArt 3"/>
          <p:cNvSpPr>
            <a:spLocks noChangeArrowheads="1" noChangeShapeType="1" noTextEdit="1"/>
          </p:cNvSpPr>
          <p:nvPr/>
        </p:nvSpPr>
        <p:spPr bwMode="auto">
          <a:xfrm>
            <a:off x="2309788" y="3429006"/>
            <a:ext cx="6286544" cy="2028623"/>
          </a:xfrm>
          <a:prstGeom prst="rect">
            <a:avLst/>
          </a:prstGeom>
        </p:spPr>
        <p:txBody>
          <a:bodyPr wrap="none" fromWordArt="1">
            <a:prstTxWarp prst="textPlain">
              <a:avLst>
                <a:gd name="adj" fmla="val 50000"/>
              </a:avLst>
            </a:prstTxWarp>
          </a:bodyPr>
          <a:lstStyle/>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BÀI 18. TẤM GƯƠNG  TỰ HỌC</a:t>
            </a:r>
          </a:p>
          <a:p>
            <a:pPr algn="ctr"/>
            <a:r>
              <a:rPr lang="en-US" sz="27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r>
              <a:rPr lang="en-US" sz="27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Tiết</a:t>
            </a:r>
            <a:r>
              <a:rPr lang="en-US" sz="27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1)</a:t>
            </a:r>
            <a:endPar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8566573"/>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7"/>
            <a:ext cx="9144000" cy="477054"/>
          </a:xfrm>
          <a:prstGeom prst="rect">
            <a:avLst/>
          </a:prstGeom>
          <a:noFill/>
        </p:spPr>
        <p:txBody>
          <a:bodyPr wrap="square" rtlCol="0">
            <a:spAutoFit/>
          </a:bodyPr>
          <a:lstStyle/>
          <a:p>
            <a:pPr algn="ctr"/>
            <a:r>
              <a:rPr lang="en-US" sz="2500" b="1" dirty="0" err="1">
                <a:solidFill>
                  <a:srgbClr val="0000FF"/>
                </a:solidFill>
                <a:latin typeface="Times New Roman" pitchFamily="18" charset="0"/>
                <a:cs typeface="Times New Roman" pitchFamily="18" charset="0"/>
              </a:rPr>
              <a:t>Thứ</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Tư</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ngày</a:t>
            </a:r>
            <a:r>
              <a:rPr lang="en-US" sz="2500" b="1" dirty="0">
                <a:solidFill>
                  <a:srgbClr val="0000FF"/>
                </a:solidFill>
                <a:latin typeface="Times New Roman" pitchFamily="18" charset="0"/>
                <a:cs typeface="Times New Roman" pitchFamily="18" charset="0"/>
              </a:rPr>
              <a:t> 12 </a:t>
            </a:r>
            <a:r>
              <a:rPr lang="en-US" sz="2500" b="1" dirty="0" err="1">
                <a:solidFill>
                  <a:srgbClr val="0000FF"/>
                </a:solidFill>
                <a:latin typeface="Times New Roman" pitchFamily="18" charset="0"/>
                <a:cs typeface="Times New Roman" pitchFamily="18" charset="0"/>
              </a:rPr>
              <a:t>tháng</a:t>
            </a:r>
            <a:r>
              <a:rPr lang="en-US" sz="2500" b="1" dirty="0">
                <a:solidFill>
                  <a:srgbClr val="0000FF"/>
                </a:solidFill>
                <a:latin typeface="Times New Roman" pitchFamily="18" charset="0"/>
                <a:cs typeface="Times New Roman" pitchFamily="18" charset="0"/>
              </a:rPr>
              <a:t> 11 </a:t>
            </a:r>
            <a:r>
              <a:rPr lang="en-US" sz="2500" b="1" dirty="0" err="1">
                <a:solidFill>
                  <a:srgbClr val="0000FF"/>
                </a:solidFill>
                <a:latin typeface="Times New Roman" pitchFamily="18" charset="0"/>
                <a:cs typeface="Times New Roman" pitchFamily="18" charset="0"/>
              </a:rPr>
              <a:t>năm</a:t>
            </a:r>
            <a:r>
              <a:rPr lang="en-US" sz="2500" b="1" dirty="0">
                <a:solidFill>
                  <a:srgbClr val="0000FF"/>
                </a:solidFill>
                <a:latin typeface="Times New Roman" pitchFamily="18" charset="0"/>
                <a:cs typeface="Times New Roman" pitchFamily="18" charset="0"/>
              </a:rPr>
              <a:t> 2025</a:t>
            </a:r>
            <a:endParaRPr lang="vi-VN" sz="2500" b="1" dirty="0">
              <a:solidFill>
                <a:srgbClr val="0000FF"/>
              </a:solidFill>
              <a:latin typeface="Times New Roman" pitchFamily="18" charset="0"/>
              <a:cs typeface="Times New Roman" pitchFamily="18" charset="0"/>
            </a:endParaRPr>
          </a:p>
        </p:txBody>
      </p:sp>
      <p:sp>
        <p:nvSpPr>
          <p:cNvPr id="5" name="TextBox 4"/>
          <p:cNvSpPr txBox="1"/>
          <p:nvPr/>
        </p:nvSpPr>
        <p:spPr>
          <a:xfrm>
            <a:off x="1524000" y="428604"/>
            <a:ext cx="9144000" cy="477054"/>
          </a:xfrm>
          <a:prstGeom prst="rect">
            <a:avLst/>
          </a:prstGeom>
          <a:noFill/>
        </p:spPr>
        <p:txBody>
          <a:bodyPr wrap="square" rtlCol="0">
            <a:spAutoFit/>
          </a:bodyPr>
          <a:lstStyle/>
          <a:p>
            <a:pPr algn="ctr"/>
            <a:r>
              <a:rPr lang="en-US" sz="2500" b="1" dirty="0" err="1">
                <a:solidFill>
                  <a:srgbClr val="0000FF"/>
                </a:solidFill>
                <a:latin typeface="Times New Roman" pitchFamily="18" charset="0"/>
                <a:cs typeface="Times New Roman" pitchFamily="18" charset="0"/>
              </a:rPr>
              <a:t>Tiếng</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Việt</a:t>
            </a:r>
            <a:endParaRPr lang="vi-VN" sz="2500" b="1" dirty="0">
              <a:solidFill>
                <a:srgbClr val="0000FF"/>
              </a:solidFill>
              <a:latin typeface="Times New Roman" pitchFamily="18" charset="0"/>
              <a:cs typeface="Times New Roman" pitchFamily="18" charset="0"/>
            </a:endParaRPr>
          </a:p>
        </p:txBody>
      </p:sp>
      <p:sp>
        <p:nvSpPr>
          <p:cNvPr id="6" name="TextBox 5"/>
          <p:cNvSpPr txBox="1"/>
          <p:nvPr/>
        </p:nvSpPr>
        <p:spPr>
          <a:xfrm>
            <a:off x="1524000" y="785797"/>
            <a:ext cx="9144000" cy="492443"/>
          </a:xfrm>
          <a:prstGeom prst="rect">
            <a:avLst/>
          </a:prstGeom>
          <a:noFill/>
        </p:spPr>
        <p:txBody>
          <a:bodyPr wrap="square" rtlCol="0">
            <a:spAutoFit/>
          </a:bodyPr>
          <a:lstStyle/>
          <a:p>
            <a:pPr algn="ctr"/>
            <a:r>
              <a:rPr lang="en-US" sz="2500" b="1" dirty="0" err="1">
                <a:solidFill>
                  <a:srgbClr val="FF0000"/>
                </a:solidFill>
                <a:latin typeface="Times New Roman" pitchFamily="18" charset="0"/>
                <a:cs typeface="Times New Roman" pitchFamily="18" charset="0"/>
              </a:rPr>
              <a:t>Bài</a:t>
            </a:r>
            <a:r>
              <a:rPr lang="en-US" sz="2500" b="1" dirty="0">
                <a:solidFill>
                  <a:srgbClr val="FF0000"/>
                </a:solidFill>
                <a:latin typeface="Times New Roman" pitchFamily="18" charset="0"/>
                <a:cs typeface="Times New Roman" pitchFamily="18" charset="0"/>
              </a:rPr>
              <a:t> 18. </a:t>
            </a:r>
            <a:r>
              <a:rPr lang="en-US" sz="2500" b="1" dirty="0" err="1">
                <a:solidFill>
                  <a:srgbClr val="FF0000"/>
                </a:solidFill>
                <a:latin typeface="Times New Roman" pitchFamily="18" charset="0"/>
                <a:cs typeface="Times New Roman" pitchFamily="18" charset="0"/>
              </a:rPr>
              <a:t>Tấm</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gương</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tự</a:t>
            </a:r>
            <a:r>
              <a:rPr lang="en-US" sz="2500" b="1" dirty="0">
                <a:solidFill>
                  <a:srgbClr val="FF0000"/>
                </a:solidFill>
                <a:latin typeface="Times New Roman" pitchFamily="18" charset="0"/>
                <a:cs typeface="Times New Roman" pitchFamily="18" charset="0"/>
              </a:rPr>
              <a:t> </a:t>
            </a:r>
            <a:r>
              <a:rPr lang="en-US" sz="2500" b="1" dirty="0" err="1">
                <a:solidFill>
                  <a:srgbClr val="FF0000"/>
                </a:solidFill>
                <a:latin typeface="Times New Roman" pitchFamily="18" charset="0"/>
                <a:cs typeface="Times New Roman" pitchFamily="18" charset="0"/>
              </a:rPr>
              <a:t>học</a:t>
            </a:r>
            <a:r>
              <a:rPr lang="en-US" sz="2500" b="1" dirty="0">
                <a:solidFill>
                  <a:srgbClr val="FF0000"/>
                </a:solidFill>
                <a:latin typeface="Times New Roman" pitchFamily="18" charset="0"/>
                <a:cs typeface="Times New Roman" pitchFamily="18" charset="0"/>
              </a:rPr>
              <a:t> (4 </a:t>
            </a:r>
            <a:r>
              <a:rPr lang="en-US" sz="2500" b="1" dirty="0" err="1">
                <a:solidFill>
                  <a:srgbClr val="FF0000"/>
                </a:solidFill>
                <a:latin typeface="Times New Roman" pitchFamily="18" charset="0"/>
                <a:cs typeface="Times New Roman" pitchFamily="18" charset="0"/>
              </a:rPr>
              <a:t>Tiết</a:t>
            </a:r>
            <a:r>
              <a:rPr lang="en-US" sz="2500" b="1" dirty="0">
                <a:solidFill>
                  <a:srgbClr val="FF0000"/>
                </a:solidFill>
                <a:latin typeface="Times New Roman" pitchFamily="18" charset="0"/>
                <a:cs typeface="Times New Roman" pitchFamily="18" charset="0"/>
              </a:rPr>
              <a:t>).</a:t>
            </a:r>
          </a:p>
        </p:txBody>
      </p:sp>
      <p:sp>
        <p:nvSpPr>
          <p:cNvPr id="7" name="TextBox 6"/>
          <p:cNvSpPr txBox="1"/>
          <p:nvPr/>
        </p:nvSpPr>
        <p:spPr>
          <a:xfrm>
            <a:off x="1524001" y="1142987"/>
            <a:ext cx="2500298" cy="492443"/>
          </a:xfrm>
          <a:prstGeom prst="rect">
            <a:avLst/>
          </a:prstGeom>
          <a:noFill/>
        </p:spPr>
        <p:txBody>
          <a:bodyPr wrap="square" rtlCol="0">
            <a:spAutoFit/>
          </a:bodyPr>
          <a:lstStyle/>
          <a:p>
            <a:r>
              <a:rPr lang="en-US" sz="2500" b="1" dirty="0" err="1">
                <a:solidFill>
                  <a:srgbClr val="0000FF"/>
                </a:solidFill>
                <a:latin typeface="Times New Roman" pitchFamily="18" charset="0"/>
                <a:cs typeface="Times New Roman" pitchFamily="18" charset="0"/>
              </a:rPr>
              <a:t>Luyện</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đọc</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hiểu</a:t>
            </a:r>
            <a:r>
              <a:rPr lang="en-US" sz="2500" b="1" dirty="0">
                <a:solidFill>
                  <a:srgbClr val="0000FF"/>
                </a:solidFill>
                <a:latin typeface="Times New Roman" pitchFamily="18" charset="0"/>
                <a:cs typeface="Times New Roman" pitchFamily="18" charset="0"/>
              </a:rPr>
              <a:t>. </a:t>
            </a:r>
          </a:p>
        </p:txBody>
      </p:sp>
      <p:sp>
        <p:nvSpPr>
          <p:cNvPr id="8" name="TextBox 7"/>
          <p:cNvSpPr txBox="1"/>
          <p:nvPr/>
        </p:nvSpPr>
        <p:spPr>
          <a:xfrm>
            <a:off x="1524000" y="1571612"/>
            <a:ext cx="9144000" cy="477054"/>
          </a:xfrm>
          <a:prstGeom prst="rect">
            <a:avLst/>
          </a:prstGeom>
          <a:noFill/>
        </p:spPr>
        <p:txBody>
          <a:bodyPr wrap="square" rtlCol="0">
            <a:spAutoFit/>
          </a:bodyPr>
          <a:lstStyle/>
          <a:p>
            <a:pPr lvl="0"/>
            <a:r>
              <a:rPr lang="en-US" sz="2500" b="1" dirty="0">
                <a:solidFill>
                  <a:srgbClr val="009900"/>
                </a:solidFill>
                <a:latin typeface="Times New Roman" pitchFamily="18" charset="0"/>
                <a:ea typeface="Cambria" panose="02040503050406030204" pitchFamily="18" charset="0"/>
                <a:cs typeface="Times New Roman" pitchFamily="18" charset="0"/>
              </a:rPr>
              <a:t>5. </a:t>
            </a:r>
            <a:r>
              <a:rPr lang="vi-VN" sz="2500" b="1" dirty="0">
                <a:solidFill>
                  <a:srgbClr val="009900"/>
                </a:solidFill>
                <a:latin typeface="Times New Roman" pitchFamily="18" charset="0"/>
                <a:ea typeface="Cambria" panose="02040503050406030204" pitchFamily="18" charset="0"/>
                <a:cs typeface="Times New Roman" pitchFamily="18" charset="0"/>
              </a:rPr>
              <a:t>Tài năng, công lao của Tạ Quang Bửu được ghi nhận thế nào? </a:t>
            </a:r>
          </a:p>
        </p:txBody>
      </p:sp>
      <p:sp>
        <p:nvSpPr>
          <p:cNvPr id="9" name="TextBox 8"/>
          <p:cNvSpPr txBox="1"/>
          <p:nvPr/>
        </p:nvSpPr>
        <p:spPr>
          <a:xfrm>
            <a:off x="1524000" y="2000240"/>
            <a:ext cx="9144000" cy="1631216"/>
          </a:xfrm>
          <a:prstGeom prst="rect">
            <a:avLst/>
          </a:prstGeom>
          <a:noFill/>
        </p:spPr>
        <p:txBody>
          <a:bodyPr wrap="square" rtlCol="0">
            <a:spAutoFit/>
          </a:bodyPr>
          <a:lstStyle/>
          <a:p>
            <a:pPr>
              <a:buFontTx/>
              <a:buChar char="-"/>
            </a:pPr>
            <a:r>
              <a:rPr lang="en-US" sz="2500" b="1" dirty="0">
                <a:solidFill>
                  <a:srgbClr val="0000FF"/>
                </a:solidFill>
                <a:latin typeface="Times New Roman" pitchFamily="18" charset="0"/>
                <a:ea typeface="Cambria" panose="02040503050406030204" pitchFamily="18" charset="0"/>
                <a:cs typeface="Times New Roman" pitchFamily="18" charset="0"/>
              </a:rPr>
              <a:t>L</a:t>
            </a:r>
            <a:r>
              <a:rPr lang="vi-VN" sz="2500" b="1" dirty="0">
                <a:solidFill>
                  <a:srgbClr val="0000FF"/>
                </a:solidFill>
                <a:latin typeface="Times New Roman" pitchFamily="18" charset="0"/>
                <a:ea typeface="Cambria" panose="02040503050406030204" pitchFamily="18" charset="0"/>
                <a:cs typeface="Times New Roman" pitchFamily="18" charset="0"/>
              </a:rPr>
              <a:t>ấy tên ông để đặt tên cho các con phố ở nhiều thành phố trên cả nước</a:t>
            </a:r>
            <a:r>
              <a:rPr lang="en-US" sz="2500" b="1" dirty="0">
                <a:solidFill>
                  <a:srgbClr val="0000FF"/>
                </a:solidFill>
                <a:latin typeface="Times New Roman" pitchFamily="18" charset="0"/>
                <a:ea typeface="Cambria" panose="02040503050406030204" pitchFamily="18" charset="0"/>
                <a:cs typeface="Times New Roman" pitchFamily="18" charset="0"/>
              </a:rPr>
              <a:t>.</a:t>
            </a:r>
            <a:r>
              <a:rPr lang="vi-VN" sz="2500" b="1" dirty="0">
                <a:solidFill>
                  <a:srgbClr val="0000FF"/>
                </a:solidFill>
                <a:latin typeface="Times New Roman" pitchFamily="18" charset="0"/>
                <a:ea typeface="Cambria" panose="02040503050406030204" pitchFamily="18" charset="0"/>
                <a:cs typeface="Times New Roman" pitchFamily="18" charset="0"/>
              </a:rPr>
              <a:t> </a:t>
            </a:r>
            <a:endParaRPr lang="en-US" sz="2500" b="1" dirty="0">
              <a:solidFill>
                <a:srgbClr val="0000FF"/>
              </a:solidFill>
              <a:latin typeface="Times New Roman" pitchFamily="18" charset="0"/>
              <a:ea typeface="Cambria" panose="02040503050406030204" pitchFamily="18" charset="0"/>
              <a:cs typeface="Times New Roman" pitchFamily="18" charset="0"/>
            </a:endParaRPr>
          </a:p>
          <a:p>
            <a:r>
              <a:rPr lang="en-US" sz="2500" b="1" dirty="0">
                <a:solidFill>
                  <a:srgbClr val="0000FF"/>
                </a:solidFill>
                <a:latin typeface="Times New Roman" pitchFamily="18" charset="0"/>
                <a:ea typeface="Cambria" panose="02040503050406030204" pitchFamily="18" charset="0"/>
                <a:cs typeface="Times New Roman" pitchFamily="18" charset="0"/>
              </a:rPr>
              <a:t>- L</a:t>
            </a:r>
            <a:r>
              <a:rPr lang="vi-VN" sz="2500" b="1" dirty="0">
                <a:solidFill>
                  <a:srgbClr val="0000FF"/>
                </a:solidFill>
                <a:latin typeface="Times New Roman" pitchFamily="18" charset="0"/>
                <a:ea typeface="Cambria" panose="02040503050406030204" pitchFamily="18" charset="0"/>
                <a:cs typeface="Times New Roman" pitchFamily="18" charset="0"/>
              </a:rPr>
              <a:t>ấy tên ông đặt cho tên một giải thưởng trao cho những nhà khoa học xuất sắc,... </a:t>
            </a:r>
            <a:endParaRPr lang="en-US" sz="25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7"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9">
                                            <p:txEl>
                                              <p:pRg st="1" end="1"/>
                                            </p:txEl>
                                          </p:spTgt>
                                        </p:tgtEl>
                                        <p:attrNameLst>
                                          <p:attrName>style.visibility</p:attrName>
                                        </p:attrNameLst>
                                      </p:cBhvr>
                                      <p:to>
                                        <p:strVal val="visible"/>
                                      </p:to>
                                    </p:set>
                                    <p:anim calcmode="discrete" valueType="clr">
                                      <p:cBhvr override="childStyle">
                                        <p:cTn id="14" dur="80"/>
                                        <p:tgtEl>
                                          <p:spTgt spid="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7AA0DDB-74F8-8802-8C77-55CABF164FD6}"/>
              </a:ext>
            </a:extLst>
          </p:cNvPr>
          <p:cNvSpPr/>
          <p:nvPr/>
        </p:nvSpPr>
        <p:spPr>
          <a:xfrm>
            <a:off x="1524000" y="1290052"/>
            <a:ext cx="9162976" cy="5567951"/>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defRPr/>
            </a:pPr>
            <a:r>
              <a:rPr lang="en-US" sz="5400" b="1" dirty="0">
                <a:solidFill>
                  <a:srgbClr val="000000"/>
                </a:solidFill>
                <a:latin typeface="Cambria" panose="02040503050406030204" pitchFamily="18" charset="0"/>
                <a:ea typeface="Cambria" panose="02040503050406030204" pitchFamily="18" charset="0"/>
              </a:rPr>
              <a:t> </a:t>
            </a:r>
            <a:endParaRPr lang="id-ID" sz="4800" b="1" kern="0" dirty="0">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Cambria" panose="02040503050406030204" pitchFamily="18" charset="0"/>
              <a:ea typeface="Cambria" panose="02040503050406030204" pitchFamily="18" charset="0"/>
              <a:cs typeface="#9Slide05 Bodega Script" pitchFamily="2" charset="0"/>
              <a:sym typeface="Arial"/>
            </a:endParaRPr>
          </a:p>
        </p:txBody>
      </p:sp>
      <p:pic>
        <p:nvPicPr>
          <p:cNvPr id="5" name="Picture 4">
            <a:extLst>
              <a:ext uri="{FF2B5EF4-FFF2-40B4-BE49-F238E27FC236}">
                <a16:creationId xmlns:a16="http://schemas.microsoft.com/office/drawing/2014/main" id="{47FD2EE8-A1E2-0464-2FCB-2E585BA18C78}"/>
              </a:ext>
            </a:extLst>
          </p:cNvPr>
          <p:cNvPicPr>
            <a:picLocks noChangeAspect="1"/>
          </p:cNvPicPr>
          <p:nvPr/>
        </p:nvPicPr>
        <p:blipFill>
          <a:blip r:embed="rId2"/>
          <a:stretch>
            <a:fillRect/>
          </a:stretch>
        </p:blipFill>
        <p:spPr>
          <a:xfrm>
            <a:off x="1524001" y="3"/>
            <a:ext cx="7429520" cy="3514725"/>
          </a:xfrm>
          <a:prstGeom prst="rect">
            <a:avLst/>
          </a:prstGeom>
        </p:spPr>
      </p:pic>
      <p:pic>
        <p:nvPicPr>
          <p:cNvPr id="2052" name="Picture 4" descr="Giải thưởng Tạ Quang Bửu 2024 thuộc về hai nhà hóa học và vật lý học">
            <a:extLst>
              <a:ext uri="{FF2B5EF4-FFF2-40B4-BE49-F238E27FC236}">
                <a16:creationId xmlns:a16="http://schemas.microsoft.com/office/drawing/2014/main" id="{E118378C-8E26-0C3A-DF60-AB871DEB4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672" y="3500574"/>
            <a:ext cx="7072331" cy="335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9109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down)">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1" y="1142987"/>
            <a:ext cx="2500298" cy="492443"/>
          </a:xfrm>
          <a:prstGeom prst="rect">
            <a:avLst/>
          </a:prstGeom>
          <a:noFill/>
        </p:spPr>
        <p:txBody>
          <a:bodyPr wrap="square" rtlCol="0">
            <a:spAutoFit/>
          </a:bodyPr>
          <a:lstStyle/>
          <a:p>
            <a:r>
              <a:rPr lang="en-US" sz="2500" b="1" dirty="0" err="1">
                <a:solidFill>
                  <a:srgbClr val="0000FF"/>
                </a:solidFill>
                <a:latin typeface="Times New Roman" pitchFamily="18" charset="0"/>
                <a:cs typeface="Times New Roman" pitchFamily="18" charset="0"/>
              </a:rPr>
              <a:t>Luyện</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đọc</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hiểu</a:t>
            </a:r>
            <a:r>
              <a:rPr lang="en-US" sz="2500" b="1" dirty="0">
                <a:solidFill>
                  <a:srgbClr val="0000FF"/>
                </a:solidFill>
                <a:latin typeface="Times New Roman" pitchFamily="18" charset="0"/>
                <a:cs typeface="Times New Roman" pitchFamily="18" charset="0"/>
              </a:rPr>
              <a:t>. </a:t>
            </a:r>
          </a:p>
        </p:txBody>
      </p:sp>
      <p:sp>
        <p:nvSpPr>
          <p:cNvPr id="8" name="TextBox 7"/>
          <p:cNvSpPr txBox="1"/>
          <p:nvPr/>
        </p:nvSpPr>
        <p:spPr>
          <a:xfrm>
            <a:off x="1524000" y="1571612"/>
            <a:ext cx="9144000" cy="477054"/>
          </a:xfrm>
          <a:prstGeom prst="rect">
            <a:avLst/>
          </a:prstGeom>
          <a:noFill/>
        </p:spPr>
        <p:txBody>
          <a:bodyPr wrap="square" rtlCol="0">
            <a:spAutoFit/>
          </a:bodyPr>
          <a:lstStyle/>
          <a:p>
            <a:pPr lvl="0"/>
            <a:r>
              <a:rPr lang="en-US" sz="2500" b="1" dirty="0">
                <a:solidFill>
                  <a:srgbClr val="009900"/>
                </a:solidFill>
                <a:latin typeface="Times New Roman" pitchFamily="18" charset="0"/>
                <a:ea typeface="Cambria" panose="02040503050406030204" pitchFamily="18" charset="0"/>
                <a:cs typeface="Times New Roman" pitchFamily="18" charset="0"/>
              </a:rPr>
              <a:t>5. </a:t>
            </a:r>
            <a:r>
              <a:rPr lang="vi-VN" sz="2500" b="1" dirty="0">
                <a:solidFill>
                  <a:srgbClr val="009900"/>
                </a:solidFill>
                <a:latin typeface="Times New Roman" pitchFamily="18" charset="0"/>
                <a:ea typeface="Cambria" panose="02040503050406030204" pitchFamily="18" charset="0"/>
                <a:cs typeface="Times New Roman" pitchFamily="18" charset="0"/>
              </a:rPr>
              <a:t>Tài năng, công lao của Tạ Quang Bửu được ghi nhận thế nào? </a:t>
            </a:r>
          </a:p>
        </p:txBody>
      </p:sp>
      <p:sp>
        <p:nvSpPr>
          <p:cNvPr id="9" name="TextBox 8"/>
          <p:cNvSpPr txBox="1"/>
          <p:nvPr/>
        </p:nvSpPr>
        <p:spPr>
          <a:xfrm>
            <a:off x="1524000" y="2000240"/>
            <a:ext cx="9144000" cy="1631216"/>
          </a:xfrm>
          <a:prstGeom prst="rect">
            <a:avLst/>
          </a:prstGeom>
          <a:noFill/>
        </p:spPr>
        <p:txBody>
          <a:bodyPr wrap="square" rtlCol="0">
            <a:spAutoFit/>
          </a:bodyPr>
          <a:lstStyle/>
          <a:p>
            <a:pPr>
              <a:buFontTx/>
              <a:buChar char="-"/>
            </a:pPr>
            <a:r>
              <a:rPr lang="en-US" sz="2500" b="1" dirty="0">
                <a:solidFill>
                  <a:srgbClr val="0000FF"/>
                </a:solidFill>
                <a:latin typeface="Times New Roman" pitchFamily="18" charset="0"/>
                <a:ea typeface="Cambria" panose="02040503050406030204" pitchFamily="18" charset="0"/>
                <a:cs typeface="Times New Roman" pitchFamily="18" charset="0"/>
              </a:rPr>
              <a:t>L</a:t>
            </a:r>
            <a:r>
              <a:rPr lang="vi-VN" sz="2500" b="1" dirty="0">
                <a:solidFill>
                  <a:srgbClr val="0000FF"/>
                </a:solidFill>
                <a:latin typeface="Times New Roman" pitchFamily="18" charset="0"/>
                <a:ea typeface="Cambria" panose="02040503050406030204" pitchFamily="18" charset="0"/>
                <a:cs typeface="Times New Roman" pitchFamily="18" charset="0"/>
              </a:rPr>
              <a:t>ấy tên ông để đặt tên cho các con phố ở nhiều thành phố trên cả nước</a:t>
            </a:r>
            <a:r>
              <a:rPr lang="en-US" sz="2500" b="1" dirty="0">
                <a:solidFill>
                  <a:srgbClr val="0000FF"/>
                </a:solidFill>
                <a:latin typeface="Times New Roman" pitchFamily="18" charset="0"/>
                <a:ea typeface="Cambria" panose="02040503050406030204" pitchFamily="18" charset="0"/>
                <a:cs typeface="Times New Roman" pitchFamily="18" charset="0"/>
              </a:rPr>
              <a:t>.</a:t>
            </a:r>
            <a:r>
              <a:rPr lang="vi-VN" sz="2500" b="1" dirty="0">
                <a:solidFill>
                  <a:srgbClr val="0000FF"/>
                </a:solidFill>
                <a:latin typeface="Times New Roman" pitchFamily="18" charset="0"/>
                <a:ea typeface="Cambria" panose="02040503050406030204" pitchFamily="18" charset="0"/>
                <a:cs typeface="Times New Roman" pitchFamily="18" charset="0"/>
              </a:rPr>
              <a:t> </a:t>
            </a:r>
            <a:endParaRPr lang="en-US" sz="2500" b="1" dirty="0">
              <a:solidFill>
                <a:srgbClr val="0000FF"/>
              </a:solidFill>
              <a:latin typeface="Times New Roman" pitchFamily="18" charset="0"/>
              <a:ea typeface="Cambria" panose="02040503050406030204" pitchFamily="18" charset="0"/>
              <a:cs typeface="Times New Roman" pitchFamily="18" charset="0"/>
            </a:endParaRPr>
          </a:p>
          <a:p>
            <a:r>
              <a:rPr lang="en-US" sz="2500" b="1" dirty="0">
                <a:solidFill>
                  <a:srgbClr val="0000FF"/>
                </a:solidFill>
                <a:latin typeface="Times New Roman" pitchFamily="18" charset="0"/>
                <a:ea typeface="Cambria" panose="02040503050406030204" pitchFamily="18" charset="0"/>
                <a:cs typeface="Times New Roman" pitchFamily="18" charset="0"/>
              </a:rPr>
              <a:t>- L</a:t>
            </a:r>
            <a:r>
              <a:rPr lang="vi-VN" sz="2500" b="1" dirty="0">
                <a:solidFill>
                  <a:srgbClr val="0000FF"/>
                </a:solidFill>
                <a:latin typeface="Times New Roman" pitchFamily="18" charset="0"/>
                <a:ea typeface="Cambria" panose="02040503050406030204" pitchFamily="18" charset="0"/>
                <a:cs typeface="Times New Roman" pitchFamily="18" charset="0"/>
              </a:rPr>
              <a:t>ấy tên ông đặt cho tên một giải thưởng trao cho những nhà khoa học xuất sắc,... </a:t>
            </a:r>
            <a:endParaRPr lang="en-US" sz="2500" b="1" dirty="0">
              <a:solidFill>
                <a:srgbClr val="0000FF"/>
              </a:solidFill>
              <a:latin typeface="Times New Roman" pitchFamily="18" charset="0"/>
              <a:cs typeface="Times New Roman" pitchFamily="18" charset="0"/>
            </a:endParaRPr>
          </a:p>
        </p:txBody>
      </p:sp>
      <p:sp>
        <p:nvSpPr>
          <p:cNvPr id="10" name="TextBox 9"/>
          <p:cNvSpPr txBox="1"/>
          <p:nvPr/>
        </p:nvSpPr>
        <p:spPr>
          <a:xfrm>
            <a:off x="1524000" y="3714752"/>
            <a:ext cx="9144000" cy="477054"/>
          </a:xfrm>
          <a:prstGeom prst="rect">
            <a:avLst/>
          </a:prstGeom>
          <a:noFill/>
        </p:spPr>
        <p:txBody>
          <a:bodyPr wrap="square" rtlCol="0">
            <a:spAutoFit/>
          </a:bodyPr>
          <a:lstStyle/>
          <a:p>
            <a:pPr lvl="0"/>
            <a:r>
              <a:rPr lang="en-US" sz="2500" dirty="0">
                <a:solidFill>
                  <a:srgbClr val="009900"/>
                </a:solidFill>
                <a:latin typeface="Times New Roman" pitchFamily="18" charset="0"/>
                <a:cs typeface="Times New Roman" pitchFamily="18" charset="0"/>
              </a:rPr>
              <a:t>* </a:t>
            </a:r>
            <a:r>
              <a:rPr lang="vi-VN" sz="2500" b="1" dirty="0">
                <a:solidFill>
                  <a:srgbClr val="009900"/>
                </a:solidFill>
                <a:latin typeface="Times New Roman" pitchFamily="18" charset="0"/>
                <a:ea typeface="Calibri" panose="020F0502020204030204" pitchFamily="34" charset="0"/>
                <a:cs typeface="Times New Roman" pitchFamily="18" charset="0"/>
              </a:rPr>
              <a:t>Sức ảnh hưởng của Tạ Quang Bửu.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7"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9">
                                            <p:txEl>
                                              <p:pRg st="1" end="1"/>
                                            </p:txEl>
                                          </p:spTgt>
                                        </p:tgtEl>
                                        <p:attrNameLst>
                                          <p:attrName>style.visibility</p:attrName>
                                        </p:attrNameLst>
                                      </p:cBhvr>
                                      <p:to>
                                        <p:strVal val="visible"/>
                                      </p:to>
                                    </p:set>
                                    <p:anim calcmode="discrete" valueType="clr">
                                      <p:cBhvr override="childStyle">
                                        <p:cTn id="14" dur="80"/>
                                        <p:tgtEl>
                                          <p:spTgt spid="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9">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0"/>
                                        </p:tgtEl>
                                        <p:attrNameLst>
                                          <p:attrName>style.visibility</p:attrName>
                                        </p:attrNameLst>
                                      </p:cBhvr>
                                      <p:to>
                                        <p:strVal val="visible"/>
                                      </p:to>
                                    </p:set>
                                    <p:anim calcmode="discrete" valueType="clr">
                                      <p:cBhvr override="childStyle">
                                        <p:cTn id="21"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
                                        </p:tgtEl>
                                        <p:attrNameLst>
                                          <p:attrName>fillcolor</p:attrName>
                                        </p:attrNameLst>
                                      </p:cBhvr>
                                      <p:tavLst>
                                        <p:tav tm="0">
                                          <p:val>
                                            <p:clrVal>
                                              <a:schemeClr val="accent2"/>
                                            </p:clrVal>
                                          </p:val>
                                        </p:tav>
                                        <p:tav tm="50000">
                                          <p:val>
                                            <p:clrVal>
                                              <a:schemeClr val="hlink"/>
                                            </p:clrVal>
                                          </p:val>
                                        </p:tav>
                                      </p:tavLst>
                                    </p:anim>
                                    <p:set>
                                      <p:cBhvr>
                                        <p:cTn id="23"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Trang chủ - NQ Education">
            <a:extLst>
              <a:ext uri="{FF2B5EF4-FFF2-40B4-BE49-F238E27FC236}">
                <a16:creationId xmlns:a16="http://schemas.microsoft.com/office/drawing/2014/main" id="{CDC375CF-0BBE-D9C1-307F-5E4174E9C8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7" y="1383027"/>
            <a:ext cx="2912365" cy="311755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151784" y="1383027"/>
            <a:ext cx="5723602" cy="584775"/>
          </a:xfrm>
          <a:prstGeom prst="rect">
            <a:avLst/>
          </a:prstGeom>
          <a:noFill/>
        </p:spPr>
        <p:txBody>
          <a:bodyPr wrap="square" lIns="91439" tIns="45720" rIns="91439" bIns="45720" rtlCol="0">
            <a:spAutoFit/>
          </a:bodyPr>
          <a:lstStyle/>
          <a:p>
            <a:pPr algn="ctr"/>
            <a:r>
              <a:rPr lang="en-US" sz="3200" b="1" dirty="0">
                <a:solidFill>
                  <a:srgbClr val="009900"/>
                </a:solidFill>
                <a:latin typeface="Times New Roman" pitchFamily="18" charset="0"/>
                <a:cs typeface="Times New Roman" pitchFamily="18" charset="0"/>
              </a:rPr>
              <a:t>* LUYỆN ĐỌC DIỄN CẢM</a:t>
            </a:r>
            <a:endParaRPr lang="vi-VN" sz="3200" b="1" dirty="0">
              <a:solidFill>
                <a:srgbClr val="009900"/>
              </a:solidFill>
              <a:latin typeface="Times New Roman" pitchFamily="18" charset="0"/>
              <a:cs typeface="Times New Roman" pitchFamily="18" charset="0"/>
            </a:endParaRPr>
          </a:p>
        </p:txBody>
      </p:sp>
    </p:spTree>
    <p:extLst>
      <p:ext uri="{BB962C8B-B14F-4D97-AF65-F5344CB8AC3E}">
        <p14:creationId xmlns:p14="http://schemas.microsoft.com/office/powerpoint/2010/main" val="26292536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1285863"/>
            <a:ext cx="3643306" cy="492443"/>
          </a:xfrm>
          <a:prstGeom prst="rect">
            <a:avLst/>
          </a:prstGeom>
          <a:noFill/>
        </p:spPr>
        <p:txBody>
          <a:bodyPr wrap="square" rtlCol="0">
            <a:spAutoFit/>
          </a:bodyPr>
          <a:lstStyle/>
          <a:p>
            <a:r>
              <a:rPr lang="en-US" sz="2600" b="1" dirty="0" err="1">
                <a:solidFill>
                  <a:srgbClr val="0000FF"/>
                </a:solidFill>
                <a:latin typeface="Times New Roman" pitchFamily="18" charset="0"/>
                <a:cs typeface="Times New Roman" pitchFamily="18" charset="0"/>
              </a:rPr>
              <a:t>Luyện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tập</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theo</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văn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bản</a:t>
            </a:r>
            <a:r>
              <a:rPr lang="en-US" sz="2600" b="1" dirty="0">
                <a:solidFill>
                  <a:srgbClr val="0000FF"/>
                </a:solidFill>
                <a:latin typeface="Times New Roman" pitchFamily="18" charset="0"/>
                <a:cs typeface="Times New Roman" pitchFamily="18" charset="0"/>
              </a:rPr>
              <a:t>.</a:t>
            </a:r>
          </a:p>
        </p:txBody>
      </p:sp>
      <p:sp>
        <p:nvSpPr>
          <p:cNvPr id="7" name="TextBox 6"/>
          <p:cNvSpPr txBox="1"/>
          <p:nvPr/>
        </p:nvSpPr>
        <p:spPr>
          <a:xfrm>
            <a:off x="1524000" y="1714491"/>
            <a:ext cx="9144000" cy="492443"/>
          </a:xfrm>
          <a:prstGeom prst="rect">
            <a:avLst/>
          </a:prstGeom>
          <a:noFill/>
        </p:spPr>
        <p:txBody>
          <a:bodyPr wrap="square" rtlCol="0">
            <a:spAutoFit/>
          </a:bodyPr>
          <a:lstStyle/>
          <a:p>
            <a:pPr lvl="0"/>
            <a:r>
              <a:rPr lang="en-US" sz="2600" b="1" dirty="0">
                <a:solidFill>
                  <a:srgbClr val="009900"/>
                </a:solidFill>
                <a:latin typeface="Times New Roman" pitchFamily="18" charset="0"/>
                <a:ea typeface="Cambria" panose="02040503050406030204" pitchFamily="18" charset="0"/>
                <a:cs typeface="Times New Roman" pitchFamily="18" charset="0"/>
              </a:rPr>
              <a:t>1. </a:t>
            </a:r>
            <a:r>
              <a:rPr lang="vi-VN" sz="2600" b="1" dirty="0">
                <a:solidFill>
                  <a:srgbClr val="009900"/>
                </a:solidFill>
                <a:latin typeface="Times New Roman" pitchFamily="18" charset="0"/>
                <a:ea typeface="Cambria" panose="02040503050406030204" pitchFamily="18" charset="0"/>
                <a:cs typeface="Times New Roman" pitchFamily="18" charset="0"/>
              </a:rPr>
              <a:t>Dựa vào gợi ý, tìm nghĩa cho mỗi từ dưới đây:</a:t>
            </a:r>
          </a:p>
        </p:txBody>
      </p:sp>
      <p:sp>
        <p:nvSpPr>
          <p:cNvPr id="8" name="TextBox 7"/>
          <p:cNvSpPr txBox="1"/>
          <p:nvPr/>
        </p:nvSpPr>
        <p:spPr>
          <a:xfrm>
            <a:off x="1952596" y="2214557"/>
            <a:ext cx="2143140" cy="492443"/>
          </a:xfrm>
          <a:prstGeom prst="rect">
            <a:avLst/>
          </a:prstGeom>
          <a:noFill/>
          <a:ln>
            <a:solidFill>
              <a:srgbClr val="0000FF"/>
            </a:solidFill>
          </a:ln>
        </p:spPr>
        <p:txBody>
          <a:bodyPr wrap="square" rtlCol="0">
            <a:spAutoFit/>
          </a:bodyPr>
          <a:lstStyle/>
          <a:p>
            <a:r>
              <a:rPr lang="en-US" sz="2600" b="1" dirty="0" err="1">
                <a:solidFill>
                  <a:srgbClr val="0000FF"/>
                </a:solidFill>
                <a:latin typeface="Times New Roman" pitchFamily="18" charset="0"/>
                <a:cs typeface="Times New Roman" pitchFamily="18" charset="0"/>
              </a:rPr>
              <a:t>Chính</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khách</a:t>
            </a:r>
            <a:endParaRPr lang="en-US" sz="2600" b="1" dirty="0">
              <a:solidFill>
                <a:srgbClr val="0000FF"/>
              </a:solidFill>
              <a:latin typeface="Times New Roman" pitchFamily="18" charset="0"/>
              <a:cs typeface="Times New Roman" pitchFamily="18" charset="0"/>
            </a:endParaRPr>
          </a:p>
        </p:txBody>
      </p:sp>
      <p:sp>
        <p:nvSpPr>
          <p:cNvPr id="9" name="TextBox 8"/>
          <p:cNvSpPr txBox="1"/>
          <p:nvPr/>
        </p:nvSpPr>
        <p:spPr>
          <a:xfrm>
            <a:off x="5238745" y="2214557"/>
            <a:ext cx="2000264" cy="492443"/>
          </a:xfrm>
          <a:prstGeom prst="rect">
            <a:avLst/>
          </a:prstGeom>
          <a:noFill/>
          <a:ln>
            <a:solidFill>
              <a:srgbClr val="0000FF"/>
            </a:solidFill>
          </a:ln>
        </p:spPr>
        <p:txBody>
          <a:bodyPr wrap="square" rtlCol="0">
            <a:spAutoFit/>
          </a:bodyPr>
          <a:lstStyle/>
          <a:p>
            <a:r>
              <a:rPr lang="en-US" sz="2600" b="1" dirty="0" err="1">
                <a:solidFill>
                  <a:srgbClr val="0000FF"/>
                </a:solidFill>
                <a:latin typeface="Times New Roman" pitchFamily="18" charset="0"/>
                <a:cs typeface="Times New Roman" pitchFamily="18" charset="0"/>
              </a:rPr>
              <a:t>Chính</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phủ</a:t>
            </a:r>
            <a:endParaRPr lang="en-US" sz="2600" b="1" dirty="0">
              <a:solidFill>
                <a:srgbClr val="0000FF"/>
              </a:solidFill>
              <a:latin typeface="Times New Roman" pitchFamily="18" charset="0"/>
              <a:cs typeface="Times New Roman" pitchFamily="18" charset="0"/>
            </a:endParaRPr>
          </a:p>
        </p:txBody>
      </p:sp>
      <p:sp>
        <p:nvSpPr>
          <p:cNvPr id="10" name="TextBox 9"/>
          <p:cNvSpPr txBox="1"/>
          <p:nvPr/>
        </p:nvSpPr>
        <p:spPr>
          <a:xfrm>
            <a:off x="8024826" y="2214557"/>
            <a:ext cx="2071702" cy="492443"/>
          </a:xfrm>
          <a:prstGeom prst="rect">
            <a:avLst/>
          </a:prstGeom>
          <a:noFill/>
          <a:ln>
            <a:solidFill>
              <a:srgbClr val="0000FF"/>
            </a:solidFill>
          </a:ln>
        </p:spPr>
        <p:txBody>
          <a:bodyPr wrap="square" rtlCol="0">
            <a:spAutoFit/>
          </a:bodyPr>
          <a:lstStyle/>
          <a:p>
            <a:r>
              <a:rPr lang="en-US" sz="2600" b="1" dirty="0" err="1">
                <a:solidFill>
                  <a:srgbClr val="0000FF"/>
                </a:solidFill>
                <a:latin typeface="Times New Roman" pitchFamily="18" charset="0"/>
                <a:cs typeface="Times New Roman" pitchFamily="18" charset="0"/>
              </a:rPr>
              <a:t>Chính</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khóa</a:t>
            </a:r>
            <a:endParaRPr lang="en-US" sz="2600" b="1" dirty="0">
              <a:solidFill>
                <a:srgbClr val="0000FF"/>
              </a:solidFill>
              <a:latin typeface="Times New Roman" pitchFamily="18" charset="0"/>
              <a:cs typeface="Times New Roman" pitchFamily="18" charset="0"/>
            </a:endParaRPr>
          </a:p>
        </p:txBody>
      </p:sp>
      <p:sp>
        <p:nvSpPr>
          <p:cNvPr id="12" name="TextBox 11"/>
          <p:cNvSpPr txBox="1"/>
          <p:nvPr/>
        </p:nvSpPr>
        <p:spPr>
          <a:xfrm>
            <a:off x="5167306" y="2857497"/>
            <a:ext cx="2071702" cy="1692771"/>
          </a:xfrm>
          <a:prstGeom prst="rect">
            <a:avLst/>
          </a:prstGeom>
          <a:noFill/>
          <a:ln>
            <a:solidFill>
              <a:srgbClr val="009900"/>
            </a:solidFill>
          </a:ln>
        </p:spPr>
        <p:txBody>
          <a:bodyPr wrap="square" rtlCol="0">
            <a:spAutoFit/>
          </a:bodyPr>
          <a:lstStyle/>
          <a:p>
            <a:r>
              <a:rPr lang="vi-VN" sz="2600" b="1" dirty="0">
                <a:solidFill>
                  <a:srgbClr val="009900"/>
                </a:solidFill>
                <a:latin typeface="Times New Roman" pitchFamily="18" charset="0"/>
                <a:ea typeface="Cambria" panose="02040503050406030204" pitchFamily="18" charset="0"/>
                <a:cs typeface="Times New Roman" pitchFamily="18" charset="0"/>
              </a:rPr>
              <a:t>c. Cơ quan hành chính nhà nước cao nhất.</a:t>
            </a:r>
          </a:p>
        </p:txBody>
      </p:sp>
      <p:sp>
        <p:nvSpPr>
          <p:cNvPr id="13" name="TextBox 12"/>
          <p:cNvSpPr txBox="1"/>
          <p:nvPr/>
        </p:nvSpPr>
        <p:spPr>
          <a:xfrm>
            <a:off x="1524000" y="2857497"/>
            <a:ext cx="2571736" cy="1692771"/>
          </a:xfrm>
          <a:prstGeom prst="rect">
            <a:avLst/>
          </a:prstGeom>
          <a:noFill/>
          <a:ln>
            <a:solidFill>
              <a:srgbClr val="009900"/>
            </a:solidFill>
          </a:ln>
        </p:spPr>
        <p:txBody>
          <a:bodyPr wrap="square" rtlCol="0">
            <a:spAutoFit/>
          </a:bodyPr>
          <a:lstStyle/>
          <a:p>
            <a:r>
              <a:rPr lang="vi-VN" sz="2600" b="1" dirty="0">
                <a:solidFill>
                  <a:srgbClr val="009900"/>
                </a:solidFill>
                <a:latin typeface="Times New Roman" pitchFamily="18" charset="0"/>
                <a:ea typeface="Cambria" panose="02040503050406030204" pitchFamily="18" charset="0"/>
                <a:cs typeface="Times New Roman" pitchFamily="18" charset="0"/>
              </a:rPr>
              <a:t>b. Người chuyên hoạt động chính trị, khá nổi tiếng.</a:t>
            </a:r>
          </a:p>
        </p:txBody>
      </p:sp>
      <p:sp>
        <p:nvSpPr>
          <p:cNvPr id="14" name="TextBox 13"/>
          <p:cNvSpPr txBox="1"/>
          <p:nvPr/>
        </p:nvSpPr>
        <p:spPr>
          <a:xfrm>
            <a:off x="7881950" y="2857496"/>
            <a:ext cx="2786050" cy="1292662"/>
          </a:xfrm>
          <a:prstGeom prst="rect">
            <a:avLst/>
          </a:prstGeom>
          <a:noFill/>
          <a:ln>
            <a:solidFill>
              <a:srgbClr val="009900"/>
            </a:solidFill>
          </a:ln>
        </p:spPr>
        <p:txBody>
          <a:bodyPr wrap="square" rtlCol="0">
            <a:spAutoFit/>
          </a:bodyPr>
          <a:lstStyle/>
          <a:p>
            <a:r>
              <a:rPr lang="vi-VN" sz="2600" b="1" dirty="0">
                <a:solidFill>
                  <a:srgbClr val="009900"/>
                </a:solidFill>
                <a:latin typeface="Times New Roman" pitchFamily="18" charset="0"/>
                <a:ea typeface="Cambria" panose="02040503050406030204" pitchFamily="18" charset="0"/>
                <a:cs typeface="Times New Roman" pitchFamily="18" charset="0"/>
              </a:rPr>
              <a:t>a. Chương trình học tập chính thức, bắt buộc.</a:t>
            </a:r>
          </a:p>
        </p:txBody>
      </p:sp>
      <p:sp>
        <p:nvSpPr>
          <p:cNvPr id="15" name="TextBox 14"/>
          <p:cNvSpPr txBox="1"/>
          <p:nvPr/>
        </p:nvSpPr>
        <p:spPr>
          <a:xfrm>
            <a:off x="6881818" y="5965448"/>
            <a:ext cx="3786182" cy="892552"/>
          </a:xfrm>
          <a:prstGeom prst="rect">
            <a:avLst/>
          </a:prstGeom>
          <a:noFill/>
          <a:ln>
            <a:solidFill>
              <a:srgbClr val="009900"/>
            </a:solidFill>
          </a:ln>
        </p:spPr>
        <p:txBody>
          <a:bodyPr wrap="square" rtlCol="0">
            <a:spAutoFit/>
          </a:bodyPr>
          <a:lstStyle/>
          <a:p>
            <a:r>
              <a:rPr lang="vi-VN" sz="2600" b="1" dirty="0">
                <a:solidFill>
                  <a:srgbClr val="009900"/>
                </a:solidFill>
                <a:latin typeface="Times New Roman" pitchFamily="18" charset="0"/>
                <a:ea typeface="Cambria" panose="02040503050406030204" pitchFamily="18" charset="0"/>
                <a:cs typeface="Times New Roman" pitchFamily="18" charset="0"/>
              </a:rPr>
              <a:t>c. Cơ quan hành chính nhà nước cao nhất.</a:t>
            </a:r>
          </a:p>
        </p:txBody>
      </p:sp>
      <p:sp>
        <p:nvSpPr>
          <p:cNvPr id="16" name="TextBox 15"/>
          <p:cNvSpPr txBox="1"/>
          <p:nvPr/>
        </p:nvSpPr>
        <p:spPr>
          <a:xfrm>
            <a:off x="1524000" y="5965448"/>
            <a:ext cx="4071934" cy="892552"/>
          </a:xfrm>
          <a:prstGeom prst="rect">
            <a:avLst/>
          </a:prstGeom>
          <a:noFill/>
          <a:ln>
            <a:solidFill>
              <a:srgbClr val="009900"/>
            </a:solidFill>
          </a:ln>
        </p:spPr>
        <p:txBody>
          <a:bodyPr wrap="square" rtlCol="0">
            <a:spAutoFit/>
          </a:bodyPr>
          <a:lstStyle/>
          <a:p>
            <a:r>
              <a:rPr lang="vi-VN" sz="2600" b="1" dirty="0">
                <a:solidFill>
                  <a:srgbClr val="009900"/>
                </a:solidFill>
                <a:latin typeface="Times New Roman" pitchFamily="18" charset="0"/>
                <a:ea typeface="Cambria" panose="02040503050406030204" pitchFamily="18" charset="0"/>
                <a:cs typeface="Times New Roman" pitchFamily="18" charset="0"/>
              </a:rPr>
              <a:t>b. Người chuyên hoạt động chính trị, khá nổi tiếng.</a:t>
            </a:r>
          </a:p>
        </p:txBody>
      </p:sp>
      <p:sp>
        <p:nvSpPr>
          <p:cNvPr id="17" name="TextBox 16"/>
          <p:cNvSpPr txBox="1"/>
          <p:nvPr/>
        </p:nvSpPr>
        <p:spPr>
          <a:xfrm>
            <a:off x="1524000" y="4714884"/>
            <a:ext cx="3786182" cy="892552"/>
          </a:xfrm>
          <a:prstGeom prst="rect">
            <a:avLst/>
          </a:prstGeom>
          <a:noFill/>
          <a:ln>
            <a:solidFill>
              <a:srgbClr val="009900"/>
            </a:solidFill>
          </a:ln>
        </p:spPr>
        <p:txBody>
          <a:bodyPr wrap="square" rtlCol="0">
            <a:spAutoFit/>
          </a:bodyPr>
          <a:lstStyle/>
          <a:p>
            <a:r>
              <a:rPr lang="vi-VN" sz="2600" b="1" dirty="0">
                <a:solidFill>
                  <a:srgbClr val="009900"/>
                </a:solidFill>
                <a:latin typeface="Times New Roman" pitchFamily="18" charset="0"/>
                <a:ea typeface="Cambria" panose="02040503050406030204" pitchFamily="18" charset="0"/>
                <a:cs typeface="Times New Roman" pitchFamily="18" charset="0"/>
              </a:rPr>
              <a:t>a. Chương trình học tập chính thức, bắt buộc.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xit" presetSubtype="4" fill="hold" grpId="0" nodeType="afterEffect">
                                  <p:stCondLst>
                                    <p:cond delay="0"/>
                                  </p:stCondLst>
                                  <p:childTnLst>
                                    <p:anim calcmode="lin" valueType="num">
                                      <p:cBhvr additive="base">
                                        <p:cTn id="11" dur="500"/>
                                        <p:tgtEl>
                                          <p:spTgt spid="16"/>
                                        </p:tgtEl>
                                        <p:attrNameLst>
                                          <p:attrName>ppt_x</p:attrName>
                                        </p:attrNameLst>
                                      </p:cBhvr>
                                      <p:tavLst>
                                        <p:tav tm="0">
                                          <p:val>
                                            <p:strVal val="ppt_x"/>
                                          </p:val>
                                        </p:tav>
                                        <p:tav tm="100000">
                                          <p:val>
                                            <p:strVal val="ppt_x"/>
                                          </p:val>
                                        </p:tav>
                                      </p:tavLst>
                                    </p:anim>
                                    <p:anim calcmode="lin" valueType="num">
                                      <p:cBhvr additive="base">
                                        <p:cTn id="12" dur="500"/>
                                        <p:tgtEl>
                                          <p:spTgt spid="16"/>
                                        </p:tgtEl>
                                        <p:attrNameLst>
                                          <p:attrName>ppt_y</p:attrName>
                                        </p:attrNameLst>
                                      </p:cBhvr>
                                      <p:tavLst>
                                        <p:tav tm="0">
                                          <p:val>
                                            <p:strVal val="ppt_y"/>
                                          </p:val>
                                        </p:tav>
                                        <p:tav tm="100000">
                                          <p:val>
                                            <p:strVal val="1+ppt_h/2"/>
                                          </p:val>
                                        </p:tav>
                                      </p:tavLst>
                                    </p:anim>
                                    <p:set>
                                      <p:cBhvr>
                                        <p:cTn id="13" dur="1" fill="hold">
                                          <p:stCondLst>
                                            <p:cond delay="499"/>
                                          </p:stCondLst>
                                        </p:cTn>
                                        <p:tgtEl>
                                          <p:spTgt spid="1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xit" presetSubtype="4" fill="hold" grpId="0" nodeType="afterEffect">
                                  <p:stCondLst>
                                    <p:cond delay="0"/>
                                  </p:stCondLst>
                                  <p:childTnLst>
                                    <p:anim calcmode="lin" valueType="num">
                                      <p:cBhvr additive="base">
                                        <p:cTn id="22" dur="500"/>
                                        <p:tgtEl>
                                          <p:spTgt spid="15"/>
                                        </p:tgtEl>
                                        <p:attrNameLst>
                                          <p:attrName>ppt_x</p:attrName>
                                        </p:attrNameLst>
                                      </p:cBhvr>
                                      <p:tavLst>
                                        <p:tav tm="0">
                                          <p:val>
                                            <p:strVal val="ppt_x"/>
                                          </p:val>
                                        </p:tav>
                                        <p:tav tm="100000">
                                          <p:val>
                                            <p:strVal val="ppt_x"/>
                                          </p:val>
                                        </p:tav>
                                      </p:tavLst>
                                    </p:anim>
                                    <p:anim calcmode="lin" valueType="num">
                                      <p:cBhvr additive="base">
                                        <p:cTn id="23" dur="500"/>
                                        <p:tgtEl>
                                          <p:spTgt spid="15"/>
                                        </p:tgtEl>
                                        <p:attrNameLst>
                                          <p:attrName>ppt_y</p:attrName>
                                        </p:attrNameLst>
                                      </p:cBhvr>
                                      <p:tavLst>
                                        <p:tav tm="0">
                                          <p:val>
                                            <p:strVal val="ppt_y"/>
                                          </p:val>
                                        </p:tav>
                                        <p:tav tm="100000">
                                          <p:val>
                                            <p:strVal val="1+ppt_h/2"/>
                                          </p:val>
                                        </p:tav>
                                      </p:tavLst>
                                    </p:anim>
                                    <p:set>
                                      <p:cBhvr>
                                        <p:cTn id="24" dur="1" fill="hold">
                                          <p:stCondLst>
                                            <p:cond delay="499"/>
                                          </p:stCondLst>
                                        </p:cTn>
                                        <p:tgtEl>
                                          <p:spTgt spid="1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xit" presetSubtype="4" fill="hold" grpId="0" nodeType="afterEffect">
                                  <p:stCondLst>
                                    <p:cond delay="0"/>
                                  </p:stCondLst>
                                  <p:childTnLst>
                                    <p:anim calcmode="lin" valueType="num">
                                      <p:cBhvr additive="base">
                                        <p:cTn id="33" dur="500"/>
                                        <p:tgtEl>
                                          <p:spTgt spid="17"/>
                                        </p:tgtEl>
                                        <p:attrNameLst>
                                          <p:attrName>ppt_x</p:attrName>
                                        </p:attrNameLst>
                                      </p:cBhvr>
                                      <p:tavLst>
                                        <p:tav tm="0">
                                          <p:val>
                                            <p:strVal val="ppt_x"/>
                                          </p:val>
                                        </p:tav>
                                        <p:tav tm="100000">
                                          <p:val>
                                            <p:strVal val="ppt_x"/>
                                          </p:val>
                                        </p:tav>
                                      </p:tavLst>
                                    </p:anim>
                                    <p:anim calcmode="lin" valueType="num">
                                      <p:cBhvr additive="base">
                                        <p:cTn id="34" dur="500"/>
                                        <p:tgtEl>
                                          <p:spTgt spid="17"/>
                                        </p:tgtEl>
                                        <p:attrNameLst>
                                          <p:attrName>ppt_y</p:attrName>
                                        </p:attrNameLst>
                                      </p:cBhvr>
                                      <p:tavLst>
                                        <p:tav tm="0">
                                          <p:val>
                                            <p:strVal val="ppt_y"/>
                                          </p:val>
                                        </p:tav>
                                        <p:tav tm="100000">
                                          <p:val>
                                            <p:strVal val="1+ppt_h/2"/>
                                          </p:val>
                                        </p:tav>
                                      </p:tavLst>
                                    </p:anim>
                                    <p:set>
                                      <p:cBhvr>
                                        <p:cTn id="35"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24000" y="1285863"/>
            <a:ext cx="3643306" cy="492443"/>
          </a:xfrm>
          <a:prstGeom prst="rect">
            <a:avLst/>
          </a:prstGeom>
          <a:noFill/>
        </p:spPr>
        <p:txBody>
          <a:bodyPr wrap="square" rtlCol="0">
            <a:spAutoFit/>
          </a:bodyPr>
          <a:lstStyle/>
          <a:p>
            <a:r>
              <a:rPr lang="en-US" sz="2600" b="1" dirty="0" err="1">
                <a:solidFill>
                  <a:srgbClr val="0000FF"/>
                </a:solidFill>
                <a:latin typeface="Times New Roman" pitchFamily="18" charset="0"/>
                <a:cs typeface="Times New Roman" pitchFamily="18" charset="0"/>
              </a:rPr>
              <a:t>Luyện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tập</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theo</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văn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bản</a:t>
            </a:r>
            <a:r>
              <a:rPr lang="en-US" sz="2600" b="1" dirty="0">
                <a:solidFill>
                  <a:srgbClr val="0000FF"/>
                </a:solidFill>
                <a:latin typeface="Times New Roman" pitchFamily="18" charset="0"/>
                <a:cs typeface="Times New Roman" pitchFamily="18" charset="0"/>
              </a:rPr>
              <a:t>.</a:t>
            </a:r>
          </a:p>
        </p:txBody>
      </p:sp>
      <p:sp>
        <p:nvSpPr>
          <p:cNvPr id="15" name="TextBox 14"/>
          <p:cNvSpPr txBox="1"/>
          <p:nvPr/>
        </p:nvSpPr>
        <p:spPr>
          <a:xfrm>
            <a:off x="1524000" y="1785927"/>
            <a:ext cx="9144000" cy="492443"/>
          </a:xfrm>
          <a:prstGeom prst="rect">
            <a:avLst/>
          </a:prstGeom>
          <a:noFill/>
        </p:spPr>
        <p:txBody>
          <a:bodyPr wrap="square" rtlCol="0">
            <a:spAutoFit/>
          </a:bodyPr>
          <a:lstStyle/>
          <a:p>
            <a:pPr lvl="0"/>
            <a:r>
              <a:rPr lang="en-US" sz="2600" b="1" dirty="0">
                <a:solidFill>
                  <a:srgbClr val="009900"/>
                </a:solidFill>
                <a:latin typeface="Times New Roman" pitchFamily="18" charset="0"/>
                <a:ea typeface="Cambria" panose="02040503050406030204" pitchFamily="18" charset="0"/>
                <a:cs typeface="Times New Roman" pitchFamily="18" charset="0"/>
              </a:rPr>
              <a:t>2. </a:t>
            </a:r>
            <a:r>
              <a:rPr lang="vi-VN" sz="2600" b="1" dirty="0">
                <a:solidFill>
                  <a:srgbClr val="009900"/>
                </a:solidFill>
                <a:latin typeface="Times New Roman" pitchFamily="18" charset="0"/>
                <a:ea typeface="Cambria" panose="02040503050406030204" pitchFamily="18" charset="0"/>
                <a:cs typeface="Times New Roman" pitchFamily="18" charset="0"/>
              </a:rPr>
              <a:t>Chọn các từ ở bài tập 1 để hoàn thiện các câu dưới đây</a:t>
            </a:r>
            <a:r>
              <a:rPr lang="en-US" sz="2600" b="1" dirty="0">
                <a:solidFill>
                  <a:srgbClr val="009900"/>
                </a:solidFill>
                <a:latin typeface="Times New Roman" pitchFamily="18" charset="0"/>
                <a:ea typeface="Cambria" panose="02040503050406030204" pitchFamily="18" charset="0"/>
                <a:cs typeface="Times New Roman" pitchFamily="18" charset="0"/>
              </a:rPr>
              <a:t>:</a:t>
            </a:r>
            <a:endParaRPr lang="vi-VN" sz="2600" dirty="0">
              <a:solidFill>
                <a:srgbClr val="009900"/>
              </a:solidFill>
              <a:latin typeface="Times New Roman" pitchFamily="18" charset="0"/>
              <a:ea typeface="Cambria" panose="02040503050406030204" pitchFamily="18" charset="0"/>
              <a:cs typeface="Times New Roman" pitchFamily="18" charset="0"/>
            </a:endParaRPr>
          </a:p>
        </p:txBody>
      </p:sp>
      <p:sp>
        <p:nvSpPr>
          <p:cNvPr id="16" name="TextBox 15">
            <a:extLst>
              <a:ext uri="{FF2B5EF4-FFF2-40B4-BE49-F238E27FC236}">
                <a16:creationId xmlns:a16="http://schemas.microsoft.com/office/drawing/2014/main" id="{6C5FF44B-86EA-BB99-5C96-ED4407AE04F7}"/>
              </a:ext>
            </a:extLst>
          </p:cNvPr>
          <p:cNvSpPr txBox="1"/>
          <p:nvPr/>
        </p:nvSpPr>
        <p:spPr>
          <a:xfrm>
            <a:off x="1524000" y="2285992"/>
            <a:ext cx="9144000" cy="2492990"/>
          </a:xfrm>
          <a:prstGeom prst="rect">
            <a:avLst/>
          </a:prstGeom>
          <a:noFill/>
        </p:spPr>
        <p:txBody>
          <a:bodyPr wrap="square" rtlCol="0">
            <a:spAutoFit/>
          </a:bodyPr>
          <a:lstStyle/>
          <a:p>
            <a:pPr algn="just">
              <a:lnSpc>
                <a:spcPct val="150000"/>
              </a:lnSpc>
            </a:pPr>
            <a:r>
              <a:rPr lang="vi-VN" sz="2600" b="1" dirty="0">
                <a:solidFill>
                  <a:srgbClr val="0000FF"/>
                </a:solidFill>
                <a:latin typeface="Times New Roman" pitchFamily="18" charset="0"/>
                <a:ea typeface="Cambria" panose="02040503050406030204" pitchFamily="18" charset="0"/>
                <a:cs typeface="Times New Roman" pitchFamily="18" charset="0"/>
              </a:rPr>
              <a:t>a. Nhiều</a:t>
            </a:r>
            <a:r>
              <a:rPr lang="en-US" sz="2600" b="1" dirty="0">
                <a:solidFill>
                  <a:srgbClr val="0000FF"/>
                </a:solidFill>
                <a:latin typeface="Times New Roman" pitchFamily="18" charset="0"/>
                <a:ea typeface="Cambria" panose="02040503050406030204" pitchFamily="18" charset="0"/>
                <a:cs typeface="Times New Roman" pitchFamily="18" charset="0"/>
              </a:rPr>
              <a:t>     </a:t>
            </a:r>
            <a:r>
              <a:rPr lang="vi-VN" sz="2600" b="1" dirty="0">
                <a:solidFill>
                  <a:srgbClr val="0000FF"/>
                </a:solidFill>
                <a:latin typeface="Times New Roman" pitchFamily="18" charset="0"/>
                <a:ea typeface="Cambria" panose="02040503050406030204" pitchFamily="18" charset="0"/>
                <a:cs typeface="Times New Roman" pitchFamily="18" charset="0"/>
              </a:rPr>
              <a:t>  </a:t>
            </a:r>
            <a:r>
              <a:rPr lang="en-US" sz="2600" b="1" dirty="0">
                <a:solidFill>
                  <a:srgbClr val="0000FF"/>
                </a:solidFill>
                <a:latin typeface="Times New Roman" pitchFamily="18" charset="0"/>
                <a:ea typeface="Cambria" panose="02040503050406030204" pitchFamily="18" charset="0"/>
                <a:cs typeface="Times New Roman" pitchFamily="18" charset="0"/>
              </a:rPr>
              <a:t>                  </a:t>
            </a:r>
            <a:r>
              <a:rPr lang="vi-VN" sz="2600" b="1" dirty="0">
                <a:solidFill>
                  <a:srgbClr val="0000FF"/>
                </a:solidFill>
                <a:latin typeface="Times New Roman" pitchFamily="18" charset="0"/>
                <a:ea typeface="Cambria" panose="02040503050406030204" pitchFamily="18" charset="0"/>
                <a:cs typeface="Times New Roman" pitchFamily="18" charset="0"/>
              </a:rPr>
              <a:t>quốc tế đã có mặt tại hội nghị này.</a:t>
            </a:r>
          </a:p>
          <a:p>
            <a:pPr algn="just">
              <a:lnSpc>
                <a:spcPct val="150000"/>
              </a:lnSpc>
            </a:pPr>
            <a:r>
              <a:rPr lang="vi-VN" sz="2600" b="1" dirty="0">
                <a:solidFill>
                  <a:srgbClr val="0000FF"/>
                </a:solidFill>
                <a:latin typeface="Times New Roman" pitchFamily="18" charset="0"/>
                <a:ea typeface="Cambria" panose="02040503050406030204" pitchFamily="18" charset="0"/>
                <a:cs typeface="Times New Roman" pitchFamily="18" charset="0"/>
              </a:rPr>
              <a:t>b.</a:t>
            </a:r>
            <a:r>
              <a:rPr lang="en-US" sz="2600" b="1" dirty="0">
                <a:solidFill>
                  <a:srgbClr val="0000FF"/>
                </a:solidFill>
                <a:latin typeface="Times New Roman" pitchFamily="18" charset="0"/>
                <a:ea typeface="Cambria" panose="02040503050406030204" pitchFamily="18" charset="0"/>
                <a:cs typeface="Times New Roman" pitchFamily="18" charset="0"/>
              </a:rPr>
              <a:t>   </a:t>
            </a:r>
            <a:r>
              <a:rPr lang="vi-VN" sz="2600" b="1" dirty="0">
                <a:solidFill>
                  <a:srgbClr val="0000FF"/>
                </a:solidFill>
                <a:latin typeface="Times New Roman" pitchFamily="18" charset="0"/>
                <a:ea typeface="Cambria" panose="02040503050406030204" pitchFamily="18" charset="0"/>
                <a:cs typeface="Times New Roman" pitchFamily="18" charset="0"/>
              </a:rPr>
              <a:t>  </a:t>
            </a:r>
            <a:r>
              <a:rPr lang="en-US" sz="2600" b="1" dirty="0">
                <a:solidFill>
                  <a:srgbClr val="0000FF"/>
                </a:solidFill>
                <a:latin typeface="Times New Roman" pitchFamily="18" charset="0"/>
                <a:ea typeface="Cambria" panose="02040503050406030204" pitchFamily="18" charset="0"/>
                <a:cs typeface="Times New Roman" pitchFamily="18" charset="0"/>
              </a:rPr>
              <a:t>                </a:t>
            </a:r>
            <a:r>
              <a:rPr lang="vi-VN" sz="2600" b="1" dirty="0">
                <a:solidFill>
                  <a:srgbClr val="0000FF"/>
                </a:solidFill>
                <a:latin typeface="Times New Roman" pitchFamily="18" charset="0"/>
                <a:ea typeface="Cambria" panose="02040503050406030204" pitchFamily="18" charset="0"/>
                <a:cs typeface="Times New Roman" pitchFamily="18" charset="0"/>
              </a:rPr>
              <a:t>các nước phải đảm bảo mọi quyền lợi cho trẻ em.</a:t>
            </a:r>
          </a:p>
          <a:p>
            <a:pPr algn="just">
              <a:lnSpc>
                <a:spcPct val="150000"/>
              </a:lnSpc>
            </a:pPr>
            <a:r>
              <a:rPr lang="vi-VN" sz="2600" b="1" dirty="0">
                <a:solidFill>
                  <a:srgbClr val="0000FF"/>
                </a:solidFill>
                <a:latin typeface="Times New Roman" pitchFamily="18" charset="0"/>
                <a:ea typeface="Cambria" panose="02040503050406030204" pitchFamily="18" charset="0"/>
                <a:cs typeface="Times New Roman" pitchFamily="18" charset="0"/>
              </a:rPr>
              <a:t>c. Một số hoạt động trải nghiệm sẽ được tổ chức ngoài giờ học</a:t>
            </a:r>
            <a:endParaRPr lang="en-US" sz="2600" b="1" dirty="0">
              <a:solidFill>
                <a:srgbClr val="0000FF"/>
              </a:solidFill>
              <a:latin typeface="Times New Roman" pitchFamily="18" charset="0"/>
              <a:ea typeface="Cambria" panose="02040503050406030204" pitchFamily="18" charset="0"/>
              <a:cs typeface="Times New Roman" pitchFamily="18" charset="0"/>
            </a:endParaRPr>
          </a:p>
          <a:p>
            <a:pPr algn="just">
              <a:lnSpc>
                <a:spcPct val="150000"/>
              </a:lnSpc>
            </a:pPr>
            <a:r>
              <a:rPr lang="en-US" sz="2600" b="1" dirty="0">
                <a:solidFill>
                  <a:srgbClr val="0000FF"/>
                </a:solidFill>
                <a:latin typeface="Times New Roman" pitchFamily="18" charset="0"/>
                <a:ea typeface="Cambria" panose="02040503050406030204" pitchFamily="18" charset="0"/>
                <a:cs typeface="Times New Roman" pitchFamily="18" charset="0"/>
              </a:rPr>
              <a:t>                          </a:t>
            </a:r>
            <a:r>
              <a:rPr lang="vi-VN" sz="2600" b="1" dirty="0">
                <a:solidFill>
                  <a:srgbClr val="0000FF"/>
                </a:solidFill>
                <a:latin typeface="Times New Roman" pitchFamily="18" charset="0"/>
                <a:ea typeface="Cambria" panose="02040503050406030204" pitchFamily="18" charset="0"/>
                <a:cs typeface="Times New Roman" pitchFamily="18" charset="0"/>
              </a:rPr>
              <a:t> .</a:t>
            </a:r>
          </a:p>
        </p:txBody>
      </p:sp>
      <p:pic>
        <p:nvPicPr>
          <p:cNvPr id="17" name="Picture 16">
            <a:extLst>
              <a:ext uri="{FF2B5EF4-FFF2-40B4-BE49-F238E27FC236}">
                <a16:creationId xmlns:a16="http://schemas.microsoft.com/office/drawing/2014/main" id="{F6F19A77-A240-4381-1A68-91052D4BED80}"/>
              </a:ext>
            </a:extLst>
          </p:cNvPr>
          <p:cNvPicPr>
            <a:picLocks noChangeAspect="1"/>
          </p:cNvPicPr>
          <p:nvPr/>
        </p:nvPicPr>
        <p:blipFill>
          <a:blip r:embed="rId3"/>
          <a:stretch>
            <a:fillRect/>
          </a:stretch>
        </p:blipFill>
        <p:spPr>
          <a:xfrm>
            <a:off x="2809852" y="2428871"/>
            <a:ext cx="1661160" cy="582295"/>
          </a:xfrm>
          <a:prstGeom prst="rect">
            <a:avLst/>
          </a:prstGeom>
        </p:spPr>
      </p:pic>
      <p:pic>
        <p:nvPicPr>
          <p:cNvPr id="18" name="Picture 17">
            <a:extLst>
              <a:ext uri="{FF2B5EF4-FFF2-40B4-BE49-F238E27FC236}">
                <a16:creationId xmlns:a16="http://schemas.microsoft.com/office/drawing/2014/main" id="{683A96A2-9E61-FB77-B2F6-D7BED2E5924D}"/>
              </a:ext>
            </a:extLst>
          </p:cNvPr>
          <p:cNvPicPr>
            <a:picLocks noChangeAspect="1"/>
          </p:cNvPicPr>
          <p:nvPr/>
        </p:nvPicPr>
        <p:blipFill>
          <a:blip r:embed="rId3"/>
          <a:stretch>
            <a:fillRect/>
          </a:stretch>
        </p:blipFill>
        <p:spPr>
          <a:xfrm>
            <a:off x="1952596" y="2928937"/>
            <a:ext cx="1440180" cy="582295"/>
          </a:xfrm>
          <a:prstGeom prst="rect">
            <a:avLst/>
          </a:prstGeom>
        </p:spPr>
      </p:pic>
      <p:pic>
        <p:nvPicPr>
          <p:cNvPr id="19" name="Picture 18">
            <a:extLst>
              <a:ext uri="{FF2B5EF4-FFF2-40B4-BE49-F238E27FC236}">
                <a16:creationId xmlns:a16="http://schemas.microsoft.com/office/drawing/2014/main" id="{51EFB961-B546-A2BF-42E6-FDE4F52B57FB}"/>
              </a:ext>
            </a:extLst>
          </p:cNvPr>
          <p:cNvPicPr>
            <a:picLocks noChangeAspect="1"/>
          </p:cNvPicPr>
          <p:nvPr/>
        </p:nvPicPr>
        <p:blipFill>
          <a:blip r:embed="rId3"/>
          <a:stretch>
            <a:fillRect/>
          </a:stretch>
        </p:blipFill>
        <p:spPr>
          <a:xfrm>
            <a:off x="1809720" y="4143383"/>
            <a:ext cx="1546860" cy="582295"/>
          </a:xfrm>
          <a:prstGeom prst="rect">
            <a:avLst/>
          </a:prstGeom>
        </p:spPr>
      </p:pic>
      <p:sp>
        <p:nvSpPr>
          <p:cNvPr id="20" name="TextBox 19"/>
          <p:cNvSpPr txBox="1"/>
          <p:nvPr/>
        </p:nvSpPr>
        <p:spPr>
          <a:xfrm>
            <a:off x="2881290" y="2428869"/>
            <a:ext cx="1928826" cy="492443"/>
          </a:xfrm>
          <a:prstGeom prst="rect">
            <a:avLst/>
          </a:prstGeom>
          <a:noFill/>
        </p:spPr>
        <p:txBody>
          <a:bodyPr wrap="square" rtlCol="0">
            <a:spAutoFit/>
          </a:bodyPr>
          <a:lstStyle/>
          <a:p>
            <a:r>
              <a:rPr lang="vi-VN" sz="2600" b="1" dirty="0">
                <a:solidFill>
                  <a:srgbClr val="009900"/>
                </a:solidFill>
                <a:latin typeface="Times New Roman" pitchFamily="18" charset="0"/>
                <a:ea typeface="Cambria" panose="02040503050406030204" pitchFamily="18" charset="0"/>
                <a:cs typeface="Times New Roman" pitchFamily="18" charset="0"/>
              </a:rPr>
              <a:t>chính khách</a:t>
            </a:r>
            <a:endParaRPr lang="en-US" sz="2600" dirty="0">
              <a:solidFill>
                <a:srgbClr val="009900"/>
              </a:solidFill>
            </a:endParaRPr>
          </a:p>
        </p:txBody>
      </p:sp>
      <p:sp>
        <p:nvSpPr>
          <p:cNvPr id="21" name="TextBox 20"/>
          <p:cNvSpPr txBox="1"/>
          <p:nvPr/>
        </p:nvSpPr>
        <p:spPr>
          <a:xfrm>
            <a:off x="1881158" y="3000373"/>
            <a:ext cx="1714512" cy="492443"/>
          </a:xfrm>
          <a:prstGeom prst="rect">
            <a:avLst/>
          </a:prstGeom>
          <a:noFill/>
        </p:spPr>
        <p:txBody>
          <a:bodyPr wrap="square" rtlCol="0">
            <a:spAutoFit/>
          </a:bodyPr>
          <a:lstStyle/>
          <a:p>
            <a:r>
              <a:rPr lang="vi-VN" sz="2600" b="1" dirty="0">
                <a:solidFill>
                  <a:srgbClr val="009900"/>
                </a:solidFill>
                <a:latin typeface="Times New Roman" pitchFamily="18" charset="0"/>
                <a:ea typeface="Cambria" panose="02040503050406030204" pitchFamily="18" charset="0"/>
                <a:cs typeface="Times New Roman" pitchFamily="18" charset="0"/>
              </a:rPr>
              <a:t>Chính phủ</a:t>
            </a:r>
            <a:endParaRPr lang="en-US" sz="2600" dirty="0">
              <a:solidFill>
                <a:srgbClr val="009900"/>
              </a:solidFill>
            </a:endParaRPr>
          </a:p>
        </p:txBody>
      </p:sp>
      <p:sp>
        <p:nvSpPr>
          <p:cNvPr id="22" name="TextBox 21"/>
          <p:cNvSpPr txBox="1"/>
          <p:nvPr/>
        </p:nvSpPr>
        <p:spPr>
          <a:xfrm>
            <a:off x="1738282" y="4143381"/>
            <a:ext cx="2000264" cy="492443"/>
          </a:xfrm>
          <a:prstGeom prst="rect">
            <a:avLst/>
          </a:prstGeom>
          <a:noFill/>
        </p:spPr>
        <p:txBody>
          <a:bodyPr wrap="square" rtlCol="0">
            <a:spAutoFit/>
          </a:bodyPr>
          <a:lstStyle/>
          <a:p>
            <a:r>
              <a:rPr lang="vi-VN" sz="2600" b="1" dirty="0">
                <a:solidFill>
                  <a:srgbClr val="009900"/>
                </a:solidFill>
                <a:latin typeface="Times New Roman" pitchFamily="18" charset="0"/>
                <a:ea typeface="Cambria" panose="02040503050406030204" pitchFamily="18" charset="0"/>
                <a:cs typeface="Times New Roman" pitchFamily="18" charset="0"/>
              </a:rPr>
              <a:t>chính khoá</a:t>
            </a:r>
            <a:endParaRPr lang="en-US" sz="2600" dirty="0">
              <a:solidFill>
                <a:srgbClr val="009900"/>
              </a:solidFill>
            </a:endParaRPr>
          </a:p>
        </p:txBody>
      </p:sp>
    </p:spTree>
    <p:extLst>
      <p:ext uri="{BB962C8B-B14F-4D97-AF65-F5344CB8AC3E}">
        <p14:creationId xmlns:p14="http://schemas.microsoft.com/office/powerpoint/2010/main" val="23730191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7"/>
                                        </p:tgtEl>
                                        <p:attrNameLst>
                                          <p:attrName>ppt_w</p:attrName>
                                        </p:attrNameLst>
                                      </p:cBhvr>
                                      <p:tavLst>
                                        <p:tav tm="0">
                                          <p:val>
                                            <p:strVal val="ppt_w"/>
                                          </p:val>
                                        </p:tav>
                                        <p:tav tm="100000">
                                          <p:val>
                                            <p:fltVal val="0"/>
                                          </p:val>
                                        </p:tav>
                                      </p:tavLst>
                                    </p:anim>
                                    <p:anim calcmode="lin" valueType="num">
                                      <p:cBhvr>
                                        <p:cTn id="7" dur="500"/>
                                        <p:tgtEl>
                                          <p:spTgt spid="17"/>
                                        </p:tgtEl>
                                        <p:attrNameLst>
                                          <p:attrName>ppt_h</p:attrName>
                                        </p:attrNameLst>
                                      </p:cBhvr>
                                      <p:tavLst>
                                        <p:tav tm="0">
                                          <p:val>
                                            <p:strVal val="ppt_h"/>
                                          </p:val>
                                        </p:tav>
                                        <p:tav tm="100000">
                                          <p:val>
                                            <p:fltVal val="0"/>
                                          </p:val>
                                        </p:tav>
                                      </p:tavLst>
                                    </p:anim>
                                    <p:animEffect transition="out" filter="fade">
                                      <p:cBhvr>
                                        <p:cTn id="8" dur="500"/>
                                        <p:tgtEl>
                                          <p:spTgt spid="17"/>
                                        </p:tgtEl>
                                      </p:cBhvr>
                                    </p:animEffect>
                                    <p:set>
                                      <p:cBhvr>
                                        <p:cTn id="9"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500"/>
                                        <p:tgtEl>
                                          <p:spTgt spid="18"/>
                                        </p:tgtEl>
                                        <p:attrNameLst>
                                          <p:attrName>ppt_w</p:attrName>
                                        </p:attrNameLst>
                                      </p:cBhvr>
                                      <p:tavLst>
                                        <p:tav tm="0">
                                          <p:val>
                                            <p:strVal val="ppt_w"/>
                                          </p:val>
                                        </p:tav>
                                        <p:tav tm="100000">
                                          <p:val>
                                            <p:fltVal val="0"/>
                                          </p:val>
                                        </p:tav>
                                      </p:tavLst>
                                    </p:anim>
                                    <p:anim calcmode="lin" valueType="num">
                                      <p:cBhvr>
                                        <p:cTn id="19" dur="500"/>
                                        <p:tgtEl>
                                          <p:spTgt spid="18"/>
                                        </p:tgtEl>
                                        <p:attrNameLst>
                                          <p:attrName>ppt_h</p:attrName>
                                        </p:attrNameLst>
                                      </p:cBhvr>
                                      <p:tavLst>
                                        <p:tav tm="0">
                                          <p:val>
                                            <p:strVal val="ppt_h"/>
                                          </p:val>
                                        </p:tav>
                                        <p:tav tm="100000">
                                          <p:val>
                                            <p:fltVal val="0"/>
                                          </p:val>
                                        </p:tav>
                                      </p:tavLst>
                                    </p:anim>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par>
                          <p:cTn id="22" fill="hold">
                            <p:stCondLst>
                              <p:cond delay="500"/>
                            </p:stCondLst>
                            <p:childTnLst>
                              <p:par>
                                <p:cTn id="23" presetID="2" presetClass="entr" presetSubtype="4"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500"/>
                                        <p:tgtEl>
                                          <p:spTgt spid="19"/>
                                        </p:tgtEl>
                                        <p:attrNameLst>
                                          <p:attrName>ppt_w</p:attrName>
                                        </p:attrNameLst>
                                      </p:cBhvr>
                                      <p:tavLst>
                                        <p:tav tm="0">
                                          <p:val>
                                            <p:strVal val="ppt_w"/>
                                          </p:val>
                                        </p:tav>
                                        <p:tav tm="100000">
                                          <p:val>
                                            <p:fltVal val="0"/>
                                          </p:val>
                                        </p:tav>
                                      </p:tavLst>
                                    </p:anim>
                                    <p:anim calcmode="lin" valueType="num">
                                      <p:cBhvr>
                                        <p:cTn id="31" dur="500"/>
                                        <p:tgtEl>
                                          <p:spTgt spid="19"/>
                                        </p:tgtEl>
                                        <p:attrNameLst>
                                          <p:attrName>ppt_h</p:attrName>
                                        </p:attrNameLst>
                                      </p:cBhvr>
                                      <p:tavLst>
                                        <p:tav tm="0">
                                          <p:val>
                                            <p:strVal val="ppt_h"/>
                                          </p:val>
                                        </p:tav>
                                        <p:tav tm="100000">
                                          <p:val>
                                            <p:fltVal val="0"/>
                                          </p:val>
                                        </p:tav>
                                      </p:tavLst>
                                    </p:anim>
                                    <p:animEffect transition="out" filter="fad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par>
                          <p:cTn id="34" fill="hold">
                            <p:stCondLst>
                              <p:cond delay="500"/>
                            </p:stCondLst>
                            <p:childTnLst>
                              <p:par>
                                <p:cTn id="35" presetID="2" presetClass="entr" presetSubtype="4"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07768" y="628517"/>
            <a:ext cx="5492957" cy="861774"/>
          </a:xfrm>
          <a:prstGeom prst="rect">
            <a:avLst/>
          </a:prstGeom>
          <a:noFill/>
        </p:spPr>
        <p:txBody>
          <a:bodyPr wrap="square" lIns="91439" tIns="45720" rIns="91439" bIns="45720" rtlCol="0">
            <a:spAutoFit/>
          </a:bodyPr>
          <a:lstStyle/>
          <a:p>
            <a:r>
              <a:rPr lang="en-US" sz="5000" b="1" dirty="0">
                <a:solidFill>
                  <a:srgbClr val="0000FF"/>
                </a:solidFill>
                <a:latin typeface="Times New Roman" pitchFamily="18" charset="0"/>
                <a:cs typeface="Times New Roman" pitchFamily="18" charset="0"/>
              </a:rPr>
              <a:t>ĐỌC LẠI BÀI</a:t>
            </a:r>
            <a:endParaRPr lang="vi-VN" sz="5000" b="1" dirty="0">
              <a:solidFill>
                <a:srgbClr val="0000FF"/>
              </a:solidFill>
              <a:latin typeface="Times New Roman" pitchFamily="18" charset="0"/>
              <a:cs typeface="Times New Roman" pitchFamily="18" charset="0"/>
            </a:endParaRPr>
          </a:p>
        </p:txBody>
      </p:sp>
      <p:pic>
        <p:nvPicPr>
          <p:cNvPr id="13" name="Picture 2" descr="Trang chủ - NQ Education">
            <a:extLst>
              <a:ext uri="{FF2B5EF4-FFF2-40B4-BE49-F238E27FC236}">
                <a16:creationId xmlns:a16="http://schemas.microsoft.com/office/drawing/2014/main" id="{CDC375CF-0BBE-D9C1-307F-5E4174E9C8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7" y="1383027"/>
            <a:ext cx="2912365" cy="311755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524000" y="4786325"/>
            <a:ext cx="9144000" cy="1252035"/>
          </a:xfrm>
          <a:prstGeom prst="rect">
            <a:avLst/>
          </a:prstGeom>
          <a:noFill/>
        </p:spPr>
        <p:txBody>
          <a:bodyPr wrap="square" lIns="51206" tIns="25603" rIns="51206" bIns="25603" rtlCol="0">
            <a:spAutoFit/>
          </a:bodyPr>
          <a:lstStyle/>
          <a:p>
            <a:pPr defTabSz="768084"/>
            <a:r>
              <a:rPr lang="en-US" sz="2600" b="1" kern="0" dirty="0">
                <a:solidFill>
                  <a:srgbClr val="009900"/>
                </a:solidFill>
                <a:latin typeface="Times New Roman" pitchFamily="18" charset="0"/>
                <a:cs typeface="Times New Roman" pitchFamily="18" charset="0"/>
                <a:sym typeface="Arial"/>
              </a:rPr>
              <a:t>  ** </a:t>
            </a:r>
            <a:r>
              <a:rPr lang="en-US" sz="2600" b="1" kern="0" dirty="0" err="1">
                <a:solidFill>
                  <a:srgbClr val="009900"/>
                </a:solidFill>
                <a:latin typeface="Times New Roman" pitchFamily="18" charset="0"/>
                <a:cs typeface="Times New Roman" pitchFamily="18" charset="0"/>
                <a:sym typeface="Arial"/>
              </a:rPr>
              <a:t>Nội</a:t>
            </a:r>
            <a:r>
              <a:rPr lang="en-US" sz="2600" b="1" kern="0" dirty="0">
                <a:solidFill>
                  <a:srgbClr val="009900"/>
                </a:solidFill>
                <a:latin typeface="Times New Roman" pitchFamily="18" charset="0"/>
                <a:cs typeface="Times New Roman" pitchFamily="18" charset="0"/>
                <a:sym typeface="Arial"/>
              </a:rPr>
              <a:t> dung: </a:t>
            </a:r>
            <a:r>
              <a:rPr lang="en-US" sz="2600" b="1" dirty="0" err="1">
                <a:solidFill>
                  <a:srgbClr val="009900"/>
                </a:solidFill>
                <a:latin typeface="Times New Roman" pitchFamily="18" charset="0"/>
                <a:ea typeface="Cambria" panose="02040503050406030204" pitchFamily="18" charset="0"/>
                <a:cs typeface="Times New Roman" pitchFamily="18" charset="0"/>
              </a:rPr>
              <a:t>Bài</a:t>
            </a:r>
            <a:r>
              <a:rPr lang="en-US" sz="2600" b="1" dirty="0">
                <a:solidFill>
                  <a:srgbClr val="009900"/>
                </a:solidFill>
                <a:latin typeface="Times New Roman" pitchFamily="18" charset="0"/>
                <a:ea typeface="Cambria" panose="02040503050406030204" pitchFamily="18" charset="0"/>
                <a:cs typeface="Times New Roman" pitchFamily="18" charset="0"/>
              </a:rPr>
              <a:t> </a:t>
            </a:r>
            <a:r>
              <a:rPr lang="en-US" sz="2600" b="1" dirty="0" err="1">
                <a:solidFill>
                  <a:srgbClr val="009900"/>
                </a:solidFill>
                <a:latin typeface="Times New Roman" pitchFamily="18" charset="0"/>
                <a:ea typeface="Cambria" panose="02040503050406030204" pitchFamily="18" charset="0"/>
                <a:cs typeface="Times New Roman" pitchFamily="18" charset="0"/>
              </a:rPr>
              <a:t>đọc</a:t>
            </a:r>
            <a:r>
              <a:rPr lang="en-US" sz="2600" b="1" dirty="0">
                <a:solidFill>
                  <a:srgbClr val="009900"/>
                </a:solidFill>
                <a:latin typeface="Times New Roman" pitchFamily="18" charset="0"/>
                <a:ea typeface="Cambria" panose="02040503050406030204" pitchFamily="18" charset="0"/>
                <a:cs typeface="Times New Roman" pitchFamily="18" charset="0"/>
              </a:rPr>
              <a:t> </a:t>
            </a:r>
            <a:r>
              <a:rPr lang="en-US" sz="2600" b="1" dirty="0" err="1">
                <a:solidFill>
                  <a:srgbClr val="009900"/>
                </a:solidFill>
                <a:latin typeface="Times New Roman" pitchFamily="18" charset="0"/>
                <a:ea typeface="Cambria" panose="02040503050406030204" pitchFamily="18" charset="0"/>
                <a:cs typeface="Times New Roman" pitchFamily="18" charset="0"/>
              </a:rPr>
              <a:t>cho</a:t>
            </a:r>
            <a:r>
              <a:rPr lang="en-US" sz="2600" b="1" dirty="0">
                <a:solidFill>
                  <a:srgbClr val="009900"/>
                </a:solidFill>
                <a:latin typeface="Times New Roman" pitchFamily="18" charset="0"/>
                <a:ea typeface="Cambria" panose="02040503050406030204" pitchFamily="18" charset="0"/>
                <a:cs typeface="Times New Roman" pitchFamily="18" charset="0"/>
              </a:rPr>
              <a:t> </a:t>
            </a:r>
            <a:r>
              <a:rPr lang="en-US" sz="2600" b="1" dirty="0" err="1">
                <a:solidFill>
                  <a:srgbClr val="009900"/>
                </a:solidFill>
                <a:latin typeface="Times New Roman" pitchFamily="18" charset="0"/>
                <a:ea typeface="Cambria" panose="02040503050406030204" pitchFamily="18" charset="0"/>
                <a:cs typeface="Times New Roman" pitchFamily="18" charset="0"/>
              </a:rPr>
              <a:t>thấy</a:t>
            </a:r>
            <a:r>
              <a:rPr lang="en-US" sz="2600" b="1" dirty="0">
                <a:solidFill>
                  <a:srgbClr val="009900"/>
                </a:solidFill>
                <a:latin typeface="Times New Roman" pitchFamily="18" charset="0"/>
                <a:ea typeface="Cambria" panose="02040503050406030204" pitchFamily="18" charset="0"/>
                <a:cs typeface="Times New Roman" pitchFamily="18" charset="0"/>
              </a:rPr>
              <a:t> </a:t>
            </a:r>
            <a:r>
              <a:rPr lang="en-US" sz="2600" b="1" dirty="0" err="1">
                <a:solidFill>
                  <a:srgbClr val="009900"/>
                </a:solidFill>
                <a:latin typeface="Times New Roman" pitchFamily="18" charset="0"/>
                <a:ea typeface="Cambria" panose="02040503050406030204" pitchFamily="18" charset="0"/>
                <a:cs typeface="Times New Roman" pitchFamily="18" charset="0"/>
              </a:rPr>
              <a:t>tài</a:t>
            </a:r>
            <a:r>
              <a:rPr lang="en-US" sz="2600" b="1" dirty="0">
                <a:solidFill>
                  <a:srgbClr val="009900"/>
                </a:solidFill>
                <a:latin typeface="Times New Roman" pitchFamily="18" charset="0"/>
                <a:ea typeface="Cambria" panose="02040503050406030204" pitchFamily="18" charset="0"/>
                <a:cs typeface="Times New Roman" pitchFamily="18" charset="0"/>
              </a:rPr>
              <a:t> </a:t>
            </a:r>
            <a:r>
              <a:rPr lang="en-US" sz="2600" b="1" dirty="0" err="1">
                <a:solidFill>
                  <a:srgbClr val="009900"/>
                </a:solidFill>
                <a:latin typeface="Times New Roman" pitchFamily="18" charset="0"/>
                <a:ea typeface="Cambria" panose="02040503050406030204" pitchFamily="18" charset="0"/>
                <a:cs typeface="Times New Roman" pitchFamily="18" charset="0"/>
              </a:rPr>
              <a:t>năng</a:t>
            </a:r>
            <a:r>
              <a:rPr lang="en-US" sz="2600" b="1" dirty="0">
                <a:solidFill>
                  <a:srgbClr val="009900"/>
                </a:solidFill>
                <a:latin typeface="Times New Roman" pitchFamily="18" charset="0"/>
                <a:ea typeface="Cambria" panose="02040503050406030204" pitchFamily="18" charset="0"/>
                <a:cs typeface="Times New Roman" pitchFamily="18" charset="0"/>
              </a:rPr>
              <a:t>, </a:t>
            </a:r>
            <a:r>
              <a:rPr lang="en-US" sz="2600" b="1" dirty="0" err="1">
                <a:solidFill>
                  <a:srgbClr val="009900"/>
                </a:solidFill>
                <a:latin typeface="Times New Roman" pitchFamily="18" charset="0"/>
                <a:ea typeface="Cambria" panose="02040503050406030204" pitchFamily="18" charset="0"/>
                <a:cs typeface="Times New Roman" pitchFamily="18" charset="0"/>
              </a:rPr>
              <a:t>công</a:t>
            </a:r>
            <a:r>
              <a:rPr lang="en-US" sz="2600" b="1" dirty="0">
                <a:solidFill>
                  <a:srgbClr val="009900"/>
                </a:solidFill>
                <a:latin typeface="Times New Roman" pitchFamily="18" charset="0"/>
                <a:ea typeface="Cambria" panose="02040503050406030204" pitchFamily="18" charset="0"/>
                <a:cs typeface="Times New Roman" pitchFamily="18" charset="0"/>
              </a:rPr>
              <a:t> </a:t>
            </a:r>
            <a:r>
              <a:rPr lang="en-US" sz="2600" b="1" dirty="0" err="1">
                <a:solidFill>
                  <a:srgbClr val="009900"/>
                </a:solidFill>
                <a:latin typeface="Times New Roman" pitchFamily="18" charset="0"/>
                <a:ea typeface="Cambria" panose="02040503050406030204" pitchFamily="18" charset="0"/>
                <a:cs typeface="Times New Roman" pitchFamily="18" charset="0"/>
              </a:rPr>
              <a:t>lao</a:t>
            </a:r>
            <a:r>
              <a:rPr lang="en-US" sz="2600" b="1" dirty="0">
                <a:solidFill>
                  <a:srgbClr val="009900"/>
                </a:solidFill>
                <a:latin typeface="Times New Roman" pitchFamily="18" charset="0"/>
                <a:ea typeface="Cambria" panose="02040503050406030204" pitchFamily="18" charset="0"/>
                <a:cs typeface="Times New Roman" pitchFamily="18" charset="0"/>
              </a:rPr>
              <a:t> </a:t>
            </a:r>
            <a:r>
              <a:rPr lang="en-US" sz="2600" b="1" dirty="0" err="1">
                <a:solidFill>
                  <a:srgbClr val="009900"/>
                </a:solidFill>
                <a:latin typeface="Times New Roman" pitchFamily="18" charset="0"/>
                <a:ea typeface="Cambria" panose="02040503050406030204" pitchFamily="18" charset="0"/>
                <a:cs typeface="Times New Roman" pitchFamily="18" charset="0"/>
              </a:rPr>
              <a:t>và</a:t>
            </a:r>
            <a:r>
              <a:rPr lang="en-US" sz="2600" b="1" dirty="0">
                <a:solidFill>
                  <a:srgbClr val="009900"/>
                </a:solidFill>
                <a:latin typeface="Times New Roman" pitchFamily="18" charset="0"/>
                <a:ea typeface="Cambria" panose="02040503050406030204" pitchFamily="18" charset="0"/>
                <a:cs typeface="Times New Roman" pitchFamily="18" charset="0"/>
              </a:rPr>
              <a:t> </a:t>
            </a:r>
            <a:r>
              <a:rPr lang="en-US" sz="2600" b="1" dirty="0" err="1">
                <a:solidFill>
                  <a:srgbClr val="009900"/>
                </a:solidFill>
                <a:latin typeface="Times New Roman" pitchFamily="18" charset="0"/>
                <a:ea typeface="Cambria" panose="02040503050406030204" pitchFamily="18" charset="0"/>
                <a:cs typeface="Times New Roman" pitchFamily="18" charset="0"/>
              </a:rPr>
              <a:t>nhân</a:t>
            </a:r>
            <a:r>
              <a:rPr lang="en-US" sz="2600" b="1" dirty="0">
                <a:solidFill>
                  <a:srgbClr val="009900"/>
                </a:solidFill>
                <a:latin typeface="Times New Roman" pitchFamily="18" charset="0"/>
                <a:ea typeface="Cambria" panose="02040503050406030204" pitchFamily="18" charset="0"/>
                <a:cs typeface="Times New Roman" pitchFamily="18" charset="0"/>
              </a:rPr>
              <a:t> </a:t>
            </a:r>
            <a:r>
              <a:rPr lang="en-US" sz="2600" b="1" dirty="0" err="1">
                <a:solidFill>
                  <a:srgbClr val="009900"/>
                </a:solidFill>
                <a:latin typeface="Times New Roman" pitchFamily="18" charset="0"/>
                <a:ea typeface="Cambria" panose="02040503050406030204" pitchFamily="18" charset="0"/>
                <a:cs typeface="Times New Roman" pitchFamily="18" charset="0"/>
              </a:rPr>
              <a:t>cách</a:t>
            </a:r>
            <a:r>
              <a:rPr lang="en-US" sz="2600" b="1" dirty="0">
                <a:solidFill>
                  <a:srgbClr val="009900"/>
                </a:solidFill>
                <a:latin typeface="Times New Roman" pitchFamily="18" charset="0"/>
                <a:ea typeface="Cambria" panose="02040503050406030204" pitchFamily="18" charset="0"/>
                <a:cs typeface="Times New Roman" pitchFamily="18" charset="0"/>
              </a:rPr>
              <a:t> </a:t>
            </a:r>
            <a:r>
              <a:rPr lang="en-US" sz="2600" b="1" dirty="0" err="1">
                <a:solidFill>
                  <a:srgbClr val="009900"/>
                </a:solidFill>
                <a:latin typeface="Times New Roman" pitchFamily="18" charset="0"/>
                <a:ea typeface="Cambria" panose="02040503050406030204" pitchFamily="18" charset="0"/>
                <a:cs typeface="Times New Roman" pitchFamily="18" charset="0"/>
              </a:rPr>
              <a:t>của</a:t>
            </a:r>
            <a:r>
              <a:rPr lang="en-US" sz="2600" b="1" dirty="0">
                <a:solidFill>
                  <a:srgbClr val="009900"/>
                </a:solidFill>
                <a:latin typeface="Times New Roman" pitchFamily="18" charset="0"/>
                <a:ea typeface="Cambria" panose="02040503050406030204" pitchFamily="18" charset="0"/>
                <a:cs typeface="Times New Roman" pitchFamily="18" charset="0"/>
              </a:rPr>
              <a:t> </a:t>
            </a:r>
            <a:r>
              <a:rPr lang="en-US" sz="2600" b="1" dirty="0" err="1">
                <a:solidFill>
                  <a:srgbClr val="009900"/>
                </a:solidFill>
                <a:latin typeface="Times New Roman" pitchFamily="18" charset="0"/>
                <a:ea typeface="Cambria" panose="02040503050406030204" pitchFamily="18" charset="0"/>
                <a:cs typeface="Times New Roman" pitchFamily="18" charset="0"/>
              </a:rPr>
              <a:t>giáo</a:t>
            </a:r>
            <a:r>
              <a:rPr lang="en-US" sz="2600" b="1" dirty="0">
                <a:solidFill>
                  <a:srgbClr val="009900"/>
                </a:solidFill>
                <a:latin typeface="Times New Roman" pitchFamily="18" charset="0"/>
                <a:ea typeface="Cambria" panose="02040503050406030204" pitchFamily="18" charset="0"/>
                <a:cs typeface="Times New Roman" pitchFamily="18" charset="0"/>
              </a:rPr>
              <a:t> </a:t>
            </a:r>
            <a:r>
              <a:rPr lang="en-US" sz="2600" b="1" dirty="0" err="1">
                <a:solidFill>
                  <a:srgbClr val="009900"/>
                </a:solidFill>
                <a:latin typeface="Times New Roman" pitchFamily="18" charset="0"/>
                <a:ea typeface="Cambria" panose="02040503050406030204" pitchFamily="18" charset="0"/>
                <a:cs typeface="Times New Roman" pitchFamily="18" charset="0"/>
              </a:rPr>
              <a:t>sư</a:t>
            </a:r>
            <a:r>
              <a:rPr lang="en-US" sz="2600" b="1" dirty="0">
                <a:solidFill>
                  <a:srgbClr val="009900"/>
                </a:solidFill>
                <a:latin typeface="Times New Roman" pitchFamily="18" charset="0"/>
                <a:ea typeface="Cambria" panose="02040503050406030204" pitchFamily="18" charset="0"/>
                <a:cs typeface="Times New Roman" pitchFamily="18" charset="0"/>
              </a:rPr>
              <a:t> </a:t>
            </a:r>
            <a:r>
              <a:rPr lang="en-US" sz="2600" b="1" dirty="0" err="1">
                <a:solidFill>
                  <a:srgbClr val="009900"/>
                </a:solidFill>
                <a:latin typeface="Times New Roman" pitchFamily="18" charset="0"/>
                <a:ea typeface="Cambria" panose="02040503050406030204" pitchFamily="18" charset="0"/>
                <a:cs typeface="Times New Roman" pitchFamily="18" charset="0"/>
              </a:rPr>
              <a:t>Tạ</a:t>
            </a:r>
            <a:r>
              <a:rPr lang="en-US" sz="2600" b="1" dirty="0">
                <a:solidFill>
                  <a:srgbClr val="009900"/>
                </a:solidFill>
                <a:latin typeface="Times New Roman" pitchFamily="18" charset="0"/>
                <a:ea typeface="Cambria" panose="02040503050406030204" pitchFamily="18" charset="0"/>
                <a:cs typeface="Times New Roman" pitchFamily="18" charset="0"/>
              </a:rPr>
              <a:t> </a:t>
            </a:r>
            <a:r>
              <a:rPr lang="en-US" sz="2600" b="1" dirty="0" err="1">
                <a:solidFill>
                  <a:srgbClr val="009900"/>
                </a:solidFill>
                <a:latin typeface="Times New Roman" pitchFamily="18" charset="0"/>
                <a:ea typeface="Cambria" panose="02040503050406030204" pitchFamily="18" charset="0"/>
                <a:cs typeface="Times New Roman" pitchFamily="18" charset="0"/>
              </a:rPr>
              <a:t>Quang</a:t>
            </a:r>
            <a:r>
              <a:rPr lang="en-US" sz="2600" b="1" dirty="0">
                <a:solidFill>
                  <a:srgbClr val="009900"/>
                </a:solidFill>
                <a:latin typeface="Times New Roman" pitchFamily="18" charset="0"/>
                <a:ea typeface="Cambria" panose="02040503050406030204" pitchFamily="18" charset="0"/>
                <a:cs typeface="Times New Roman" pitchFamily="18" charset="0"/>
              </a:rPr>
              <a:t> </a:t>
            </a:r>
            <a:r>
              <a:rPr lang="en-US" sz="2600" b="1" dirty="0" err="1">
                <a:solidFill>
                  <a:srgbClr val="009900"/>
                </a:solidFill>
                <a:latin typeface="Times New Roman" pitchFamily="18" charset="0"/>
                <a:ea typeface="Cambria" panose="02040503050406030204" pitchFamily="18" charset="0"/>
                <a:cs typeface="Times New Roman" pitchFamily="18" charset="0"/>
              </a:rPr>
              <a:t>Bửu</a:t>
            </a:r>
            <a:r>
              <a:rPr lang="en-US" sz="2600" b="1" dirty="0">
                <a:solidFill>
                  <a:srgbClr val="009900"/>
                </a:solidFill>
                <a:latin typeface="Times New Roman" pitchFamily="18" charset="0"/>
                <a:ea typeface="Cambria" panose="02040503050406030204" pitchFamily="18" charset="0"/>
                <a:cs typeface="Times New Roman" pitchFamily="18" charset="0"/>
              </a:rPr>
              <a:t> – </a:t>
            </a:r>
            <a:r>
              <a:rPr lang="en-US" sz="2600" b="1" dirty="0" err="1">
                <a:solidFill>
                  <a:srgbClr val="009900"/>
                </a:solidFill>
                <a:latin typeface="Times New Roman" pitchFamily="18" charset="0"/>
                <a:ea typeface="Cambria" panose="02040503050406030204" pitchFamily="18" charset="0"/>
                <a:cs typeface="Times New Roman" pitchFamily="18" charset="0"/>
              </a:rPr>
              <a:t>một</a:t>
            </a:r>
            <a:r>
              <a:rPr lang="en-US" sz="2600" b="1" dirty="0">
                <a:solidFill>
                  <a:srgbClr val="009900"/>
                </a:solidFill>
                <a:latin typeface="Times New Roman" pitchFamily="18" charset="0"/>
                <a:ea typeface="Cambria" panose="02040503050406030204" pitchFamily="18" charset="0"/>
                <a:cs typeface="Times New Roman" pitchFamily="18" charset="0"/>
              </a:rPr>
              <a:t> </a:t>
            </a:r>
            <a:r>
              <a:rPr lang="en-US" sz="2600" b="1" dirty="0" err="1">
                <a:solidFill>
                  <a:srgbClr val="009900"/>
                </a:solidFill>
                <a:latin typeface="Times New Roman" pitchFamily="18" charset="0"/>
                <a:ea typeface="Cambria" panose="02040503050406030204" pitchFamily="18" charset="0"/>
                <a:cs typeface="Times New Roman" pitchFamily="18" charset="0"/>
              </a:rPr>
              <a:t>tấm</a:t>
            </a:r>
            <a:r>
              <a:rPr lang="en-US" sz="2600" b="1" dirty="0">
                <a:solidFill>
                  <a:srgbClr val="009900"/>
                </a:solidFill>
                <a:latin typeface="Times New Roman" pitchFamily="18" charset="0"/>
                <a:ea typeface="Cambria" panose="02040503050406030204" pitchFamily="18" charset="0"/>
                <a:cs typeface="Times New Roman" pitchFamily="18" charset="0"/>
              </a:rPr>
              <a:t> </a:t>
            </a:r>
            <a:r>
              <a:rPr lang="en-US" sz="2600" b="1" dirty="0" err="1">
                <a:solidFill>
                  <a:srgbClr val="009900"/>
                </a:solidFill>
                <a:latin typeface="Times New Roman" pitchFamily="18" charset="0"/>
                <a:ea typeface="Cambria" panose="02040503050406030204" pitchFamily="18" charset="0"/>
                <a:cs typeface="Times New Roman" pitchFamily="18" charset="0"/>
              </a:rPr>
              <a:t>gương</a:t>
            </a:r>
            <a:r>
              <a:rPr lang="en-US" sz="2600" b="1" dirty="0">
                <a:solidFill>
                  <a:srgbClr val="009900"/>
                </a:solidFill>
                <a:latin typeface="Times New Roman" pitchFamily="18" charset="0"/>
                <a:ea typeface="Cambria" panose="02040503050406030204" pitchFamily="18" charset="0"/>
                <a:cs typeface="Times New Roman" pitchFamily="18" charset="0"/>
              </a:rPr>
              <a:t> </a:t>
            </a:r>
            <a:r>
              <a:rPr lang="en-US" sz="2600" b="1" dirty="0" err="1">
                <a:solidFill>
                  <a:srgbClr val="009900"/>
                </a:solidFill>
                <a:latin typeface="Times New Roman" pitchFamily="18" charset="0"/>
                <a:ea typeface="Cambria" panose="02040503050406030204" pitchFamily="18" charset="0"/>
                <a:cs typeface="Times New Roman" pitchFamily="18" charset="0"/>
              </a:rPr>
              <a:t>sáng</a:t>
            </a:r>
            <a:r>
              <a:rPr lang="en-US" sz="2600" b="1" dirty="0">
                <a:solidFill>
                  <a:srgbClr val="009900"/>
                </a:solidFill>
                <a:latin typeface="Times New Roman" pitchFamily="18" charset="0"/>
                <a:ea typeface="Cambria" panose="02040503050406030204" pitchFamily="18" charset="0"/>
                <a:cs typeface="Times New Roman" pitchFamily="18" charset="0"/>
              </a:rPr>
              <a:t> </a:t>
            </a:r>
            <a:r>
              <a:rPr lang="en-US" sz="2600" b="1" dirty="0" err="1">
                <a:solidFill>
                  <a:srgbClr val="009900"/>
                </a:solidFill>
                <a:latin typeface="Times New Roman" pitchFamily="18" charset="0"/>
                <a:ea typeface="Cambria" panose="02040503050406030204" pitchFamily="18" charset="0"/>
                <a:cs typeface="Times New Roman" pitchFamily="18" charset="0"/>
              </a:rPr>
              <a:t>để</a:t>
            </a:r>
            <a:r>
              <a:rPr lang="en-US" sz="2600" b="1" dirty="0">
                <a:solidFill>
                  <a:srgbClr val="009900"/>
                </a:solidFill>
                <a:latin typeface="Times New Roman" pitchFamily="18" charset="0"/>
                <a:ea typeface="Cambria" panose="02040503050406030204" pitchFamily="18" charset="0"/>
                <a:cs typeface="Times New Roman" pitchFamily="18" charset="0"/>
              </a:rPr>
              <a:t> </a:t>
            </a:r>
            <a:r>
              <a:rPr lang="en-US" sz="2600" b="1" dirty="0" err="1">
                <a:solidFill>
                  <a:srgbClr val="009900"/>
                </a:solidFill>
                <a:latin typeface="Times New Roman" pitchFamily="18" charset="0"/>
                <a:ea typeface="Cambria" panose="02040503050406030204" pitchFamily="18" charset="0"/>
                <a:cs typeface="Times New Roman" pitchFamily="18" charset="0"/>
              </a:rPr>
              <a:t>mọi</a:t>
            </a:r>
            <a:r>
              <a:rPr lang="en-US" sz="2600" b="1" dirty="0">
                <a:solidFill>
                  <a:srgbClr val="009900"/>
                </a:solidFill>
                <a:latin typeface="Times New Roman" pitchFamily="18" charset="0"/>
                <a:ea typeface="Cambria" panose="02040503050406030204" pitchFamily="18" charset="0"/>
                <a:cs typeface="Times New Roman" pitchFamily="18" charset="0"/>
              </a:rPr>
              <a:t> </a:t>
            </a:r>
            <a:r>
              <a:rPr lang="en-US" sz="2600" b="1" dirty="0" err="1">
                <a:solidFill>
                  <a:srgbClr val="009900"/>
                </a:solidFill>
                <a:latin typeface="Times New Roman" pitchFamily="18" charset="0"/>
                <a:ea typeface="Cambria" panose="02040503050406030204" pitchFamily="18" charset="0"/>
                <a:cs typeface="Times New Roman" pitchFamily="18" charset="0"/>
              </a:rPr>
              <a:t>người</a:t>
            </a:r>
            <a:r>
              <a:rPr lang="en-US" sz="2600" b="1" dirty="0">
                <a:solidFill>
                  <a:srgbClr val="009900"/>
                </a:solidFill>
                <a:latin typeface="Times New Roman" pitchFamily="18" charset="0"/>
                <a:ea typeface="Cambria" panose="02040503050406030204" pitchFamily="18" charset="0"/>
                <a:cs typeface="Times New Roman" pitchFamily="18" charset="0"/>
              </a:rPr>
              <a:t> </a:t>
            </a:r>
            <a:r>
              <a:rPr lang="en-US" sz="2600" b="1" dirty="0" err="1">
                <a:solidFill>
                  <a:srgbClr val="009900"/>
                </a:solidFill>
                <a:latin typeface="Times New Roman" pitchFamily="18" charset="0"/>
                <a:ea typeface="Cambria" panose="02040503050406030204" pitchFamily="18" charset="0"/>
                <a:cs typeface="Times New Roman" pitchFamily="18" charset="0"/>
              </a:rPr>
              <a:t>noi</a:t>
            </a:r>
            <a:r>
              <a:rPr lang="en-US" sz="2600" b="1" dirty="0">
                <a:solidFill>
                  <a:srgbClr val="009900"/>
                </a:solidFill>
                <a:latin typeface="Times New Roman" pitchFamily="18" charset="0"/>
                <a:ea typeface="Cambria" panose="02040503050406030204" pitchFamily="18" charset="0"/>
                <a:cs typeface="Times New Roman" pitchFamily="18" charset="0"/>
              </a:rPr>
              <a:t> </a:t>
            </a:r>
            <a:r>
              <a:rPr lang="en-US" sz="2600" b="1" dirty="0" err="1">
                <a:solidFill>
                  <a:srgbClr val="009900"/>
                </a:solidFill>
                <a:latin typeface="Times New Roman" pitchFamily="18" charset="0"/>
                <a:ea typeface="Cambria" panose="02040503050406030204" pitchFamily="18" charset="0"/>
                <a:cs typeface="Times New Roman" pitchFamily="18" charset="0"/>
              </a:rPr>
              <a:t>theo</a:t>
            </a:r>
            <a:r>
              <a:rPr lang="en-US" sz="2600" b="1" dirty="0">
                <a:solidFill>
                  <a:srgbClr val="009900"/>
                </a:solidFill>
                <a:latin typeface="Times New Roman" pitchFamily="18" charset="0"/>
                <a:ea typeface="Cambria" panose="02040503050406030204" pitchFamily="18" charset="0"/>
                <a:cs typeface="Times New Roman" pitchFamily="18" charset="0"/>
              </a:rPr>
              <a:t>.</a:t>
            </a:r>
            <a:endParaRPr lang="en-US" sz="2600" b="1" dirty="0">
              <a:solidFill>
                <a:srgbClr val="009900"/>
              </a:solidFill>
              <a:latin typeface="Times New Roman" pitchFamily="18" charset="0"/>
              <a:cs typeface="Times New Roman" pitchFamily="18" charset="0"/>
            </a:endParaRPr>
          </a:p>
        </p:txBody>
      </p:sp>
      <p:sp>
        <p:nvSpPr>
          <p:cNvPr id="17" name="TextBox 16"/>
          <p:cNvSpPr txBox="1"/>
          <p:nvPr/>
        </p:nvSpPr>
        <p:spPr>
          <a:xfrm>
            <a:off x="3381357" y="4357694"/>
            <a:ext cx="4000528" cy="451816"/>
          </a:xfrm>
          <a:prstGeom prst="rect">
            <a:avLst/>
          </a:prstGeom>
          <a:noFill/>
        </p:spPr>
        <p:txBody>
          <a:bodyPr wrap="square" lIns="51206" tIns="25603" rIns="51206" bIns="25603" rtlCol="0">
            <a:spAutoFit/>
          </a:bodyPr>
          <a:lstStyle/>
          <a:p>
            <a:r>
              <a:rPr lang="en-US" sz="2600" b="1" dirty="0" err="1">
                <a:solidFill>
                  <a:srgbClr val="0000FF"/>
                </a:solidFill>
                <a:latin typeface="Times New Roman" pitchFamily="18" charset="0"/>
                <a:cs typeface="Times New Roman" pitchFamily="18" charset="0"/>
              </a:rPr>
              <a:t>Nội</a:t>
            </a:r>
            <a:r>
              <a:rPr lang="en-US" sz="2600" b="1" dirty="0">
                <a:solidFill>
                  <a:srgbClr val="0000FF"/>
                </a:solidFill>
                <a:latin typeface="Times New Roman" pitchFamily="18" charset="0"/>
                <a:cs typeface="Times New Roman" pitchFamily="18" charset="0"/>
              </a:rPr>
              <a:t> dung </a:t>
            </a:r>
            <a:r>
              <a:rPr lang="en-US" sz="2600" b="1" dirty="0" err="1">
                <a:solidFill>
                  <a:srgbClr val="0000FF"/>
                </a:solidFill>
                <a:latin typeface="Times New Roman" pitchFamily="18" charset="0"/>
                <a:cs typeface="Times New Roman" pitchFamily="18" charset="0"/>
              </a:rPr>
              <a:t>bài</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nói</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gì</a:t>
            </a:r>
            <a:r>
              <a:rPr lang="en-US" sz="2600" b="1" dirty="0">
                <a:solidFill>
                  <a:srgbClr val="0000FF"/>
                </a:solidFill>
                <a:latin typeface="Times New Roman" pitchFamily="18" charset="0"/>
                <a:cs typeface="Times New Roman" pitchFamily="18" charset="0"/>
              </a:rPr>
              <a:t>?</a:t>
            </a:r>
          </a:p>
        </p:txBody>
      </p:sp>
      <p:pic>
        <p:nvPicPr>
          <p:cNvPr id="10" name="Picture 2" descr="Tạ Quang Bửu">
            <a:extLst>
              <a:ext uri="{FF2B5EF4-FFF2-40B4-BE49-F238E27FC236}">
                <a16:creationId xmlns:a16="http://schemas.microsoft.com/office/drawing/2014/main" id="{80149B4C-F5EB-8EA7-E0EE-E5D2D8EFB2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893" y="1857367"/>
            <a:ext cx="1479531" cy="27289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292536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6"/>
                                        </p:tgtEl>
                                        <p:attrNameLst>
                                          <p:attrName>style.visibility</p:attrName>
                                        </p:attrNameLst>
                                      </p:cBhvr>
                                      <p:to>
                                        <p:strVal val="visible"/>
                                      </p:to>
                                    </p:set>
                                    <p:anim calcmode="discrete" valueType="clr">
                                      <p:cBhvr override="childStyle">
                                        <p:cTn id="14"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6"/>
                                        </p:tgtEl>
                                        <p:attrNameLst>
                                          <p:attrName>fillcolor</p:attrName>
                                        </p:attrNameLst>
                                      </p:cBhvr>
                                      <p:tavLst>
                                        <p:tav tm="0">
                                          <p:val>
                                            <p:clrVal>
                                              <a:schemeClr val="accent2"/>
                                            </p:clrVal>
                                          </p:val>
                                        </p:tav>
                                        <p:tav tm="50000">
                                          <p:val>
                                            <p:clrVal>
                                              <a:schemeClr val="hlink"/>
                                            </p:clrVal>
                                          </p:val>
                                        </p:tav>
                                      </p:tavLst>
                                    </p:anim>
                                    <p:set>
                                      <p:cBhvr>
                                        <p:cTn id="16"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AC6917C-67FC-784B-E36D-B1EE5B1A7E19}"/>
              </a:ext>
            </a:extLst>
          </p:cNvPr>
          <p:cNvPicPr>
            <a:picLocks noChangeAspect="1"/>
          </p:cNvPicPr>
          <p:nvPr/>
        </p:nvPicPr>
        <p:blipFill>
          <a:blip r:embed="rId2"/>
          <a:stretch>
            <a:fillRect/>
          </a:stretch>
        </p:blipFill>
        <p:spPr>
          <a:xfrm>
            <a:off x="8935660" y="4143381"/>
            <a:ext cx="1732340" cy="2714620"/>
          </a:xfrm>
          <a:prstGeom prst="rect">
            <a:avLst/>
          </a:prstGeom>
        </p:spPr>
      </p:pic>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a14:imgEffect>
                      <a14:sharpenSoften amount="25000"/>
                    </a14:imgEffect>
                    <a14:imgEffect>
                      <a14:saturation sat="200000"/>
                    </a14:imgEffect>
                  </a14:imgLayer>
                </a14:imgProps>
              </a:ext>
            </a:extLst>
          </a:blip>
          <a:stretch>
            <a:fillRect/>
          </a:stretch>
        </p:blipFill>
        <p:spPr>
          <a:xfrm>
            <a:off x="1738282" y="1071550"/>
            <a:ext cx="1571636" cy="1071571"/>
          </a:xfrm>
          <a:prstGeom prst="rect">
            <a:avLst/>
          </a:prstGeom>
        </p:spPr>
      </p:pic>
      <p:pic>
        <p:nvPicPr>
          <p:cNvPr id="14" name="图片 7">
            <a:extLst>
              <a:ext uri="{FF2B5EF4-FFF2-40B4-BE49-F238E27FC236}">
                <a16:creationId xmlns:a16="http://schemas.microsoft.com/office/drawing/2014/main" id="{4B9F73B0-ABBF-4CA1-9D34-781B471159A1}"/>
              </a:ext>
            </a:extLst>
          </p:cNvPr>
          <p:cNvPicPr>
            <a:picLocks noChangeAspect="1"/>
          </p:cNvPicPr>
          <p:nvPr/>
        </p:nvPicPr>
        <p:blipFill>
          <a:blip r:embed="rId4" cstate="print"/>
          <a:stretch>
            <a:fillRect/>
          </a:stretch>
        </p:blipFill>
        <p:spPr>
          <a:xfrm>
            <a:off x="3595671" y="857232"/>
            <a:ext cx="3929090" cy="3286148"/>
          </a:xfrm>
          <a:prstGeom prst="rect">
            <a:avLst/>
          </a:prstGeom>
        </p:spPr>
      </p:pic>
      <p:pic>
        <p:nvPicPr>
          <p:cNvPr id="15" name="Picture 14"/>
          <p:cNvPicPr>
            <a:picLocks noChangeAspect="1"/>
          </p:cNvPicPr>
          <p:nvPr/>
        </p:nvPicPr>
        <p:blipFill>
          <a:blip r:embed="rId5" cstate="print"/>
          <a:stretch>
            <a:fillRect/>
          </a:stretch>
        </p:blipFill>
        <p:spPr>
          <a:xfrm>
            <a:off x="4095738" y="857232"/>
            <a:ext cx="2533797" cy="1857388"/>
          </a:xfrm>
          <a:prstGeom prst="rect">
            <a:avLst/>
          </a:prstGeom>
        </p:spPr>
      </p:pic>
      <p:sp>
        <p:nvSpPr>
          <p:cNvPr id="10" name="Freeform 6">
            <a:extLst>
              <a:ext uri="{FF2B5EF4-FFF2-40B4-BE49-F238E27FC236}">
                <a16:creationId xmlns:a16="http://schemas.microsoft.com/office/drawing/2014/main" id="{77C57460-CF40-AAAF-DD6B-A0388244E0E0}"/>
              </a:ext>
            </a:extLst>
          </p:cNvPr>
          <p:cNvSpPr/>
          <p:nvPr/>
        </p:nvSpPr>
        <p:spPr>
          <a:xfrm flipH="1">
            <a:off x="1572229" y="3083404"/>
            <a:ext cx="2023442" cy="3555423"/>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6" cstate="print"/>
            <a:stretch>
              <a:fillRect/>
            </a:stretch>
          </a:blipFill>
        </p:spPr>
        <p:txBody>
          <a:bodyPr/>
          <a:lstStyle/>
          <a:p>
            <a:pPr>
              <a:defRPr/>
            </a:pPr>
            <a:endParaRPr lang="en-US">
              <a:solidFill>
                <a:prstClr val="black"/>
              </a:solidFill>
              <a:latin typeface="Calibri" panose="020F0502020204030204"/>
            </a:endParaRPr>
          </a:p>
        </p:txBody>
      </p:sp>
      <p:pic>
        <p:nvPicPr>
          <p:cNvPr id="13" name="Picture 12">
            <a:extLst>
              <a:ext uri="{FF2B5EF4-FFF2-40B4-BE49-F238E27FC236}">
                <a16:creationId xmlns:a16="http://schemas.microsoft.com/office/drawing/2014/main" id="{F90D87A4-5E16-ABCE-5FD5-95D3C159389C}"/>
              </a:ext>
            </a:extLst>
          </p:cNvPr>
          <p:cNvPicPr>
            <a:picLocks noChangeAspect="1"/>
          </p:cNvPicPr>
          <p:nvPr/>
        </p:nvPicPr>
        <p:blipFill>
          <a:blip r:embed="rId7"/>
          <a:stretch>
            <a:fillRect/>
          </a:stretch>
        </p:blipFill>
        <p:spPr>
          <a:xfrm>
            <a:off x="2195007" y="1973103"/>
            <a:ext cx="3740220" cy="1363407"/>
          </a:xfrm>
          <a:prstGeom prst="rect">
            <a:avLst/>
          </a:prstGeom>
        </p:spPr>
      </p:pic>
      <p:pic>
        <p:nvPicPr>
          <p:cNvPr id="18" name="Picture 2">
            <a:extLst>
              <a:ext uri="{FF2B5EF4-FFF2-40B4-BE49-F238E27FC236}">
                <a16:creationId xmlns:a16="http://schemas.microsoft.com/office/drawing/2014/main" id="{F513AA61-3167-BC4F-F62E-DD85639AABB7}"/>
              </a:ext>
            </a:extLst>
          </p:cNvPr>
          <p:cNvPicPr>
            <a:picLocks noChangeAspect="1"/>
          </p:cNvPicPr>
          <p:nvPr/>
        </p:nvPicPr>
        <p:blipFill>
          <a:blip r:embed="rId8"/>
          <a:srcRect/>
          <a:stretch>
            <a:fillRect/>
          </a:stretch>
        </p:blipFill>
        <p:spPr>
          <a:xfrm>
            <a:off x="3309919" y="3083403"/>
            <a:ext cx="6314474" cy="3191557"/>
          </a:xfrm>
          <a:prstGeom prst="rect">
            <a:avLst/>
          </a:prstGeom>
        </p:spPr>
      </p:pic>
    </p:spTree>
    <p:extLst>
      <p:ext uri="{BB962C8B-B14F-4D97-AF65-F5344CB8AC3E}">
        <p14:creationId xmlns:p14="http://schemas.microsoft.com/office/powerpoint/2010/main" val="269169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y2mate.com - Benjamin Franklin  Tấm Gương Khát Khao Tự Học Suốt Đời Của Cha Già Nước Mỹ  1000 Bài Học Danh Nhân_720pFH">
            <a:hlinkClick r:id="" action="ppaction://media"/>
            <a:extLst>
              <a:ext uri="{FF2B5EF4-FFF2-40B4-BE49-F238E27FC236}">
                <a16:creationId xmlns:a16="http://schemas.microsoft.com/office/drawing/2014/main" id="{958919AB-91D3-0FE6-3FB8-DB5838EF35E7}"/>
              </a:ext>
            </a:extLst>
          </p:cNvPr>
          <p:cNvPicPr>
            <a:picLocks noChangeAspect="1"/>
          </p:cNvPicPr>
          <p:nvPr>
            <a:videoFile r:link="rId1"/>
            <p:extLst>
              <p:ext uri="{DAA4B4D4-6D71-4841-9C94-3DE7FCFB9230}">
                <p14:media xmlns:p14="http://schemas.microsoft.com/office/powerpoint/2010/main"/>
              </p:ext>
            </p:extLst>
          </p:nvPr>
        </p:nvPicPr>
        <p:blipFill>
          <a:blip r:embed="rId3"/>
          <a:stretch>
            <a:fillRect/>
          </a:stretch>
        </p:blipFill>
        <p:spPr>
          <a:xfrm>
            <a:off x="0" y="0"/>
            <a:ext cx="12192000" cy="6786880"/>
          </a:xfrm>
          <a:prstGeom prst="rect">
            <a:avLst/>
          </a:prstGeom>
        </p:spPr>
      </p:pic>
    </p:spTree>
    <p:extLst>
      <p:ext uri="{BB962C8B-B14F-4D97-AF65-F5344CB8AC3E}">
        <p14:creationId xmlns:p14="http://schemas.microsoft.com/office/powerpoint/2010/main" val="348973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564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AC6917C-67FC-784B-E36D-B1EE5B1A7E19}"/>
              </a:ext>
            </a:extLst>
          </p:cNvPr>
          <p:cNvPicPr>
            <a:picLocks noChangeAspect="1"/>
          </p:cNvPicPr>
          <p:nvPr/>
        </p:nvPicPr>
        <p:blipFill>
          <a:blip r:embed="rId2"/>
          <a:stretch>
            <a:fillRect/>
          </a:stretch>
        </p:blipFill>
        <p:spPr>
          <a:xfrm>
            <a:off x="8935660" y="4143381"/>
            <a:ext cx="1732340" cy="2714620"/>
          </a:xfrm>
          <a:prstGeom prst="rect">
            <a:avLst/>
          </a:prstGeom>
        </p:spPr>
      </p:pic>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a14:imgEffect>
                      <a14:sharpenSoften amount="25000"/>
                    </a14:imgEffect>
                    <a14:imgEffect>
                      <a14:saturation sat="200000"/>
                    </a14:imgEffect>
                  </a14:imgLayer>
                </a14:imgProps>
              </a:ext>
            </a:extLst>
          </a:blip>
          <a:stretch>
            <a:fillRect/>
          </a:stretch>
        </p:blipFill>
        <p:spPr>
          <a:xfrm>
            <a:off x="1738282" y="1071550"/>
            <a:ext cx="1571636" cy="1071571"/>
          </a:xfrm>
          <a:prstGeom prst="rect">
            <a:avLst/>
          </a:prstGeom>
        </p:spPr>
      </p:pic>
      <p:pic>
        <p:nvPicPr>
          <p:cNvPr id="14" name="图片 7">
            <a:extLst>
              <a:ext uri="{FF2B5EF4-FFF2-40B4-BE49-F238E27FC236}">
                <a16:creationId xmlns:a16="http://schemas.microsoft.com/office/drawing/2014/main" id="{4B9F73B0-ABBF-4CA1-9D34-781B471159A1}"/>
              </a:ext>
            </a:extLst>
          </p:cNvPr>
          <p:cNvPicPr>
            <a:picLocks noChangeAspect="1"/>
          </p:cNvPicPr>
          <p:nvPr/>
        </p:nvPicPr>
        <p:blipFill>
          <a:blip r:embed="rId4" cstate="print"/>
          <a:stretch>
            <a:fillRect/>
          </a:stretch>
        </p:blipFill>
        <p:spPr>
          <a:xfrm>
            <a:off x="3595671" y="857232"/>
            <a:ext cx="3929090" cy="3286148"/>
          </a:xfrm>
          <a:prstGeom prst="rect">
            <a:avLst/>
          </a:prstGeom>
        </p:spPr>
      </p:pic>
      <p:pic>
        <p:nvPicPr>
          <p:cNvPr id="15" name="Picture 14"/>
          <p:cNvPicPr>
            <a:picLocks noChangeAspect="1"/>
          </p:cNvPicPr>
          <p:nvPr/>
        </p:nvPicPr>
        <p:blipFill>
          <a:blip r:embed="rId5" cstate="print"/>
          <a:stretch>
            <a:fillRect/>
          </a:stretch>
        </p:blipFill>
        <p:spPr>
          <a:xfrm>
            <a:off x="4095738" y="857232"/>
            <a:ext cx="2533797" cy="1857388"/>
          </a:xfrm>
          <a:prstGeom prst="rect">
            <a:avLst/>
          </a:prstGeom>
        </p:spPr>
      </p:pic>
      <p:sp>
        <p:nvSpPr>
          <p:cNvPr id="10" name="Freeform 6">
            <a:extLst>
              <a:ext uri="{FF2B5EF4-FFF2-40B4-BE49-F238E27FC236}">
                <a16:creationId xmlns:a16="http://schemas.microsoft.com/office/drawing/2014/main" id="{77C57460-CF40-AAAF-DD6B-A0388244E0E0}"/>
              </a:ext>
            </a:extLst>
          </p:cNvPr>
          <p:cNvSpPr/>
          <p:nvPr/>
        </p:nvSpPr>
        <p:spPr>
          <a:xfrm flipH="1">
            <a:off x="1572229" y="3083404"/>
            <a:ext cx="2023442" cy="3555423"/>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6" cstate="print"/>
            <a:stretch>
              <a:fillRect/>
            </a:stretch>
          </a:blipFill>
        </p:spPr>
        <p:txBody>
          <a:bodyPr/>
          <a:lstStyle/>
          <a:p>
            <a:pPr>
              <a:defRPr/>
            </a:pPr>
            <a:endParaRPr lang="en-US">
              <a:solidFill>
                <a:prstClr val="black"/>
              </a:solidFill>
              <a:latin typeface="Calibri" panose="020F0502020204030204"/>
            </a:endParaRPr>
          </a:p>
        </p:txBody>
      </p:sp>
      <p:pic>
        <p:nvPicPr>
          <p:cNvPr id="13" name="Picture 12">
            <a:extLst>
              <a:ext uri="{FF2B5EF4-FFF2-40B4-BE49-F238E27FC236}">
                <a16:creationId xmlns:a16="http://schemas.microsoft.com/office/drawing/2014/main" id="{F90D87A4-5E16-ABCE-5FD5-95D3C159389C}"/>
              </a:ext>
            </a:extLst>
          </p:cNvPr>
          <p:cNvPicPr>
            <a:picLocks noChangeAspect="1"/>
          </p:cNvPicPr>
          <p:nvPr/>
        </p:nvPicPr>
        <p:blipFill>
          <a:blip r:embed="rId7"/>
          <a:stretch>
            <a:fillRect/>
          </a:stretch>
        </p:blipFill>
        <p:spPr>
          <a:xfrm>
            <a:off x="2195007" y="1973103"/>
            <a:ext cx="3740220" cy="1363407"/>
          </a:xfrm>
          <a:prstGeom prst="rect">
            <a:avLst/>
          </a:prstGeom>
        </p:spPr>
      </p:pic>
      <p:pic>
        <p:nvPicPr>
          <p:cNvPr id="18" name="Picture 2">
            <a:extLst>
              <a:ext uri="{FF2B5EF4-FFF2-40B4-BE49-F238E27FC236}">
                <a16:creationId xmlns:a16="http://schemas.microsoft.com/office/drawing/2014/main" id="{F513AA61-3167-BC4F-F62E-DD85639AABB7}"/>
              </a:ext>
            </a:extLst>
          </p:cNvPr>
          <p:cNvPicPr>
            <a:picLocks noChangeAspect="1"/>
          </p:cNvPicPr>
          <p:nvPr/>
        </p:nvPicPr>
        <p:blipFill>
          <a:blip r:embed="rId8"/>
          <a:srcRect/>
          <a:stretch>
            <a:fillRect/>
          </a:stretch>
        </p:blipFill>
        <p:spPr>
          <a:xfrm>
            <a:off x="3309919" y="3083403"/>
            <a:ext cx="6314474" cy="3191557"/>
          </a:xfrm>
          <a:prstGeom prst="rect">
            <a:avLst/>
          </a:prstGeom>
        </p:spPr>
      </p:pic>
      <p:sp>
        <p:nvSpPr>
          <p:cNvPr id="12" name="TextBox 11"/>
          <p:cNvSpPr txBox="1"/>
          <p:nvPr/>
        </p:nvSpPr>
        <p:spPr>
          <a:xfrm>
            <a:off x="4452927" y="4071942"/>
            <a:ext cx="4000528" cy="892552"/>
          </a:xfrm>
          <a:prstGeom prst="rect">
            <a:avLst/>
          </a:prstGeom>
          <a:noFill/>
        </p:spPr>
        <p:txBody>
          <a:bodyPr wrap="square" rtlCol="0">
            <a:spAutoFit/>
          </a:bodyPr>
          <a:lstStyle/>
          <a:p>
            <a:pPr lvl="0" algn="ctr"/>
            <a:r>
              <a:rPr lang="vi-VN" sz="2600" b="1" dirty="0">
                <a:solidFill>
                  <a:srgbClr val="0000FF"/>
                </a:solidFill>
                <a:latin typeface="Times New Roman" pitchFamily="18" charset="0"/>
                <a:cs typeface="Times New Roman" pitchFamily="18" charset="0"/>
              </a:rPr>
              <a:t>Em có suy nghĩ gì về tinh thần tự học?</a:t>
            </a:r>
          </a:p>
        </p:txBody>
      </p:sp>
    </p:spTree>
    <p:extLst>
      <p:ext uri="{BB962C8B-B14F-4D97-AF65-F5344CB8AC3E}">
        <p14:creationId xmlns:p14="http://schemas.microsoft.com/office/powerpoint/2010/main" val="269169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A4901C7-81BD-4DDC-202F-DC552D99163A}"/>
              </a:ext>
            </a:extLst>
          </p:cNvPr>
          <p:cNvPicPr>
            <a:picLocks noChangeAspect="1"/>
          </p:cNvPicPr>
          <p:nvPr/>
        </p:nvPicPr>
        <p:blipFill rotWithShape="1">
          <a:blip r:embed="rId3"/>
          <a:srcRect r="1601"/>
          <a:stretch/>
        </p:blipFill>
        <p:spPr>
          <a:xfrm>
            <a:off x="0" y="-1"/>
            <a:ext cx="12192000" cy="6858001"/>
          </a:xfrm>
          <a:prstGeom prst="rect">
            <a:avLst/>
          </a:prstGeom>
        </p:spPr>
      </p:pic>
      <p:pic>
        <p:nvPicPr>
          <p:cNvPr id="22" name="Picture 21">
            <a:extLst>
              <a:ext uri="{FF2B5EF4-FFF2-40B4-BE49-F238E27FC236}">
                <a16:creationId xmlns:a16="http://schemas.microsoft.com/office/drawing/2014/main" id="{FF19F875-9035-AB78-73A5-3D87791F2110}"/>
              </a:ext>
            </a:extLst>
          </p:cNvPr>
          <p:cNvPicPr>
            <a:picLocks noChangeAspect="1"/>
          </p:cNvPicPr>
          <p:nvPr/>
        </p:nvPicPr>
        <p:blipFill>
          <a:blip r:embed="rId4"/>
          <a:stretch>
            <a:fillRect/>
          </a:stretch>
        </p:blipFill>
        <p:spPr>
          <a:xfrm>
            <a:off x="7598451" y="3869684"/>
            <a:ext cx="2375602" cy="1728589"/>
          </a:xfrm>
          <a:prstGeom prst="rect">
            <a:avLst/>
          </a:prstGeom>
        </p:spPr>
      </p:pic>
      <p:pic>
        <p:nvPicPr>
          <p:cNvPr id="29" name="Picture 28">
            <a:extLst>
              <a:ext uri="{FF2B5EF4-FFF2-40B4-BE49-F238E27FC236}">
                <a16:creationId xmlns:a16="http://schemas.microsoft.com/office/drawing/2014/main" id="{0F9FFFE1-859D-0EAD-9DA2-2EEB807A8094}"/>
              </a:ext>
            </a:extLst>
          </p:cNvPr>
          <p:cNvPicPr>
            <a:picLocks noChangeAspect="1"/>
          </p:cNvPicPr>
          <p:nvPr/>
        </p:nvPicPr>
        <p:blipFill>
          <a:blip r:embed="rId5"/>
          <a:stretch>
            <a:fillRect/>
          </a:stretch>
        </p:blipFill>
        <p:spPr>
          <a:xfrm>
            <a:off x="5240721" y="4138203"/>
            <a:ext cx="461812" cy="615749"/>
          </a:xfrm>
          <a:prstGeom prst="rect">
            <a:avLst/>
          </a:prstGeom>
        </p:spPr>
      </p:pic>
      <p:pic>
        <p:nvPicPr>
          <p:cNvPr id="30" name="Picture 29">
            <a:extLst>
              <a:ext uri="{FF2B5EF4-FFF2-40B4-BE49-F238E27FC236}">
                <a16:creationId xmlns:a16="http://schemas.microsoft.com/office/drawing/2014/main" id="{721E97D0-696D-0396-6C2C-EA021978CDDB}"/>
              </a:ext>
            </a:extLst>
          </p:cNvPr>
          <p:cNvPicPr>
            <a:picLocks noChangeAspect="1"/>
          </p:cNvPicPr>
          <p:nvPr/>
        </p:nvPicPr>
        <p:blipFill>
          <a:blip r:embed="rId5"/>
          <a:stretch>
            <a:fillRect/>
          </a:stretch>
        </p:blipFill>
        <p:spPr>
          <a:xfrm>
            <a:off x="10103495" y="187512"/>
            <a:ext cx="461812" cy="615749"/>
          </a:xfrm>
          <a:prstGeom prst="rect">
            <a:avLst/>
          </a:prstGeom>
        </p:spPr>
      </p:pic>
      <p:pic>
        <p:nvPicPr>
          <p:cNvPr id="18" name="Picture 4" descr="Giáo sư Tạ Quang Bửu - Nhà đại trí thức Việt Nam thời đại Hồ Chí Minh.">
            <a:extLst>
              <a:ext uri="{FF2B5EF4-FFF2-40B4-BE49-F238E27FC236}">
                <a16:creationId xmlns:a16="http://schemas.microsoft.com/office/drawing/2014/main" id="{0E16A5E2-30C4-A607-0CFD-3A4E3F6141C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81620" y="1571612"/>
            <a:ext cx="5286380" cy="378621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Tạ Quang Bửu">
            <a:extLst>
              <a:ext uri="{FF2B5EF4-FFF2-40B4-BE49-F238E27FC236}">
                <a16:creationId xmlns:a16="http://schemas.microsoft.com/office/drawing/2014/main" id="{434465A5-5C02-C2DE-4678-78C6DE8E3C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6770">
            <a:off x="1225759" y="1328637"/>
            <a:ext cx="2557626" cy="36337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948539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077A0-6663-DC44-AE1D-825C7E04EA3A}"/>
            </a:ext>
          </a:extLst>
        </p:cNvPr>
        <p:cNvGrpSpPr/>
        <p:nvPr/>
      </p:nvGrpSpPr>
      <p:grpSpPr>
        <a:xfrm>
          <a:off x="0" y="0"/>
          <a:ext cx="0" cy="0"/>
          <a:chOff x="0" y="0"/>
          <a:chExt cx="0" cy="0"/>
        </a:xfrm>
      </p:grpSpPr>
      <p:sp>
        <p:nvSpPr>
          <p:cNvPr id="12" name="TextBox 11"/>
          <p:cNvSpPr txBox="1"/>
          <p:nvPr/>
        </p:nvSpPr>
        <p:spPr>
          <a:xfrm>
            <a:off x="1524002" y="1643050"/>
            <a:ext cx="2556529" cy="451816"/>
          </a:xfrm>
          <a:prstGeom prst="rect">
            <a:avLst/>
          </a:prstGeom>
          <a:noFill/>
        </p:spPr>
        <p:txBody>
          <a:bodyPr wrap="square" lIns="51206" tIns="25603" rIns="51206" bIns="25603" rtlCol="0">
            <a:spAutoFit/>
          </a:bodyPr>
          <a:lstStyle/>
          <a:p>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Luyện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đọc</a:t>
            </a:r>
            <a:r>
              <a:rPr lang="en-US" sz="2600" b="1" dirty="0">
                <a:solidFill>
                  <a:srgbClr val="0000FF"/>
                </a:solidFill>
                <a:latin typeface="Times New Roman" pitchFamily="18" charset="0"/>
                <a:cs typeface="Times New Roman" pitchFamily="18" charset="0"/>
              </a:rPr>
              <a:t>.</a:t>
            </a:r>
            <a:endParaRPr lang="vi-VN" sz="2600" b="1" dirty="0">
              <a:solidFill>
                <a:srgbClr val="0000FF"/>
              </a:solidFill>
              <a:latin typeface="Times New Roman" pitchFamily="18" charset="0"/>
              <a:cs typeface="Times New Roman" pitchFamily="18" charset="0"/>
            </a:endParaRPr>
          </a:p>
        </p:txBody>
      </p:sp>
      <p:sp>
        <p:nvSpPr>
          <p:cNvPr id="13" name="TextBox 12"/>
          <p:cNvSpPr txBox="1"/>
          <p:nvPr/>
        </p:nvSpPr>
        <p:spPr>
          <a:xfrm>
            <a:off x="1524002" y="2071678"/>
            <a:ext cx="3342343" cy="451816"/>
          </a:xfrm>
          <a:prstGeom prst="rect">
            <a:avLst/>
          </a:prstGeom>
          <a:noFill/>
        </p:spPr>
        <p:txBody>
          <a:bodyPr wrap="square" lIns="51206" tIns="25603" rIns="51206" bIns="25603" rtlCol="0">
            <a:spAutoFit/>
          </a:bodyPr>
          <a:lstStyle/>
          <a:p>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Luyện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đọc</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từ</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khó</a:t>
            </a:r>
            <a:r>
              <a:rPr lang="en-US" sz="2600" b="1" dirty="0">
                <a:solidFill>
                  <a:srgbClr val="0000FF"/>
                </a:solidFill>
                <a:latin typeface="Times New Roman" pitchFamily="18" charset="0"/>
                <a:cs typeface="Times New Roman" pitchFamily="18" charset="0"/>
              </a:rPr>
              <a:t>:</a:t>
            </a:r>
            <a:endParaRPr lang="vi-VN" sz="2600" b="1" dirty="0">
              <a:solidFill>
                <a:srgbClr val="0000FF"/>
              </a:solidFill>
              <a:latin typeface="Times New Roman" pitchFamily="18" charset="0"/>
              <a:cs typeface="Times New Roman" pitchFamily="18" charset="0"/>
            </a:endParaRPr>
          </a:p>
        </p:txBody>
      </p:sp>
      <p:sp>
        <p:nvSpPr>
          <p:cNvPr id="14" name="TextBox 13"/>
          <p:cNvSpPr txBox="1"/>
          <p:nvPr/>
        </p:nvSpPr>
        <p:spPr>
          <a:xfrm>
            <a:off x="4381489" y="2071681"/>
            <a:ext cx="6286512" cy="851925"/>
          </a:xfrm>
          <a:prstGeom prst="rect">
            <a:avLst/>
          </a:prstGeom>
          <a:noFill/>
        </p:spPr>
        <p:txBody>
          <a:bodyPr wrap="square" lIns="51206" tIns="25603" rIns="51206" bIns="25603" rtlCol="0">
            <a:spAutoFit/>
          </a:bodyPr>
          <a:lstStyle/>
          <a:p>
            <a:pPr lvl="0"/>
            <a:r>
              <a:rPr lang="en-US" sz="2600" b="1" dirty="0" err="1">
                <a:solidFill>
                  <a:srgbClr val="008000"/>
                </a:solidFill>
                <a:latin typeface="Times New Roman" pitchFamily="18" charset="0"/>
                <a:cs typeface="Times New Roman" pitchFamily="18" charset="0"/>
              </a:rPr>
              <a:t>Tạ</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Quang</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Bửu</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công</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hàm</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ngã</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tòm</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xuống</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suối</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chính</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khách</a:t>
            </a:r>
            <a:r>
              <a:rPr lang="en-US" sz="2600" b="1" dirty="0">
                <a:solidFill>
                  <a:srgbClr val="008000"/>
                </a:solidFill>
                <a:latin typeface="Times New Roman" pitchFamily="18" charset="0"/>
                <a:cs typeface="Times New Roman" pitchFamily="18" charset="0"/>
              </a:rPr>
              <a:t>,…</a:t>
            </a:r>
          </a:p>
        </p:txBody>
      </p:sp>
      <p:sp>
        <p:nvSpPr>
          <p:cNvPr id="15" name="TextBox 14"/>
          <p:cNvSpPr txBox="1"/>
          <p:nvPr/>
        </p:nvSpPr>
        <p:spPr>
          <a:xfrm>
            <a:off x="1646712" y="2965131"/>
            <a:ext cx="1913586" cy="451816"/>
          </a:xfrm>
          <a:prstGeom prst="rect">
            <a:avLst/>
          </a:prstGeom>
          <a:noFill/>
        </p:spPr>
        <p:txBody>
          <a:bodyPr wrap="square" lIns="51206" tIns="25603" rIns="51206" bIns="25603" rtlCol="0">
            <a:spAutoFit/>
          </a:bodyPr>
          <a:lstStyle/>
          <a:p>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Ngắt</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câu</a:t>
            </a:r>
            <a:r>
              <a:rPr lang="en-US" sz="2600" b="1" dirty="0">
                <a:solidFill>
                  <a:srgbClr val="0000FF"/>
                </a:solidFill>
                <a:latin typeface="Times New Roman" pitchFamily="18" charset="0"/>
                <a:cs typeface="Times New Roman" pitchFamily="18" charset="0"/>
              </a:rPr>
              <a:t> :</a:t>
            </a:r>
            <a:endParaRPr lang="vi-VN" sz="2600" b="1" dirty="0">
              <a:solidFill>
                <a:srgbClr val="0000FF"/>
              </a:solidFill>
              <a:latin typeface="Times New Roman" pitchFamily="18" charset="0"/>
              <a:cs typeface="Times New Roman" pitchFamily="18" charset="0"/>
            </a:endParaRPr>
          </a:p>
        </p:txBody>
      </p:sp>
      <p:sp>
        <p:nvSpPr>
          <p:cNvPr id="16" name="TextBox 15"/>
          <p:cNvSpPr txBox="1"/>
          <p:nvPr/>
        </p:nvSpPr>
        <p:spPr>
          <a:xfrm>
            <a:off x="3381357" y="2928935"/>
            <a:ext cx="7286644" cy="1652144"/>
          </a:xfrm>
          <a:prstGeom prst="rect">
            <a:avLst/>
          </a:prstGeom>
          <a:noFill/>
        </p:spPr>
        <p:txBody>
          <a:bodyPr wrap="square" lIns="51206" tIns="25603" rIns="51206" bIns="25603" rtlCol="0">
            <a:spAutoFit/>
          </a:bodyPr>
          <a:lstStyle/>
          <a:p>
            <a:pPr lvl="0"/>
            <a:r>
              <a:rPr lang="en-US" sz="2600" b="1" dirty="0">
                <a:solidFill>
                  <a:srgbClr val="009900"/>
                </a:solidFill>
                <a:latin typeface="Times New Roman" pitchFamily="18" charset="0"/>
                <a:ea typeface="Cambria" panose="02040503050406030204" pitchFamily="18" charset="0"/>
                <a:cs typeface="Times New Roman" pitchFamily="18" charset="0"/>
              </a:rPr>
              <a:t> </a:t>
            </a:r>
            <a:r>
              <a:rPr lang="en-US" sz="2600" b="1" dirty="0">
                <a:solidFill>
                  <a:srgbClr val="009900"/>
                </a:solidFill>
                <a:latin typeface="Times New Roman" pitchFamily="18" charset="0"/>
                <a:cs typeface="Times New Roman" pitchFamily="18" charset="0"/>
              </a:rPr>
              <a:t> </a:t>
            </a:r>
            <a:r>
              <a:rPr lang="vi-VN" sz="2600" b="1" dirty="0">
                <a:solidFill>
                  <a:srgbClr val="009900"/>
                </a:solidFill>
                <a:latin typeface="Times New Roman" pitchFamily="18" charset="0"/>
                <a:ea typeface="Cambria" panose="02040503050406030204" pitchFamily="18" charset="0"/>
                <a:cs typeface="Times New Roman" pitchFamily="18" charset="0"/>
              </a:rPr>
              <a:t>Chỉ tự học tiếng Nga trong ba tháng/ mà ông</a:t>
            </a:r>
            <a:r>
              <a:rPr lang="en-US" sz="2600" b="1" dirty="0">
                <a:solidFill>
                  <a:srgbClr val="009900"/>
                </a:solidFill>
                <a:latin typeface="Times New Roman" pitchFamily="18" charset="0"/>
                <a:ea typeface="Cambria" panose="02040503050406030204" pitchFamily="18" charset="0"/>
                <a:cs typeface="Times New Roman" pitchFamily="18" charset="0"/>
              </a:rPr>
              <a:t> </a:t>
            </a:r>
            <a:r>
              <a:rPr lang="vi-VN" sz="2600" b="1" dirty="0">
                <a:solidFill>
                  <a:srgbClr val="009900"/>
                </a:solidFill>
                <a:latin typeface="Times New Roman" pitchFamily="18" charset="0"/>
                <a:ea typeface="Cambria" panose="02040503050406030204" pitchFamily="18" charset="0"/>
                <a:cs typeface="Times New Roman" pitchFamily="18" charset="0"/>
              </a:rPr>
              <a:t>thể dịch trôi chảy/ các tài liệu quân sự tiếng Nga//Ông giúp Bác Hồ/ soạn thảo những bức công hàm bằng tiếng Anh//….</a:t>
            </a:r>
          </a:p>
        </p:txBody>
      </p:sp>
      <p:sp>
        <p:nvSpPr>
          <p:cNvPr id="17" name="TextBox 16"/>
          <p:cNvSpPr txBox="1"/>
          <p:nvPr/>
        </p:nvSpPr>
        <p:spPr>
          <a:xfrm>
            <a:off x="1524000" y="4643446"/>
            <a:ext cx="2357422" cy="451816"/>
          </a:xfrm>
          <a:prstGeom prst="rect">
            <a:avLst/>
          </a:prstGeom>
          <a:noFill/>
        </p:spPr>
        <p:txBody>
          <a:bodyPr wrap="square" lIns="51206" tIns="25603" rIns="51206" bIns="25603" rtlCol="0">
            <a:spAutoFit/>
          </a:bodyPr>
          <a:lstStyle/>
          <a:p>
            <a:r>
              <a:rPr lang="vi-VN" sz="2600" b="1" dirty="0">
                <a:solidFill>
                  <a:srgbClr val="0000FF"/>
                </a:solidFill>
                <a:latin typeface="Times New Roman" pitchFamily="18" charset="0"/>
                <a:cs typeface="Times New Roman" pitchFamily="18" charset="0"/>
              </a:rPr>
              <a:t>* Giải nghĩa từ:</a:t>
            </a:r>
          </a:p>
        </p:txBody>
      </p:sp>
      <p:sp>
        <p:nvSpPr>
          <p:cNvPr id="19" name="TextBox 18"/>
          <p:cNvSpPr txBox="1"/>
          <p:nvPr/>
        </p:nvSpPr>
        <p:spPr>
          <a:xfrm>
            <a:off x="1539209" y="1215306"/>
            <a:ext cx="2270776" cy="451816"/>
          </a:xfrm>
          <a:prstGeom prst="rect">
            <a:avLst/>
          </a:prstGeom>
          <a:noFill/>
        </p:spPr>
        <p:txBody>
          <a:bodyPr wrap="square" lIns="51206" tIns="25603" rIns="51206" bIns="25603" rtlCol="0">
            <a:spAutoFit/>
          </a:bodyPr>
          <a:lstStyle/>
          <a:p>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Chia</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đoạn</a:t>
            </a:r>
            <a:r>
              <a:rPr lang="en-US" sz="2600" b="1" dirty="0">
                <a:solidFill>
                  <a:srgbClr val="0000FF"/>
                </a:solidFill>
                <a:latin typeface="Times New Roman" pitchFamily="18" charset="0"/>
                <a:cs typeface="Times New Roman" pitchFamily="18" charset="0"/>
              </a:rPr>
              <a:t>:</a:t>
            </a:r>
          </a:p>
        </p:txBody>
      </p:sp>
      <p:sp>
        <p:nvSpPr>
          <p:cNvPr id="24" name="TextBox 23"/>
          <p:cNvSpPr txBox="1"/>
          <p:nvPr/>
        </p:nvSpPr>
        <p:spPr>
          <a:xfrm>
            <a:off x="3452794" y="1214422"/>
            <a:ext cx="1966902" cy="451816"/>
          </a:xfrm>
          <a:prstGeom prst="rect">
            <a:avLst/>
          </a:prstGeom>
          <a:noFill/>
        </p:spPr>
        <p:txBody>
          <a:bodyPr wrap="square" lIns="51206" tIns="25603" rIns="51206" bIns="25603" rtlCol="0">
            <a:spAutoFit/>
          </a:bodyPr>
          <a:lstStyle/>
          <a:p>
            <a:r>
              <a:rPr lang="en-US" sz="2600" b="1" dirty="0">
                <a:solidFill>
                  <a:srgbClr val="009900"/>
                </a:solidFill>
                <a:latin typeface="Times New Roman" pitchFamily="18" charset="0"/>
                <a:cs typeface="Times New Roman" pitchFamily="18" charset="0"/>
              </a:rPr>
              <a:t>4</a:t>
            </a:r>
            <a:r>
              <a:rPr lang="vi-VN" sz="2600" b="1" dirty="0">
                <a:solidFill>
                  <a:srgbClr val="009900"/>
                </a:solidFill>
                <a:latin typeface="Times New Roman" pitchFamily="18" charset="0"/>
                <a:cs typeface="Times New Roman" pitchFamily="18" charset="0"/>
              </a:rPr>
              <a:t> đoạn</a:t>
            </a:r>
            <a:r>
              <a:rPr lang="en-US" sz="2600" b="1" dirty="0">
                <a:solidFill>
                  <a:srgbClr val="009900"/>
                </a:solidFill>
                <a:latin typeface="Times New Roman" pitchFamily="18" charset="0"/>
                <a:cs typeface="Times New Roman" pitchFamily="18" charset="0"/>
              </a:rPr>
              <a:t>.</a:t>
            </a:r>
          </a:p>
        </p:txBody>
      </p:sp>
      <p:sp>
        <p:nvSpPr>
          <p:cNvPr id="31" name="TextBox 30"/>
          <p:cNvSpPr txBox="1"/>
          <p:nvPr/>
        </p:nvSpPr>
        <p:spPr>
          <a:xfrm>
            <a:off x="3309918" y="5072077"/>
            <a:ext cx="7643866" cy="436427"/>
          </a:xfrm>
          <a:prstGeom prst="rect">
            <a:avLst/>
          </a:prstGeom>
          <a:noFill/>
        </p:spPr>
        <p:txBody>
          <a:bodyPr wrap="square" lIns="51206" tIns="25603" rIns="51206" bIns="25603" rtlCol="0">
            <a:spAutoFit/>
          </a:bodyPr>
          <a:lstStyle/>
          <a:p>
            <a:pPr lvl="0"/>
            <a:r>
              <a:rPr lang="en-US" sz="2500" b="1" dirty="0" err="1">
                <a:solidFill>
                  <a:srgbClr val="0000FF"/>
                </a:solidFill>
                <a:latin typeface="Times New Roman" pitchFamily="18" charset="0"/>
                <a:cs typeface="Times New Roman" pitchFamily="18" charset="0"/>
              </a:rPr>
              <a:t>Công</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văn</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ngoại</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giao</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của</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nước</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này</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gửi</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cho</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nước</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khác</a:t>
            </a:r>
            <a:r>
              <a:rPr lang="en-US" sz="2500" b="1" dirty="0">
                <a:solidFill>
                  <a:srgbClr val="0000FF"/>
                </a:solidFill>
                <a:latin typeface="Times New Roman" pitchFamily="18" charset="0"/>
                <a:cs typeface="Times New Roman" pitchFamily="18" charset="0"/>
              </a:rPr>
              <a:t>.</a:t>
            </a:r>
            <a:r>
              <a:rPr lang="vi-VN" sz="2500" b="1" dirty="0">
                <a:solidFill>
                  <a:srgbClr val="0000FF"/>
                </a:solidFill>
                <a:latin typeface="Times New Roman" pitchFamily="18" charset="0"/>
                <a:ea typeface="Cambria" panose="02040503050406030204" pitchFamily="18" charset="0"/>
                <a:cs typeface="Times New Roman" pitchFamily="18" charset="0"/>
              </a:rPr>
              <a:t> </a:t>
            </a:r>
          </a:p>
        </p:txBody>
      </p:sp>
      <p:sp>
        <p:nvSpPr>
          <p:cNvPr id="28" name="TextBox 27"/>
          <p:cNvSpPr txBox="1"/>
          <p:nvPr/>
        </p:nvSpPr>
        <p:spPr>
          <a:xfrm>
            <a:off x="1524000" y="5072074"/>
            <a:ext cx="1928794" cy="451816"/>
          </a:xfrm>
          <a:prstGeom prst="rect">
            <a:avLst/>
          </a:prstGeom>
          <a:noFill/>
        </p:spPr>
        <p:txBody>
          <a:bodyPr wrap="square" lIns="51206" tIns="25603" rIns="51206" bIns="25603" rtlCol="0">
            <a:spAutoFit/>
          </a:bodyPr>
          <a:lstStyle/>
          <a:p>
            <a:pPr lvl="0"/>
            <a:r>
              <a:rPr lang="en-US" sz="2600" b="1" dirty="0">
                <a:solidFill>
                  <a:srgbClr val="009900"/>
                </a:solidFill>
                <a:latin typeface="Times New Roman" pitchFamily="18" charset="0"/>
                <a:ea typeface="Arial-Rounded" panose="020B0500000000000000" pitchFamily="34" charset="0"/>
                <a:cs typeface="Times New Roman" pitchFamily="18" charset="0"/>
              </a:rPr>
              <a:t>- </a:t>
            </a:r>
            <a:r>
              <a:rPr lang="en-US" sz="2600" b="1" dirty="0" err="1">
                <a:solidFill>
                  <a:srgbClr val="009900"/>
                </a:solidFill>
                <a:latin typeface="Times New Roman" pitchFamily="18" charset="0"/>
                <a:ea typeface="Cambria" panose="02040503050406030204" pitchFamily="18" charset="0"/>
                <a:cs typeface="Times New Roman" pitchFamily="18" charset="0"/>
              </a:rPr>
              <a:t>Công</a:t>
            </a:r>
            <a:r>
              <a:rPr lang="en-US" sz="2600" b="1" dirty="0">
                <a:solidFill>
                  <a:srgbClr val="009900"/>
                </a:solidFill>
                <a:latin typeface="Times New Roman" pitchFamily="18" charset="0"/>
                <a:ea typeface="Cambria" panose="02040503050406030204" pitchFamily="18" charset="0"/>
                <a:cs typeface="Times New Roman" pitchFamily="18" charset="0"/>
              </a:rPr>
              <a:t> </a:t>
            </a:r>
            <a:r>
              <a:rPr lang="en-US" sz="2600" b="1" dirty="0" err="1">
                <a:solidFill>
                  <a:srgbClr val="009900"/>
                </a:solidFill>
                <a:latin typeface="Times New Roman" pitchFamily="18" charset="0"/>
                <a:ea typeface="Cambria" panose="02040503050406030204" pitchFamily="18" charset="0"/>
                <a:cs typeface="Times New Roman" pitchFamily="18" charset="0"/>
              </a:rPr>
              <a:t>hàm</a:t>
            </a:r>
            <a:r>
              <a:rPr lang="en-US" sz="2600" b="1" dirty="0">
                <a:solidFill>
                  <a:srgbClr val="009900"/>
                </a:solidFill>
                <a:latin typeface="Times New Roman" pitchFamily="18" charset="0"/>
                <a:ea typeface="Cambria" panose="02040503050406030204" pitchFamily="18" charset="0"/>
                <a:cs typeface="Times New Roman" pitchFamily="18" charset="0"/>
              </a:rPr>
              <a:t>:</a:t>
            </a:r>
          </a:p>
        </p:txBody>
      </p:sp>
      <p:sp>
        <p:nvSpPr>
          <p:cNvPr id="35" name="TextBox 34"/>
          <p:cNvSpPr txBox="1"/>
          <p:nvPr/>
        </p:nvSpPr>
        <p:spPr>
          <a:xfrm>
            <a:off x="1524000" y="5565341"/>
            <a:ext cx="2428860" cy="492443"/>
          </a:xfrm>
          <a:prstGeom prst="rect">
            <a:avLst/>
          </a:prstGeom>
          <a:noFill/>
        </p:spPr>
        <p:txBody>
          <a:bodyPr wrap="square" rtlCol="0">
            <a:spAutoFit/>
          </a:bodyPr>
          <a:lstStyle/>
          <a:p>
            <a:pPr lvl="0"/>
            <a:r>
              <a:rPr lang="en-US" sz="2600" b="1" dirty="0">
                <a:solidFill>
                  <a:srgbClr val="009900"/>
                </a:solidFill>
                <a:latin typeface="Times New Roman" pitchFamily="18" charset="0"/>
                <a:cs typeface="Times New Roman" pitchFamily="18" charset="0"/>
              </a:rPr>
              <a:t>- </a:t>
            </a:r>
            <a:r>
              <a:rPr lang="en-US" sz="2600" b="1" dirty="0">
                <a:solidFill>
                  <a:srgbClr val="009900"/>
                </a:solidFill>
                <a:latin typeface="Times New Roman" pitchFamily="18" charset="0"/>
                <a:ea typeface="Calibri" panose="020F0502020204030204" pitchFamily="34" charset="0"/>
                <a:cs typeface="Times New Roman" pitchFamily="18" charset="0"/>
              </a:rPr>
              <a:t>C</a:t>
            </a:r>
            <a:r>
              <a:rPr lang="vi-VN" sz="2600" b="1" dirty="0">
                <a:solidFill>
                  <a:srgbClr val="009900"/>
                </a:solidFill>
                <a:latin typeface="Times New Roman" pitchFamily="18" charset="0"/>
                <a:ea typeface="Calibri" panose="020F0502020204030204" pitchFamily="34" charset="0"/>
                <a:cs typeface="Times New Roman" pitchFamily="18" charset="0"/>
              </a:rPr>
              <a:t>hính khách:</a:t>
            </a:r>
            <a:endParaRPr lang="en-US" sz="2600" b="1" dirty="0">
              <a:solidFill>
                <a:srgbClr val="009900"/>
              </a:solidFill>
              <a:latin typeface="Times New Roman" pitchFamily="18" charset="0"/>
              <a:ea typeface="Calibri" panose="020F0502020204030204" pitchFamily="34" charset="0"/>
              <a:cs typeface="Times New Roman" pitchFamily="18" charset="0"/>
            </a:endParaRPr>
          </a:p>
        </p:txBody>
      </p:sp>
      <p:sp>
        <p:nvSpPr>
          <p:cNvPr id="36" name="TextBox 35"/>
          <p:cNvSpPr txBox="1"/>
          <p:nvPr/>
        </p:nvSpPr>
        <p:spPr>
          <a:xfrm>
            <a:off x="3881422" y="5565338"/>
            <a:ext cx="6786578" cy="1292662"/>
          </a:xfrm>
          <a:prstGeom prst="rect">
            <a:avLst/>
          </a:prstGeom>
          <a:noFill/>
        </p:spPr>
        <p:txBody>
          <a:bodyPr wrap="square" rtlCol="0">
            <a:spAutoFit/>
          </a:bodyPr>
          <a:lstStyle/>
          <a:p>
            <a:r>
              <a:rPr lang="vi-VN" sz="2600" b="1" dirty="0">
                <a:solidFill>
                  <a:srgbClr val="0000FF"/>
                </a:solidFill>
                <a:latin typeface="Times New Roman" pitchFamily="18" charset="0"/>
                <a:ea typeface="Calibri" panose="020F0502020204030204" pitchFamily="34" charset="0"/>
                <a:cs typeface="Times New Roman" pitchFamily="18" charset="0"/>
              </a:rPr>
              <a:t>(còn gọi là nhà chính trị hay chính trị gia) là một người tham gia trong việc gây ảnh hưởng tới chính sách công và ra quyết định.</a:t>
            </a:r>
            <a:endParaRPr lang="en-US" sz="26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5937164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gtEl>
                                        <p:attrNameLst>
                                          <p:attrName>fillcolor</p:attrName>
                                        </p:attrNameLst>
                                      </p:cBhvr>
                                      <p:tavLst>
                                        <p:tav tm="0">
                                          <p:val>
                                            <p:clrVal>
                                              <a:schemeClr val="accent2"/>
                                            </p:clrVal>
                                          </p:val>
                                        </p:tav>
                                        <p:tav tm="50000">
                                          <p:val>
                                            <p:clrVal>
                                              <a:schemeClr val="hlink"/>
                                            </p:clrVal>
                                          </p:val>
                                        </p:tav>
                                      </p:tavLst>
                                    </p:anim>
                                    <p:set>
                                      <p:cBhvr>
                                        <p:cTn id="9" dur="80"/>
                                        <p:tgtEl>
                                          <p:spTgt spid="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4"/>
                                        </p:tgtEl>
                                        <p:attrNameLst>
                                          <p:attrName>style.visibility</p:attrName>
                                        </p:attrNameLst>
                                      </p:cBhvr>
                                      <p:to>
                                        <p:strVal val="visible"/>
                                      </p:to>
                                    </p:set>
                                    <p:anim calcmode="discrete" valueType="clr">
                                      <p:cBhvr override="childStyle">
                                        <p:cTn id="14"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4"/>
                                        </p:tgtEl>
                                        <p:attrNameLst>
                                          <p:attrName>fillcolor</p:attrName>
                                        </p:attrNameLst>
                                      </p:cBhvr>
                                      <p:tavLst>
                                        <p:tav tm="0">
                                          <p:val>
                                            <p:clrVal>
                                              <a:schemeClr val="accent2"/>
                                            </p:clrVal>
                                          </p:val>
                                        </p:tav>
                                        <p:tav tm="50000">
                                          <p:val>
                                            <p:clrVal>
                                              <a:schemeClr val="hlink"/>
                                            </p:clrVal>
                                          </p:val>
                                        </p:tav>
                                      </p:tavLst>
                                    </p:anim>
                                    <p:set>
                                      <p:cBhvr>
                                        <p:cTn id="16" dur="80"/>
                                        <p:tgtEl>
                                          <p:spTgt spid="2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2"/>
                                        </p:tgtEl>
                                        <p:attrNameLst>
                                          <p:attrName>style.visibility</p:attrName>
                                        </p:attrNameLst>
                                      </p:cBhvr>
                                      <p:to>
                                        <p:strVal val="visible"/>
                                      </p:to>
                                    </p:set>
                                    <p:anim calcmode="discrete" valueType="clr">
                                      <p:cBhvr override="childStyle">
                                        <p:cTn id="21"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2"/>
                                        </p:tgtEl>
                                        <p:attrNameLst>
                                          <p:attrName>fillcolor</p:attrName>
                                        </p:attrNameLst>
                                      </p:cBhvr>
                                      <p:tavLst>
                                        <p:tav tm="0">
                                          <p:val>
                                            <p:clrVal>
                                              <a:schemeClr val="accent2"/>
                                            </p:clrVal>
                                          </p:val>
                                        </p:tav>
                                        <p:tav tm="50000">
                                          <p:val>
                                            <p:clrVal>
                                              <a:schemeClr val="hlink"/>
                                            </p:clrVal>
                                          </p:val>
                                        </p:tav>
                                      </p:tavLst>
                                    </p:anim>
                                    <p:set>
                                      <p:cBhvr>
                                        <p:cTn id="23" dur="80"/>
                                        <p:tgtEl>
                                          <p:spTgt spid="12"/>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3"/>
                                        </p:tgtEl>
                                        <p:attrNameLst>
                                          <p:attrName>style.visibility</p:attrName>
                                        </p:attrNameLst>
                                      </p:cBhvr>
                                      <p:to>
                                        <p:strVal val="visible"/>
                                      </p:to>
                                    </p:set>
                                    <p:anim calcmode="discrete" valueType="clr">
                                      <p:cBhvr override="childStyle">
                                        <p:cTn id="28"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3"/>
                                        </p:tgtEl>
                                        <p:attrNameLst>
                                          <p:attrName>fillcolor</p:attrName>
                                        </p:attrNameLst>
                                      </p:cBhvr>
                                      <p:tavLst>
                                        <p:tav tm="0">
                                          <p:val>
                                            <p:clrVal>
                                              <a:schemeClr val="accent2"/>
                                            </p:clrVal>
                                          </p:val>
                                        </p:tav>
                                        <p:tav tm="50000">
                                          <p:val>
                                            <p:clrVal>
                                              <a:schemeClr val="hlink"/>
                                            </p:clrVal>
                                          </p:val>
                                        </p:tav>
                                      </p:tavLst>
                                    </p:anim>
                                    <p:set>
                                      <p:cBhvr>
                                        <p:cTn id="30" dur="80"/>
                                        <p:tgtEl>
                                          <p:spTgt spid="13"/>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4"/>
                                        </p:tgtEl>
                                        <p:attrNameLst>
                                          <p:attrName>style.visibility</p:attrName>
                                        </p:attrNameLst>
                                      </p:cBhvr>
                                      <p:to>
                                        <p:strVal val="visible"/>
                                      </p:to>
                                    </p:set>
                                    <p:anim calcmode="discrete" valueType="clr">
                                      <p:cBhvr override="childStyle">
                                        <p:cTn id="35"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4"/>
                                        </p:tgtEl>
                                        <p:attrNameLst>
                                          <p:attrName>fillcolor</p:attrName>
                                        </p:attrNameLst>
                                      </p:cBhvr>
                                      <p:tavLst>
                                        <p:tav tm="0">
                                          <p:val>
                                            <p:clrVal>
                                              <a:schemeClr val="accent2"/>
                                            </p:clrVal>
                                          </p:val>
                                        </p:tav>
                                        <p:tav tm="50000">
                                          <p:val>
                                            <p:clrVal>
                                              <a:schemeClr val="hlink"/>
                                            </p:clrVal>
                                          </p:val>
                                        </p:tav>
                                      </p:tavLst>
                                    </p:anim>
                                    <p:set>
                                      <p:cBhvr>
                                        <p:cTn id="37" dur="80"/>
                                        <p:tgtEl>
                                          <p:spTgt spid="14"/>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5"/>
                                        </p:tgtEl>
                                        <p:attrNameLst>
                                          <p:attrName>style.visibility</p:attrName>
                                        </p:attrNameLst>
                                      </p:cBhvr>
                                      <p:to>
                                        <p:strVal val="visible"/>
                                      </p:to>
                                    </p:set>
                                    <p:anim calcmode="discrete" valueType="clr">
                                      <p:cBhvr override="childStyle">
                                        <p:cTn id="42"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5"/>
                                        </p:tgtEl>
                                        <p:attrNameLst>
                                          <p:attrName>fillcolor</p:attrName>
                                        </p:attrNameLst>
                                      </p:cBhvr>
                                      <p:tavLst>
                                        <p:tav tm="0">
                                          <p:val>
                                            <p:clrVal>
                                              <a:schemeClr val="accent2"/>
                                            </p:clrVal>
                                          </p:val>
                                        </p:tav>
                                        <p:tav tm="50000">
                                          <p:val>
                                            <p:clrVal>
                                              <a:schemeClr val="hlink"/>
                                            </p:clrVal>
                                          </p:val>
                                        </p:tav>
                                      </p:tavLst>
                                    </p:anim>
                                    <p:set>
                                      <p:cBhvr>
                                        <p:cTn id="44" dur="80"/>
                                        <p:tgtEl>
                                          <p:spTgt spid="15"/>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6"/>
                                        </p:tgtEl>
                                        <p:attrNameLst>
                                          <p:attrName>style.visibility</p:attrName>
                                        </p:attrNameLst>
                                      </p:cBhvr>
                                      <p:to>
                                        <p:strVal val="visible"/>
                                      </p:to>
                                    </p:set>
                                    <p:anim calcmode="discrete" valueType="clr">
                                      <p:cBhvr override="childStyle">
                                        <p:cTn id="49"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6"/>
                                        </p:tgtEl>
                                        <p:attrNameLst>
                                          <p:attrName>fillcolor</p:attrName>
                                        </p:attrNameLst>
                                      </p:cBhvr>
                                      <p:tavLst>
                                        <p:tav tm="0">
                                          <p:val>
                                            <p:clrVal>
                                              <a:schemeClr val="accent2"/>
                                            </p:clrVal>
                                          </p:val>
                                        </p:tav>
                                        <p:tav tm="50000">
                                          <p:val>
                                            <p:clrVal>
                                              <a:schemeClr val="hlink"/>
                                            </p:clrVal>
                                          </p:val>
                                        </p:tav>
                                      </p:tavLst>
                                    </p:anim>
                                    <p:set>
                                      <p:cBhvr>
                                        <p:cTn id="51" dur="80"/>
                                        <p:tgtEl>
                                          <p:spTgt spid="16"/>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7"/>
                                        </p:tgtEl>
                                        <p:attrNameLst>
                                          <p:attrName>style.visibility</p:attrName>
                                        </p:attrNameLst>
                                      </p:cBhvr>
                                      <p:to>
                                        <p:strVal val="visible"/>
                                      </p:to>
                                    </p:set>
                                    <p:anim calcmode="discrete" valueType="clr">
                                      <p:cBhvr override="childStyle">
                                        <p:cTn id="56"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7"/>
                                        </p:tgtEl>
                                        <p:attrNameLst>
                                          <p:attrName>fillcolor</p:attrName>
                                        </p:attrNameLst>
                                      </p:cBhvr>
                                      <p:tavLst>
                                        <p:tav tm="0">
                                          <p:val>
                                            <p:clrVal>
                                              <a:schemeClr val="accent2"/>
                                            </p:clrVal>
                                          </p:val>
                                        </p:tav>
                                        <p:tav tm="50000">
                                          <p:val>
                                            <p:clrVal>
                                              <a:schemeClr val="hlink"/>
                                            </p:clrVal>
                                          </p:val>
                                        </p:tav>
                                      </p:tavLst>
                                    </p:anim>
                                    <p:set>
                                      <p:cBhvr>
                                        <p:cTn id="58" dur="80"/>
                                        <p:tgtEl>
                                          <p:spTgt spid="17"/>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28"/>
                                        </p:tgtEl>
                                        <p:attrNameLst>
                                          <p:attrName>style.visibility</p:attrName>
                                        </p:attrNameLst>
                                      </p:cBhvr>
                                      <p:to>
                                        <p:strVal val="visible"/>
                                      </p:to>
                                    </p:set>
                                    <p:anim calcmode="discrete" valueType="clr">
                                      <p:cBhvr override="childStyle">
                                        <p:cTn id="63"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28"/>
                                        </p:tgtEl>
                                        <p:attrNameLst>
                                          <p:attrName>fillcolor</p:attrName>
                                        </p:attrNameLst>
                                      </p:cBhvr>
                                      <p:tavLst>
                                        <p:tav tm="0">
                                          <p:val>
                                            <p:clrVal>
                                              <a:schemeClr val="accent2"/>
                                            </p:clrVal>
                                          </p:val>
                                        </p:tav>
                                        <p:tav tm="50000">
                                          <p:val>
                                            <p:clrVal>
                                              <a:schemeClr val="hlink"/>
                                            </p:clrVal>
                                          </p:val>
                                        </p:tav>
                                      </p:tavLst>
                                    </p:anim>
                                    <p:set>
                                      <p:cBhvr>
                                        <p:cTn id="65" dur="80"/>
                                        <p:tgtEl>
                                          <p:spTgt spid="28"/>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35"/>
                                        </p:tgtEl>
                                        <p:attrNameLst>
                                          <p:attrName>style.visibility</p:attrName>
                                        </p:attrNameLst>
                                      </p:cBhvr>
                                      <p:to>
                                        <p:strVal val="visible"/>
                                      </p:to>
                                    </p:set>
                                    <p:anim calcmode="discrete" valueType="clr">
                                      <p:cBhvr override="childStyle">
                                        <p:cTn id="70" dur="80"/>
                                        <p:tgtEl>
                                          <p:spTgt spid="35"/>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35"/>
                                        </p:tgtEl>
                                        <p:attrNameLst>
                                          <p:attrName>fillcolor</p:attrName>
                                        </p:attrNameLst>
                                      </p:cBhvr>
                                      <p:tavLst>
                                        <p:tav tm="0">
                                          <p:val>
                                            <p:clrVal>
                                              <a:schemeClr val="accent2"/>
                                            </p:clrVal>
                                          </p:val>
                                        </p:tav>
                                        <p:tav tm="50000">
                                          <p:val>
                                            <p:clrVal>
                                              <a:schemeClr val="hlink"/>
                                            </p:clrVal>
                                          </p:val>
                                        </p:tav>
                                      </p:tavLst>
                                    </p:anim>
                                    <p:set>
                                      <p:cBhvr>
                                        <p:cTn id="72" dur="80"/>
                                        <p:tgtEl>
                                          <p:spTgt spid="35"/>
                                        </p:tgtEl>
                                        <p:attrNameLst>
                                          <p:attrName>fill.type</p:attrName>
                                        </p:attrNameLst>
                                      </p:cBhvr>
                                      <p:to>
                                        <p:strVal val="solid"/>
                                      </p:to>
                                    </p:set>
                                  </p:childTnLst>
                                </p:cTn>
                              </p:par>
                            </p:childTnLst>
                          </p:cTn>
                        </p:par>
                      </p:childTnLst>
                    </p:cTn>
                  </p:par>
                  <p:par>
                    <p:cTn id="73" fill="hold">
                      <p:stCondLst>
                        <p:cond delay="indefinite"/>
                      </p:stCondLst>
                      <p:childTnLst>
                        <p:par>
                          <p:cTn id="74" fill="hold">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31"/>
                                        </p:tgtEl>
                                        <p:attrNameLst>
                                          <p:attrName>style.visibility</p:attrName>
                                        </p:attrNameLst>
                                      </p:cBhvr>
                                      <p:to>
                                        <p:strVal val="visible"/>
                                      </p:to>
                                    </p:set>
                                    <p:anim calcmode="discrete" valueType="clr">
                                      <p:cBhvr override="childStyle">
                                        <p:cTn id="77" dur="8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31"/>
                                        </p:tgtEl>
                                        <p:attrNameLst>
                                          <p:attrName>fillcolor</p:attrName>
                                        </p:attrNameLst>
                                      </p:cBhvr>
                                      <p:tavLst>
                                        <p:tav tm="0">
                                          <p:val>
                                            <p:clrVal>
                                              <a:schemeClr val="accent2"/>
                                            </p:clrVal>
                                          </p:val>
                                        </p:tav>
                                        <p:tav tm="50000">
                                          <p:val>
                                            <p:clrVal>
                                              <a:schemeClr val="hlink"/>
                                            </p:clrVal>
                                          </p:val>
                                        </p:tav>
                                      </p:tavLst>
                                    </p:anim>
                                    <p:set>
                                      <p:cBhvr>
                                        <p:cTn id="79" dur="80"/>
                                        <p:tgtEl>
                                          <p:spTgt spid="31"/>
                                        </p:tgtEl>
                                        <p:attrNameLst>
                                          <p:attrName>fill.type</p:attrName>
                                        </p:attrNameLst>
                                      </p:cBhvr>
                                      <p:to>
                                        <p:strVal val="solid"/>
                                      </p:to>
                                    </p:set>
                                  </p:childTnLst>
                                </p:cTn>
                              </p:par>
                            </p:childTnLst>
                          </p:cTn>
                        </p:par>
                      </p:childTnLst>
                    </p:cTn>
                  </p:par>
                  <p:par>
                    <p:cTn id="80" fill="hold">
                      <p:stCondLst>
                        <p:cond delay="indefinite"/>
                      </p:stCondLst>
                      <p:childTnLst>
                        <p:par>
                          <p:cTn id="81" fill="hold">
                            <p:stCondLst>
                              <p:cond delay="0"/>
                            </p:stCondLst>
                            <p:childTnLst>
                              <p:par>
                                <p:cTn id="82" presetID="27" presetClass="entr" presetSubtype="0" fill="hold" grpId="0" nodeType="clickEffect">
                                  <p:stCondLst>
                                    <p:cond delay="0"/>
                                  </p:stCondLst>
                                  <p:iterate type="lt">
                                    <p:tmPct val="50000"/>
                                  </p:iterate>
                                  <p:childTnLst>
                                    <p:set>
                                      <p:cBhvr>
                                        <p:cTn id="83" dur="1" fill="hold">
                                          <p:stCondLst>
                                            <p:cond delay="0"/>
                                          </p:stCondLst>
                                        </p:cTn>
                                        <p:tgtEl>
                                          <p:spTgt spid="36"/>
                                        </p:tgtEl>
                                        <p:attrNameLst>
                                          <p:attrName>style.visibility</p:attrName>
                                        </p:attrNameLst>
                                      </p:cBhvr>
                                      <p:to>
                                        <p:strVal val="visible"/>
                                      </p:to>
                                    </p:set>
                                    <p:anim calcmode="discrete" valueType="clr">
                                      <p:cBhvr override="childStyle">
                                        <p:cTn id="84" dur="80"/>
                                        <p:tgtEl>
                                          <p:spTgt spid="36"/>
                                        </p:tgtEl>
                                        <p:attrNameLst>
                                          <p:attrName>style.color</p:attrName>
                                        </p:attrNameLst>
                                      </p:cBhvr>
                                      <p:tavLst>
                                        <p:tav tm="0">
                                          <p:val>
                                            <p:clrVal>
                                              <a:schemeClr val="accent2"/>
                                            </p:clrVal>
                                          </p:val>
                                        </p:tav>
                                        <p:tav tm="50000">
                                          <p:val>
                                            <p:clrVal>
                                              <a:schemeClr val="hlink"/>
                                            </p:clrVal>
                                          </p:val>
                                        </p:tav>
                                      </p:tavLst>
                                    </p:anim>
                                    <p:anim calcmode="discrete" valueType="clr">
                                      <p:cBhvr>
                                        <p:cTn id="85" dur="80"/>
                                        <p:tgtEl>
                                          <p:spTgt spid="36"/>
                                        </p:tgtEl>
                                        <p:attrNameLst>
                                          <p:attrName>fillcolor</p:attrName>
                                        </p:attrNameLst>
                                      </p:cBhvr>
                                      <p:tavLst>
                                        <p:tav tm="0">
                                          <p:val>
                                            <p:clrVal>
                                              <a:schemeClr val="accent2"/>
                                            </p:clrVal>
                                          </p:val>
                                        </p:tav>
                                        <p:tav tm="50000">
                                          <p:val>
                                            <p:clrVal>
                                              <a:schemeClr val="hlink"/>
                                            </p:clrVal>
                                          </p:val>
                                        </p:tav>
                                      </p:tavLst>
                                    </p:anim>
                                    <p:set>
                                      <p:cBhvr>
                                        <p:cTn id="86" dur="80"/>
                                        <p:tgtEl>
                                          <p:spTgt spid="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9" grpId="0"/>
      <p:bldP spid="24" grpId="0"/>
      <p:bldP spid="31" grpId="0"/>
      <p:bldP spid="28"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ubrics | Teacher Sandra">
            <a:extLst>
              <a:ext uri="{FF2B5EF4-FFF2-40B4-BE49-F238E27FC236}">
                <a16:creationId xmlns:a16="http://schemas.microsoft.com/office/drawing/2014/main" id="{6F06AC14-0DC1-0A2E-0441-C8CA27FA7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4780" y="1430712"/>
            <a:ext cx="2494966" cy="24750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95546" y="1894125"/>
            <a:ext cx="4973299" cy="1015663"/>
          </a:xfrm>
          <a:prstGeom prst="rect">
            <a:avLst/>
          </a:prstGeom>
          <a:noFill/>
        </p:spPr>
        <p:txBody>
          <a:bodyPr wrap="square" lIns="91438" tIns="45720" rIns="91438" bIns="45720" rtlCol="0">
            <a:spAutoFit/>
          </a:bodyPr>
          <a:lstStyle/>
          <a:p>
            <a:r>
              <a:rPr lang="en-US" sz="6000" b="1" dirty="0">
                <a:solidFill>
                  <a:srgbClr val="0000FF"/>
                </a:solidFill>
                <a:latin typeface="Times New Roman" pitchFamily="18" charset="0"/>
                <a:cs typeface="Times New Roman" pitchFamily="18" charset="0"/>
              </a:rPr>
              <a:t>ĐỌC NHÓM</a:t>
            </a:r>
            <a:endParaRPr lang="vi-VN" sz="6000" b="1" dirty="0">
              <a:solidFill>
                <a:srgbClr val="0000FF"/>
              </a:solidFill>
              <a:latin typeface="Times New Roman" pitchFamily="18" charset="0"/>
              <a:cs typeface="Times New Roman" pitchFamily="18" charset="0"/>
            </a:endParaRPr>
          </a:p>
        </p:txBody>
      </p:sp>
      <p:pic>
        <p:nvPicPr>
          <p:cNvPr id="8" name="Picture 2" descr="Math Kangaroo – Bright Education Consultant and Travel Company">
            <a:extLst>
              <a:ext uri="{FF2B5EF4-FFF2-40B4-BE49-F238E27FC236}">
                <a16:creationId xmlns:a16="http://schemas.microsoft.com/office/drawing/2014/main" id="{DCF6D6CF-5832-61E2-43F4-6F1C26063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3252" y="3233628"/>
            <a:ext cx="1962801" cy="32045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th Kangaroo – Bright Education Consultant and Travel Company">
            <a:extLst>
              <a:ext uri="{FF2B5EF4-FFF2-40B4-BE49-F238E27FC236}">
                <a16:creationId xmlns:a16="http://schemas.microsoft.com/office/drawing/2014/main" id="{14AC9D61-0794-0693-C71D-94282B1038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9314" y="3233628"/>
            <a:ext cx="1962801" cy="32045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th Kangaroo – Bright Education Consultant and Travel Company">
            <a:extLst>
              <a:ext uri="{FF2B5EF4-FFF2-40B4-BE49-F238E27FC236}">
                <a16:creationId xmlns:a16="http://schemas.microsoft.com/office/drawing/2014/main" id="{C8F837C1-DAD1-B72A-3D52-A10861101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3" y="3233628"/>
            <a:ext cx="1962801" cy="320457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524629" y="4714893"/>
            <a:ext cx="3929090" cy="1323439"/>
          </a:xfrm>
          <a:prstGeom prst="rect">
            <a:avLst/>
          </a:prstGeom>
          <a:noFill/>
        </p:spPr>
        <p:txBody>
          <a:bodyPr wrap="square" lIns="91438" tIns="45720" rIns="91438" bIns="45720" rtlCol="0">
            <a:spAutoFit/>
          </a:bodyPr>
          <a:lstStyle/>
          <a:p>
            <a:pPr algn="ctr"/>
            <a:r>
              <a:rPr lang="en-US" sz="4000" b="1" dirty="0">
                <a:solidFill>
                  <a:srgbClr val="008000"/>
                </a:solidFill>
                <a:latin typeface="Times New Roman" pitchFamily="18" charset="0"/>
                <a:cs typeface="Times New Roman" pitchFamily="18" charset="0"/>
              </a:rPr>
              <a:t>ĐỌC NỐI TIẾP TRƯỚC LỚP</a:t>
            </a:r>
            <a:endParaRPr lang="vi-VN" sz="4000" b="1"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26292536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524000" y="1285863"/>
            <a:ext cx="2571736" cy="492443"/>
          </a:xfrm>
          <a:prstGeom prst="rect">
            <a:avLst/>
          </a:prstGeom>
          <a:noFill/>
        </p:spPr>
        <p:txBody>
          <a:bodyPr wrap="square" rtlCol="0">
            <a:spAutoFit/>
          </a:bodyPr>
          <a:lstStyle/>
          <a:p>
            <a:r>
              <a:rPr lang="en-US" sz="2500" b="1" dirty="0" err="1">
                <a:solidFill>
                  <a:srgbClr val="0000FF"/>
                </a:solidFill>
                <a:latin typeface="Times New Roman" pitchFamily="18" charset="0"/>
                <a:cs typeface="Times New Roman" pitchFamily="18" charset="0"/>
              </a:rPr>
              <a:t>Luyện</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đọc</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hiểu</a:t>
            </a:r>
            <a:r>
              <a:rPr lang="en-US" sz="2500" b="1" dirty="0">
                <a:solidFill>
                  <a:srgbClr val="0000FF"/>
                </a:solidFill>
                <a:latin typeface="Times New Roman" pitchFamily="18" charset="0"/>
                <a:cs typeface="Times New Roman" pitchFamily="18" charset="0"/>
              </a:rPr>
              <a:t>. </a:t>
            </a:r>
          </a:p>
        </p:txBody>
      </p:sp>
      <p:sp>
        <p:nvSpPr>
          <p:cNvPr id="18" name="TextBox 17"/>
          <p:cNvSpPr txBox="1"/>
          <p:nvPr/>
        </p:nvSpPr>
        <p:spPr>
          <a:xfrm>
            <a:off x="1524000" y="1714491"/>
            <a:ext cx="9144000" cy="492443"/>
          </a:xfrm>
          <a:prstGeom prst="rect">
            <a:avLst/>
          </a:prstGeom>
          <a:noFill/>
        </p:spPr>
        <p:txBody>
          <a:bodyPr wrap="square" rtlCol="0">
            <a:spAutoFit/>
          </a:bodyPr>
          <a:lstStyle/>
          <a:p>
            <a:pPr lvl="0"/>
            <a:r>
              <a:rPr lang="en-US" sz="2500" b="1" dirty="0">
                <a:solidFill>
                  <a:srgbClr val="009900"/>
                </a:solidFill>
                <a:latin typeface="Times New Roman" pitchFamily="18" charset="0"/>
                <a:ea typeface="Cambria" panose="02040503050406030204" pitchFamily="18" charset="0"/>
                <a:cs typeface="Times New Roman" pitchFamily="18" charset="0"/>
              </a:rPr>
              <a:t>1. </a:t>
            </a:r>
            <a:r>
              <a:rPr lang="vi-VN" sz="2500" b="1" dirty="0">
                <a:solidFill>
                  <a:srgbClr val="009900"/>
                </a:solidFill>
                <a:latin typeface="Times New Roman" pitchFamily="18" charset="0"/>
                <a:ea typeface="Cambria" panose="02040503050406030204" pitchFamily="18" charset="0"/>
                <a:cs typeface="Times New Roman" pitchFamily="18" charset="0"/>
              </a:rPr>
              <a:t>Đoạn văn thứ nhất giới thiệu điều gì về Tạ Quang Bửu? </a:t>
            </a:r>
          </a:p>
        </p:txBody>
      </p:sp>
      <p:sp>
        <p:nvSpPr>
          <p:cNvPr id="20" name="TextBox 19"/>
          <p:cNvSpPr txBox="1"/>
          <p:nvPr/>
        </p:nvSpPr>
        <p:spPr>
          <a:xfrm>
            <a:off x="1524000" y="2143116"/>
            <a:ext cx="9144000" cy="892552"/>
          </a:xfrm>
          <a:prstGeom prst="rect">
            <a:avLst/>
          </a:prstGeom>
          <a:noFill/>
        </p:spPr>
        <p:txBody>
          <a:bodyPr wrap="square" rtlCol="0">
            <a:spAutoFit/>
          </a:bodyPr>
          <a:lstStyle/>
          <a:p>
            <a:pPr lvl="0"/>
            <a:r>
              <a:rPr lang="en-US" sz="2500" b="1" dirty="0">
                <a:solidFill>
                  <a:srgbClr val="0000FF"/>
                </a:solidFill>
                <a:latin typeface="Times New Roman" pitchFamily="18" charset="0"/>
                <a:ea typeface="Cambria" panose="02040503050406030204" pitchFamily="18" charset="0"/>
                <a:cs typeface="Times New Roman" pitchFamily="18" charset="0"/>
              </a:rPr>
              <a:t>- G</a:t>
            </a:r>
            <a:r>
              <a:rPr lang="vi-VN" sz="2500" b="1" dirty="0">
                <a:solidFill>
                  <a:srgbClr val="0000FF"/>
                </a:solidFill>
                <a:latin typeface="Times New Roman" pitchFamily="18" charset="0"/>
                <a:ea typeface="Cambria" panose="02040503050406030204" pitchFamily="18" charset="0"/>
                <a:cs typeface="Times New Roman" pitchFamily="18" charset="0"/>
              </a:rPr>
              <a:t>iới thiệu về quê quán và gia đình Tạ Quang Bửu, đồng thời giới thiệu khái quát về sự nghiệp của ông.</a:t>
            </a:r>
          </a:p>
        </p:txBody>
      </p:sp>
      <p:sp>
        <p:nvSpPr>
          <p:cNvPr id="21" name="TextBox 20"/>
          <p:cNvSpPr txBox="1"/>
          <p:nvPr/>
        </p:nvSpPr>
        <p:spPr>
          <a:xfrm>
            <a:off x="1524000" y="2928937"/>
            <a:ext cx="9144000" cy="492443"/>
          </a:xfrm>
          <a:prstGeom prst="rect">
            <a:avLst/>
          </a:prstGeom>
          <a:noFill/>
        </p:spPr>
        <p:txBody>
          <a:bodyPr wrap="square" rtlCol="0">
            <a:spAutoFit/>
          </a:bodyPr>
          <a:lstStyle/>
          <a:p>
            <a:pPr lvl="0"/>
            <a:r>
              <a:rPr lang="en-US" sz="2500" dirty="0">
                <a:solidFill>
                  <a:srgbClr val="C00000"/>
                </a:solidFill>
                <a:latin typeface="Times New Roman" pitchFamily="18" charset="0"/>
                <a:cs typeface="Times New Roman" pitchFamily="18" charset="0"/>
              </a:rPr>
              <a:t>* </a:t>
            </a:r>
            <a:r>
              <a:rPr lang="en-US" sz="2500" b="1" dirty="0" err="1">
                <a:solidFill>
                  <a:srgbClr val="C00000"/>
                </a:solidFill>
                <a:latin typeface="Times New Roman" pitchFamily="18" charset="0"/>
                <a:ea typeface="Calibri" panose="020F0502020204030204" pitchFamily="34" charset="0"/>
                <a:cs typeface="Times New Roman" pitchFamily="18" charset="0"/>
              </a:rPr>
              <a:t>Giới</a:t>
            </a:r>
            <a:r>
              <a:rPr lang="en-US" sz="2500" b="1" dirty="0">
                <a:solidFill>
                  <a:srgbClr val="C00000"/>
                </a:solidFill>
                <a:latin typeface="Times New Roman" pitchFamily="18" charset="0"/>
                <a:ea typeface="Calibri" panose="020F0502020204030204" pitchFamily="34" charset="0"/>
                <a:cs typeface="Times New Roman" pitchFamily="18" charset="0"/>
              </a:rPr>
              <a:t> </a:t>
            </a:r>
            <a:r>
              <a:rPr lang="en-US" sz="2500" b="1" dirty="0" err="1">
                <a:solidFill>
                  <a:srgbClr val="C00000"/>
                </a:solidFill>
                <a:latin typeface="Times New Roman" pitchFamily="18" charset="0"/>
                <a:ea typeface="Calibri" panose="020F0502020204030204" pitchFamily="34" charset="0"/>
                <a:cs typeface="Times New Roman" pitchFamily="18" charset="0"/>
              </a:rPr>
              <a:t>thiệu</a:t>
            </a:r>
            <a:r>
              <a:rPr lang="en-US" sz="2500" b="1" dirty="0">
                <a:solidFill>
                  <a:srgbClr val="C00000"/>
                </a:solidFill>
                <a:latin typeface="Times New Roman" pitchFamily="18" charset="0"/>
                <a:ea typeface="Calibri" panose="020F0502020204030204" pitchFamily="34" charset="0"/>
                <a:cs typeface="Times New Roman" pitchFamily="18" charset="0"/>
              </a:rPr>
              <a:t> </a:t>
            </a:r>
            <a:r>
              <a:rPr lang="en-US" sz="2500" b="1" dirty="0" err="1">
                <a:solidFill>
                  <a:srgbClr val="C00000"/>
                </a:solidFill>
                <a:latin typeface="Times New Roman" pitchFamily="18" charset="0"/>
                <a:ea typeface="Calibri" panose="020F0502020204030204" pitchFamily="34" charset="0"/>
                <a:cs typeface="Times New Roman" pitchFamily="18" charset="0"/>
              </a:rPr>
              <a:t>xuất</a:t>
            </a:r>
            <a:r>
              <a:rPr lang="en-US" sz="2500" b="1" dirty="0">
                <a:solidFill>
                  <a:srgbClr val="C00000"/>
                </a:solidFill>
                <a:latin typeface="Times New Roman" pitchFamily="18" charset="0"/>
                <a:ea typeface="Calibri" panose="020F0502020204030204" pitchFamily="34" charset="0"/>
                <a:cs typeface="Times New Roman" pitchFamily="18" charset="0"/>
              </a:rPr>
              <a:t> </a:t>
            </a:r>
            <a:r>
              <a:rPr lang="en-US" sz="2500" b="1" dirty="0" err="1">
                <a:solidFill>
                  <a:srgbClr val="C00000"/>
                </a:solidFill>
                <a:latin typeface="Times New Roman" pitchFamily="18" charset="0"/>
                <a:ea typeface="Calibri" panose="020F0502020204030204" pitchFamily="34" charset="0"/>
                <a:cs typeface="Times New Roman" pitchFamily="18" charset="0"/>
              </a:rPr>
              <a:t>thân</a:t>
            </a:r>
            <a:r>
              <a:rPr lang="en-US" sz="2500" b="1" dirty="0">
                <a:solidFill>
                  <a:srgbClr val="C00000"/>
                </a:solidFill>
                <a:latin typeface="Times New Roman" pitchFamily="18" charset="0"/>
                <a:ea typeface="Calibri" panose="020F0502020204030204" pitchFamily="34" charset="0"/>
                <a:cs typeface="Times New Roman" pitchFamily="18" charset="0"/>
              </a:rPr>
              <a:t> </a:t>
            </a:r>
            <a:r>
              <a:rPr lang="en-US" sz="2500" b="1" dirty="0" err="1">
                <a:solidFill>
                  <a:srgbClr val="C00000"/>
                </a:solidFill>
                <a:latin typeface="Times New Roman" pitchFamily="18" charset="0"/>
                <a:ea typeface="Calibri" panose="020F0502020204030204" pitchFamily="34" charset="0"/>
                <a:cs typeface="Times New Roman" pitchFamily="18" charset="0"/>
              </a:rPr>
              <a:t>Tạ</a:t>
            </a:r>
            <a:r>
              <a:rPr lang="en-US" sz="2500" b="1" dirty="0">
                <a:solidFill>
                  <a:srgbClr val="C00000"/>
                </a:solidFill>
                <a:latin typeface="Times New Roman" pitchFamily="18" charset="0"/>
                <a:ea typeface="Calibri" panose="020F0502020204030204" pitchFamily="34" charset="0"/>
                <a:cs typeface="Times New Roman" pitchFamily="18" charset="0"/>
              </a:rPr>
              <a:t> </a:t>
            </a:r>
            <a:r>
              <a:rPr lang="en-US" sz="2500" b="1" dirty="0" err="1">
                <a:solidFill>
                  <a:srgbClr val="C00000"/>
                </a:solidFill>
                <a:latin typeface="Times New Roman" pitchFamily="18" charset="0"/>
                <a:ea typeface="Calibri" panose="020F0502020204030204" pitchFamily="34" charset="0"/>
                <a:cs typeface="Times New Roman" pitchFamily="18" charset="0"/>
              </a:rPr>
              <a:t>Quang</a:t>
            </a:r>
            <a:r>
              <a:rPr lang="en-US" sz="2500" b="1" dirty="0">
                <a:solidFill>
                  <a:srgbClr val="C00000"/>
                </a:solidFill>
                <a:latin typeface="Times New Roman" pitchFamily="18" charset="0"/>
                <a:ea typeface="Calibri" panose="020F0502020204030204" pitchFamily="34" charset="0"/>
                <a:cs typeface="Times New Roman" pitchFamily="18" charset="0"/>
              </a:rPr>
              <a:t> </a:t>
            </a:r>
            <a:r>
              <a:rPr lang="en-US" sz="2500" b="1" dirty="0" err="1">
                <a:solidFill>
                  <a:srgbClr val="C00000"/>
                </a:solidFill>
                <a:latin typeface="Times New Roman" pitchFamily="18" charset="0"/>
                <a:ea typeface="Calibri" panose="020F0502020204030204" pitchFamily="34" charset="0"/>
                <a:cs typeface="Times New Roman" pitchFamily="18" charset="0"/>
              </a:rPr>
              <a:t>Bửu</a:t>
            </a:r>
            <a:r>
              <a:rPr lang="en-US" sz="2500" b="1" dirty="0">
                <a:solidFill>
                  <a:srgbClr val="C00000"/>
                </a:solidFill>
                <a:latin typeface="Times New Roman" pitchFamily="18" charset="0"/>
                <a:ea typeface="Calibri" panose="020F0502020204030204" pitchFamily="34" charset="0"/>
                <a:cs typeface="Times New Roman" pitchFamily="18" charset="0"/>
              </a:rPr>
              <a:t>.</a:t>
            </a:r>
          </a:p>
        </p:txBody>
      </p:sp>
      <p:sp>
        <p:nvSpPr>
          <p:cNvPr id="22" name="TextBox 21"/>
          <p:cNvSpPr txBox="1"/>
          <p:nvPr/>
        </p:nvSpPr>
        <p:spPr>
          <a:xfrm>
            <a:off x="1524000" y="3357562"/>
            <a:ext cx="9144000" cy="861774"/>
          </a:xfrm>
          <a:prstGeom prst="rect">
            <a:avLst/>
          </a:prstGeom>
          <a:noFill/>
        </p:spPr>
        <p:txBody>
          <a:bodyPr wrap="square" rtlCol="0">
            <a:spAutoFit/>
          </a:bodyPr>
          <a:lstStyle/>
          <a:p>
            <a:pPr lvl="0"/>
            <a:r>
              <a:rPr lang="en-US" sz="2500" b="1" dirty="0">
                <a:solidFill>
                  <a:srgbClr val="009900"/>
                </a:solidFill>
                <a:latin typeface="Times New Roman" pitchFamily="18" charset="0"/>
                <a:ea typeface="Cambria" panose="02040503050406030204" pitchFamily="18" charset="0"/>
                <a:cs typeface="Times New Roman" pitchFamily="18" charset="0"/>
              </a:rPr>
              <a:t>2.</a:t>
            </a:r>
            <a:r>
              <a:rPr lang="vi-VN" sz="2500" b="1" dirty="0">
                <a:solidFill>
                  <a:srgbClr val="009900"/>
                </a:solidFill>
                <a:latin typeface="Times New Roman" pitchFamily="18" charset="0"/>
                <a:ea typeface="Cambria" panose="02040503050406030204" pitchFamily="18" charset="0"/>
                <a:cs typeface="Times New Roman" pitchFamily="18" charset="0"/>
              </a:rPr>
              <a:t>Những chi tiết nào cho thấy Tạ Quang Bửu là tấm gương tự học, học suốt đời và học say mê? </a:t>
            </a:r>
            <a:endParaRPr lang="vi-VN" sz="2500" dirty="0">
              <a:solidFill>
                <a:srgbClr val="009900"/>
              </a:solidFill>
              <a:latin typeface="Times New Roman" pitchFamily="18" charset="0"/>
              <a:ea typeface="Cambria" panose="02040503050406030204" pitchFamily="18" charset="0"/>
              <a:cs typeface="Times New Roman" pitchFamily="18" charset="0"/>
            </a:endParaRPr>
          </a:p>
        </p:txBody>
      </p:sp>
      <p:sp>
        <p:nvSpPr>
          <p:cNvPr id="23" name="TextBox 22"/>
          <p:cNvSpPr txBox="1"/>
          <p:nvPr/>
        </p:nvSpPr>
        <p:spPr>
          <a:xfrm>
            <a:off x="1524000" y="4143381"/>
            <a:ext cx="9144000" cy="1631216"/>
          </a:xfrm>
          <a:prstGeom prst="rect">
            <a:avLst/>
          </a:prstGeom>
          <a:noFill/>
        </p:spPr>
        <p:txBody>
          <a:bodyPr wrap="square" rtlCol="0">
            <a:spAutoFit/>
          </a:bodyPr>
          <a:lstStyle/>
          <a:p>
            <a:r>
              <a:rPr lang="en-US" sz="2500" b="1" dirty="0">
                <a:solidFill>
                  <a:srgbClr val="0000FF"/>
                </a:solidFill>
                <a:latin typeface="Times New Roman" pitchFamily="18" charset="0"/>
                <a:cs typeface="Times New Roman" pitchFamily="18" charset="0"/>
              </a:rPr>
              <a:t>-</a:t>
            </a:r>
            <a:r>
              <a:rPr lang="vi-VN" sz="2500" b="1" dirty="0">
                <a:solidFill>
                  <a:srgbClr val="0000FF"/>
                </a:solidFill>
                <a:latin typeface="Times New Roman" pitchFamily="18" charset="0"/>
                <a:ea typeface="Cambria" panose="02040503050406030204" pitchFamily="18" charset="0"/>
                <a:cs typeface="Times New Roman" pitchFamily="18" charset="0"/>
              </a:rPr>
              <a:t> </a:t>
            </a:r>
            <a:r>
              <a:rPr lang="en-US" sz="2500" b="1" dirty="0">
                <a:solidFill>
                  <a:srgbClr val="0000FF"/>
                </a:solidFill>
                <a:latin typeface="Times New Roman" pitchFamily="18" charset="0"/>
                <a:ea typeface="Cambria" panose="02040503050406030204" pitchFamily="18" charset="0"/>
                <a:cs typeface="Times New Roman" pitchFamily="18" charset="0"/>
              </a:rPr>
              <a:t>R</a:t>
            </a:r>
            <a:r>
              <a:rPr lang="vi-VN" sz="2500" b="1" dirty="0">
                <a:solidFill>
                  <a:srgbClr val="0000FF"/>
                </a:solidFill>
                <a:latin typeface="Times New Roman" pitchFamily="18" charset="0"/>
                <a:ea typeface="Cambria" panose="02040503050406030204" pitchFamily="18" charset="0"/>
                <a:cs typeface="Times New Roman" pitchFamily="18" charset="0"/>
              </a:rPr>
              <a:t>ất chăm đọc sách: đọc sách ở mọi lúc, mọi nơi, đọc nhanh và nhớ lâu; đã từng vì mải đọc sách mà ngã xuống suối; tự học tiếng Nga chỉ trong 3 tháng mà dịch tiếng Nga rất giỏi; luôn tranh thủ thời gian đọc sách,... </a:t>
            </a:r>
            <a:endParaRPr lang="en-US" sz="2500" b="1" dirty="0">
              <a:solidFill>
                <a:srgbClr val="0000FF"/>
              </a:solidFill>
              <a:latin typeface="Times New Roman" pitchFamily="18" charset="0"/>
              <a:cs typeface="Times New Roman" pitchFamily="18" charset="0"/>
            </a:endParaRPr>
          </a:p>
        </p:txBody>
      </p:sp>
      <p:sp>
        <p:nvSpPr>
          <p:cNvPr id="24" name="TextBox 23"/>
          <p:cNvSpPr txBox="1"/>
          <p:nvPr/>
        </p:nvSpPr>
        <p:spPr>
          <a:xfrm>
            <a:off x="1524000" y="5715016"/>
            <a:ext cx="9144000" cy="861774"/>
          </a:xfrm>
          <a:prstGeom prst="rect">
            <a:avLst/>
          </a:prstGeom>
          <a:noFill/>
        </p:spPr>
        <p:txBody>
          <a:bodyPr wrap="square" rtlCol="0">
            <a:spAutoFit/>
          </a:bodyPr>
          <a:lstStyle/>
          <a:p>
            <a:pPr lvl="0"/>
            <a:r>
              <a:rPr lang="en-US" sz="2500" b="1" dirty="0">
                <a:solidFill>
                  <a:srgbClr val="0000FF"/>
                </a:solidFill>
                <a:latin typeface="Times New Roman" pitchFamily="18" charset="0"/>
                <a:cs typeface="Times New Roman" pitchFamily="18" charset="0"/>
              </a:rPr>
              <a:t>- Ô</a:t>
            </a:r>
            <a:r>
              <a:rPr lang="vi-VN" sz="2500" b="1" dirty="0">
                <a:solidFill>
                  <a:srgbClr val="0000FF"/>
                </a:solidFill>
                <a:latin typeface="Times New Roman" pitchFamily="18" charset="0"/>
                <a:ea typeface="Cambria" panose="02040503050406030204" pitchFamily="18" charset="0"/>
                <a:cs typeface="Times New Roman" pitchFamily="18" charset="0"/>
              </a:rPr>
              <a:t>ng học từ lúc còn trẻ đến lúc cuối đời, cả khi đau ốm; giỏi ở nhiều lĩnh vực,...</a:t>
            </a:r>
          </a:p>
        </p:txBody>
      </p:sp>
      <p:sp>
        <p:nvSpPr>
          <p:cNvPr id="12" name="TextBox 11"/>
          <p:cNvSpPr txBox="1"/>
          <p:nvPr/>
        </p:nvSpPr>
        <p:spPr>
          <a:xfrm>
            <a:off x="4095736" y="6380946"/>
            <a:ext cx="6572264" cy="477054"/>
          </a:xfrm>
          <a:prstGeom prst="rect">
            <a:avLst/>
          </a:prstGeom>
          <a:noFill/>
        </p:spPr>
        <p:txBody>
          <a:bodyPr wrap="square" rtlCol="0">
            <a:spAutoFit/>
          </a:bodyPr>
          <a:lstStyle/>
          <a:p>
            <a:pPr lvl="0"/>
            <a:r>
              <a:rPr lang="en-US" sz="2500" dirty="0">
                <a:solidFill>
                  <a:srgbClr val="C00000"/>
                </a:solidFill>
                <a:latin typeface="Times New Roman" pitchFamily="18" charset="0"/>
                <a:cs typeface="Times New Roman" pitchFamily="18" charset="0"/>
              </a:rPr>
              <a:t>* </a:t>
            </a:r>
            <a:r>
              <a:rPr lang="vi-VN" sz="2500" b="1" dirty="0">
                <a:solidFill>
                  <a:srgbClr val="C00000"/>
                </a:solidFill>
                <a:latin typeface="Times New Roman" pitchFamily="18" charset="0"/>
                <a:ea typeface="Calibri" panose="020F0502020204030204" pitchFamily="34" charset="0"/>
                <a:cs typeface="Times New Roman" pitchFamily="18" charset="0"/>
              </a:rPr>
              <a:t>Tạ Quang Bửu là người ham học.</a:t>
            </a:r>
          </a:p>
        </p:txBody>
      </p:sp>
    </p:spTree>
    <p:extLst>
      <p:ext uri="{BB962C8B-B14F-4D97-AF65-F5344CB8AC3E}">
        <p14:creationId xmlns:p14="http://schemas.microsoft.com/office/powerpoint/2010/main" val="20595685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8"/>
                                        </p:tgtEl>
                                        <p:attrNameLst>
                                          <p:attrName>style.visibility</p:attrName>
                                        </p:attrNameLst>
                                      </p:cBhvr>
                                      <p:to>
                                        <p:strVal val="visible"/>
                                      </p:to>
                                    </p:set>
                                    <p:anim calcmode="discrete" valueType="clr">
                                      <p:cBhvr override="childStyle">
                                        <p:cTn id="14"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8"/>
                                        </p:tgtEl>
                                        <p:attrNameLst>
                                          <p:attrName>fillcolor</p:attrName>
                                        </p:attrNameLst>
                                      </p:cBhvr>
                                      <p:tavLst>
                                        <p:tav tm="0">
                                          <p:val>
                                            <p:clrVal>
                                              <a:schemeClr val="accent2"/>
                                            </p:clrVal>
                                          </p:val>
                                        </p:tav>
                                        <p:tav tm="50000">
                                          <p:val>
                                            <p:clrVal>
                                              <a:schemeClr val="hlink"/>
                                            </p:clrVal>
                                          </p:val>
                                        </p:tav>
                                      </p:tavLst>
                                    </p:anim>
                                    <p:set>
                                      <p:cBhvr>
                                        <p:cTn id="16" dur="80"/>
                                        <p:tgtEl>
                                          <p:spTgt spid="1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0"/>
                                        </p:tgtEl>
                                        <p:attrNameLst>
                                          <p:attrName>style.visibility</p:attrName>
                                        </p:attrNameLst>
                                      </p:cBhvr>
                                      <p:to>
                                        <p:strVal val="visible"/>
                                      </p:to>
                                    </p:set>
                                    <p:anim calcmode="discrete" valueType="clr">
                                      <p:cBhvr override="childStyle">
                                        <p:cTn id="21"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0"/>
                                        </p:tgtEl>
                                        <p:attrNameLst>
                                          <p:attrName>fillcolor</p:attrName>
                                        </p:attrNameLst>
                                      </p:cBhvr>
                                      <p:tavLst>
                                        <p:tav tm="0">
                                          <p:val>
                                            <p:clrVal>
                                              <a:schemeClr val="accent2"/>
                                            </p:clrVal>
                                          </p:val>
                                        </p:tav>
                                        <p:tav tm="50000">
                                          <p:val>
                                            <p:clrVal>
                                              <a:schemeClr val="hlink"/>
                                            </p:clrVal>
                                          </p:val>
                                        </p:tav>
                                      </p:tavLst>
                                    </p:anim>
                                    <p:set>
                                      <p:cBhvr>
                                        <p:cTn id="23" dur="80"/>
                                        <p:tgtEl>
                                          <p:spTgt spid="20"/>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1"/>
                                        </p:tgtEl>
                                        <p:attrNameLst>
                                          <p:attrName>style.visibility</p:attrName>
                                        </p:attrNameLst>
                                      </p:cBhvr>
                                      <p:to>
                                        <p:strVal val="visible"/>
                                      </p:to>
                                    </p:set>
                                    <p:anim calcmode="discrete" valueType="clr">
                                      <p:cBhvr override="childStyle">
                                        <p:cTn id="28"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1"/>
                                        </p:tgtEl>
                                        <p:attrNameLst>
                                          <p:attrName>fillcolor</p:attrName>
                                        </p:attrNameLst>
                                      </p:cBhvr>
                                      <p:tavLst>
                                        <p:tav tm="0">
                                          <p:val>
                                            <p:clrVal>
                                              <a:schemeClr val="accent2"/>
                                            </p:clrVal>
                                          </p:val>
                                        </p:tav>
                                        <p:tav tm="50000">
                                          <p:val>
                                            <p:clrVal>
                                              <a:schemeClr val="hlink"/>
                                            </p:clrVal>
                                          </p:val>
                                        </p:tav>
                                      </p:tavLst>
                                    </p:anim>
                                    <p:set>
                                      <p:cBhvr>
                                        <p:cTn id="30" dur="80"/>
                                        <p:tgtEl>
                                          <p:spTgt spid="21"/>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22"/>
                                        </p:tgtEl>
                                        <p:attrNameLst>
                                          <p:attrName>style.visibility</p:attrName>
                                        </p:attrNameLst>
                                      </p:cBhvr>
                                      <p:to>
                                        <p:strVal val="visible"/>
                                      </p:to>
                                    </p:set>
                                    <p:anim calcmode="discrete" valueType="clr">
                                      <p:cBhvr override="childStyle">
                                        <p:cTn id="35"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2"/>
                                        </p:tgtEl>
                                        <p:attrNameLst>
                                          <p:attrName>fillcolor</p:attrName>
                                        </p:attrNameLst>
                                      </p:cBhvr>
                                      <p:tavLst>
                                        <p:tav tm="0">
                                          <p:val>
                                            <p:clrVal>
                                              <a:schemeClr val="accent2"/>
                                            </p:clrVal>
                                          </p:val>
                                        </p:tav>
                                        <p:tav tm="50000">
                                          <p:val>
                                            <p:clrVal>
                                              <a:schemeClr val="hlink"/>
                                            </p:clrVal>
                                          </p:val>
                                        </p:tav>
                                      </p:tavLst>
                                    </p:anim>
                                    <p:set>
                                      <p:cBhvr>
                                        <p:cTn id="37" dur="80"/>
                                        <p:tgtEl>
                                          <p:spTgt spid="22"/>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23"/>
                                        </p:tgtEl>
                                        <p:attrNameLst>
                                          <p:attrName>style.visibility</p:attrName>
                                        </p:attrNameLst>
                                      </p:cBhvr>
                                      <p:to>
                                        <p:strVal val="visible"/>
                                      </p:to>
                                    </p:set>
                                    <p:anim calcmode="discrete" valueType="clr">
                                      <p:cBhvr override="childStyle">
                                        <p:cTn id="42"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3"/>
                                        </p:tgtEl>
                                        <p:attrNameLst>
                                          <p:attrName>fillcolor</p:attrName>
                                        </p:attrNameLst>
                                      </p:cBhvr>
                                      <p:tavLst>
                                        <p:tav tm="0">
                                          <p:val>
                                            <p:clrVal>
                                              <a:schemeClr val="accent2"/>
                                            </p:clrVal>
                                          </p:val>
                                        </p:tav>
                                        <p:tav tm="50000">
                                          <p:val>
                                            <p:clrVal>
                                              <a:schemeClr val="hlink"/>
                                            </p:clrVal>
                                          </p:val>
                                        </p:tav>
                                      </p:tavLst>
                                    </p:anim>
                                    <p:set>
                                      <p:cBhvr>
                                        <p:cTn id="44" dur="80"/>
                                        <p:tgtEl>
                                          <p:spTgt spid="23"/>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24"/>
                                        </p:tgtEl>
                                        <p:attrNameLst>
                                          <p:attrName>style.visibility</p:attrName>
                                        </p:attrNameLst>
                                      </p:cBhvr>
                                      <p:to>
                                        <p:strVal val="visible"/>
                                      </p:to>
                                    </p:set>
                                    <p:anim calcmode="discrete" valueType="clr">
                                      <p:cBhvr override="childStyle">
                                        <p:cTn id="49"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4"/>
                                        </p:tgtEl>
                                        <p:attrNameLst>
                                          <p:attrName>fillcolor</p:attrName>
                                        </p:attrNameLst>
                                      </p:cBhvr>
                                      <p:tavLst>
                                        <p:tav tm="0">
                                          <p:val>
                                            <p:clrVal>
                                              <a:schemeClr val="accent2"/>
                                            </p:clrVal>
                                          </p:val>
                                        </p:tav>
                                        <p:tav tm="50000">
                                          <p:val>
                                            <p:clrVal>
                                              <a:schemeClr val="hlink"/>
                                            </p:clrVal>
                                          </p:val>
                                        </p:tav>
                                      </p:tavLst>
                                    </p:anim>
                                    <p:set>
                                      <p:cBhvr>
                                        <p:cTn id="51" dur="80"/>
                                        <p:tgtEl>
                                          <p:spTgt spid="24"/>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2"/>
                                        </p:tgtEl>
                                        <p:attrNameLst>
                                          <p:attrName>style.visibility</p:attrName>
                                        </p:attrNameLst>
                                      </p:cBhvr>
                                      <p:to>
                                        <p:strVal val="visible"/>
                                      </p:to>
                                    </p:set>
                                    <p:anim calcmode="discrete" valueType="clr">
                                      <p:cBhvr override="childStyle">
                                        <p:cTn id="56"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2"/>
                                        </p:tgtEl>
                                        <p:attrNameLst>
                                          <p:attrName>fillcolor</p:attrName>
                                        </p:attrNameLst>
                                      </p:cBhvr>
                                      <p:tavLst>
                                        <p:tav tm="0">
                                          <p:val>
                                            <p:clrVal>
                                              <a:schemeClr val="accent2"/>
                                            </p:clrVal>
                                          </p:val>
                                        </p:tav>
                                        <p:tav tm="50000">
                                          <p:val>
                                            <p:clrVal>
                                              <a:schemeClr val="hlink"/>
                                            </p:clrVal>
                                          </p:val>
                                        </p:tav>
                                      </p:tavLst>
                                    </p:anim>
                                    <p:set>
                                      <p:cBhvr>
                                        <p:cTn id="58"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1" grpId="0"/>
      <p:bldP spid="22" grpId="0"/>
      <p:bldP spid="23" grpId="0"/>
      <p:bldP spid="24"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1" y="1142987"/>
            <a:ext cx="2500298" cy="492443"/>
          </a:xfrm>
          <a:prstGeom prst="rect">
            <a:avLst/>
          </a:prstGeom>
          <a:noFill/>
        </p:spPr>
        <p:txBody>
          <a:bodyPr wrap="square" rtlCol="0">
            <a:spAutoFit/>
          </a:bodyPr>
          <a:lstStyle/>
          <a:p>
            <a:r>
              <a:rPr lang="en-US" sz="2500" b="1" dirty="0" err="1">
                <a:solidFill>
                  <a:srgbClr val="0000FF"/>
                </a:solidFill>
                <a:latin typeface="Times New Roman" pitchFamily="18" charset="0"/>
                <a:cs typeface="Times New Roman" pitchFamily="18" charset="0"/>
              </a:rPr>
              <a:t>Luyện</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đọc</a:t>
            </a:r>
            <a:r>
              <a:rPr lang="en-US" sz="2500" b="1" dirty="0">
                <a:solidFill>
                  <a:srgbClr val="0000FF"/>
                </a:solidFill>
                <a:latin typeface="Times New Roman" pitchFamily="18" charset="0"/>
                <a:cs typeface="Times New Roman" pitchFamily="18" charset="0"/>
              </a:rPr>
              <a:t> </a:t>
            </a:r>
            <a:r>
              <a:rPr lang="en-US" sz="2500" b="1" dirty="0" err="1">
                <a:solidFill>
                  <a:srgbClr val="0000FF"/>
                </a:solidFill>
                <a:latin typeface="Times New Roman" pitchFamily="18" charset="0"/>
                <a:cs typeface="Times New Roman" pitchFamily="18" charset="0"/>
              </a:rPr>
              <a:t>hiểu</a:t>
            </a:r>
            <a:r>
              <a:rPr lang="en-US" sz="2500" b="1" dirty="0">
                <a:solidFill>
                  <a:srgbClr val="0000FF"/>
                </a:solidFill>
                <a:latin typeface="Times New Roman" pitchFamily="18" charset="0"/>
                <a:cs typeface="Times New Roman" pitchFamily="18" charset="0"/>
              </a:rPr>
              <a:t>. </a:t>
            </a:r>
          </a:p>
        </p:txBody>
      </p:sp>
      <p:sp>
        <p:nvSpPr>
          <p:cNvPr id="8" name="TextBox 7"/>
          <p:cNvSpPr txBox="1"/>
          <p:nvPr/>
        </p:nvSpPr>
        <p:spPr>
          <a:xfrm>
            <a:off x="1524000" y="1571612"/>
            <a:ext cx="9144000" cy="861774"/>
          </a:xfrm>
          <a:prstGeom prst="rect">
            <a:avLst/>
          </a:prstGeom>
          <a:noFill/>
        </p:spPr>
        <p:txBody>
          <a:bodyPr wrap="square" rtlCol="0">
            <a:spAutoFit/>
          </a:bodyPr>
          <a:lstStyle/>
          <a:p>
            <a:pPr lvl="0"/>
            <a:r>
              <a:rPr lang="en-US" sz="2500" b="1" dirty="0">
                <a:solidFill>
                  <a:srgbClr val="009900"/>
                </a:solidFill>
                <a:latin typeface="Times New Roman" pitchFamily="18" charset="0"/>
                <a:ea typeface="Cambria" panose="02040503050406030204" pitchFamily="18" charset="0"/>
                <a:cs typeface="Times New Roman" pitchFamily="18" charset="0"/>
              </a:rPr>
              <a:t>3. </a:t>
            </a:r>
            <a:r>
              <a:rPr lang="vi-VN" sz="2500" b="1" dirty="0">
                <a:solidFill>
                  <a:srgbClr val="009900"/>
                </a:solidFill>
                <a:latin typeface="Times New Roman" pitchFamily="18" charset="0"/>
                <a:ea typeface="Cambria" panose="02040503050406030204" pitchFamily="18" charset="0"/>
                <a:cs typeface="Times New Roman" pitchFamily="18" charset="0"/>
              </a:rPr>
              <a:t>Theo em, vì sao Tạ Quang Bửu nhiều lần được cùng Bác Hồ tiếp các chính khách nước ngoài? </a:t>
            </a:r>
          </a:p>
        </p:txBody>
      </p:sp>
      <p:sp>
        <p:nvSpPr>
          <p:cNvPr id="9" name="TextBox 8"/>
          <p:cNvSpPr txBox="1"/>
          <p:nvPr/>
        </p:nvSpPr>
        <p:spPr>
          <a:xfrm>
            <a:off x="1524000" y="2357430"/>
            <a:ext cx="9144000" cy="861774"/>
          </a:xfrm>
          <a:prstGeom prst="rect">
            <a:avLst/>
          </a:prstGeom>
          <a:noFill/>
        </p:spPr>
        <p:txBody>
          <a:bodyPr wrap="square" rtlCol="0">
            <a:spAutoFit/>
          </a:bodyPr>
          <a:lstStyle/>
          <a:p>
            <a:pPr lvl="0"/>
            <a:r>
              <a:rPr lang="en-US" sz="2500" b="1" dirty="0">
                <a:solidFill>
                  <a:srgbClr val="0000FF"/>
                </a:solidFill>
                <a:latin typeface="Times New Roman" pitchFamily="18" charset="0"/>
                <a:cs typeface="Times New Roman" pitchFamily="18" charset="0"/>
              </a:rPr>
              <a:t>- </a:t>
            </a:r>
            <a:r>
              <a:rPr lang="vi-VN" sz="2500" b="1" dirty="0">
                <a:solidFill>
                  <a:srgbClr val="0000FF"/>
                </a:solidFill>
                <a:latin typeface="Times New Roman" pitchFamily="18" charset="0"/>
                <a:ea typeface="Cambria" panose="02040503050406030204" pitchFamily="18" charset="0"/>
                <a:cs typeface="Times New Roman" pitchFamily="18" charset="0"/>
              </a:rPr>
              <a:t>Tạ Quang Bửu nhiều lần được cùng Bác Hồ tiếp các chính khách nước ngoài vì ông rất giỏi ngoại ngữ. </a:t>
            </a:r>
          </a:p>
        </p:txBody>
      </p:sp>
      <p:sp>
        <p:nvSpPr>
          <p:cNvPr id="10" name="TextBox 9"/>
          <p:cNvSpPr txBox="1"/>
          <p:nvPr/>
        </p:nvSpPr>
        <p:spPr>
          <a:xfrm>
            <a:off x="1524001" y="3143251"/>
            <a:ext cx="9358346" cy="461665"/>
          </a:xfrm>
          <a:prstGeom prst="rect">
            <a:avLst/>
          </a:prstGeom>
          <a:noFill/>
        </p:spPr>
        <p:txBody>
          <a:bodyPr wrap="square" rtlCol="0">
            <a:spAutoFit/>
          </a:bodyPr>
          <a:lstStyle/>
          <a:p>
            <a:pPr lvl="0"/>
            <a:r>
              <a:rPr lang="en-US" sz="2400" b="1" dirty="0">
                <a:solidFill>
                  <a:srgbClr val="009900"/>
                </a:solidFill>
                <a:latin typeface="Times New Roman" pitchFamily="18" charset="0"/>
                <a:ea typeface="Cambria" panose="02040503050406030204" pitchFamily="18" charset="0"/>
                <a:cs typeface="Times New Roman" pitchFamily="18" charset="0"/>
              </a:rPr>
              <a:t>4. </a:t>
            </a:r>
            <a:r>
              <a:rPr lang="vi-VN" sz="2400" b="1" dirty="0">
                <a:solidFill>
                  <a:srgbClr val="009900"/>
                </a:solidFill>
                <a:latin typeface="Times New Roman" pitchFamily="18" charset="0"/>
                <a:ea typeface="Cambria" panose="02040503050406030204" pitchFamily="18" charset="0"/>
                <a:cs typeface="Times New Roman" pitchFamily="18" charset="0"/>
              </a:rPr>
              <a:t>Sự đa tài, uyên bác của Tạ Quang Bửu được thể hiện như thế nào? </a:t>
            </a:r>
          </a:p>
        </p:txBody>
      </p:sp>
      <p:sp>
        <p:nvSpPr>
          <p:cNvPr id="11" name="TextBox 10"/>
          <p:cNvSpPr txBox="1"/>
          <p:nvPr/>
        </p:nvSpPr>
        <p:spPr>
          <a:xfrm>
            <a:off x="1524000" y="3571879"/>
            <a:ext cx="9144000" cy="1246495"/>
          </a:xfrm>
          <a:prstGeom prst="rect">
            <a:avLst/>
          </a:prstGeom>
          <a:noFill/>
        </p:spPr>
        <p:txBody>
          <a:bodyPr wrap="square" rtlCol="0">
            <a:spAutoFit/>
          </a:bodyPr>
          <a:lstStyle/>
          <a:p>
            <a:pPr lvl="0"/>
            <a:r>
              <a:rPr lang="en-US" sz="2500" b="1" dirty="0">
                <a:solidFill>
                  <a:srgbClr val="0000FF"/>
                </a:solidFill>
                <a:latin typeface="Times New Roman" pitchFamily="18" charset="0"/>
                <a:cs typeface="Times New Roman" pitchFamily="18" charset="0"/>
              </a:rPr>
              <a:t>- </a:t>
            </a:r>
            <a:r>
              <a:rPr lang="vi-VN" sz="2500" b="1" dirty="0">
                <a:solidFill>
                  <a:srgbClr val="0000FF"/>
                </a:solidFill>
                <a:latin typeface="Times New Roman" pitchFamily="18" charset="0"/>
                <a:ea typeface="Cambria" panose="02040503050406030204" pitchFamily="18" charset="0"/>
                <a:cs typeface="Times New Roman" pitchFamily="18" charset="0"/>
              </a:rPr>
              <a:t>Ông xuất sắc ở nhiều lĩnh vực: toán, lí, hoá, sinh, triết học, đặc biệt là ngoại ngữ. Ông còn có hiểu biết sâu rộng về âm nhạc, hội hoạ, kiến trúc, thể thao,... Ông được coi là “Lê Quý Đôn thời nay”</a:t>
            </a:r>
          </a:p>
        </p:txBody>
      </p:sp>
      <p:sp>
        <p:nvSpPr>
          <p:cNvPr id="12" name="TextBox 11"/>
          <p:cNvSpPr txBox="1"/>
          <p:nvPr/>
        </p:nvSpPr>
        <p:spPr>
          <a:xfrm>
            <a:off x="1524000" y="4786322"/>
            <a:ext cx="9144000" cy="477054"/>
          </a:xfrm>
          <a:prstGeom prst="rect">
            <a:avLst/>
          </a:prstGeom>
          <a:noFill/>
        </p:spPr>
        <p:txBody>
          <a:bodyPr wrap="square" rtlCol="0">
            <a:spAutoFit/>
          </a:bodyPr>
          <a:lstStyle/>
          <a:p>
            <a:pPr lvl="0"/>
            <a:r>
              <a:rPr lang="en-US" sz="2500" b="1" dirty="0">
                <a:solidFill>
                  <a:srgbClr val="009900"/>
                </a:solidFill>
                <a:latin typeface="Times New Roman" pitchFamily="18" charset="0"/>
                <a:cs typeface="Times New Roman" pitchFamily="18" charset="0"/>
              </a:rPr>
              <a:t>* </a:t>
            </a:r>
            <a:r>
              <a:rPr lang="vi-VN" sz="2500" b="1" dirty="0">
                <a:solidFill>
                  <a:srgbClr val="009900"/>
                </a:solidFill>
                <a:latin typeface="Times New Roman" pitchFamily="18" charset="0"/>
                <a:ea typeface="Calibri" panose="020F0502020204030204" pitchFamily="34" charset="0"/>
                <a:cs typeface="Times New Roman" pitchFamily="18" charset="0"/>
              </a:rPr>
              <a:t>Tạ Quang Bửu là người tài hoa. </a:t>
            </a:r>
          </a:p>
        </p:txBody>
      </p:sp>
      <p:sp>
        <p:nvSpPr>
          <p:cNvPr id="13" name="TextBox 12"/>
          <p:cNvSpPr txBox="1"/>
          <p:nvPr/>
        </p:nvSpPr>
        <p:spPr>
          <a:xfrm>
            <a:off x="1524000" y="5286389"/>
            <a:ext cx="9572660" cy="492443"/>
          </a:xfrm>
          <a:prstGeom prst="rect">
            <a:avLst/>
          </a:prstGeom>
          <a:noFill/>
        </p:spPr>
        <p:txBody>
          <a:bodyPr wrap="square" rtlCol="0">
            <a:spAutoFit/>
          </a:bodyPr>
          <a:lstStyle/>
          <a:p>
            <a:pPr lvl="0"/>
            <a:r>
              <a:rPr lang="en-US" sz="2600" b="1" dirty="0">
                <a:solidFill>
                  <a:srgbClr val="0000FF"/>
                </a:solidFill>
                <a:latin typeface="Times New Roman" pitchFamily="18" charset="0"/>
                <a:ea typeface="Cambria" panose="02040503050406030204" pitchFamily="18" charset="0"/>
                <a:cs typeface="Times New Roman" pitchFamily="18" charset="0"/>
              </a:rPr>
              <a:t>5. </a:t>
            </a:r>
            <a:r>
              <a:rPr lang="vi-VN" sz="2600" b="1" dirty="0">
                <a:solidFill>
                  <a:srgbClr val="0000FF"/>
                </a:solidFill>
                <a:latin typeface="Times New Roman" pitchFamily="18" charset="0"/>
                <a:ea typeface="Cambria" panose="02040503050406030204" pitchFamily="18" charset="0"/>
                <a:cs typeface="Times New Roman" pitchFamily="18" charset="0"/>
              </a:rPr>
              <a:t>Tài năng, công lao của Tạ Quang Bửu được ghi nhận thế nào? </a:t>
            </a:r>
            <a:endParaRPr lang="vi-VN" sz="2600" dirty="0">
              <a:solidFill>
                <a:srgbClr val="0000FF"/>
              </a:solidFill>
              <a:latin typeface="Times New Roman" pitchFamily="18" charset="0"/>
              <a:ea typeface="Cambria" panose="02040503050406030204"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
                                        </p:tgtEl>
                                        <p:attrNameLst>
                                          <p:attrName>style.visibility</p:attrName>
                                        </p:attrNameLst>
                                      </p:cBhvr>
                                      <p:to>
                                        <p:strVal val="visible"/>
                                      </p:to>
                                    </p:set>
                                    <p:anim calcmode="discrete" valueType="clr">
                                      <p:cBhvr override="childStyle">
                                        <p:cTn id="14"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gtEl>
                                        <p:attrNameLst>
                                          <p:attrName>fillcolor</p:attrName>
                                        </p:attrNameLst>
                                      </p:cBhvr>
                                      <p:tavLst>
                                        <p:tav tm="0">
                                          <p:val>
                                            <p:clrVal>
                                              <a:schemeClr val="accent2"/>
                                            </p:clrVal>
                                          </p:val>
                                        </p:tav>
                                        <p:tav tm="50000">
                                          <p:val>
                                            <p:clrVal>
                                              <a:schemeClr val="hlink"/>
                                            </p:clrVal>
                                          </p:val>
                                        </p:tav>
                                      </p:tavLst>
                                    </p:anim>
                                    <p:set>
                                      <p:cBhvr>
                                        <p:cTn id="16" dur="80"/>
                                        <p:tgtEl>
                                          <p:spTgt spid="9"/>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0"/>
                                        </p:tgtEl>
                                        <p:attrNameLst>
                                          <p:attrName>style.visibility</p:attrName>
                                        </p:attrNameLst>
                                      </p:cBhvr>
                                      <p:to>
                                        <p:strVal val="visible"/>
                                      </p:to>
                                    </p:set>
                                    <p:anim calcmode="discrete" valueType="clr">
                                      <p:cBhvr override="childStyle">
                                        <p:cTn id="21"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
                                        </p:tgtEl>
                                        <p:attrNameLst>
                                          <p:attrName>fillcolor</p:attrName>
                                        </p:attrNameLst>
                                      </p:cBhvr>
                                      <p:tavLst>
                                        <p:tav tm="0">
                                          <p:val>
                                            <p:clrVal>
                                              <a:schemeClr val="accent2"/>
                                            </p:clrVal>
                                          </p:val>
                                        </p:tav>
                                        <p:tav tm="50000">
                                          <p:val>
                                            <p:clrVal>
                                              <a:schemeClr val="hlink"/>
                                            </p:clrVal>
                                          </p:val>
                                        </p:tav>
                                      </p:tavLst>
                                    </p:anim>
                                    <p:set>
                                      <p:cBhvr>
                                        <p:cTn id="23" dur="80"/>
                                        <p:tgtEl>
                                          <p:spTgt spid="10"/>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2"/>
                                        </p:tgtEl>
                                        <p:attrNameLst>
                                          <p:attrName>style.visibility</p:attrName>
                                        </p:attrNameLst>
                                      </p:cBhvr>
                                      <p:to>
                                        <p:strVal val="visible"/>
                                      </p:to>
                                    </p:set>
                                    <p:anim calcmode="discrete" valueType="clr">
                                      <p:cBhvr override="childStyle">
                                        <p:cTn id="35"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2"/>
                                        </p:tgtEl>
                                        <p:attrNameLst>
                                          <p:attrName>fillcolor</p:attrName>
                                        </p:attrNameLst>
                                      </p:cBhvr>
                                      <p:tavLst>
                                        <p:tav tm="0">
                                          <p:val>
                                            <p:clrVal>
                                              <a:schemeClr val="accent2"/>
                                            </p:clrVal>
                                          </p:val>
                                        </p:tav>
                                        <p:tav tm="50000">
                                          <p:val>
                                            <p:clrVal>
                                              <a:schemeClr val="hlink"/>
                                            </p:clrVal>
                                          </p:val>
                                        </p:tav>
                                      </p:tavLst>
                                    </p:anim>
                                    <p:set>
                                      <p:cBhvr>
                                        <p:cTn id="37" dur="80"/>
                                        <p:tgtEl>
                                          <p:spTgt spid="12"/>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3"/>
                                        </p:tgtEl>
                                        <p:attrNameLst>
                                          <p:attrName>style.visibility</p:attrName>
                                        </p:attrNameLst>
                                      </p:cBhvr>
                                      <p:to>
                                        <p:strVal val="visible"/>
                                      </p:to>
                                    </p:set>
                                    <p:anim calcmode="discrete" valueType="clr">
                                      <p:cBhvr override="childStyle">
                                        <p:cTn id="42"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3"/>
                                        </p:tgtEl>
                                        <p:attrNameLst>
                                          <p:attrName>fillcolor</p:attrName>
                                        </p:attrNameLst>
                                      </p:cBhvr>
                                      <p:tavLst>
                                        <p:tav tm="0">
                                          <p:val>
                                            <p:clrVal>
                                              <a:schemeClr val="accent2"/>
                                            </p:clrVal>
                                          </p:val>
                                        </p:tav>
                                        <p:tav tm="50000">
                                          <p:val>
                                            <p:clrVal>
                                              <a:schemeClr val="hlink"/>
                                            </p:clrVal>
                                          </p:val>
                                        </p:tav>
                                      </p:tavLst>
                                    </p:anim>
                                    <p:set>
                                      <p:cBhvr>
                                        <p:cTn id="44"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868</Words>
  <Application>Microsoft Office PowerPoint</Application>
  <PresentationFormat>Widescreen</PresentationFormat>
  <Paragraphs>100</Paragraphs>
  <Slides>16</Slides>
  <Notes>4</Notes>
  <HiddenSlides>0</HiddenSlides>
  <MMClips>1</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7" baseType="lpstr">
      <vt:lpstr>#9Slide05 Bodega Script</vt:lpstr>
      <vt:lpstr>.VnMonotype corsivaH</vt:lpstr>
      <vt:lpstr>Arial</vt:lpstr>
      <vt:lpstr>Arial-Rounded</vt:lpstr>
      <vt:lpstr>Calibri</vt:lpstr>
      <vt:lpstr>Cambria</vt:lpstr>
      <vt:lpstr>Times New Roman</vt:lpstr>
      <vt:lpstr>VNI-Times</vt:lpstr>
      <vt:lpstr>字魂107号-萌趣欢乐体</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37</cp:revision>
  <dcterms:created xsi:type="dcterms:W3CDTF">2025-11-04T07:32:28Z</dcterms:created>
  <dcterms:modified xsi:type="dcterms:W3CDTF">2025-11-13T08:31:19Z</dcterms:modified>
</cp:coreProperties>
</file>