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3" r:id="rId5"/>
    <p:sldId id="305" r:id="rId6"/>
    <p:sldId id="304" r:id="rId7"/>
    <p:sldId id="409" r:id="rId8"/>
    <p:sldId id="410" r:id="rId9"/>
    <p:sldId id="265" r:id="rId10"/>
    <p:sldId id="266" r:id="rId11"/>
    <p:sldId id="276" r:id="rId12"/>
    <p:sldId id="415" r:id="rId13"/>
    <p:sldId id="322" r:id="rId14"/>
    <p:sldId id="416" r:id="rId15"/>
    <p:sldId id="346" r:id="rId16"/>
    <p:sldId id="417" r:id="rId17"/>
    <p:sldId id="418" r:id="rId18"/>
    <p:sldId id="419" r:id="rId19"/>
    <p:sldId id="420" r:id="rId20"/>
    <p:sldId id="325" r:id="rId21"/>
    <p:sldId id="422" r:id="rId22"/>
    <p:sldId id="423" r:id="rId23"/>
    <p:sldId id="424" r:id="rId24"/>
    <p:sldId id="425" r:id="rId25"/>
    <p:sldId id="426" r:id="rId26"/>
    <p:sldId id="427" r:id="rId27"/>
    <p:sldId id="428" r:id="rId28"/>
    <p:sldId id="429" r:id="rId29"/>
    <p:sldId id="430" r:id="rId30"/>
    <p:sldId id="43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C4E9-EE08-0257-F3B6-73F9912591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FC5C1A-233E-9C2F-5F83-734B6A55F9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78D0A0-5C9A-4DB7-D37B-9B9C041FA989}"/>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5" name="Footer Placeholder 4">
            <a:extLst>
              <a:ext uri="{FF2B5EF4-FFF2-40B4-BE49-F238E27FC236}">
                <a16:creationId xmlns:a16="http://schemas.microsoft.com/office/drawing/2014/main" id="{AAE84D3F-238C-0F67-D5AC-9AB18399D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49B9E-0CE4-2414-B888-C472B96EFB0A}"/>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941780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45FE-DB5A-E83F-FCF2-A65CABC822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C66AA4-D39E-47DE-E0B1-8DE3724E8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DE609-E666-2D6B-314F-D9990EA42BEA}"/>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5" name="Footer Placeholder 4">
            <a:extLst>
              <a:ext uri="{FF2B5EF4-FFF2-40B4-BE49-F238E27FC236}">
                <a16:creationId xmlns:a16="http://schemas.microsoft.com/office/drawing/2014/main" id="{67FB52E6-2E91-4879-BBC5-042A467E2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543FF-7041-FD4A-BF6F-8C612D4AF98B}"/>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357940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7092D0-4FF2-D498-4F5B-AF03228A1D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F5860C-CE75-CF56-4BA5-5A8F26EC2C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2F5E5-B2A0-FC0F-A889-E6BD7917C9AB}"/>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5" name="Footer Placeholder 4">
            <a:extLst>
              <a:ext uri="{FF2B5EF4-FFF2-40B4-BE49-F238E27FC236}">
                <a16:creationId xmlns:a16="http://schemas.microsoft.com/office/drawing/2014/main" id="{22DA7B94-A03F-ED64-8FBF-4CDCC92F9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6E468-E3DF-297D-ECD4-AB2966781D1A}"/>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396423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9E12-2C3B-3663-D9A5-2A8FE52357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43570-9FCA-4B6F-90C0-E722A9456F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C491EA-261B-19F6-B464-A072B54FA50D}"/>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5" name="Footer Placeholder 4">
            <a:extLst>
              <a:ext uri="{FF2B5EF4-FFF2-40B4-BE49-F238E27FC236}">
                <a16:creationId xmlns:a16="http://schemas.microsoft.com/office/drawing/2014/main" id="{908E837E-E9D9-5951-9C39-A5AEEFC56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34762-63F9-A34A-15D8-8C33326C4686}"/>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152029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DF809-D36E-7366-5D24-E2B0F7E3B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852711-13DB-1034-E371-40BD049D62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5350B-0E04-7393-3D71-3D312B4791AE}"/>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5" name="Footer Placeholder 4">
            <a:extLst>
              <a:ext uri="{FF2B5EF4-FFF2-40B4-BE49-F238E27FC236}">
                <a16:creationId xmlns:a16="http://schemas.microsoft.com/office/drawing/2014/main" id="{949703F9-0B7C-636E-FF8D-976054A11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A77E9-B432-90CA-1CF8-C1F619854CFB}"/>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98337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3FC0-B382-0876-1060-6DD1FFB1A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95857B-1C9D-84BA-77F6-CF4DD676E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F3C50E-56C7-10B4-1E3C-14E0204AF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8D77A-7703-5DD8-81C8-B6D6B602440B}"/>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6" name="Footer Placeholder 5">
            <a:extLst>
              <a:ext uri="{FF2B5EF4-FFF2-40B4-BE49-F238E27FC236}">
                <a16:creationId xmlns:a16="http://schemas.microsoft.com/office/drawing/2014/main" id="{4AEE6117-6E0F-36A9-F802-6A650E4E95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B362C-6637-A453-EB40-1E846FA204D2}"/>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185825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6660-4E0A-F1E8-E247-00A8304DBA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EDF978-F2E7-465E-C46E-6FC5EAAF2B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EEBF12-1055-E213-8C75-5DDA07165B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557FAB-E566-803C-E00D-EAFFA61FA2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796D9E-BFDA-A390-171E-BFF84A3D6D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2839B5-B12A-DA6B-C747-AA61B69F94C2}"/>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8" name="Footer Placeholder 7">
            <a:extLst>
              <a:ext uri="{FF2B5EF4-FFF2-40B4-BE49-F238E27FC236}">
                <a16:creationId xmlns:a16="http://schemas.microsoft.com/office/drawing/2014/main" id="{55279A80-9D02-60EB-E3FF-C6B7F536D1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1C504B-0CCA-A7EF-3003-F170BC54BFAE}"/>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2566595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CF88-57E1-DACF-2BD4-92B58765CA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DCB18F-E66E-C3C0-DAA2-11B5BF8AD40B}"/>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4" name="Footer Placeholder 3">
            <a:extLst>
              <a:ext uri="{FF2B5EF4-FFF2-40B4-BE49-F238E27FC236}">
                <a16:creationId xmlns:a16="http://schemas.microsoft.com/office/drawing/2014/main" id="{EAAD1F51-F0AE-B179-5247-A2B650E89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AF97F7-99D4-B8E6-15BA-6C337F08A37C}"/>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3197844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E09394-54CF-E915-DFEF-8137CEC6DEB2}"/>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3" name="Footer Placeholder 2">
            <a:extLst>
              <a:ext uri="{FF2B5EF4-FFF2-40B4-BE49-F238E27FC236}">
                <a16:creationId xmlns:a16="http://schemas.microsoft.com/office/drawing/2014/main" id="{0FE24152-E269-4169-4C64-DA91559E5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F56B23-1558-D4CD-C738-69E0807753EB}"/>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3525537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7435-971F-59DB-8D93-BF7837A94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D913DB-95F6-AEF5-23DF-2807CEFB9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919787-7787-3159-B57F-C19F9BFEE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08F722-CA85-8034-8EA2-E8B420316DA2}"/>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6" name="Footer Placeholder 5">
            <a:extLst>
              <a:ext uri="{FF2B5EF4-FFF2-40B4-BE49-F238E27FC236}">
                <a16:creationId xmlns:a16="http://schemas.microsoft.com/office/drawing/2014/main" id="{A0EDA7F2-0CC3-3448-CE18-FE8A95BFE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FE43B-DA68-B0D2-64B0-46FFC27E9057}"/>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206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92619-0B0E-F22C-B0B0-B04E6380B3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3310F1-440D-0134-863E-0BEEFD5EA6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1B9F9-39B3-2CDC-9CF0-4FFAE7C7F1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D8395-6715-A56F-286F-7E8881EAEB7C}"/>
              </a:ext>
            </a:extLst>
          </p:cNvPr>
          <p:cNvSpPr>
            <a:spLocks noGrp="1"/>
          </p:cNvSpPr>
          <p:nvPr>
            <p:ph type="dt" sz="half" idx="10"/>
          </p:nvPr>
        </p:nvSpPr>
        <p:spPr/>
        <p:txBody>
          <a:bodyPr/>
          <a:lstStyle/>
          <a:p>
            <a:fld id="{371A2ABD-2532-40D6-85B2-AAC4E26A1F24}" type="datetimeFigureOut">
              <a:rPr lang="en-US" smtClean="0"/>
              <a:t>6/5/2025</a:t>
            </a:fld>
            <a:endParaRPr lang="en-US"/>
          </a:p>
        </p:txBody>
      </p:sp>
      <p:sp>
        <p:nvSpPr>
          <p:cNvPr id="6" name="Footer Placeholder 5">
            <a:extLst>
              <a:ext uri="{FF2B5EF4-FFF2-40B4-BE49-F238E27FC236}">
                <a16:creationId xmlns:a16="http://schemas.microsoft.com/office/drawing/2014/main" id="{0A21B84C-9EB3-9F89-667C-AA4B57EDD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71AD4-3B87-BD22-FA34-03AEA82CEAD4}"/>
              </a:ext>
            </a:extLst>
          </p:cNvPr>
          <p:cNvSpPr>
            <a:spLocks noGrp="1"/>
          </p:cNvSpPr>
          <p:nvPr>
            <p:ph type="sldNum" sz="quarter" idx="12"/>
          </p:nvPr>
        </p:nvSpPr>
        <p:spPr/>
        <p:txBody>
          <a:bodyPr/>
          <a:lstStyle/>
          <a:p>
            <a:fld id="{28F67BB7-07AA-423F-99D4-AEECF6D04947}" type="slidenum">
              <a:rPr lang="en-US" smtClean="0"/>
              <a:t>‹#›</a:t>
            </a:fld>
            <a:endParaRPr lang="en-US"/>
          </a:p>
        </p:txBody>
      </p:sp>
    </p:spTree>
    <p:extLst>
      <p:ext uri="{BB962C8B-B14F-4D97-AF65-F5344CB8AC3E}">
        <p14:creationId xmlns:p14="http://schemas.microsoft.com/office/powerpoint/2010/main" val="2629826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4715F1-3F5B-294E-C1DA-6EA4BE2F3F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0B3D68-9678-8F28-984D-14E5967E42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59DB2-2AAD-640F-45EE-7B4BC7DE7F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A2ABD-2532-40D6-85B2-AAC4E26A1F24}" type="datetimeFigureOut">
              <a:rPr lang="en-US" smtClean="0"/>
              <a:t>6/5/2025</a:t>
            </a:fld>
            <a:endParaRPr lang="en-US"/>
          </a:p>
        </p:txBody>
      </p:sp>
      <p:sp>
        <p:nvSpPr>
          <p:cNvPr id="5" name="Footer Placeholder 4">
            <a:extLst>
              <a:ext uri="{FF2B5EF4-FFF2-40B4-BE49-F238E27FC236}">
                <a16:creationId xmlns:a16="http://schemas.microsoft.com/office/drawing/2014/main" id="{E22C25C1-4018-B65B-9B86-094D1E04DE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382123-6E79-7CE7-864F-4598ABA02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67BB7-07AA-423F-99D4-AEECF6D04947}" type="slidenum">
              <a:rPr lang="en-US" smtClean="0"/>
              <a:t>‹#›</a:t>
            </a:fld>
            <a:endParaRPr lang="en-US"/>
          </a:p>
        </p:txBody>
      </p:sp>
    </p:spTree>
    <p:extLst>
      <p:ext uri="{BB962C8B-B14F-4D97-AF65-F5344CB8AC3E}">
        <p14:creationId xmlns:p14="http://schemas.microsoft.com/office/powerpoint/2010/main" val="513015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23.png"/><Relationship Id="rId10" Type="http://schemas.openxmlformats.org/officeDocument/2006/relationships/image" Target="../media/image32.wmf"/><Relationship Id="rId4" Type="http://schemas.openxmlformats.org/officeDocument/2006/relationships/audio" Target="../media/audio3.wav"/><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2.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6.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36.sv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object with yellow edges&#10;&#10;Description automatically generated with medium confidence">
            <a:extLst>
              <a:ext uri="{FF2B5EF4-FFF2-40B4-BE49-F238E27FC236}">
                <a16:creationId xmlns:a16="http://schemas.microsoft.com/office/drawing/2014/main" id="{7E27CE1B-FF96-AA1D-BAA1-6983B901D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20A2DF-2A6B-C4BA-AA48-B398B9657702}"/>
              </a:ext>
            </a:extLst>
          </p:cNvPr>
          <p:cNvPicPr>
            <a:picLocks noChangeAspect="1"/>
          </p:cNvPicPr>
          <p:nvPr/>
        </p:nvPicPr>
        <p:blipFill>
          <a:blip r:embed="rId3"/>
          <a:stretch>
            <a:fillRect/>
          </a:stretch>
        </p:blipFill>
        <p:spPr>
          <a:xfrm>
            <a:off x="2548654" y="2569729"/>
            <a:ext cx="6906904" cy="1718542"/>
          </a:xfrm>
          <a:prstGeom prst="rect">
            <a:avLst/>
          </a:prstGeom>
        </p:spPr>
      </p:pic>
    </p:spTree>
    <p:extLst>
      <p:ext uri="{BB962C8B-B14F-4D97-AF65-F5344CB8AC3E}">
        <p14:creationId xmlns:p14="http://schemas.microsoft.com/office/powerpoint/2010/main" val="2206819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918665" y="4987668"/>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361991" y="4987668"/>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475339" y="4987668"/>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39261" y="5538451"/>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382586" y="5538451"/>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495935" y="5538451"/>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389" y="609937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8715" y="609937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064" y="6099370"/>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294094" y="2156468"/>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id="{1353926D-12F1-21A6-98B0-0D7324F49121}"/>
              </a:ext>
            </a:extLst>
          </p:cNvPr>
          <p:cNvPicPr>
            <a:picLocks noChangeAspect="1"/>
          </p:cNvPicPr>
          <p:nvPr/>
        </p:nvPicPr>
        <p:blipFill>
          <a:blip r:embed="rId8"/>
          <a:stretch>
            <a:fillRect/>
          </a:stretch>
        </p:blipFill>
        <p:spPr>
          <a:xfrm>
            <a:off x="1314356" y="1787574"/>
            <a:ext cx="9254530" cy="3164098"/>
          </a:xfrm>
          <a:prstGeom prst="rect">
            <a:avLst/>
          </a:prstGeom>
        </p:spPr>
      </p:pic>
    </p:spTree>
    <p:extLst>
      <p:ext uri="{BB962C8B-B14F-4D97-AF65-F5344CB8AC3E}">
        <p14:creationId xmlns:p14="http://schemas.microsoft.com/office/powerpoint/2010/main" val="476364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240341" y="1559494"/>
            <a:ext cx="11551297" cy="5068696"/>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6880" y="1668171"/>
            <a:ext cx="11551296" cy="1323439"/>
          </a:xfrm>
          <a:prstGeom prst="rect">
            <a:avLst/>
          </a:prstGeom>
          <a:noFill/>
        </p:spPr>
        <p:txBody>
          <a:bodyPr wrap="square">
            <a:spAutoFit/>
          </a:bodyPr>
          <a:lstStyle/>
          <a:p>
            <a:pPr lvl="1" algn="ctr">
              <a:defRPr/>
            </a:pPr>
            <a:r>
              <a:rPr lang="en-US" sz="4000" b="1" dirty="0" err="1">
                <a:solidFill>
                  <a:srgbClr val="FF0000"/>
                </a:solidFill>
                <a:latin typeface="Calibri" panose="020F0502020204030204" pitchFamily="34" charset="0"/>
                <a:cs typeface="Calibri" panose="020F0502020204030204" pitchFamily="34" charset="0"/>
              </a:rPr>
              <a:t>Quỹ</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tồn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tồn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Thiên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nhiên</a:t>
            </a:r>
            <a:r>
              <a:rPr lang="vi-VN"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tổ</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chuức</a:t>
            </a:r>
            <a:r>
              <a:rPr lang="en-US" sz="4000" b="1" dirty="0">
                <a:solidFill>
                  <a:srgbClr val="002060"/>
                </a:solidFill>
                <a:latin typeface="Calibri" panose="020F0502020204030204" pitchFamily="34" charset="0"/>
                <a:cs typeface="Calibri" panose="020F0502020204030204" pitchFamily="34" charset="0"/>
              </a:rPr>
              <a:t> phi </a:t>
            </a:r>
            <a:r>
              <a:rPr lang="en-US" sz="4000" b="1" dirty="0" err="1">
                <a:solidFill>
                  <a:srgbClr val="002060"/>
                </a:solidFill>
                <a:latin typeface="Calibri" panose="020F0502020204030204" pitchFamily="34" charset="0"/>
                <a:cs typeface="Calibri" panose="020F0502020204030204" pitchFamily="34" charset="0"/>
              </a:rPr>
              <a:t>chính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phủ</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lớn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bảo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tồn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nhiên</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6" name="Picture 2">
            <a:extLst>
              <a:ext uri="{FF2B5EF4-FFF2-40B4-BE49-F238E27FC236}">
                <a16:creationId xmlns:a16="http://schemas.microsoft.com/office/drawing/2014/main" id="{7864E1D1-E7F1-C1E0-A567-29E26F6F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3385" y="3100287"/>
            <a:ext cx="3458286" cy="353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425341" y="1629979"/>
            <a:ext cx="11551297" cy="5068696"/>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629406" y="1649259"/>
            <a:ext cx="10773168" cy="1323439"/>
          </a:xfrm>
          <a:prstGeom prst="rect">
            <a:avLst/>
          </a:prstGeom>
          <a:noFill/>
        </p:spPr>
        <p:txBody>
          <a:bodyPr wrap="square">
            <a:spAutoFit/>
          </a:bodyPr>
          <a:lstStyle/>
          <a:p>
            <a:pPr lvl="0" algn="ctr">
              <a:defRPr/>
            </a:pPr>
            <a:r>
              <a:rPr lang="en-US" sz="4000" b="1" dirty="0" err="1">
                <a:solidFill>
                  <a:srgbClr val="FF0000"/>
                </a:solidFill>
                <a:latin typeface="Calibri" panose="020F0502020204030204" pitchFamily="34" charset="0"/>
                <a:cs typeface="Calibri" panose="020F0502020204030204" pitchFamily="34" charset="0"/>
              </a:rPr>
              <a:t>Các-bô-níc</a:t>
            </a:r>
            <a:r>
              <a:rPr lang="vi-VN" sz="4000" b="1" dirty="0">
                <a:solidFill>
                  <a:srgbClr val="FF0000"/>
                </a:solidFill>
                <a:latin typeface="Calibri" panose="020F0502020204030204" pitchFamily="34" charset="0"/>
                <a:cs typeface="Calibri" panose="020F0502020204030204" pitchFamily="34" charset="0"/>
              </a:rPr>
              <a:t>:</a:t>
            </a:r>
            <a:r>
              <a:rPr lang="en-US" sz="4000" b="1" dirty="0" err="1">
                <a:solidFill>
                  <a:srgbClr val="002060"/>
                </a:solidFill>
                <a:latin typeface="Calibri" panose="020F0502020204030204" pitchFamily="34" charset="0"/>
                <a:cs typeface="Calibri" panose="020F0502020204030204" pitchFamily="34" charset="0"/>
              </a:rPr>
              <a:t>chất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dễ</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dàng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hoá</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lỏng,không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màu,có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thở</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nồng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độ</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cao</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5" name="Picture 4">
            <a:extLst>
              <a:ext uri="{FF2B5EF4-FFF2-40B4-BE49-F238E27FC236}">
                <a16:creationId xmlns:a16="http://schemas.microsoft.com/office/drawing/2014/main" id="{1A04683B-CDB3-5FBF-610C-705A06432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2984" y="2972698"/>
            <a:ext cx="5904193" cy="3654317"/>
          </a:xfrm>
          <a:prstGeom prst="rect">
            <a:avLst/>
          </a:prstGeom>
        </p:spPr>
      </p:pic>
    </p:spTree>
    <p:extLst>
      <p:ext uri="{BB962C8B-B14F-4D97-AF65-F5344CB8AC3E}">
        <p14:creationId xmlns:p14="http://schemas.microsoft.com/office/powerpoint/2010/main" val="41553340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242538"/>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16563" y="497801"/>
            <a:ext cx="11655086" cy="1519867"/>
            <a:chOff x="86125" y="767884"/>
            <a:chExt cx="11614074" cy="1519867"/>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Sự</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kiện Giờ Trái Đất được Quỹ Quốc tế Bảo tồn Thiên nhiên tổ chức hằng năm nhằm mục đích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25" y="1489783"/>
              <a:ext cx="797968" cy="797968"/>
            </a:xfrm>
            <a:prstGeom prst="rect">
              <a:avLst/>
            </a:prstGeom>
          </p:spPr>
        </p:pic>
      </p:grpSp>
      <p:sp>
        <p:nvSpPr>
          <p:cNvPr id="6" name="Rectangle: Rounded Corners 5">
            <a:extLst>
              <a:ext uri="{FF2B5EF4-FFF2-40B4-BE49-F238E27FC236}">
                <a16:creationId xmlns:a16="http://schemas.microsoft.com/office/drawing/2014/main" id="{91BD52D1-3E85-BCB5-6FE6-78AB14875EB5}"/>
              </a:ext>
            </a:extLst>
          </p:cNvPr>
          <p:cNvSpPr/>
          <p:nvPr/>
        </p:nvSpPr>
        <p:spPr>
          <a:xfrm>
            <a:off x="423081" y="2412417"/>
            <a:ext cx="11448568" cy="3225883"/>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en-US" sz="4000" b="1" dirty="0" err="1">
                <a:solidFill>
                  <a:prstClr val="black"/>
                </a:solidFill>
                <a:ea typeface="Roboto" panose="02000000000000000000" pitchFamily="2" charset="0"/>
              </a:rPr>
              <a:t>Sự</a:t>
            </a:r>
            <a:r>
              <a:rPr lang="en-US" sz="4000" b="1" dirty="0">
                <a:solidFill>
                  <a:prstClr val="black"/>
                </a:solidFill>
                <a:ea typeface="Roboto" panose="02000000000000000000" pitchFamily="2" charset="0"/>
              </a:rPr>
              <a:t> </a:t>
            </a:r>
            <a:r>
              <a:rPr lang="vi-VN" sz="4000" b="1" dirty="0">
                <a:solidFill>
                  <a:prstClr val="black"/>
                </a:solidFill>
                <a:latin typeface="Calibri" panose="020F0502020204030204"/>
                <a:ea typeface="Roboto" panose="02000000000000000000" pitchFamily="2" charset="0"/>
              </a:rPr>
              <a:t>kiện Giờ Trái Đất được Quỹ Quốc tế Bảo tồn Thiên nhiên tổ chức hằng năm nhằm mục đích</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nâng</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cao</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nhận</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thức</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về</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biến</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đổi</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khí</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hậu</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và</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khuyến</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khích</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mọi</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người</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hành</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động</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để</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bảo</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vệ</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Trái</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Đất</a:t>
            </a:r>
            <a:r>
              <a:rPr lang="en-US" sz="4000" b="1" dirty="0">
                <a:solidFill>
                  <a:prstClr val="black"/>
                </a:solidFill>
                <a:latin typeface="Calibri" panose="020F0502020204030204"/>
                <a:ea typeface="Roboto" panose="02000000000000000000" pitchFamily="2" charset="0"/>
              </a:rPr>
              <a:t>.</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Righ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424139" y="153279"/>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16563" y="497801"/>
            <a:ext cx="11655086" cy="1519867"/>
            <a:chOff x="86125" y="767884"/>
            <a:chExt cx="11614074" cy="1519867"/>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2</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Sự</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kiện Giờ Trái Đất được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tổ</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chức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như</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thế</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nào</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25" y="1489783"/>
              <a:ext cx="797968" cy="797968"/>
            </a:xfrm>
            <a:prstGeom prst="rect">
              <a:avLst/>
            </a:prstGeom>
          </p:spPr>
        </p:pic>
      </p:grpSp>
      <p:sp>
        <p:nvSpPr>
          <p:cNvPr id="6" name="Rectangle: Rounded Corners 5">
            <a:extLst>
              <a:ext uri="{FF2B5EF4-FFF2-40B4-BE49-F238E27FC236}">
                <a16:creationId xmlns:a16="http://schemas.microsoft.com/office/drawing/2014/main" id="{91BD52D1-3E85-BCB5-6FE6-78AB14875EB5}"/>
              </a:ext>
            </a:extLst>
          </p:cNvPr>
          <p:cNvSpPr/>
          <p:nvPr/>
        </p:nvSpPr>
        <p:spPr>
          <a:xfrm>
            <a:off x="526869" y="2154180"/>
            <a:ext cx="11448568" cy="3225883"/>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a:solidFill>
                  <a:prstClr val="black"/>
                </a:solidFill>
              </a:rPr>
              <a:t> </a:t>
            </a:r>
            <a:r>
              <a:rPr lang="en-US" sz="4000" b="1">
                <a:solidFill>
                  <a:prstClr val="black"/>
                </a:solidFill>
                <a:ea typeface="Roboto" panose="02000000000000000000" pitchFamily="2" charset="0"/>
              </a:rPr>
              <a:t>Sự </a:t>
            </a:r>
            <a:r>
              <a:rPr lang="vi-VN" sz="4000" b="1">
                <a:solidFill>
                  <a:prstClr val="black"/>
                </a:solidFill>
                <a:latin typeface="Calibri" panose="020F0502020204030204"/>
                <a:ea typeface="Roboto" panose="02000000000000000000" pitchFamily="2" charset="0"/>
              </a:rPr>
              <a:t>kiện Giờ Trái Đất được </a:t>
            </a:r>
            <a:r>
              <a:rPr lang="en-US" sz="4000" b="1">
                <a:solidFill>
                  <a:prstClr val="black"/>
                </a:solidFill>
                <a:latin typeface="Calibri" panose="020F0502020204030204"/>
                <a:ea typeface="Roboto" panose="02000000000000000000" pitchFamily="2" charset="0"/>
              </a:rPr>
              <a:t>tổ chức và thứ Bảy cuối cùng và tháng Ba ,khi các thành phố </a:t>
            </a:r>
            <a:r>
              <a:rPr lang="vi-VN" sz="4000" b="1">
                <a:solidFill>
                  <a:prstClr val="black"/>
                </a:solidFill>
                <a:latin typeface="Calibri" panose="020F0502020204030204"/>
                <a:ea typeface="Roboto" panose="02000000000000000000" pitchFamily="2" charset="0"/>
              </a:rPr>
              <a:t>các thành phố và thị trấn trên toàn cầu tắt đèn trong một giờ, từ 20 giờ 30 phút đến 21 giờ 30 phút giờ địa phương.</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04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Righ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424139" y="153279"/>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16563" y="497801"/>
            <a:ext cx="11655086" cy="1519867"/>
            <a:chOff x="86125" y="767884"/>
            <a:chExt cx="11614074" cy="1519867"/>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3</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Những chi tiết nào cho thấy sự kiện Giờ Trái Đất đã thu hút được sự quan tâm của thế giới.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25" y="1489783"/>
              <a:ext cx="797968" cy="797968"/>
            </a:xfrm>
            <a:prstGeom prst="rect">
              <a:avLst/>
            </a:prstGeom>
          </p:spPr>
        </p:pic>
      </p:grpSp>
      <p:sp>
        <p:nvSpPr>
          <p:cNvPr id="6" name="Rectangle: Rounded Corners 5">
            <a:extLst>
              <a:ext uri="{FF2B5EF4-FFF2-40B4-BE49-F238E27FC236}">
                <a16:creationId xmlns:a16="http://schemas.microsoft.com/office/drawing/2014/main" id="{91BD52D1-3E85-BCB5-6FE6-78AB14875EB5}"/>
              </a:ext>
            </a:extLst>
          </p:cNvPr>
          <p:cNvSpPr/>
          <p:nvPr/>
        </p:nvSpPr>
        <p:spPr>
          <a:xfrm>
            <a:off x="319293" y="2470245"/>
            <a:ext cx="11448568" cy="3671248"/>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Những chi tiết cho thấy sự kiện Giờ Trái Đất đã thu hút được sự quan tâm của thế giới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là</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a:t>
            </a: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 Năm 2022, sự kiện đã ghi nhận sự tham gia của hơn 190 quốc gia và vùng lãnh </a:t>
            </a:r>
            <a:r>
              <a:rPr lang="vi-VN"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thổ.Việt</a:t>
            </a: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 Nam chính thức tham gia hưởng ứng Giờ Trái Đất từ năm 2009.</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741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Righ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424139" y="153279"/>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216563" y="497801"/>
            <a:ext cx="11655086" cy="1519867"/>
            <a:chOff x="86125" y="767884"/>
            <a:chExt cx="11614074" cy="1519867"/>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Sự kiện Giờ Trái Đất đã mang lại lợi ích gì cho môi trường sống của chúng ta?</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25" y="1489783"/>
              <a:ext cx="797968" cy="797968"/>
            </a:xfrm>
            <a:prstGeom prst="rect">
              <a:avLst/>
            </a:prstGeom>
          </p:spPr>
        </p:pic>
      </p:grpSp>
      <p:sp>
        <p:nvSpPr>
          <p:cNvPr id="6" name="Rectangle: Rounded Corners 5">
            <a:extLst>
              <a:ext uri="{FF2B5EF4-FFF2-40B4-BE49-F238E27FC236}">
                <a16:creationId xmlns:a16="http://schemas.microsoft.com/office/drawing/2014/main" id="{91BD52D1-3E85-BCB5-6FE6-78AB14875EB5}"/>
              </a:ext>
            </a:extLst>
          </p:cNvPr>
          <p:cNvSpPr/>
          <p:nvPr/>
        </p:nvSpPr>
        <p:spPr>
          <a:xfrm>
            <a:off x="475504" y="2647394"/>
            <a:ext cx="11448568" cy="3057404"/>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Những </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h</a:t>
            </a:r>
            <a:r>
              <a:rPr lang="vi-VN"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ành</a:t>
            </a: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 động</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nhỏ</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như</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a:t>
            </a: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 tắt các thiết bị diện không cần thiết trong 60 phút góp phần không nhỏ vào việc tiết kiệm điện năng, giúp giảm thiểu khí các-bô-</a:t>
            </a:r>
            <a:r>
              <a:rPr lang="vi-VN"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nic</a:t>
            </a: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 và chống biến đổi khí hậu.</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61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Righ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424139" y="153279"/>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56865" y="153279"/>
            <a:ext cx="12078269" cy="1864389"/>
            <a:chOff x="-73011" y="423362"/>
            <a:chExt cx="12035767" cy="1864389"/>
          </a:xfrm>
        </p:grpSpPr>
        <p:sp>
          <p:nvSpPr>
            <p:cNvPr id="9" name="TextBox 8">
              <a:extLst>
                <a:ext uri="{FF2B5EF4-FFF2-40B4-BE49-F238E27FC236}">
                  <a16:creationId xmlns:a16="http://schemas.microsoft.com/office/drawing/2014/main" id="{26D9F4D0-8D2F-B27C-2C18-C00FCD56603A}"/>
                </a:ext>
              </a:extLst>
            </p:cNvPr>
            <p:cNvSpPr txBox="1"/>
            <p:nvPr/>
          </p:nvSpPr>
          <p:spPr>
            <a:xfrm>
              <a:off x="-73011" y="423362"/>
              <a:ext cx="12035767"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5.Hãy chia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sẻ</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những</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thể</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để</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bảo</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vệ</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Trái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Đất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25" y="1489783"/>
              <a:ext cx="797968" cy="797968"/>
            </a:xfrm>
            <a:prstGeom prst="rect">
              <a:avLst/>
            </a:prstGeom>
          </p:spPr>
        </p:pic>
      </p:grpSp>
      <p:sp>
        <p:nvSpPr>
          <p:cNvPr id="6" name="Rectangle: Rounded Corners 5">
            <a:extLst>
              <a:ext uri="{FF2B5EF4-FFF2-40B4-BE49-F238E27FC236}">
                <a16:creationId xmlns:a16="http://schemas.microsoft.com/office/drawing/2014/main" id="{91BD52D1-3E85-BCB5-6FE6-78AB14875EB5}"/>
              </a:ext>
            </a:extLst>
          </p:cNvPr>
          <p:cNvSpPr/>
          <p:nvPr/>
        </p:nvSpPr>
        <p:spPr>
          <a:xfrm>
            <a:off x="668740" y="1816058"/>
            <a:ext cx="11306697" cy="4491781"/>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black"/>
                </a:solidFill>
                <a:latin typeface="Calibri" panose="020F0502020204030204" pitchFamily="34" charset="0"/>
                <a:cs typeface="Calibri" panose="020F0502020204030204" pitchFamily="34" charset="0"/>
              </a:rPr>
              <a:t>- Tắt các thiết bị điện khi không sử dụng để tiết kiệm năng lượng.</a:t>
            </a:r>
            <a:endParaRPr lang="en-US" sz="3200" b="1" dirty="0">
              <a:solidFill>
                <a:prstClr val="black"/>
              </a:solidFill>
              <a:latin typeface="Calibri" panose="020F0502020204030204" pitchFamily="34" charset="0"/>
              <a:cs typeface="Calibri" panose="020F0502020204030204" pitchFamily="34" charset="0"/>
            </a:endParaRPr>
          </a:p>
          <a:p>
            <a:pPr lvl="0" algn="just">
              <a:defRPr/>
            </a:pPr>
            <a:r>
              <a:rPr lang="vi-VN" sz="3200" b="1" dirty="0">
                <a:solidFill>
                  <a:prstClr val="black"/>
                </a:solidFill>
                <a:latin typeface="Calibri" panose="020F0502020204030204" pitchFamily="34" charset="0"/>
                <a:cs typeface="Calibri" panose="020F0502020204030204" pitchFamily="34" charset="0"/>
              </a:rPr>
              <a:t>- Sử dụng sản phẩm tái chế và hạn chế sử dụng đồ nhựa dùng một lần.</a:t>
            </a:r>
            <a:endParaRPr lang="en-US" sz="3200" b="1" dirty="0">
              <a:solidFill>
                <a:prstClr val="black"/>
              </a:solidFill>
              <a:latin typeface="Calibri" panose="020F0502020204030204" pitchFamily="34" charset="0"/>
              <a:cs typeface="Calibri" panose="020F0502020204030204" pitchFamily="34" charset="0"/>
            </a:endParaRPr>
          </a:p>
          <a:p>
            <a:pPr lvl="0" algn="just">
              <a:defRPr/>
            </a:pPr>
            <a:r>
              <a:rPr lang="vi-VN" sz="3200" b="1" dirty="0">
                <a:solidFill>
                  <a:prstClr val="black"/>
                </a:solidFill>
                <a:latin typeface="Calibri" panose="020F0502020204030204" pitchFamily="34" charset="0"/>
                <a:cs typeface="Calibri" panose="020F0502020204030204" pitchFamily="34" charset="0"/>
              </a:rPr>
              <a:t>- Trồng cây xanh và tham gia các hoạt động bảo vệ môi trường.</a:t>
            </a:r>
            <a:endParaRPr lang="en-US" sz="3200" b="1" dirty="0">
              <a:solidFill>
                <a:prstClr val="black"/>
              </a:solidFill>
              <a:latin typeface="Calibri" panose="020F0502020204030204" pitchFamily="34" charset="0"/>
              <a:cs typeface="Calibri" panose="020F0502020204030204" pitchFamily="34" charset="0"/>
            </a:endParaRPr>
          </a:p>
          <a:p>
            <a:pPr lvl="0" algn="just">
              <a:defRPr/>
            </a:pPr>
            <a:r>
              <a:rPr lang="vi-VN" sz="3200" b="1" dirty="0">
                <a:solidFill>
                  <a:prstClr val="black"/>
                </a:solidFill>
                <a:latin typeface="Calibri" panose="020F0502020204030204" pitchFamily="34" charset="0"/>
                <a:cs typeface="Calibri" panose="020F0502020204030204" pitchFamily="34" charset="0"/>
              </a:rPr>
              <a:t>- Tiết kiệm nước và sử dụng năng lượng tái tạo.</a:t>
            </a:r>
            <a:endParaRPr lang="en-US" sz="3200" b="1" dirty="0">
              <a:solidFill>
                <a:prstClr val="black"/>
              </a:solidFill>
              <a:latin typeface="Calibri" panose="020F0502020204030204" pitchFamily="34" charset="0"/>
              <a:cs typeface="Calibri" panose="020F0502020204030204" pitchFamily="34" charset="0"/>
            </a:endParaRPr>
          </a:p>
          <a:p>
            <a:pPr lvl="0" algn="just">
              <a:defRPr/>
            </a:pPr>
            <a:r>
              <a:rPr lang="vi-VN" sz="3200" b="1" dirty="0">
                <a:solidFill>
                  <a:prstClr val="black"/>
                </a:solidFill>
                <a:latin typeface="Calibri" panose="020F0502020204030204" pitchFamily="34" charset="0"/>
                <a:cs typeface="Calibri" panose="020F0502020204030204" pitchFamily="34" charset="0"/>
              </a:rPr>
              <a:t>- Tuyên truyền, nâng cao nhận thức về bảo vệ môi trường cho bạn bè và người thân.</a:t>
            </a:r>
            <a:endParaRPr lang="en-US" sz="32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831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Righ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9D21-2603-2AB0-49C6-19CCE3CC2375}"/>
              </a:ext>
            </a:extLst>
          </p:cNvPr>
          <p:cNvSpPr>
            <a:spLocks noGrp="1"/>
          </p:cNvSpPr>
          <p:nvPr>
            <p:ph type="title"/>
          </p:nvPr>
        </p:nvSpPr>
        <p:spPr/>
        <p:txBody>
          <a:bodyPr/>
          <a:lstStyle/>
          <a:p>
            <a:endParaRPr lang="en-US"/>
          </a:p>
        </p:txBody>
      </p:sp>
      <p:pic>
        <p:nvPicPr>
          <p:cNvPr id="4" name="POKI- Giờ trái đất - Tiết kiệm điện - Kỹ năng sống POKI - Kỹ năng sống tiểu học">
            <a:hlinkClick r:id="" action="ppaction://media"/>
            <a:extLst>
              <a:ext uri="{FF2B5EF4-FFF2-40B4-BE49-F238E27FC236}">
                <a16:creationId xmlns:a16="http://schemas.microsoft.com/office/drawing/2014/main" id="{8BE74699-267F-39D5-D379-B020CA93469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1768804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09182" y="2183641"/>
            <a:ext cx="11769085" cy="3782305"/>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4000" b="1" dirty="0">
                <a:solidFill>
                  <a:prstClr val="black"/>
                </a:solidFill>
                <a:latin typeface="Calibri" panose="020F0502020204030204" pitchFamily="34" charset="0"/>
                <a:cs typeface="Calibri" panose="020F0502020204030204" pitchFamily="34" charset="0"/>
              </a:rPr>
              <a:t>Bài </a:t>
            </a:r>
            <a:r>
              <a:rPr lang="en-US" sz="4000" b="1" dirty="0" err="1">
                <a:solidFill>
                  <a:prstClr val="black"/>
                </a:solidFill>
                <a:latin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khuyên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chúng</a:t>
            </a:r>
            <a:r>
              <a:rPr lang="en-US" sz="4000" b="1" dirty="0">
                <a:solidFill>
                  <a:prstClr val="black"/>
                </a:solidFill>
                <a:latin typeface="Calibri" panose="020F0502020204030204" pitchFamily="34" charset="0"/>
                <a:cs typeface="Calibri" panose="020F0502020204030204" pitchFamily="34" charset="0"/>
              </a:rPr>
              <a:t> ta </a:t>
            </a:r>
            <a:r>
              <a:rPr lang="en-US" sz="4000" b="1" dirty="0" err="1">
                <a:solidFill>
                  <a:prstClr val="black"/>
                </a:solidFill>
                <a:latin typeface="Calibri" panose="020F0502020204030204" pitchFamily="34" charset="0"/>
                <a:cs typeface="Calibri" panose="020F0502020204030204" pitchFamily="34" charset="0"/>
              </a:rPr>
              <a:t>nên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bảo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vệ</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môi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trường</a:t>
            </a:r>
            <a:r>
              <a:rPr lang="en-US" sz="4000" b="1" dirty="0">
                <a:solidFill>
                  <a:prstClr val="black"/>
                </a:solidFill>
                <a:latin typeface="Calibri" panose="020F0502020204030204" pitchFamily="34" charset="0"/>
                <a:cs typeface="Calibri" panose="020F0502020204030204" pitchFamily="34" charset="0"/>
              </a:rPr>
              <a:t>.</a:t>
            </a:r>
            <a:r>
              <a:rPr lang="vi-VN" sz="4000" b="1" dirty="0">
                <a:solidFill>
                  <a:prstClr val="black"/>
                </a:solidFill>
                <a:latin typeface="Calibri" panose="020F0502020204030204" pitchFamily="34" charset="0"/>
                <a:cs typeface="Calibri" panose="020F0502020204030204" pitchFamily="34" charset="0"/>
              </a:rPr>
              <a:t> Giờ Trái Đất là một sự kiện hữu ích, đã lan </a:t>
            </a:r>
            <a:r>
              <a:rPr lang="vi-VN" sz="4000" b="1" dirty="0" err="1">
                <a:solidFill>
                  <a:prstClr val="black"/>
                </a:solidFill>
                <a:latin typeface="Calibri" panose="020F0502020204030204" pitchFamily="34" charset="0"/>
                <a:cs typeface="Calibri" panose="020F0502020204030204" pitchFamily="34" charset="0"/>
              </a:rPr>
              <a:t>toả</a:t>
            </a:r>
            <a:r>
              <a:rPr lang="vi-VN" sz="4000" b="1" dirty="0">
                <a:solidFill>
                  <a:prstClr val="black"/>
                </a:solidFill>
                <a:latin typeface="Calibri" panose="020F0502020204030204" pitchFamily="34" charset="0"/>
                <a:cs typeface="Calibri" panose="020F0502020204030204" pitchFamily="34" charset="0"/>
              </a:rPr>
              <a:t> rộng rãi với ý nghĩa của nó. Hãy cùng chung tay hành động dù những hành động ấy là nhỏ nhất, đơn giản nhất để góp phần bảo vệ môi trường, bảo vệ Trái đất của chúng ta.</a:t>
            </a:r>
            <a:endParaRPr lang="en-US" sz="5400" b="1" dirty="0">
              <a:solidFill>
                <a:prstClr val="black"/>
              </a:solidFill>
              <a:latin typeface="Calibri" panose="020F0502020204030204" pitchFamily="34" charset="0"/>
              <a:cs typeface="Calibri" panose="020F0502020204030204" pitchFamily="34" charset="0"/>
            </a:endParaRPr>
          </a:p>
        </p:txBody>
      </p:sp>
      <p:pic>
        <p:nvPicPr>
          <p:cNvPr id="2" name="Picture 1" descr="A pink folder with a letter inside&#10;&#10;Description automatically generated">
            <a:extLst>
              <a:ext uri="{FF2B5EF4-FFF2-40B4-BE49-F238E27FC236}">
                <a16:creationId xmlns:a16="http://schemas.microsoft.com/office/drawing/2014/main" id="{FD7E1AB0-9FE7-4253-335F-F51E8D71D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49AA8D3D-04F5-8C9D-C54A-A499452248DC}"/>
              </a:ext>
            </a:extLst>
          </p:cNvPr>
          <p:cNvSpPr/>
          <p:nvPr/>
        </p:nvSpPr>
        <p:spPr>
          <a:xfrm>
            <a:off x="3815354" y="1343668"/>
            <a:ext cx="7348452" cy="1464231"/>
          </a:xfrm>
          <a:prstGeom prst="roundRect">
            <a:avLst/>
          </a:prstGeom>
          <a:solidFill>
            <a:srgbClr val="FFCCFF"/>
          </a:solidFill>
          <a:ln w="57150">
            <a:solidFill>
              <a:srgbClr val="7030A0"/>
            </a:solidFill>
          </a:ln>
        </p:spPr>
        <p:txBody>
          <a:bodyPr wrap="square" rtlCol="0">
            <a:spAutoFit/>
          </a:bodyPr>
          <a:lstStyle/>
          <a:p>
            <a:pPr lvl="0" algn="ctr">
              <a:defRPr/>
            </a:pPr>
            <a:r>
              <a:rPr kumimoji="0" lang="en-US" sz="8000" b="1" i="0" u="none" strike="noStrike" kern="1200" cap="none" spc="0" normalizeH="0" baseline="0" noProof="0" dirty="0" err="1">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rPr>
              <a:t>L</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rPr>
              <a:t>u</a:t>
            </a:r>
            <a:r>
              <a:rPr kumimoji="0" lang="en-US" sz="8000" b="1" i="0" u="none" strike="noStrike" kern="1200" cap="none" spc="0" normalizeH="0" baseline="0" noProof="0" dirty="0" err="1">
                <a:ln>
                  <a:noFill/>
                </a:ln>
                <a:solidFill>
                  <a:srgbClr val="FFC000"/>
                </a:solidFill>
                <a:effectLst/>
                <a:uLnTx/>
                <a:uFillTx/>
                <a:latin typeface="Calibri" panose="020F0502020204030204" pitchFamily="34" charset="0"/>
                <a:ea typeface="Roboto" panose="02000000000000000000" pitchFamily="2" charset="0"/>
                <a:cs typeface="Calibri" panose="020F0502020204030204" pitchFamily="34" charset="0"/>
              </a:rPr>
              <a:t>y</a:t>
            </a:r>
            <a:r>
              <a:rPr kumimoji="0" lang="en-US" sz="8000" b="1" i="0" u="none" strike="noStrike" kern="1200" cap="none" spc="0" normalizeH="0" baseline="0" noProof="0" dirty="0" err="1">
                <a:ln>
                  <a:noFill/>
                </a:ln>
                <a:solidFill>
                  <a:srgbClr val="FFFF00"/>
                </a:solidFill>
                <a:effectLst/>
                <a:uLnTx/>
                <a:uFillTx/>
                <a:latin typeface="Calibri" panose="020F0502020204030204" pitchFamily="34" charset="0"/>
                <a:ea typeface="Roboto" panose="02000000000000000000" pitchFamily="2" charset="0"/>
                <a:cs typeface="Calibri" panose="020F0502020204030204" pitchFamily="34" charset="0"/>
              </a:rPr>
              <a:t>ệ</a:t>
            </a:r>
            <a:r>
              <a:rPr kumimoji="0" lang="en-US" sz="8000" b="1" i="0" u="none" strike="noStrike" kern="1200" cap="none" spc="0" normalizeH="0" baseline="0" noProof="0" dirty="0" err="1">
                <a:ln>
                  <a:noFill/>
                </a:ln>
                <a:solidFill>
                  <a:srgbClr val="92D050"/>
                </a:solidFill>
                <a:effectLst/>
                <a:uLnTx/>
                <a:uFillTx/>
                <a:latin typeface="Calibri" panose="020F0502020204030204" pitchFamily="34" charset="0"/>
                <a:ea typeface="Roboto" panose="02000000000000000000" pitchFamily="2" charset="0"/>
                <a:cs typeface="Calibri" panose="020F0502020204030204" pitchFamily="34" charset="0"/>
              </a:rPr>
              <a:t>n</a:t>
            </a:r>
            <a:r>
              <a:rPr kumimoji="0" lang="en-US" sz="8000" b="1" i="0" u="none" strike="noStrike" kern="1200" cap="none" spc="0" normalizeH="0" noProof="0" dirty="0">
                <a:ln>
                  <a:noFill/>
                </a:ln>
                <a:solidFill>
                  <a:srgbClr val="92D050"/>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8000" b="1" i="0" u="none" strike="noStrike" kern="1200" cap="none" spc="0" normalizeH="0" noProof="0" dirty="0" err="1">
                <a:ln>
                  <a:noFill/>
                </a:ln>
                <a:solidFill>
                  <a:srgbClr val="00B050"/>
                </a:solidFill>
                <a:effectLst/>
                <a:uLnTx/>
                <a:uFillTx/>
                <a:latin typeface="Calibri" panose="020F0502020204030204" pitchFamily="34" charset="0"/>
                <a:ea typeface="Roboto" panose="02000000000000000000" pitchFamily="2" charset="0"/>
                <a:cs typeface="Calibri" panose="020F0502020204030204" pitchFamily="34" charset="0"/>
              </a:rPr>
              <a:t>t</a:t>
            </a:r>
            <a:r>
              <a:rPr kumimoji="0" lang="en-US" sz="8000" b="1" i="0" u="none" strike="noStrike" kern="1200" cap="none" spc="0" normalizeH="0" noProof="0" dirty="0" err="1">
                <a:ln>
                  <a:noFill/>
                </a:ln>
                <a:solidFill>
                  <a:srgbClr val="00B0F0"/>
                </a:solidFill>
                <a:effectLst/>
                <a:uLnTx/>
                <a:uFillTx/>
                <a:latin typeface="Calibri" panose="020F0502020204030204" pitchFamily="34" charset="0"/>
                <a:ea typeface="Roboto" panose="02000000000000000000" pitchFamily="2" charset="0"/>
                <a:cs typeface="Calibri" panose="020F0502020204030204" pitchFamily="34" charset="0"/>
              </a:rPr>
              <a:t>ậ</a:t>
            </a:r>
            <a:r>
              <a:rPr kumimoji="0" lang="en-US" sz="8000" b="1" i="0" u="none" strike="noStrike" kern="1200" cap="none" spc="0" normalizeH="0" noProof="0" dirty="0" err="1">
                <a:ln>
                  <a:noFill/>
                </a:ln>
                <a:solidFill>
                  <a:srgbClr val="002060"/>
                </a:solidFill>
                <a:effectLst/>
                <a:uLnTx/>
                <a:uFillTx/>
                <a:latin typeface="Calibri" panose="020F0502020204030204" pitchFamily="34" charset="0"/>
                <a:ea typeface="Roboto" panose="02000000000000000000" pitchFamily="2" charset="0"/>
                <a:cs typeface="Calibri" panose="020F0502020204030204" pitchFamily="34" charset="0"/>
              </a:rPr>
              <a:t>p</a:t>
            </a:r>
            <a:endParaRPr kumimoji="0" lang="vi-VN" sz="8000" b="1" i="0" u="none" strike="noStrike" kern="1200" cap="none" spc="0" normalizeH="0" baseline="0" noProof="0" dirty="0">
              <a:ln>
                <a:noFill/>
              </a:ln>
              <a:solidFill>
                <a:srgbClr val="00206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2" descr="PHÁT TRIỂN NĂNG LỰC THẨM MỸ BẰNG TOÁN HỌC - POMath">
            <a:extLst>
              <a:ext uri="{FF2B5EF4-FFF2-40B4-BE49-F238E27FC236}">
                <a16:creationId xmlns:a16="http://schemas.microsoft.com/office/drawing/2014/main"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980693-DB03-B8CC-84CE-AD5305972A76}"/>
              </a:ext>
            </a:extLst>
          </p:cNvPr>
          <p:cNvSpPr/>
          <p:nvPr/>
        </p:nvSpPr>
        <p:spPr>
          <a:xfrm>
            <a:off x="0" y="245659"/>
            <a:ext cx="12191999" cy="1459488"/>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1:Nêu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nghĩa</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của</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mỗi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từ</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dưới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đây</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a:t>
            </a:r>
          </a:p>
          <a:p>
            <a:pPr lvl="0" algn="just">
              <a:defRPr/>
            </a:pPr>
            <a:r>
              <a:rPr lang="en-US" sz="4000" b="1" dirty="0" err="1">
                <a:solidFill>
                  <a:prstClr val="black"/>
                </a:solidFill>
                <a:latin typeface="Calibri" panose="020F0502020204030204" pitchFamily="34" charset="0"/>
                <a:cs typeface="Calibri" panose="020F0502020204030204" pitchFamily="34" charset="0"/>
              </a:rPr>
              <a:t>Gợi</a:t>
            </a:r>
            <a:r>
              <a:rPr lang="en-US" sz="4000" b="1" dirty="0">
                <a:solidFill>
                  <a:prstClr val="black"/>
                </a:solidFill>
                <a:latin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sử</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dụng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từ</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điển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tìm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hiểu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nghĩa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từ</a:t>
            </a:r>
            <a:r>
              <a:rPr lang="en-US" sz="4000" b="1" dirty="0">
                <a:solidFill>
                  <a:prstClr val="black"/>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E85347AD-92AE-6D8C-6A89-F88C4CF84B7C}"/>
              </a:ext>
            </a:extLst>
          </p:cNvPr>
          <p:cNvSpPr txBox="1"/>
          <p:nvPr/>
        </p:nvSpPr>
        <p:spPr>
          <a:xfrm>
            <a:off x="264701" y="1979678"/>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ca</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428C97A2-CA01-0907-32F0-05CB7B60E1C5}"/>
              </a:ext>
            </a:extLst>
          </p:cNvPr>
          <p:cNvSpPr txBox="1"/>
          <p:nvPr/>
        </p:nvSpPr>
        <p:spPr>
          <a:xfrm>
            <a:off x="264701" y="3236859"/>
            <a:ext cx="3092647"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khánh</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7" name="TextBox 6">
            <a:extLst>
              <a:ext uri="{FF2B5EF4-FFF2-40B4-BE49-F238E27FC236}">
                <a16:creationId xmlns:a16="http://schemas.microsoft.com/office/drawing/2014/main" id="{1660B435-8727-FE93-7D44-1A8562977486}"/>
              </a:ext>
            </a:extLst>
          </p:cNvPr>
          <p:cNvSpPr txBox="1"/>
          <p:nvPr/>
        </p:nvSpPr>
        <p:spPr>
          <a:xfrm>
            <a:off x="287868" y="4591076"/>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ngữ</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id="{F3EA09CC-105E-C147-0104-3888FA5AD5B6}"/>
              </a:ext>
            </a:extLst>
          </p:cNvPr>
          <p:cNvSpPr txBox="1"/>
          <p:nvPr/>
        </p:nvSpPr>
        <p:spPr>
          <a:xfrm>
            <a:off x="6613186" y="1979678"/>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gia</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12A80BD1-2D16-CF32-EAB6-3FE45E61A498}"/>
              </a:ext>
            </a:extLst>
          </p:cNvPr>
          <p:cNvSpPr txBox="1"/>
          <p:nvPr/>
        </p:nvSpPr>
        <p:spPr>
          <a:xfrm>
            <a:off x="6613186" y="3095972"/>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kì</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0" name="TextBox 9">
            <a:extLst>
              <a:ext uri="{FF2B5EF4-FFF2-40B4-BE49-F238E27FC236}">
                <a16:creationId xmlns:a16="http://schemas.microsoft.com/office/drawing/2014/main" id="{A73E7909-3BE3-20DD-8D27-25C77C802182}"/>
              </a:ext>
            </a:extLst>
          </p:cNvPr>
          <p:cNvSpPr txBox="1"/>
          <p:nvPr/>
        </p:nvSpPr>
        <p:spPr>
          <a:xfrm>
            <a:off x="6613186" y="4591076"/>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tế</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7EE4B482-3421-7C61-51B6-F7D32585C0C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71250" y="245659"/>
            <a:ext cx="800786" cy="797968"/>
          </a:xfrm>
          <a:prstGeom prst="rect">
            <a:avLst/>
          </a:prstGeom>
        </p:spPr>
      </p:pic>
      <p:pic>
        <p:nvPicPr>
          <p:cNvPr id="15" name="Picture 14">
            <a:extLst>
              <a:ext uri="{FF2B5EF4-FFF2-40B4-BE49-F238E27FC236}">
                <a16:creationId xmlns:a16="http://schemas.microsoft.com/office/drawing/2014/main" id="{5930BEA5-018A-3346-156B-95F947885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124" y="3879164"/>
            <a:ext cx="2897875" cy="2978835"/>
          </a:xfrm>
          <a:prstGeom prst="rect">
            <a:avLst/>
          </a:prstGeom>
        </p:spPr>
      </p:pic>
    </p:spTree>
    <p:extLst>
      <p:ext uri="{BB962C8B-B14F-4D97-AF65-F5344CB8AC3E}">
        <p14:creationId xmlns:p14="http://schemas.microsoft.com/office/powerpoint/2010/main" val="1341531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F5B86C-8971-14EA-4E8B-082F486AC7D9}"/>
              </a:ext>
            </a:extLst>
          </p:cNvPr>
          <p:cNvSpPr txBox="1"/>
          <p:nvPr/>
        </p:nvSpPr>
        <p:spPr>
          <a:xfrm>
            <a:off x="4842151" y="382137"/>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ca</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3" name="Group 2">
            <a:extLst>
              <a:ext uri="{FF2B5EF4-FFF2-40B4-BE49-F238E27FC236}">
                <a16:creationId xmlns:a16="http://schemas.microsoft.com/office/drawing/2014/main" id="{27115A3E-BCD0-FC9E-7315-5496D91B026F}"/>
              </a:ext>
            </a:extLst>
          </p:cNvPr>
          <p:cNvGrpSpPr/>
          <p:nvPr/>
        </p:nvGrpSpPr>
        <p:grpSpPr>
          <a:xfrm>
            <a:off x="430310" y="1484935"/>
            <a:ext cx="11331379" cy="4188381"/>
            <a:chOff x="230818" y="566309"/>
            <a:chExt cx="11331379" cy="4188381"/>
          </a:xfrm>
        </p:grpSpPr>
        <p:sp>
          <p:nvSpPr>
            <p:cNvPr id="4" name="TextBox 3">
              <a:extLst>
                <a:ext uri="{FF2B5EF4-FFF2-40B4-BE49-F238E27FC236}">
                  <a16:creationId xmlns:a16="http://schemas.microsoft.com/office/drawing/2014/main" id="{EE9D48FA-2CBF-89AB-651A-75EF6BCE78B4}"/>
                </a:ext>
              </a:extLst>
            </p:cNvPr>
            <p:cNvSpPr txBox="1"/>
            <p:nvPr/>
          </p:nvSpPr>
          <p:spPr>
            <a:xfrm>
              <a:off x="629802" y="566309"/>
              <a:ext cx="10932395" cy="4188381"/>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vi-VN" sz="4000" b="0" i="0" dirty="0">
                  <a:solidFill>
                    <a:srgbClr val="1F1F1F"/>
                  </a:solidFill>
                  <a:effectLst/>
                  <a:latin typeface="Google Sans"/>
                </a:rPr>
                <a:t>Quốc ca nói chung </a:t>
              </a:r>
              <a:r>
                <a:rPr lang="vi-VN" sz="4000" b="0" i="0" dirty="0">
                  <a:solidFill>
                    <a:srgbClr val="040C28"/>
                  </a:solidFill>
                  <a:effectLst/>
                  <a:latin typeface="Google Sans"/>
                </a:rPr>
                <a:t>là một bài hát thể hiện sự ái quốc, khơi gợi và tán dương lịch sử, truyền thống và đấu tranh của nhân dân quốc gia đó</a:t>
              </a:r>
              <a:r>
                <a:rPr lang="vi-VN" sz="4000" b="0" i="0" dirty="0">
                  <a:solidFill>
                    <a:srgbClr val="1F1F1F"/>
                  </a:solidFill>
                  <a:effectLst/>
                  <a:latin typeface="Google Sans"/>
                </a:rPr>
                <a:t>, được chính phủ của một đất nước công nhận là bài hát chính thức của quốc gia, hoặc được người dân sử dụng nhiều thành thông lệ.</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3D07B95C-753F-C62E-5036-D3FE71C63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Tree>
    <p:extLst>
      <p:ext uri="{BB962C8B-B14F-4D97-AF65-F5344CB8AC3E}">
        <p14:creationId xmlns:p14="http://schemas.microsoft.com/office/powerpoint/2010/main" val="3770093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A7148-E8B0-28CE-DE66-7C310D2C88B1}"/>
              </a:ext>
            </a:extLst>
          </p:cNvPr>
          <p:cNvSpPr txBox="1"/>
          <p:nvPr/>
        </p:nvSpPr>
        <p:spPr>
          <a:xfrm>
            <a:off x="4140666" y="480011"/>
            <a:ext cx="3092647"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khánh</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53193B94-2468-A7F3-C057-E3CA4F7BB183}"/>
              </a:ext>
            </a:extLst>
          </p:cNvPr>
          <p:cNvSpPr txBox="1"/>
          <p:nvPr/>
        </p:nvSpPr>
        <p:spPr>
          <a:xfrm>
            <a:off x="829294" y="1484935"/>
            <a:ext cx="10932395" cy="4188381"/>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vi-VN" sz="4000" b="0" i="0" dirty="0">
                <a:solidFill>
                  <a:srgbClr val="474747"/>
                </a:solidFill>
                <a:effectLst/>
                <a:latin typeface="Google Sans"/>
              </a:rPr>
              <a:t>Quốc</a:t>
            </a:r>
            <a:r>
              <a:rPr lang="en-US" sz="4000" b="0" i="0" dirty="0">
                <a:solidFill>
                  <a:srgbClr val="474747"/>
                </a:solidFill>
                <a:effectLst/>
                <a:latin typeface="Google Sans"/>
              </a:rPr>
              <a:t> </a:t>
            </a:r>
            <a:r>
              <a:rPr lang="vi-VN" sz="4000" b="0" i="0" dirty="0">
                <a:solidFill>
                  <a:srgbClr val="474747"/>
                </a:solidFill>
                <a:effectLst/>
                <a:latin typeface="Google Sans"/>
              </a:rPr>
              <a:t>khánh là </a:t>
            </a:r>
            <a:r>
              <a:rPr lang="vi-VN" sz="4000" b="0" i="0" dirty="0">
                <a:solidFill>
                  <a:srgbClr val="040C28"/>
                </a:solidFill>
                <a:effectLst/>
                <a:latin typeface="Google Sans"/>
              </a:rPr>
              <a:t>ngày thành lập nhà nước</a:t>
            </a:r>
            <a:r>
              <a:rPr lang="vi-VN" sz="4000" b="0" i="0" dirty="0">
                <a:solidFill>
                  <a:srgbClr val="474747"/>
                </a:solidFill>
                <a:effectLst/>
                <a:latin typeface="Google Sans"/>
              </a:rPr>
              <a:t>. Quốc khánh là ngày lễ chính thức lớn nhất của quốc gia vì nó được coi là ngày khai sinh của một quốc gia, một dân tộc. Quốc khánh thường là ngày có sự kiện được coi là </a:t>
            </a:r>
            <a:r>
              <a:rPr lang="vi-VN" sz="4000" b="0" i="0" dirty="0" err="1">
                <a:solidFill>
                  <a:srgbClr val="474747"/>
                </a:solidFill>
                <a:effectLst/>
                <a:latin typeface="Google Sans"/>
              </a:rPr>
              <a:t>là</a:t>
            </a:r>
            <a:r>
              <a:rPr lang="vi-VN" sz="4000" b="0" i="0" dirty="0">
                <a:solidFill>
                  <a:srgbClr val="474747"/>
                </a:solidFill>
                <a:effectLst/>
                <a:latin typeface="Google Sans"/>
              </a:rPr>
              <a:t> trọng đại nhất trong lịch sử của một quốc gia</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8F3C32E0-0837-E375-EC4C-1951971761A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0310" y="1810679"/>
            <a:ext cx="797968" cy="797968"/>
          </a:xfrm>
          <a:prstGeom prst="rect">
            <a:avLst/>
          </a:prstGeom>
        </p:spPr>
      </p:pic>
    </p:spTree>
    <p:extLst>
      <p:ext uri="{BB962C8B-B14F-4D97-AF65-F5344CB8AC3E}">
        <p14:creationId xmlns:p14="http://schemas.microsoft.com/office/powerpoint/2010/main" val="65161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357C3-1EEB-BF45-59A0-47A5559EC329}"/>
              </a:ext>
            </a:extLst>
          </p:cNvPr>
          <p:cNvSpPr txBox="1"/>
          <p:nvPr/>
        </p:nvSpPr>
        <p:spPr>
          <a:xfrm>
            <a:off x="4382196" y="332974"/>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ngữ</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412596E5-1035-17EC-9FDF-87990720D148}"/>
              </a:ext>
            </a:extLst>
          </p:cNvPr>
          <p:cNvSpPr txBox="1"/>
          <p:nvPr/>
        </p:nvSpPr>
        <p:spPr>
          <a:xfrm>
            <a:off x="829294" y="1484935"/>
            <a:ext cx="10932395" cy="4869418"/>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1F1F1F"/>
                </a:solidFill>
                <a:effectLst/>
                <a:latin typeface="Google Sans"/>
              </a:rPr>
              <a:t>Chữ Quốc ngữ là chữ viết tiếng Việt thông dụng được ghi bằng tập hợp các chữ cái </a:t>
            </a:r>
            <a:r>
              <a:rPr lang="vi-VN" sz="4000" b="0" i="0" dirty="0" err="1">
                <a:solidFill>
                  <a:srgbClr val="1F1F1F"/>
                </a:solidFill>
                <a:effectLst/>
                <a:latin typeface="Google Sans"/>
              </a:rPr>
              <a:t>Latinh</a:t>
            </a:r>
            <a:r>
              <a:rPr lang="vi-VN" sz="4000" b="0" i="0" dirty="0">
                <a:solidFill>
                  <a:srgbClr val="1F1F1F"/>
                </a:solidFill>
                <a:effectLst/>
                <a:latin typeface="Google Sans"/>
              </a:rPr>
              <a:t> cùng các dấu phụ đi cùng. Chữ Quốc ngữ được tạo ra bởi các tu sĩ Dòng Tên Bồ Đào Nha và Ý, bằng việc cải tiến bảng chữ cái </a:t>
            </a:r>
            <a:r>
              <a:rPr lang="vi-VN" sz="4000" b="0" i="0" dirty="0" err="1">
                <a:solidFill>
                  <a:srgbClr val="1F1F1F"/>
                </a:solidFill>
                <a:effectLst/>
                <a:latin typeface="Google Sans"/>
              </a:rPr>
              <a:t>Latinh</a:t>
            </a:r>
            <a:r>
              <a:rPr lang="vi-VN" sz="4000" b="0" i="0" dirty="0">
                <a:solidFill>
                  <a:srgbClr val="1F1F1F"/>
                </a:solidFill>
                <a:effectLst/>
                <a:latin typeface="Google Sans"/>
              </a:rPr>
              <a:t> và ghép âm dựa theo quy tắc chính tả của văn tự tiếng Bồ Đào Nha và một chút tiếng Ý.</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37395A97-C6EF-5B73-9803-A7AEA66E352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2573" y="1085951"/>
            <a:ext cx="797968" cy="797968"/>
          </a:xfrm>
          <a:prstGeom prst="rect">
            <a:avLst/>
          </a:prstGeom>
        </p:spPr>
      </p:pic>
    </p:spTree>
    <p:extLst>
      <p:ext uri="{BB962C8B-B14F-4D97-AF65-F5344CB8AC3E}">
        <p14:creationId xmlns:p14="http://schemas.microsoft.com/office/powerpoint/2010/main" val="20273390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FC6231-63BC-3965-F6AA-10B0F126B4C9}"/>
              </a:ext>
            </a:extLst>
          </p:cNvPr>
          <p:cNvSpPr txBox="1"/>
          <p:nvPr/>
        </p:nvSpPr>
        <p:spPr>
          <a:xfrm>
            <a:off x="4238476" y="369242"/>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gia</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5" name="TextBox 4">
            <a:extLst>
              <a:ext uri="{FF2B5EF4-FFF2-40B4-BE49-F238E27FC236}">
                <a16:creationId xmlns:a16="http://schemas.microsoft.com/office/drawing/2014/main" id="{B70ECF45-9B09-DCB1-292B-D099B9CFB291}"/>
              </a:ext>
            </a:extLst>
          </p:cNvPr>
          <p:cNvSpPr txBox="1"/>
          <p:nvPr/>
        </p:nvSpPr>
        <p:spPr>
          <a:xfrm>
            <a:off x="629802" y="1457640"/>
            <a:ext cx="10932395" cy="4869418"/>
          </a:xfrm>
          <a:prstGeom prst="roundRect">
            <a:avLst/>
          </a:prstGeom>
          <a:solidFill>
            <a:srgbClr val="E7E7FF"/>
          </a:solidFill>
          <a:ln w="57150">
            <a:solidFill>
              <a:srgbClr val="7030A0"/>
            </a:solidFill>
          </a:ln>
        </p:spPr>
        <p:txBody>
          <a:bodyPr wrap="square" rtlCol="0">
            <a:spAutoFit/>
          </a:bodyPr>
          <a:lstStyle/>
          <a:p>
            <a:pPr lvl="0" algn="just">
              <a:defRPr/>
            </a:pPr>
            <a:r>
              <a:rPr lang="vi-VN" sz="4000" dirty="0">
                <a:solidFill>
                  <a:prstClr val="black"/>
                </a:solidFill>
                <a:latin typeface="Google Sans"/>
                <a:ea typeface="Roboto" panose="02000000000000000000" pitchFamily="2" charset="0"/>
              </a:rPr>
              <a:t>Quốc gia là một khái niệm không gian, văn minh, xã hội và chính trị; trừu tượng về tinh thần, tình cảm và pháp lý, để chỉ về một lãnh thổ có chủ quyền, một chính quyền và những con người của các dân tộc có trên lãnh thổ đó; họ gắn bó với nhau bằng luật pháp, quyền lợi, văn hóa, tôn giáo, ngôn ngữ, chữ viết qua quá ...</a:t>
            </a:r>
            <a:endParaRPr kumimoji="0" lang="en-US" sz="4000" i="0" u="none" strike="noStrike" kern="1200" cap="none" spc="0" normalizeH="0" baseline="0" noProof="0" dirty="0">
              <a:ln>
                <a:noFill/>
              </a:ln>
              <a:solidFill>
                <a:prstClr val="black"/>
              </a:solidFill>
              <a:effectLst/>
              <a:uLnTx/>
              <a:uFillTx/>
              <a:latin typeface="Google Sans"/>
              <a:ea typeface="Roboto" panose="02000000000000000000" pitchFamily="2" charset="0"/>
            </a:endParaRPr>
          </a:p>
        </p:txBody>
      </p:sp>
      <p:pic>
        <p:nvPicPr>
          <p:cNvPr id="6" name="Picture 5" descr="A question mark in a speech bubble&#10;&#10;Description automatically generated">
            <a:extLst>
              <a:ext uri="{FF2B5EF4-FFF2-40B4-BE49-F238E27FC236}">
                <a16:creationId xmlns:a16="http://schemas.microsoft.com/office/drawing/2014/main" id="{57923322-BE65-333B-A552-464FA74F8A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2573" y="1085951"/>
            <a:ext cx="797968" cy="797968"/>
          </a:xfrm>
          <a:prstGeom prst="rect">
            <a:avLst/>
          </a:prstGeom>
        </p:spPr>
      </p:pic>
    </p:spTree>
    <p:extLst>
      <p:ext uri="{BB962C8B-B14F-4D97-AF65-F5344CB8AC3E}">
        <p14:creationId xmlns:p14="http://schemas.microsoft.com/office/powerpoint/2010/main" val="2609204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234D97-DA38-4713-3727-FB3113007818}"/>
              </a:ext>
            </a:extLst>
          </p:cNvPr>
          <p:cNvSpPr txBox="1"/>
          <p:nvPr/>
        </p:nvSpPr>
        <p:spPr>
          <a:xfrm>
            <a:off x="4593318" y="0"/>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kì</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5853D6F3-A610-5297-01CD-D509ABCB18C2}"/>
              </a:ext>
            </a:extLst>
          </p:cNvPr>
          <p:cNvSpPr txBox="1"/>
          <p:nvPr/>
        </p:nvSpPr>
        <p:spPr>
          <a:xfrm>
            <a:off x="0" y="911730"/>
            <a:ext cx="12192000" cy="6231493"/>
          </a:xfrm>
          <a:prstGeom prst="roundRect">
            <a:avLst/>
          </a:prstGeom>
          <a:solidFill>
            <a:srgbClr val="E7E7FF"/>
          </a:solidFill>
          <a:ln w="57150">
            <a:solidFill>
              <a:srgbClr val="7030A0"/>
            </a:solidFill>
          </a:ln>
        </p:spPr>
        <p:txBody>
          <a:bodyPr wrap="square" rtlCol="0">
            <a:spAutoFit/>
          </a:bodyPr>
          <a:lstStyle/>
          <a:p>
            <a:pPr lvl="0" algn="just">
              <a:defRPr/>
            </a:pPr>
            <a:r>
              <a:rPr lang="vi-VN" sz="4000" dirty="0">
                <a:solidFill>
                  <a:prstClr val="black"/>
                </a:solidFill>
                <a:latin typeface="Google Sans"/>
                <a:ea typeface="Roboto" panose="02000000000000000000" pitchFamily="2" charset="0"/>
              </a:rPr>
              <a:t>Quốc gia là một khái niệm</a:t>
            </a:r>
            <a:r>
              <a:rPr lang="en-US" sz="4000" dirty="0">
                <a:solidFill>
                  <a:prstClr val="black"/>
                </a:solidFill>
                <a:latin typeface="Google Sans"/>
                <a:ea typeface="Roboto" panose="02000000000000000000" pitchFamily="2" charset="0"/>
              </a:rPr>
              <a:t>,</a:t>
            </a:r>
            <a:r>
              <a:rPr lang="vi-VN" sz="4000" dirty="0">
                <a:solidFill>
                  <a:prstClr val="black"/>
                </a:solidFill>
                <a:latin typeface="Google Sans"/>
                <a:ea typeface="Roboto" panose="02000000000000000000" pitchFamily="2" charset="0"/>
              </a:rPr>
              <a:t>văn minh, xã hội và chính trị; trừu tượng về tinh thần, tình cảm và pháp lý, để chỉ về một lãnh thổ có chủ quyền, một chính quyền và những con người của các dân tộc có trên lãnh thổ đó; họ gắn bó với nhau bằng luật pháp, quyền lợi, văn hóa, tôn giáo, ngôn ngữ, chữ viết qua quá ... Quốc kỳ là loại cờ được dùng làm biểu trưng cho 1 quốc gia. Những công trình công cộng và tư nhân như trường học và cơ quan chính phủ thường treo quốc kỳ. </a:t>
            </a:r>
            <a:endParaRPr kumimoji="0" lang="en-US" sz="4000" i="0" u="none" strike="noStrike" kern="1200" cap="none" spc="0" normalizeH="0" baseline="0" noProof="0" dirty="0">
              <a:ln>
                <a:noFill/>
              </a:ln>
              <a:solidFill>
                <a:prstClr val="black"/>
              </a:solidFill>
              <a:effectLst/>
              <a:uLnTx/>
              <a:uFillTx/>
              <a:latin typeface="Google Sans"/>
              <a:ea typeface="Roboto" panose="02000000000000000000" pitchFamily="2" charset="0"/>
            </a:endParaRPr>
          </a:p>
        </p:txBody>
      </p:sp>
    </p:spTree>
    <p:extLst>
      <p:ext uri="{BB962C8B-B14F-4D97-AF65-F5344CB8AC3E}">
        <p14:creationId xmlns:p14="http://schemas.microsoft.com/office/powerpoint/2010/main" val="15581760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383AAA-DA59-C6B1-892D-6442CFB2377B}"/>
              </a:ext>
            </a:extLst>
          </p:cNvPr>
          <p:cNvSpPr txBox="1"/>
          <p:nvPr/>
        </p:nvSpPr>
        <p:spPr>
          <a:xfrm>
            <a:off x="4497783" y="292031"/>
            <a:ext cx="2507698" cy="78319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Quốc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tế</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50BE1A6E-9C91-1527-B5DE-6C250817452A}"/>
              </a:ext>
            </a:extLst>
          </p:cNvPr>
          <p:cNvSpPr txBox="1"/>
          <p:nvPr/>
        </p:nvSpPr>
        <p:spPr>
          <a:xfrm>
            <a:off x="875462" y="1362105"/>
            <a:ext cx="10932395" cy="3507343"/>
          </a:xfrm>
          <a:prstGeom prst="roundRect">
            <a:avLst/>
          </a:prstGeom>
          <a:solidFill>
            <a:srgbClr val="E7E7FF"/>
          </a:solidFill>
          <a:ln w="57150">
            <a:solidFill>
              <a:srgbClr val="7030A0"/>
            </a:solidFill>
          </a:ln>
        </p:spPr>
        <p:txBody>
          <a:bodyPr wrap="square" rtlCol="0">
            <a:spAutoFit/>
          </a:bodyPr>
          <a:lstStyle/>
          <a:p>
            <a:pPr lvl="0" algn="just">
              <a:defRPr/>
            </a:pPr>
            <a:r>
              <a:rPr lang="vi-VN" sz="4000" dirty="0">
                <a:solidFill>
                  <a:prstClr val="black"/>
                </a:solidFill>
                <a:latin typeface="Google Sans"/>
                <a:ea typeface="Roboto" panose="02000000000000000000" pitchFamily="2" charset="0"/>
              </a:rPr>
              <a:t>Tính quốc tế, hay quốc tế, là khái niệm về một cái gì đó liên quan đến nhiều hơn một quốc gia và có thể gợi ý sự tương tác giữa hoặc bao gồm nhiều quốc gia, hoặc nói chung là vượt ra ngoài biên giới quốc gia.</a:t>
            </a:r>
            <a:endParaRPr kumimoji="0" lang="en-US" sz="4000" i="0" u="none" strike="noStrike" kern="1200" cap="none" spc="0" normalizeH="0" baseline="0" noProof="0" dirty="0">
              <a:ln>
                <a:noFill/>
              </a:ln>
              <a:solidFill>
                <a:prstClr val="black"/>
              </a:solidFill>
              <a:effectLst/>
              <a:uLnTx/>
              <a:uFillTx/>
              <a:latin typeface="Google Sans"/>
              <a:ea typeface="Roboto" panose="02000000000000000000" pitchFamily="2" charset="0"/>
            </a:endParaRPr>
          </a:p>
        </p:txBody>
      </p:sp>
    </p:spTree>
    <p:extLst>
      <p:ext uri="{BB962C8B-B14F-4D97-AF65-F5344CB8AC3E}">
        <p14:creationId xmlns:p14="http://schemas.microsoft.com/office/powerpoint/2010/main" val="2618956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16CA8-0E47-DD13-9DDE-0BEC5854AB9D}"/>
              </a:ext>
            </a:extLst>
          </p:cNvPr>
          <p:cNvSpPr txBox="1"/>
          <p:nvPr/>
        </p:nvSpPr>
        <p:spPr>
          <a:xfrm>
            <a:off x="125105" y="174750"/>
            <a:ext cx="11939515" cy="4869418"/>
          </a:xfrm>
          <a:prstGeom prst="roundRect">
            <a:avLst/>
          </a:prstGeom>
          <a:solidFill>
            <a:srgbClr val="E7E7FF"/>
          </a:solidFill>
          <a:ln w="57150">
            <a:solidFill>
              <a:srgbClr val="7030A0"/>
            </a:solidFill>
          </a:ln>
        </p:spPr>
        <p:txBody>
          <a:bodyPr wrap="square" rtlCol="0">
            <a:spAutoFit/>
          </a:bodyPr>
          <a:lstStyle/>
          <a:p>
            <a:pPr lvl="0" algn="just">
              <a:defRPr/>
            </a:pPr>
            <a:r>
              <a:rPr lang="vi-VN" sz="4000" dirty="0">
                <a:solidFill>
                  <a:prstClr val="black"/>
                </a:solidFill>
                <a:latin typeface="Google Sans"/>
                <a:ea typeface="Roboto" panose="02000000000000000000" pitchFamily="2" charset="0"/>
              </a:rPr>
              <a:t>Chọn từ ở bài tập 1 thay cho</a:t>
            </a:r>
            <a:r>
              <a:rPr lang="en-US" sz="4000" dirty="0">
                <a:solidFill>
                  <a:prstClr val="black"/>
                </a:solidFill>
                <a:latin typeface="Google Sans"/>
                <a:ea typeface="Roboto" panose="02000000000000000000" pitchFamily="2" charset="0"/>
              </a:rPr>
              <a:t> ô </a:t>
            </a:r>
            <a:r>
              <a:rPr lang="en-US" sz="4000" dirty="0" err="1">
                <a:solidFill>
                  <a:prstClr val="black"/>
                </a:solidFill>
                <a:latin typeface="Google Sans"/>
                <a:ea typeface="Roboto" panose="02000000000000000000" pitchFamily="2" charset="0"/>
              </a:rPr>
              <a:t>trống</a:t>
            </a:r>
            <a:r>
              <a:rPr lang="vi-VN" sz="4000" dirty="0">
                <a:solidFill>
                  <a:prstClr val="black"/>
                </a:solidFill>
                <a:latin typeface="Google Sans"/>
                <a:ea typeface="Roboto" panose="02000000000000000000" pitchFamily="2" charset="0"/>
              </a:rPr>
              <a:t> trong đoạn văn dưới đây:</a:t>
            </a:r>
            <a:endParaRPr lang="en-US" sz="4000" dirty="0">
              <a:solidFill>
                <a:prstClr val="black"/>
              </a:solidFill>
              <a:latin typeface="Google Sans"/>
              <a:ea typeface="Roboto" panose="02000000000000000000" pitchFamily="2" charset="0"/>
            </a:endParaRPr>
          </a:p>
          <a:p>
            <a:pPr lvl="0" algn="just">
              <a:defRPr/>
            </a:pPr>
            <a:r>
              <a:rPr lang="vi-VN" sz="4000" dirty="0">
                <a:solidFill>
                  <a:prstClr val="black"/>
                </a:solidFill>
                <a:latin typeface="Google Sans"/>
                <a:ea typeface="Roboto" panose="02000000000000000000" pitchFamily="2" charset="0"/>
              </a:rPr>
              <a:t>(1) Việt Nam là một</a:t>
            </a:r>
            <a:r>
              <a:rPr lang="en-US" sz="4000" dirty="0">
                <a:solidFill>
                  <a:prstClr val="black"/>
                </a:solidFill>
                <a:latin typeface="Google Sans"/>
                <a:ea typeface="Roboto" panose="02000000000000000000" pitchFamily="2" charset="0"/>
              </a:rPr>
              <a:t> ….</a:t>
            </a:r>
            <a:r>
              <a:rPr lang="vi-VN" sz="4000" dirty="0">
                <a:solidFill>
                  <a:prstClr val="black"/>
                </a:solidFill>
                <a:latin typeface="Google Sans"/>
                <a:ea typeface="Roboto" panose="02000000000000000000" pitchFamily="2" charset="0"/>
              </a:rPr>
              <a:t> thành viên của Liên hợp quốc. (2) Ngày 2 tháng 9 là ngày</a:t>
            </a:r>
            <a:r>
              <a:rPr lang="en-US" sz="4000" dirty="0">
                <a:solidFill>
                  <a:prstClr val="black"/>
                </a:solidFill>
                <a:latin typeface="Google Sans"/>
                <a:ea typeface="Roboto" panose="02000000000000000000" pitchFamily="2" charset="0"/>
              </a:rPr>
              <a:t>…</a:t>
            </a:r>
            <a:r>
              <a:rPr lang="vi-VN" sz="4000" dirty="0">
                <a:solidFill>
                  <a:prstClr val="black"/>
                </a:solidFill>
                <a:latin typeface="Google Sans"/>
                <a:ea typeface="Roboto" panose="02000000000000000000" pitchFamily="2" charset="0"/>
              </a:rPr>
              <a:t> của Việt Nam. (3) </a:t>
            </a:r>
            <a:r>
              <a:rPr lang="en-US" sz="4000" dirty="0">
                <a:solidFill>
                  <a:prstClr val="black"/>
                </a:solidFill>
                <a:latin typeface="Google Sans"/>
                <a:ea typeface="Roboto" panose="02000000000000000000" pitchFamily="2" charset="0"/>
              </a:rPr>
              <a:t>…</a:t>
            </a:r>
            <a:r>
              <a:rPr lang="vi-VN" sz="4000" dirty="0">
                <a:solidFill>
                  <a:prstClr val="black"/>
                </a:solidFill>
                <a:latin typeface="Google Sans"/>
                <a:ea typeface="Roboto" panose="02000000000000000000" pitchFamily="2" charset="0"/>
              </a:rPr>
              <a:t> của Việt Nam là lá cờ đỏ sao vàng năm cánh và </a:t>
            </a:r>
            <a:r>
              <a:rPr lang="en-US" sz="4000" dirty="0">
                <a:solidFill>
                  <a:prstClr val="black"/>
                </a:solidFill>
                <a:latin typeface="Google Sans"/>
                <a:ea typeface="Roboto" panose="02000000000000000000" pitchFamily="2" charset="0"/>
              </a:rPr>
              <a:t>...</a:t>
            </a:r>
            <a:r>
              <a:rPr lang="vi-VN" sz="4000" dirty="0">
                <a:solidFill>
                  <a:prstClr val="black"/>
                </a:solidFill>
                <a:latin typeface="Google Sans"/>
                <a:ea typeface="Roboto" panose="02000000000000000000" pitchFamily="2" charset="0"/>
              </a:rPr>
              <a:t> của Việt Nam là bài hát Tiến quân ca</a:t>
            </a:r>
            <a:endParaRPr lang="en-US" sz="4000" dirty="0">
              <a:solidFill>
                <a:prstClr val="black"/>
              </a:solidFill>
              <a:latin typeface="Google Sans"/>
              <a:ea typeface="Roboto" panose="02000000000000000000" pitchFamily="2" charset="0"/>
            </a:endParaRPr>
          </a:p>
          <a:p>
            <a:pPr lvl="0" algn="r">
              <a:defRPr/>
            </a:pPr>
            <a:r>
              <a:rPr lang="vi-VN" sz="4000" dirty="0">
                <a:solidFill>
                  <a:prstClr val="black"/>
                </a:solidFill>
                <a:latin typeface="Google Sans"/>
                <a:ea typeface="Roboto" panose="02000000000000000000" pitchFamily="2" charset="0"/>
              </a:rPr>
              <a:t>Ngọc Phương)</a:t>
            </a:r>
            <a:endParaRPr kumimoji="0" lang="en-US" sz="4000" u="none" strike="noStrike" kern="1200" cap="none" spc="0" normalizeH="0" baseline="0" noProof="0" dirty="0">
              <a:ln>
                <a:noFill/>
              </a:ln>
              <a:solidFill>
                <a:prstClr val="black"/>
              </a:solidFill>
              <a:effectLst/>
              <a:uLnTx/>
              <a:uFillTx/>
              <a:latin typeface="Google Sans"/>
              <a:ea typeface="Roboto" panose="02000000000000000000" pitchFamily="2" charset="0"/>
            </a:endParaRPr>
          </a:p>
        </p:txBody>
      </p:sp>
      <p:sp>
        <p:nvSpPr>
          <p:cNvPr id="10" name="Rectangle: Rounded Corners 9">
            <a:extLst>
              <a:ext uri="{FF2B5EF4-FFF2-40B4-BE49-F238E27FC236}">
                <a16:creationId xmlns:a16="http://schemas.microsoft.com/office/drawing/2014/main" id="{D0C4F700-19C4-2B1D-F9CC-A03350118287}"/>
              </a:ext>
            </a:extLst>
          </p:cNvPr>
          <p:cNvSpPr/>
          <p:nvPr/>
        </p:nvSpPr>
        <p:spPr>
          <a:xfrm>
            <a:off x="430708" y="5317123"/>
            <a:ext cx="10869637" cy="783193"/>
          </a:xfrm>
          <a:prstGeom prst="roundRect">
            <a:avLst/>
          </a:prstGeom>
          <a:solidFill>
            <a:srgbClr val="FFCCFF"/>
          </a:solidFill>
          <a:ln w="57150">
            <a:solidFill>
              <a:srgbClr val="7030A0"/>
            </a:solidFill>
          </a:ln>
        </p:spPr>
        <p:txBody>
          <a:bodyPr wrap="square" rtlCol="0">
            <a:spAutoFit/>
          </a:bodyPr>
          <a:lstStyle/>
          <a:p>
            <a:pPr lvl="0" algn="ctr">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rPr>
              <a:t>1.quốc</a:t>
            </a:r>
            <a:r>
              <a:rPr kumimoji="0" lang="en-US" sz="4000" b="1" i="0" u="none" strike="noStrike" kern="1200" cap="none" spc="0" normalizeH="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noProof="0" dirty="0" err="1">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rPr>
              <a:t>gia</a:t>
            </a:r>
            <a:r>
              <a:rPr kumimoji="0" lang="en-US" sz="4000" b="1" i="0" u="none" strike="noStrike" kern="1200" cap="none" spc="0" normalizeH="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rPr>
              <a:t>  2.quốc </a:t>
            </a:r>
            <a:r>
              <a:rPr kumimoji="0" lang="en-US" sz="4000" b="1" i="0" u="none" strike="noStrike" kern="1200" cap="none" spc="0" normalizeH="0" noProof="0" dirty="0" err="1">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rPr>
              <a:t>khánh</a:t>
            </a:r>
            <a:r>
              <a:rPr kumimoji="0" lang="en-US" sz="4000" b="1" i="0" u="none" strike="noStrike" kern="1200" cap="none" spc="0" normalizeH="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rPr>
              <a:t>   3.quốc </a:t>
            </a:r>
            <a:r>
              <a:rPr kumimoji="0" lang="en-US" sz="4000" b="1" i="0" u="none" strike="noStrike" kern="1200" cap="none" spc="0" normalizeH="0" noProof="0" dirty="0" err="1">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rPr>
              <a:t>kì</a:t>
            </a:r>
            <a:r>
              <a:rPr kumimoji="0" lang="en-US" sz="4000" b="1" i="0" u="none" strike="noStrike" kern="1200" cap="none" spc="0" normalizeH="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rPr>
              <a:t>   4.quốc ca</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314809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D8EC7-E6EE-BA20-0174-41C69582AC88}"/>
              </a:ext>
            </a:extLst>
          </p:cNvPr>
          <p:cNvPicPr>
            <a:picLocks noChangeAspect="1"/>
          </p:cNvPicPr>
          <p:nvPr/>
        </p:nvPicPr>
        <p:blipFill>
          <a:blip r:embed="rId3"/>
          <a:stretch>
            <a:fillRect/>
          </a:stretch>
        </p:blipFill>
        <p:spPr>
          <a:xfrm>
            <a:off x="184164" y="351771"/>
            <a:ext cx="2799288" cy="2799288"/>
          </a:xfrm>
          <a:prstGeom prst="rect">
            <a:avLst/>
          </a:prstGeom>
        </p:spPr>
      </p:pic>
      <p:pic>
        <p:nvPicPr>
          <p:cNvPr id="6" name="Picture 2" descr="PHÁT TRIỂN NĂNG LỰC THẨM MỸ BẰNG TOÁN HỌC - POMath">
            <a:extLst>
              <a:ext uri="{FF2B5EF4-FFF2-40B4-BE49-F238E27FC236}">
                <a16:creationId xmlns:a16="http://schemas.microsoft.com/office/drawing/2014/main" id="{7172BB2B-0B72-FBB8-B539-E6229C883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kids reading books&#10;&#10;Description automatically generated">
            <a:extLst>
              <a:ext uri="{FF2B5EF4-FFF2-40B4-BE49-F238E27FC236}">
                <a16:creationId xmlns:a16="http://schemas.microsoft.com/office/drawing/2014/main" id="{57DF0C12-1FA7-668B-918A-DF35F6E50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sp>
        <p:nvSpPr>
          <p:cNvPr id="8" name="Freeform 9">
            <a:extLst>
              <a:ext uri="{FF2B5EF4-FFF2-40B4-BE49-F238E27FC236}">
                <a16:creationId xmlns:a16="http://schemas.microsoft.com/office/drawing/2014/main" id="{61A2C5D5-5B21-5CE8-10D8-076D73D34B5A}"/>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58F86B54-A00A-0FC4-EEB2-374D4AD8E4D9}"/>
              </a:ext>
            </a:extLst>
          </p:cNvPr>
          <p:cNvPicPr>
            <a:picLocks noChangeAspect="1"/>
          </p:cNvPicPr>
          <p:nvPr/>
        </p:nvPicPr>
        <p:blipFill>
          <a:blip r:embed="rId8"/>
          <a:stretch>
            <a:fillRect/>
          </a:stretch>
        </p:blipFill>
        <p:spPr>
          <a:xfrm>
            <a:off x="1808658" y="1325905"/>
            <a:ext cx="8571719" cy="2798307"/>
          </a:xfrm>
          <a:prstGeom prst="rect">
            <a:avLst/>
          </a:prstGeom>
        </p:spPr>
      </p:pic>
    </p:spTree>
    <p:extLst>
      <p:ext uri="{BB962C8B-B14F-4D97-AF65-F5344CB8AC3E}">
        <p14:creationId xmlns:p14="http://schemas.microsoft.com/office/powerpoint/2010/main" val="4244296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F382B7-E2D1-3ACE-D8BD-8B9C3064B3D2}"/>
              </a:ext>
            </a:extLst>
          </p:cNvPr>
          <p:cNvPicPr>
            <a:picLocks noChangeAspect="1"/>
          </p:cNvPicPr>
          <p:nvPr/>
        </p:nvPicPr>
        <p:blipFill>
          <a:blip r:embed="rId3"/>
          <a:stretch>
            <a:fillRect/>
          </a:stretch>
        </p:blipFill>
        <p:spPr>
          <a:xfrm>
            <a:off x="0" y="1819517"/>
            <a:ext cx="8892803" cy="3218967"/>
          </a:xfrm>
          <a:prstGeom prst="rect">
            <a:avLst/>
          </a:prstGeom>
        </p:spPr>
      </p:pic>
      <p:pic>
        <p:nvPicPr>
          <p:cNvPr id="17" name="Picture 16">
            <a:extLst>
              <a:ext uri="{FF2B5EF4-FFF2-40B4-BE49-F238E27FC236}">
                <a16:creationId xmlns:a16="http://schemas.microsoft.com/office/drawing/2014/main" id="{C8558CAC-54DF-7F14-5179-F67A1D666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146" y="3166281"/>
            <a:ext cx="3634854" cy="374877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104ACE1-0FF4-34AC-06C7-CB5D97BB9514}"/>
              </a:ext>
            </a:extLst>
          </p:cNvPr>
          <p:cNvPicPr>
            <a:picLocks noChangeAspect="1"/>
          </p:cNvPicPr>
          <p:nvPr/>
        </p:nvPicPr>
        <p:blipFill>
          <a:blip r:embed="rId12"/>
          <a:stretch>
            <a:fillRect/>
          </a:stretch>
        </p:blipFill>
        <p:spPr>
          <a:xfrm>
            <a:off x="648980" y="666598"/>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3D2B641-1410-4116-BD90-E508AD8C88E4}"/>
              </a:ext>
            </a:extLst>
          </p:cNvPr>
          <p:cNvSpPr txBox="1"/>
          <p:nvPr/>
        </p:nvSpPr>
        <p:spPr>
          <a:xfrm>
            <a:off x="354842" y="925055"/>
            <a:ext cx="11618282" cy="5770811"/>
          </a:xfrm>
          <a:prstGeom prst="rect">
            <a:avLst/>
          </a:prstGeom>
          <a:noFill/>
        </p:spPr>
        <p:txBody>
          <a:bodyPr wrap="square">
            <a:spAutoFit/>
          </a:bodyPr>
          <a:lstStyle/>
          <a:p>
            <a:pPr algn="ctr"/>
            <a:r>
              <a:rPr lang="vi-VN" sz="2300" b="1" i="0" dirty="0">
                <a:solidFill>
                  <a:srgbClr val="000000"/>
                </a:solidFill>
                <a:effectLst/>
                <a:latin typeface="Cambria" panose="02040503050406030204" pitchFamily="18" charset="0"/>
                <a:ea typeface="Cambria" panose="02040503050406030204" pitchFamily="18" charset="0"/>
              </a:rPr>
              <a:t>Giờ Trái Đất là một sự kiện được Quỹ Quốc tế Bảo tồn Thiên nhiên tổ chức hằng năm </a:t>
            </a:r>
            <a:r>
              <a:rPr lang="vi-VN" sz="2300" b="1" dirty="0">
                <a:solidFill>
                  <a:srgbClr val="000000"/>
                </a:solidFill>
                <a:latin typeface="Cambria" panose="02040503050406030204" pitchFamily="18" charset="0"/>
                <a:ea typeface="Cambria" panose="02040503050406030204" pitchFamily="18" charset="0"/>
              </a:rPr>
              <a:t>Sự kiện Giờ Trái Đất được Quỹ Quốc tế Bảo tồn Thiên nhiên tổ chức hằng năm nhằm mục đích </a:t>
            </a:r>
            <a:r>
              <a:rPr lang="vi-VN" sz="2300" b="1" i="0" dirty="0">
                <a:solidFill>
                  <a:srgbClr val="000000"/>
                </a:solidFill>
                <a:effectLst/>
                <a:latin typeface="Cambria" panose="02040503050406030204" pitchFamily="18" charset="0"/>
                <a:ea typeface="Cambria" panose="02040503050406030204" pitchFamily="18" charset="0"/>
              </a:rPr>
              <a:t>. Sự kiện này được tổ chức vào thứ Bảy cuối cùng của tháng Ba, khi các thành phố và thị trấn trên toàn cầu tắt đèn trong một giờ, từ 20 giờ 30 phút đến 21 giờ 30 phút giờ địa phương.</a:t>
            </a:r>
            <a:endParaRPr lang="en-US" sz="2300" b="1" i="0" dirty="0">
              <a:solidFill>
                <a:srgbClr val="000000"/>
              </a:solidFill>
              <a:effectLst/>
              <a:latin typeface="Cambria" panose="02040503050406030204" pitchFamily="18" charset="0"/>
              <a:ea typeface="Cambria" panose="02040503050406030204" pitchFamily="18" charset="0"/>
            </a:endParaRPr>
          </a:p>
          <a:p>
            <a:pPr algn="ctr"/>
            <a:r>
              <a:rPr lang="vi-VN" sz="2300" b="1" dirty="0">
                <a:solidFill>
                  <a:srgbClr val="000000"/>
                </a:solidFill>
                <a:latin typeface="Cambria" panose="02040503050406030204" pitchFamily="18" charset="0"/>
                <a:ea typeface="Cambria" panose="02040503050406030204" pitchFamily="18" charset="0"/>
              </a:rPr>
              <a:t>Sự kiện Giờ Trái Đất được khởi xướng lần đầu tiên tại Xít-ni, Ô-</a:t>
            </a:r>
            <a:r>
              <a:rPr lang="vi-VN" sz="2300" b="1" dirty="0" err="1">
                <a:solidFill>
                  <a:srgbClr val="000000"/>
                </a:solidFill>
                <a:latin typeface="Cambria" panose="02040503050406030204" pitchFamily="18" charset="0"/>
                <a:ea typeface="Cambria" panose="02040503050406030204" pitchFamily="18" charset="0"/>
              </a:rPr>
              <a:t>xtrây</a:t>
            </a:r>
            <a:r>
              <a:rPr lang="vi-VN" sz="2300" b="1" dirty="0">
                <a:solidFill>
                  <a:srgbClr val="000000"/>
                </a:solidFill>
                <a:latin typeface="Cambria" panose="02040503050406030204" pitchFamily="18" charset="0"/>
                <a:ea typeface="Cambria" panose="02040503050406030204" pitchFamily="18" charset="0"/>
              </a:rPr>
              <a:t>-li-a vào năm 2007. Nhờ các phương tiện truyền thông và sự kêu gọi của các tổ chức quốc tế, sự kiện đã thu hút sự quan tâm của thế giới những năm sau đó. Năm 2022, sự kiện đã ghi nhận sự tham gia của hơn 190 quốc gia và vùng lãnh thổ. Việt Nam chính thức tham gia hưởng ứng Giờ Trái Đất từ năm 2009.Sự kiện Giờ Trái Đất đã khẳng định mỗi hành động nhỏ của từng cá nhân khi được nhân lên trên diện rộng sẽ lan </a:t>
            </a:r>
            <a:r>
              <a:rPr lang="vi-VN" sz="2300" b="1" dirty="0" err="1">
                <a:solidFill>
                  <a:srgbClr val="000000"/>
                </a:solidFill>
                <a:latin typeface="Cambria" panose="02040503050406030204" pitchFamily="18" charset="0"/>
                <a:ea typeface="Cambria" panose="02040503050406030204" pitchFamily="18" charset="0"/>
              </a:rPr>
              <a:t>toả</a:t>
            </a:r>
            <a:r>
              <a:rPr lang="vi-VN" sz="2300" b="1" dirty="0">
                <a:solidFill>
                  <a:srgbClr val="000000"/>
                </a:solidFill>
                <a:latin typeface="Cambria" panose="02040503050406030204" pitchFamily="18" charset="0"/>
                <a:ea typeface="Cambria" panose="02040503050406030204" pitchFamily="18" charset="0"/>
              </a:rPr>
              <a:t> và có thể làm cho môi trường sống tốt hơn. Hành động tắt các thiết bị diện không cần thiết trong 60 phút góp phần không nhỏ vào việc tiết kiệm điện năng, giúp giảm thiểu khí các-bô-</a:t>
            </a:r>
            <a:r>
              <a:rPr lang="vi-VN" sz="2300" b="1" dirty="0" err="1">
                <a:solidFill>
                  <a:srgbClr val="000000"/>
                </a:solidFill>
                <a:latin typeface="Cambria" panose="02040503050406030204" pitchFamily="18" charset="0"/>
                <a:ea typeface="Cambria" panose="02040503050406030204" pitchFamily="18" charset="0"/>
              </a:rPr>
              <a:t>nic</a:t>
            </a:r>
            <a:r>
              <a:rPr lang="vi-VN" sz="2300" b="1" dirty="0">
                <a:solidFill>
                  <a:srgbClr val="000000"/>
                </a:solidFill>
                <a:latin typeface="Cambria" panose="02040503050406030204" pitchFamily="18" charset="0"/>
                <a:ea typeface="Cambria" panose="02040503050406030204" pitchFamily="18" charset="0"/>
              </a:rPr>
              <a:t> và chống biến đổi khí hậu.</a:t>
            </a:r>
            <a:endParaRPr lang="en-US" sz="2300" b="1" dirty="0">
              <a:solidFill>
                <a:srgbClr val="000000"/>
              </a:solidFill>
              <a:latin typeface="Cambria" panose="02040503050406030204" pitchFamily="18" charset="0"/>
              <a:ea typeface="Cambria" panose="02040503050406030204" pitchFamily="18" charset="0"/>
            </a:endParaRPr>
          </a:p>
          <a:p>
            <a:pPr algn="r"/>
            <a:r>
              <a:rPr lang="vi-VN" sz="2300" b="1" dirty="0">
                <a:solidFill>
                  <a:srgbClr val="000000"/>
                </a:solidFill>
                <a:latin typeface="Cambria" panose="02040503050406030204" pitchFamily="18" charset="0"/>
                <a:ea typeface="Cambria" panose="02040503050406030204" pitchFamily="18" charset="0"/>
              </a:rPr>
              <a:t>(Nguyễn Liêm)</a:t>
            </a:r>
            <a:endParaRPr lang="en-US" sz="2300" b="1" dirty="0">
              <a:solidFill>
                <a:srgbClr val="000000"/>
              </a:solidFill>
              <a:latin typeface="Cambria" panose="02040503050406030204" pitchFamily="18" charset="0"/>
              <a:ea typeface="Cambria" panose="02040503050406030204" pitchFamily="18" charset="0"/>
            </a:endParaRPr>
          </a:p>
          <a:p>
            <a:pPr algn="ctr"/>
            <a:endParaRPr lang="vi-VN" sz="2400" b="1" i="0" dirty="0">
              <a:solidFill>
                <a:srgbClr val="0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D9BFD89-C42C-D903-764C-4F1FB5CA12C6}"/>
              </a:ext>
            </a:extLst>
          </p:cNvPr>
          <p:cNvSpPr txBox="1"/>
          <p:nvPr/>
        </p:nvSpPr>
        <p:spPr>
          <a:xfrm>
            <a:off x="1784445" y="288985"/>
            <a:ext cx="7837226" cy="830997"/>
          </a:xfrm>
          <a:prstGeom prst="rect">
            <a:avLst/>
          </a:prstGeom>
          <a:noFill/>
        </p:spPr>
        <p:txBody>
          <a:bodyPr wrap="square">
            <a:spAutoFit/>
          </a:bodyPr>
          <a:lstStyle/>
          <a:p>
            <a:pPr algn="ctr"/>
            <a:r>
              <a:rPr lang="en-US" sz="4800" b="1" cap="none" spc="0" dirty="0" err="1">
                <a:ln w="22225">
                  <a:solidFill>
                    <a:schemeClr val="accent2"/>
                  </a:solidFill>
                  <a:prstDash val="solid"/>
                </a:ln>
                <a:solidFill>
                  <a:schemeClr val="accent2">
                    <a:lumMod val="40000"/>
                    <a:lumOff val="60000"/>
                  </a:schemeClr>
                </a:solidFill>
                <a:effectLst/>
              </a:rPr>
              <a:t>Giờ</a:t>
            </a:r>
            <a:r>
              <a:rPr lang="en-US" sz="4800" b="1" cap="none" spc="0" dirty="0">
                <a:ln w="22225">
                  <a:solidFill>
                    <a:schemeClr val="accent2"/>
                  </a:solidFill>
                  <a:prstDash val="solid"/>
                </a:ln>
                <a:solidFill>
                  <a:schemeClr val="accent2">
                    <a:lumMod val="40000"/>
                    <a:lumOff val="60000"/>
                  </a:schemeClr>
                </a:solidFill>
                <a:effectLst/>
              </a:rPr>
              <a:t> </a:t>
            </a:r>
            <a:r>
              <a:rPr lang="en-US" sz="4800" b="1" cap="none" spc="0" dirty="0" err="1">
                <a:ln w="22225">
                  <a:solidFill>
                    <a:schemeClr val="accent2"/>
                  </a:solidFill>
                  <a:prstDash val="solid"/>
                </a:ln>
                <a:solidFill>
                  <a:schemeClr val="accent2">
                    <a:lumMod val="40000"/>
                    <a:lumOff val="60000"/>
                  </a:schemeClr>
                </a:solidFill>
                <a:effectLst/>
              </a:rPr>
              <a:t>Trái</a:t>
            </a:r>
            <a:r>
              <a:rPr lang="en-US" sz="4800" b="1" cap="none" spc="0" dirty="0">
                <a:ln w="22225">
                  <a:solidFill>
                    <a:schemeClr val="accent2"/>
                  </a:solidFill>
                  <a:prstDash val="solid"/>
                </a:ln>
                <a:solidFill>
                  <a:schemeClr val="accent2">
                    <a:lumMod val="40000"/>
                    <a:lumOff val="60000"/>
                  </a:schemeClr>
                </a:solidFill>
                <a:effectLst/>
              </a:rPr>
              <a:t> </a:t>
            </a:r>
            <a:r>
              <a:rPr lang="en-US" sz="4800" b="1" cap="none" spc="0" dirty="0" err="1">
                <a:ln w="22225">
                  <a:solidFill>
                    <a:schemeClr val="accent2"/>
                  </a:solidFill>
                  <a:prstDash val="solid"/>
                </a:ln>
                <a:solidFill>
                  <a:schemeClr val="accent2">
                    <a:lumMod val="40000"/>
                    <a:lumOff val="60000"/>
                  </a:schemeClr>
                </a:solidFill>
                <a:effectLst/>
              </a:rPr>
              <a:t>Đất</a:t>
            </a:r>
            <a:endParaRPr lang="en-US" sz="4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71353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555324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980146" y="2249895"/>
            <a:ext cx="1008999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CE50B14-B796-4E34-96A3-987CFC08A325}"/>
              </a:ext>
            </a:extLst>
          </p:cNvPr>
          <p:cNvGrpSpPr/>
          <p:nvPr/>
        </p:nvGrpSpPr>
        <p:grpSpPr>
          <a:xfrm>
            <a:off x="929543" y="3366036"/>
            <a:ext cx="10191200" cy="802640"/>
            <a:chOff x="892967" y="3219281"/>
            <a:chExt cx="10191200" cy="802640"/>
          </a:xfrm>
        </p:grpSpPr>
        <p:sp>
          <p:nvSpPr>
            <p:cNvPr id="6" name="Rectangle: Rounded Corners 5">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775654"/>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42F7D53A-57D5-EB3A-7A4F-458C73A75F9B}"/>
              </a:ext>
            </a:extLst>
          </p:cNvPr>
          <p:cNvGrpSpPr/>
          <p:nvPr/>
        </p:nvGrpSpPr>
        <p:grpSpPr>
          <a:xfrm>
            <a:off x="878940" y="4555134"/>
            <a:ext cx="10191200" cy="802640"/>
            <a:chOff x="892967" y="3219281"/>
            <a:chExt cx="10191200" cy="802640"/>
          </a:xfrm>
        </p:grpSpPr>
        <p:sp>
          <p:nvSpPr>
            <p:cNvPr id="9" name="Rectangle: Rounded Corners 8">
              <a:extLst>
                <a:ext uri="{FF2B5EF4-FFF2-40B4-BE49-F238E27FC236}">
                  <a16:creationId xmlns:a16="http://schemas.microsoft.com/office/drawing/2014/main" id="{379180BD-6F2D-EEE7-4194-634DE2D2B529}"/>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5E9AA9-BF38-A467-1F57-BB9C9AC2277C}"/>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Đoạn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11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08EC084-C4E5-5401-E16F-4325057F2314}"/>
              </a:ext>
            </a:extLst>
          </p:cNvPr>
          <p:cNvSpPr txBox="1"/>
          <p:nvPr/>
        </p:nvSpPr>
        <p:spPr>
          <a:xfrm>
            <a:off x="767610" y="1948472"/>
            <a:ext cx="3365003"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ea typeface="Roboto" panose="02000000000000000000" pitchFamily="2" charset="0"/>
              </a:rPr>
              <a:t>Xít-ni</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id="{E6DC4990-DD02-1B4C-A8B8-CE5CCED8B325}"/>
              </a:ext>
            </a:extLst>
          </p:cNvPr>
          <p:cNvSpPr txBox="1"/>
          <p:nvPr/>
        </p:nvSpPr>
        <p:spPr>
          <a:xfrm>
            <a:off x="7215809" y="1948472"/>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Trái</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Đất</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23CD8968-FCD2-471B-E974-940847537678}"/>
              </a:ext>
            </a:extLst>
          </p:cNvPr>
          <p:cNvSpPr txBox="1"/>
          <p:nvPr/>
        </p:nvSpPr>
        <p:spPr>
          <a:xfrm>
            <a:off x="830945" y="3586048"/>
            <a:ext cx="5265055"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a:solidFill>
                  <a:prstClr val="black"/>
                </a:solidFill>
                <a:latin typeface="Calibri" panose="020F0502020204030204"/>
                <a:ea typeface="Roboto" panose="02000000000000000000" pitchFamily="2" charset="0"/>
              </a:rPr>
              <a:t>Ô-</a:t>
            </a:r>
            <a:r>
              <a:rPr lang="en-US" sz="4800" b="1" noProof="0" dirty="0" err="1">
                <a:solidFill>
                  <a:prstClr val="black"/>
                </a:solidFill>
                <a:latin typeface="Calibri" panose="020F0502020204030204"/>
                <a:ea typeface="Roboto" panose="02000000000000000000" pitchFamily="2" charset="0"/>
              </a:rPr>
              <a:t>xtrây</a:t>
            </a:r>
            <a:r>
              <a:rPr lang="en-US" sz="4800" b="1" noProof="0" dirty="0">
                <a:solidFill>
                  <a:prstClr val="black"/>
                </a:solidFill>
                <a:latin typeface="Calibri" panose="020F0502020204030204"/>
                <a:ea typeface="Roboto" panose="02000000000000000000" pitchFamily="2" charset="0"/>
              </a:rPr>
              <a:t>-li-a</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a:extLst>
              <a:ext uri="{FF2B5EF4-FFF2-40B4-BE49-F238E27FC236}">
                <a16:creationId xmlns:a16="http://schemas.microsoft.com/office/drawing/2014/main" id="{6FC6A9E8-C5A5-B8B8-85B6-855AEF390099}"/>
              </a:ext>
            </a:extLst>
          </p:cNvPr>
          <p:cNvPicPr>
            <a:picLocks noChangeAspect="1"/>
          </p:cNvPicPr>
          <p:nvPr/>
        </p:nvPicPr>
        <p:blipFill>
          <a:blip r:embed="rId3"/>
          <a:stretch>
            <a:fillRect/>
          </a:stretch>
        </p:blipFill>
        <p:spPr>
          <a:xfrm>
            <a:off x="1183247" y="510221"/>
            <a:ext cx="9778832" cy="1140051"/>
          </a:xfrm>
          <a:prstGeom prst="rect">
            <a:avLst/>
          </a:prstGeom>
        </p:spPr>
      </p:pic>
      <p:sp>
        <p:nvSpPr>
          <p:cNvPr id="3" name="TextBox 2">
            <a:extLst>
              <a:ext uri="{FF2B5EF4-FFF2-40B4-BE49-F238E27FC236}">
                <a16:creationId xmlns:a16="http://schemas.microsoft.com/office/drawing/2014/main" id="{98B9279F-3AF6-CBCB-BDF1-3723253E9AE5}"/>
              </a:ext>
            </a:extLst>
          </p:cNvPr>
          <p:cNvSpPr txBox="1"/>
          <p:nvPr/>
        </p:nvSpPr>
        <p:spPr>
          <a:xfrm>
            <a:off x="7597076" y="3668395"/>
            <a:ext cx="3365003"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ea typeface="Roboto" panose="02000000000000000000" pitchFamily="2" charset="0"/>
              </a:rPr>
              <a:t>Thị</a:t>
            </a:r>
            <a:r>
              <a:rPr lang="en-US" sz="4800" b="1" dirty="0">
                <a:solidFill>
                  <a:prstClr val="black"/>
                </a:solidFill>
                <a:latin typeface="Calibri" panose="020F0502020204030204"/>
                <a:ea typeface="Roboto" panose="02000000000000000000" pitchFamily="2" charset="0"/>
              </a:rPr>
              <a:t> </a:t>
            </a:r>
            <a:r>
              <a:rPr lang="en-US" sz="4800" b="1" dirty="0" err="1">
                <a:solidFill>
                  <a:prstClr val="black"/>
                </a:solidFill>
                <a:latin typeface="Calibri" panose="020F0502020204030204"/>
                <a:ea typeface="Roboto" panose="02000000000000000000" pitchFamily="2" charset="0"/>
              </a:rPr>
              <a:t>trấn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95446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b="1">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b="1" dirty="0">
              <a:solidFill>
                <a:srgbClr val="FF0000"/>
              </a:solidFill>
            </a:endParaRPr>
          </a:p>
        </p:txBody>
      </p:sp>
      <p:sp>
        <p:nvSpPr>
          <p:cNvPr id="4" name="TextBox 3">
            <a:extLst>
              <a:ext uri="{FF2B5EF4-FFF2-40B4-BE49-F238E27FC236}">
                <a16:creationId xmlns:a16="http://schemas.microsoft.com/office/drawing/2014/main" id="{57A9989E-958C-2BA8-7B81-4BC0CDD22C5A}"/>
              </a:ext>
            </a:extLst>
          </p:cNvPr>
          <p:cNvSpPr txBox="1"/>
          <p:nvPr/>
        </p:nvSpPr>
        <p:spPr>
          <a:xfrm>
            <a:off x="386686" y="1857395"/>
            <a:ext cx="11418627" cy="282630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ctr">
              <a:defRPr/>
            </a:pPr>
            <a:r>
              <a:rPr lang="en-US" sz="4000" b="1" dirty="0" err="1">
                <a:solidFill>
                  <a:prstClr val="black"/>
                </a:solidFill>
                <a:latin typeface="Calibri" panose="020F0502020204030204"/>
                <a:ea typeface="Roboto" panose="02000000000000000000" pitchFamily="2" charset="0"/>
              </a:rPr>
              <a:t>Giờ</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Trái</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Đất</a:t>
            </a:r>
            <a:r>
              <a:rPr lang="en-US" sz="4000" b="1" dirty="0">
                <a:solidFill>
                  <a:prstClr val="black"/>
                </a:solidFill>
                <a:latin typeface="Calibri" panose="020F0502020204030204"/>
                <a:ea typeface="Roboto" panose="02000000000000000000" pitchFamily="2" charset="0"/>
              </a:rPr>
              <a:t> </a:t>
            </a:r>
            <a:r>
              <a:rPr lang="en-US" sz="4000" b="1" dirty="0">
                <a:solidFill>
                  <a:srgbClr val="FF0000"/>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là</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một</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sự</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kiện</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được</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Quỹ</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Quốc</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tế</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Bảo</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tồn</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Thiên</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nhiên</a:t>
            </a:r>
            <a:r>
              <a:rPr lang="en-US" sz="4000" b="1" dirty="0">
                <a:solidFill>
                  <a:prstClr val="black"/>
                </a:solidFill>
                <a:latin typeface="Calibri" panose="020F0502020204030204"/>
                <a:ea typeface="Roboto" panose="02000000000000000000" pitchFamily="2" charset="0"/>
              </a:rPr>
              <a:t> </a:t>
            </a:r>
            <a:r>
              <a:rPr lang="en-US" sz="4000" b="1" dirty="0">
                <a:solidFill>
                  <a:srgbClr val="FF0000"/>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tổ</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chức</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hằng</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năm</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nhằm</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nâng</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cao</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nhận</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thức</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về</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biến</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đổi</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khí</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hậu</a:t>
            </a:r>
            <a:r>
              <a:rPr lang="en-US" sz="4000" b="1" dirty="0">
                <a:solidFill>
                  <a:srgbClr val="FF0000"/>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và</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khuyến</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khích</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mọi</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người</a:t>
            </a:r>
            <a:r>
              <a:rPr lang="en-US" sz="4000" b="1" dirty="0">
                <a:solidFill>
                  <a:srgbClr val="FF0000"/>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hành</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động</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để</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bảo</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vệ</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Trái</a:t>
            </a:r>
            <a:r>
              <a:rPr lang="en-US" sz="4000" b="1" dirty="0">
                <a:solidFill>
                  <a:prstClr val="black"/>
                </a:solidFill>
                <a:latin typeface="Calibri" panose="020F0502020204030204"/>
                <a:ea typeface="Roboto" panose="02000000000000000000" pitchFamily="2" charset="0"/>
              </a:rPr>
              <a:t> </a:t>
            </a:r>
            <a:r>
              <a:rPr lang="en-US" sz="4000" b="1" dirty="0" err="1">
                <a:solidFill>
                  <a:prstClr val="black"/>
                </a:solidFill>
                <a:latin typeface="Calibri" panose="020F0502020204030204"/>
                <a:ea typeface="Roboto" panose="02000000000000000000" pitchFamily="2" charset="0"/>
              </a:rPr>
              <a:t>Đất</a:t>
            </a:r>
            <a:r>
              <a:rPr lang="en-US" sz="4000" b="1" dirty="0">
                <a:solidFill>
                  <a:prstClr val="black"/>
                </a:solidFill>
                <a:latin typeface="Calibri" panose="020F0502020204030204"/>
                <a:ea typeface="Roboto" panose="02000000000000000000" pitchFamily="2" charset="0"/>
              </a:rPr>
              <a:t>.</a:t>
            </a:r>
            <a:endParaRPr lang="vi-VN" sz="4000" b="1" dirty="0">
              <a:solidFill>
                <a:prstClr val="black"/>
              </a:solidFill>
              <a:latin typeface="Calibri" panose="020F0502020204030204"/>
              <a:ea typeface="Roboto" panose="02000000000000000000" pitchFamily="2" charset="0"/>
            </a:endParaRPr>
          </a:p>
        </p:txBody>
      </p:sp>
      <p:grpSp>
        <p:nvGrpSpPr>
          <p:cNvPr id="3" name="Group 2">
            <a:extLst>
              <a:ext uri="{FF2B5EF4-FFF2-40B4-BE49-F238E27FC236}">
                <a16:creationId xmlns:a16="http://schemas.microsoft.com/office/drawing/2014/main" id="{4702E1A9-F795-4600-3EDD-3E19A15DE840}"/>
              </a:ext>
            </a:extLst>
          </p:cNvPr>
          <p:cNvGrpSpPr/>
          <p:nvPr/>
        </p:nvGrpSpPr>
        <p:grpSpPr>
          <a:xfrm>
            <a:off x="-827327" y="-318194"/>
            <a:ext cx="5521248" cy="2389272"/>
            <a:chOff x="-732159" y="3476542"/>
            <a:chExt cx="7973637" cy="3592286"/>
          </a:xfrm>
        </p:grpSpPr>
        <p:grpSp>
          <p:nvGrpSpPr>
            <p:cNvPr id="5" name="Group 4">
              <a:extLst>
                <a:ext uri="{FF2B5EF4-FFF2-40B4-BE49-F238E27FC236}">
                  <a16:creationId xmlns:a16="http://schemas.microsoft.com/office/drawing/2014/main" id="{6D0972F0-50D7-4625-04DF-BB750E9B66E0}"/>
                </a:ext>
              </a:extLst>
            </p:cNvPr>
            <p:cNvGrpSpPr/>
            <p:nvPr/>
          </p:nvGrpSpPr>
          <p:grpSpPr>
            <a:xfrm>
              <a:off x="-732159" y="3476542"/>
              <a:ext cx="7973637" cy="3592286"/>
              <a:chOff x="375281" y="3019342"/>
              <a:chExt cx="7973637" cy="3592286"/>
            </a:xfrm>
          </p:grpSpPr>
          <p:pic>
            <p:nvPicPr>
              <p:cNvPr id="7" name="图片 3" descr="卡通人物&#10;&#10;中度可信度描述已自动生成">
                <a:extLst>
                  <a:ext uri="{FF2B5EF4-FFF2-40B4-BE49-F238E27FC236}">
                    <a16:creationId xmlns:a16="http://schemas.microsoft.com/office/drawing/2014/main" id="{B1C45EC0-43FA-F3E5-6A99-B9F9A3E27CC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6F792431-2AD8-0F02-E1AE-093F67C5E5C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6" name="TextBox 5">
              <a:extLst>
                <a:ext uri="{FF2B5EF4-FFF2-40B4-BE49-F238E27FC236}">
                  <a16:creationId xmlns:a16="http://schemas.microsoft.com/office/drawing/2014/main" id="{4ABAE41B-6D5A-118B-9B47-40A11B6892AA}"/>
                </a:ext>
              </a:extLst>
            </p:cNvPr>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10" name="TextBox 9">
            <a:extLst>
              <a:ext uri="{FF2B5EF4-FFF2-40B4-BE49-F238E27FC236}">
                <a16:creationId xmlns:a16="http://schemas.microsoft.com/office/drawing/2014/main" id="{5A520CC2-00F5-E883-C004-9623CEE862B5}"/>
              </a:ext>
            </a:extLst>
          </p:cNvPr>
          <p:cNvSpPr txBox="1"/>
          <p:nvPr/>
        </p:nvSpPr>
        <p:spPr>
          <a:xfrm>
            <a:off x="3172140" y="1965342"/>
            <a:ext cx="376278" cy="707886"/>
          </a:xfrm>
          <a:prstGeom prst="rect">
            <a:avLst/>
          </a:prstGeom>
          <a:noFill/>
        </p:spPr>
        <p:txBody>
          <a:bodyPr wrap="square">
            <a:spAutoFit/>
          </a:bodyPr>
          <a:lstStyle/>
          <a:p>
            <a:pPr lvl="0">
              <a:defRPr/>
            </a:pP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4000" b="1" dirty="0">
              <a:solidFill>
                <a:srgbClr val="FF0000"/>
              </a:solidFill>
            </a:endParaRPr>
          </a:p>
        </p:txBody>
      </p:sp>
      <p:sp>
        <p:nvSpPr>
          <p:cNvPr id="12" name="TextBox 11">
            <a:extLst>
              <a:ext uri="{FF2B5EF4-FFF2-40B4-BE49-F238E27FC236}">
                <a16:creationId xmlns:a16="http://schemas.microsoft.com/office/drawing/2014/main" id="{011F168B-BB6B-DC11-D357-4727DD56986E}"/>
              </a:ext>
            </a:extLst>
          </p:cNvPr>
          <p:cNvSpPr txBox="1"/>
          <p:nvPr/>
        </p:nvSpPr>
        <p:spPr>
          <a:xfrm>
            <a:off x="4019267" y="2569637"/>
            <a:ext cx="650998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9698FB7-6710-BD37-AA59-41DDEA974C1B}"/>
              </a:ext>
            </a:extLst>
          </p:cNvPr>
          <p:cNvSpPr txBox="1"/>
          <p:nvPr/>
        </p:nvSpPr>
        <p:spPr>
          <a:xfrm>
            <a:off x="6858000" y="3181092"/>
            <a:ext cx="620973" cy="707886"/>
          </a:xfrm>
          <a:prstGeom prst="rect">
            <a:avLst/>
          </a:prstGeom>
          <a:noFill/>
        </p:spPr>
        <p:txBody>
          <a:bodyPr wrap="square">
            <a:spAutoFit/>
          </a:bodyPr>
          <a:lstStyle/>
          <a:p>
            <a:pPr lvl="0">
              <a:defRPr/>
            </a:pP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4000" b="1" dirty="0">
              <a:solidFill>
                <a:srgbClr val="FF0000"/>
              </a:solidFill>
            </a:endParaRPr>
          </a:p>
        </p:txBody>
      </p:sp>
      <p:sp>
        <p:nvSpPr>
          <p:cNvPr id="18" name="TextBox 17">
            <a:extLst>
              <a:ext uri="{FF2B5EF4-FFF2-40B4-BE49-F238E27FC236}">
                <a16:creationId xmlns:a16="http://schemas.microsoft.com/office/drawing/2014/main" id="{554DE9DF-AC52-158E-A31B-7ECA3483F464}"/>
              </a:ext>
            </a:extLst>
          </p:cNvPr>
          <p:cNvSpPr txBox="1"/>
          <p:nvPr/>
        </p:nvSpPr>
        <p:spPr>
          <a:xfrm>
            <a:off x="3398294" y="3788806"/>
            <a:ext cx="620973"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lang="en-US" sz="4000" dirty="0"/>
          </a:p>
        </p:txBody>
      </p:sp>
    </p:spTree>
    <p:extLst>
      <p:ext uri="{BB962C8B-B14F-4D97-AF65-F5344CB8AC3E}">
        <p14:creationId xmlns:p14="http://schemas.microsoft.com/office/powerpoint/2010/main" val="5424277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2" grpId="0"/>
      <p:bldP spid="14"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63771" y="5147533"/>
              <a:ext cx="1583311" cy="469963"/>
              <a:chOff x="3261660" y="4178410"/>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818334" y="4178410"/>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261660" y="4178410"/>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75008" y="4178410"/>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1373</Words>
  <Application>Microsoft Office PowerPoint</Application>
  <PresentationFormat>Widescreen</PresentationFormat>
  <Paragraphs>77</Paragraphs>
  <Slides>30</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#9Slide05 IcielRukola</vt:lpstr>
      <vt:lpstr>Aptos</vt:lpstr>
      <vt:lpstr>Arial</vt:lpstr>
      <vt:lpstr>Calibri</vt:lpstr>
      <vt:lpstr>Calibri Light</vt:lpstr>
      <vt:lpstr>Cambria</vt:lpstr>
      <vt:lpstr>Google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5</cp:revision>
  <dcterms:created xsi:type="dcterms:W3CDTF">2025-04-24T13:26:45Z</dcterms:created>
  <dcterms:modified xsi:type="dcterms:W3CDTF">2025-05-06T02:03:20Z</dcterms:modified>
</cp:coreProperties>
</file>