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71" r:id="rId3"/>
    <p:sldId id="267" r:id="rId4"/>
    <p:sldId id="262" r:id="rId5"/>
    <p:sldId id="264" r:id="rId6"/>
    <p:sldId id="269" r:id="rId7"/>
    <p:sldId id="272" r:id="rId8"/>
    <p:sldId id="273" r:id="rId9"/>
    <p:sldId id="274" r:id="rId10"/>
    <p:sldId id="276" r:id="rId11"/>
    <p:sldId id="275" r:id="rId12"/>
    <p:sldId id="278" r:id="rId13"/>
    <p:sldId id="277" r:id="rId14"/>
    <p:sldId id="279" r:id="rId15"/>
    <p:sldId id="280" r:id="rId16"/>
    <p:sldId id="281" r:id="rId17"/>
    <p:sldId id="282" r:id="rId18"/>
    <p:sldId id="284" r:id="rId19"/>
    <p:sldId id="285" r:id="rId20"/>
    <p:sldId id="286" r:id="rId21"/>
    <p:sldId id="287" r:id="rId22"/>
    <p:sldId id="288" r:id="rId23"/>
    <p:sldId id="289" r:id="rId24"/>
    <p:sldId id="290" r:id="rId25"/>
    <p:sldId id="291" r:id="rId26"/>
    <p:sldId id="292" r:id="rId27"/>
    <p:sldId id="293" r:id="rId28"/>
    <p:sldId id="295" r:id="rId29"/>
    <p:sldId id="296" r:id="rId30"/>
    <p:sldId id="297" r:id="rId31"/>
    <p:sldId id="260" r:id="rId32"/>
    <p:sldId id="265" r:id="rId33"/>
  </p:sldIdLst>
  <p:sldSz cx="18288000" cy="10287000"/>
  <p:notesSz cx="6858000" cy="9144000"/>
  <p:embeddedFontLst>
    <p:embeddedFont>
      <p:font typeface="Amasis MT Pro Black" panose="02040A04050005020304" pitchFamily="18"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D04B8D-2342-4177-A634-7D55903038DB}">
          <p14:sldIdLst>
            <p14:sldId id="256"/>
            <p14:sldId id="271"/>
            <p14:sldId id="267"/>
            <p14:sldId id="262"/>
            <p14:sldId id="264"/>
            <p14:sldId id="269"/>
            <p14:sldId id="272"/>
            <p14:sldId id="273"/>
            <p14:sldId id="274"/>
            <p14:sldId id="276"/>
            <p14:sldId id="275"/>
            <p14:sldId id="278"/>
            <p14:sldId id="277"/>
            <p14:sldId id="279"/>
            <p14:sldId id="280"/>
            <p14:sldId id="281"/>
            <p14:sldId id="282"/>
            <p14:sldId id="284"/>
            <p14:sldId id="285"/>
            <p14:sldId id="286"/>
            <p14:sldId id="287"/>
            <p14:sldId id="288"/>
            <p14:sldId id="289"/>
            <p14:sldId id="290"/>
            <p14:sldId id="291"/>
            <p14:sldId id="292"/>
            <p14:sldId id="293"/>
            <p14:sldId id="295"/>
            <p14:sldId id="296"/>
            <p14:sldId id="297"/>
            <p14:sldId id="260"/>
            <p14:sldId id="2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192"/>
    <a:srgbClr val="A3DFF9"/>
    <a:srgbClr val="F7C8C6"/>
    <a:srgbClr val="C0E3DF"/>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1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2BC36-514D-48E1-86D5-CF1B7C38766C}"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0F8B8-2ECE-40D3-831D-9BDD565D32B3}" type="slidenum">
              <a:rPr lang="en-US" smtClean="0"/>
              <a:t>‹#›</a:t>
            </a:fld>
            <a:endParaRPr lang="en-US"/>
          </a:p>
        </p:txBody>
      </p:sp>
    </p:spTree>
    <p:extLst>
      <p:ext uri="{BB962C8B-B14F-4D97-AF65-F5344CB8AC3E}">
        <p14:creationId xmlns:p14="http://schemas.microsoft.com/office/powerpoint/2010/main" val="308063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40F8B8-2ECE-40D3-831D-9BDD565D32B3}" type="slidenum">
              <a:rPr lang="en-US" smtClean="0"/>
              <a:t>4</a:t>
            </a:fld>
            <a:endParaRPr lang="en-US"/>
          </a:p>
        </p:txBody>
      </p:sp>
    </p:spTree>
    <p:extLst>
      <p:ext uri="{BB962C8B-B14F-4D97-AF65-F5344CB8AC3E}">
        <p14:creationId xmlns:p14="http://schemas.microsoft.com/office/powerpoint/2010/main" val="448546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5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6.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4.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43.png"/><Relationship Id="rId4" Type="http://schemas.openxmlformats.org/officeDocument/2006/relationships/image" Target="../media/image53.png"/><Relationship Id="rId9" Type="http://schemas.openxmlformats.org/officeDocument/2006/relationships/image" Target="../media/image62.sv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6.svg"/><Relationship Id="rId3" Type="http://schemas.openxmlformats.org/officeDocument/2006/relationships/image" Target="../media/image54.svg"/><Relationship Id="rId7" Type="http://schemas.openxmlformats.org/officeDocument/2006/relationships/image" Target="../media/image60.svg"/><Relationship Id="rId12"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4.svg"/><Relationship Id="rId5" Type="http://schemas.openxmlformats.org/officeDocument/2006/relationships/image" Target="../media/image58.svg"/><Relationship Id="rId15" Type="http://schemas.openxmlformats.org/officeDocument/2006/relationships/image" Target="../media/image64.svg"/><Relationship Id="rId10" Type="http://schemas.openxmlformats.org/officeDocument/2006/relationships/image" Target="../media/image4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7.svg"/><Relationship Id="rId5" Type="http://schemas.openxmlformats.org/officeDocument/2006/relationships/image" Target="../media/image75.sv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svg"/><Relationship Id="rId7" Type="http://schemas.openxmlformats.org/officeDocument/2006/relationships/image" Target="../media/image3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569602" y="1426495"/>
            <a:ext cx="17148796" cy="7067743"/>
          </a:xfrm>
          <a:custGeom>
            <a:avLst/>
            <a:gdLst/>
            <a:ahLst/>
            <a:cxnLst/>
            <a:rect l="l" t="t" r="r" b="b"/>
            <a:pathLst>
              <a:path w="12129823" h="4988390">
                <a:moveTo>
                  <a:pt x="0" y="0"/>
                </a:moveTo>
                <a:lnTo>
                  <a:pt x="12129824" y="0"/>
                </a:lnTo>
                <a:lnTo>
                  <a:pt x="12129824" y="4988390"/>
                </a:lnTo>
                <a:lnTo>
                  <a:pt x="0" y="4988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773400" y="6705724"/>
            <a:ext cx="1642040" cy="1753848"/>
          </a:xfrm>
          <a:custGeom>
            <a:avLst/>
            <a:gdLst/>
            <a:ahLst/>
            <a:cxnLst/>
            <a:rect l="l" t="t" r="r" b="b"/>
            <a:pathLst>
              <a:path w="1642040" h="1753848">
                <a:moveTo>
                  <a:pt x="0" y="0"/>
                </a:moveTo>
                <a:lnTo>
                  <a:pt x="1642040" y="0"/>
                </a:lnTo>
                <a:lnTo>
                  <a:pt x="1642040" y="1753848"/>
                </a:lnTo>
                <a:lnTo>
                  <a:pt x="0" y="1753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87751" y="1970274"/>
            <a:ext cx="1361413" cy="1399911"/>
          </a:xfrm>
          <a:custGeom>
            <a:avLst/>
            <a:gdLst/>
            <a:ahLst/>
            <a:cxnLst/>
            <a:rect l="l" t="t" r="r" b="b"/>
            <a:pathLst>
              <a:path w="1361413" h="1399911">
                <a:moveTo>
                  <a:pt x="0" y="0"/>
                </a:moveTo>
                <a:lnTo>
                  <a:pt x="1361413" y="0"/>
                </a:lnTo>
                <a:lnTo>
                  <a:pt x="1361413" y="1399911"/>
                </a:lnTo>
                <a:lnTo>
                  <a:pt x="0" y="13999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328560" y="9140348"/>
            <a:ext cx="5861480" cy="2293304"/>
          </a:xfrm>
          <a:custGeom>
            <a:avLst/>
            <a:gdLst/>
            <a:ahLst/>
            <a:cxnLst/>
            <a:rect l="l" t="t" r="r" b="b"/>
            <a:pathLst>
              <a:path w="5861480" h="2293304">
                <a:moveTo>
                  <a:pt x="0" y="0"/>
                </a:moveTo>
                <a:lnTo>
                  <a:pt x="5861480" y="0"/>
                </a:lnTo>
                <a:lnTo>
                  <a:pt x="5861480" y="2293304"/>
                </a:lnTo>
                <a:lnTo>
                  <a:pt x="0" y="22933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997168" y="-1146652"/>
            <a:ext cx="5861480" cy="2293304"/>
          </a:xfrm>
          <a:custGeom>
            <a:avLst/>
            <a:gdLst/>
            <a:ahLst/>
            <a:cxnLst/>
            <a:rect l="l" t="t" r="r" b="b"/>
            <a:pathLst>
              <a:path w="5861480" h="2293304">
                <a:moveTo>
                  <a:pt x="0" y="0"/>
                </a:moveTo>
                <a:lnTo>
                  <a:pt x="5861481" y="0"/>
                </a:lnTo>
                <a:lnTo>
                  <a:pt x="5861481" y="2293304"/>
                </a:lnTo>
                <a:lnTo>
                  <a:pt x="0" y="22933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747714">
            <a:off x="16233661" y="8600981"/>
            <a:ext cx="1346271" cy="1801032"/>
          </a:xfrm>
          <a:custGeom>
            <a:avLst/>
            <a:gdLst/>
            <a:ahLst/>
            <a:cxnLst/>
            <a:rect l="l" t="t" r="r" b="b"/>
            <a:pathLst>
              <a:path w="1346271" h="1801032">
                <a:moveTo>
                  <a:pt x="0" y="0"/>
                </a:moveTo>
                <a:lnTo>
                  <a:pt x="1346272" y="0"/>
                </a:lnTo>
                <a:lnTo>
                  <a:pt x="1346272" y="1801032"/>
                </a:lnTo>
                <a:lnTo>
                  <a:pt x="0" y="1801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10277112">
            <a:off x="1112036" y="-207641"/>
            <a:ext cx="1346271" cy="1801032"/>
          </a:xfrm>
          <a:custGeom>
            <a:avLst/>
            <a:gdLst/>
            <a:ahLst/>
            <a:cxnLst/>
            <a:rect l="l" t="t" r="r" b="b"/>
            <a:pathLst>
              <a:path w="1346271" h="1801032">
                <a:moveTo>
                  <a:pt x="0" y="0"/>
                </a:moveTo>
                <a:lnTo>
                  <a:pt x="1346272" y="0"/>
                </a:lnTo>
                <a:lnTo>
                  <a:pt x="1346272" y="1801032"/>
                </a:lnTo>
                <a:lnTo>
                  <a:pt x="0" y="1801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586979" y="8476941"/>
            <a:ext cx="811422" cy="2897936"/>
          </a:xfrm>
          <a:custGeom>
            <a:avLst/>
            <a:gdLst/>
            <a:ahLst/>
            <a:cxnLst/>
            <a:rect l="l" t="t" r="r" b="b"/>
            <a:pathLst>
              <a:path w="811422" h="2897936">
                <a:moveTo>
                  <a:pt x="0" y="0"/>
                </a:moveTo>
                <a:lnTo>
                  <a:pt x="811422" y="0"/>
                </a:lnTo>
                <a:lnTo>
                  <a:pt x="811422" y="2897936"/>
                </a:lnTo>
                <a:lnTo>
                  <a:pt x="0" y="28979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4612572" y="-481311"/>
            <a:ext cx="606563" cy="2166296"/>
          </a:xfrm>
          <a:custGeom>
            <a:avLst/>
            <a:gdLst/>
            <a:ahLst/>
            <a:cxnLst/>
            <a:rect l="l" t="t" r="r" b="b"/>
            <a:pathLst>
              <a:path w="606563" h="2166296">
                <a:moveTo>
                  <a:pt x="0" y="0"/>
                </a:moveTo>
                <a:lnTo>
                  <a:pt x="606562" y="0"/>
                </a:lnTo>
                <a:lnTo>
                  <a:pt x="606562" y="2166296"/>
                </a:lnTo>
                <a:lnTo>
                  <a:pt x="0" y="21662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4682326">
            <a:off x="7704" y="5238876"/>
            <a:ext cx="980534" cy="949892"/>
          </a:xfrm>
          <a:custGeom>
            <a:avLst/>
            <a:gdLst/>
            <a:ahLst/>
            <a:cxnLst/>
            <a:rect l="l" t="t" r="r" b="b"/>
            <a:pathLst>
              <a:path w="980534" h="949892">
                <a:moveTo>
                  <a:pt x="0" y="0"/>
                </a:moveTo>
                <a:lnTo>
                  <a:pt x="980534" y="0"/>
                </a:lnTo>
                <a:lnTo>
                  <a:pt x="980534" y="949892"/>
                </a:lnTo>
                <a:lnTo>
                  <a:pt x="0" y="9498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TextBox 12"/>
          <p:cNvSpPr txBox="1"/>
          <p:nvPr/>
        </p:nvSpPr>
        <p:spPr>
          <a:xfrm>
            <a:off x="1449651" y="3401030"/>
            <a:ext cx="15388698" cy="3118674"/>
          </a:xfrm>
          <a:prstGeom prst="rect">
            <a:avLst/>
          </a:prstGeom>
        </p:spPr>
        <p:txBody>
          <a:bodyPr wrap="square" lIns="0" tIns="0" rIns="0" bIns="0" rtlCol="0" anchor="t">
            <a:spAutoFit/>
          </a:bodyPr>
          <a:lstStyle/>
          <a:p>
            <a:pPr algn="ctr">
              <a:lnSpc>
                <a:spcPct val="150000"/>
              </a:lnSpc>
            </a:pPr>
            <a:r>
              <a:rPr lang="en-US" sz="7200" b="1">
                <a:solidFill>
                  <a:srgbClr val="536199"/>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536199"/>
                </a:solidFill>
                <a:latin typeface="Arial" panose="020B0604020202020204" pitchFamily="34" charset="0"/>
                <a:cs typeface="Arial" panose="020B0604020202020204" pitchFamily="34" charset="0"/>
              </a:rPr>
              <a:t>MỜI CÁC EM VÀO BÀI HỌC MỚI!</a:t>
            </a:r>
          </a:p>
        </p:txBody>
      </p:sp>
      <p:sp>
        <p:nvSpPr>
          <p:cNvPr id="13" name="Freeform 13"/>
          <p:cNvSpPr/>
          <p:nvPr/>
        </p:nvSpPr>
        <p:spPr>
          <a:xfrm rot="285275">
            <a:off x="17188133" y="2592382"/>
            <a:ext cx="980534" cy="949892"/>
          </a:xfrm>
          <a:custGeom>
            <a:avLst/>
            <a:gdLst/>
            <a:ahLst/>
            <a:cxnLst/>
            <a:rect l="l" t="t" r="r" b="b"/>
            <a:pathLst>
              <a:path w="980534" h="949892">
                <a:moveTo>
                  <a:pt x="0" y="0"/>
                </a:moveTo>
                <a:lnTo>
                  <a:pt x="980534" y="0"/>
                </a:lnTo>
                <a:lnTo>
                  <a:pt x="980534" y="949893"/>
                </a:lnTo>
                <a:lnTo>
                  <a:pt x="0" y="9498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rot="-2923584">
            <a:off x="10393750" y="538407"/>
            <a:ext cx="943681" cy="914190"/>
          </a:xfrm>
          <a:custGeom>
            <a:avLst/>
            <a:gdLst/>
            <a:ahLst/>
            <a:cxnLst/>
            <a:rect l="l" t="t" r="r" b="b"/>
            <a:pathLst>
              <a:path w="693008" h="671351">
                <a:moveTo>
                  <a:pt x="0" y="0"/>
                </a:moveTo>
                <a:lnTo>
                  <a:pt x="693008" y="0"/>
                </a:lnTo>
                <a:lnTo>
                  <a:pt x="693008" y="671351"/>
                </a:lnTo>
                <a:lnTo>
                  <a:pt x="0" y="6713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rot="10264946">
            <a:off x="6881466" y="8803066"/>
            <a:ext cx="1046449" cy="1013747"/>
          </a:xfrm>
          <a:custGeom>
            <a:avLst/>
            <a:gdLst/>
            <a:ahLst/>
            <a:cxnLst/>
            <a:rect l="l" t="t" r="r" b="b"/>
            <a:pathLst>
              <a:path w="693008" h="671351">
                <a:moveTo>
                  <a:pt x="0" y="0"/>
                </a:moveTo>
                <a:lnTo>
                  <a:pt x="693007" y="0"/>
                </a:lnTo>
                <a:lnTo>
                  <a:pt x="693007" y="671352"/>
                </a:lnTo>
                <a:lnTo>
                  <a:pt x="0" y="6713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1EC"/>
        </a:solidFill>
        <a:effectLst/>
      </p:bgPr>
    </p:bg>
    <p:spTree>
      <p:nvGrpSpPr>
        <p:cNvPr id="1" name=""/>
        <p:cNvGrpSpPr/>
        <p:nvPr/>
      </p:nvGrpSpPr>
      <p:grpSpPr>
        <a:xfrm>
          <a:off x="0" y="0"/>
          <a:ext cx="0" cy="0"/>
          <a:chOff x="0" y="0"/>
          <a:chExt cx="0" cy="0"/>
        </a:xfrm>
      </p:grpSpPr>
      <p:sp>
        <p:nvSpPr>
          <p:cNvPr id="2" name="Freeform 2"/>
          <p:cNvSpPr/>
          <p:nvPr/>
        </p:nvSpPr>
        <p:spPr>
          <a:xfrm>
            <a:off x="914400" y="8406513"/>
            <a:ext cx="849287" cy="2389333"/>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23348" y="-190500"/>
            <a:ext cx="707352" cy="2362163"/>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6551809" y="8695706"/>
            <a:ext cx="1869366" cy="1810949"/>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45495" y="-62920"/>
            <a:ext cx="1702053" cy="1676974"/>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318F0869-6CBB-891D-E7E1-4C153FBEC6CC}"/>
              </a:ext>
            </a:extLst>
          </p:cNvPr>
          <p:cNvSpPr txBox="1"/>
          <p:nvPr/>
        </p:nvSpPr>
        <p:spPr>
          <a:xfrm>
            <a:off x="2596341" y="2705100"/>
            <a:ext cx="13095313" cy="2907784"/>
          </a:xfrm>
          <a:prstGeom prst="rect">
            <a:avLst/>
          </a:prstGeom>
          <a:noFill/>
        </p:spPr>
        <p:txBody>
          <a:bodyPr wrap="square" rtlCol="0">
            <a:spAutoFit/>
          </a:bodyPr>
          <a:lstStyle/>
          <a:p>
            <a:pPr algn="ctr">
              <a:lnSpc>
                <a:spcPct val="150000"/>
              </a:lnSpc>
            </a:pPr>
            <a:r>
              <a:rPr lang="en-US" sz="6500" b="1">
                <a:solidFill>
                  <a:schemeClr val="accent4">
                    <a:lumMod val="50000"/>
                  </a:schemeClr>
                </a:solidFill>
                <a:latin typeface="Arial" panose="020B0604020202020204" pitchFamily="34" charset="0"/>
                <a:cs typeface="Arial" panose="020B0604020202020204" pitchFamily="34" charset="0"/>
              </a:rPr>
              <a:t>PHẦN 2. </a:t>
            </a:r>
          </a:p>
          <a:p>
            <a:pPr algn="ctr">
              <a:lnSpc>
                <a:spcPct val="150000"/>
              </a:lnSpc>
            </a:pPr>
            <a:r>
              <a:rPr lang="en-US" sz="6500" b="1">
                <a:solidFill>
                  <a:schemeClr val="accent4">
                    <a:lumMod val="50000"/>
                  </a:schemeClr>
                </a:solidFill>
                <a:latin typeface="Arial" panose="020B0604020202020204" pitchFamily="34" charset="0"/>
                <a:cs typeface="Arial" panose="020B0604020202020204" pitchFamily="34" charset="0"/>
              </a:rPr>
              <a:t>VÌ SAO PHẢI YÊU LAO ĐỘNG </a:t>
            </a:r>
          </a:p>
        </p:txBody>
      </p:sp>
      <p:cxnSp>
        <p:nvCxnSpPr>
          <p:cNvPr id="10" name="Straight Connector 9">
            <a:extLst>
              <a:ext uri="{FF2B5EF4-FFF2-40B4-BE49-F238E27FC236}">
                <a16:creationId xmlns:a16="http://schemas.microsoft.com/office/drawing/2014/main" id="{014236CB-118A-0C3C-A278-AFEA1F060A9A}"/>
              </a:ext>
            </a:extLst>
          </p:cNvPr>
          <p:cNvCxnSpPr>
            <a:cxnSpLocks/>
          </p:cNvCxnSpPr>
          <p:nvPr/>
        </p:nvCxnSpPr>
        <p:spPr>
          <a:xfrm>
            <a:off x="4910762" y="6362700"/>
            <a:ext cx="8466473" cy="0"/>
          </a:xfrm>
          <a:prstGeom prst="line">
            <a:avLst/>
          </a:prstGeom>
          <a:ln w="57150">
            <a:solidFill>
              <a:schemeClr val="accent4">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2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3D8A524-A94D-6E45-5155-6BA7662EBD69}"/>
              </a:ext>
            </a:extLst>
          </p:cNvPr>
          <p:cNvSpPr txBox="1"/>
          <p:nvPr/>
        </p:nvSpPr>
        <p:spPr>
          <a:xfrm>
            <a:off x="361950" y="1289942"/>
            <a:ext cx="175641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ĐỌC CÂU CHUYỆN “NHỮNG GIỌT MỒ HÔI TRÊN TRÁN MẸ” </a:t>
            </a:r>
          </a:p>
        </p:txBody>
      </p:sp>
      <p:pic>
        <p:nvPicPr>
          <p:cNvPr id="12" name="Picture 11">
            <a:extLst>
              <a:ext uri="{FF2B5EF4-FFF2-40B4-BE49-F238E27FC236}">
                <a16:creationId xmlns:a16="http://schemas.microsoft.com/office/drawing/2014/main" id="{A24BCA5B-E72A-56E5-DFDD-B0333D286272}"/>
              </a:ext>
            </a:extLst>
          </p:cNvPr>
          <p:cNvPicPr>
            <a:picLocks noChangeAspect="1"/>
          </p:cNvPicPr>
          <p:nvPr/>
        </p:nvPicPr>
        <p:blipFill>
          <a:blip r:embed="rId6"/>
          <a:stretch>
            <a:fillRect/>
          </a:stretch>
        </p:blipFill>
        <p:spPr>
          <a:xfrm>
            <a:off x="9982200" y="2965674"/>
            <a:ext cx="7962900" cy="5507128"/>
          </a:xfrm>
          <a:prstGeom prst="rect">
            <a:avLst/>
          </a:prstGeom>
        </p:spPr>
      </p:pic>
      <p:sp>
        <p:nvSpPr>
          <p:cNvPr id="13" name="TextBox 12">
            <a:extLst>
              <a:ext uri="{FF2B5EF4-FFF2-40B4-BE49-F238E27FC236}">
                <a16:creationId xmlns:a16="http://schemas.microsoft.com/office/drawing/2014/main" id="{B8C856F4-E66F-E6A2-A90E-0F92BAB4A2DD}"/>
              </a:ext>
            </a:extLst>
          </p:cNvPr>
          <p:cNvSpPr txBox="1"/>
          <p:nvPr/>
        </p:nvSpPr>
        <p:spPr>
          <a:xfrm>
            <a:off x="609600" y="3226248"/>
            <a:ext cx="9067800" cy="4985980"/>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THẢO LUẬN NHÓM </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Cô bé đã thể hiện tình yêu lao động như thế nào? Những việc làm của cô bé đã đem lại điều gì?</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Theo em, vì sao phải yêu lao động?</a:t>
            </a:r>
          </a:p>
          <a:p>
            <a:endParaRPr lang="en-US"/>
          </a:p>
        </p:txBody>
      </p:sp>
    </p:spTree>
    <p:extLst>
      <p:ext uri="{BB962C8B-B14F-4D97-AF65-F5344CB8AC3E}">
        <p14:creationId xmlns:p14="http://schemas.microsoft.com/office/powerpoint/2010/main" val="3033510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78F00ABA-8E07-79AE-DB5D-46013D33FA9A}"/>
              </a:ext>
            </a:extLst>
          </p:cNvPr>
          <p:cNvSpPr/>
          <p:nvPr/>
        </p:nvSpPr>
        <p:spPr>
          <a:xfrm>
            <a:off x="1181100" y="723900"/>
            <a:ext cx="15925800" cy="2209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b="1" i="1">
                <a:solidFill>
                  <a:schemeClr val="tx1"/>
                </a:solidFill>
              </a:rPr>
              <a:t>Cô bé đã thể hiện tình yêu lao động như thế nào? </a:t>
            </a:r>
            <a:endParaRPr lang="en-US" sz="3600" b="1" i="1">
              <a:solidFill>
                <a:schemeClr val="tx1"/>
              </a:solidFill>
            </a:endParaRPr>
          </a:p>
          <a:p>
            <a:pPr marL="571500" indent="-571500" algn="just">
              <a:lnSpc>
                <a:spcPct val="150000"/>
              </a:lnSpc>
              <a:buFont typeface="Arial" panose="020B0604020202020204" pitchFamily="34" charset="0"/>
              <a:buChar char="•"/>
            </a:pPr>
            <a:r>
              <a:rPr lang="vi-VN" sz="3600" b="1" i="1">
                <a:solidFill>
                  <a:schemeClr val="tx1"/>
                </a:solidFill>
              </a:rPr>
              <a:t>Những việc làm của cô bé đã đem lại điều gì?</a:t>
            </a:r>
            <a:endParaRPr lang="en-US" sz="3600" b="1" i="1">
              <a:solidFill>
                <a:schemeClr val="tx1"/>
              </a:solidFill>
            </a:endParaRPr>
          </a:p>
        </p:txBody>
      </p:sp>
      <p:sp>
        <p:nvSpPr>
          <p:cNvPr id="68" name="TextBox 67">
            <a:extLst>
              <a:ext uri="{FF2B5EF4-FFF2-40B4-BE49-F238E27FC236}">
                <a16:creationId xmlns:a16="http://schemas.microsoft.com/office/drawing/2014/main" id="{3E854998-E831-1916-B64F-B80452D558D1}"/>
              </a:ext>
            </a:extLst>
          </p:cNvPr>
          <p:cNvSpPr txBox="1"/>
          <p:nvPr/>
        </p:nvSpPr>
        <p:spPr>
          <a:xfrm>
            <a:off x="1181100" y="3251043"/>
            <a:ext cx="9372600" cy="663765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Những việc làm thể hiện sự yêu lao động: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Thường xuyên giúp mẹ làm việc nhà.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Giúp mẹ gấp quần áo.</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Cất gọn quần áo vào tủ của từng người.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Lau những ngăn kệ tủ cho khỏi bụi. </a:t>
            </a:r>
          </a:p>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Việc làm của cô bé giúp mẹ đỡ vất vả hơn, giúp cô bé trưởng thành hơn và được bạn bè nể trọng.</a:t>
            </a:r>
            <a:endParaRPr lang="en-US" sz="3600">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899FB674-52CE-9700-700D-0E8E4A2D49D2}"/>
              </a:ext>
            </a:extLst>
          </p:cNvPr>
          <p:cNvSpPr/>
          <p:nvPr/>
        </p:nvSpPr>
        <p:spPr>
          <a:xfrm>
            <a:off x="10820400" y="2453961"/>
            <a:ext cx="7623429" cy="7828276"/>
          </a:xfrm>
          <a:custGeom>
            <a:avLst/>
            <a:gdLst/>
            <a:ahLst/>
            <a:cxnLst/>
            <a:rect l="l" t="t" r="r" b="b"/>
            <a:pathLst>
              <a:path w="7632954" h="8229600">
                <a:moveTo>
                  <a:pt x="0" y="0"/>
                </a:moveTo>
                <a:lnTo>
                  <a:pt x="7632954" y="0"/>
                </a:lnTo>
                <a:lnTo>
                  <a:pt x="7632954"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3565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78F00ABA-8E07-79AE-DB5D-46013D33FA9A}"/>
              </a:ext>
            </a:extLst>
          </p:cNvPr>
          <p:cNvSpPr/>
          <p:nvPr/>
        </p:nvSpPr>
        <p:spPr>
          <a:xfrm>
            <a:off x="1181100" y="723900"/>
            <a:ext cx="15925800" cy="1447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rPr>
              <a:t>Theo em, vì sao phải yêu lao động?</a:t>
            </a:r>
          </a:p>
        </p:txBody>
      </p:sp>
      <p:sp>
        <p:nvSpPr>
          <p:cNvPr id="68" name="TextBox 67">
            <a:extLst>
              <a:ext uri="{FF2B5EF4-FFF2-40B4-BE49-F238E27FC236}">
                <a16:creationId xmlns:a16="http://schemas.microsoft.com/office/drawing/2014/main" id="{3E854998-E831-1916-B64F-B80452D558D1}"/>
              </a:ext>
            </a:extLst>
          </p:cNvPr>
          <p:cNvSpPr txBox="1"/>
          <p:nvPr/>
        </p:nvSpPr>
        <p:spPr>
          <a:xfrm>
            <a:off x="1447800" y="3543300"/>
            <a:ext cx="9944100" cy="497565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Chúng ta phải yêu lao động là vì: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Lao động tạo ra của cải vật chất.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Giúp con người trở nên hoạt bát, nhanh nhẹn, nâng cao sức khỏe.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Góp phần vào sự phát triển của xã hội.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Nâng cao sự hiểu biết của bản thân mình. </a:t>
            </a:r>
          </a:p>
        </p:txBody>
      </p:sp>
      <p:sp>
        <p:nvSpPr>
          <p:cNvPr id="69" name="Freeform 4">
            <a:extLst>
              <a:ext uri="{FF2B5EF4-FFF2-40B4-BE49-F238E27FC236}">
                <a16:creationId xmlns:a16="http://schemas.microsoft.com/office/drawing/2014/main" id="{5E14772C-1E2D-7A8F-59AA-8BD449B80E70}"/>
              </a:ext>
            </a:extLst>
          </p:cNvPr>
          <p:cNvSpPr/>
          <p:nvPr/>
        </p:nvSpPr>
        <p:spPr>
          <a:xfrm>
            <a:off x="10896600" y="4160681"/>
            <a:ext cx="7391400" cy="6145369"/>
          </a:xfrm>
          <a:custGeom>
            <a:avLst/>
            <a:gdLst/>
            <a:ahLst/>
            <a:cxnLst/>
            <a:rect l="l" t="t" r="r" b="b"/>
            <a:pathLst>
              <a:path w="5326602" h="4114800">
                <a:moveTo>
                  <a:pt x="0" y="0"/>
                </a:moveTo>
                <a:lnTo>
                  <a:pt x="5326602" y="0"/>
                </a:lnTo>
                <a:lnTo>
                  <a:pt x="53266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944371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par>
                                <p:cTn id="13" presetID="16" presetClass="entr" presetSubtype="21"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3E854998-E831-1916-B64F-B80452D558D1}"/>
              </a:ext>
            </a:extLst>
          </p:cNvPr>
          <p:cNvSpPr txBox="1"/>
          <p:nvPr/>
        </p:nvSpPr>
        <p:spPr>
          <a:xfrm>
            <a:off x="914400" y="1472863"/>
            <a:ext cx="164592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1. Em đồng tình hay không đồng tình với các ý kiến nào sau đây? Vì sao? </a:t>
            </a:r>
          </a:p>
        </p:txBody>
      </p:sp>
      <p:sp>
        <p:nvSpPr>
          <p:cNvPr id="2" name="TextBox 1">
            <a:extLst>
              <a:ext uri="{FF2B5EF4-FFF2-40B4-BE49-F238E27FC236}">
                <a16:creationId xmlns:a16="http://schemas.microsoft.com/office/drawing/2014/main" id="{166C4C10-EB74-1837-3B64-2C6CACF8AC62}"/>
              </a:ext>
            </a:extLst>
          </p:cNvPr>
          <p:cNvSpPr txBox="1"/>
          <p:nvPr/>
        </p:nvSpPr>
        <p:spPr>
          <a:xfrm>
            <a:off x="4724400" y="419100"/>
            <a:ext cx="88392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LUYỆN TẬP </a:t>
            </a:r>
          </a:p>
        </p:txBody>
      </p:sp>
      <p:grpSp>
        <p:nvGrpSpPr>
          <p:cNvPr id="44" name="Group 43">
            <a:extLst>
              <a:ext uri="{FF2B5EF4-FFF2-40B4-BE49-F238E27FC236}">
                <a16:creationId xmlns:a16="http://schemas.microsoft.com/office/drawing/2014/main" id="{A4EC9FDD-C924-A752-686F-45A135FFAD5E}"/>
              </a:ext>
            </a:extLst>
          </p:cNvPr>
          <p:cNvGrpSpPr/>
          <p:nvPr/>
        </p:nvGrpSpPr>
        <p:grpSpPr>
          <a:xfrm>
            <a:off x="1330771" y="3661477"/>
            <a:ext cx="7086600" cy="1905000"/>
            <a:chOff x="1330771" y="3661477"/>
            <a:chExt cx="7086600" cy="1905000"/>
          </a:xfrm>
        </p:grpSpPr>
        <p:sp>
          <p:nvSpPr>
            <p:cNvPr id="5" name="Rectangle: Diagonal Corners Rounded 4">
              <a:extLst>
                <a:ext uri="{FF2B5EF4-FFF2-40B4-BE49-F238E27FC236}">
                  <a16:creationId xmlns:a16="http://schemas.microsoft.com/office/drawing/2014/main" id="{92AA8B27-8E95-9732-502B-C381B0870D97}"/>
                </a:ext>
              </a:extLst>
            </p:cNvPr>
            <p:cNvSpPr/>
            <p:nvPr/>
          </p:nvSpPr>
          <p:spPr>
            <a:xfrm>
              <a:off x="1330771" y="3661477"/>
              <a:ext cx="7086600" cy="1905000"/>
            </a:xfrm>
            <a:prstGeom prst="round2DiagRect">
              <a:avLst/>
            </a:prstGeom>
            <a:solidFill>
              <a:srgbClr val="C0E3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1ABD8E-F8C1-8DF8-F826-4BA3A0B58F81}"/>
                </a:ext>
              </a:extLst>
            </p:cNvPr>
            <p:cNvSpPr txBox="1"/>
            <p:nvPr/>
          </p:nvSpPr>
          <p:spPr>
            <a:xfrm>
              <a:off x="2326829" y="4223069"/>
              <a:ext cx="5832029"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Lao động là đáng chê cười </a:t>
              </a:r>
            </a:p>
          </p:txBody>
        </p:sp>
        <p:grpSp>
          <p:nvGrpSpPr>
            <p:cNvPr id="10" name="Group 9">
              <a:extLst>
                <a:ext uri="{FF2B5EF4-FFF2-40B4-BE49-F238E27FC236}">
                  <a16:creationId xmlns:a16="http://schemas.microsoft.com/office/drawing/2014/main" id="{16C46A37-ACF0-7BC7-6C96-9A087E5B046E}"/>
                </a:ext>
              </a:extLst>
            </p:cNvPr>
            <p:cNvGrpSpPr/>
            <p:nvPr/>
          </p:nvGrpSpPr>
          <p:grpSpPr>
            <a:xfrm>
              <a:off x="1468076" y="4189794"/>
              <a:ext cx="817786" cy="712880"/>
              <a:chOff x="3657600" y="6716620"/>
              <a:chExt cx="817786" cy="712880"/>
            </a:xfrm>
          </p:grpSpPr>
          <p:sp>
            <p:nvSpPr>
              <p:cNvPr id="8" name="Rectangle: Rounded Corners 7">
                <a:extLst>
                  <a:ext uri="{FF2B5EF4-FFF2-40B4-BE49-F238E27FC236}">
                    <a16:creationId xmlns:a16="http://schemas.microsoft.com/office/drawing/2014/main" id="{EF4102AE-D849-0468-94A5-D9B5915CE671}"/>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1C6422-2193-3543-ED8E-CA414D398918}"/>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a</a:t>
                </a:r>
              </a:p>
            </p:txBody>
          </p:sp>
        </p:grpSp>
      </p:grpSp>
      <p:grpSp>
        <p:nvGrpSpPr>
          <p:cNvPr id="18" name="Group 17">
            <a:extLst>
              <a:ext uri="{FF2B5EF4-FFF2-40B4-BE49-F238E27FC236}">
                <a16:creationId xmlns:a16="http://schemas.microsoft.com/office/drawing/2014/main" id="{63F83A6B-904A-41C8-C66B-F1A60EB5AF0D}"/>
              </a:ext>
            </a:extLst>
          </p:cNvPr>
          <p:cNvGrpSpPr/>
          <p:nvPr/>
        </p:nvGrpSpPr>
        <p:grpSpPr>
          <a:xfrm>
            <a:off x="1330771" y="6109019"/>
            <a:ext cx="7086600" cy="1905000"/>
            <a:chOff x="1330771" y="6210300"/>
            <a:chExt cx="7086600" cy="1905000"/>
          </a:xfrm>
        </p:grpSpPr>
        <p:sp>
          <p:nvSpPr>
            <p:cNvPr id="13" name="Rectangle: Diagonal Corners Rounded 12">
              <a:extLst>
                <a:ext uri="{FF2B5EF4-FFF2-40B4-BE49-F238E27FC236}">
                  <a16:creationId xmlns:a16="http://schemas.microsoft.com/office/drawing/2014/main" id="{4B657085-9176-20DD-4703-0457B36463D2}"/>
                </a:ext>
              </a:extLst>
            </p:cNvPr>
            <p:cNvSpPr/>
            <p:nvPr/>
          </p:nvSpPr>
          <p:spPr>
            <a:xfrm>
              <a:off x="1330771" y="6210300"/>
              <a:ext cx="7086600" cy="1905000"/>
            </a:xfrm>
            <a:prstGeom prst="round2DiagRect">
              <a:avLst/>
            </a:prstGeom>
            <a:solidFill>
              <a:srgbClr val="F7C8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F4C82C-4F4B-3607-E37B-851127F449CB}"/>
                </a:ext>
              </a:extLst>
            </p:cNvPr>
            <p:cNvSpPr txBox="1"/>
            <p:nvPr/>
          </p:nvSpPr>
          <p:spPr>
            <a:xfrm>
              <a:off x="2341786" y="6336964"/>
              <a:ext cx="583202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Chỉ người nghèo mới phải lao động </a:t>
              </a:r>
            </a:p>
          </p:txBody>
        </p:sp>
        <p:grpSp>
          <p:nvGrpSpPr>
            <p:cNvPr id="15" name="Group 14">
              <a:extLst>
                <a:ext uri="{FF2B5EF4-FFF2-40B4-BE49-F238E27FC236}">
                  <a16:creationId xmlns:a16="http://schemas.microsoft.com/office/drawing/2014/main" id="{A4150640-CA9C-FF89-BEFA-CA45FD7ED95F}"/>
                </a:ext>
              </a:extLst>
            </p:cNvPr>
            <p:cNvGrpSpPr/>
            <p:nvPr/>
          </p:nvGrpSpPr>
          <p:grpSpPr>
            <a:xfrm>
              <a:off x="1524000" y="6806359"/>
              <a:ext cx="817786" cy="712880"/>
              <a:chOff x="3657600" y="6716620"/>
              <a:chExt cx="817786" cy="712880"/>
            </a:xfrm>
          </p:grpSpPr>
          <p:sp>
            <p:nvSpPr>
              <p:cNvPr id="16" name="Rectangle: Rounded Corners 15">
                <a:extLst>
                  <a:ext uri="{FF2B5EF4-FFF2-40B4-BE49-F238E27FC236}">
                    <a16:creationId xmlns:a16="http://schemas.microsoft.com/office/drawing/2014/main" id="{9B0B4762-3EB4-4481-B435-16E12E9D8749}"/>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2D6DB7-06D8-183F-760E-7E85E58F3262}"/>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b</a:t>
                </a:r>
              </a:p>
            </p:txBody>
          </p:sp>
        </p:grpSp>
      </p:grpSp>
      <p:grpSp>
        <p:nvGrpSpPr>
          <p:cNvPr id="25" name="Group 24">
            <a:extLst>
              <a:ext uri="{FF2B5EF4-FFF2-40B4-BE49-F238E27FC236}">
                <a16:creationId xmlns:a16="http://schemas.microsoft.com/office/drawing/2014/main" id="{AA168B86-1131-2008-EB9B-3375524D0995}"/>
              </a:ext>
            </a:extLst>
          </p:cNvPr>
          <p:cNvGrpSpPr/>
          <p:nvPr/>
        </p:nvGrpSpPr>
        <p:grpSpPr>
          <a:xfrm>
            <a:off x="9798376" y="3661477"/>
            <a:ext cx="7086600" cy="1905000"/>
            <a:chOff x="1330771" y="6210300"/>
            <a:chExt cx="7086600" cy="1905000"/>
          </a:xfrm>
        </p:grpSpPr>
        <p:sp>
          <p:nvSpPr>
            <p:cNvPr id="26" name="Rectangle: Diagonal Corners Rounded 25">
              <a:extLst>
                <a:ext uri="{FF2B5EF4-FFF2-40B4-BE49-F238E27FC236}">
                  <a16:creationId xmlns:a16="http://schemas.microsoft.com/office/drawing/2014/main" id="{B60DD43A-605E-71CD-5EE8-FD5C342F455A}"/>
                </a:ext>
              </a:extLst>
            </p:cNvPr>
            <p:cNvSpPr/>
            <p:nvPr/>
          </p:nvSpPr>
          <p:spPr>
            <a:xfrm>
              <a:off x="1330771" y="6210300"/>
              <a:ext cx="7086600" cy="1905000"/>
            </a:xfrm>
            <a:prstGeom prst="round2Diag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200390A-AABC-2D09-E31F-0B7188CECF6C}"/>
                </a:ext>
              </a:extLst>
            </p:cNvPr>
            <p:cNvSpPr txBox="1"/>
            <p:nvPr/>
          </p:nvSpPr>
          <p:spPr>
            <a:xfrm>
              <a:off x="2341786" y="6336964"/>
              <a:ext cx="583202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Lao động đem lại cho con người niềm vui. </a:t>
              </a:r>
            </a:p>
          </p:txBody>
        </p:sp>
        <p:grpSp>
          <p:nvGrpSpPr>
            <p:cNvPr id="28" name="Group 27">
              <a:extLst>
                <a:ext uri="{FF2B5EF4-FFF2-40B4-BE49-F238E27FC236}">
                  <a16:creationId xmlns:a16="http://schemas.microsoft.com/office/drawing/2014/main" id="{8D26AAC3-B53F-9B5F-8D90-665D7E38479E}"/>
                </a:ext>
              </a:extLst>
            </p:cNvPr>
            <p:cNvGrpSpPr/>
            <p:nvPr/>
          </p:nvGrpSpPr>
          <p:grpSpPr>
            <a:xfrm>
              <a:off x="1524000" y="6806359"/>
              <a:ext cx="817786" cy="712880"/>
              <a:chOff x="3657600" y="6716620"/>
              <a:chExt cx="817786" cy="712880"/>
            </a:xfrm>
          </p:grpSpPr>
          <p:sp>
            <p:nvSpPr>
              <p:cNvPr id="29" name="Rectangle: Rounded Corners 28">
                <a:extLst>
                  <a:ext uri="{FF2B5EF4-FFF2-40B4-BE49-F238E27FC236}">
                    <a16:creationId xmlns:a16="http://schemas.microsoft.com/office/drawing/2014/main" id="{F72036CB-AF4E-A9DF-A150-B0BEBCC60261}"/>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08733DA-A63D-5422-4A11-C61190C7C4D0}"/>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c</a:t>
                </a:r>
              </a:p>
            </p:txBody>
          </p:sp>
        </p:grpSp>
      </p:grpSp>
      <p:grpSp>
        <p:nvGrpSpPr>
          <p:cNvPr id="31" name="Group 30">
            <a:extLst>
              <a:ext uri="{FF2B5EF4-FFF2-40B4-BE49-F238E27FC236}">
                <a16:creationId xmlns:a16="http://schemas.microsoft.com/office/drawing/2014/main" id="{5EA25242-17B5-FD41-8638-3F604E129F38}"/>
              </a:ext>
            </a:extLst>
          </p:cNvPr>
          <p:cNvGrpSpPr/>
          <p:nvPr/>
        </p:nvGrpSpPr>
        <p:grpSpPr>
          <a:xfrm>
            <a:off x="9798376" y="5953496"/>
            <a:ext cx="7086600" cy="1905000"/>
            <a:chOff x="1330771" y="6210300"/>
            <a:chExt cx="7086600" cy="1905000"/>
          </a:xfrm>
        </p:grpSpPr>
        <p:sp>
          <p:nvSpPr>
            <p:cNvPr id="32" name="Rectangle: Diagonal Corners Rounded 31">
              <a:extLst>
                <a:ext uri="{FF2B5EF4-FFF2-40B4-BE49-F238E27FC236}">
                  <a16:creationId xmlns:a16="http://schemas.microsoft.com/office/drawing/2014/main" id="{40F13576-17DA-27CA-A03B-89E77D882053}"/>
                </a:ext>
              </a:extLst>
            </p:cNvPr>
            <p:cNvSpPr/>
            <p:nvPr/>
          </p:nvSpPr>
          <p:spPr>
            <a:xfrm>
              <a:off x="1330771" y="6210300"/>
              <a:ext cx="7086600" cy="1905000"/>
            </a:xfrm>
            <a:prstGeom prst="round2Diag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BB5BED9-F959-9720-5722-91CEE9653822}"/>
                </a:ext>
              </a:extLst>
            </p:cNvPr>
            <p:cNvSpPr txBox="1"/>
            <p:nvPr/>
          </p:nvSpPr>
          <p:spPr>
            <a:xfrm>
              <a:off x="2341786" y="6336964"/>
              <a:ext cx="5832029"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Cần quý trọng những người yêu lao động. </a:t>
              </a:r>
            </a:p>
          </p:txBody>
        </p:sp>
        <p:grpSp>
          <p:nvGrpSpPr>
            <p:cNvPr id="34" name="Group 33">
              <a:extLst>
                <a:ext uri="{FF2B5EF4-FFF2-40B4-BE49-F238E27FC236}">
                  <a16:creationId xmlns:a16="http://schemas.microsoft.com/office/drawing/2014/main" id="{14A2D079-81EE-2477-8614-E7A7329A9CEE}"/>
                </a:ext>
              </a:extLst>
            </p:cNvPr>
            <p:cNvGrpSpPr/>
            <p:nvPr/>
          </p:nvGrpSpPr>
          <p:grpSpPr>
            <a:xfrm>
              <a:off x="1524000" y="6806359"/>
              <a:ext cx="817786" cy="712880"/>
              <a:chOff x="3657600" y="6716620"/>
              <a:chExt cx="817786" cy="712880"/>
            </a:xfrm>
          </p:grpSpPr>
          <p:sp>
            <p:nvSpPr>
              <p:cNvPr id="35" name="Rectangle: Rounded Corners 34">
                <a:extLst>
                  <a:ext uri="{FF2B5EF4-FFF2-40B4-BE49-F238E27FC236}">
                    <a16:creationId xmlns:a16="http://schemas.microsoft.com/office/drawing/2014/main" id="{E5B126FF-2415-5EA7-F13F-A8574AC33AF6}"/>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AF566CC-70D5-6037-5B65-B73B01B7F6FD}"/>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d</a:t>
                </a:r>
              </a:p>
            </p:txBody>
          </p:sp>
        </p:grpSp>
      </p:grpSp>
      <p:grpSp>
        <p:nvGrpSpPr>
          <p:cNvPr id="43" name="Group 42">
            <a:extLst>
              <a:ext uri="{FF2B5EF4-FFF2-40B4-BE49-F238E27FC236}">
                <a16:creationId xmlns:a16="http://schemas.microsoft.com/office/drawing/2014/main" id="{5F6F4260-F9EE-E364-DAC4-1B55BC8B4976}"/>
              </a:ext>
            </a:extLst>
          </p:cNvPr>
          <p:cNvGrpSpPr/>
          <p:nvPr/>
        </p:nvGrpSpPr>
        <p:grpSpPr>
          <a:xfrm>
            <a:off x="2400300" y="8355097"/>
            <a:ext cx="13487400" cy="1566850"/>
            <a:chOff x="5410200" y="7144509"/>
            <a:chExt cx="13487400" cy="1566850"/>
          </a:xfrm>
        </p:grpSpPr>
        <p:sp>
          <p:nvSpPr>
            <p:cNvPr id="38" name="Rectangle: Diagonal Corners Rounded 37">
              <a:extLst>
                <a:ext uri="{FF2B5EF4-FFF2-40B4-BE49-F238E27FC236}">
                  <a16:creationId xmlns:a16="http://schemas.microsoft.com/office/drawing/2014/main" id="{C557D9B5-456D-C33D-5259-32A02777CCB7}"/>
                </a:ext>
              </a:extLst>
            </p:cNvPr>
            <p:cNvSpPr/>
            <p:nvPr/>
          </p:nvSpPr>
          <p:spPr>
            <a:xfrm>
              <a:off x="5410200" y="7144509"/>
              <a:ext cx="13487400" cy="1566850"/>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93D4F0C-1146-27E7-6CD0-A60893549757}"/>
                </a:ext>
              </a:extLst>
            </p:cNvPr>
            <p:cNvSpPr txBox="1"/>
            <p:nvPr/>
          </p:nvSpPr>
          <p:spPr>
            <a:xfrm>
              <a:off x="6406258" y="7427785"/>
              <a:ext cx="12323985" cy="820674"/>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Trẻ em có bổn phận làm những việc phù hợp với khả năng. </a:t>
              </a:r>
            </a:p>
          </p:txBody>
        </p:sp>
        <p:grpSp>
          <p:nvGrpSpPr>
            <p:cNvPr id="40" name="Group 39">
              <a:extLst>
                <a:ext uri="{FF2B5EF4-FFF2-40B4-BE49-F238E27FC236}">
                  <a16:creationId xmlns:a16="http://schemas.microsoft.com/office/drawing/2014/main" id="{6BB48784-E6A3-5BB1-BE61-59D2C4E1CCED}"/>
                </a:ext>
              </a:extLst>
            </p:cNvPr>
            <p:cNvGrpSpPr/>
            <p:nvPr/>
          </p:nvGrpSpPr>
          <p:grpSpPr>
            <a:xfrm>
              <a:off x="5588472" y="7598912"/>
              <a:ext cx="817786" cy="712880"/>
              <a:chOff x="3657600" y="6716620"/>
              <a:chExt cx="817786" cy="712880"/>
            </a:xfrm>
          </p:grpSpPr>
          <p:sp>
            <p:nvSpPr>
              <p:cNvPr id="41" name="Rectangle: Rounded Corners 40">
                <a:extLst>
                  <a:ext uri="{FF2B5EF4-FFF2-40B4-BE49-F238E27FC236}">
                    <a16:creationId xmlns:a16="http://schemas.microsoft.com/office/drawing/2014/main" id="{B1F4F7FA-7CC8-F64A-DCAD-68ACAA6C130B}"/>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F369453-E3A8-27C8-3C4C-8DDC981F7433}"/>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e</a:t>
                </a:r>
              </a:p>
            </p:txBody>
          </p:sp>
        </p:grpSp>
      </p:grpSp>
    </p:spTree>
    <p:extLst>
      <p:ext uri="{BB962C8B-B14F-4D97-AF65-F5344CB8AC3E}">
        <p14:creationId xmlns:p14="http://schemas.microsoft.com/office/powerpoint/2010/main" val="396220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4EC9FDD-C924-A752-686F-45A135FFAD5E}"/>
              </a:ext>
            </a:extLst>
          </p:cNvPr>
          <p:cNvGrpSpPr/>
          <p:nvPr/>
        </p:nvGrpSpPr>
        <p:grpSpPr>
          <a:xfrm>
            <a:off x="1295400" y="800100"/>
            <a:ext cx="7086600" cy="1905000"/>
            <a:chOff x="1330771" y="3661477"/>
            <a:chExt cx="7086600" cy="1905000"/>
          </a:xfrm>
        </p:grpSpPr>
        <p:sp>
          <p:nvSpPr>
            <p:cNvPr id="5" name="Rectangle: Diagonal Corners Rounded 4">
              <a:extLst>
                <a:ext uri="{FF2B5EF4-FFF2-40B4-BE49-F238E27FC236}">
                  <a16:creationId xmlns:a16="http://schemas.microsoft.com/office/drawing/2014/main" id="{92AA8B27-8E95-9732-502B-C381B0870D97}"/>
                </a:ext>
              </a:extLst>
            </p:cNvPr>
            <p:cNvSpPr/>
            <p:nvPr/>
          </p:nvSpPr>
          <p:spPr>
            <a:xfrm>
              <a:off x="1330771" y="3661477"/>
              <a:ext cx="7086600" cy="1905000"/>
            </a:xfrm>
            <a:prstGeom prst="round2DiagRect">
              <a:avLst/>
            </a:prstGeom>
            <a:solidFill>
              <a:srgbClr val="C0E3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1ABD8E-F8C1-8DF8-F826-4BA3A0B58F81}"/>
                </a:ext>
              </a:extLst>
            </p:cNvPr>
            <p:cNvSpPr txBox="1"/>
            <p:nvPr/>
          </p:nvSpPr>
          <p:spPr>
            <a:xfrm>
              <a:off x="2305521" y="3732712"/>
              <a:ext cx="583202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Lười lao động là đáng chê cười </a:t>
              </a:r>
            </a:p>
          </p:txBody>
        </p:sp>
        <p:grpSp>
          <p:nvGrpSpPr>
            <p:cNvPr id="10" name="Group 9">
              <a:extLst>
                <a:ext uri="{FF2B5EF4-FFF2-40B4-BE49-F238E27FC236}">
                  <a16:creationId xmlns:a16="http://schemas.microsoft.com/office/drawing/2014/main" id="{16C46A37-ACF0-7BC7-6C96-9A087E5B046E}"/>
                </a:ext>
              </a:extLst>
            </p:cNvPr>
            <p:cNvGrpSpPr/>
            <p:nvPr/>
          </p:nvGrpSpPr>
          <p:grpSpPr>
            <a:xfrm>
              <a:off x="1468076" y="4189794"/>
              <a:ext cx="817786" cy="712880"/>
              <a:chOff x="3657600" y="6716620"/>
              <a:chExt cx="817786" cy="712880"/>
            </a:xfrm>
          </p:grpSpPr>
          <p:sp>
            <p:nvSpPr>
              <p:cNvPr id="8" name="Rectangle: Rounded Corners 7">
                <a:extLst>
                  <a:ext uri="{FF2B5EF4-FFF2-40B4-BE49-F238E27FC236}">
                    <a16:creationId xmlns:a16="http://schemas.microsoft.com/office/drawing/2014/main" id="{EF4102AE-D849-0468-94A5-D9B5915CE671}"/>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1C6422-2193-3543-ED8E-CA414D398918}"/>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a</a:t>
                </a:r>
              </a:p>
            </p:txBody>
          </p:sp>
        </p:grpSp>
      </p:grpSp>
      <p:grpSp>
        <p:nvGrpSpPr>
          <p:cNvPr id="18" name="Group 17">
            <a:extLst>
              <a:ext uri="{FF2B5EF4-FFF2-40B4-BE49-F238E27FC236}">
                <a16:creationId xmlns:a16="http://schemas.microsoft.com/office/drawing/2014/main" id="{63F83A6B-904A-41C8-C66B-F1A60EB5AF0D}"/>
              </a:ext>
            </a:extLst>
          </p:cNvPr>
          <p:cNvGrpSpPr/>
          <p:nvPr/>
        </p:nvGrpSpPr>
        <p:grpSpPr>
          <a:xfrm>
            <a:off x="1295400" y="5666792"/>
            <a:ext cx="7086600" cy="1905000"/>
            <a:chOff x="1330771" y="6210300"/>
            <a:chExt cx="7086600" cy="1905000"/>
          </a:xfrm>
        </p:grpSpPr>
        <p:sp>
          <p:nvSpPr>
            <p:cNvPr id="13" name="Rectangle: Diagonal Corners Rounded 12">
              <a:extLst>
                <a:ext uri="{FF2B5EF4-FFF2-40B4-BE49-F238E27FC236}">
                  <a16:creationId xmlns:a16="http://schemas.microsoft.com/office/drawing/2014/main" id="{4B657085-9176-20DD-4703-0457B36463D2}"/>
                </a:ext>
              </a:extLst>
            </p:cNvPr>
            <p:cNvSpPr/>
            <p:nvPr/>
          </p:nvSpPr>
          <p:spPr>
            <a:xfrm>
              <a:off x="1330771" y="6210300"/>
              <a:ext cx="7086600" cy="1905000"/>
            </a:xfrm>
            <a:prstGeom prst="round2DiagRect">
              <a:avLst/>
            </a:prstGeom>
            <a:solidFill>
              <a:srgbClr val="F7C8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F4C82C-4F4B-3607-E37B-851127F449CB}"/>
                </a:ext>
              </a:extLst>
            </p:cNvPr>
            <p:cNvSpPr txBox="1"/>
            <p:nvPr/>
          </p:nvSpPr>
          <p:spPr>
            <a:xfrm>
              <a:off x="2341786" y="6336964"/>
              <a:ext cx="583202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Chỉ người nghèo mới phải lao động </a:t>
              </a:r>
            </a:p>
          </p:txBody>
        </p:sp>
        <p:grpSp>
          <p:nvGrpSpPr>
            <p:cNvPr id="15" name="Group 14">
              <a:extLst>
                <a:ext uri="{FF2B5EF4-FFF2-40B4-BE49-F238E27FC236}">
                  <a16:creationId xmlns:a16="http://schemas.microsoft.com/office/drawing/2014/main" id="{A4150640-CA9C-FF89-BEFA-CA45FD7ED95F}"/>
                </a:ext>
              </a:extLst>
            </p:cNvPr>
            <p:cNvGrpSpPr/>
            <p:nvPr/>
          </p:nvGrpSpPr>
          <p:grpSpPr>
            <a:xfrm>
              <a:off x="1524000" y="6806359"/>
              <a:ext cx="817786" cy="712880"/>
              <a:chOff x="3657600" y="6716620"/>
              <a:chExt cx="817786" cy="712880"/>
            </a:xfrm>
          </p:grpSpPr>
          <p:sp>
            <p:nvSpPr>
              <p:cNvPr id="16" name="Rectangle: Rounded Corners 15">
                <a:extLst>
                  <a:ext uri="{FF2B5EF4-FFF2-40B4-BE49-F238E27FC236}">
                    <a16:creationId xmlns:a16="http://schemas.microsoft.com/office/drawing/2014/main" id="{9B0B4762-3EB4-4481-B435-16E12E9D8749}"/>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2D6DB7-06D8-183F-760E-7E85E58F3262}"/>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b</a:t>
                </a:r>
              </a:p>
            </p:txBody>
          </p:sp>
        </p:grpSp>
      </p:grpSp>
      <p:grpSp>
        <p:nvGrpSpPr>
          <p:cNvPr id="25" name="Group 24">
            <a:extLst>
              <a:ext uri="{FF2B5EF4-FFF2-40B4-BE49-F238E27FC236}">
                <a16:creationId xmlns:a16="http://schemas.microsoft.com/office/drawing/2014/main" id="{AA168B86-1131-2008-EB9B-3375524D0995}"/>
              </a:ext>
            </a:extLst>
          </p:cNvPr>
          <p:cNvGrpSpPr/>
          <p:nvPr/>
        </p:nvGrpSpPr>
        <p:grpSpPr>
          <a:xfrm>
            <a:off x="9763005" y="783531"/>
            <a:ext cx="7086600" cy="1905000"/>
            <a:chOff x="1330771" y="6210300"/>
            <a:chExt cx="7086600" cy="1905000"/>
          </a:xfrm>
        </p:grpSpPr>
        <p:sp>
          <p:nvSpPr>
            <p:cNvPr id="26" name="Rectangle: Diagonal Corners Rounded 25">
              <a:extLst>
                <a:ext uri="{FF2B5EF4-FFF2-40B4-BE49-F238E27FC236}">
                  <a16:creationId xmlns:a16="http://schemas.microsoft.com/office/drawing/2014/main" id="{B60DD43A-605E-71CD-5EE8-FD5C342F455A}"/>
                </a:ext>
              </a:extLst>
            </p:cNvPr>
            <p:cNvSpPr/>
            <p:nvPr/>
          </p:nvSpPr>
          <p:spPr>
            <a:xfrm>
              <a:off x="1330771" y="6210300"/>
              <a:ext cx="7086600" cy="1905000"/>
            </a:xfrm>
            <a:prstGeom prst="round2Diag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200390A-AABC-2D09-E31F-0B7188CECF6C}"/>
                </a:ext>
              </a:extLst>
            </p:cNvPr>
            <p:cNvSpPr txBox="1"/>
            <p:nvPr/>
          </p:nvSpPr>
          <p:spPr>
            <a:xfrm>
              <a:off x="2341786" y="6336964"/>
              <a:ext cx="5832029"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Lao động đem lại cho con người niềm vui. </a:t>
              </a:r>
            </a:p>
          </p:txBody>
        </p:sp>
        <p:grpSp>
          <p:nvGrpSpPr>
            <p:cNvPr id="28" name="Group 27">
              <a:extLst>
                <a:ext uri="{FF2B5EF4-FFF2-40B4-BE49-F238E27FC236}">
                  <a16:creationId xmlns:a16="http://schemas.microsoft.com/office/drawing/2014/main" id="{8D26AAC3-B53F-9B5F-8D90-665D7E38479E}"/>
                </a:ext>
              </a:extLst>
            </p:cNvPr>
            <p:cNvGrpSpPr/>
            <p:nvPr/>
          </p:nvGrpSpPr>
          <p:grpSpPr>
            <a:xfrm>
              <a:off x="1524000" y="6806359"/>
              <a:ext cx="817786" cy="712880"/>
              <a:chOff x="3657600" y="6716620"/>
              <a:chExt cx="817786" cy="712880"/>
            </a:xfrm>
          </p:grpSpPr>
          <p:sp>
            <p:nvSpPr>
              <p:cNvPr id="29" name="Rectangle: Rounded Corners 28">
                <a:extLst>
                  <a:ext uri="{FF2B5EF4-FFF2-40B4-BE49-F238E27FC236}">
                    <a16:creationId xmlns:a16="http://schemas.microsoft.com/office/drawing/2014/main" id="{F72036CB-AF4E-A9DF-A150-B0BEBCC60261}"/>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08733DA-A63D-5422-4A11-C61190C7C4D0}"/>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c</a:t>
                </a:r>
              </a:p>
            </p:txBody>
          </p:sp>
        </p:grpSp>
      </p:grpSp>
      <p:grpSp>
        <p:nvGrpSpPr>
          <p:cNvPr id="31" name="Group 30">
            <a:extLst>
              <a:ext uri="{FF2B5EF4-FFF2-40B4-BE49-F238E27FC236}">
                <a16:creationId xmlns:a16="http://schemas.microsoft.com/office/drawing/2014/main" id="{5EA25242-17B5-FD41-8638-3F604E129F38}"/>
              </a:ext>
            </a:extLst>
          </p:cNvPr>
          <p:cNvGrpSpPr/>
          <p:nvPr/>
        </p:nvGrpSpPr>
        <p:grpSpPr>
          <a:xfrm>
            <a:off x="9763005" y="5646189"/>
            <a:ext cx="7086600" cy="1905000"/>
            <a:chOff x="1330771" y="6210300"/>
            <a:chExt cx="7086600" cy="1905000"/>
          </a:xfrm>
        </p:grpSpPr>
        <p:sp>
          <p:nvSpPr>
            <p:cNvPr id="32" name="Rectangle: Diagonal Corners Rounded 31">
              <a:extLst>
                <a:ext uri="{FF2B5EF4-FFF2-40B4-BE49-F238E27FC236}">
                  <a16:creationId xmlns:a16="http://schemas.microsoft.com/office/drawing/2014/main" id="{40F13576-17DA-27CA-A03B-89E77D882053}"/>
                </a:ext>
              </a:extLst>
            </p:cNvPr>
            <p:cNvSpPr/>
            <p:nvPr/>
          </p:nvSpPr>
          <p:spPr>
            <a:xfrm>
              <a:off x="1330771" y="6210300"/>
              <a:ext cx="7086600" cy="1905000"/>
            </a:xfrm>
            <a:prstGeom prst="round2Diag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BB5BED9-F959-9720-5722-91CEE9653822}"/>
                </a:ext>
              </a:extLst>
            </p:cNvPr>
            <p:cNvSpPr txBox="1"/>
            <p:nvPr/>
          </p:nvSpPr>
          <p:spPr>
            <a:xfrm>
              <a:off x="2341786" y="6336964"/>
              <a:ext cx="5832029"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Cần quý trọng những người yêu lao động. </a:t>
              </a:r>
            </a:p>
          </p:txBody>
        </p:sp>
        <p:grpSp>
          <p:nvGrpSpPr>
            <p:cNvPr id="34" name="Group 33">
              <a:extLst>
                <a:ext uri="{FF2B5EF4-FFF2-40B4-BE49-F238E27FC236}">
                  <a16:creationId xmlns:a16="http://schemas.microsoft.com/office/drawing/2014/main" id="{14A2D079-81EE-2477-8614-E7A7329A9CEE}"/>
                </a:ext>
              </a:extLst>
            </p:cNvPr>
            <p:cNvGrpSpPr/>
            <p:nvPr/>
          </p:nvGrpSpPr>
          <p:grpSpPr>
            <a:xfrm>
              <a:off x="1524000" y="6806359"/>
              <a:ext cx="817786" cy="712880"/>
              <a:chOff x="3657600" y="6716620"/>
              <a:chExt cx="817786" cy="712880"/>
            </a:xfrm>
          </p:grpSpPr>
          <p:sp>
            <p:nvSpPr>
              <p:cNvPr id="35" name="Rectangle: Rounded Corners 34">
                <a:extLst>
                  <a:ext uri="{FF2B5EF4-FFF2-40B4-BE49-F238E27FC236}">
                    <a16:creationId xmlns:a16="http://schemas.microsoft.com/office/drawing/2014/main" id="{E5B126FF-2415-5EA7-F13F-A8574AC33AF6}"/>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AF566CC-70D5-6037-5B65-B73B01B7F6FD}"/>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d</a:t>
                </a:r>
              </a:p>
            </p:txBody>
          </p:sp>
        </p:grpSp>
      </p:grpSp>
      <p:pic>
        <p:nvPicPr>
          <p:cNvPr id="4" name="Graphic 3" descr="Checkmark with solid fill">
            <a:extLst>
              <a:ext uri="{FF2B5EF4-FFF2-40B4-BE49-F238E27FC236}">
                <a16:creationId xmlns:a16="http://schemas.microsoft.com/office/drawing/2014/main" id="{553A2133-CEAA-D50E-E376-AC2D7A75B5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84738" y="1569117"/>
            <a:ext cx="1301436" cy="1384462"/>
          </a:xfrm>
          <a:prstGeom prst="rect">
            <a:avLst/>
          </a:prstGeom>
        </p:spPr>
      </p:pic>
      <p:pic>
        <p:nvPicPr>
          <p:cNvPr id="12" name="Graphic 11" descr="Close with solid fill">
            <a:extLst>
              <a:ext uri="{FF2B5EF4-FFF2-40B4-BE49-F238E27FC236}">
                <a16:creationId xmlns:a16="http://schemas.microsoft.com/office/drawing/2014/main" id="{66111CEF-6E3F-E9BD-2B4D-D9EDDF2959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0945" y="6676514"/>
            <a:ext cx="1178554" cy="1178554"/>
          </a:xfrm>
          <a:prstGeom prst="rect">
            <a:avLst/>
          </a:prstGeom>
        </p:spPr>
      </p:pic>
      <p:pic>
        <p:nvPicPr>
          <p:cNvPr id="20" name="Graphic 19" descr="Checkmark with solid fill">
            <a:extLst>
              <a:ext uri="{FF2B5EF4-FFF2-40B4-BE49-F238E27FC236}">
                <a16:creationId xmlns:a16="http://schemas.microsoft.com/office/drawing/2014/main" id="{F78B6AA4-5DB5-5C7D-6FB8-2F9E9D7D74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20665" y="6389148"/>
            <a:ext cx="1301436" cy="1384462"/>
          </a:xfrm>
          <a:prstGeom prst="rect">
            <a:avLst/>
          </a:prstGeom>
        </p:spPr>
      </p:pic>
      <p:sp>
        <p:nvSpPr>
          <p:cNvPr id="2" name="TextBox 1">
            <a:extLst>
              <a:ext uri="{FF2B5EF4-FFF2-40B4-BE49-F238E27FC236}">
                <a16:creationId xmlns:a16="http://schemas.microsoft.com/office/drawing/2014/main" id="{F77EA46C-7F5F-CFBD-D993-AE103E4D504B}"/>
              </a:ext>
            </a:extLst>
          </p:cNvPr>
          <p:cNvSpPr txBox="1"/>
          <p:nvPr/>
        </p:nvSpPr>
        <p:spPr>
          <a:xfrm>
            <a:off x="1204623" y="3079181"/>
            <a:ext cx="7100888"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a:t>
            </a:r>
            <a:r>
              <a:rPr lang="en-US" sz="3600">
                <a:latin typeface="Arial" panose="020B0604020202020204" pitchFamily="34" charset="0"/>
                <a:cs typeface="Arial" panose="020B0604020202020204" pitchFamily="34" charset="0"/>
              </a:rPr>
              <a:t>Lười lao động là hành động đáng lên án </a:t>
            </a:r>
          </a:p>
        </p:txBody>
      </p:sp>
      <p:sp>
        <p:nvSpPr>
          <p:cNvPr id="3" name="TextBox 2">
            <a:extLst>
              <a:ext uri="{FF2B5EF4-FFF2-40B4-BE49-F238E27FC236}">
                <a16:creationId xmlns:a16="http://schemas.microsoft.com/office/drawing/2014/main" id="{8F3C6C98-7425-BF22-058D-A6D77AC3382E}"/>
              </a:ext>
            </a:extLst>
          </p:cNvPr>
          <p:cNvSpPr txBox="1"/>
          <p:nvPr/>
        </p:nvSpPr>
        <p:spPr>
          <a:xfrm>
            <a:off x="1204623" y="7678991"/>
            <a:ext cx="7100888"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Bất kể ai cũng phải lao động dù nghèo hay giàu</a:t>
            </a:r>
            <a:endParaRPr lang="en-US" sz="3600">
              <a:latin typeface="Arial" panose="020B0604020202020204" pitchFamily="34" charset="0"/>
              <a:cs typeface="Arial" panose="020B0604020202020204" pitchFamily="34" charset="0"/>
            </a:endParaRPr>
          </a:p>
        </p:txBody>
      </p:sp>
      <p:pic>
        <p:nvPicPr>
          <p:cNvPr id="7" name="Graphic 6" descr="Checkmark with solid fill">
            <a:extLst>
              <a:ext uri="{FF2B5EF4-FFF2-40B4-BE49-F238E27FC236}">
                <a16:creationId xmlns:a16="http://schemas.microsoft.com/office/drawing/2014/main" id="{C13CBF87-089A-FC3C-5196-4C52098B89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6604" y="1577316"/>
            <a:ext cx="1301436" cy="1384462"/>
          </a:xfrm>
          <a:prstGeom prst="rect">
            <a:avLst/>
          </a:prstGeom>
        </p:spPr>
      </p:pic>
      <p:sp>
        <p:nvSpPr>
          <p:cNvPr id="19" name="TextBox 18">
            <a:extLst>
              <a:ext uri="{FF2B5EF4-FFF2-40B4-BE49-F238E27FC236}">
                <a16:creationId xmlns:a16="http://schemas.microsoft.com/office/drawing/2014/main" id="{0E3E03B2-5595-F44B-98D0-2AD433F4B2CF}"/>
              </a:ext>
            </a:extLst>
          </p:cNvPr>
          <p:cNvSpPr txBox="1"/>
          <p:nvPr/>
        </p:nvSpPr>
        <p:spPr>
          <a:xfrm>
            <a:off x="9724033" y="3038949"/>
            <a:ext cx="7100888"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Lao động đem lại các giá trị tinh thần cho con người </a:t>
            </a:r>
            <a:endParaRPr lang="en-US" sz="36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B98CB1C-CB2B-52B1-7B94-7400A5003385}"/>
              </a:ext>
            </a:extLst>
          </p:cNvPr>
          <p:cNvSpPr txBox="1"/>
          <p:nvPr/>
        </p:nvSpPr>
        <p:spPr>
          <a:xfrm>
            <a:off x="9538498" y="7773610"/>
            <a:ext cx="7100888"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Chúng ta cần phải quý trọng những người biết yêu lao động.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5029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 calcmode="lin" valueType="num">
                                      <p:cBhvr>
                                        <p:cTn id="23" dur="500" fill="hold"/>
                                        <p:tgtEl>
                                          <p:spTgt spid="12"/>
                                        </p:tgtEl>
                                        <p:attrNameLst>
                                          <p:attrName>style.rotation</p:attrName>
                                        </p:attrNameLst>
                                      </p:cBhvr>
                                      <p:tavLst>
                                        <p:tav tm="0">
                                          <p:val>
                                            <p:fltVal val="90"/>
                                          </p:val>
                                        </p:tav>
                                        <p:tav tm="100000">
                                          <p:val>
                                            <p:fltVal val="0"/>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 calcmode="lin" valueType="num">
                                      <p:cBhvr>
                                        <p:cTn id="37" dur="500" fill="hold"/>
                                        <p:tgtEl>
                                          <p:spTgt spid="4"/>
                                        </p:tgtEl>
                                        <p:attrNameLst>
                                          <p:attrName>style.rotation</p:attrName>
                                        </p:attrNameLst>
                                      </p:cBhvr>
                                      <p:tavLst>
                                        <p:tav tm="0">
                                          <p:val>
                                            <p:fltVal val="90"/>
                                          </p:val>
                                        </p:tav>
                                        <p:tav tm="100000">
                                          <p:val>
                                            <p:fltVal val="0"/>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 calcmode="lin" valueType="num">
                                      <p:cBhvr>
                                        <p:cTn id="51" dur="500" fill="hold"/>
                                        <p:tgtEl>
                                          <p:spTgt spid="20"/>
                                        </p:tgtEl>
                                        <p:attrNameLst>
                                          <p:attrName>style.rotation</p:attrName>
                                        </p:attrNameLst>
                                      </p:cBhvr>
                                      <p:tavLst>
                                        <p:tav tm="0">
                                          <p:val>
                                            <p:fltVal val="90"/>
                                          </p:val>
                                        </p:tav>
                                        <p:tav tm="100000">
                                          <p:val>
                                            <p:fltVal val="0"/>
                                          </p:val>
                                        </p:tav>
                                      </p:tavLst>
                                    </p:anim>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F6F4260-F9EE-E364-DAC4-1B55BC8B4976}"/>
              </a:ext>
            </a:extLst>
          </p:cNvPr>
          <p:cNvGrpSpPr/>
          <p:nvPr/>
        </p:nvGrpSpPr>
        <p:grpSpPr>
          <a:xfrm>
            <a:off x="2400300" y="1485900"/>
            <a:ext cx="13487400" cy="1566850"/>
            <a:chOff x="5410200" y="7144509"/>
            <a:chExt cx="13487400" cy="1566850"/>
          </a:xfrm>
        </p:grpSpPr>
        <p:sp>
          <p:nvSpPr>
            <p:cNvPr id="38" name="Rectangle: Diagonal Corners Rounded 37">
              <a:extLst>
                <a:ext uri="{FF2B5EF4-FFF2-40B4-BE49-F238E27FC236}">
                  <a16:creationId xmlns:a16="http://schemas.microsoft.com/office/drawing/2014/main" id="{C557D9B5-456D-C33D-5259-32A02777CCB7}"/>
                </a:ext>
              </a:extLst>
            </p:cNvPr>
            <p:cNvSpPr/>
            <p:nvPr/>
          </p:nvSpPr>
          <p:spPr>
            <a:xfrm>
              <a:off x="5410200" y="7144509"/>
              <a:ext cx="13487400" cy="1566850"/>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93D4F0C-1146-27E7-6CD0-A60893549757}"/>
                </a:ext>
              </a:extLst>
            </p:cNvPr>
            <p:cNvSpPr txBox="1"/>
            <p:nvPr/>
          </p:nvSpPr>
          <p:spPr>
            <a:xfrm>
              <a:off x="6406258" y="7427785"/>
              <a:ext cx="12323985" cy="820674"/>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Trẻ em có bổn phận làm những việc phù hợp với khả năng. </a:t>
              </a:r>
            </a:p>
          </p:txBody>
        </p:sp>
        <p:grpSp>
          <p:nvGrpSpPr>
            <p:cNvPr id="40" name="Group 39">
              <a:extLst>
                <a:ext uri="{FF2B5EF4-FFF2-40B4-BE49-F238E27FC236}">
                  <a16:creationId xmlns:a16="http://schemas.microsoft.com/office/drawing/2014/main" id="{6BB48784-E6A3-5BB1-BE61-59D2C4E1CCED}"/>
                </a:ext>
              </a:extLst>
            </p:cNvPr>
            <p:cNvGrpSpPr/>
            <p:nvPr/>
          </p:nvGrpSpPr>
          <p:grpSpPr>
            <a:xfrm>
              <a:off x="5588472" y="7598912"/>
              <a:ext cx="817786" cy="712880"/>
              <a:chOff x="3657600" y="6716620"/>
              <a:chExt cx="817786" cy="712880"/>
            </a:xfrm>
          </p:grpSpPr>
          <p:sp>
            <p:nvSpPr>
              <p:cNvPr id="41" name="Rectangle: Rounded Corners 40">
                <a:extLst>
                  <a:ext uri="{FF2B5EF4-FFF2-40B4-BE49-F238E27FC236}">
                    <a16:creationId xmlns:a16="http://schemas.microsoft.com/office/drawing/2014/main" id="{B1F4F7FA-7CC8-F64A-DCAD-68ACAA6C130B}"/>
                  </a:ext>
                </a:extLst>
              </p:cNvPr>
              <p:cNvSpPr/>
              <p:nvPr/>
            </p:nvSpPr>
            <p:spPr>
              <a:xfrm rot="2689129">
                <a:off x="3657600" y="6819900"/>
                <a:ext cx="609600" cy="609600"/>
              </a:xfrm>
              <a:prstGeom prst="roundRect">
                <a:avLst/>
              </a:prstGeom>
              <a:solidFill>
                <a:srgbClr val="FD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F369453-E3A8-27C8-3C4C-8DDC981F7433}"/>
                  </a:ext>
                </a:extLst>
              </p:cNvPr>
              <p:cNvSpPr txBox="1"/>
              <p:nvPr/>
            </p:nvSpPr>
            <p:spPr>
              <a:xfrm>
                <a:off x="3733800" y="6716620"/>
                <a:ext cx="741586" cy="707886"/>
              </a:xfrm>
              <a:prstGeom prst="rect">
                <a:avLst/>
              </a:prstGeom>
              <a:noFill/>
            </p:spPr>
            <p:txBody>
              <a:bodyPr wrap="square" rtlCol="0">
                <a:spAutoFit/>
              </a:bodyPr>
              <a:lstStyle/>
              <a:p>
                <a:r>
                  <a:rPr lang="en-US" sz="4000">
                    <a:latin typeface="Amasis MT Pro Black" panose="02040A04050005020304" pitchFamily="18" charset="0"/>
                    <a:cs typeface="Arial" panose="020B0604020202020204" pitchFamily="34" charset="0"/>
                  </a:rPr>
                  <a:t>e</a:t>
                </a:r>
              </a:p>
            </p:txBody>
          </p:sp>
        </p:grpSp>
      </p:grpSp>
      <p:pic>
        <p:nvPicPr>
          <p:cNvPr id="21" name="Graphic 20" descr="Checkmark with solid fill">
            <a:extLst>
              <a:ext uri="{FF2B5EF4-FFF2-40B4-BE49-F238E27FC236}">
                <a16:creationId xmlns:a16="http://schemas.microsoft.com/office/drawing/2014/main" id="{1F68A4F0-A2F5-11F5-1B4D-2951EAF3C2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36982" y="890734"/>
            <a:ext cx="1301436" cy="1384462"/>
          </a:xfrm>
          <a:prstGeom prst="rect">
            <a:avLst/>
          </a:prstGeom>
        </p:spPr>
      </p:pic>
      <p:sp>
        <p:nvSpPr>
          <p:cNvPr id="11" name="TextBox 10">
            <a:extLst>
              <a:ext uri="{FF2B5EF4-FFF2-40B4-BE49-F238E27FC236}">
                <a16:creationId xmlns:a16="http://schemas.microsoft.com/office/drawing/2014/main" id="{8E2A7EE6-3539-E5FE-6DCF-86F5805B1730}"/>
              </a:ext>
            </a:extLst>
          </p:cNvPr>
          <p:cNvSpPr txBox="1"/>
          <p:nvPr/>
        </p:nvSpPr>
        <p:spPr>
          <a:xfrm>
            <a:off x="2161898" y="3507153"/>
            <a:ext cx="13716277"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Vì ai cũng có thể lao động, trẻ em có thể làm những việc phù hợp với khả năng của mình. </a:t>
            </a:r>
            <a:endParaRPr lang="en-US" sz="3600">
              <a:latin typeface="Arial" panose="020B0604020202020204" pitchFamily="34" charset="0"/>
              <a:cs typeface="Arial" panose="020B0604020202020204" pitchFamily="34" charset="0"/>
            </a:endParaRPr>
          </a:p>
        </p:txBody>
      </p:sp>
      <p:sp>
        <p:nvSpPr>
          <p:cNvPr id="23" name="Freeform 10">
            <a:extLst>
              <a:ext uri="{FF2B5EF4-FFF2-40B4-BE49-F238E27FC236}">
                <a16:creationId xmlns:a16="http://schemas.microsoft.com/office/drawing/2014/main" id="{E704DAAB-883D-0BD9-E4B9-D62015B28569}"/>
              </a:ext>
            </a:extLst>
          </p:cNvPr>
          <p:cNvSpPr/>
          <p:nvPr/>
        </p:nvSpPr>
        <p:spPr>
          <a:xfrm>
            <a:off x="267339" y="5419725"/>
            <a:ext cx="3129019" cy="4936002"/>
          </a:xfrm>
          <a:custGeom>
            <a:avLst/>
            <a:gdLst/>
            <a:ahLst/>
            <a:cxnLst/>
            <a:rect l="l" t="t" r="r" b="b"/>
            <a:pathLst>
              <a:path w="2072831" h="4114800">
                <a:moveTo>
                  <a:pt x="0" y="0"/>
                </a:moveTo>
                <a:lnTo>
                  <a:pt x="2072830" y="0"/>
                </a:lnTo>
                <a:lnTo>
                  <a:pt x="20728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7">
            <a:extLst>
              <a:ext uri="{FF2B5EF4-FFF2-40B4-BE49-F238E27FC236}">
                <a16:creationId xmlns:a16="http://schemas.microsoft.com/office/drawing/2014/main" id="{278402F3-B4A6-57A4-39D8-6548327E6B74}"/>
              </a:ext>
            </a:extLst>
          </p:cNvPr>
          <p:cNvSpPr/>
          <p:nvPr/>
        </p:nvSpPr>
        <p:spPr>
          <a:xfrm>
            <a:off x="14116507" y="5589414"/>
            <a:ext cx="3771261" cy="4742500"/>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698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90"/>
                                          </p:val>
                                        </p:tav>
                                        <p:tav tm="100000">
                                          <p:val>
                                            <p:fltVal val="0"/>
                                          </p:val>
                                        </p:tav>
                                      </p:tavLst>
                                    </p:anim>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266700"/>
            <a:ext cx="166116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Em đồng tình hoặc không đồng tình với việc làm của bạn nào dưới đây? Vì sao? </a:t>
            </a:r>
          </a:p>
        </p:txBody>
      </p:sp>
      <p:grpSp>
        <p:nvGrpSpPr>
          <p:cNvPr id="19" name="Group 18">
            <a:extLst>
              <a:ext uri="{FF2B5EF4-FFF2-40B4-BE49-F238E27FC236}">
                <a16:creationId xmlns:a16="http://schemas.microsoft.com/office/drawing/2014/main" id="{3BECEE8C-AEE2-AAFF-A091-725ABE4F2D0B}"/>
              </a:ext>
            </a:extLst>
          </p:cNvPr>
          <p:cNvGrpSpPr/>
          <p:nvPr/>
        </p:nvGrpSpPr>
        <p:grpSpPr>
          <a:xfrm>
            <a:off x="951151" y="2216196"/>
            <a:ext cx="7761308" cy="2422433"/>
            <a:chOff x="838200" y="2933700"/>
            <a:chExt cx="7010682" cy="2803433"/>
          </a:xfrm>
        </p:grpSpPr>
        <p:sp>
          <p:nvSpPr>
            <p:cNvPr id="4" name="Freeform 3">
              <a:extLst>
                <a:ext uri="{FF2B5EF4-FFF2-40B4-BE49-F238E27FC236}">
                  <a16:creationId xmlns:a16="http://schemas.microsoft.com/office/drawing/2014/main" id="{8FD2844A-529E-942F-1699-1294009EFCC9}"/>
                </a:ext>
              </a:extLst>
            </p:cNvPr>
            <p:cNvSpPr/>
            <p:nvPr/>
          </p:nvSpPr>
          <p:spPr>
            <a:xfrm>
              <a:off x="838200" y="29337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200"/>
            </a:p>
          </p:txBody>
        </p:sp>
        <p:sp>
          <p:nvSpPr>
            <p:cNvPr id="6" name="TextBox 5">
              <a:extLst>
                <a:ext uri="{FF2B5EF4-FFF2-40B4-BE49-F238E27FC236}">
                  <a16:creationId xmlns:a16="http://schemas.microsoft.com/office/drawing/2014/main" id="{BD711DBB-40BF-34E1-47A2-BC62C8CE24F7}"/>
                </a:ext>
              </a:extLst>
            </p:cNvPr>
            <p:cNvSpPr txBox="1"/>
            <p:nvPr/>
          </p:nvSpPr>
          <p:spPr>
            <a:xfrm>
              <a:off x="1399133" y="3022985"/>
              <a:ext cx="5696969" cy="2565784"/>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a. Hằng ngày, sau khi đi học về, Long thường giúp bố mẹ nhặt rau, quét nhà. </a:t>
              </a:r>
            </a:p>
          </p:txBody>
        </p:sp>
      </p:grpSp>
      <p:grpSp>
        <p:nvGrpSpPr>
          <p:cNvPr id="12" name="Group 11">
            <a:extLst>
              <a:ext uri="{FF2B5EF4-FFF2-40B4-BE49-F238E27FC236}">
                <a16:creationId xmlns:a16="http://schemas.microsoft.com/office/drawing/2014/main" id="{11BB4744-58EB-B1DB-7EF5-42548D244201}"/>
              </a:ext>
            </a:extLst>
          </p:cNvPr>
          <p:cNvGrpSpPr/>
          <p:nvPr/>
        </p:nvGrpSpPr>
        <p:grpSpPr>
          <a:xfrm>
            <a:off x="983235" y="4946605"/>
            <a:ext cx="7761308" cy="2422433"/>
            <a:chOff x="838200" y="6515100"/>
            <a:chExt cx="7010682" cy="2803433"/>
          </a:xfrm>
        </p:grpSpPr>
        <p:sp>
          <p:nvSpPr>
            <p:cNvPr id="8" name="Freeform 3">
              <a:extLst>
                <a:ext uri="{FF2B5EF4-FFF2-40B4-BE49-F238E27FC236}">
                  <a16:creationId xmlns:a16="http://schemas.microsoft.com/office/drawing/2014/main" id="{BD61799E-398D-42C3-E93D-A0F8220586EF}"/>
                </a:ext>
              </a:extLst>
            </p:cNvPr>
            <p:cNvSpPr/>
            <p:nvPr/>
          </p:nvSpPr>
          <p:spPr>
            <a:xfrm>
              <a:off x="838200" y="65151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200"/>
            </a:p>
          </p:txBody>
        </p:sp>
        <p:sp>
          <p:nvSpPr>
            <p:cNvPr id="10" name="TextBox 9">
              <a:extLst>
                <a:ext uri="{FF2B5EF4-FFF2-40B4-BE49-F238E27FC236}">
                  <a16:creationId xmlns:a16="http://schemas.microsoft.com/office/drawing/2014/main" id="{A7EA1E3E-340E-C60B-CFA1-DAD1618E16E3}"/>
                </a:ext>
              </a:extLst>
            </p:cNvPr>
            <p:cNvSpPr txBox="1"/>
            <p:nvPr/>
          </p:nvSpPr>
          <p:spPr>
            <a:xfrm>
              <a:off x="1219200" y="6708696"/>
              <a:ext cx="5682728" cy="2565784"/>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b. Mỗi lần bố nhờ làm việc gì, Kiên thường làm một cách qua loa, cẩu thả. </a:t>
              </a:r>
            </a:p>
          </p:txBody>
        </p:sp>
      </p:grpSp>
      <p:grpSp>
        <p:nvGrpSpPr>
          <p:cNvPr id="14" name="Group 13">
            <a:extLst>
              <a:ext uri="{FF2B5EF4-FFF2-40B4-BE49-F238E27FC236}">
                <a16:creationId xmlns:a16="http://schemas.microsoft.com/office/drawing/2014/main" id="{47C22421-BF35-40FD-D8BB-FB64CA966218}"/>
              </a:ext>
            </a:extLst>
          </p:cNvPr>
          <p:cNvGrpSpPr/>
          <p:nvPr/>
        </p:nvGrpSpPr>
        <p:grpSpPr>
          <a:xfrm>
            <a:off x="1154092" y="7536323"/>
            <a:ext cx="7761308" cy="2422433"/>
            <a:chOff x="7848882" y="6515098"/>
            <a:chExt cx="7010682" cy="2803433"/>
          </a:xfrm>
        </p:grpSpPr>
        <p:sp>
          <p:nvSpPr>
            <p:cNvPr id="9" name="Freeform 3">
              <a:extLst>
                <a:ext uri="{FF2B5EF4-FFF2-40B4-BE49-F238E27FC236}">
                  <a16:creationId xmlns:a16="http://schemas.microsoft.com/office/drawing/2014/main" id="{00D45943-F9D0-6B4D-7A29-6E8C41D8B97E}"/>
                </a:ext>
              </a:extLst>
            </p:cNvPr>
            <p:cNvSpPr/>
            <p:nvPr/>
          </p:nvSpPr>
          <p:spPr>
            <a:xfrm>
              <a:off x="7848882" y="6515098"/>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3200"/>
            </a:p>
          </p:txBody>
        </p:sp>
        <p:sp>
          <p:nvSpPr>
            <p:cNvPr id="13" name="TextBox 12">
              <a:extLst>
                <a:ext uri="{FF2B5EF4-FFF2-40B4-BE49-F238E27FC236}">
                  <a16:creationId xmlns:a16="http://schemas.microsoft.com/office/drawing/2014/main" id="{30D2F04F-133D-5D8E-D5D6-D4D0D9042144}"/>
                </a:ext>
              </a:extLst>
            </p:cNvPr>
            <p:cNvSpPr txBox="1"/>
            <p:nvPr/>
          </p:nvSpPr>
          <p:spPr>
            <a:xfrm>
              <a:off x="8191781" y="6976047"/>
              <a:ext cx="6248682" cy="1710944"/>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c. Mai luôn tích cực tham gia các buổi lao động vệ sinh trường, lớp. </a:t>
              </a:r>
            </a:p>
          </p:txBody>
        </p:sp>
      </p:grpSp>
      <p:grpSp>
        <p:nvGrpSpPr>
          <p:cNvPr id="2" name="Group 1">
            <a:extLst>
              <a:ext uri="{FF2B5EF4-FFF2-40B4-BE49-F238E27FC236}">
                <a16:creationId xmlns:a16="http://schemas.microsoft.com/office/drawing/2014/main" id="{C31EC45C-CF56-0905-1CD7-656352CED80C}"/>
              </a:ext>
            </a:extLst>
          </p:cNvPr>
          <p:cNvGrpSpPr/>
          <p:nvPr/>
        </p:nvGrpSpPr>
        <p:grpSpPr>
          <a:xfrm>
            <a:off x="9227900" y="4615769"/>
            <a:ext cx="8097627" cy="2422433"/>
            <a:chOff x="838200" y="2933700"/>
            <a:chExt cx="7010682" cy="2803433"/>
          </a:xfrm>
        </p:grpSpPr>
        <p:sp>
          <p:nvSpPr>
            <p:cNvPr id="3" name="Freeform 3">
              <a:extLst>
                <a:ext uri="{FF2B5EF4-FFF2-40B4-BE49-F238E27FC236}">
                  <a16:creationId xmlns:a16="http://schemas.microsoft.com/office/drawing/2014/main" id="{D9FB171B-60D6-4FB5-C669-01B6C6D405D4}"/>
                </a:ext>
              </a:extLst>
            </p:cNvPr>
            <p:cNvSpPr/>
            <p:nvPr/>
          </p:nvSpPr>
          <p:spPr>
            <a:xfrm>
              <a:off x="838200" y="29337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3200"/>
            </a:p>
          </p:txBody>
        </p:sp>
        <p:sp>
          <p:nvSpPr>
            <p:cNvPr id="7" name="TextBox 6">
              <a:extLst>
                <a:ext uri="{FF2B5EF4-FFF2-40B4-BE49-F238E27FC236}">
                  <a16:creationId xmlns:a16="http://schemas.microsoft.com/office/drawing/2014/main" id="{43F7F5EA-23AC-8BB5-ACC3-2779D64E341D}"/>
                </a:ext>
              </a:extLst>
            </p:cNvPr>
            <p:cNvSpPr txBox="1"/>
            <p:nvPr/>
          </p:nvSpPr>
          <p:spPr>
            <a:xfrm>
              <a:off x="1277031" y="3495852"/>
              <a:ext cx="6248682" cy="1710943"/>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e. Mỗi khi đến phiên trực nhật lớp, Nam luôn cùng các bạn vui vẻ làm. </a:t>
              </a:r>
            </a:p>
          </p:txBody>
        </p:sp>
      </p:grpSp>
      <p:grpSp>
        <p:nvGrpSpPr>
          <p:cNvPr id="11" name="Group 10">
            <a:extLst>
              <a:ext uri="{FF2B5EF4-FFF2-40B4-BE49-F238E27FC236}">
                <a16:creationId xmlns:a16="http://schemas.microsoft.com/office/drawing/2014/main" id="{4EC64662-723D-45A3-230D-333A1770B259}"/>
              </a:ext>
            </a:extLst>
          </p:cNvPr>
          <p:cNvGrpSpPr/>
          <p:nvPr/>
        </p:nvGrpSpPr>
        <p:grpSpPr>
          <a:xfrm>
            <a:off x="9352173" y="7227103"/>
            <a:ext cx="7761308" cy="2422433"/>
            <a:chOff x="838200" y="6515100"/>
            <a:chExt cx="7010682" cy="2803433"/>
          </a:xfrm>
        </p:grpSpPr>
        <p:sp>
          <p:nvSpPr>
            <p:cNvPr id="15" name="Freeform 3">
              <a:extLst>
                <a:ext uri="{FF2B5EF4-FFF2-40B4-BE49-F238E27FC236}">
                  <a16:creationId xmlns:a16="http://schemas.microsoft.com/office/drawing/2014/main" id="{B48099AF-DA32-415B-3EA6-BA567A099AB0}"/>
                </a:ext>
              </a:extLst>
            </p:cNvPr>
            <p:cNvSpPr/>
            <p:nvPr/>
          </p:nvSpPr>
          <p:spPr>
            <a:xfrm>
              <a:off x="838200" y="65151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3200"/>
            </a:p>
          </p:txBody>
        </p:sp>
        <p:sp>
          <p:nvSpPr>
            <p:cNvPr id="16" name="TextBox 15">
              <a:extLst>
                <a:ext uri="{FF2B5EF4-FFF2-40B4-BE49-F238E27FC236}">
                  <a16:creationId xmlns:a16="http://schemas.microsoft.com/office/drawing/2014/main" id="{A802736E-51DD-3A72-951F-74E17060EB75}"/>
                </a:ext>
              </a:extLst>
            </p:cNvPr>
            <p:cNvSpPr txBox="1"/>
            <p:nvPr/>
          </p:nvSpPr>
          <p:spPr>
            <a:xfrm>
              <a:off x="1219201" y="7066735"/>
              <a:ext cx="5958377" cy="1710943"/>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g. Hương hay lấy lí do bận học bài để không phải làm việc nhà.</a:t>
              </a:r>
            </a:p>
          </p:txBody>
        </p:sp>
      </p:grpSp>
      <p:grpSp>
        <p:nvGrpSpPr>
          <p:cNvPr id="17" name="Group 16">
            <a:extLst>
              <a:ext uri="{FF2B5EF4-FFF2-40B4-BE49-F238E27FC236}">
                <a16:creationId xmlns:a16="http://schemas.microsoft.com/office/drawing/2014/main" id="{1BBD8A00-F36F-7C2D-82AC-469CB989A1F6}"/>
              </a:ext>
            </a:extLst>
          </p:cNvPr>
          <p:cNvGrpSpPr/>
          <p:nvPr/>
        </p:nvGrpSpPr>
        <p:grpSpPr>
          <a:xfrm>
            <a:off x="8920403" y="2002847"/>
            <a:ext cx="8405124" cy="2422433"/>
            <a:chOff x="5331162" y="510949"/>
            <a:chExt cx="7010682" cy="2803433"/>
          </a:xfrm>
        </p:grpSpPr>
        <p:sp>
          <p:nvSpPr>
            <p:cNvPr id="18" name="Freeform 3">
              <a:extLst>
                <a:ext uri="{FF2B5EF4-FFF2-40B4-BE49-F238E27FC236}">
                  <a16:creationId xmlns:a16="http://schemas.microsoft.com/office/drawing/2014/main" id="{0A4DB928-C9F8-6BA8-CE3F-1CF0584F37EE}"/>
                </a:ext>
              </a:extLst>
            </p:cNvPr>
            <p:cNvSpPr/>
            <p:nvPr/>
          </p:nvSpPr>
          <p:spPr>
            <a:xfrm>
              <a:off x="5331162" y="510949"/>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3200"/>
            </a:p>
          </p:txBody>
        </p:sp>
        <p:sp>
          <p:nvSpPr>
            <p:cNvPr id="20" name="TextBox 19">
              <a:extLst>
                <a:ext uri="{FF2B5EF4-FFF2-40B4-BE49-F238E27FC236}">
                  <a16:creationId xmlns:a16="http://schemas.microsoft.com/office/drawing/2014/main" id="{59872F0C-31E3-1A3B-5F65-E879998E4F88}"/>
                </a:ext>
              </a:extLst>
            </p:cNvPr>
            <p:cNvSpPr txBox="1"/>
            <p:nvPr/>
          </p:nvSpPr>
          <p:spPr>
            <a:xfrm>
              <a:off x="6025153" y="1045250"/>
              <a:ext cx="5701336" cy="1710943"/>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d. Tuấn thường chọn việc nhẹ để làm còn việc nào khó thì để bạn làm. </a:t>
              </a:r>
            </a:p>
          </p:txBody>
        </p:sp>
      </p:grpSp>
    </p:spTree>
    <p:extLst>
      <p:ext uri="{BB962C8B-B14F-4D97-AF65-F5344CB8AC3E}">
        <p14:creationId xmlns:p14="http://schemas.microsoft.com/office/powerpoint/2010/main" val="1186413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450644"/>
            <a:ext cx="16611600" cy="1002710"/>
          </a:xfrm>
          <a:prstGeom prst="rect">
            <a:avLst/>
          </a:prstGeom>
          <a:noFill/>
        </p:spPr>
        <p:txBody>
          <a:bodyPr wrap="square" rtlCol="0">
            <a:spAutoFit/>
          </a:bodyPr>
          <a:lstStyle/>
          <a:p>
            <a:pPr algn="ctr">
              <a:lnSpc>
                <a:spcPct val="150000"/>
              </a:lnSpc>
            </a:pPr>
            <a:r>
              <a:rPr lang="en-US" sz="4500" b="1">
                <a:solidFill>
                  <a:schemeClr val="accent4">
                    <a:lumMod val="75000"/>
                  </a:schemeClr>
                </a:solidFill>
                <a:latin typeface="Arial" panose="020B0604020202020204" pitchFamily="34" charset="0"/>
                <a:cs typeface="Arial" panose="020B0604020202020204" pitchFamily="34" charset="0"/>
              </a:rPr>
              <a:t>GỢI Ý </a:t>
            </a:r>
          </a:p>
        </p:txBody>
      </p:sp>
      <p:grpSp>
        <p:nvGrpSpPr>
          <p:cNvPr id="3" name="Group 2">
            <a:extLst>
              <a:ext uri="{FF2B5EF4-FFF2-40B4-BE49-F238E27FC236}">
                <a16:creationId xmlns:a16="http://schemas.microsoft.com/office/drawing/2014/main" id="{4DCA2447-5E69-9453-08EC-B6A7B3ADBF9E}"/>
              </a:ext>
            </a:extLst>
          </p:cNvPr>
          <p:cNvGrpSpPr/>
          <p:nvPr/>
        </p:nvGrpSpPr>
        <p:grpSpPr>
          <a:xfrm>
            <a:off x="633410" y="1453354"/>
            <a:ext cx="7010682" cy="2803433"/>
            <a:chOff x="838200" y="2933700"/>
            <a:chExt cx="7010682" cy="2803433"/>
          </a:xfrm>
        </p:grpSpPr>
        <p:sp>
          <p:nvSpPr>
            <p:cNvPr id="9" name="Freeform 3">
              <a:extLst>
                <a:ext uri="{FF2B5EF4-FFF2-40B4-BE49-F238E27FC236}">
                  <a16:creationId xmlns:a16="http://schemas.microsoft.com/office/drawing/2014/main" id="{831865FC-9E3F-1AA8-4EE2-ED9EC6F692E8}"/>
                </a:ext>
              </a:extLst>
            </p:cNvPr>
            <p:cNvSpPr/>
            <p:nvPr/>
          </p:nvSpPr>
          <p:spPr>
            <a:xfrm>
              <a:off x="838200" y="29337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34494CE-DEF6-F867-76DC-0EC839990656}"/>
                </a:ext>
              </a:extLst>
            </p:cNvPr>
            <p:cNvSpPr txBox="1"/>
            <p:nvPr/>
          </p:nvSpPr>
          <p:spPr>
            <a:xfrm>
              <a:off x="1371600" y="3254466"/>
              <a:ext cx="6248682" cy="2482667"/>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a. Hằng ngày, sau khi đi học về, Long thường giúp bố mẹ nhặt rau, quét nhà. </a:t>
              </a:r>
            </a:p>
          </p:txBody>
        </p:sp>
      </p:grpSp>
      <p:grpSp>
        <p:nvGrpSpPr>
          <p:cNvPr id="14" name="Group 13">
            <a:extLst>
              <a:ext uri="{FF2B5EF4-FFF2-40B4-BE49-F238E27FC236}">
                <a16:creationId xmlns:a16="http://schemas.microsoft.com/office/drawing/2014/main" id="{856B7BF9-E5E7-9B15-1475-81C984A901CA}"/>
              </a:ext>
            </a:extLst>
          </p:cNvPr>
          <p:cNvGrpSpPr/>
          <p:nvPr/>
        </p:nvGrpSpPr>
        <p:grpSpPr>
          <a:xfrm>
            <a:off x="10462930" y="1610069"/>
            <a:ext cx="7010682" cy="2803433"/>
            <a:chOff x="838200" y="6515100"/>
            <a:chExt cx="7010682" cy="2803433"/>
          </a:xfrm>
        </p:grpSpPr>
        <p:sp>
          <p:nvSpPr>
            <p:cNvPr id="15" name="Freeform 3">
              <a:extLst>
                <a:ext uri="{FF2B5EF4-FFF2-40B4-BE49-F238E27FC236}">
                  <a16:creationId xmlns:a16="http://schemas.microsoft.com/office/drawing/2014/main" id="{A4EAD7F6-194A-4469-2613-BDD096C2E492}"/>
                </a:ext>
              </a:extLst>
            </p:cNvPr>
            <p:cNvSpPr/>
            <p:nvPr/>
          </p:nvSpPr>
          <p:spPr>
            <a:xfrm>
              <a:off x="838200" y="65151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CE436182-F58C-9CD5-EB2F-7BBBCAE3D9F5}"/>
                </a:ext>
              </a:extLst>
            </p:cNvPr>
            <p:cNvSpPr txBox="1"/>
            <p:nvPr/>
          </p:nvSpPr>
          <p:spPr>
            <a:xfrm>
              <a:off x="1219200" y="6708696"/>
              <a:ext cx="6248682"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b. Mỗi lần bố nhờ làm việc gì, Kiên thường làm một cách qua loa, cẩu thả. </a:t>
              </a:r>
            </a:p>
          </p:txBody>
        </p:sp>
      </p:grpSp>
      <p:grpSp>
        <p:nvGrpSpPr>
          <p:cNvPr id="18" name="Group 17">
            <a:extLst>
              <a:ext uri="{FF2B5EF4-FFF2-40B4-BE49-F238E27FC236}">
                <a16:creationId xmlns:a16="http://schemas.microsoft.com/office/drawing/2014/main" id="{03AE8E77-0C5A-6998-D05A-E8506014D49F}"/>
              </a:ext>
            </a:extLst>
          </p:cNvPr>
          <p:cNvGrpSpPr/>
          <p:nvPr/>
        </p:nvGrpSpPr>
        <p:grpSpPr>
          <a:xfrm>
            <a:off x="506993" y="6585841"/>
            <a:ext cx="7010682" cy="2877188"/>
            <a:chOff x="7848882" y="6515098"/>
            <a:chExt cx="7010682" cy="2877188"/>
          </a:xfrm>
        </p:grpSpPr>
        <p:sp>
          <p:nvSpPr>
            <p:cNvPr id="19" name="Freeform 3">
              <a:extLst>
                <a:ext uri="{FF2B5EF4-FFF2-40B4-BE49-F238E27FC236}">
                  <a16:creationId xmlns:a16="http://schemas.microsoft.com/office/drawing/2014/main" id="{E838617A-06F0-EC0F-7155-03F5F8A79154}"/>
                </a:ext>
              </a:extLst>
            </p:cNvPr>
            <p:cNvSpPr/>
            <p:nvPr/>
          </p:nvSpPr>
          <p:spPr>
            <a:xfrm>
              <a:off x="7848882" y="6515098"/>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894AE1F2-7433-BCDD-9253-82D33795D20D}"/>
                </a:ext>
              </a:extLst>
            </p:cNvPr>
            <p:cNvSpPr txBox="1"/>
            <p:nvPr/>
          </p:nvSpPr>
          <p:spPr>
            <a:xfrm>
              <a:off x="8191781" y="6976047"/>
              <a:ext cx="6248682"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c. Mai luôn tích cực tham gia các buổi lao động vệ sinh trường, lớp. </a:t>
              </a:r>
            </a:p>
          </p:txBody>
        </p:sp>
      </p:grpSp>
      <p:pic>
        <p:nvPicPr>
          <p:cNvPr id="22" name="Graphic 21" descr="Line arrow: Clockwise curve with solid fill">
            <a:extLst>
              <a:ext uri="{FF2B5EF4-FFF2-40B4-BE49-F238E27FC236}">
                <a16:creationId xmlns:a16="http://schemas.microsoft.com/office/drawing/2014/main" id="{F4B005BF-5E8D-3AB2-8063-DE061245D6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12120" flipH="1">
            <a:off x="334825" y="3732526"/>
            <a:ext cx="901968" cy="1048520"/>
          </a:xfrm>
          <a:prstGeom prst="rect">
            <a:avLst/>
          </a:prstGeom>
        </p:spPr>
      </p:pic>
      <p:sp>
        <p:nvSpPr>
          <p:cNvPr id="23" name="TextBox 22">
            <a:extLst>
              <a:ext uri="{FF2B5EF4-FFF2-40B4-BE49-F238E27FC236}">
                <a16:creationId xmlns:a16="http://schemas.microsoft.com/office/drawing/2014/main" id="{BBCA5E62-4FED-7F12-204E-327E91BE6375}"/>
              </a:ext>
            </a:extLst>
          </p:cNvPr>
          <p:cNvSpPr txBox="1"/>
          <p:nvPr/>
        </p:nvSpPr>
        <p:spPr>
          <a:xfrm>
            <a:off x="1166810" y="4446533"/>
            <a:ext cx="5691049" cy="1478418"/>
          </a:xfrm>
          <a:prstGeom prst="rect">
            <a:avLst/>
          </a:prstGeom>
          <a:noFill/>
        </p:spPr>
        <p:txBody>
          <a:bodyPr wrap="square" rtlCol="0">
            <a:spAutoFit/>
          </a:bodyPr>
          <a:lstStyle/>
          <a:p>
            <a:pPr algn="just">
              <a:lnSpc>
                <a:spcPct val="150000"/>
              </a:lnSpc>
            </a:pPr>
            <a:r>
              <a:rPr lang="en-US" sz="3200">
                <a:solidFill>
                  <a:srgbClr val="C00000"/>
                </a:solidFill>
                <a:latin typeface="Arial" panose="020B0604020202020204" pitchFamily="34" charset="0"/>
                <a:cs typeface="Arial" panose="020B0604020202020204" pitchFamily="34" charset="0"/>
              </a:rPr>
              <a:t>Hành động thể hiện Long đã biết tự giác làm việc nhà </a:t>
            </a:r>
          </a:p>
        </p:txBody>
      </p:sp>
      <p:pic>
        <p:nvPicPr>
          <p:cNvPr id="24" name="Graphic 23" descr="Line arrow: Clockwise curve with solid fill">
            <a:extLst>
              <a:ext uri="{FF2B5EF4-FFF2-40B4-BE49-F238E27FC236}">
                <a16:creationId xmlns:a16="http://schemas.microsoft.com/office/drawing/2014/main" id="{341F3446-19F7-4961-0AF7-8C48BDB7F2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12120" flipH="1">
            <a:off x="10707846" y="4242337"/>
            <a:ext cx="901968" cy="1048520"/>
          </a:xfrm>
          <a:prstGeom prst="rect">
            <a:avLst/>
          </a:prstGeom>
        </p:spPr>
      </p:pic>
      <p:pic>
        <p:nvPicPr>
          <p:cNvPr id="25" name="Graphic 24" descr="Checkmark with solid fill">
            <a:extLst>
              <a:ext uri="{FF2B5EF4-FFF2-40B4-BE49-F238E27FC236}">
                <a16:creationId xmlns:a16="http://schemas.microsoft.com/office/drawing/2014/main" id="{73B8264B-2E8E-1FD6-E2D1-B7620A6EFD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4056" y="3217152"/>
            <a:ext cx="1301436" cy="1384462"/>
          </a:xfrm>
          <a:prstGeom prst="rect">
            <a:avLst/>
          </a:prstGeom>
        </p:spPr>
      </p:pic>
      <p:sp>
        <p:nvSpPr>
          <p:cNvPr id="26" name="TextBox 25">
            <a:extLst>
              <a:ext uri="{FF2B5EF4-FFF2-40B4-BE49-F238E27FC236}">
                <a16:creationId xmlns:a16="http://schemas.microsoft.com/office/drawing/2014/main" id="{265BA035-EFCF-6FF3-8EED-9BB1C259990C}"/>
              </a:ext>
            </a:extLst>
          </p:cNvPr>
          <p:cNvSpPr txBox="1"/>
          <p:nvPr/>
        </p:nvSpPr>
        <p:spPr>
          <a:xfrm>
            <a:off x="11511832" y="4469790"/>
            <a:ext cx="5691049" cy="1478418"/>
          </a:xfrm>
          <a:prstGeom prst="rect">
            <a:avLst/>
          </a:prstGeom>
          <a:noFill/>
        </p:spPr>
        <p:txBody>
          <a:bodyPr wrap="square" rtlCol="0">
            <a:spAutoFit/>
          </a:bodyPr>
          <a:lstStyle/>
          <a:p>
            <a:pPr algn="just">
              <a:lnSpc>
                <a:spcPct val="150000"/>
              </a:lnSpc>
            </a:pPr>
            <a:r>
              <a:rPr lang="en-US" sz="3200">
                <a:solidFill>
                  <a:srgbClr val="C00000"/>
                </a:solidFill>
                <a:latin typeface="Arial" panose="020B0604020202020204" pitchFamily="34" charset="0"/>
                <a:cs typeface="Arial" panose="020B0604020202020204" pitchFamily="34" charset="0"/>
              </a:rPr>
              <a:t>Không có trách nhiệm với công việc bố giao cho</a:t>
            </a:r>
          </a:p>
        </p:txBody>
      </p:sp>
      <p:pic>
        <p:nvPicPr>
          <p:cNvPr id="28" name="Graphic 27" descr="Close with solid fill">
            <a:extLst>
              <a:ext uri="{FF2B5EF4-FFF2-40B4-BE49-F238E27FC236}">
                <a16:creationId xmlns:a16="http://schemas.microsoft.com/office/drawing/2014/main" id="{C33EC31D-65D4-9F88-3685-361CA17F56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995752" y="3423060"/>
            <a:ext cx="1178554" cy="1178554"/>
          </a:xfrm>
          <a:prstGeom prst="rect">
            <a:avLst/>
          </a:prstGeom>
        </p:spPr>
      </p:pic>
      <p:pic>
        <p:nvPicPr>
          <p:cNvPr id="29" name="Graphic 28" descr="Checkmark with solid fill">
            <a:extLst>
              <a:ext uri="{FF2B5EF4-FFF2-40B4-BE49-F238E27FC236}">
                <a16:creationId xmlns:a16="http://schemas.microsoft.com/office/drawing/2014/main" id="{D5EE5C2C-65E6-7F11-0A3A-3B8EA750E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6226" y="8254005"/>
            <a:ext cx="1301436" cy="1384462"/>
          </a:xfrm>
          <a:prstGeom prst="rect">
            <a:avLst/>
          </a:prstGeom>
        </p:spPr>
      </p:pic>
      <p:sp>
        <p:nvSpPr>
          <p:cNvPr id="30" name="TextBox 29">
            <a:extLst>
              <a:ext uri="{FF2B5EF4-FFF2-40B4-BE49-F238E27FC236}">
                <a16:creationId xmlns:a16="http://schemas.microsoft.com/office/drawing/2014/main" id="{64D92C8F-E20D-5F18-7088-1FE8AC6D88F0}"/>
              </a:ext>
            </a:extLst>
          </p:cNvPr>
          <p:cNvSpPr txBox="1"/>
          <p:nvPr/>
        </p:nvSpPr>
        <p:spPr>
          <a:xfrm>
            <a:off x="9297893" y="7389735"/>
            <a:ext cx="5691049" cy="1478418"/>
          </a:xfrm>
          <a:prstGeom prst="rect">
            <a:avLst/>
          </a:prstGeom>
          <a:noFill/>
        </p:spPr>
        <p:txBody>
          <a:bodyPr wrap="square" rtlCol="0">
            <a:spAutoFit/>
          </a:bodyPr>
          <a:lstStyle/>
          <a:p>
            <a:pPr algn="just">
              <a:lnSpc>
                <a:spcPct val="150000"/>
              </a:lnSpc>
            </a:pPr>
            <a:r>
              <a:rPr lang="en-US" sz="3200">
                <a:solidFill>
                  <a:srgbClr val="C00000"/>
                </a:solidFill>
                <a:latin typeface="Arial" panose="020B0604020202020204" pitchFamily="34" charset="0"/>
                <a:cs typeface="Arial" panose="020B0604020202020204" pitchFamily="34" charset="0"/>
              </a:rPr>
              <a:t>Có trách nhiệm tham gia vào các buổi lao động tập thể </a:t>
            </a:r>
          </a:p>
        </p:txBody>
      </p:sp>
      <p:pic>
        <p:nvPicPr>
          <p:cNvPr id="31" name="Graphic 30" descr="Line arrow: Straight with solid fill">
            <a:extLst>
              <a:ext uri="{FF2B5EF4-FFF2-40B4-BE49-F238E27FC236}">
                <a16:creationId xmlns:a16="http://schemas.microsoft.com/office/drawing/2014/main" id="{DDCA6567-804A-78CB-1397-8B31DB756D7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7811554" y="7602134"/>
            <a:ext cx="1178554" cy="1053620"/>
          </a:xfrm>
          <a:prstGeom prst="rect">
            <a:avLst/>
          </a:prstGeom>
        </p:spPr>
      </p:pic>
    </p:spTree>
    <p:extLst>
      <p:ext uri="{BB962C8B-B14F-4D97-AF65-F5344CB8AC3E}">
        <p14:creationId xmlns:p14="http://schemas.microsoft.com/office/powerpoint/2010/main" val="39157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par>
                                <p:cTn id="60" presetID="22" presetClass="entr" presetSubtype="8"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3F60C4-BAF1-70E4-80BD-AC4D6590EA16}"/>
              </a:ext>
            </a:extLst>
          </p:cNvPr>
          <p:cNvGrpSpPr/>
          <p:nvPr/>
        </p:nvGrpSpPr>
        <p:grpSpPr>
          <a:xfrm>
            <a:off x="526490" y="6763453"/>
            <a:ext cx="7010682" cy="2803433"/>
            <a:chOff x="838200" y="6515100"/>
            <a:chExt cx="7010682" cy="2803433"/>
          </a:xfrm>
        </p:grpSpPr>
        <p:sp>
          <p:nvSpPr>
            <p:cNvPr id="12" name="Freeform 3">
              <a:extLst>
                <a:ext uri="{FF2B5EF4-FFF2-40B4-BE49-F238E27FC236}">
                  <a16:creationId xmlns:a16="http://schemas.microsoft.com/office/drawing/2014/main" id="{CF2F549A-0588-0BB4-D4FB-60E12C55C967}"/>
                </a:ext>
              </a:extLst>
            </p:cNvPr>
            <p:cNvSpPr/>
            <p:nvPr/>
          </p:nvSpPr>
          <p:spPr>
            <a:xfrm>
              <a:off x="838200" y="65151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E8116518-59BE-C314-F00B-6CF6CCC8DCE2}"/>
                </a:ext>
              </a:extLst>
            </p:cNvPr>
            <p:cNvSpPr txBox="1"/>
            <p:nvPr/>
          </p:nvSpPr>
          <p:spPr>
            <a:xfrm>
              <a:off x="1219200" y="6708696"/>
              <a:ext cx="6248682"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g. Hương hay lấy lí do bận học bài để không phải làm việc nhà.</a:t>
              </a:r>
            </a:p>
          </p:txBody>
        </p:sp>
      </p:grpSp>
      <p:grpSp>
        <p:nvGrpSpPr>
          <p:cNvPr id="7" name="Group 6">
            <a:extLst>
              <a:ext uri="{FF2B5EF4-FFF2-40B4-BE49-F238E27FC236}">
                <a16:creationId xmlns:a16="http://schemas.microsoft.com/office/drawing/2014/main" id="{FE539BEA-9C09-6B92-3183-3F9C0A9B9672}"/>
              </a:ext>
            </a:extLst>
          </p:cNvPr>
          <p:cNvGrpSpPr/>
          <p:nvPr/>
        </p:nvGrpSpPr>
        <p:grpSpPr>
          <a:xfrm>
            <a:off x="10040343" y="1523936"/>
            <a:ext cx="7010682" cy="2803433"/>
            <a:chOff x="838200" y="2933700"/>
            <a:chExt cx="7010682" cy="2803433"/>
          </a:xfrm>
        </p:grpSpPr>
        <p:sp>
          <p:nvSpPr>
            <p:cNvPr id="8" name="Freeform 3">
              <a:extLst>
                <a:ext uri="{FF2B5EF4-FFF2-40B4-BE49-F238E27FC236}">
                  <a16:creationId xmlns:a16="http://schemas.microsoft.com/office/drawing/2014/main" id="{9C7E85DB-BDD4-D614-B548-AF1D84E4FF50}"/>
                </a:ext>
              </a:extLst>
            </p:cNvPr>
            <p:cNvSpPr/>
            <p:nvPr/>
          </p:nvSpPr>
          <p:spPr>
            <a:xfrm>
              <a:off x="838200" y="2933700"/>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941C1CB-8DA7-4596-2B84-9FB66359FA45}"/>
                </a:ext>
              </a:extLst>
            </p:cNvPr>
            <p:cNvSpPr txBox="1"/>
            <p:nvPr/>
          </p:nvSpPr>
          <p:spPr>
            <a:xfrm>
              <a:off x="1277030" y="3162535"/>
              <a:ext cx="6248682"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e. Mỗi khi đến phiên trực nhật lớp, Nam luôn cùng các bạn vui vẻ làm. </a:t>
              </a:r>
            </a:p>
          </p:txBody>
        </p:sp>
      </p:grpSp>
      <p:grpSp>
        <p:nvGrpSpPr>
          <p:cNvPr id="2" name="Group 1">
            <a:extLst>
              <a:ext uri="{FF2B5EF4-FFF2-40B4-BE49-F238E27FC236}">
                <a16:creationId xmlns:a16="http://schemas.microsoft.com/office/drawing/2014/main" id="{54D8F740-9862-C9C5-5769-037D3BF2F1CC}"/>
              </a:ext>
            </a:extLst>
          </p:cNvPr>
          <p:cNvGrpSpPr/>
          <p:nvPr/>
        </p:nvGrpSpPr>
        <p:grpSpPr>
          <a:xfrm>
            <a:off x="333372" y="1420509"/>
            <a:ext cx="7010682" cy="2803433"/>
            <a:chOff x="5331162" y="510949"/>
            <a:chExt cx="7010682" cy="2803433"/>
          </a:xfrm>
        </p:grpSpPr>
        <p:sp>
          <p:nvSpPr>
            <p:cNvPr id="4" name="Freeform 3">
              <a:extLst>
                <a:ext uri="{FF2B5EF4-FFF2-40B4-BE49-F238E27FC236}">
                  <a16:creationId xmlns:a16="http://schemas.microsoft.com/office/drawing/2014/main" id="{9A331B32-C8AC-A0B4-478E-0919FFDEE1ED}"/>
                </a:ext>
              </a:extLst>
            </p:cNvPr>
            <p:cNvSpPr/>
            <p:nvPr/>
          </p:nvSpPr>
          <p:spPr>
            <a:xfrm>
              <a:off x="5331162" y="510949"/>
              <a:ext cx="7010682" cy="2803433"/>
            </a:xfrm>
            <a:custGeom>
              <a:avLst/>
              <a:gdLst/>
              <a:ahLst/>
              <a:cxnLst/>
              <a:rect l="l" t="t" r="r" b="b"/>
              <a:pathLst>
                <a:path w="10839193" h="6639006">
                  <a:moveTo>
                    <a:pt x="0" y="0"/>
                  </a:moveTo>
                  <a:lnTo>
                    <a:pt x="10839194" y="0"/>
                  </a:lnTo>
                  <a:lnTo>
                    <a:pt x="10839194" y="6639006"/>
                  </a:lnTo>
                  <a:lnTo>
                    <a:pt x="0" y="663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C3C17AB-49C3-2EFE-0F35-FC652A9F5C4E}"/>
                </a:ext>
              </a:extLst>
            </p:cNvPr>
            <p:cNvSpPr txBox="1"/>
            <p:nvPr/>
          </p:nvSpPr>
          <p:spPr>
            <a:xfrm>
              <a:off x="6019659" y="774871"/>
              <a:ext cx="6248682"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d. Tuấn thường chọn việc nhẹ để làm còn việc nào khó thì để bạn làm. </a:t>
              </a:r>
            </a:p>
          </p:txBody>
        </p:sp>
      </p:grpSp>
      <p:sp>
        <p:nvSpPr>
          <p:cNvPr id="5" name="TextBox 4">
            <a:extLst>
              <a:ext uri="{FF2B5EF4-FFF2-40B4-BE49-F238E27FC236}">
                <a16:creationId xmlns:a16="http://schemas.microsoft.com/office/drawing/2014/main" id="{951D38D6-F819-ACE7-6ED0-137578CD5CC1}"/>
              </a:ext>
            </a:extLst>
          </p:cNvPr>
          <p:cNvSpPr txBox="1"/>
          <p:nvPr/>
        </p:nvSpPr>
        <p:spPr>
          <a:xfrm>
            <a:off x="838200" y="450644"/>
            <a:ext cx="16611600" cy="1002710"/>
          </a:xfrm>
          <a:prstGeom prst="rect">
            <a:avLst/>
          </a:prstGeom>
          <a:noFill/>
        </p:spPr>
        <p:txBody>
          <a:bodyPr wrap="square" rtlCol="0">
            <a:spAutoFit/>
          </a:bodyPr>
          <a:lstStyle/>
          <a:p>
            <a:pPr algn="ctr">
              <a:lnSpc>
                <a:spcPct val="150000"/>
              </a:lnSpc>
            </a:pPr>
            <a:r>
              <a:rPr lang="en-US" sz="4500" b="1">
                <a:solidFill>
                  <a:schemeClr val="accent4">
                    <a:lumMod val="75000"/>
                  </a:schemeClr>
                </a:solidFill>
                <a:latin typeface="Arial" panose="020B0604020202020204" pitchFamily="34" charset="0"/>
                <a:cs typeface="Arial" panose="020B0604020202020204" pitchFamily="34" charset="0"/>
              </a:rPr>
              <a:t>GỢI Ý </a:t>
            </a:r>
          </a:p>
        </p:txBody>
      </p:sp>
      <p:pic>
        <p:nvPicPr>
          <p:cNvPr id="22" name="Graphic 21" descr="Line arrow: Clockwise curve with solid fill">
            <a:extLst>
              <a:ext uri="{FF2B5EF4-FFF2-40B4-BE49-F238E27FC236}">
                <a16:creationId xmlns:a16="http://schemas.microsoft.com/office/drawing/2014/main" id="{F4B005BF-5E8D-3AB2-8063-DE061245D6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12120" flipH="1">
            <a:off x="75506" y="3699682"/>
            <a:ext cx="901968" cy="1048520"/>
          </a:xfrm>
          <a:prstGeom prst="rect">
            <a:avLst/>
          </a:prstGeom>
        </p:spPr>
      </p:pic>
      <p:sp>
        <p:nvSpPr>
          <p:cNvPr id="23" name="TextBox 22">
            <a:extLst>
              <a:ext uri="{FF2B5EF4-FFF2-40B4-BE49-F238E27FC236}">
                <a16:creationId xmlns:a16="http://schemas.microsoft.com/office/drawing/2014/main" id="{BBCA5E62-4FED-7F12-204E-327E91BE6375}"/>
              </a:ext>
            </a:extLst>
          </p:cNvPr>
          <p:cNvSpPr txBox="1"/>
          <p:nvPr/>
        </p:nvSpPr>
        <p:spPr>
          <a:xfrm>
            <a:off x="748596" y="4357432"/>
            <a:ext cx="6363640" cy="1478418"/>
          </a:xfrm>
          <a:prstGeom prst="rect">
            <a:avLst/>
          </a:prstGeom>
          <a:noFill/>
        </p:spPr>
        <p:txBody>
          <a:bodyPr wrap="square" rtlCol="0">
            <a:spAutoFit/>
          </a:bodyPr>
          <a:lstStyle/>
          <a:p>
            <a:pPr algn="just">
              <a:lnSpc>
                <a:spcPct val="150000"/>
              </a:lnSpc>
            </a:pPr>
            <a:r>
              <a:rPr lang="en-US" sz="3200">
                <a:solidFill>
                  <a:srgbClr val="C00000"/>
                </a:solidFill>
                <a:latin typeface="Arial" panose="020B0604020202020204" pitchFamily="34" charset="0"/>
                <a:cs typeface="Arial" panose="020B0604020202020204" pitchFamily="34" charset="0"/>
              </a:rPr>
              <a:t>Hành động chỉ nghĩ cho bản thân, không tích cực trong công việc </a:t>
            </a:r>
          </a:p>
        </p:txBody>
      </p:sp>
      <p:pic>
        <p:nvPicPr>
          <p:cNvPr id="24" name="Graphic 23" descr="Line arrow: Clockwise curve with solid fill">
            <a:extLst>
              <a:ext uri="{FF2B5EF4-FFF2-40B4-BE49-F238E27FC236}">
                <a16:creationId xmlns:a16="http://schemas.microsoft.com/office/drawing/2014/main" id="{341F3446-19F7-4961-0AF7-8C48BDB7F2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12120" flipH="1">
            <a:off x="10707846" y="4242337"/>
            <a:ext cx="901968" cy="1048520"/>
          </a:xfrm>
          <a:prstGeom prst="rect">
            <a:avLst/>
          </a:prstGeom>
        </p:spPr>
      </p:pic>
      <p:pic>
        <p:nvPicPr>
          <p:cNvPr id="25" name="Graphic 24" descr="Checkmark with solid fill">
            <a:extLst>
              <a:ext uri="{FF2B5EF4-FFF2-40B4-BE49-F238E27FC236}">
                <a16:creationId xmlns:a16="http://schemas.microsoft.com/office/drawing/2014/main" id="{73B8264B-2E8E-1FD6-E2D1-B7620A6EFD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749589" y="3116704"/>
            <a:ext cx="1301436" cy="1384462"/>
          </a:xfrm>
          <a:prstGeom prst="rect">
            <a:avLst/>
          </a:prstGeom>
        </p:spPr>
      </p:pic>
      <p:sp>
        <p:nvSpPr>
          <p:cNvPr id="26" name="TextBox 25">
            <a:extLst>
              <a:ext uri="{FF2B5EF4-FFF2-40B4-BE49-F238E27FC236}">
                <a16:creationId xmlns:a16="http://schemas.microsoft.com/office/drawing/2014/main" id="{265BA035-EFCF-6FF3-8EED-9BB1C259990C}"/>
              </a:ext>
            </a:extLst>
          </p:cNvPr>
          <p:cNvSpPr txBox="1"/>
          <p:nvPr/>
        </p:nvSpPr>
        <p:spPr>
          <a:xfrm>
            <a:off x="11511832" y="4469790"/>
            <a:ext cx="5691049" cy="1478418"/>
          </a:xfrm>
          <a:prstGeom prst="rect">
            <a:avLst/>
          </a:prstGeom>
          <a:noFill/>
        </p:spPr>
        <p:txBody>
          <a:bodyPr wrap="square" rtlCol="0">
            <a:spAutoFit/>
          </a:bodyPr>
          <a:lstStyle/>
          <a:p>
            <a:pPr algn="just">
              <a:lnSpc>
                <a:spcPct val="150000"/>
              </a:lnSpc>
            </a:pPr>
            <a:r>
              <a:rPr lang="en-US" sz="3200">
                <a:solidFill>
                  <a:srgbClr val="C00000"/>
                </a:solidFill>
                <a:latin typeface="Arial" panose="020B0604020202020204" pitchFamily="34" charset="0"/>
                <a:cs typeface="Arial" panose="020B0604020202020204" pitchFamily="34" charset="0"/>
              </a:rPr>
              <a:t>Có thái độ tích cực, vui vẻ khi làm việc </a:t>
            </a:r>
          </a:p>
        </p:txBody>
      </p:sp>
      <p:pic>
        <p:nvPicPr>
          <p:cNvPr id="28" name="Graphic 27" descr="Close with solid fill">
            <a:extLst>
              <a:ext uri="{FF2B5EF4-FFF2-40B4-BE49-F238E27FC236}">
                <a16:creationId xmlns:a16="http://schemas.microsoft.com/office/drawing/2014/main" id="{C33EC31D-65D4-9F88-3685-361CA17F56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52704" y="3214883"/>
            <a:ext cx="1178554" cy="1178554"/>
          </a:xfrm>
          <a:prstGeom prst="rect">
            <a:avLst/>
          </a:prstGeom>
        </p:spPr>
      </p:pic>
      <p:sp>
        <p:nvSpPr>
          <p:cNvPr id="30" name="TextBox 29">
            <a:extLst>
              <a:ext uri="{FF2B5EF4-FFF2-40B4-BE49-F238E27FC236}">
                <a16:creationId xmlns:a16="http://schemas.microsoft.com/office/drawing/2014/main" id="{64D92C8F-E20D-5F18-7088-1FE8AC6D88F0}"/>
              </a:ext>
            </a:extLst>
          </p:cNvPr>
          <p:cNvSpPr txBox="1"/>
          <p:nvPr/>
        </p:nvSpPr>
        <p:spPr>
          <a:xfrm>
            <a:off x="9323627" y="7485155"/>
            <a:ext cx="5691049" cy="1478418"/>
          </a:xfrm>
          <a:prstGeom prst="rect">
            <a:avLst/>
          </a:prstGeom>
          <a:noFill/>
        </p:spPr>
        <p:txBody>
          <a:bodyPr wrap="square" rtlCol="0">
            <a:spAutoFit/>
          </a:bodyPr>
          <a:lstStyle/>
          <a:p>
            <a:pPr algn="just">
              <a:lnSpc>
                <a:spcPct val="150000"/>
              </a:lnSpc>
            </a:pPr>
            <a:r>
              <a:rPr lang="en-US" sz="3200">
                <a:solidFill>
                  <a:srgbClr val="C00000"/>
                </a:solidFill>
                <a:latin typeface="Arial" panose="020B0604020202020204" pitchFamily="34" charset="0"/>
                <a:cs typeface="Arial" panose="020B0604020202020204" pitchFamily="34" charset="0"/>
              </a:rPr>
              <a:t>Tìm lí do, đùn đẩy để không phải lao động</a:t>
            </a:r>
          </a:p>
        </p:txBody>
      </p:sp>
      <p:pic>
        <p:nvPicPr>
          <p:cNvPr id="21" name="Graphic 20" descr="Close with solid fill">
            <a:extLst>
              <a:ext uri="{FF2B5EF4-FFF2-40B4-BE49-F238E27FC236}">
                <a16:creationId xmlns:a16="http://schemas.microsoft.com/office/drawing/2014/main" id="{ED6E1228-5D4D-63F4-03FC-89EB0D24B6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77618" y="8657802"/>
            <a:ext cx="1178554" cy="1178554"/>
          </a:xfrm>
          <a:prstGeom prst="rect">
            <a:avLst/>
          </a:prstGeom>
        </p:spPr>
      </p:pic>
      <p:pic>
        <p:nvPicPr>
          <p:cNvPr id="32" name="Graphic 31" descr="Line arrow: Straight with solid fill">
            <a:extLst>
              <a:ext uri="{FF2B5EF4-FFF2-40B4-BE49-F238E27FC236}">
                <a16:creationId xmlns:a16="http://schemas.microsoft.com/office/drawing/2014/main" id="{20C7A2C7-9AE5-620C-D7ED-274AB6F93A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7747721" y="7803559"/>
            <a:ext cx="1178554" cy="1053620"/>
          </a:xfrm>
          <a:prstGeom prst="rect">
            <a:avLst/>
          </a:prstGeom>
        </p:spPr>
      </p:pic>
    </p:spTree>
    <p:extLst>
      <p:ext uri="{BB962C8B-B14F-4D97-AF65-F5344CB8AC3E}">
        <p14:creationId xmlns:p14="http://schemas.microsoft.com/office/powerpoint/2010/main" val="199508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3351309" y="342900"/>
            <a:ext cx="11585381" cy="1714059"/>
          </a:xfrm>
          <a:prstGeom prst="rect">
            <a:avLst/>
          </a:prstGeom>
        </p:spPr>
        <p:txBody>
          <a:bodyPr wrap="square" lIns="0" tIns="0" rIns="0" bIns="0" rtlCol="0" anchor="t">
            <a:spAutoFit/>
          </a:bodyPr>
          <a:lstStyle/>
          <a:p>
            <a:pPr algn="ctr">
              <a:lnSpc>
                <a:spcPts val="15951"/>
              </a:lnSpc>
            </a:pPr>
            <a:r>
              <a:rPr lang="en-US" sz="6000" b="1">
                <a:solidFill>
                  <a:srgbClr val="536199"/>
                </a:solidFill>
                <a:latin typeface="Arial" panose="020B0604020202020204" pitchFamily="34" charset="0"/>
                <a:cs typeface="Arial" panose="020B0604020202020204" pitchFamily="34" charset="0"/>
              </a:rPr>
              <a:t>KHỞI ĐỘNG </a:t>
            </a:r>
          </a:p>
        </p:txBody>
      </p:sp>
      <p:sp>
        <p:nvSpPr>
          <p:cNvPr id="12" name="Freeform 6">
            <a:extLst>
              <a:ext uri="{FF2B5EF4-FFF2-40B4-BE49-F238E27FC236}">
                <a16:creationId xmlns:a16="http://schemas.microsoft.com/office/drawing/2014/main" id="{533F2BEA-0BDA-AD7E-B4EC-7AD36BCA4742}"/>
              </a:ext>
            </a:extLst>
          </p:cNvPr>
          <p:cNvSpPr/>
          <p:nvPr/>
        </p:nvSpPr>
        <p:spPr>
          <a:xfrm>
            <a:off x="76200" y="3162300"/>
            <a:ext cx="7772400" cy="7315200"/>
          </a:xfrm>
          <a:custGeom>
            <a:avLst/>
            <a:gdLst/>
            <a:ahLst/>
            <a:cxnLst/>
            <a:rect l="l" t="t" r="r" b="b"/>
            <a:pathLst>
              <a:path w="8397551" h="8229600">
                <a:moveTo>
                  <a:pt x="0" y="0"/>
                </a:moveTo>
                <a:lnTo>
                  <a:pt x="8397551" y="0"/>
                </a:lnTo>
                <a:lnTo>
                  <a:pt x="8397551" y="8229600"/>
                </a:lnTo>
                <a:lnTo>
                  <a:pt x="0" y="8229600"/>
                </a:lnTo>
                <a:lnTo>
                  <a:pt x="0" y="0"/>
                </a:lnTo>
                <a:close/>
              </a:path>
            </a:pathLst>
          </a:custGeom>
          <a:blipFill>
            <a:blip r:embed="rId6"/>
            <a:stretch>
              <a:fillRect/>
            </a:stretch>
          </a:blipFill>
        </p:spPr>
        <p:txBody>
          <a:bodyPr/>
          <a:lstStyle/>
          <a:p>
            <a:endParaRPr lang="en-US"/>
          </a:p>
        </p:txBody>
      </p:sp>
      <p:sp>
        <p:nvSpPr>
          <p:cNvPr id="14" name="Speech Bubble: Rectangle with Corners Rounded 13">
            <a:extLst>
              <a:ext uri="{FF2B5EF4-FFF2-40B4-BE49-F238E27FC236}">
                <a16:creationId xmlns:a16="http://schemas.microsoft.com/office/drawing/2014/main" id="{FDA4C378-A6DF-F458-AC82-2D0A164A8E67}"/>
              </a:ext>
            </a:extLst>
          </p:cNvPr>
          <p:cNvSpPr/>
          <p:nvPr/>
        </p:nvSpPr>
        <p:spPr>
          <a:xfrm>
            <a:off x="7531234" y="3146844"/>
            <a:ext cx="9982200" cy="5062538"/>
          </a:xfrm>
          <a:prstGeom prst="wedgeRoundRectCallout">
            <a:avLst>
              <a:gd name="adj1" fmla="val -53896"/>
              <a:gd name="adj2" fmla="val 29377"/>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4000">
                <a:solidFill>
                  <a:schemeClr val="tx1"/>
                </a:solidFill>
              </a:rPr>
              <a:t>Kể những việc em đã làm được khi ở nhà, ở trường.</a:t>
            </a:r>
            <a:endParaRPr lang="en-US" sz="4000">
              <a:solidFill>
                <a:schemeClr val="tx1"/>
              </a:solidFill>
            </a:endParaRPr>
          </a:p>
          <a:p>
            <a:pPr marL="571500" indent="-571500" algn="just">
              <a:lnSpc>
                <a:spcPct val="150000"/>
              </a:lnSpc>
              <a:buFont typeface="Wingdings" panose="05000000000000000000" pitchFamily="2" charset="2"/>
              <a:buChar char="§"/>
            </a:pPr>
            <a:r>
              <a:rPr lang="vi-VN" sz="4000">
                <a:solidFill>
                  <a:schemeClr val="tx1"/>
                </a:solidFill>
              </a:rPr>
              <a:t>Khi làm những việc đó, em cảm thấy như thế nào?</a:t>
            </a:r>
            <a:endParaRPr lang="en-US" sz="4000">
              <a:solidFill>
                <a:schemeClr val="tx1"/>
              </a:solidFill>
            </a:endParaRPr>
          </a:p>
        </p:txBody>
      </p:sp>
    </p:spTree>
    <p:extLst>
      <p:ext uri="{BB962C8B-B14F-4D97-AF65-F5344CB8AC3E}">
        <p14:creationId xmlns:p14="http://schemas.microsoft.com/office/powerpoint/2010/main" val="350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419100"/>
            <a:ext cx="15163800" cy="90159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3. Em sẽ khuyên bạn điều gì? </a:t>
            </a:r>
          </a:p>
        </p:txBody>
      </p:sp>
      <p:grpSp>
        <p:nvGrpSpPr>
          <p:cNvPr id="15" name="Group 14">
            <a:extLst>
              <a:ext uri="{FF2B5EF4-FFF2-40B4-BE49-F238E27FC236}">
                <a16:creationId xmlns:a16="http://schemas.microsoft.com/office/drawing/2014/main" id="{0D53FD79-58AD-9C48-C784-33A459E6DE13}"/>
              </a:ext>
            </a:extLst>
          </p:cNvPr>
          <p:cNvGrpSpPr/>
          <p:nvPr/>
        </p:nvGrpSpPr>
        <p:grpSpPr>
          <a:xfrm>
            <a:off x="494312" y="1961551"/>
            <a:ext cx="9263062" cy="3829227"/>
            <a:chOff x="609600" y="2247900"/>
            <a:chExt cx="9263062" cy="3829227"/>
          </a:xfrm>
        </p:grpSpPr>
        <p:sp>
          <p:nvSpPr>
            <p:cNvPr id="14" name="Plaque 13">
              <a:extLst>
                <a:ext uri="{FF2B5EF4-FFF2-40B4-BE49-F238E27FC236}">
                  <a16:creationId xmlns:a16="http://schemas.microsoft.com/office/drawing/2014/main" id="{F2AEAA5A-66DF-6C68-F866-A9771D1E5B4B}"/>
                </a:ext>
              </a:extLst>
            </p:cNvPr>
            <p:cNvSpPr/>
            <p:nvPr/>
          </p:nvSpPr>
          <p:spPr>
            <a:xfrm>
              <a:off x="609600" y="2247900"/>
              <a:ext cx="9067800" cy="3753027"/>
            </a:xfrm>
            <a:prstGeom prst="plaqu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a:solidFill>
                  <a:schemeClr val="tx1"/>
                </a:solidFill>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A0D576B5-2471-DDED-547D-51564722AC3B}"/>
                </a:ext>
              </a:extLst>
            </p:cNvPr>
            <p:cNvSpPr/>
            <p:nvPr/>
          </p:nvSpPr>
          <p:spPr>
            <a:xfrm>
              <a:off x="804862" y="2324100"/>
              <a:ext cx="9067800" cy="3753027"/>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a. Huy là học sinh giỏi nhưng rất ít khi tham gia các hoạt động ở trường. Mỗi khi được phân công việc gì, bạn thường từ chối với lí do: “Mình đến trường là để học tập chứ không phải để làm những việc khác”.</a:t>
              </a:r>
            </a:p>
          </p:txBody>
        </p:sp>
      </p:grpSp>
      <p:grpSp>
        <p:nvGrpSpPr>
          <p:cNvPr id="19" name="Group 18">
            <a:extLst>
              <a:ext uri="{FF2B5EF4-FFF2-40B4-BE49-F238E27FC236}">
                <a16:creationId xmlns:a16="http://schemas.microsoft.com/office/drawing/2014/main" id="{7DC80FE5-5B26-53F9-2D73-32F32B74A3E5}"/>
              </a:ext>
            </a:extLst>
          </p:cNvPr>
          <p:cNvGrpSpPr/>
          <p:nvPr/>
        </p:nvGrpSpPr>
        <p:grpSpPr>
          <a:xfrm>
            <a:off x="363343" y="6379914"/>
            <a:ext cx="9296400" cy="3204808"/>
            <a:chOff x="609600" y="6477177"/>
            <a:chExt cx="9296400" cy="3204808"/>
          </a:xfrm>
        </p:grpSpPr>
        <p:sp>
          <p:nvSpPr>
            <p:cNvPr id="18" name="Plaque 17">
              <a:extLst>
                <a:ext uri="{FF2B5EF4-FFF2-40B4-BE49-F238E27FC236}">
                  <a16:creationId xmlns:a16="http://schemas.microsoft.com/office/drawing/2014/main" id="{CF2E0534-41F1-AD61-1F32-C14D874BDDA3}"/>
                </a:ext>
              </a:extLst>
            </p:cNvPr>
            <p:cNvSpPr/>
            <p:nvPr/>
          </p:nvSpPr>
          <p:spPr>
            <a:xfrm>
              <a:off x="838200" y="6558139"/>
              <a:ext cx="9067800" cy="3123846"/>
            </a:xfrm>
            <a:prstGeom prst="plaqu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a:solidFill>
                  <a:schemeClr val="tx1"/>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AF1A5871-A95C-B3BA-2B4C-CBE4B8F98269}"/>
                </a:ext>
              </a:extLst>
            </p:cNvPr>
            <p:cNvSpPr/>
            <p:nvPr/>
          </p:nvSpPr>
          <p:spPr>
            <a:xfrm>
              <a:off x="609600" y="6477177"/>
              <a:ext cx="9067800" cy="3123846"/>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b. Trong suốt buổi sinh hoạt lớp, cô giáo khen Hùng tích cực lao động giữ gìn sạch, đẹp trường, lớp. Khuê không đồng tình vì cho rằng học giỏi mới đáng được khen. </a:t>
              </a:r>
            </a:p>
          </p:txBody>
        </p:sp>
      </p:grpSp>
      <p:grpSp>
        <p:nvGrpSpPr>
          <p:cNvPr id="29" name="Group 28">
            <a:extLst>
              <a:ext uri="{FF2B5EF4-FFF2-40B4-BE49-F238E27FC236}">
                <a16:creationId xmlns:a16="http://schemas.microsoft.com/office/drawing/2014/main" id="{DAC41D7F-2AE4-64F9-CA85-66BEF64C826C}"/>
              </a:ext>
            </a:extLst>
          </p:cNvPr>
          <p:cNvGrpSpPr/>
          <p:nvPr/>
        </p:nvGrpSpPr>
        <p:grpSpPr>
          <a:xfrm>
            <a:off x="10137970" y="2246471"/>
            <a:ext cx="7305675" cy="3335586"/>
            <a:chOff x="11125200" y="6229527"/>
            <a:chExt cx="4910137" cy="2924087"/>
          </a:xfrm>
        </p:grpSpPr>
        <p:sp>
          <p:nvSpPr>
            <p:cNvPr id="27" name="Plaque 26">
              <a:extLst>
                <a:ext uri="{FF2B5EF4-FFF2-40B4-BE49-F238E27FC236}">
                  <a16:creationId xmlns:a16="http://schemas.microsoft.com/office/drawing/2014/main" id="{668EDD9A-E565-7513-57B6-A9E133B701DD}"/>
                </a:ext>
              </a:extLst>
            </p:cNvPr>
            <p:cNvSpPr/>
            <p:nvPr/>
          </p:nvSpPr>
          <p:spPr>
            <a:xfrm>
              <a:off x="11125200" y="6229527"/>
              <a:ext cx="4876800" cy="2790914"/>
            </a:xfrm>
            <a:prstGeom prst="plaqu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644DDB71-6FDE-CA28-D0E8-3CABB2B7484C}"/>
                </a:ext>
              </a:extLst>
            </p:cNvPr>
            <p:cNvSpPr/>
            <p:nvPr/>
          </p:nvSpPr>
          <p:spPr>
            <a:xfrm>
              <a:off x="11158537" y="6362700"/>
              <a:ext cx="4876800" cy="2790914"/>
            </a:xfrm>
            <a:prstGeom prst="plaqu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c. Quỳnh không bao giờ giúp đỡ bố mẹ làm việc nhà. </a:t>
              </a:r>
            </a:p>
          </p:txBody>
        </p:sp>
      </p:grpSp>
      <p:grpSp>
        <p:nvGrpSpPr>
          <p:cNvPr id="35" name="Group 34">
            <a:extLst>
              <a:ext uri="{FF2B5EF4-FFF2-40B4-BE49-F238E27FC236}">
                <a16:creationId xmlns:a16="http://schemas.microsoft.com/office/drawing/2014/main" id="{A1D153C9-106E-AC07-A2EC-A39BE13DE1DA}"/>
              </a:ext>
            </a:extLst>
          </p:cNvPr>
          <p:cNvGrpSpPr/>
          <p:nvPr/>
        </p:nvGrpSpPr>
        <p:grpSpPr>
          <a:xfrm>
            <a:off x="10137970" y="6047932"/>
            <a:ext cx="7724774" cy="3819968"/>
            <a:chOff x="10091736" y="2180959"/>
            <a:chExt cx="7724774" cy="3819968"/>
          </a:xfrm>
        </p:grpSpPr>
        <p:sp>
          <p:nvSpPr>
            <p:cNvPr id="34" name="Plaque 33">
              <a:extLst>
                <a:ext uri="{FF2B5EF4-FFF2-40B4-BE49-F238E27FC236}">
                  <a16:creationId xmlns:a16="http://schemas.microsoft.com/office/drawing/2014/main" id="{3E05DF51-3544-AFA0-175F-70316CC73BD7}"/>
                </a:ext>
              </a:extLst>
            </p:cNvPr>
            <p:cNvSpPr/>
            <p:nvPr/>
          </p:nvSpPr>
          <p:spPr>
            <a:xfrm>
              <a:off x="10315572" y="2180959"/>
              <a:ext cx="7500938" cy="3753027"/>
            </a:xfrm>
            <a:prstGeom prst="plaqu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a:solidFill>
                  <a:schemeClr val="tx1"/>
                </a:solidFill>
                <a:latin typeface="Arial" panose="020B0604020202020204" pitchFamily="34" charset="0"/>
                <a:cs typeface="Arial" panose="020B0604020202020204" pitchFamily="34" charset="0"/>
              </a:endParaRPr>
            </a:p>
          </p:txBody>
        </p:sp>
        <p:sp>
          <p:nvSpPr>
            <p:cNvPr id="33" name="Plaque 32">
              <a:extLst>
                <a:ext uri="{FF2B5EF4-FFF2-40B4-BE49-F238E27FC236}">
                  <a16:creationId xmlns:a16="http://schemas.microsoft.com/office/drawing/2014/main" id="{194B0557-9A44-F36F-3B35-A3D55F3CC04D}"/>
                </a:ext>
              </a:extLst>
            </p:cNvPr>
            <p:cNvSpPr/>
            <p:nvPr/>
          </p:nvSpPr>
          <p:spPr>
            <a:xfrm>
              <a:off x="10091736" y="2247900"/>
              <a:ext cx="7500938" cy="3753027"/>
            </a:xfrm>
            <a:prstGeom prst="plaqu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d. Lớp Hường sắp tham gia hội chợ Xuân do nhà trường tổ chức. Hường được phân công mang cờ, hoa để trang trí gian hàng của lớp nhưng bạn từ chối. </a:t>
              </a:r>
            </a:p>
          </p:txBody>
        </p:sp>
      </p:grpSp>
    </p:spTree>
    <p:extLst>
      <p:ext uri="{BB962C8B-B14F-4D97-AF65-F5344CB8AC3E}">
        <p14:creationId xmlns:p14="http://schemas.microsoft.com/office/powerpoint/2010/main" val="51541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901593"/>
          </a:xfrm>
          <a:prstGeom prst="rect">
            <a:avLst/>
          </a:prstGeom>
          <a:noFill/>
        </p:spPr>
        <p:txBody>
          <a:bodyPr wrap="square" rtlCol="0">
            <a:spAutoFit/>
          </a:bodyPr>
          <a:lstStyle/>
          <a:p>
            <a:pPr algn="ctr">
              <a:lnSpc>
                <a:spcPct val="150000"/>
              </a:lnSpc>
            </a:pPr>
            <a:r>
              <a:rPr lang="en-US" sz="4000" b="1">
                <a:solidFill>
                  <a:schemeClr val="accent5">
                    <a:lumMod val="75000"/>
                  </a:schemeClr>
                </a:solidFill>
                <a:latin typeface="Arial" panose="020B0604020202020204" pitchFamily="34" charset="0"/>
                <a:cs typeface="Arial" panose="020B0604020202020204" pitchFamily="34" charset="0"/>
              </a:rPr>
              <a:t>GỢI Ý TRẢ LỜI </a:t>
            </a:r>
          </a:p>
        </p:txBody>
      </p:sp>
      <p:sp>
        <p:nvSpPr>
          <p:cNvPr id="4" name="Plaque 3">
            <a:extLst>
              <a:ext uri="{FF2B5EF4-FFF2-40B4-BE49-F238E27FC236}">
                <a16:creationId xmlns:a16="http://schemas.microsoft.com/office/drawing/2014/main" id="{92279455-C72E-EF7F-5C2A-0AA02D98BA91}"/>
              </a:ext>
            </a:extLst>
          </p:cNvPr>
          <p:cNvSpPr/>
          <p:nvPr/>
        </p:nvSpPr>
        <p:spPr>
          <a:xfrm>
            <a:off x="604343" y="1562100"/>
            <a:ext cx="17079313" cy="2743200"/>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a. Huy là học sinh giỏi nhưng rất ít khi tham gia các hoạt động ở trường. Mỗi khi được phân công việc gì, bạn thường từ chối với lí do: “Mình đến trường là để học tập chứ không phải để làm những việc khác”.</a:t>
            </a:r>
          </a:p>
        </p:txBody>
      </p:sp>
      <p:sp>
        <p:nvSpPr>
          <p:cNvPr id="6" name="TextBox 5">
            <a:extLst>
              <a:ext uri="{FF2B5EF4-FFF2-40B4-BE49-F238E27FC236}">
                <a16:creationId xmlns:a16="http://schemas.microsoft.com/office/drawing/2014/main" id="{EFC8B189-5150-73B9-530F-18107CF2967B}"/>
              </a:ext>
            </a:extLst>
          </p:cNvPr>
          <p:cNvSpPr txBox="1"/>
          <p:nvPr/>
        </p:nvSpPr>
        <p:spPr>
          <a:xfrm>
            <a:off x="604343" y="4622907"/>
            <a:ext cx="16531132" cy="497565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 Suy nghĩ và hành động của Huy là không đúng.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sym typeface="Wingdings" panose="05000000000000000000" pitchFamily="2" charset="2"/>
              </a:rPr>
              <a:t>Ngoài việc học, học sinh nên tham gia các hoạt động ngoại khóa để rèn luyện thêm các kĩ năng khác.</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sym typeface="Wingdings" panose="05000000000000000000" pitchFamily="2" charset="2"/>
              </a:rPr>
              <a:t>Huy nên tích cực tham gia vào các hoạt động do trường, lớp tổ chức; để thêm yêu lao động, năng động tích cực hơn, phát triển được kĩ năng mềm cho bản thân.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73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901593"/>
          </a:xfrm>
          <a:prstGeom prst="rect">
            <a:avLst/>
          </a:prstGeom>
          <a:noFill/>
        </p:spPr>
        <p:txBody>
          <a:bodyPr wrap="square" rtlCol="0">
            <a:spAutoFit/>
          </a:bodyPr>
          <a:lstStyle/>
          <a:p>
            <a:pPr algn="ctr">
              <a:lnSpc>
                <a:spcPct val="150000"/>
              </a:lnSpc>
            </a:pPr>
            <a:r>
              <a:rPr lang="en-US" sz="4000" b="1">
                <a:solidFill>
                  <a:schemeClr val="accent5">
                    <a:lumMod val="75000"/>
                  </a:schemeClr>
                </a:solidFill>
                <a:latin typeface="Arial" panose="020B0604020202020204" pitchFamily="34" charset="0"/>
                <a:cs typeface="Arial" panose="020B0604020202020204" pitchFamily="34" charset="0"/>
              </a:rPr>
              <a:t>GỢI Ý TRẢ LỜI </a:t>
            </a:r>
          </a:p>
        </p:txBody>
      </p:sp>
      <p:sp>
        <p:nvSpPr>
          <p:cNvPr id="4" name="Plaque 3">
            <a:extLst>
              <a:ext uri="{FF2B5EF4-FFF2-40B4-BE49-F238E27FC236}">
                <a16:creationId xmlns:a16="http://schemas.microsoft.com/office/drawing/2014/main" id="{92279455-C72E-EF7F-5C2A-0AA02D98BA91}"/>
              </a:ext>
            </a:extLst>
          </p:cNvPr>
          <p:cNvSpPr/>
          <p:nvPr/>
        </p:nvSpPr>
        <p:spPr>
          <a:xfrm>
            <a:off x="604343" y="1562100"/>
            <a:ext cx="17079313" cy="2743200"/>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b. Trong suốt buổi sinh hoạt lớp, cô giáo khen Hùng tích cực lao động giữ gìn sạch, đẹp trường, lớp. Khuê không đồng tình vì cho rằng học giỏi mới đáng được khen. </a:t>
            </a:r>
          </a:p>
        </p:txBody>
      </p:sp>
      <p:sp>
        <p:nvSpPr>
          <p:cNvPr id="6" name="TextBox 5">
            <a:extLst>
              <a:ext uri="{FF2B5EF4-FFF2-40B4-BE49-F238E27FC236}">
                <a16:creationId xmlns:a16="http://schemas.microsoft.com/office/drawing/2014/main" id="{EFC8B189-5150-73B9-530F-18107CF2967B}"/>
              </a:ext>
            </a:extLst>
          </p:cNvPr>
          <p:cNvSpPr txBox="1"/>
          <p:nvPr/>
        </p:nvSpPr>
        <p:spPr>
          <a:xfrm>
            <a:off x="878433" y="4637194"/>
            <a:ext cx="16531132" cy="414466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 Suy nghĩ của Khuê là không đúng.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sym typeface="Wingdings" panose="05000000000000000000" pitchFamily="2" charset="2"/>
              </a:rPr>
              <a:t>Tích cực tham gia các hoạt động của trường của lớp, giữ gìn vệ sinh trường lớp cũng là một hoạt động đáng khen ngợi.</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sym typeface="Wingdings" panose="05000000000000000000" pitchFamily="2" charset="2"/>
              </a:rPr>
              <a:t>Cần giải thích rõ cho Khuê, để bạn hiểu được việc làm của Hùng là đáng khen ngợi.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3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901593"/>
          </a:xfrm>
          <a:prstGeom prst="rect">
            <a:avLst/>
          </a:prstGeom>
          <a:noFill/>
        </p:spPr>
        <p:txBody>
          <a:bodyPr wrap="square" rtlCol="0">
            <a:spAutoFit/>
          </a:bodyPr>
          <a:lstStyle/>
          <a:p>
            <a:pPr algn="ctr">
              <a:lnSpc>
                <a:spcPct val="150000"/>
              </a:lnSpc>
            </a:pPr>
            <a:r>
              <a:rPr lang="en-US" sz="4000" b="1">
                <a:solidFill>
                  <a:schemeClr val="accent5">
                    <a:lumMod val="75000"/>
                  </a:schemeClr>
                </a:solidFill>
                <a:latin typeface="Arial" panose="020B0604020202020204" pitchFamily="34" charset="0"/>
                <a:cs typeface="Arial" panose="020B0604020202020204" pitchFamily="34" charset="0"/>
              </a:rPr>
              <a:t>GỢI Ý TRẢ LỜI </a:t>
            </a:r>
          </a:p>
        </p:txBody>
      </p:sp>
      <p:sp>
        <p:nvSpPr>
          <p:cNvPr id="4" name="Plaque 3">
            <a:extLst>
              <a:ext uri="{FF2B5EF4-FFF2-40B4-BE49-F238E27FC236}">
                <a16:creationId xmlns:a16="http://schemas.microsoft.com/office/drawing/2014/main" id="{92279455-C72E-EF7F-5C2A-0AA02D98BA91}"/>
              </a:ext>
            </a:extLst>
          </p:cNvPr>
          <p:cNvSpPr/>
          <p:nvPr/>
        </p:nvSpPr>
        <p:spPr>
          <a:xfrm>
            <a:off x="604341" y="1760839"/>
            <a:ext cx="17079313" cy="1752600"/>
          </a:xfrm>
          <a:prstGeom prst="plaqu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 Quỳnh không bao giờ giúp đỡ bố mẹ làm việc nhà. </a:t>
            </a:r>
          </a:p>
        </p:txBody>
      </p:sp>
      <p:sp>
        <p:nvSpPr>
          <p:cNvPr id="6" name="TextBox 5">
            <a:extLst>
              <a:ext uri="{FF2B5EF4-FFF2-40B4-BE49-F238E27FC236}">
                <a16:creationId xmlns:a16="http://schemas.microsoft.com/office/drawing/2014/main" id="{EFC8B189-5150-73B9-530F-18107CF2967B}"/>
              </a:ext>
            </a:extLst>
          </p:cNvPr>
          <p:cNvSpPr txBox="1"/>
          <p:nvPr/>
        </p:nvSpPr>
        <p:spPr>
          <a:xfrm>
            <a:off x="1315515" y="4381500"/>
            <a:ext cx="15656967" cy="414466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 Quỳnh chưa có nhận thức đúng đắn về lao động.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sym typeface="Wingdings" panose="05000000000000000000" pitchFamily="2" charset="2"/>
              </a:rPr>
              <a:t>Bạn nên dành thời gian để giúp đỡ bố mẹ các công việc phù hợp trong gia đình.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sym typeface="Wingdings" panose="05000000000000000000" pitchFamily="2" charset="2"/>
              </a:rPr>
              <a:t>Làm việc nhà vừa với sức của mình, giúp rèn luyện sức khỏe, sự chăm chỉ và  còn thể hiện sự sẻ chia giữa các thành viên trong gia đình.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369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901593"/>
          </a:xfrm>
          <a:prstGeom prst="rect">
            <a:avLst/>
          </a:prstGeom>
          <a:noFill/>
        </p:spPr>
        <p:txBody>
          <a:bodyPr wrap="square" rtlCol="0">
            <a:spAutoFit/>
          </a:bodyPr>
          <a:lstStyle/>
          <a:p>
            <a:pPr algn="ctr">
              <a:lnSpc>
                <a:spcPct val="150000"/>
              </a:lnSpc>
            </a:pPr>
            <a:r>
              <a:rPr lang="en-US" sz="4000" b="1">
                <a:solidFill>
                  <a:schemeClr val="accent5">
                    <a:lumMod val="75000"/>
                  </a:schemeClr>
                </a:solidFill>
                <a:latin typeface="Arial" panose="020B0604020202020204" pitchFamily="34" charset="0"/>
                <a:cs typeface="Arial" panose="020B0604020202020204" pitchFamily="34" charset="0"/>
              </a:rPr>
              <a:t>GỢI Ý TRẢ LỜI </a:t>
            </a:r>
          </a:p>
        </p:txBody>
      </p:sp>
      <p:sp>
        <p:nvSpPr>
          <p:cNvPr id="4" name="Plaque 3">
            <a:extLst>
              <a:ext uri="{FF2B5EF4-FFF2-40B4-BE49-F238E27FC236}">
                <a16:creationId xmlns:a16="http://schemas.microsoft.com/office/drawing/2014/main" id="{92279455-C72E-EF7F-5C2A-0AA02D98BA91}"/>
              </a:ext>
            </a:extLst>
          </p:cNvPr>
          <p:cNvSpPr/>
          <p:nvPr/>
        </p:nvSpPr>
        <p:spPr>
          <a:xfrm>
            <a:off x="604343" y="1978916"/>
            <a:ext cx="17079313" cy="2163461"/>
          </a:xfrm>
          <a:prstGeom prst="plaqu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d. Lớp Hường sắp tham gia hội chợ Xuân do nhà trường tổ chức. Hường được phân công mang cờ, hoa để trang trí gian hàng của lớp nhưng bạn từ chối. </a:t>
            </a:r>
          </a:p>
        </p:txBody>
      </p:sp>
      <p:sp>
        <p:nvSpPr>
          <p:cNvPr id="6" name="TextBox 5">
            <a:extLst>
              <a:ext uri="{FF2B5EF4-FFF2-40B4-BE49-F238E27FC236}">
                <a16:creationId xmlns:a16="http://schemas.microsoft.com/office/drawing/2014/main" id="{EFC8B189-5150-73B9-530F-18107CF2967B}"/>
              </a:ext>
            </a:extLst>
          </p:cNvPr>
          <p:cNvSpPr txBox="1"/>
          <p:nvPr/>
        </p:nvSpPr>
        <p:spPr>
          <a:xfrm>
            <a:off x="604343" y="4876800"/>
            <a:ext cx="8839200" cy="414466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 Khuyên Hường không nên từ chối việc mà lớp đã giao phó.</a:t>
            </a:r>
          </a:p>
          <a:p>
            <a:pPr marL="285750" indent="-28575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 </a:t>
            </a:r>
            <a:r>
              <a:rPr lang="vi-VN" sz="3600">
                <a:latin typeface="Arial" panose="020B0604020202020204" pitchFamily="34" charset="0"/>
                <a:cs typeface="Arial" panose="020B0604020202020204" pitchFamily="34" charset="0"/>
                <a:sym typeface="Wingdings" panose="05000000000000000000" pitchFamily="2" charset="2"/>
              </a:rPr>
              <a:t>Vì sống trong một tập thể, mỗi người cần có ý thức về trách nghiệm của mình trong tập thể đó.</a:t>
            </a:r>
            <a:endParaRPr lang="en-US" sz="3600">
              <a:latin typeface="Arial" panose="020B0604020202020204" pitchFamily="34" charset="0"/>
              <a:cs typeface="Arial" panose="020B0604020202020204" pitchFamily="34" charset="0"/>
            </a:endParaRPr>
          </a:p>
        </p:txBody>
      </p:sp>
      <p:sp>
        <p:nvSpPr>
          <p:cNvPr id="2" name="Freeform 12">
            <a:extLst>
              <a:ext uri="{FF2B5EF4-FFF2-40B4-BE49-F238E27FC236}">
                <a16:creationId xmlns:a16="http://schemas.microsoft.com/office/drawing/2014/main" id="{ECA09EFF-64E1-052A-6809-4EDFAC5A7538}"/>
              </a:ext>
            </a:extLst>
          </p:cNvPr>
          <p:cNvSpPr/>
          <p:nvPr/>
        </p:nvSpPr>
        <p:spPr>
          <a:xfrm>
            <a:off x="11887200" y="4610100"/>
            <a:ext cx="4724400" cy="5643562"/>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902025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901593"/>
          </a:xfrm>
          <a:prstGeom prst="rect">
            <a:avLst/>
          </a:prstGeom>
          <a:noFill/>
        </p:spPr>
        <p:txBody>
          <a:bodyPr wrap="square" rtlCol="0">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Bài tập 4. Xử lí tình huống </a:t>
            </a:r>
          </a:p>
        </p:txBody>
      </p:sp>
      <p:pic>
        <p:nvPicPr>
          <p:cNvPr id="7" name="Picture 6">
            <a:extLst>
              <a:ext uri="{FF2B5EF4-FFF2-40B4-BE49-F238E27FC236}">
                <a16:creationId xmlns:a16="http://schemas.microsoft.com/office/drawing/2014/main" id="{A4CFC74F-57E8-2C7D-496F-091BF0264974}"/>
              </a:ext>
            </a:extLst>
          </p:cNvPr>
          <p:cNvPicPr>
            <a:picLocks noChangeAspect="1"/>
          </p:cNvPicPr>
          <p:nvPr/>
        </p:nvPicPr>
        <p:blipFill rotWithShape="1">
          <a:blip r:embed="rId2"/>
          <a:srcRect b="4918"/>
          <a:stretch/>
        </p:blipFill>
        <p:spPr>
          <a:xfrm>
            <a:off x="6904468" y="3543300"/>
            <a:ext cx="11383532" cy="6629400"/>
          </a:xfrm>
          <a:prstGeom prst="rect">
            <a:avLst/>
          </a:prstGeom>
        </p:spPr>
      </p:pic>
      <p:sp>
        <p:nvSpPr>
          <p:cNvPr id="8" name="TextBox 7">
            <a:extLst>
              <a:ext uri="{FF2B5EF4-FFF2-40B4-BE49-F238E27FC236}">
                <a16:creationId xmlns:a16="http://schemas.microsoft.com/office/drawing/2014/main" id="{E8AC5CCE-324C-A426-4EDC-7170C86A5C8A}"/>
              </a:ext>
            </a:extLst>
          </p:cNvPr>
          <p:cNvSpPr txBox="1"/>
          <p:nvPr/>
        </p:nvSpPr>
        <p:spPr>
          <a:xfrm>
            <a:off x="838200" y="1485900"/>
            <a:ext cx="16611600" cy="2955746"/>
          </a:xfrm>
          <a:prstGeom prst="rect">
            <a:avLst/>
          </a:prstGeom>
          <a:noFill/>
        </p:spPr>
        <p:txBody>
          <a:bodyPr wrap="square" rtlCol="0">
            <a:spAutoFit/>
          </a:bodyPr>
          <a:lstStyle/>
          <a:p>
            <a:pPr algn="just">
              <a:lnSpc>
                <a:spcPct val="150000"/>
              </a:lnSpc>
            </a:pPr>
            <a:r>
              <a:rPr lang="en-US" sz="3200" b="1">
                <a:latin typeface="Arial" panose="020B0604020202020204" pitchFamily="34" charset="0"/>
                <a:cs typeface="Arial" panose="020B0604020202020204" pitchFamily="34" charset="0"/>
              </a:rPr>
              <a:t>Tình huống 1. </a:t>
            </a:r>
            <a:r>
              <a:rPr lang="en-US" sz="3200">
                <a:latin typeface="Arial" panose="020B0604020202020204" pitchFamily="34" charset="0"/>
                <a:cs typeface="Arial" panose="020B0604020202020204" pitchFamily="34" charset="0"/>
              </a:rPr>
              <a:t>Tổ của Lan tổ chức bình bầu một bạn tiêu biểu trong học tập và trong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p>
        </p:txBody>
      </p:sp>
      <p:sp>
        <p:nvSpPr>
          <p:cNvPr id="11" name="TextBox 10">
            <a:extLst>
              <a:ext uri="{FF2B5EF4-FFF2-40B4-BE49-F238E27FC236}">
                <a16:creationId xmlns:a16="http://schemas.microsoft.com/office/drawing/2014/main" id="{3CB4177E-9D0C-7F3C-D662-AF408C39D8E9}"/>
              </a:ext>
            </a:extLst>
          </p:cNvPr>
          <p:cNvSpPr txBox="1"/>
          <p:nvPr/>
        </p:nvSpPr>
        <p:spPr>
          <a:xfrm>
            <a:off x="838200" y="4736814"/>
            <a:ext cx="5257800" cy="2217082"/>
          </a:xfrm>
          <a:prstGeom prst="rect">
            <a:avLst/>
          </a:prstGeom>
          <a:noFill/>
        </p:spPr>
        <p:txBody>
          <a:bodyPr wrap="square" rtlCol="0">
            <a:spAutoFit/>
          </a:bodyPr>
          <a:lstStyle/>
          <a:p>
            <a:pPr algn="just">
              <a:lnSpc>
                <a:spcPct val="150000"/>
              </a:lnSpc>
            </a:pPr>
            <a:r>
              <a:rPr lang="en-US" sz="3200" b="1" i="1">
                <a:latin typeface="Arial" panose="020B0604020202020204" pitchFamily="34" charset="0"/>
                <a:cs typeface="Arial" panose="020B0604020202020204" pitchFamily="34" charset="0"/>
              </a:rPr>
              <a:t>Nếu là thành viên trong tổ của Lan, em sẽ chọn ai? Vì sao? </a:t>
            </a:r>
          </a:p>
        </p:txBody>
      </p:sp>
    </p:spTree>
    <p:extLst>
      <p:ext uri="{BB962C8B-B14F-4D97-AF65-F5344CB8AC3E}">
        <p14:creationId xmlns:p14="http://schemas.microsoft.com/office/powerpoint/2010/main" val="3403297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901593"/>
          </a:xfrm>
          <a:prstGeom prst="rect">
            <a:avLst/>
          </a:prstGeom>
          <a:noFill/>
        </p:spPr>
        <p:txBody>
          <a:bodyPr wrap="square" rtlCol="0">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Bài tập 4. Xử lí tình huống </a:t>
            </a:r>
          </a:p>
        </p:txBody>
      </p:sp>
      <p:grpSp>
        <p:nvGrpSpPr>
          <p:cNvPr id="13" name="Group 12">
            <a:extLst>
              <a:ext uri="{FF2B5EF4-FFF2-40B4-BE49-F238E27FC236}">
                <a16:creationId xmlns:a16="http://schemas.microsoft.com/office/drawing/2014/main" id="{5DD1CA7D-71B2-6587-74A8-ACE8601E1FC7}"/>
              </a:ext>
            </a:extLst>
          </p:cNvPr>
          <p:cNvGrpSpPr/>
          <p:nvPr/>
        </p:nvGrpSpPr>
        <p:grpSpPr>
          <a:xfrm>
            <a:off x="342900" y="1485900"/>
            <a:ext cx="8458450" cy="8188253"/>
            <a:chOff x="342900" y="1485900"/>
            <a:chExt cx="8458450" cy="8188253"/>
          </a:xfrm>
        </p:grpSpPr>
        <p:sp>
          <p:nvSpPr>
            <p:cNvPr id="8" name="TextBox 7">
              <a:extLst>
                <a:ext uri="{FF2B5EF4-FFF2-40B4-BE49-F238E27FC236}">
                  <a16:creationId xmlns:a16="http://schemas.microsoft.com/office/drawing/2014/main" id="{E8AC5CCE-324C-A426-4EDC-7170C86A5C8A}"/>
                </a:ext>
              </a:extLst>
            </p:cNvPr>
            <p:cNvSpPr txBox="1"/>
            <p:nvPr/>
          </p:nvSpPr>
          <p:spPr>
            <a:xfrm>
              <a:off x="838200" y="1485900"/>
              <a:ext cx="7239000" cy="2955746"/>
            </a:xfrm>
            <a:prstGeom prst="rect">
              <a:avLst/>
            </a:prstGeom>
            <a:noFill/>
          </p:spPr>
          <p:txBody>
            <a:bodyPr wrap="square" rtlCol="0">
              <a:spAutoFit/>
            </a:bodyPr>
            <a:lstStyle/>
            <a:p>
              <a:pPr algn="just">
                <a:lnSpc>
                  <a:spcPct val="150000"/>
                </a:lnSpc>
              </a:pPr>
              <a:r>
                <a:rPr lang="en-US" sz="3200" b="1">
                  <a:latin typeface="Arial" panose="020B0604020202020204" pitchFamily="34" charset="0"/>
                  <a:cs typeface="Arial" panose="020B0604020202020204" pitchFamily="34" charset="0"/>
                </a:rPr>
                <a:t>Tình huống 2. </a:t>
              </a:r>
              <a:r>
                <a:rPr lang="en-US" sz="3200">
                  <a:latin typeface="Arial" panose="020B0604020202020204" pitchFamily="34" charset="0"/>
                  <a:cs typeface="Arial" panose="020B0604020202020204" pitchFamily="34" charset="0"/>
                </a:rPr>
                <a:t>Em chưa lau xong nhà cửa thì bạn hàng xóm sang rủ chơi cầu lông. </a:t>
              </a:r>
            </a:p>
            <a:p>
              <a:pPr algn="just">
                <a:lnSpc>
                  <a:spcPct val="150000"/>
                </a:lnSpc>
              </a:pPr>
              <a:r>
                <a:rPr lang="en-US" sz="3200" b="1" i="1">
                  <a:latin typeface="Arial" panose="020B0604020202020204" pitchFamily="34" charset="0"/>
                  <a:cs typeface="Arial" panose="020B0604020202020204" pitchFamily="34" charset="0"/>
                </a:rPr>
                <a:t>Em sẽ làm gì?</a:t>
              </a:r>
            </a:p>
          </p:txBody>
        </p:sp>
        <p:pic>
          <p:nvPicPr>
            <p:cNvPr id="3" name="Picture 2">
              <a:extLst>
                <a:ext uri="{FF2B5EF4-FFF2-40B4-BE49-F238E27FC236}">
                  <a16:creationId xmlns:a16="http://schemas.microsoft.com/office/drawing/2014/main" id="{E04ABEF3-B93D-75B5-D503-4A3EE07AC3DF}"/>
                </a:ext>
              </a:extLst>
            </p:cNvPr>
            <p:cNvPicPr>
              <a:picLocks noChangeAspect="1"/>
            </p:cNvPicPr>
            <p:nvPr/>
          </p:nvPicPr>
          <p:blipFill>
            <a:blip r:embed="rId2"/>
            <a:stretch>
              <a:fillRect/>
            </a:stretch>
          </p:blipFill>
          <p:spPr>
            <a:xfrm>
              <a:off x="342900" y="4683053"/>
              <a:ext cx="8458450" cy="4991100"/>
            </a:xfrm>
            <a:prstGeom prst="rect">
              <a:avLst/>
            </a:prstGeom>
          </p:spPr>
        </p:pic>
      </p:grpSp>
      <p:grpSp>
        <p:nvGrpSpPr>
          <p:cNvPr id="14" name="Group 13">
            <a:extLst>
              <a:ext uri="{FF2B5EF4-FFF2-40B4-BE49-F238E27FC236}">
                <a16:creationId xmlns:a16="http://schemas.microsoft.com/office/drawing/2014/main" id="{8D20DBD4-69E7-0A4D-E356-31FF922B1E6C}"/>
              </a:ext>
            </a:extLst>
          </p:cNvPr>
          <p:cNvGrpSpPr/>
          <p:nvPr/>
        </p:nvGrpSpPr>
        <p:grpSpPr>
          <a:xfrm>
            <a:off x="8977218" y="1485900"/>
            <a:ext cx="8944069" cy="8458200"/>
            <a:chOff x="8977218" y="1485900"/>
            <a:chExt cx="8944069" cy="8458200"/>
          </a:xfrm>
        </p:grpSpPr>
        <p:pic>
          <p:nvPicPr>
            <p:cNvPr id="10" name="Picture 9">
              <a:extLst>
                <a:ext uri="{FF2B5EF4-FFF2-40B4-BE49-F238E27FC236}">
                  <a16:creationId xmlns:a16="http://schemas.microsoft.com/office/drawing/2014/main" id="{F92910EB-3CD0-1C22-1313-09C0DC97DC2E}"/>
                </a:ext>
              </a:extLst>
            </p:cNvPr>
            <p:cNvPicPr>
              <a:picLocks noChangeAspect="1"/>
            </p:cNvPicPr>
            <p:nvPr/>
          </p:nvPicPr>
          <p:blipFill rotWithShape="1">
            <a:blip r:embed="rId3"/>
            <a:srcRect l="11959" t="20444" r="2330"/>
            <a:stretch/>
          </p:blipFill>
          <p:spPr>
            <a:xfrm>
              <a:off x="8977218" y="4683053"/>
              <a:ext cx="8944069" cy="5261047"/>
            </a:xfrm>
            <a:prstGeom prst="rect">
              <a:avLst/>
            </a:prstGeom>
          </p:spPr>
        </p:pic>
        <p:sp>
          <p:nvSpPr>
            <p:cNvPr id="12" name="TextBox 11">
              <a:extLst>
                <a:ext uri="{FF2B5EF4-FFF2-40B4-BE49-F238E27FC236}">
                  <a16:creationId xmlns:a16="http://schemas.microsoft.com/office/drawing/2014/main" id="{D226E6C3-7D45-22BF-1702-42EE46AC041A}"/>
                </a:ext>
              </a:extLst>
            </p:cNvPr>
            <p:cNvSpPr txBox="1"/>
            <p:nvPr/>
          </p:nvSpPr>
          <p:spPr>
            <a:xfrm>
              <a:off x="9120187" y="1485900"/>
              <a:ext cx="7239000" cy="2217082"/>
            </a:xfrm>
            <a:prstGeom prst="rect">
              <a:avLst/>
            </a:prstGeom>
            <a:noFill/>
          </p:spPr>
          <p:txBody>
            <a:bodyPr wrap="square" rtlCol="0">
              <a:spAutoFit/>
            </a:bodyPr>
            <a:lstStyle/>
            <a:p>
              <a:pPr algn="just">
                <a:lnSpc>
                  <a:spcPct val="150000"/>
                </a:lnSpc>
              </a:pPr>
              <a:r>
                <a:rPr lang="en-US" sz="3200" b="1">
                  <a:latin typeface="Arial" panose="020B0604020202020204" pitchFamily="34" charset="0"/>
                  <a:cs typeface="Arial" panose="020B0604020202020204" pitchFamily="34" charset="0"/>
                </a:rPr>
                <a:t>Tình huống 3. </a:t>
              </a:r>
              <a:r>
                <a:rPr lang="en-US" sz="3200">
                  <a:latin typeface="Arial" panose="020B0604020202020204" pitchFamily="34" charset="0"/>
                  <a:cs typeface="Arial" panose="020B0604020202020204" pitchFamily="34" charset="0"/>
                </a:rPr>
                <a:t>Ngọc đang chơi thì thấy ông nội chăm sóc cây trong vườn. </a:t>
              </a:r>
            </a:p>
            <a:p>
              <a:pPr algn="just">
                <a:lnSpc>
                  <a:spcPct val="150000"/>
                </a:lnSpc>
              </a:pPr>
              <a:r>
                <a:rPr lang="en-US" sz="3200" b="1" i="1">
                  <a:latin typeface="Arial" panose="020B0604020202020204" pitchFamily="34" charset="0"/>
                  <a:cs typeface="Arial" panose="020B0604020202020204" pitchFamily="34" charset="0"/>
                </a:rPr>
                <a:t>Nếu là Ngọc, em sẽ làm gì? </a:t>
              </a:r>
            </a:p>
          </p:txBody>
        </p:sp>
      </p:grpSp>
    </p:spTree>
    <p:extLst>
      <p:ext uri="{BB962C8B-B14F-4D97-AF65-F5344CB8AC3E}">
        <p14:creationId xmlns:p14="http://schemas.microsoft.com/office/powerpoint/2010/main" val="20181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103881"/>
            <a:ext cx="16611600" cy="901593"/>
          </a:xfrm>
          <a:prstGeom prst="rect">
            <a:avLst/>
          </a:prstGeom>
          <a:noFill/>
        </p:spPr>
        <p:txBody>
          <a:bodyPr wrap="square" rtlCol="0">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GỢI Ý XỬ LÍ TÌNH HUỐNG </a:t>
            </a:r>
          </a:p>
        </p:txBody>
      </p:sp>
      <p:sp>
        <p:nvSpPr>
          <p:cNvPr id="2" name="Arrow: Pentagon 1">
            <a:extLst>
              <a:ext uri="{FF2B5EF4-FFF2-40B4-BE49-F238E27FC236}">
                <a16:creationId xmlns:a16="http://schemas.microsoft.com/office/drawing/2014/main" id="{64CB6B8D-6B29-DF93-72BD-F4A8D07CE204}"/>
              </a:ext>
            </a:extLst>
          </p:cNvPr>
          <p:cNvSpPr/>
          <p:nvPr/>
        </p:nvSpPr>
        <p:spPr>
          <a:xfrm>
            <a:off x="-228600" y="1311999"/>
            <a:ext cx="5029200" cy="901594"/>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Tình huống 1</a:t>
            </a:r>
          </a:p>
        </p:txBody>
      </p:sp>
      <p:sp>
        <p:nvSpPr>
          <p:cNvPr id="4" name="TextBox 3">
            <a:extLst>
              <a:ext uri="{FF2B5EF4-FFF2-40B4-BE49-F238E27FC236}">
                <a16:creationId xmlns:a16="http://schemas.microsoft.com/office/drawing/2014/main" id="{9A39753D-A07A-46C0-EF34-51B416C861EC}"/>
              </a:ext>
            </a:extLst>
          </p:cNvPr>
          <p:cNvSpPr txBox="1"/>
          <p:nvPr/>
        </p:nvSpPr>
        <p:spPr>
          <a:xfrm>
            <a:off x="533399" y="2368484"/>
            <a:ext cx="7620001" cy="403206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Nếu là thành viên trong tổ của Kiên, em sẽ chọn Kiên. </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Kiên vừa học tốt còn tích cực tham gia các hoạt động của tập thể. </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Bạn xứng đáng được khen ngợi.</a:t>
            </a:r>
          </a:p>
        </p:txBody>
      </p:sp>
      <p:sp>
        <p:nvSpPr>
          <p:cNvPr id="6" name="Arrow: Pentagon 5">
            <a:extLst>
              <a:ext uri="{FF2B5EF4-FFF2-40B4-BE49-F238E27FC236}">
                <a16:creationId xmlns:a16="http://schemas.microsoft.com/office/drawing/2014/main" id="{45BEC071-AC25-5B92-E353-FC189709A7F2}"/>
              </a:ext>
            </a:extLst>
          </p:cNvPr>
          <p:cNvSpPr/>
          <p:nvPr/>
        </p:nvSpPr>
        <p:spPr>
          <a:xfrm flipH="1">
            <a:off x="13487402" y="1311999"/>
            <a:ext cx="5029200" cy="901594"/>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Tình huống 2</a:t>
            </a:r>
          </a:p>
        </p:txBody>
      </p:sp>
      <p:sp>
        <p:nvSpPr>
          <p:cNvPr id="7" name="TextBox 6">
            <a:extLst>
              <a:ext uri="{FF2B5EF4-FFF2-40B4-BE49-F238E27FC236}">
                <a16:creationId xmlns:a16="http://schemas.microsoft.com/office/drawing/2014/main" id="{4D2E5723-12BD-CD22-FF07-7317A3A83BDF}"/>
              </a:ext>
            </a:extLst>
          </p:cNvPr>
          <p:cNvSpPr txBox="1"/>
          <p:nvPr/>
        </p:nvSpPr>
        <p:spPr>
          <a:xfrm>
            <a:off x="9906001" y="2368484"/>
            <a:ext cx="7848600" cy="483997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Em sẽ tiếp tục lau nhà và nói với bạn sau khi hoàn thành được công việc sẽ tham gia trò chơi. </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Vì làm việc nhà là trách nhiệm và nghĩa vụ của mỗi thành viên trong gia đình </a:t>
            </a:r>
          </a:p>
        </p:txBody>
      </p:sp>
      <p:sp>
        <p:nvSpPr>
          <p:cNvPr id="3" name="Arrow: Pentagon 2">
            <a:extLst>
              <a:ext uri="{FF2B5EF4-FFF2-40B4-BE49-F238E27FC236}">
                <a16:creationId xmlns:a16="http://schemas.microsoft.com/office/drawing/2014/main" id="{FE78634D-3EE9-87CF-73E8-148462FD94B9}"/>
              </a:ext>
            </a:extLst>
          </p:cNvPr>
          <p:cNvSpPr/>
          <p:nvPr/>
        </p:nvSpPr>
        <p:spPr>
          <a:xfrm>
            <a:off x="-228600" y="7034345"/>
            <a:ext cx="5029200" cy="901594"/>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Tình huống 3</a:t>
            </a:r>
          </a:p>
        </p:txBody>
      </p:sp>
      <p:sp>
        <p:nvSpPr>
          <p:cNvPr id="8" name="TextBox 7">
            <a:extLst>
              <a:ext uri="{FF2B5EF4-FFF2-40B4-BE49-F238E27FC236}">
                <a16:creationId xmlns:a16="http://schemas.microsoft.com/office/drawing/2014/main" id="{1BCFC5B4-9194-7E4D-1610-196EBE58DCB7}"/>
              </a:ext>
            </a:extLst>
          </p:cNvPr>
          <p:cNvSpPr txBox="1"/>
          <p:nvPr/>
        </p:nvSpPr>
        <p:spPr>
          <a:xfrm>
            <a:off x="518159" y="8170838"/>
            <a:ext cx="17145000" cy="1608325"/>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Nếu là Ngọc em sẽ ra vườn phụ giúp ông, nhờ ông chỉ cho các công việc phù hợp.</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Giúp đỡ ông mau hoàn thành công việc để có thể nghỉ ngơi. </a:t>
            </a:r>
          </a:p>
        </p:txBody>
      </p:sp>
      <p:cxnSp>
        <p:nvCxnSpPr>
          <p:cNvPr id="10" name="Straight Connector 9">
            <a:extLst>
              <a:ext uri="{FF2B5EF4-FFF2-40B4-BE49-F238E27FC236}">
                <a16:creationId xmlns:a16="http://schemas.microsoft.com/office/drawing/2014/main" id="{6B2052CC-F6A5-8FF3-AEEA-FF2E35EDD5D8}"/>
              </a:ext>
            </a:extLst>
          </p:cNvPr>
          <p:cNvCxnSpPr/>
          <p:nvPr/>
        </p:nvCxnSpPr>
        <p:spPr>
          <a:xfrm>
            <a:off x="8839200" y="1485900"/>
            <a:ext cx="0" cy="5999242"/>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820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0-#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 grpId="0"/>
      <p:bldP spid="6" grpId="0" animBg="1"/>
      <p:bldP spid="7" grpId="0"/>
      <p:bldP spid="3"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1306255"/>
          </a:xfrm>
          <a:prstGeom prst="rect">
            <a:avLst/>
          </a:prstGeom>
          <a:noFill/>
        </p:spPr>
        <p:txBody>
          <a:bodyPr wrap="square" rtlCol="0">
            <a:spAutoFit/>
          </a:bodyPr>
          <a:lstStyle/>
          <a:p>
            <a:pPr algn="ctr">
              <a:lnSpc>
                <a:spcPct val="150000"/>
              </a:lnSpc>
            </a:pPr>
            <a:r>
              <a:rPr lang="en-US" sz="6000" b="1">
                <a:solidFill>
                  <a:srgbClr val="002060"/>
                </a:solidFill>
                <a:latin typeface="Arial" panose="020B0604020202020204" pitchFamily="34" charset="0"/>
                <a:cs typeface="Arial" panose="020B0604020202020204" pitchFamily="34" charset="0"/>
              </a:rPr>
              <a:t>VẬN DỤNG </a:t>
            </a:r>
          </a:p>
        </p:txBody>
      </p:sp>
      <p:sp>
        <p:nvSpPr>
          <p:cNvPr id="7" name="TextBox 6">
            <a:extLst>
              <a:ext uri="{FF2B5EF4-FFF2-40B4-BE49-F238E27FC236}">
                <a16:creationId xmlns:a16="http://schemas.microsoft.com/office/drawing/2014/main" id="{8FF3E59D-1509-3FAB-E0AA-1C749FB667D3}"/>
              </a:ext>
            </a:extLst>
          </p:cNvPr>
          <p:cNvSpPr txBox="1"/>
          <p:nvPr/>
        </p:nvSpPr>
        <p:spPr>
          <a:xfrm>
            <a:off x="762000" y="1866900"/>
            <a:ext cx="167640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Nhiệm vụ 1. </a:t>
            </a:r>
            <a:r>
              <a:rPr lang="en-US" sz="4000">
                <a:latin typeface="Arial" panose="020B0604020202020204" pitchFamily="34" charset="0"/>
                <a:cs typeface="Arial" panose="020B0604020202020204" pitchFamily="34" charset="0"/>
              </a:rPr>
              <a:t>Hãy sưu tầm và kể cho các bạn nghe về một tấm gương yêu lao động mà em biết. Em học hỏi được điều gì từ tấm gương đó. </a:t>
            </a:r>
          </a:p>
        </p:txBody>
      </p:sp>
      <p:grpSp>
        <p:nvGrpSpPr>
          <p:cNvPr id="11" name="Group 10">
            <a:extLst>
              <a:ext uri="{FF2B5EF4-FFF2-40B4-BE49-F238E27FC236}">
                <a16:creationId xmlns:a16="http://schemas.microsoft.com/office/drawing/2014/main" id="{E4F58704-AD14-54F7-55D6-0E385696707B}"/>
              </a:ext>
            </a:extLst>
          </p:cNvPr>
          <p:cNvGrpSpPr/>
          <p:nvPr/>
        </p:nvGrpSpPr>
        <p:grpSpPr>
          <a:xfrm>
            <a:off x="3505200" y="4076700"/>
            <a:ext cx="4119562" cy="5953027"/>
            <a:chOff x="1524000" y="4076700"/>
            <a:chExt cx="4119562" cy="5953027"/>
          </a:xfrm>
        </p:grpSpPr>
        <p:pic>
          <p:nvPicPr>
            <p:cNvPr id="1026" name="Picture 2">
              <a:extLst>
                <a:ext uri="{FF2B5EF4-FFF2-40B4-BE49-F238E27FC236}">
                  <a16:creationId xmlns:a16="http://schemas.microsoft.com/office/drawing/2014/main" id="{32A2E28D-259D-718D-6FF3-6B631A430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76700"/>
              <a:ext cx="4114800" cy="52669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31E550-3909-DD68-4950-03A6EC83558C}"/>
                </a:ext>
              </a:extLst>
            </p:cNvPr>
            <p:cNvSpPr txBox="1"/>
            <p:nvPr/>
          </p:nvSpPr>
          <p:spPr>
            <a:xfrm>
              <a:off x="1528762" y="9475729"/>
              <a:ext cx="4114800" cy="553998"/>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GS. Lương Định Của </a:t>
              </a:r>
            </a:p>
          </p:txBody>
        </p:sp>
      </p:grpSp>
      <p:grpSp>
        <p:nvGrpSpPr>
          <p:cNvPr id="12" name="Group 11">
            <a:extLst>
              <a:ext uri="{FF2B5EF4-FFF2-40B4-BE49-F238E27FC236}">
                <a16:creationId xmlns:a16="http://schemas.microsoft.com/office/drawing/2014/main" id="{85A9A0AD-D1F3-C363-BFDF-3A9B031C223D}"/>
              </a:ext>
            </a:extLst>
          </p:cNvPr>
          <p:cNvGrpSpPr/>
          <p:nvPr/>
        </p:nvGrpSpPr>
        <p:grpSpPr>
          <a:xfrm>
            <a:off x="9677400" y="4067175"/>
            <a:ext cx="4430312" cy="6133396"/>
            <a:chOff x="11500844" y="3896331"/>
            <a:chExt cx="4430312" cy="6133396"/>
          </a:xfrm>
        </p:grpSpPr>
        <p:pic>
          <p:nvPicPr>
            <p:cNvPr id="1028" name="Picture 4" descr="Vũ Khiêu – Wikipedia tiếng Việt">
              <a:extLst>
                <a:ext uri="{FF2B5EF4-FFF2-40B4-BE49-F238E27FC236}">
                  <a16:creationId xmlns:a16="http://schemas.microsoft.com/office/drawing/2014/main" id="{F8D98446-2AC4-C847-920E-CF7B2A33A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04"/>
            <a:stretch/>
          </p:blipFill>
          <p:spPr bwMode="auto">
            <a:xfrm>
              <a:off x="11500844" y="3896331"/>
              <a:ext cx="4430312" cy="5556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BF6949-EC0F-2C47-BABF-B2F49AC89B56}"/>
                </a:ext>
              </a:extLst>
            </p:cNvPr>
            <p:cNvSpPr txBox="1"/>
            <p:nvPr/>
          </p:nvSpPr>
          <p:spPr>
            <a:xfrm>
              <a:off x="11524656" y="9475729"/>
              <a:ext cx="4114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GS. Vũ Khiêu </a:t>
              </a:r>
            </a:p>
          </p:txBody>
        </p:sp>
      </p:grpSp>
    </p:spTree>
    <p:extLst>
      <p:ext uri="{BB962C8B-B14F-4D97-AF65-F5344CB8AC3E}">
        <p14:creationId xmlns:p14="http://schemas.microsoft.com/office/powerpoint/2010/main" val="173379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1306255"/>
          </a:xfrm>
          <a:prstGeom prst="rect">
            <a:avLst/>
          </a:prstGeom>
          <a:noFill/>
        </p:spPr>
        <p:txBody>
          <a:bodyPr wrap="square" rtlCol="0">
            <a:spAutoFit/>
          </a:bodyPr>
          <a:lstStyle/>
          <a:p>
            <a:pPr algn="ctr">
              <a:lnSpc>
                <a:spcPct val="150000"/>
              </a:lnSpc>
            </a:pPr>
            <a:r>
              <a:rPr lang="en-US" sz="6000" b="1">
                <a:solidFill>
                  <a:srgbClr val="002060"/>
                </a:solidFill>
                <a:latin typeface="Arial" panose="020B0604020202020204" pitchFamily="34" charset="0"/>
                <a:cs typeface="Arial" panose="020B0604020202020204" pitchFamily="34" charset="0"/>
              </a:rPr>
              <a:t>VẬN DỤNG </a:t>
            </a:r>
          </a:p>
        </p:txBody>
      </p:sp>
      <p:sp>
        <p:nvSpPr>
          <p:cNvPr id="7" name="TextBox 6">
            <a:extLst>
              <a:ext uri="{FF2B5EF4-FFF2-40B4-BE49-F238E27FC236}">
                <a16:creationId xmlns:a16="http://schemas.microsoft.com/office/drawing/2014/main" id="{8FF3E59D-1509-3FAB-E0AA-1C749FB667D3}"/>
              </a:ext>
            </a:extLst>
          </p:cNvPr>
          <p:cNvSpPr txBox="1"/>
          <p:nvPr/>
        </p:nvSpPr>
        <p:spPr>
          <a:xfrm>
            <a:off x="1447800" y="3307708"/>
            <a:ext cx="8153400" cy="367158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Nhiệm vụ 2. </a:t>
            </a:r>
            <a:r>
              <a:rPr lang="en-US" sz="4000">
                <a:latin typeface="Arial" panose="020B0604020202020204" pitchFamily="34" charset="0"/>
                <a:cs typeface="Arial" panose="020B0604020202020204" pitchFamily="34" charset="0"/>
              </a:rPr>
              <a:t>Chia sẻ cảm xúc của em sau khi đã làm xong một công việc (ở trường, ở lớp, ở nhà, ở cộng đồng nơi em sinh sống,…) </a:t>
            </a:r>
          </a:p>
        </p:txBody>
      </p:sp>
      <p:sp>
        <p:nvSpPr>
          <p:cNvPr id="6" name="Freeform 12">
            <a:extLst>
              <a:ext uri="{FF2B5EF4-FFF2-40B4-BE49-F238E27FC236}">
                <a16:creationId xmlns:a16="http://schemas.microsoft.com/office/drawing/2014/main" id="{A4D97C1F-AF1F-D1B3-6B2B-0D6B0E5D72C8}"/>
              </a:ext>
            </a:extLst>
          </p:cNvPr>
          <p:cNvSpPr/>
          <p:nvPr/>
        </p:nvSpPr>
        <p:spPr>
          <a:xfrm>
            <a:off x="10668000" y="1880966"/>
            <a:ext cx="6172200" cy="8406034"/>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3420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08B5471E-FA4A-FD96-0C25-9305A84CE2B7}"/>
              </a:ext>
            </a:extLst>
          </p:cNvPr>
          <p:cNvSpPr/>
          <p:nvPr/>
        </p:nvSpPr>
        <p:spPr>
          <a:xfrm>
            <a:off x="10988325" y="963920"/>
            <a:ext cx="3185334" cy="2368314"/>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
            <a:extLst>
              <a:ext uri="{FF2B5EF4-FFF2-40B4-BE49-F238E27FC236}">
                <a16:creationId xmlns:a16="http://schemas.microsoft.com/office/drawing/2014/main" id="{299779BC-9DAE-5BEF-98B6-7C592DD7107F}"/>
              </a:ext>
            </a:extLst>
          </p:cNvPr>
          <p:cNvSpPr/>
          <p:nvPr/>
        </p:nvSpPr>
        <p:spPr>
          <a:xfrm>
            <a:off x="3270257" y="958960"/>
            <a:ext cx="3185334" cy="2368314"/>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FB9DC5EC-6056-91AF-E179-A1990013108C}"/>
              </a:ext>
            </a:extLst>
          </p:cNvPr>
          <p:cNvGrpSpPr/>
          <p:nvPr/>
        </p:nvGrpSpPr>
        <p:grpSpPr>
          <a:xfrm>
            <a:off x="1538959" y="774582"/>
            <a:ext cx="15011400" cy="7812263"/>
            <a:chOff x="914400" y="1181100"/>
            <a:chExt cx="15011400" cy="7812263"/>
          </a:xfrm>
        </p:grpSpPr>
        <p:sp>
          <p:nvSpPr>
            <p:cNvPr id="8" name="Freeform 2">
              <a:extLst>
                <a:ext uri="{FF2B5EF4-FFF2-40B4-BE49-F238E27FC236}">
                  <a16:creationId xmlns:a16="http://schemas.microsoft.com/office/drawing/2014/main" id="{1B70321C-C39E-786E-6495-D108DE8F8185}"/>
                </a:ext>
              </a:extLst>
            </p:cNvPr>
            <p:cNvSpPr/>
            <p:nvPr/>
          </p:nvSpPr>
          <p:spPr>
            <a:xfrm>
              <a:off x="914400" y="1181100"/>
              <a:ext cx="15011400" cy="7812263"/>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2">
              <a:extLst>
                <a:ext uri="{FF2B5EF4-FFF2-40B4-BE49-F238E27FC236}">
                  <a16:creationId xmlns:a16="http://schemas.microsoft.com/office/drawing/2014/main" id="{9A0FF5F8-FD11-CDB8-CBAE-DCC280BCD178}"/>
                </a:ext>
              </a:extLst>
            </p:cNvPr>
            <p:cNvSpPr/>
            <p:nvPr/>
          </p:nvSpPr>
          <p:spPr>
            <a:xfrm>
              <a:off x="1361491" y="1943100"/>
              <a:ext cx="14259510" cy="6866686"/>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138662" y="2346652"/>
              <a:ext cx="11009963" cy="2598917"/>
            </a:xfrm>
            <a:prstGeom prst="rect">
              <a:avLst/>
            </a:prstGeom>
          </p:spPr>
          <p:txBody>
            <a:bodyPr lIns="0" tIns="0" rIns="0" bIns="0" rtlCol="0" anchor="t">
              <a:spAutoFit/>
            </a:bodyPr>
            <a:lstStyle/>
            <a:p>
              <a:pPr algn="ctr">
                <a:lnSpc>
                  <a:spcPct val="150000"/>
                </a:lnSpc>
              </a:pPr>
              <a:r>
                <a:rPr lang="en-US" sz="6000" b="1">
                  <a:solidFill>
                    <a:srgbClr val="FF0000"/>
                  </a:solidFill>
                  <a:latin typeface="Arial" panose="020B0604020202020204" pitchFamily="34" charset="0"/>
                  <a:cs typeface="Arial" panose="020B0604020202020204" pitchFamily="34" charset="0"/>
                </a:rPr>
                <a:t>CHỦ ĐỀ 3. </a:t>
              </a:r>
            </a:p>
            <a:p>
              <a:pPr algn="ctr">
                <a:lnSpc>
                  <a:spcPct val="150000"/>
                </a:lnSpc>
              </a:pPr>
              <a:r>
                <a:rPr lang="en-US" sz="6000" b="1">
                  <a:solidFill>
                    <a:srgbClr val="FF0000"/>
                  </a:solidFill>
                  <a:latin typeface="Arial" panose="020B0604020202020204" pitchFamily="34" charset="0"/>
                  <a:cs typeface="Arial" panose="020B0604020202020204" pitchFamily="34" charset="0"/>
                </a:rPr>
                <a:t>YÊU LAO ĐỘNG </a:t>
              </a:r>
            </a:p>
          </p:txBody>
        </p:sp>
        <p:sp>
          <p:nvSpPr>
            <p:cNvPr id="10" name="TextBox 7">
              <a:extLst>
                <a:ext uri="{FF2B5EF4-FFF2-40B4-BE49-F238E27FC236}">
                  <a16:creationId xmlns:a16="http://schemas.microsoft.com/office/drawing/2014/main" id="{927F825D-ECB6-1B6A-00A6-D2E4D7EA9F90}"/>
                </a:ext>
              </a:extLst>
            </p:cNvPr>
            <p:cNvSpPr txBox="1"/>
            <p:nvPr/>
          </p:nvSpPr>
          <p:spPr>
            <a:xfrm>
              <a:off x="3138662" y="5336669"/>
              <a:ext cx="11009963" cy="1456681"/>
            </a:xfrm>
            <a:prstGeom prst="rect">
              <a:avLst/>
            </a:prstGeom>
          </p:spPr>
          <p:txBody>
            <a:bodyPr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BÀI 3. YÊU LAO ĐỘNG </a:t>
              </a:r>
            </a:p>
          </p:txBody>
        </p:sp>
      </p:grpSp>
      <p:sp>
        <p:nvSpPr>
          <p:cNvPr id="13" name="Freeform 3">
            <a:extLst>
              <a:ext uri="{FF2B5EF4-FFF2-40B4-BE49-F238E27FC236}">
                <a16:creationId xmlns:a16="http://schemas.microsoft.com/office/drawing/2014/main" id="{377DFBC2-F59A-92E4-41B5-613D39FD638F}"/>
              </a:ext>
            </a:extLst>
          </p:cNvPr>
          <p:cNvSpPr/>
          <p:nvPr/>
        </p:nvSpPr>
        <p:spPr>
          <a:xfrm>
            <a:off x="45633" y="197283"/>
            <a:ext cx="3185333" cy="3237015"/>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1A02D108-57DD-CDD6-F609-BC8DA3B3E042}"/>
              </a:ext>
            </a:extLst>
          </p:cNvPr>
          <p:cNvSpPr/>
          <p:nvPr/>
        </p:nvSpPr>
        <p:spPr>
          <a:xfrm>
            <a:off x="14576436" y="5004578"/>
            <a:ext cx="4244963" cy="4937337"/>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10"/>
            <a:stretch>
              <a:fillRect/>
            </a:stretch>
          </a:blipFill>
        </p:spPr>
        <p:txBody>
          <a:bodyPr/>
          <a:lstStyle/>
          <a:p>
            <a:endParaRPr lang="en-US"/>
          </a:p>
        </p:txBody>
      </p:sp>
      <p:sp>
        <p:nvSpPr>
          <p:cNvPr id="15" name="Freeform 6">
            <a:extLst>
              <a:ext uri="{FF2B5EF4-FFF2-40B4-BE49-F238E27FC236}">
                <a16:creationId xmlns:a16="http://schemas.microsoft.com/office/drawing/2014/main" id="{14118B1C-2B74-834B-9994-7665792BBE87}"/>
              </a:ext>
            </a:extLst>
          </p:cNvPr>
          <p:cNvSpPr/>
          <p:nvPr/>
        </p:nvSpPr>
        <p:spPr>
          <a:xfrm>
            <a:off x="-1338554" y="9052372"/>
            <a:ext cx="211074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11"/>
            <a:stretch>
              <a:fillRect/>
            </a:stretch>
          </a:blipFill>
        </p:spPr>
        <p:txBody>
          <a:bodyPr/>
          <a:lstStyle/>
          <a:p>
            <a:endParaRPr lang="en-US"/>
          </a:p>
        </p:txBody>
      </p:sp>
      <p:sp>
        <p:nvSpPr>
          <p:cNvPr id="16" name="Freeform 2">
            <a:extLst>
              <a:ext uri="{FF2B5EF4-FFF2-40B4-BE49-F238E27FC236}">
                <a16:creationId xmlns:a16="http://schemas.microsoft.com/office/drawing/2014/main" id="{FA49ABCC-6E48-6D45-DB31-898F44591271}"/>
              </a:ext>
            </a:extLst>
          </p:cNvPr>
          <p:cNvSpPr/>
          <p:nvPr/>
        </p:nvSpPr>
        <p:spPr>
          <a:xfrm flipH="1">
            <a:off x="1343557" y="7886700"/>
            <a:ext cx="3609443" cy="2226694"/>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12"/>
            <a:stretch>
              <a:fillRect/>
            </a:stretch>
          </a:blipFill>
        </p:spPr>
        <p:txBody>
          <a:bodyPr/>
          <a:lstStyle/>
          <a:p>
            <a:endParaRPr lang="en-US"/>
          </a:p>
        </p:txBody>
      </p:sp>
      <p:sp>
        <p:nvSpPr>
          <p:cNvPr id="17" name="Freeform 3">
            <a:extLst>
              <a:ext uri="{FF2B5EF4-FFF2-40B4-BE49-F238E27FC236}">
                <a16:creationId xmlns:a16="http://schemas.microsoft.com/office/drawing/2014/main" id="{94F629CA-3E66-F1E5-9D0D-6C31D817B417}"/>
              </a:ext>
            </a:extLst>
          </p:cNvPr>
          <p:cNvSpPr/>
          <p:nvPr/>
        </p:nvSpPr>
        <p:spPr>
          <a:xfrm>
            <a:off x="12249469" y="6485785"/>
            <a:ext cx="2759040" cy="3931967"/>
          </a:xfrm>
          <a:custGeom>
            <a:avLst/>
            <a:gdLst/>
            <a:ahLst/>
            <a:cxnLst/>
            <a:rect l="l" t="t" r="r" b="b"/>
            <a:pathLst>
              <a:path w="2762060" h="4114800">
                <a:moveTo>
                  <a:pt x="0" y="0"/>
                </a:moveTo>
                <a:lnTo>
                  <a:pt x="2762059" y="0"/>
                </a:lnTo>
                <a:lnTo>
                  <a:pt x="276205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9671875B-C774-4A0C-0BDB-F93D9D898F45}"/>
              </a:ext>
            </a:extLst>
          </p:cNvPr>
          <p:cNvSpPr/>
          <p:nvPr/>
        </p:nvSpPr>
        <p:spPr>
          <a:xfrm>
            <a:off x="14263880" y="1200087"/>
            <a:ext cx="3414519" cy="2122530"/>
          </a:xfrm>
          <a:custGeom>
            <a:avLst/>
            <a:gdLst/>
            <a:ahLst/>
            <a:cxnLst/>
            <a:rect l="l" t="t" r="r" b="b"/>
            <a:pathLst>
              <a:path w="6755642" h="4114800">
                <a:moveTo>
                  <a:pt x="0" y="0"/>
                </a:moveTo>
                <a:lnTo>
                  <a:pt x="6755642" y="0"/>
                </a:lnTo>
                <a:lnTo>
                  <a:pt x="675564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2">
            <a:extLst>
              <a:ext uri="{FF2B5EF4-FFF2-40B4-BE49-F238E27FC236}">
                <a16:creationId xmlns:a16="http://schemas.microsoft.com/office/drawing/2014/main" id="{2B087940-87D3-71D2-4A21-49CBCC94BDDD}"/>
              </a:ext>
            </a:extLst>
          </p:cNvPr>
          <p:cNvSpPr/>
          <p:nvPr/>
        </p:nvSpPr>
        <p:spPr>
          <a:xfrm>
            <a:off x="-1736596" y="4587332"/>
            <a:ext cx="3185334" cy="2368314"/>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
            <a:extLst>
              <a:ext uri="{FF2B5EF4-FFF2-40B4-BE49-F238E27FC236}">
                <a16:creationId xmlns:a16="http://schemas.microsoft.com/office/drawing/2014/main" id="{DB0CF07D-B11B-A0D2-D730-1DFE453AEAF9}"/>
              </a:ext>
            </a:extLst>
          </p:cNvPr>
          <p:cNvSpPr/>
          <p:nvPr/>
        </p:nvSpPr>
        <p:spPr>
          <a:xfrm>
            <a:off x="17283765" y="2695453"/>
            <a:ext cx="3185334" cy="2368314"/>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558112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D38D6-F819-ACE7-6ED0-137578CD5CC1}"/>
              </a:ext>
            </a:extLst>
          </p:cNvPr>
          <p:cNvSpPr txBox="1"/>
          <p:nvPr/>
        </p:nvSpPr>
        <p:spPr>
          <a:xfrm>
            <a:off x="838200" y="342900"/>
            <a:ext cx="16611600" cy="1306255"/>
          </a:xfrm>
          <a:prstGeom prst="rect">
            <a:avLst/>
          </a:prstGeom>
          <a:noFill/>
        </p:spPr>
        <p:txBody>
          <a:bodyPr wrap="square" rtlCol="0">
            <a:spAutoFit/>
          </a:bodyPr>
          <a:lstStyle/>
          <a:p>
            <a:pPr algn="ctr">
              <a:lnSpc>
                <a:spcPct val="150000"/>
              </a:lnSpc>
            </a:pPr>
            <a:r>
              <a:rPr lang="en-US" sz="6000" b="1">
                <a:solidFill>
                  <a:srgbClr val="002060"/>
                </a:solidFill>
                <a:latin typeface="Arial" panose="020B0604020202020204" pitchFamily="34" charset="0"/>
                <a:cs typeface="Arial" panose="020B0604020202020204" pitchFamily="34" charset="0"/>
              </a:rPr>
              <a:t>VẬN DỤNG </a:t>
            </a:r>
          </a:p>
        </p:txBody>
      </p:sp>
      <p:sp>
        <p:nvSpPr>
          <p:cNvPr id="7" name="TextBox 6">
            <a:extLst>
              <a:ext uri="{FF2B5EF4-FFF2-40B4-BE49-F238E27FC236}">
                <a16:creationId xmlns:a16="http://schemas.microsoft.com/office/drawing/2014/main" id="{8FF3E59D-1509-3FAB-E0AA-1C749FB667D3}"/>
              </a:ext>
            </a:extLst>
          </p:cNvPr>
          <p:cNvSpPr txBox="1"/>
          <p:nvPr/>
        </p:nvSpPr>
        <p:spPr>
          <a:xfrm>
            <a:off x="762000" y="1714500"/>
            <a:ext cx="16764000" cy="274825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Nhiệm vụ 3. </a:t>
            </a:r>
            <a:r>
              <a:rPr lang="en-US" sz="4000">
                <a:latin typeface="Arial" panose="020B0604020202020204" pitchFamily="34" charset="0"/>
                <a:cs typeface="Arial" panose="020B0604020202020204" pitchFamily="34" charset="0"/>
              </a:rPr>
              <a:t>Em hãy tự giác thực hiện các công việc ở nhà, ở trường phù hợp với khả năng của bản thân và đánh dấu vào bảng theo gợi ý dưới đây: </a:t>
            </a:r>
          </a:p>
        </p:txBody>
      </p:sp>
      <p:graphicFrame>
        <p:nvGraphicFramePr>
          <p:cNvPr id="8" name="Table 7">
            <a:extLst>
              <a:ext uri="{FF2B5EF4-FFF2-40B4-BE49-F238E27FC236}">
                <a16:creationId xmlns:a16="http://schemas.microsoft.com/office/drawing/2014/main" id="{8332B855-ED7D-2E8F-9982-C9ADF1A71559}"/>
              </a:ext>
            </a:extLst>
          </p:cNvPr>
          <p:cNvGraphicFramePr>
            <a:graphicFrameLocks noGrp="1"/>
          </p:cNvGraphicFramePr>
          <p:nvPr>
            <p:extLst>
              <p:ext uri="{D42A27DB-BD31-4B8C-83A1-F6EECF244321}">
                <p14:modId xmlns:p14="http://schemas.microsoft.com/office/powerpoint/2010/main" val="669849553"/>
              </p:ext>
            </p:extLst>
          </p:nvPr>
        </p:nvGraphicFramePr>
        <p:xfrm>
          <a:off x="647700" y="4820202"/>
          <a:ext cx="16992600" cy="4928857"/>
        </p:xfrm>
        <a:graphic>
          <a:graphicData uri="http://schemas.openxmlformats.org/drawingml/2006/table">
            <a:tbl>
              <a:tblPr bandRow="1"/>
              <a:tblGrid>
                <a:gridCol w="2470290">
                  <a:extLst>
                    <a:ext uri="{9D8B030D-6E8A-4147-A177-3AD203B41FA5}">
                      <a16:colId xmlns:a16="http://schemas.microsoft.com/office/drawing/2014/main" val="4176346594"/>
                    </a:ext>
                  </a:extLst>
                </a:gridCol>
                <a:gridCol w="2096004">
                  <a:extLst>
                    <a:ext uri="{9D8B030D-6E8A-4147-A177-3AD203B41FA5}">
                      <a16:colId xmlns:a16="http://schemas.microsoft.com/office/drawing/2014/main" val="84629616"/>
                    </a:ext>
                  </a:extLst>
                </a:gridCol>
                <a:gridCol w="2096004">
                  <a:extLst>
                    <a:ext uri="{9D8B030D-6E8A-4147-A177-3AD203B41FA5}">
                      <a16:colId xmlns:a16="http://schemas.microsoft.com/office/drawing/2014/main" val="737651334"/>
                    </a:ext>
                  </a:extLst>
                </a:gridCol>
                <a:gridCol w="2024501">
                  <a:extLst>
                    <a:ext uri="{9D8B030D-6E8A-4147-A177-3AD203B41FA5}">
                      <a16:colId xmlns:a16="http://schemas.microsoft.com/office/drawing/2014/main" val="2879769208"/>
                    </a:ext>
                  </a:extLst>
                </a:gridCol>
                <a:gridCol w="1933577">
                  <a:extLst>
                    <a:ext uri="{9D8B030D-6E8A-4147-A177-3AD203B41FA5}">
                      <a16:colId xmlns:a16="http://schemas.microsoft.com/office/drawing/2014/main" val="2622965686"/>
                    </a:ext>
                  </a:extLst>
                </a:gridCol>
                <a:gridCol w="2028823">
                  <a:extLst>
                    <a:ext uri="{9D8B030D-6E8A-4147-A177-3AD203B41FA5}">
                      <a16:colId xmlns:a16="http://schemas.microsoft.com/office/drawing/2014/main" val="2590643545"/>
                    </a:ext>
                  </a:extLst>
                </a:gridCol>
                <a:gridCol w="2247398">
                  <a:extLst>
                    <a:ext uri="{9D8B030D-6E8A-4147-A177-3AD203B41FA5}">
                      <a16:colId xmlns:a16="http://schemas.microsoft.com/office/drawing/2014/main" val="1898835616"/>
                    </a:ext>
                  </a:extLst>
                </a:gridCol>
                <a:gridCol w="2096003">
                  <a:extLst>
                    <a:ext uri="{9D8B030D-6E8A-4147-A177-3AD203B41FA5}">
                      <a16:colId xmlns:a16="http://schemas.microsoft.com/office/drawing/2014/main" val="2867751636"/>
                    </a:ext>
                  </a:extLst>
                </a:gridCol>
              </a:tblGrid>
              <a:tr h="1081957">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Việc em làm</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Hai</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Ba</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Tư</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Năm</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Sáu</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Bảy</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Chủ nhật</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DE192"/>
                    </a:solidFill>
                  </a:tcPr>
                </a:tc>
                <a:extLst>
                  <a:ext uri="{0D108BD9-81ED-4DB2-BD59-A6C34878D82A}">
                    <a16:rowId xmlns:a16="http://schemas.microsoft.com/office/drawing/2014/main" val="1728911234"/>
                  </a:ext>
                </a:extLst>
              </a:tr>
              <a:tr h="861001">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Quét nhà</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4205790"/>
                  </a:ext>
                </a:extLst>
              </a:tr>
              <a:tr h="1302914">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Lau bàn ghế</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346500"/>
                  </a:ext>
                </a:extLst>
              </a:tr>
              <a:tr h="1081957">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Gấp quần áo</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0577501"/>
                  </a:ext>
                </a:extLst>
              </a:tr>
              <a:tr h="198133">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9101" marR="4910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168301"/>
                  </a:ext>
                </a:extLst>
              </a:tr>
            </a:tbl>
          </a:graphicData>
        </a:graphic>
      </p:graphicFrame>
    </p:spTree>
    <p:extLst>
      <p:ext uri="{BB962C8B-B14F-4D97-AF65-F5344CB8AC3E}">
        <p14:creationId xmlns:p14="http://schemas.microsoft.com/office/powerpoint/2010/main" val="468746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7E9ED"/>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2188122" y="76420"/>
            <a:ext cx="13721963" cy="1714059"/>
          </a:xfrm>
          <a:prstGeom prst="rect">
            <a:avLst/>
          </a:prstGeom>
        </p:spPr>
        <p:txBody>
          <a:bodyPr lIns="0" tIns="0" rIns="0" bIns="0" rtlCol="0" anchor="t">
            <a:spAutoFit/>
          </a:bodyPr>
          <a:lstStyle/>
          <a:p>
            <a:pPr algn="ctr">
              <a:lnSpc>
                <a:spcPts val="15951"/>
              </a:lnSpc>
            </a:pPr>
            <a:r>
              <a:rPr lang="en-US" sz="6000" b="1">
                <a:solidFill>
                  <a:srgbClr val="536199"/>
                </a:solidFill>
                <a:latin typeface="Arial" panose="020B0604020202020204" pitchFamily="34" charset="0"/>
                <a:cs typeface="Arial" panose="020B0604020202020204" pitchFamily="34" charset="0"/>
              </a:rPr>
              <a:t>HƯỚNG DẪN VỀ NHÀ </a:t>
            </a:r>
          </a:p>
        </p:txBody>
      </p:sp>
      <p:grpSp>
        <p:nvGrpSpPr>
          <p:cNvPr id="16" name="Group 15">
            <a:extLst>
              <a:ext uri="{FF2B5EF4-FFF2-40B4-BE49-F238E27FC236}">
                <a16:creationId xmlns:a16="http://schemas.microsoft.com/office/drawing/2014/main" id="{6A15E191-B2E1-BD90-9927-0DE1CDCE0F2D}"/>
              </a:ext>
            </a:extLst>
          </p:cNvPr>
          <p:cNvGrpSpPr/>
          <p:nvPr/>
        </p:nvGrpSpPr>
        <p:grpSpPr>
          <a:xfrm>
            <a:off x="533400" y="2165926"/>
            <a:ext cx="6717742" cy="3667339"/>
            <a:chOff x="914400" y="3537674"/>
            <a:chExt cx="6717742" cy="3667339"/>
          </a:xfrm>
        </p:grpSpPr>
        <p:grpSp>
          <p:nvGrpSpPr>
            <p:cNvPr id="6" name="Group 6"/>
            <p:cNvGrpSpPr/>
            <p:nvPr/>
          </p:nvGrpSpPr>
          <p:grpSpPr>
            <a:xfrm>
              <a:off x="914400" y="3703334"/>
              <a:ext cx="6717742" cy="3501679"/>
              <a:chOff x="0" y="-76200"/>
              <a:chExt cx="1769282" cy="1440253"/>
            </a:xfrm>
          </p:grpSpPr>
          <p:sp>
            <p:nvSpPr>
              <p:cNvPr id="7" name="Freeform 7"/>
              <p:cNvSpPr/>
              <p:nvPr/>
            </p:nvSpPr>
            <p:spPr>
              <a:xfrm>
                <a:off x="0" y="0"/>
                <a:ext cx="1769282" cy="1364053"/>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p:spPr>
            <p:txBody>
              <a:bodyPr/>
              <a:lstStyle/>
              <a:p>
                <a:endParaRPr lang="en-US"/>
              </a:p>
            </p:txBody>
          </p:sp>
          <p:sp>
            <p:nvSpPr>
              <p:cNvPr id="8" name="TextBox 8"/>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257176" y="4870772"/>
              <a:ext cx="6032190" cy="1732590"/>
            </a:xfrm>
            <a:prstGeom prst="rect">
              <a:avLst/>
            </a:prstGeom>
          </p:spPr>
          <p:txBody>
            <a:bodyPr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Ôn tập lại nội dung của bài học ngày hôm nay</a:t>
              </a:r>
            </a:p>
          </p:txBody>
        </p:sp>
        <p:sp>
          <p:nvSpPr>
            <p:cNvPr id="15" name="Freeform 10">
              <a:extLst>
                <a:ext uri="{FF2B5EF4-FFF2-40B4-BE49-F238E27FC236}">
                  <a16:creationId xmlns:a16="http://schemas.microsoft.com/office/drawing/2014/main" id="{8A05B61D-6B78-4EAA-25CA-52F9A1F94ED5}"/>
                </a:ext>
              </a:extLst>
            </p:cNvPr>
            <p:cNvSpPr/>
            <p:nvPr/>
          </p:nvSpPr>
          <p:spPr>
            <a:xfrm rot="21441012">
              <a:off x="2587777" y="3537674"/>
              <a:ext cx="2963648" cy="875595"/>
            </a:xfrm>
            <a:custGeom>
              <a:avLst/>
              <a:gdLst/>
              <a:ahLst/>
              <a:cxnLst/>
              <a:rect l="l" t="t" r="r" b="b"/>
              <a:pathLst>
                <a:path w="2963648" h="875595">
                  <a:moveTo>
                    <a:pt x="0" y="0"/>
                  </a:moveTo>
                  <a:lnTo>
                    <a:pt x="2963648" y="0"/>
                  </a:lnTo>
                  <a:lnTo>
                    <a:pt x="2963648" y="875596"/>
                  </a:lnTo>
                  <a:lnTo>
                    <a:pt x="0" y="875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30F6ED55-EECD-BBBF-CA5C-57983C0AE538}"/>
              </a:ext>
            </a:extLst>
          </p:cNvPr>
          <p:cNvGrpSpPr/>
          <p:nvPr/>
        </p:nvGrpSpPr>
        <p:grpSpPr>
          <a:xfrm>
            <a:off x="5690232" y="5740088"/>
            <a:ext cx="6717742" cy="3786299"/>
            <a:chOff x="914400" y="3358170"/>
            <a:chExt cx="6717742" cy="3786299"/>
          </a:xfrm>
        </p:grpSpPr>
        <p:grpSp>
          <p:nvGrpSpPr>
            <p:cNvPr id="18" name="Group 6">
              <a:extLst>
                <a:ext uri="{FF2B5EF4-FFF2-40B4-BE49-F238E27FC236}">
                  <a16:creationId xmlns:a16="http://schemas.microsoft.com/office/drawing/2014/main" id="{A866694D-764E-D6B6-3507-B929AFFB8D05}"/>
                </a:ext>
              </a:extLst>
            </p:cNvPr>
            <p:cNvGrpSpPr/>
            <p:nvPr/>
          </p:nvGrpSpPr>
          <p:grpSpPr>
            <a:xfrm>
              <a:off x="914400" y="3703334"/>
              <a:ext cx="6717742" cy="3441135"/>
              <a:chOff x="0" y="-76200"/>
              <a:chExt cx="1769282" cy="1415351"/>
            </a:xfrm>
          </p:grpSpPr>
          <p:sp>
            <p:nvSpPr>
              <p:cNvPr id="21" name="Freeform 7">
                <a:extLst>
                  <a:ext uri="{FF2B5EF4-FFF2-40B4-BE49-F238E27FC236}">
                    <a16:creationId xmlns:a16="http://schemas.microsoft.com/office/drawing/2014/main" id="{1661217C-1138-9C09-026A-154A3FF21E88}"/>
                  </a:ext>
                </a:extLst>
              </p:cNvPr>
              <p:cNvSpPr/>
              <p:nvPr/>
            </p:nvSpPr>
            <p:spPr>
              <a:xfrm>
                <a:off x="0" y="0"/>
                <a:ext cx="1769282" cy="1339151"/>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p:spPr>
            <p:txBody>
              <a:bodyPr/>
              <a:lstStyle/>
              <a:p>
                <a:endParaRPr lang="en-US"/>
              </a:p>
            </p:txBody>
          </p:sp>
          <p:sp>
            <p:nvSpPr>
              <p:cNvPr id="22" name="TextBox 8">
                <a:extLst>
                  <a:ext uri="{FF2B5EF4-FFF2-40B4-BE49-F238E27FC236}">
                    <a16:creationId xmlns:a16="http://schemas.microsoft.com/office/drawing/2014/main" id="{9AE67A2F-6065-A91D-8FB5-1523376FEC10}"/>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sp>
          <p:nvSpPr>
            <p:cNvPr id="19" name="TextBox 10">
              <a:extLst>
                <a:ext uri="{FF2B5EF4-FFF2-40B4-BE49-F238E27FC236}">
                  <a16:creationId xmlns:a16="http://schemas.microsoft.com/office/drawing/2014/main" id="{6BAF0E16-43D2-1D8B-1830-8A717C5E701B}"/>
                </a:ext>
              </a:extLst>
            </p:cNvPr>
            <p:cNvSpPr txBox="1"/>
            <p:nvPr/>
          </p:nvSpPr>
          <p:spPr>
            <a:xfrm>
              <a:off x="1257176" y="4870772"/>
              <a:ext cx="6032190" cy="1732590"/>
            </a:xfrm>
            <a:prstGeom prst="rect">
              <a:avLst/>
            </a:prstGeom>
          </p:spPr>
          <p:txBody>
            <a:bodyPr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Thực hiện các việc làm phù hợp với bản thân</a:t>
              </a:r>
            </a:p>
          </p:txBody>
        </p:sp>
        <p:sp>
          <p:nvSpPr>
            <p:cNvPr id="20" name="Freeform 10">
              <a:extLst>
                <a:ext uri="{FF2B5EF4-FFF2-40B4-BE49-F238E27FC236}">
                  <a16:creationId xmlns:a16="http://schemas.microsoft.com/office/drawing/2014/main" id="{F4F3C04B-A6E8-3A69-3F7C-F698B9CDAF8F}"/>
                </a:ext>
              </a:extLst>
            </p:cNvPr>
            <p:cNvSpPr/>
            <p:nvPr/>
          </p:nvSpPr>
          <p:spPr>
            <a:xfrm>
              <a:off x="2747278" y="3358170"/>
              <a:ext cx="2963648" cy="875595"/>
            </a:xfrm>
            <a:custGeom>
              <a:avLst/>
              <a:gdLst/>
              <a:ahLst/>
              <a:cxnLst/>
              <a:rect l="l" t="t" r="r" b="b"/>
              <a:pathLst>
                <a:path w="2963648" h="875595">
                  <a:moveTo>
                    <a:pt x="0" y="0"/>
                  </a:moveTo>
                  <a:lnTo>
                    <a:pt x="2963648" y="0"/>
                  </a:lnTo>
                  <a:lnTo>
                    <a:pt x="2963648" y="875596"/>
                  </a:lnTo>
                  <a:lnTo>
                    <a:pt x="0" y="875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3FF43BD6-4EF9-BECA-9BEC-F3F706062B5F}"/>
              </a:ext>
            </a:extLst>
          </p:cNvPr>
          <p:cNvGrpSpPr/>
          <p:nvPr/>
        </p:nvGrpSpPr>
        <p:grpSpPr>
          <a:xfrm>
            <a:off x="11036860" y="2294330"/>
            <a:ext cx="6717742" cy="3667339"/>
            <a:chOff x="914400" y="3537674"/>
            <a:chExt cx="6717742" cy="3667339"/>
          </a:xfrm>
        </p:grpSpPr>
        <p:grpSp>
          <p:nvGrpSpPr>
            <p:cNvPr id="24" name="Group 6">
              <a:extLst>
                <a:ext uri="{FF2B5EF4-FFF2-40B4-BE49-F238E27FC236}">
                  <a16:creationId xmlns:a16="http://schemas.microsoft.com/office/drawing/2014/main" id="{940075FA-773F-D3B8-EC08-9838366E5F72}"/>
                </a:ext>
              </a:extLst>
            </p:cNvPr>
            <p:cNvGrpSpPr/>
            <p:nvPr/>
          </p:nvGrpSpPr>
          <p:grpSpPr>
            <a:xfrm>
              <a:off x="914400" y="3703334"/>
              <a:ext cx="6717742" cy="3501679"/>
              <a:chOff x="0" y="-76200"/>
              <a:chExt cx="1769282" cy="1440253"/>
            </a:xfrm>
          </p:grpSpPr>
          <p:sp>
            <p:nvSpPr>
              <p:cNvPr id="27" name="Freeform 7">
                <a:extLst>
                  <a:ext uri="{FF2B5EF4-FFF2-40B4-BE49-F238E27FC236}">
                    <a16:creationId xmlns:a16="http://schemas.microsoft.com/office/drawing/2014/main" id="{A9BCC852-3026-01B8-19CD-97BBD9714007}"/>
                  </a:ext>
                </a:extLst>
              </p:cNvPr>
              <p:cNvSpPr/>
              <p:nvPr/>
            </p:nvSpPr>
            <p:spPr>
              <a:xfrm>
                <a:off x="0" y="0"/>
                <a:ext cx="1769282" cy="1364053"/>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p:spPr>
            <p:txBody>
              <a:bodyPr/>
              <a:lstStyle/>
              <a:p>
                <a:endParaRPr lang="en-US"/>
              </a:p>
            </p:txBody>
          </p:sp>
          <p:sp>
            <p:nvSpPr>
              <p:cNvPr id="28" name="TextBox 8">
                <a:extLst>
                  <a:ext uri="{FF2B5EF4-FFF2-40B4-BE49-F238E27FC236}">
                    <a16:creationId xmlns:a16="http://schemas.microsoft.com/office/drawing/2014/main" id="{62593CA4-D2E8-85F2-3F26-2B60BE945376}"/>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sp>
          <p:nvSpPr>
            <p:cNvPr id="25" name="TextBox 10">
              <a:extLst>
                <a:ext uri="{FF2B5EF4-FFF2-40B4-BE49-F238E27FC236}">
                  <a16:creationId xmlns:a16="http://schemas.microsoft.com/office/drawing/2014/main" id="{ADC552FB-C7D7-024E-AE37-358B2B378C28}"/>
                </a:ext>
              </a:extLst>
            </p:cNvPr>
            <p:cNvSpPr txBox="1"/>
            <p:nvPr/>
          </p:nvSpPr>
          <p:spPr>
            <a:xfrm>
              <a:off x="1109745" y="4876682"/>
              <a:ext cx="6327052" cy="1732590"/>
            </a:xfrm>
            <a:prstGeom prst="rect">
              <a:avLst/>
            </a:prstGeom>
          </p:spPr>
          <p:txBody>
            <a:bodyPr wrap="square" lIns="0" tIns="0" rIns="0" bIns="0" rtlCol="0" anchor="t">
              <a:spAutoFit/>
            </a:bodyPr>
            <a:lstStyle/>
            <a:p>
              <a:pPr algn="ctr">
                <a:lnSpc>
                  <a:spcPct val="150000"/>
                </a:lnSpc>
              </a:pPr>
              <a:r>
                <a:rPr lang="en-US" sz="4000">
                  <a:latin typeface="Arial" panose="020B0604020202020204" pitchFamily="34" charset="0"/>
                  <a:cs typeface="Arial" panose="020B0604020202020204" pitchFamily="34" charset="0"/>
                </a:rPr>
                <a:t>Chuẩn bị </a:t>
              </a:r>
              <a:r>
                <a:rPr lang="en-US" sz="4000" b="1" i="1">
                  <a:latin typeface="Arial" panose="020B0604020202020204" pitchFamily="34" charset="0"/>
                  <a:cs typeface="Arial" panose="020B0604020202020204" pitchFamily="34" charset="0"/>
                </a:rPr>
                <a:t>Bài 4. Tôn trọng tài sản của người khác </a:t>
              </a:r>
            </a:p>
          </p:txBody>
        </p:sp>
        <p:sp>
          <p:nvSpPr>
            <p:cNvPr id="26" name="Freeform 10">
              <a:extLst>
                <a:ext uri="{FF2B5EF4-FFF2-40B4-BE49-F238E27FC236}">
                  <a16:creationId xmlns:a16="http://schemas.microsoft.com/office/drawing/2014/main" id="{36ACC79B-F709-5E84-8A37-91CD7E14837E}"/>
                </a:ext>
              </a:extLst>
            </p:cNvPr>
            <p:cNvSpPr/>
            <p:nvPr/>
          </p:nvSpPr>
          <p:spPr>
            <a:xfrm rot="21441012">
              <a:off x="2587777" y="3537674"/>
              <a:ext cx="2963648" cy="875595"/>
            </a:xfrm>
            <a:custGeom>
              <a:avLst/>
              <a:gdLst/>
              <a:ahLst/>
              <a:cxnLst/>
              <a:rect l="l" t="t" r="r" b="b"/>
              <a:pathLst>
                <a:path w="2963648" h="875595">
                  <a:moveTo>
                    <a:pt x="0" y="0"/>
                  </a:moveTo>
                  <a:lnTo>
                    <a:pt x="2963648" y="0"/>
                  </a:lnTo>
                  <a:lnTo>
                    <a:pt x="2963648" y="875596"/>
                  </a:lnTo>
                  <a:lnTo>
                    <a:pt x="0" y="875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14328560" y="9140348"/>
            <a:ext cx="5861480" cy="2293304"/>
          </a:xfrm>
          <a:custGeom>
            <a:avLst/>
            <a:gdLst/>
            <a:ahLst/>
            <a:cxnLst/>
            <a:rect l="l" t="t" r="r" b="b"/>
            <a:pathLst>
              <a:path w="5861480" h="2293304">
                <a:moveTo>
                  <a:pt x="0" y="0"/>
                </a:moveTo>
                <a:lnTo>
                  <a:pt x="5861480" y="0"/>
                </a:lnTo>
                <a:lnTo>
                  <a:pt x="5861480" y="2293304"/>
                </a:lnTo>
                <a:lnTo>
                  <a:pt x="0" y="2293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97168" y="-1146652"/>
            <a:ext cx="5861480" cy="2293304"/>
          </a:xfrm>
          <a:custGeom>
            <a:avLst/>
            <a:gdLst/>
            <a:ahLst/>
            <a:cxnLst/>
            <a:rect l="l" t="t" r="r" b="b"/>
            <a:pathLst>
              <a:path w="5861480" h="2293304">
                <a:moveTo>
                  <a:pt x="0" y="0"/>
                </a:moveTo>
                <a:lnTo>
                  <a:pt x="5861481" y="0"/>
                </a:lnTo>
                <a:lnTo>
                  <a:pt x="5861481" y="2293304"/>
                </a:lnTo>
                <a:lnTo>
                  <a:pt x="0" y="2293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47714">
            <a:off x="16233661" y="8600981"/>
            <a:ext cx="1346271" cy="1801032"/>
          </a:xfrm>
          <a:custGeom>
            <a:avLst/>
            <a:gdLst/>
            <a:ahLst/>
            <a:cxnLst/>
            <a:rect l="l" t="t" r="r" b="b"/>
            <a:pathLst>
              <a:path w="1346271" h="1801032">
                <a:moveTo>
                  <a:pt x="0" y="0"/>
                </a:moveTo>
                <a:lnTo>
                  <a:pt x="1346272" y="0"/>
                </a:lnTo>
                <a:lnTo>
                  <a:pt x="1346272" y="1801032"/>
                </a:lnTo>
                <a:lnTo>
                  <a:pt x="0" y="1801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277112">
            <a:off x="1112036" y="-207641"/>
            <a:ext cx="1346271" cy="1801032"/>
          </a:xfrm>
          <a:custGeom>
            <a:avLst/>
            <a:gdLst/>
            <a:ahLst/>
            <a:cxnLst/>
            <a:rect l="l" t="t" r="r" b="b"/>
            <a:pathLst>
              <a:path w="1346271" h="1801032">
                <a:moveTo>
                  <a:pt x="0" y="0"/>
                </a:moveTo>
                <a:lnTo>
                  <a:pt x="1346272" y="0"/>
                </a:lnTo>
                <a:lnTo>
                  <a:pt x="1346272" y="1801032"/>
                </a:lnTo>
                <a:lnTo>
                  <a:pt x="0" y="1801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586979" y="8476941"/>
            <a:ext cx="811422" cy="2897936"/>
          </a:xfrm>
          <a:custGeom>
            <a:avLst/>
            <a:gdLst/>
            <a:ahLst/>
            <a:cxnLst/>
            <a:rect l="l" t="t" r="r" b="b"/>
            <a:pathLst>
              <a:path w="811422" h="2897936">
                <a:moveTo>
                  <a:pt x="0" y="0"/>
                </a:moveTo>
                <a:lnTo>
                  <a:pt x="811422" y="0"/>
                </a:lnTo>
                <a:lnTo>
                  <a:pt x="811422" y="2897936"/>
                </a:lnTo>
                <a:lnTo>
                  <a:pt x="0" y="2897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612572" y="-481311"/>
            <a:ext cx="606563" cy="2166296"/>
          </a:xfrm>
          <a:custGeom>
            <a:avLst/>
            <a:gdLst/>
            <a:ahLst/>
            <a:cxnLst/>
            <a:rect l="l" t="t" r="r" b="b"/>
            <a:pathLst>
              <a:path w="606563" h="2166296">
                <a:moveTo>
                  <a:pt x="0" y="0"/>
                </a:moveTo>
                <a:lnTo>
                  <a:pt x="606562" y="0"/>
                </a:lnTo>
                <a:lnTo>
                  <a:pt x="606562" y="2166296"/>
                </a:lnTo>
                <a:lnTo>
                  <a:pt x="0" y="2166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2586978" y="2915900"/>
            <a:ext cx="13114043" cy="3118674"/>
          </a:xfrm>
          <a:prstGeom prst="rect">
            <a:avLst/>
          </a:prstGeom>
        </p:spPr>
        <p:txBody>
          <a:bodyPr lIns="0" tIns="0" rIns="0" bIns="0" rtlCol="0" anchor="t">
            <a:spAutoFit/>
          </a:bodyPr>
          <a:lstStyle/>
          <a:p>
            <a:pPr algn="ctr">
              <a:lnSpc>
                <a:spcPct val="150000"/>
              </a:lnSpc>
            </a:pPr>
            <a:r>
              <a:rPr lang="en-US" sz="7200" b="1">
                <a:solidFill>
                  <a:srgbClr val="536199"/>
                </a:solidFill>
                <a:latin typeface="Arial" panose="020B0604020202020204" pitchFamily="34" charset="0"/>
                <a:cs typeface="Arial" panose="020B0604020202020204" pitchFamily="34" charset="0"/>
              </a:rPr>
              <a:t>CẢM ƠN CÁC EM </a:t>
            </a:r>
          </a:p>
          <a:p>
            <a:pPr algn="ctr">
              <a:lnSpc>
                <a:spcPct val="150000"/>
              </a:lnSpc>
            </a:pPr>
            <a:r>
              <a:rPr lang="en-US" sz="7200" b="1">
                <a:solidFill>
                  <a:srgbClr val="536199"/>
                </a:solidFill>
                <a:latin typeface="Arial" panose="020B0604020202020204" pitchFamily="34" charset="0"/>
                <a:cs typeface="Arial" panose="020B0604020202020204" pitchFamily="34" charset="0"/>
              </a:rPr>
              <a:t>ĐÃ CHÚ Ý LẮNG NGHE!</a:t>
            </a:r>
          </a:p>
        </p:txBody>
      </p:sp>
      <p:sp>
        <p:nvSpPr>
          <p:cNvPr id="9" name="Freeform 9"/>
          <p:cNvSpPr/>
          <p:nvPr/>
        </p:nvSpPr>
        <p:spPr>
          <a:xfrm>
            <a:off x="2077463" y="4995804"/>
            <a:ext cx="1019029" cy="1047844"/>
          </a:xfrm>
          <a:custGeom>
            <a:avLst/>
            <a:gdLst/>
            <a:ahLst/>
            <a:cxnLst/>
            <a:rect l="l" t="t" r="r" b="b"/>
            <a:pathLst>
              <a:path w="1019029" h="1047844">
                <a:moveTo>
                  <a:pt x="0" y="0"/>
                </a:moveTo>
                <a:lnTo>
                  <a:pt x="1019029" y="0"/>
                </a:lnTo>
                <a:lnTo>
                  <a:pt x="1019029" y="1047845"/>
                </a:lnTo>
                <a:lnTo>
                  <a:pt x="0" y="1047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709620" y="4475237"/>
            <a:ext cx="1019029" cy="1047844"/>
          </a:xfrm>
          <a:custGeom>
            <a:avLst/>
            <a:gdLst/>
            <a:ahLst/>
            <a:cxnLst/>
            <a:rect l="l" t="t" r="r" b="b"/>
            <a:pathLst>
              <a:path w="1019029" h="1047844">
                <a:moveTo>
                  <a:pt x="0" y="0"/>
                </a:moveTo>
                <a:lnTo>
                  <a:pt x="1019029" y="0"/>
                </a:lnTo>
                <a:lnTo>
                  <a:pt x="1019029" y="1047845"/>
                </a:lnTo>
                <a:lnTo>
                  <a:pt x="0" y="1047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4326156" y="6286500"/>
            <a:ext cx="9635686" cy="252937"/>
          </a:xfrm>
          <a:custGeom>
            <a:avLst/>
            <a:gdLst/>
            <a:ahLst/>
            <a:cxnLst/>
            <a:rect l="l" t="t" r="r" b="b"/>
            <a:pathLst>
              <a:path w="9635686" h="252937">
                <a:moveTo>
                  <a:pt x="0" y="0"/>
                </a:moveTo>
                <a:lnTo>
                  <a:pt x="9635686" y="0"/>
                </a:lnTo>
                <a:lnTo>
                  <a:pt x="9635686" y="252937"/>
                </a:lnTo>
                <a:lnTo>
                  <a:pt x="0" y="252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33" name="Freeform 5">
            <a:extLst>
              <a:ext uri="{FF2B5EF4-FFF2-40B4-BE49-F238E27FC236}">
                <a16:creationId xmlns:a16="http://schemas.microsoft.com/office/drawing/2014/main" id="{B480FEE2-C9CF-B388-9734-A1B76D36C973}"/>
              </a:ext>
            </a:extLst>
          </p:cNvPr>
          <p:cNvSpPr/>
          <p:nvPr/>
        </p:nvSpPr>
        <p:spPr>
          <a:xfrm>
            <a:off x="-846236" y="8420100"/>
            <a:ext cx="10182426" cy="2435425"/>
          </a:xfrm>
          <a:custGeom>
            <a:avLst/>
            <a:gdLst/>
            <a:ahLst/>
            <a:cxnLst/>
            <a:rect l="l" t="t" r="r" b="b"/>
            <a:pathLst>
              <a:path w="16230600" h="3733038">
                <a:moveTo>
                  <a:pt x="0" y="0"/>
                </a:moveTo>
                <a:lnTo>
                  <a:pt x="16230600" y="0"/>
                </a:lnTo>
                <a:lnTo>
                  <a:pt x="16230600" y="3733038"/>
                </a:lnTo>
                <a:lnTo>
                  <a:pt x="0" y="3733038"/>
                </a:lnTo>
                <a:lnTo>
                  <a:pt x="0" y="0"/>
                </a:lnTo>
                <a:close/>
              </a:path>
            </a:pathLst>
          </a:custGeom>
          <a:blipFill>
            <a:blip r:embed="rId3"/>
            <a:stretch>
              <a:fillRect/>
            </a:stretch>
          </a:blipFill>
        </p:spPr>
        <p:txBody>
          <a:bodyPr/>
          <a:lstStyle/>
          <a:p>
            <a:endParaRPr lang="en-US"/>
          </a:p>
        </p:txBody>
      </p:sp>
      <p:sp>
        <p:nvSpPr>
          <p:cNvPr id="31" name="TextBox 30">
            <a:extLst>
              <a:ext uri="{FF2B5EF4-FFF2-40B4-BE49-F238E27FC236}">
                <a16:creationId xmlns:a16="http://schemas.microsoft.com/office/drawing/2014/main" id="{48F2B488-09F4-8F9F-4788-D0FBA43C7B4B}"/>
              </a:ext>
            </a:extLst>
          </p:cNvPr>
          <p:cNvSpPr txBox="1"/>
          <p:nvPr/>
        </p:nvSpPr>
        <p:spPr>
          <a:xfrm>
            <a:off x="6573187" y="2165116"/>
            <a:ext cx="10182426"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NỘI DUNG BÀI HỌC </a:t>
            </a:r>
          </a:p>
        </p:txBody>
      </p:sp>
      <p:sp>
        <p:nvSpPr>
          <p:cNvPr id="32" name="Freeform 4">
            <a:extLst>
              <a:ext uri="{FF2B5EF4-FFF2-40B4-BE49-F238E27FC236}">
                <a16:creationId xmlns:a16="http://schemas.microsoft.com/office/drawing/2014/main" id="{E9385478-B2D0-A8A3-E60D-2FF68B5F375D}"/>
              </a:ext>
            </a:extLst>
          </p:cNvPr>
          <p:cNvSpPr/>
          <p:nvPr/>
        </p:nvSpPr>
        <p:spPr>
          <a:xfrm>
            <a:off x="-3368275" y="495300"/>
            <a:ext cx="7924800" cy="9984794"/>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4"/>
            <a:stretch>
              <a:fillRect/>
            </a:stretch>
          </a:blipFill>
        </p:spPr>
        <p:txBody>
          <a:bodyPr/>
          <a:lstStyle/>
          <a:p>
            <a:endParaRPr lang="en-US"/>
          </a:p>
        </p:txBody>
      </p:sp>
      <p:sp>
        <p:nvSpPr>
          <p:cNvPr id="36" name="Freeform 2">
            <a:extLst>
              <a:ext uri="{FF2B5EF4-FFF2-40B4-BE49-F238E27FC236}">
                <a16:creationId xmlns:a16="http://schemas.microsoft.com/office/drawing/2014/main" id="{EED521C5-8D6F-F157-D088-F10824A327B8}"/>
              </a:ext>
            </a:extLst>
          </p:cNvPr>
          <p:cNvSpPr/>
          <p:nvPr/>
        </p:nvSpPr>
        <p:spPr>
          <a:xfrm flipH="1">
            <a:off x="1752598" y="7429500"/>
            <a:ext cx="4674145" cy="2753693"/>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5"/>
            <a:stretch>
              <a:fillRect/>
            </a:stretch>
          </a:blipFill>
        </p:spPr>
        <p:txBody>
          <a:bodyPr/>
          <a:lstStyle/>
          <a:p>
            <a:endParaRPr lang="en-US"/>
          </a:p>
        </p:txBody>
      </p:sp>
      <p:grpSp>
        <p:nvGrpSpPr>
          <p:cNvPr id="39" name="Group 38">
            <a:extLst>
              <a:ext uri="{FF2B5EF4-FFF2-40B4-BE49-F238E27FC236}">
                <a16:creationId xmlns:a16="http://schemas.microsoft.com/office/drawing/2014/main" id="{969C2246-A688-63A3-862F-ACCBD8EFE82A}"/>
              </a:ext>
            </a:extLst>
          </p:cNvPr>
          <p:cNvGrpSpPr/>
          <p:nvPr/>
        </p:nvGrpSpPr>
        <p:grpSpPr>
          <a:xfrm>
            <a:off x="6553200" y="3868006"/>
            <a:ext cx="10589370" cy="1092607"/>
            <a:chOff x="6146257" y="2830309"/>
            <a:chExt cx="10589370" cy="1092607"/>
          </a:xfrm>
        </p:grpSpPr>
        <p:sp>
          <p:nvSpPr>
            <p:cNvPr id="37" name="TextBox 36">
              <a:extLst>
                <a:ext uri="{FF2B5EF4-FFF2-40B4-BE49-F238E27FC236}">
                  <a16:creationId xmlns:a16="http://schemas.microsoft.com/office/drawing/2014/main" id="{4EC84E6D-D3E3-963A-7195-1C62E5C160CB}"/>
                </a:ext>
              </a:extLst>
            </p:cNvPr>
            <p:cNvSpPr txBox="1"/>
            <p:nvPr/>
          </p:nvSpPr>
          <p:spPr>
            <a:xfrm>
              <a:off x="6146257" y="2830309"/>
              <a:ext cx="1600200" cy="1092607"/>
            </a:xfrm>
            <a:prstGeom prst="rect">
              <a:avLst/>
            </a:prstGeom>
            <a:noFill/>
          </p:spPr>
          <p:txBody>
            <a:bodyPr wrap="square" rtlCol="0">
              <a:spAutoFit/>
            </a:bodyPr>
            <a:lstStyle/>
            <a:p>
              <a:r>
                <a:rPr lang="en-US" sz="6500">
                  <a:latin typeface="Amasis MT Pro Black" panose="02040A04050005020304" pitchFamily="18" charset="0"/>
                </a:rPr>
                <a:t>01</a:t>
              </a:r>
            </a:p>
          </p:txBody>
        </p:sp>
        <p:sp>
          <p:nvSpPr>
            <p:cNvPr id="38" name="TextBox 37">
              <a:extLst>
                <a:ext uri="{FF2B5EF4-FFF2-40B4-BE49-F238E27FC236}">
                  <a16:creationId xmlns:a16="http://schemas.microsoft.com/office/drawing/2014/main" id="{EBE7A6BC-3157-7780-D681-7AF439636A44}"/>
                </a:ext>
              </a:extLst>
            </p:cNvPr>
            <p:cNvSpPr txBox="1"/>
            <p:nvPr/>
          </p:nvSpPr>
          <p:spPr>
            <a:xfrm>
              <a:off x="7924801" y="2838450"/>
              <a:ext cx="8810826" cy="90159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Một số biểu hiện của yêu lao động </a:t>
              </a:r>
            </a:p>
          </p:txBody>
        </p:sp>
      </p:grpSp>
      <p:grpSp>
        <p:nvGrpSpPr>
          <p:cNvPr id="40" name="Group 39">
            <a:extLst>
              <a:ext uri="{FF2B5EF4-FFF2-40B4-BE49-F238E27FC236}">
                <a16:creationId xmlns:a16="http://schemas.microsoft.com/office/drawing/2014/main" id="{A12C4FD2-F767-1048-1AEE-D4904BA54450}"/>
              </a:ext>
            </a:extLst>
          </p:cNvPr>
          <p:cNvGrpSpPr/>
          <p:nvPr/>
        </p:nvGrpSpPr>
        <p:grpSpPr>
          <a:xfrm>
            <a:off x="6426744" y="6144053"/>
            <a:ext cx="10589370" cy="1092607"/>
            <a:chOff x="6146257" y="2830309"/>
            <a:chExt cx="10589370" cy="1092607"/>
          </a:xfrm>
        </p:grpSpPr>
        <p:sp>
          <p:nvSpPr>
            <p:cNvPr id="41" name="TextBox 40">
              <a:extLst>
                <a:ext uri="{FF2B5EF4-FFF2-40B4-BE49-F238E27FC236}">
                  <a16:creationId xmlns:a16="http://schemas.microsoft.com/office/drawing/2014/main" id="{C068E74A-47A0-ED43-E6D5-4DEF35E3CE15}"/>
                </a:ext>
              </a:extLst>
            </p:cNvPr>
            <p:cNvSpPr txBox="1"/>
            <p:nvPr/>
          </p:nvSpPr>
          <p:spPr>
            <a:xfrm>
              <a:off x="6146257" y="2830309"/>
              <a:ext cx="1600200" cy="1092607"/>
            </a:xfrm>
            <a:prstGeom prst="rect">
              <a:avLst/>
            </a:prstGeom>
            <a:noFill/>
          </p:spPr>
          <p:txBody>
            <a:bodyPr wrap="square" rtlCol="0">
              <a:spAutoFit/>
            </a:bodyPr>
            <a:lstStyle/>
            <a:p>
              <a:r>
                <a:rPr lang="en-US" sz="6500">
                  <a:latin typeface="Amasis MT Pro Black" panose="02040A04050005020304" pitchFamily="18" charset="0"/>
                </a:rPr>
                <a:t>02</a:t>
              </a:r>
            </a:p>
          </p:txBody>
        </p:sp>
        <p:sp>
          <p:nvSpPr>
            <p:cNvPr id="42" name="TextBox 41">
              <a:extLst>
                <a:ext uri="{FF2B5EF4-FFF2-40B4-BE49-F238E27FC236}">
                  <a16:creationId xmlns:a16="http://schemas.microsoft.com/office/drawing/2014/main" id="{FF132FB5-30C8-843F-943F-EAEAEFE1E7AA}"/>
                </a:ext>
              </a:extLst>
            </p:cNvPr>
            <p:cNvSpPr txBox="1"/>
            <p:nvPr/>
          </p:nvSpPr>
          <p:spPr>
            <a:xfrm>
              <a:off x="7924801" y="2838450"/>
              <a:ext cx="8810826" cy="90159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Vì sao phải yêu lao động? </a:t>
              </a:r>
            </a:p>
          </p:txBody>
        </p:sp>
      </p:grpSp>
      <p:sp>
        <p:nvSpPr>
          <p:cNvPr id="44" name="Freeform 3">
            <a:extLst>
              <a:ext uri="{FF2B5EF4-FFF2-40B4-BE49-F238E27FC236}">
                <a16:creationId xmlns:a16="http://schemas.microsoft.com/office/drawing/2014/main" id="{ABDBF7E2-F3A3-BDC5-3ED3-AA77DE9CB569}"/>
              </a:ext>
            </a:extLst>
          </p:cNvPr>
          <p:cNvSpPr/>
          <p:nvPr/>
        </p:nvSpPr>
        <p:spPr>
          <a:xfrm>
            <a:off x="15356021" y="106289"/>
            <a:ext cx="2799184" cy="2743200"/>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5">
            <a:extLst>
              <a:ext uri="{FF2B5EF4-FFF2-40B4-BE49-F238E27FC236}">
                <a16:creationId xmlns:a16="http://schemas.microsoft.com/office/drawing/2014/main" id="{791DA7D0-BD9A-78F2-8F96-7BFBAE715DC1}"/>
              </a:ext>
            </a:extLst>
          </p:cNvPr>
          <p:cNvSpPr/>
          <p:nvPr/>
        </p:nvSpPr>
        <p:spPr>
          <a:xfrm>
            <a:off x="6467159" y="8575133"/>
            <a:ext cx="10182426" cy="2435425"/>
          </a:xfrm>
          <a:custGeom>
            <a:avLst/>
            <a:gdLst/>
            <a:ahLst/>
            <a:cxnLst/>
            <a:rect l="l" t="t" r="r" b="b"/>
            <a:pathLst>
              <a:path w="16230600" h="3733038">
                <a:moveTo>
                  <a:pt x="0" y="0"/>
                </a:moveTo>
                <a:lnTo>
                  <a:pt x="16230600" y="0"/>
                </a:lnTo>
                <a:lnTo>
                  <a:pt x="16230600" y="3733038"/>
                </a:lnTo>
                <a:lnTo>
                  <a:pt x="0" y="3733038"/>
                </a:lnTo>
                <a:lnTo>
                  <a:pt x="0" y="0"/>
                </a:lnTo>
                <a:close/>
              </a:path>
            </a:pathLst>
          </a:custGeom>
          <a:blipFill>
            <a:blip r:embed="rId3"/>
            <a:stretch>
              <a:fillRect/>
            </a:stretch>
          </a:blipFill>
        </p:spPr>
        <p:txBody>
          <a:bodyPr/>
          <a:lstStyle/>
          <a:p>
            <a:endParaRPr lang="en-US"/>
          </a:p>
        </p:txBody>
      </p:sp>
      <p:sp>
        <p:nvSpPr>
          <p:cNvPr id="47" name="Freeform 5">
            <a:extLst>
              <a:ext uri="{FF2B5EF4-FFF2-40B4-BE49-F238E27FC236}">
                <a16:creationId xmlns:a16="http://schemas.microsoft.com/office/drawing/2014/main" id="{762E737B-4685-CAD9-8565-95A4C6842AE4}"/>
              </a:ext>
            </a:extLst>
          </p:cNvPr>
          <p:cNvSpPr/>
          <p:nvPr/>
        </p:nvSpPr>
        <p:spPr>
          <a:xfrm>
            <a:off x="12496800" y="8692046"/>
            <a:ext cx="10182426" cy="2435425"/>
          </a:xfrm>
          <a:custGeom>
            <a:avLst/>
            <a:gdLst/>
            <a:ahLst/>
            <a:cxnLst/>
            <a:rect l="l" t="t" r="r" b="b"/>
            <a:pathLst>
              <a:path w="16230600" h="3733038">
                <a:moveTo>
                  <a:pt x="0" y="0"/>
                </a:moveTo>
                <a:lnTo>
                  <a:pt x="16230600" y="0"/>
                </a:lnTo>
                <a:lnTo>
                  <a:pt x="16230600" y="3733038"/>
                </a:lnTo>
                <a:lnTo>
                  <a:pt x="0" y="3733038"/>
                </a:lnTo>
                <a:lnTo>
                  <a:pt x="0" y="0"/>
                </a:lnTo>
                <a:close/>
              </a:path>
            </a:pathLst>
          </a:custGeom>
          <a:blipFill>
            <a:blip r:embed="rId3"/>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1EC"/>
        </a:solidFill>
        <a:effectLst/>
      </p:bgPr>
    </p:bg>
    <p:spTree>
      <p:nvGrpSpPr>
        <p:cNvPr id="1" name=""/>
        <p:cNvGrpSpPr/>
        <p:nvPr/>
      </p:nvGrpSpPr>
      <p:grpSpPr>
        <a:xfrm>
          <a:off x="0" y="0"/>
          <a:ext cx="0" cy="0"/>
          <a:chOff x="0" y="0"/>
          <a:chExt cx="0" cy="0"/>
        </a:xfrm>
      </p:grpSpPr>
      <p:sp>
        <p:nvSpPr>
          <p:cNvPr id="2" name="Freeform 2"/>
          <p:cNvSpPr/>
          <p:nvPr/>
        </p:nvSpPr>
        <p:spPr>
          <a:xfrm>
            <a:off x="914400" y="8406513"/>
            <a:ext cx="849287" cy="2389333"/>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23348" y="-190500"/>
            <a:ext cx="707352" cy="2362163"/>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6551809" y="8695706"/>
            <a:ext cx="1869366" cy="1810949"/>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45495" y="-62920"/>
            <a:ext cx="1702053" cy="1676974"/>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318F0869-6CBB-891D-E7E1-4C153FBEC6CC}"/>
              </a:ext>
            </a:extLst>
          </p:cNvPr>
          <p:cNvSpPr txBox="1"/>
          <p:nvPr/>
        </p:nvSpPr>
        <p:spPr>
          <a:xfrm>
            <a:off x="2596341" y="2705100"/>
            <a:ext cx="13095313" cy="2907784"/>
          </a:xfrm>
          <a:prstGeom prst="rect">
            <a:avLst/>
          </a:prstGeom>
          <a:noFill/>
        </p:spPr>
        <p:txBody>
          <a:bodyPr wrap="square" rtlCol="0">
            <a:spAutoFit/>
          </a:bodyPr>
          <a:lstStyle/>
          <a:p>
            <a:pPr algn="ctr">
              <a:lnSpc>
                <a:spcPct val="150000"/>
              </a:lnSpc>
            </a:pPr>
            <a:r>
              <a:rPr lang="en-US" sz="6500" b="1">
                <a:solidFill>
                  <a:schemeClr val="accent4">
                    <a:lumMod val="50000"/>
                  </a:schemeClr>
                </a:solidFill>
                <a:latin typeface="Arial" panose="020B0604020202020204" pitchFamily="34" charset="0"/>
                <a:cs typeface="Arial" panose="020B0604020202020204" pitchFamily="34" charset="0"/>
              </a:rPr>
              <a:t>PHẦN 1. MỘT SỐ BIỂU HIỆN </a:t>
            </a:r>
          </a:p>
          <a:p>
            <a:pPr algn="ctr">
              <a:lnSpc>
                <a:spcPct val="150000"/>
              </a:lnSpc>
            </a:pPr>
            <a:r>
              <a:rPr lang="en-US" sz="6500" b="1">
                <a:solidFill>
                  <a:schemeClr val="accent4">
                    <a:lumMod val="50000"/>
                  </a:schemeClr>
                </a:solidFill>
                <a:latin typeface="Arial" panose="020B0604020202020204" pitchFamily="34" charset="0"/>
                <a:cs typeface="Arial" panose="020B0604020202020204" pitchFamily="34" charset="0"/>
              </a:rPr>
              <a:t>CỦA YÊU LAO ĐỘNG </a:t>
            </a:r>
          </a:p>
        </p:txBody>
      </p:sp>
      <p:cxnSp>
        <p:nvCxnSpPr>
          <p:cNvPr id="10" name="Straight Connector 9">
            <a:extLst>
              <a:ext uri="{FF2B5EF4-FFF2-40B4-BE49-F238E27FC236}">
                <a16:creationId xmlns:a16="http://schemas.microsoft.com/office/drawing/2014/main" id="{014236CB-118A-0C3C-A278-AFEA1F060A9A}"/>
              </a:ext>
            </a:extLst>
          </p:cNvPr>
          <p:cNvCxnSpPr>
            <a:cxnSpLocks/>
          </p:cNvCxnSpPr>
          <p:nvPr/>
        </p:nvCxnSpPr>
        <p:spPr>
          <a:xfrm>
            <a:off x="4910762" y="6362700"/>
            <a:ext cx="8466473" cy="0"/>
          </a:xfrm>
          <a:prstGeom prst="line">
            <a:avLst/>
          </a:prstGeom>
          <a:ln w="57150">
            <a:solidFill>
              <a:schemeClr val="accent4">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3351309" y="-328501"/>
            <a:ext cx="11585381" cy="1714059"/>
          </a:xfrm>
          <a:prstGeom prst="rect">
            <a:avLst/>
          </a:prstGeom>
        </p:spPr>
        <p:txBody>
          <a:bodyPr wrap="square" lIns="0" tIns="0" rIns="0" bIns="0" rtlCol="0" anchor="t">
            <a:spAutoFit/>
          </a:bodyPr>
          <a:lstStyle/>
          <a:p>
            <a:pPr algn="ctr">
              <a:lnSpc>
                <a:spcPts val="15951"/>
              </a:lnSpc>
            </a:pPr>
            <a:r>
              <a:rPr lang="en-US" sz="4500" b="1">
                <a:solidFill>
                  <a:schemeClr val="accent5">
                    <a:lumMod val="50000"/>
                  </a:schemeClr>
                </a:solidFill>
                <a:latin typeface="Arial" panose="020B0604020202020204" pitchFamily="34" charset="0"/>
                <a:cs typeface="Arial" panose="020B0604020202020204" pitchFamily="34" charset="0"/>
              </a:rPr>
              <a:t>LÀM VIỆC NHÓM ĐÔI </a:t>
            </a:r>
          </a:p>
        </p:txBody>
      </p:sp>
      <p:sp>
        <p:nvSpPr>
          <p:cNvPr id="15" name="TextBox 14">
            <a:extLst>
              <a:ext uri="{FF2B5EF4-FFF2-40B4-BE49-F238E27FC236}">
                <a16:creationId xmlns:a16="http://schemas.microsoft.com/office/drawing/2014/main" id="{60EA5BEC-5B78-5F42-17E7-BE67849CBDE5}"/>
              </a:ext>
            </a:extLst>
          </p:cNvPr>
          <p:cNvSpPr txBox="1"/>
          <p:nvPr/>
        </p:nvSpPr>
        <p:spPr>
          <a:xfrm>
            <a:off x="746150" y="2705100"/>
            <a:ext cx="8703027" cy="5909310"/>
          </a:xfrm>
          <a:prstGeom prst="rect">
            <a:avLst/>
          </a:prstGeom>
          <a:noFill/>
        </p:spPr>
        <p:txBody>
          <a:bodyPr wrap="square" rtlCol="0">
            <a:spAutoFit/>
          </a:bodyPr>
          <a:lstStyle/>
          <a:p>
            <a:pPr algn="just">
              <a:lnSpc>
                <a:spcPct val="150000"/>
              </a:lnSpc>
            </a:pPr>
            <a:r>
              <a:rPr lang="en-US" sz="4000" b="1" i="1">
                <a:latin typeface="Arial" panose="020B0604020202020204" pitchFamily="34" charset="0"/>
                <a:cs typeface="Arial" panose="020B0604020202020204" pitchFamily="34" charset="0"/>
              </a:rPr>
              <a:t>Quan sát các bức tranh sau đây và trả lời câu hỏi: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Em hãy nêu các biểu hiện của yêu lao động qua các bức tranh đó.</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Hãy nêu thêm các biểu hiện của yêu lao động mà em biết.</a:t>
            </a:r>
          </a:p>
          <a:p>
            <a:endParaRPr lang="en-US"/>
          </a:p>
        </p:txBody>
      </p:sp>
      <p:pic>
        <p:nvPicPr>
          <p:cNvPr id="17" name="Picture 16">
            <a:extLst>
              <a:ext uri="{FF2B5EF4-FFF2-40B4-BE49-F238E27FC236}">
                <a16:creationId xmlns:a16="http://schemas.microsoft.com/office/drawing/2014/main" id="{16CFD6B4-8C6A-2D05-CB13-DFFA032A6E17}"/>
              </a:ext>
            </a:extLst>
          </p:cNvPr>
          <p:cNvPicPr>
            <a:picLocks noChangeAspect="1"/>
          </p:cNvPicPr>
          <p:nvPr/>
        </p:nvPicPr>
        <p:blipFill rotWithShape="1">
          <a:blip r:embed="rId6"/>
          <a:srcRect r="2720"/>
          <a:stretch/>
        </p:blipFill>
        <p:spPr>
          <a:xfrm>
            <a:off x="9585407" y="1895195"/>
            <a:ext cx="8466313" cy="3306061"/>
          </a:xfrm>
          <a:prstGeom prst="rect">
            <a:avLst/>
          </a:prstGeom>
        </p:spPr>
      </p:pic>
      <p:pic>
        <p:nvPicPr>
          <p:cNvPr id="19" name="Picture 18">
            <a:extLst>
              <a:ext uri="{FF2B5EF4-FFF2-40B4-BE49-F238E27FC236}">
                <a16:creationId xmlns:a16="http://schemas.microsoft.com/office/drawing/2014/main" id="{A343869D-7AF1-EB24-FB08-02B8F7B54697}"/>
              </a:ext>
            </a:extLst>
          </p:cNvPr>
          <p:cNvPicPr>
            <a:picLocks noChangeAspect="1"/>
          </p:cNvPicPr>
          <p:nvPr/>
        </p:nvPicPr>
        <p:blipFill>
          <a:blip r:embed="rId7"/>
          <a:stretch>
            <a:fillRect/>
          </a:stretch>
        </p:blipFill>
        <p:spPr>
          <a:xfrm>
            <a:off x="9703763" y="5486156"/>
            <a:ext cx="8229600" cy="3412274"/>
          </a:xfrm>
          <a:prstGeom prst="rect">
            <a:avLst/>
          </a:prstGeom>
        </p:spPr>
      </p:pic>
    </p:spTree>
    <p:extLst>
      <p:ext uri="{BB962C8B-B14F-4D97-AF65-F5344CB8AC3E}">
        <p14:creationId xmlns:p14="http://schemas.microsoft.com/office/powerpoint/2010/main" val="158775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B6D69-075A-8175-D147-A8FF9045C221}"/>
              </a:ext>
            </a:extLst>
          </p:cNvPr>
          <p:cNvPicPr>
            <a:picLocks noChangeAspect="1"/>
          </p:cNvPicPr>
          <p:nvPr/>
        </p:nvPicPr>
        <p:blipFill rotWithShape="1">
          <a:blip r:embed="rId2"/>
          <a:srcRect l="50391" t="8222" r="1622" b="5787"/>
          <a:stretch/>
        </p:blipFill>
        <p:spPr>
          <a:xfrm>
            <a:off x="10184107" y="1401014"/>
            <a:ext cx="6931000" cy="4718010"/>
          </a:xfrm>
          <a:prstGeom prst="rect">
            <a:avLst/>
          </a:prstGeom>
        </p:spPr>
      </p:pic>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16CFD6B4-8C6A-2D05-CB13-DFFA032A6E17}"/>
              </a:ext>
            </a:extLst>
          </p:cNvPr>
          <p:cNvPicPr>
            <a:picLocks noChangeAspect="1"/>
          </p:cNvPicPr>
          <p:nvPr/>
        </p:nvPicPr>
        <p:blipFill rotWithShape="1">
          <a:blip r:embed="rId2"/>
          <a:srcRect r="48567"/>
          <a:stretch/>
        </p:blipFill>
        <p:spPr>
          <a:xfrm>
            <a:off x="968107" y="1079244"/>
            <a:ext cx="7131025" cy="5266775"/>
          </a:xfrm>
          <a:prstGeom prst="rect">
            <a:avLst/>
          </a:prstGeom>
        </p:spPr>
      </p:pic>
      <p:sp>
        <p:nvSpPr>
          <p:cNvPr id="7" name="TextBox 6">
            <a:extLst>
              <a:ext uri="{FF2B5EF4-FFF2-40B4-BE49-F238E27FC236}">
                <a16:creationId xmlns:a16="http://schemas.microsoft.com/office/drawing/2014/main" id="{B5CC6A8D-1B26-E7C9-781B-3667245E36BB}"/>
              </a:ext>
            </a:extLst>
          </p:cNvPr>
          <p:cNvSpPr txBox="1"/>
          <p:nvPr/>
        </p:nvSpPr>
        <p:spPr>
          <a:xfrm>
            <a:off x="3579020" y="571500"/>
            <a:ext cx="111252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BIỂU HIỆN CỦA YÊU LAO ĐỘNG</a:t>
            </a:r>
          </a:p>
        </p:txBody>
      </p:sp>
      <p:grpSp>
        <p:nvGrpSpPr>
          <p:cNvPr id="14" name="Group 13">
            <a:extLst>
              <a:ext uri="{FF2B5EF4-FFF2-40B4-BE49-F238E27FC236}">
                <a16:creationId xmlns:a16="http://schemas.microsoft.com/office/drawing/2014/main" id="{A99F8FE1-60CC-2922-EF70-E32CC0080ED1}"/>
              </a:ext>
            </a:extLst>
          </p:cNvPr>
          <p:cNvGrpSpPr/>
          <p:nvPr/>
        </p:nvGrpSpPr>
        <p:grpSpPr>
          <a:xfrm>
            <a:off x="1542628" y="6119024"/>
            <a:ext cx="5981981" cy="2522725"/>
            <a:chOff x="1542628" y="6119024"/>
            <a:chExt cx="5981981" cy="2522725"/>
          </a:xfrm>
        </p:grpSpPr>
        <p:pic>
          <p:nvPicPr>
            <p:cNvPr id="12" name="Graphic 11" descr="Line arrow: Straight with solid fill">
              <a:extLst>
                <a:ext uri="{FF2B5EF4-FFF2-40B4-BE49-F238E27FC236}">
                  <a16:creationId xmlns:a16="http://schemas.microsoft.com/office/drawing/2014/main" id="{B35FFBD4-3523-F70A-13CB-0CB05CA733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4076419" y="5966624"/>
              <a:ext cx="914400" cy="1219200"/>
            </a:xfrm>
            <a:prstGeom prst="rect">
              <a:avLst/>
            </a:prstGeom>
          </p:spPr>
        </p:pic>
        <p:sp>
          <p:nvSpPr>
            <p:cNvPr id="13" name="TextBox 12">
              <a:extLst>
                <a:ext uri="{FF2B5EF4-FFF2-40B4-BE49-F238E27FC236}">
                  <a16:creationId xmlns:a16="http://schemas.microsoft.com/office/drawing/2014/main" id="{11152F15-849E-8A4D-1E29-AEAAE154D8D2}"/>
                </a:ext>
              </a:extLst>
            </p:cNvPr>
            <p:cNvSpPr txBox="1"/>
            <p:nvPr/>
          </p:nvSpPr>
          <p:spPr>
            <a:xfrm>
              <a:off x="1542628" y="7033424"/>
              <a:ext cx="5981981" cy="1608325"/>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Chủ động tự giác đối với công việc trên trường, lớp </a:t>
              </a:r>
            </a:p>
          </p:txBody>
        </p:sp>
      </p:grpSp>
      <p:grpSp>
        <p:nvGrpSpPr>
          <p:cNvPr id="16" name="Group 15">
            <a:extLst>
              <a:ext uri="{FF2B5EF4-FFF2-40B4-BE49-F238E27FC236}">
                <a16:creationId xmlns:a16="http://schemas.microsoft.com/office/drawing/2014/main" id="{3F666D3A-3559-59F4-76F9-9F4A513378A6}"/>
              </a:ext>
            </a:extLst>
          </p:cNvPr>
          <p:cNvGrpSpPr/>
          <p:nvPr/>
        </p:nvGrpSpPr>
        <p:grpSpPr>
          <a:xfrm>
            <a:off x="10920754" y="6240652"/>
            <a:ext cx="5981981" cy="2522725"/>
            <a:chOff x="1542628" y="6119024"/>
            <a:chExt cx="5981981" cy="2522725"/>
          </a:xfrm>
        </p:grpSpPr>
        <p:pic>
          <p:nvPicPr>
            <p:cNvPr id="18" name="Graphic 17" descr="Line arrow: Straight with solid fill">
              <a:extLst>
                <a:ext uri="{FF2B5EF4-FFF2-40B4-BE49-F238E27FC236}">
                  <a16:creationId xmlns:a16="http://schemas.microsoft.com/office/drawing/2014/main" id="{81B1F812-3587-826D-073A-D5E4864DBD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4076419" y="5966624"/>
              <a:ext cx="914400" cy="1219200"/>
            </a:xfrm>
            <a:prstGeom prst="rect">
              <a:avLst/>
            </a:prstGeom>
          </p:spPr>
        </p:pic>
        <p:sp>
          <p:nvSpPr>
            <p:cNvPr id="20" name="TextBox 19">
              <a:extLst>
                <a:ext uri="{FF2B5EF4-FFF2-40B4-BE49-F238E27FC236}">
                  <a16:creationId xmlns:a16="http://schemas.microsoft.com/office/drawing/2014/main" id="{7C0D18CA-87E8-2A82-5B83-B1AB3B2A5C24}"/>
                </a:ext>
              </a:extLst>
            </p:cNvPr>
            <p:cNvSpPr txBox="1"/>
            <p:nvPr/>
          </p:nvSpPr>
          <p:spPr>
            <a:xfrm>
              <a:off x="1542628" y="7033424"/>
              <a:ext cx="5981981" cy="1608325"/>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Cảm thấy vui vẻ khi lao động, khi làm được việc</a:t>
              </a:r>
            </a:p>
          </p:txBody>
        </p:sp>
      </p:grpSp>
    </p:spTree>
    <p:extLst>
      <p:ext uri="{BB962C8B-B14F-4D97-AF65-F5344CB8AC3E}">
        <p14:creationId xmlns:p14="http://schemas.microsoft.com/office/powerpoint/2010/main" val="55610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5CC6A8D-1B26-E7C9-781B-3667245E36BB}"/>
              </a:ext>
            </a:extLst>
          </p:cNvPr>
          <p:cNvSpPr txBox="1"/>
          <p:nvPr/>
        </p:nvSpPr>
        <p:spPr>
          <a:xfrm>
            <a:off x="3579020" y="484840"/>
            <a:ext cx="111252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BIỂU HIỆN CỦA YÊU LAO ĐỘNG</a:t>
            </a:r>
          </a:p>
        </p:txBody>
      </p:sp>
      <p:grpSp>
        <p:nvGrpSpPr>
          <p:cNvPr id="14" name="Group 13">
            <a:extLst>
              <a:ext uri="{FF2B5EF4-FFF2-40B4-BE49-F238E27FC236}">
                <a16:creationId xmlns:a16="http://schemas.microsoft.com/office/drawing/2014/main" id="{A99F8FE1-60CC-2922-EF70-E32CC0080ED1}"/>
              </a:ext>
            </a:extLst>
          </p:cNvPr>
          <p:cNvGrpSpPr/>
          <p:nvPr/>
        </p:nvGrpSpPr>
        <p:grpSpPr>
          <a:xfrm>
            <a:off x="1306486" y="6323960"/>
            <a:ext cx="5981981" cy="2522725"/>
            <a:chOff x="1542628" y="6119024"/>
            <a:chExt cx="5981981" cy="2522725"/>
          </a:xfrm>
        </p:grpSpPr>
        <p:pic>
          <p:nvPicPr>
            <p:cNvPr id="12" name="Graphic 11" descr="Line arrow: Straight with solid fill">
              <a:extLst>
                <a:ext uri="{FF2B5EF4-FFF2-40B4-BE49-F238E27FC236}">
                  <a16:creationId xmlns:a16="http://schemas.microsoft.com/office/drawing/2014/main" id="{B35FFBD4-3523-F70A-13CB-0CB05CA733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076419" y="5966624"/>
              <a:ext cx="914400" cy="1219200"/>
            </a:xfrm>
            <a:prstGeom prst="rect">
              <a:avLst/>
            </a:prstGeom>
          </p:spPr>
        </p:pic>
        <p:sp>
          <p:nvSpPr>
            <p:cNvPr id="13" name="TextBox 12">
              <a:extLst>
                <a:ext uri="{FF2B5EF4-FFF2-40B4-BE49-F238E27FC236}">
                  <a16:creationId xmlns:a16="http://schemas.microsoft.com/office/drawing/2014/main" id="{11152F15-849E-8A4D-1E29-AEAAE154D8D2}"/>
                </a:ext>
              </a:extLst>
            </p:cNvPr>
            <p:cNvSpPr txBox="1"/>
            <p:nvPr/>
          </p:nvSpPr>
          <p:spPr>
            <a:xfrm>
              <a:off x="1542628" y="7033424"/>
              <a:ext cx="5981981" cy="1608325"/>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Lao động tích cực, tạo ra được thành quả lao động tốt</a:t>
              </a:r>
            </a:p>
          </p:txBody>
        </p:sp>
      </p:grpSp>
      <p:grpSp>
        <p:nvGrpSpPr>
          <p:cNvPr id="16" name="Group 15">
            <a:extLst>
              <a:ext uri="{FF2B5EF4-FFF2-40B4-BE49-F238E27FC236}">
                <a16:creationId xmlns:a16="http://schemas.microsoft.com/office/drawing/2014/main" id="{3F666D3A-3559-59F4-76F9-9F4A513378A6}"/>
              </a:ext>
            </a:extLst>
          </p:cNvPr>
          <p:cNvGrpSpPr/>
          <p:nvPr/>
        </p:nvGrpSpPr>
        <p:grpSpPr>
          <a:xfrm>
            <a:off x="10920754" y="6240652"/>
            <a:ext cx="5981981" cy="2522725"/>
            <a:chOff x="1542628" y="6119024"/>
            <a:chExt cx="5981981" cy="2522725"/>
          </a:xfrm>
        </p:grpSpPr>
        <p:pic>
          <p:nvPicPr>
            <p:cNvPr id="18" name="Graphic 17" descr="Line arrow: Straight with solid fill">
              <a:extLst>
                <a:ext uri="{FF2B5EF4-FFF2-40B4-BE49-F238E27FC236}">
                  <a16:creationId xmlns:a16="http://schemas.microsoft.com/office/drawing/2014/main" id="{81B1F812-3587-826D-073A-D5E4864DBD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076419" y="5966624"/>
              <a:ext cx="914400" cy="1219200"/>
            </a:xfrm>
            <a:prstGeom prst="rect">
              <a:avLst/>
            </a:prstGeom>
          </p:spPr>
        </p:pic>
        <p:sp>
          <p:nvSpPr>
            <p:cNvPr id="20" name="TextBox 19">
              <a:extLst>
                <a:ext uri="{FF2B5EF4-FFF2-40B4-BE49-F238E27FC236}">
                  <a16:creationId xmlns:a16="http://schemas.microsoft.com/office/drawing/2014/main" id="{7C0D18CA-87E8-2A82-5B83-B1AB3B2A5C24}"/>
                </a:ext>
              </a:extLst>
            </p:cNvPr>
            <p:cNvSpPr txBox="1"/>
            <p:nvPr/>
          </p:nvSpPr>
          <p:spPr>
            <a:xfrm>
              <a:off x="1542628" y="7033424"/>
              <a:ext cx="5981981" cy="1608325"/>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Chủ động tham gia các hoạt động lao động ở địa phương</a:t>
              </a:r>
            </a:p>
          </p:txBody>
        </p:sp>
      </p:grpSp>
      <p:pic>
        <p:nvPicPr>
          <p:cNvPr id="8" name="Picture 7">
            <a:extLst>
              <a:ext uri="{FF2B5EF4-FFF2-40B4-BE49-F238E27FC236}">
                <a16:creationId xmlns:a16="http://schemas.microsoft.com/office/drawing/2014/main" id="{015C0716-B005-D9AD-C3A0-8A4E1A3DB79A}"/>
              </a:ext>
            </a:extLst>
          </p:cNvPr>
          <p:cNvPicPr>
            <a:picLocks noChangeAspect="1"/>
          </p:cNvPicPr>
          <p:nvPr/>
        </p:nvPicPr>
        <p:blipFill rotWithShape="1">
          <a:blip r:embed="rId8"/>
          <a:srcRect l="1690" t="6040" r="49117" b="3941"/>
          <a:stretch/>
        </p:blipFill>
        <p:spPr>
          <a:xfrm>
            <a:off x="1177036" y="1362077"/>
            <a:ext cx="6427495" cy="4876801"/>
          </a:xfrm>
          <a:prstGeom prst="rect">
            <a:avLst/>
          </a:prstGeom>
        </p:spPr>
      </p:pic>
      <p:pic>
        <p:nvPicPr>
          <p:cNvPr id="9" name="Picture 8">
            <a:extLst>
              <a:ext uri="{FF2B5EF4-FFF2-40B4-BE49-F238E27FC236}">
                <a16:creationId xmlns:a16="http://schemas.microsoft.com/office/drawing/2014/main" id="{F0AC15AA-5F4E-FFAC-7030-8E4AF663E1EE}"/>
              </a:ext>
            </a:extLst>
          </p:cNvPr>
          <p:cNvPicPr>
            <a:picLocks noChangeAspect="1"/>
          </p:cNvPicPr>
          <p:nvPr/>
        </p:nvPicPr>
        <p:blipFill rotWithShape="1">
          <a:blip r:embed="rId8"/>
          <a:srcRect l="51787" t="2778" r="-980" b="7204"/>
          <a:stretch/>
        </p:blipFill>
        <p:spPr>
          <a:xfrm>
            <a:off x="10549258" y="1279386"/>
            <a:ext cx="6427495" cy="4876801"/>
          </a:xfrm>
          <a:prstGeom prst="rect">
            <a:avLst/>
          </a:prstGeom>
        </p:spPr>
      </p:pic>
    </p:spTree>
    <p:extLst>
      <p:ext uri="{BB962C8B-B14F-4D97-AF65-F5344CB8AC3E}">
        <p14:creationId xmlns:p14="http://schemas.microsoft.com/office/powerpoint/2010/main" val="420663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DF8"/>
        </a:solidFill>
        <a:effectLst/>
      </p:bgPr>
    </p:bg>
    <p:spTree>
      <p:nvGrpSpPr>
        <p:cNvPr id="1" name=""/>
        <p:cNvGrpSpPr/>
        <p:nvPr/>
      </p:nvGrpSpPr>
      <p:grpSpPr>
        <a:xfrm>
          <a:off x="0" y="0"/>
          <a:ext cx="0" cy="0"/>
          <a:chOff x="0" y="0"/>
          <a:chExt cx="0" cy="0"/>
        </a:xfrm>
      </p:grpSpPr>
      <p:sp>
        <p:nvSpPr>
          <p:cNvPr id="2" name="Freeform 2"/>
          <p:cNvSpPr/>
          <p:nvPr/>
        </p:nvSpPr>
        <p:spPr>
          <a:xfrm>
            <a:off x="750913" y="8931768"/>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347162" y="-598633"/>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244181">
            <a:off x="17304942" y="9143542"/>
            <a:ext cx="1436407" cy="1391520"/>
          </a:xfrm>
          <a:custGeom>
            <a:avLst/>
            <a:gdLst/>
            <a:ahLst/>
            <a:cxnLst/>
            <a:rect l="l" t="t" r="r" b="b"/>
            <a:pathLst>
              <a:path w="1436407" h="1391520">
                <a:moveTo>
                  <a:pt x="0" y="0"/>
                </a:moveTo>
                <a:lnTo>
                  <a:pt x="1436408" y="0"/>
                </a:lnTo>
                <a:lnTo>
                  <a:pt x="1436408" y="1391519"/>
                </a:lnTo>
                <a:lnTo>
                  <a:pt x="0" y="1391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100000">
            <a:off x="-411540" y="-294570"/>
            <a:ext cx="1436407" cy="1391520"/>
          </a:xfrm>
          <a:custGeom>
            <a:avLst/>
            <a:gdLst/>
            <a:ahLst/>
            <a:cxnLst/>
            <a:rect l="l" t="t" r="r" b="b"/>
            <a:pathLst>
              <a:path w="1436407" h="1391520">
                <a:moveTo>
                  <a:pt x="0" y="0"/>
                </a:moveTo>
                <a:lnTo>
                  <a:pt x="1436407" y="0"/>
                </a:lnTo>
                <a:lnTo>
                  <a:pt x="1436407" y="1391520"/>
                </a:lnTo>
                <a:lnTo>
                  <a:pt x="0" y="1391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F19076DC-9870-8797-AE8A-8876B613C922}"/>
              </a:ext>
            </a:extLst>
          </p:cNvPr>
          <p:cNvSpPr txBox="1"/>
          <p:nvPr/>
        </p:nvSpPr>
        <p:spPr>
          <a:xfrm>
            <a:off x="2095500" y="734366"/>
            <a:ext cx="140970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MỘT SỐ BIỂU HIỆN KHÁC CỦA YÊU LAO ĐỘNG </a:t>
            </a:r>
          </a:p>
        </p:txBody>
      </p:sp>
      <p:sp>
        <p:nvSpPr>
          <p:cNvPr id="11" name="Freeform 8">
            <a:extLst>
              <a:ext uri="{FF2B5EF4-FFF2-40B4-BE49-F238E27FC236}">
                <a16:creationId xmlns:a16="http://schemas.microsoft.com/office/drawing/2014/main" id="{56CEFB96-F18D-2756-EC9A-4CE0322A8663}"/>
              </a:ext>
            </a:extLst>
          </p:cNvPr>
          <p:cNvSpPr/>
          <p:nvPr/>
        </p:nvSpPr>
        <p:spPr>
          <a:xfrm>
            <a:off x="10733113" y="3781425"/>
            <a:ext cx="7588224" cy="6505575"/>
          </a:xfrm>
          <a:custGeom>
            <a:avLst/>
            <a:gdLst/>
            <a:ahLst/>
            <a:cxnLst/>
            <a:rect l="l" t="t" r="r" b="b"/>
            <a:pathLst>
              <a:path w="9782585" h="8229600">
                <a:moveTo>
                  <a:pt x="0" y="0"/>
                </a:moveTo>
                <a:lnTo>
                  <a:pt x="9782585" y="0"/>
                </a:lnTo>
                <a:lnTo>
                  <a:pt x="9782585" y="8229600"/>
                </a:lnTo>
                <a:lnTo>
                  <a:pt x="0" y="8229600"/>
                </a:lnTo>
                <a:lnTo>
                  <a:pt x="0" y="0"/>
                </a:lnTo>
                <a:close/>
              </a:path>
            </a:pathLst>
          </a:custGeom>
          <a:blipFill>
            <a:blip r:embed="rId6"/>
            <a:stretch>
              <a:fillRect/>
            </a:stretch>
          </a:blipFill>
        </p:spPr>
        <p:txBody>
          <a:bodyPr/>
          <a:lstStyle/>
          <a:p>
            <a:endParaRPr lang="en-US"/>
          </a:p>
        </p:txBody>
      </p:sp>
      <p:sp>
        <p:nvSpPr>
          <p:cNvPr id="17" name="Rectangle: Diagonal Corners Rounded 16">
            <a:extLst>
              <a:ext uri="{FF2B5EF4-FFF2-40B4-BE49-F238E27FC236}">
                <a16:creationId xmlns:a16="http://schemas.microsoft.com/office/drawing/2014/main" id="{D9BB137C-F0FC-9E44-9034-5C30D2CFA9D4}"/>
              </a:ext>
            </a:extLst>
          </p:cNvPr>
          <p:cNvSpPr/>
          <p:nvPr/>
        </p:nvSpPr>
        <p:spPr>
          <a:xfrm>
            <a:off x="1600200" y="2291272"/>
            <a:ext cx="7924800" cy="1181587"/>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Tích cực, tự giác làm các công việc. </a:t>
            </a:r>
          </a:p>
        </p:txBody>
      </p:sp>
      <p:sp>
        <p:nvSpPr>
          <p:cNvPr id="19" name="Rectangle: Diagonal Corners Rounded 18">
            <a:extLst>
              <a:ext uri="{FF2B5EF4-FFF2-40B4-BE49-F238E27FC236}">
                <a16:creationId xmlns:a16="http://schemas.microsoft.com/office/drawing/2014/main" id="{1B70870A-4927-8963-12E1-366D38849B68}"/>
              </a:ext>
            </a:extLst>
          </p:cNvPr>
          <p:cNvSpPr/>
          <p:nvPr/>
        </p:nvSpPr>
        <p:spPr>
          <a:xfrm>
            <a:off x="1600200" y="3879889"/>
            <a:ext cx="7924800" cy="1181587"/>
          </a:xfrm>
          <a:prstGeom prst="round2Diag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Chăm chỉ làm việc. </a:t>
            </a:r>
          </a:p>
        </p:txBody>
      </p:sp>
      <p:sp>
        <p:nvSpPr>
          <p:cNvPr id="21" name="Rectangle: Diagonal Corners Rounded 20">
            <a:extLst>
              <a:ext uri="{FF2B5EF4-FFF2-40B4-BE49-F238E27FC236}">
                <a16:creationId xmlns:a16="http://schemas.microsoft.com/office/drawing/2014/main" id="{B45589D8-86C7-27F9-1D91-C416EBBADFA8}"/>
              </a:ext>
            </a:extLst>
          </p:cNvPr>
          <p:cNvSpPr/>
          <p:nvPr/>
        </p:nvSpPr>
        <p:spPr>
          <a:xfrm>
            <a:off x="1600200" y="5571691"/>
            <a:ext cx="7924800" cy="1181587"/>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Không trì hoãn, đùn đẩy công việc. </a:t>
            </a:r>
          </a:p>
        </p:txBody>
      </p:sp>
      <p:sp>
        <p:nvSpPr>
          <p:cNvPr id="22" name="Rectangle: Diagonal Corners Rounded 21">
            <a:extLst>
              <a:ext uri="{FF2B5EF4-FFF2-40B4-BE49-F238E27FC236}">
                <a16:creationId xmlns:a16="http://schemas.microsoft.com/office/drawing/2014/main" id="{E846CE5D-574D-8A6D-2E96-AC1EDFD9A6E5}"/>
              </a:ext>
            </a:extLst>
          </p:cNvPr>
          <p:cNvSpPr/>
          <p:nvPr/>
        </p:nvSpPr>
        <p:spPr>
          <a:xfrm>
            <a:off x="1600200" y="7273018"/>
            <a:ext cx="7924800" cy="1658750"/>
          </a:xfrm>
          <a:prstGeom prst="round2Diag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Kính trọng người yêu lao động, phê phán các cá nhân lười biếng. </a:t>
            </a:r>
          </a:p>
        </p:txBody>
      </p:sp>
    </p:spTree>
    <p:extLst>
      <p:ext uri="{BB962C8B-B14F-4D97-AF65-F5344CB8AC3E}">
        <p14:creationId xmlns:p14="http://schemas.microsoft.com/office/powerpoint/2010/main" val="3661300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2043</Words>
  <Application>Microsoft Office PowerPoint</Application>
  <PresentationFormat>Custom</PresentationFormat>
  <Paragraphs>196</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Amasis MT Pro Black</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Cute Pastel Group Project Presentation</dc:title>
  <dc:creator>FPT SHOP</dc:creator>
  <cp:lastModifiedBy>FPT SHOP</cp:lastModifiedBy>
  <cp:revision>8</cp:revision>
  <dcterms:created xsi:type="dcterms:W3CDTF">2006-08-16T00:00:00Z</dcterms:created>
  <dcterms:modified xsi:type="dcterms:W3CDTF">2025-11-22T08:49:40Z</dcterms:modified>
  <dc:identifier>DAFmOcjFiwk</dc:identifier>
</cp:coreProperties>
</file>