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72" r:id="rId2"/>
    <p:sldId id="393" r:id="rId3"/>
    <p:sldId id="457" r:id="rId4"/>
    <p:sldId id="256" r:id="rId5"/>
    <p:sldId id="258" r:id="rId6"/>
    <p:sldId id="268" r:id="rId7"/>
    <p:sldId id="441" r:id="rId8"/>
    <p:sldId id="459" r:id="rId9"/>
    <p:sldId id="437" r:id="rId10"/>
    <p:sldId id="259" r:id="rId11"/>
    <p:sldId id="461" r:id="rId12"/>
    <p:sldId id="462" r:id="rId13"/>
    <p:sldId id="463" r:id="rId14"/>
    <p:sldId id="464" r:id="rId15"/>
    <p:sldId id="465" r:id="rId16"/>
    <p:sldId id="395" r:id="rId17"/>
    <p:sldId id="466" r:id="rId18"/>
    <p:sldId id="467" r:id="rId19"/>
    <p:sldId id="468" r:id="rId20"/>
    <p:sldId id="469" r:id="rId21"/>
    <p:sldId id="470" r:id="rId22"/>
    <p:sldId id="471" r:id="rId23"/>
    <p:sldId id="472" r:id="rId24"/>
    <p:sldId id="473" r:id="rId25"/>
    <p:sldId id="266" r:id="rId26"/>
    <p:sldId id="474" r:id="rId27"/>
    <p:sldId id="475" r:id="rId28"/>
    <p:sldId id="308" r:id="rId29"/>
    <p:sldId id="273" r:id="rId3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34B"/>
    <a:srgbClr val="454F77"/>
    <a:srgbClr val="373E5E"/>
    <a:srgbClr val="DCD4E4"/>
    <a:srgbClr val="CDDDDA"/>
    <a:srgbClr val="503D36"/>
    <a:srgbClr val="D7CBDF"/>
    <a:srgbClr val="C6D9F1"/>
    <a:srgbClr val="FFE9AB"/>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E4AAE-C223-4A7E-A33C-D21A65BAE976}" type="datetimeFigureOut">
              <a:rPr lang="en-US" smtClean="0"/>
              <a:t>11/22/2025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8AE5B-E367-4D63-8AA5-EB7753FD2A52}" type="slidenum">
              <a:rPr lang="en-US" smtClean="0"/>
              <a:t>‹#›</a:t>
            </a:fld>
            <a:endParaRPr lang="en-US"/>
          </a:p>
        </p:txBody>
      </p:sp>
    </p:spTree>
    <p:extLst>
      <p:ext uri="{BB962C8B-B14F-4D97-AF65-F5344CB8AC3E}">
        <p14:creationId xmlns:p14="http://schemas.microsoft.com/office/powerpoint/2010/main" val="262980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7.svg"/><Relationship Id="rId7" Type="http://schemas.openxmlformats.org/officeDocument/2006/relationships/image" Target="../media/image5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19.svg"/><Relationship Id="rId10" Type="http://schemas.openxmlformats.org/officeDocument/2006/relationships/image" Target="../media/image62.png"/><Relationship Id="rId4" Type="http://schemas.openxmlformats.org/officeDocument/2006/relationships/image" Target="../media/image18.png"/><Relationship Id="rId9" Type="http://schemas.openxmlformats.org/officeDocument/2006/relationships/image" Target="../media/image61.svg"/></Relationships>
</file>

<file path=ppt/slides/_rels/slide1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9.sv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9.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5.svg"/><Relationship Id="rId5" Type="http://schemas.openxmlformats.org/officeDocument/2006/relationships/image" Target="../media/image37.sv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sv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sv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svg"/><Relationship Id="rId7"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7.svg"/><Relationship Id="rId7" Type="http://schemas.openxmlformats.org/officeDocument/2006/relationships/image" Target="../media/image5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19.svg"/><Relationship Id="rId10" Type="http://schemas.openxmlformats.org/officeDocument/2006/relationships/image" Target="../media/image79.svg"/><Relationship Id="rId4" Type="http://schemas.openxmlformats.org/officeDocument/2006/relationships/image" Target="../media/image18.png"/><Relationship Id="rId9"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22.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2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9.svg"/><Relationship Id="rId7" Type="http://schemas.openxmlformats.org/officeDocument/2006/relationships/image" Target="../media/image3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89.svg"/><Relationship Id="rId5" Type="http://schemas.openxmlformats.org/officeDocument/2006/relationships/image" Target="../media/image11.svg"/><Relationship Id="rId10" Type="http://schemas.openxmlformats.org/officeDocument/2006/relationships/image" Target="../media/image88.png"/><Relationship Id="rId4" Type="http://schemas.openxmlformats.org/officeDocument/2006/relationships/image" Target="../media/image10.png"/><Relationship Id="rId9" Type="http://schemas.openxmlformats.org/officeDocument/2006/relationships/image" Target="../media/image87.sv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9.svg"/><Relationship Id="rId7" Type="http://schemas.openxmlformats.org/officeDocument/2006/relationships/image" Target="../media/image39.svg"/><Relationship Id="rId12" Type="http://schemas.openxmlformats.org/officeDocument/2006/relationships/image" Target="../media/image9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89.svg"/><Relationship Id="rId5" Type="http://schemas.openxmlformats.org/officeDocument/2006/relationships/image" Target="../media/image11.svg"/><Relationship Id="rId10" Type="http://schemas.openxmlformats.org/officeDocument/2006/relationships/image" Target="../media/image88.png"/><Relationship Id="rId4" Type="http://schemas.openxmlformats.org/officeDocument/2006/relationships/image" Target="../media/image10.png"/><Relationship Id="rId9" Type="http://schemas.openxmlformats.org/officeDocument/2006/relationships/image" Target="../media/image87.svg"/></Relationships>
</file>

<file path=ppt/slides/_rels/slide2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9.svg"/><Relationship Id="rId7" Type="http://schemas.openxmlformats.org/officeDocument/2006/relationships/image" Target="../media/image39.svg"/><Relationship Id="rId12" Type="http://schemas.openxmlformats.org/officeDocument/2006/relationships/image" Target="../media/image9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89.svg"/><Relationship Id="rId5" Type="http://schemas.openxmlformats.org/officeDocument/2006/relationships/image" Target="../media/image11.svg"/><Relationship Id="rId10" Type="http://schemas.openxmlformats.org/officeDocument/2006/relationships/image" Target="../media/image88.png"/><Relationship Id="rId4" Type="http://schemas.openxmlformats.org/officeDocument/2006/relationships/image" Target="../media/image10.png"/><Relationship Id="rId9" Type="http://schemas.openxmlformats.org/officeDocument/2006/relationships/image" Target="../media/image87.sv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1.svg"/><Relationship Id="rId18" Type="http://schemas.openxmlformats.org/officeDocument/2006/relationships/image" Target="../media/image96.png"/><Relationship Id="rId3" Type="http://schemas.openxmlformats.org/officeDocument/2006/relationships/image" Target="../media/image33.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95.svg"/><Relationship Id="rId2" Type="http://schemas.openxmlformats.org/officeDocument/2006/relationships/image" Target="../media/image32.png"/><Relationship Id="rId16"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7.svg"/><Relationship Id="rId15" Type="http://schemas.openxmlformats.org/officeDocument/2006/relationships/image" Target="../media/image93.svg"/><Relationship Id="rId10" Type="http://schemas.openxmlformats.org/officeDocument/2006/relationships/image" Target="../media/image38.png"/><Relationship Id="rId19" Type="http://schemas.openxmlformats.org/officeDocument/2006/relationships/image" Target="../media/image97.svg"/><Relationship Id="rId4" Type="http://schemas.openxmlformats.org/officeDocument/2006/relationships/image" Target="../media/image36.png"/><Relationship Id="rId9" Type="http://schemas.openxmlformats.org/officeDocument/2006/relationships/image" Target="../media/image43.svg"/><Relationship Id="rId14" Type="http://schemas.openxmlformats.org/officeDocument/2006/relationships/image" Target="../media/image92.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99.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svg"/><Relationship Id="rId7"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9.svg"/><Relationship Id="rId3" Type="http://schemas.openxmlformats.org/officeDocument/2006/relationships/image" Target="../media/image23.svg"/><Relationship Id="rId7" Type="http://schemas.openxmlformats.org/officeDocument/2006/relationships/image" Target="../media/image25.svg"/><Relationship Id="rId12"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1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17.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5.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9.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5.svg"/><Relationship Id="rId5" Type="http://schemas.openxmlformats.org/officeDocument/2006/relationships/image" Target="../media/image37.sv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7.svg"/><Relationship Id="rId7" Type="http://schemas.openxmlformats.org/officeDocument/2006/relationships/image" Target="../media/image5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19.svg"/><Relationship Id="rId10" Type="http://schemas.openxmlformats.org/officeDocument/2006/relationships/image" Target="../media/image52.png"/><Relationship Id="rId4" Type="http://schemas.openxmlformats.org/officeDocument/2006/relationships/image" Target="../media/image18.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0964" y="3116868"/>
            <a:ext cx="14554204" cy="4947678"/>
            <a:chOff x="0" y="0"/>
            <a:chExt cx="3907097" cy="3386337"/>
          </a:xfrm>
        </p:grpSpPr>
        <p:sp>
          <p:nvSpPr>
            <p:cNvPr id="3" name="Freeform 3"/>
            <p:cNvSpPr/>
            <p:nvPr/>
          </p:nvSpPr>
          <p:spPr>
            <a:xfrm>
              <a:off x="-1" y="0"/>
              <a:ext cx="3914756" cy="3386337"/>
            </a:xfrm>
            <a:custGeom>
              <a:avLst/>
              <a:gdLst/>
              <a:ahLst/>
              <a:cxnLst/>
              <a:rect l="l" t="t" r="r" b="b"/>
              <a:pathLst>
                <a:path w="3914756" h="3386337">
                  <a:moveTo>
                    <a:pt x="3408317" y="3369418"/>
                  </a:moveTo>
                  <a:cubicBezTo>
                    <a:pt x="3408317" y="3369418"/>
                    <a:pt x="3171321" y="3359449"/>
                    <a:pt x="2809181" y="3372893"/>
                  </a:cubicBezTo>
                  <a:cubicBezTo>
                    <a:pt x="2447043" y="3386337"/>
                    <a:pt x="490924" y="3386337"/>
                    <a:pt x="490924" y="3386337"/>
                  </a:cubicBezTo>
                  <a:cubicBezTo>
                    <a:pt x="245502" y="3386337"/>
                    <a:pt x="32509" y="3289069"/>
                    <a:pt x="31032" y="3128955"/>
                  </a:cubicBezTo>
                  <a:cubicBezTo>
                    <a:pt x="31032" y="3128955"/>
                    <a:pt x="0" y="185437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43450"/>
                    <a:pt x="3906000" y="2429368"/>
                  </a:cubicBezTo>
                  <a:cubicBezTo>
                    <a:pt x="3914755" y="2722670"/>
                    <a:pt x="3868208" y="3055741"/>
                    <a:pt x="3868208" y="3055741"/>
                  </a:cubicBezTo>
                  <a:cubicBezTo>
                    <a:pt x="3865242" y="3235766"/>
                    <a:pt x="3653739" y="3369418"/>
                    <a:pt x="3408317" y="3369418"/>
                  </a:cubicBezTo>
                  <a:close/>
                </a:path>
              </a:pathLst>
            </a:custGeom>
            <a:solidFill>
              <a:srgbClr val="F47C7D"/>
            </a:solidFill>
          </p:spPr>
          <p:txBody>
            <a:bodyPr/>
            <a:lstStyle/>
            <a:p>
              <a:endParaRPr lang="en-US"/>
            </a:p>
          </p:txBody>
        </p:sp>
      </p:grpSp>
      <p:grpSp>
        <p:nvGrpSpPr>
          <p:cNvPr id="4" name="Group 4"/>
          <p:cNvGrpSpPr/>
          <p:nvPr/>
        </p:nvGrpSpPr>
        <p:grpSpPr>
          <a:xfrm>
            <a:off x="2130968" y="2985959"/>
            <a:ext cx="14401800" cy="4849986"/>
            <a:chOff x="0" y="0"/>
            <a:chExt cx="3907097" cy="3329034"/>
          </a:xfrm>
        </p:grpSpPr>
        <p:sp>
          <p:nvSpPr>
            <p:cNvPr id="5" name="Freeform 5"/>
            <p:cNvSpPr/>
            <p:nvPr/>
          </p:nvSpPr>
          <p:spPr>
            <a:xfrm>
              <a:off x="-1" y="0"/>
              <a:ext cx="3914756" cy="3329034"/>
            </a:xfrm>
            <a:custGeom>
              <a:avLst/>
              <a:gdLst/>
              <a:ahLst/>
              <a:cxnLst/>
              <a:rect l="l" t="t" r="r" b="b"/>
              <a:pathLst>
                <a:path w="3914756" h="3329034">
                  <a:moveTo>
                    <a:pt x="3408317" y="3312115"/>
                  </a:moveTo>
                  <a:cubicBezTo>
                    <a:pt x="3408317" y="3312115"/>
                    <a:pt x="3171321" y="3302145"/>
                    <a:pt x="2809181" y="3315589"/>
                  </a:cubicBezTo>
                  <a:cubicBezTo>
                    <a:pt x="2447043" y="3329034"/>
                    <a:pt x="490924" y="3329034"/>
                    <a:pt x="490924" y="3329034"/>
                  </a:cubicBezTo>
                  <a:cubicBezTo>
                    <a:pt x="245502" y="3329034"/>
                    <a:pt x="32509" y="3231766"/>
                    <a:pt x="31032" y="3071652"/>
                  </a:cubicBezTo>
                  <a:cubicBezTo>
                    <a:pt x="31032" y="3071652"/>
                    <a:pt x="0" y="180999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03013"/>
                    <a:pt x="3906000" y="2372065"/>
                  </a:cubicBezTo>
                  <a:cubicBezTo>
                    <a:pt x="3914755" y="2665366"/>
                    <a:pt x="3868208" y="2998438"/>
                    <a:pt x="3868208" y="2998438"/>
                  </a:cubicBezTo>
                  <a:cubicBezTo>
                    <a:pt x="3865242" y="3178463"/>
                    <a:pt x="3653739" y="3312115"/>
                    <a:pt x="3408317" y="3312115"/>
                  </a:cubicBezTo>
                  <a:close/>
                </a:path>
              </a:pathLst>
            </a:custGeom>
            <a:solidFill>
              <a:srgbClr val="FCE4E2"/>
            </a:solidFill>
          </p:spPr>
          <p:txBody>
            <a:bodyPr/>
            <a:lstStyle/>
            <a:p>
              <a:endParaRPr lang="en-US"/>
            </a:p>
          </p:txBody>
        </p:sp>
      </p:grpSp>
      <p:sp>
        <p:nvSpPr>
          <p:cNvPr id="7" name="TextBox 7"/>
          <p:cNvSpPr txBox="1"/>
          <p:nvPr/>
        </p:nvSpPr>
        <p:spPr>
          <a:xfrm>
            <a:off x="2602427" y="3754525"/>
            <a:ext cx="13639800" cy="3323987"/>
          </a:xfrm>
          <a:prstGeom prst="rect">
            <a:avLst/>
          </a:prstGeom>
        </p:spPr>
        <p:txBody>
          <a:bodyPr wrap="square" lIns="0" tIns="0" rIns="0" bIns="0" rtlCol="0" anchor="ctr">
            <a:spAutoFit/>
          </a:bodyPr>
          <a:lstStyle/>
          <a:p>
            <a:pPr algn="ctr">
              <a:lnSpc>
                <a:spcPct val="150000"/>
              </a:lnSpc>
            </a:pPr>
            <a:r>
              <a:rPr lang="vi-VN" sz="7200" b="1" dirty="0">
                <a:solidFill>
                  <a:srgbClr val="00000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00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2078">
            <a:off x="12226025" y="8576614"/>
            <a:ext cx="7091192" cy="483973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745">
            <a:off x="-1506619" y="-1384741"/>
            <a:ext cx="5361002" cy="5569872"/>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01415" y="2333171"/>
            <a:ext cx="1593702" cy="166959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4781" y="8398791"/>
            <a:ext cx="2108560" cy="35653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971091" y="5156546"/>
            <a:ext cx="818503" cy="913138"/>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1432" y="6899042"/>
            <a:ext cx="1499055" cy="1463622"/>
          </a:xfrm>
          <a:prstGeom prst="rect">
            <a:avLst/>
          </a:prstGeom>
        </p:spPr>
      </p:pic>
      <p:pic>
        <p:nvPicPr>
          <p:cNvPr id="15"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893482" y="2628291"/>
            <a:ext cx="2576427" cy="799840"/>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0200" y="342900"/>
            <a:ext cx="15127146" cy="2492990"/>
            <a:chOff x="1795464" y="266700"/>
            <a:chExt cx="15127146" cy="2492990"/>
          </a:xfrm>
        </p:grpSpPr>
        <p:grpSp>
          <p:nvGrpSpPr>
            <p:cNvPr id="11" name="Group 10"/>
            <p:cNvGrpSpPr/>
            <p:nvPr/>
          </p:nvGrpSpPr>
          <p:grpSpPr>
            <a:xfrm>
              <a:off x="1795464" y="266700"/>
              <a:ext cx="13977936" cy="2492990"/>
              <a:chOff x="1795464" y="266700"/>
              <a:chExt cx="13977936" cy="2492990"/>
            </a:xfrm>
          </p:grpSpPr>
          <p:pic>
            <p:nvPicPr>
              <p:cNvPr id="13"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65369">
                <a:off x="1795464" y="634325"/>
                <a:ext cx="852197" cy="1603787"/>
              </a:xfrm>
              <a:prstGeom prst="rect">
                <a:avLst/>
              </a:prstGeom>
            </p:spPr>
          </p:pic>
          <p:sp>
            <p:nvSpPr>
              <p:cNvPr id="14" name="TextBox 11">
                <a:extLst>
                  <a:ext uri="{FF2B5EF4-FFF2-40B4-BE49-F238E27FC236}">
                    <a16:creationId xmlns:a16="http://schemas.microsoft.com/office/drawing/2014/main" id="{B7593787-C92D-29B0-4B7C-4DC27855D366}"/>
                  </a:ext>
                </a:extLst>
              </p:cNvPr>
              <p:cNvSpPr txBox="1"/>
              <p:nvPr/>
            </p:nvSpPr>
            <p:spPr>
              <a:xfrm>
                <a:off x="2895600" y="266700"/>
                <a:ext cx="12877800" cy="2492990"/>
              </a:xfrm>
              <a:prstGeom prst="rect">
                <a:avLst/>
              </a:prstGeom>
            </p:spPr>
            <p:txBody>
              <a:bodyPr wrap="square" lIns="0" tIns="0" rIns="0" bIns="0" rtlCol="0" anchor="t">
                <a:spAutoFit/>
              </a:bodyPr>
              <a:lstStyle/>
              <a:p>
                <a:pPr algn="ctr">
                  <a:lnSpc>
                    <a:spcPct val="150000"/>
                  </a:lnSpc>
                  <a:spcBef>
                    <a:spcPct val="0"/>
                  </a:spcBef>
                </a:pPr>
                <a:r>
                  <a:rPr lang="en-US" sz="5400" b="1">
                    <a:latin typeface="Arial" panose="020B0604020202020204" pitchFamily="34" charset="0"/>
                    <a:cs typeface="Arial" panose="020B0604020202020204" pitchFamily="34" charset="0"/>
                  </a:rPr>
                  <a:t>Hoạt động 1.2. Một số loại nhiệt kế đo nhiệt độ cơ thể và nhiệt độ không khí</a:t>
                </a:r>
                <a:endParaRPr lang="en-US" sz="5400" b="1" dirty="0">
                  <a:latin typeface="Arial" panose="020B0604020202020204" pitchFamily="34" charset="0"/>
                  <a:cs typeface="Arial" panose="020B0604020202020204" pitchFamily="34" charset="0"/>
                </a:endParaRPr>
              </a:p>
            </p:txBody>
          </p:sp>
        </p:grpSp>
        <p:pic>
          <p:nvPicPr>
            <p:cNvPr id="10"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26647">
              <a:off x="16070413" y="634324"/>
              <a:ext cx="852197" cy="1603787"/>
            </a:xfrm>
            <a:prstGeom prst="rect">
              <a:avLst/>
            </a:prstGeom>
          </p:spPr>
        </p:pic>
      </p:grpSp>
      <p:pic>
        <p:nvPicPr>
          <p:cNvPr id="3074" name="Picture 2" descr="https://o.remove.bg/downloads/f4b0a6f8-89eb-4854-9c18-81d97bf2d3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29811"/>
            <a:ext cx="7239000" cy="561756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139236" y="4029811"/>
            <a:ext cx="7756250" cy="5037280"/>
            <a:chOff x="6899779" y="2163620"/>
            <a:chExt cx="9167680" cy="5037280"/>
          </a:xfrm>
        </p:grpSpPr>
        <p:pic>
          <p:nvPicPr>
            <p:cNvPr id="15"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899779" y="2163620"/>
              <a:ext cx="9167680" cy="5037280"/>
            </a:xfrm>
            <a:prstGeom prst="rect">
              <a:avLst/>
            </a:prstGeom>
          </p:spPr>
        </p:pic>
        <p:sp>
          <p:nvSpPr>
            <p:cNvPr id="16" name="Rectangle 15"/>
            <p:cNvSpPr/>
            <p:nvPr/>
          </p:nvSpPr>
          <p:spPr>
            <a:xfrm>
              <a:off x="7265675" y="3353509"/>
              <a:ext cx="8403260" cy="1754326"/>
            </a:xfrm>
            <a:prstGeom prst="rect">
              <a:avLst/>
            </a:prstGeom>
          </p:spPr>
          <p:txBody>
            <a:bodyPr wrap="square">
              <a:spAutoFit/>
            </a:bodyPr>
            <a:lstStyle/>
            <a:p>
              <a:pPr algn="just">
                <a:lnSpc>
                  <a:spcPct val="150000"/>
                </a:lnSpc>
              </a:pPr>
              <a:r>
                <a:rPr lang="nl-NL" sz="3600">
                  <a:latin typeface="Arial" panose="020B0604020202020204" pitchFamily="34" charset="0"/>
                  <a:cs typeface="Arial" panose="020B0604020202020204" pitchFamily="34" charset="0"/>
                </a:rPr>
                <a:t>Em có nhận xét gì về nhiệt độ của em và của các bạn trong nhóm?</a:t>
              </a:r>
              <a:endParaRPr lang="en-US" sz="360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0200" y="342900"/>
            <a:ext cx="15127146" cy="2492990"/>
            <a:chOff x="1795464" y="266700"/>
            <a:chExt cx="15127146" cy="2492990"/>
          </a:xfrm>
        </p:grpSpPr>
        <p:grpSp>
          <p:nvGrpSpPr>
            <p:cNvPr id="11" name="Group 10"/>
            <p:cNvGrpSpPr/>
            <p:nvPr/>
          </p:nvGrpSpPr>
          <p:grpSpPr>
            <a:xfrm>
              <a:off x="1795464" y="266700"/>
              <a:ext cx="13977936" cy="2492990"/>
              <a:chOff x="1795464" y="266700"/>
              <a:chExt cx="13977936" cy="2492990"/>
            </a:xfrm>
          </p:grpSpPr>
          <p:pic>
            <p:nvPicPr>
              <p:cNvPr id="13"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65369">
                <a:off x="1795464" y="634325"/>
                <a:ext cx="852197" cy="1603787"/>
              </a:xfrm>
              <a:prstGeom prst="rect">
                <a:avLst/>
              </a:prstGeom>
            </p:spPr>
          </p:pic>
          <p:sp>
            <p:nvSpPr>
              <p:cNvPr id="14" name="TextBox 11">
                <a:extLst>
                  <a:ext uri="{FF2B5EF4-FFF2-40B4-BE49-F238E27FC236}">
                    <a16:creationId xmlns:a16="http://schemas.microsoft.com/office/drawing/2014/main" id="{B7593787-C92D-29B0-4B7C-4DC27855D366}"/>
                  </a:ext>
                </a:extLst>
              </p:cNvPr>
              <p:cNvSpPr txBox="1"/>
              <p:nvPr/>
            </p:nvSpPr>
            <p:spPr>
              <a:xfrm>
                <a:off x="2895600" y="266700"/>
                <a:ext cx="12877800" cy="2492990"/>
              </a:xfrm>
              <a:prstGeom prst="rect">
                <a:avLst/>
              </a:prstGeom>
            </p:spPr>
            <p:txBody>
              <a:bodyPr wrap="square" lIns="0" tIns="0" rIns="0" bIns="0" rtlCol="0" anchor="t">
                <a:spAutoFit/>
              </a:bodyPr>
              <a:lstStyle/>
              <a:p>
                <a:pPr algn="ctr">
                  <a:lnSpc>
                    <a:spcPct val="150000"/>
                  </a:lnSpc>
                  <a:spcBef>
                    <a:spcPct val="0"/>
                  </a:spcBef>
                </a:pPr>
                <a:r>
                  <a:rPr lang="en-US" sz="5400" b="1">
                    <a:latin typeface="Arial" panose="020B0604020202020204" pitchFamily="34" charset="0"/>
                    <a:cs typeface="Arial" panose="020B0604020202020204" pitchFamily="34" charset="0"/>
                  </a:rPr>
                  <a:t>Hoạt động 1.2. Một số loại nhiệt kế đo nhiệt độ cơ thể và nhiệt độ không khí</a:t>
                </a:r>
                <a:endParaRPr lang="en-US" sz="5400" b="1" dirty="0">
                  <a:latin typeface="Arial" panose="020B0604020202020204" pitchFamily="34" charset="0"/>
                  <a:cs typeface="Arial" panose="020B0604020202020204" pitchFamily="34" charset="0"/>
                </a:endParaRPr>
              </a:p>
            </p:txBody>
          </p:sp>
        </p:grpSp>
        <p:pic>
          <p:nvPicPr>
            <p:cNvPr id="10"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26647">
              <a:off x="16070413" y="634324"/>
              <a:ext cx="852197" cy="1603787"/>
            </a:xfrm>
            <a:prstGeom prst="rect">
              <a:avLst/>
            </a:prstGeom>
          </p:spPr>
        </p:pic>
      </p:grpSp>
      <p:pic>
        <p:nvPicPr>
          <p:cNvPr id="3074" name="Picture 2" descr="https://o.remove.bg/downloads/f4b0a6f8-89eb-4854-9c18-81d97bf2d3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29811"/>
            <a:ext cx="7239000" cy="561756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139236" y="4029811"/>
            <a:ext cx="7756250" cy="5037280"/>
            <a:chOff x="6899779" y="2163620"/>
            <a:chExt cx="9167680" cy="5037280"/>
          </a:xfrm>
        </p:grpSpPr>
        <p:pic>
          <p:nvPicPr>
            <p:cNvPr id="15"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899779" y="2163620"/>
              <a:ext cx="9167680" cy="5037280"/>
            </a:xfrm>
            <a:prstGeom prst="rect">
              <a:avLst/>
            </a:prstGeom>
          </p:spPr>
        </p:pic>
        <p:sp>
          <p:nvSpPr>
            <p:cNvPr id="16" name="Rectangle 15"/>
            <p:cNvSpPr/>
            <p:nvPr/>
          </p:nvSpPr>
          <p:spPr>
            <a:xfrm>
              <a:off x="7265675" y="2896309"/>
              <a:ext cx="8403260" cy="2482667"/>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Nhiệt độ của em và của các bạn gần giống nhau, không chênh lệch nhiều. </a:t>
              </a:r>
            </a:p>
          </p:txBody>
        </p:sp>
      </p:grpSp>
    </p:spTree>
    <p:extLst>
      <p:ext uri="{BB962C8B-B14F-4D97-AF65-F5344CB8AC3E}">
        <p14:creationId xmlns:p14="http://schemas.microsoft.com/office/powerpoint/2010/main" val="934035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0200" y="342900"/>
            <a:ext cx="15127146" cy="2492990"/>
            <a:chOff x="1795464" y="266700"/>
            <a:chExt cx="15127146" cy="2492990"/>
          </a:xfrm>
        </p:grpSpPr>
        <p:grpSp>
          <p:nvGrpSpPr>
            <p:cNvPr id="11" name="Group 10"/>
            <p:cNvGrpSpPr/>
            <p:nvPr/>
          </p:nvGrpSpPr>
          <p:grpSpPr>
            <a:xfrm>
              <a:off x="1795464" y="266700"/>
              <a:ext cx="13977936" cy="2492990"/>
              <a:chOff x="1795464" y="266700"/>
              <a:chExt cx="13977936" cy="2492990"/>
            </a:xfrm>
          </p:grpSpPr>
          <p:pic>
            <p:nvPicPr>
              <p:cNvPr id="13"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65369">
                <a:off x="1795464" y="634325"/>
                <a:ext cx="852197" cy="1603787"/>
              </a:xfrm>
              <a:prstGeom prst="rect">
                <a:avLst/>
              </a:prstGeom>
            </p:spPr>
          </p:pic>
          <p:sp>
            <p:nvSpPr>
              <p:cNvPr id="14" name="TextBox 11">
                <a:extLst>
                  <a:ext uri="{FF2B5EF4-FFF2-40B4-BE49-F238E27FC236}">
                    <a16:creationId xmlns:a16="http://schemas.microsoft.com/office/drawing/2014/main" id="{B7593787-C92D-29B0-4B7C-4DC27855D366}"/>
                  </a:ext>
                </a:extLst>
              </p:cNvPr>
              <p:cNvSpPr txBox="1"/>
              <p:nvPr/>
            </p:nvSpPr>
            <p:spPr>
              <a:xfrm>
                <a:off x="2895600" y="266700"/>
                <a:ext cx="12877800" cy="2492990"/>
              </a:xfrm>
              <a:prstGeom prst="rect">
                <a:avLst/>
              </a:prstGeom>
            </p:spPr>
            <p:txBody>
              <a:bodyPr wrap="square" lIns="0" tIns="0" rIns="0" bIns="0" rtlCol="0" anchor="t">
                <a:spAutoFit/>
              </a:bodyPr>
              <a:lstStyle/>
              <a:p>
                <a:pPr algn="ctr">
                  <a:lnSpc>
                    <a:spcPct val="150000"/>
                  </a:lnSpc>
                  <a:spcBef>
                    <a:spcPct val="0"/>
                  </a:spcBef>
                </a:pPr>
                <a:r>
                  <a:rPr lang="en-US" sz="5400" b="1">
                    <a:latin typeface="Arial" panose="020B0604020202020204" pitchFamily="34" charset="0"/>
                    <a:cs typeface="Arial" panose="020B0604020202020204" pitchFamily="34" charset="0"/>
                  </a:rPr>
                  <a:t>Hoạt động 1.2. Một số loại nhiệt kế đo nhiệt độ cơ thể và nhiệt độ không khí</a:t>
                </a:r>
                <a:endParaRPr lang="en-US" sz="5400" b="1" dirty="0">
                  <a:latin typeface="Arial" panose="020B0604020202020204" pitchFamily="34" charset="0"/>
                  <a:cs typeface="Arial" panose="020B0604020202020204" pitchFamily="34" charset="0"/>
                </a:endParaRPr>
              </a:p>
            </p:txBody>
          </p:sp>
        </p:grpSp>
        <p:pic>
          <p:nvPicPr>
            <p:cNvPr id="10"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26647">
              <a:off x="16070413" y="634324"/>
              <a:ext cx="852197" cy="1603787"/>
            </a:xfrm>
            <a:prstGeom prst="rect">
              <a:avLst/>
            </a:prstGeom>
          </p:spPr>
        </p:pic>
      </p:grpSp>
      <p:grpSp>
        <p:nvGrpSpPr>
          <p:cNvPr id="17" name="Group 16"/>
          <p:cNvGrpSpPr/>
          <p:nvPr/>
        </p:nvGrpSpPr>
        <p:grpSpPr>
          <a:xfrm>
            <a:off x="762000" y="3162300"/>
            <a:ext cx="6534685" cy="6324598"/>
            <a:chOff x="963742" y="3016830"/>
            <a:chExt cx="6534685" cy="6324598"/>
          </a:xfrm>
        </p:grpSpPr>
        <p:grpSp>
          <p:nvGrpSpPr>
            <p:cNvPr id="18" name="Group 3"/>
            <p:cNvGrpSpPr/>
            <p:nvPr/>
          </p:nvGrpSpPr>
          <p:grpSpPr>
            <a:xfrm>
              <a:off x="963742" y="3466186"/>
              <a:ext cx="6534685" cy="5875242"/>
              <a:chOff x="0" y="-38100"/>
              <a:chExt cx="1463358" cy="1089282"/>
            </a:xfrm>
          </p:grpSpPr>
          <p:sp>
            <p:nvSpPr>
              <p:cNvPr id="21" name="Freeform 4"/>
              <p:cNvSpPr/>
              <p:nvPr/>
            </p:nvSpPr>
            <p:spPr>
              <a:xfrm>
                <a:off x="0" y="0"/>
                <a:ext cx="1463358" cy="1051182"/>
              </a:xfrm>
              <a:custGeom>
                <a:avLst/>
                <a:gdLst/>
                <a:ahLst/>
                <a:cxnLst/>
                <a:rect l="l" t="t" r="r" b="b"/>
                <a:pathLst>
                  <a:path w="1149303" h="1087828">
                    <a:moveTo>
                      <a:pt x="94671" y="0"/>
                    </a:moveTo>
                    <a:lnTo>
                      <a:pt x="1054632" y="0"/>
                    </a:lnTo>
                    <a:cubicBezTo>
                      <a:pt x="1106917" y="0"/>
                      <a:pt x="1149303" y="42386"/>
                      <a:pt x="1149303" y="94671"/>
                    </a:cubicBezTo>
                    <a:lnTo>
                      <a:pt x="1149303" y="993157"/>
                    </a:lnTo>
                    <a:cubicBezTo>
                      <a:pt x="1149303" y="1045442"/>
                      <a:pt x="1106917" y="1087828"/>
                      <a:pt x="1054632" y="1087828"/>
                    </a:cubicBezTo>
                    <a:lnTo>
                      <a:pt x="94671" y="1087828"/>
                    </a:lnTo>
                    <a:cubicBezTo>
                      <a:pt x="42386" y="1087828"/>
                      <a:pt x="0" y="1045442"/>
                      <a:pt x="0" y="993157"/>
                    </a:cubicBezTo>
                    <a:lnTo>
                      <a:pt x="0" y="94671"/>
                    </a:lnTo>
                    <a:cubicBezTo>
                      <a:pt x="0" y="42386"/>
                      <a:pt x="42386" y="0"/>
                      <a:pt x="94671" y="0"/>
                    </a:cubicBezTo>
                    <a:close/>
                  </a:path>
                </a:pathLst>
              </a:custGeom>
              <a:solidFill>
                <a:srgbClr val="FFEAAF"/>
              </a:solidFill>
              <a:ln w="19050">
                <a:solidFill>
                  <a:srgbClr val="FFFFFF"/>
                </a:solidFill>
              </a:ln>
            </p:spPr>
            <p:txBody>
              <a:bodyPr/>
              <a:lstStyle/>
              <a:p>
                <a:endParaRPr lang="en-US"/>
              </a:p>
            </p:txBody>
          </p:sp>
          <p:sp>
            <p:nvSpPr>
              <p:cNvPr id="22" name="TextBox 5"/>
              <p:cNvSpPr txBox="1"/>
              <p:nvPr/>
            </p:nvSpPr>
            <p:spPr>
              <a:xfrm>
                <a:off x="0" y="-38100"/>
                <a:ext cx="812800" cy="850900"/>
              </a:xfrm>
              <a:prstGeom prst="rect">
                <a:avLst/>
              </a:prstGeom>
            </p:spPr>
            <p:txBody>
              <a:bodyPr lIns="50800" tIns="50800" rIns="50800" bIns="50800" rtlCol="0" anchor="ctr"/>
              <a:lstStyle/>
              <a:p>
                <a:pPr marL="0" lvl="0" indent="0" algn="just">
                  <a:lnSpc>
                    <a:spcPct val="150000"/>
                  </a:lnSpc>
                  <a:spcBef>
                    <a:spcPct val="0"/>
                  </a:spcBef>
                </a:pPr>
                <a:endParaRPr sz="3600">
                  <a:latin typeface="Arial" panose="020B0604020202020204" pitchFamily="34" charset="0"/>
                  <a:cs typeface="Arial" panose="020B0604020202020204" pitchFamily="34" charset="0"/>
                </a:endParaRPr>
              </a:p>
            </p:txBody>
          </p:sp>
        </p:grpSp>
        <p:sp>
          <p:nvSpPr>
            <p:cNvPr id="19" name="Rectangle 18"/>
            <p:cNvSpPr/>
            <p:nvPr/>
          </p:nvSpPr>
          <p:spPr>
            <a:xfrm>
              <a:off x="1262870" y="4798396"/>
              <a:ext cx="5936423" cy="3416320"/>
            </a:xfrm>
            <a:prstGeom prst="rect">
              <a:avLst/>
            </a:prstGeom>
          </p:spPr>
          <p:txBody>
            <a:bodyPr wrap="square">
              <a:spAutoFit/>
            </a:bodyPr>
            <a:lstStyle/>
            <a:p>
              <a:pPr algn="just">
                <a:lnSpc>
                  <a:spcPct val="150000"/>
                </a:lnSpc>
              </a:pPr>
              <a:r>
                <a:rPr lang="nl-NL" sz="3600">
                  <a:latin typeface="Arial" panose="020B0604020202020204" pitchFamily="34" charset="0"/>
                  <a:cs typeface="Arial" panose="020B0604020202020204" pitchFamily="34" charset="0"/>
                </a:rPr>
                <a:t>Em có nhận xét gì về kết quả đo nhiệt độ phòng học của em và của các bạn trong nhóm?</a:t>
              </a:r>
              <a:endParaRPr lang="en-US" sz="360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742" y="3016830"/>
              <a:ext cx="1412681" cy="1412681"/>
            </a:xfrm>
            <a:prstGeom prst="rect">
              <a:avLst/>
            </a:prstGeom>
          </p:spPr>
        </p:pic>
      </p:grpSp>
      <p:sp>
        <p:nvSpPr>
          <p:cNvPr id="3" name="Right Arrow 2"/>
          <p:cNvSpPr/>
          <p:nvPr/>
        </p:nvSpPr>
        <p:spPr>
          <a:xfrm>
            <a:off x="8077200" y="5966226"/>
            <a:ext cx="1143000" cy="13716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9677416" y="4591773"/>
            <a:ext cx="7848584" cy="4120506"/>
            <a:chOff x="9686387" y="4591773"/>
            <a:chExt cx="7848584" cy="4120506"/>
          </a:xfrm>
        </p:grpSpPr>
        <p:pic>
          <p:nvPicPr>
            <p:cNvPr id="23"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86387" y="4591773"/>
              <a:ext cx="7848584" cy="4120506"/>
            </a:xfrm>
            <a:prstGeom prst="rect">
              <a:avLst/>
            </a:prstGeom>
          </p:spPr>
        </p:pic>
        <p:sp>
          <p:nvSpPr>
            <p:cNvPr id="4" name="TextBox 3"/>
            <p:cNvSpPr txBox="1"/>
            <p:nvPr/>
          </p:nvSpPr>
          <p:spPr>
            <a:xfrm>
              <a:off x="11297948" y="5600700"/>
              <a:ext cx="4625462" cy="1846659"/>
            </a:xfrm>
            <a:prstGeom prst="rect">
              <a:avLst/>
            </a:prstGeom>
            <a:noFill/>
          </p:spPr>
          <p:txBody>
            <a:bodyPr wrap="square" rtlCol="0">
              <a:spAutoFit/>
            </a:bodyPr>
            <a:lstStyle/>
            <a:p>
              <a:pPr algn="ctr">
                <a:lnSpc>
                  <a:spcPct val="150000"/>
                </a:lnSpc>
              </a:pPr>
              <a:r>
                <a:rPr lang="en-US" sz="3800" b="1">
                  <a:solidFill>
                    <a:srgbClr val="FF0000"/>
                  </a:solidFill>
                  <a:latin typeface="Arial" panose="020B0604020202020204" pitchFamily="34" charset="0"/>
                  <a:cs typeface="Arial" panose="020B0604020202020204" pitchFamily="34" charset="0"/>
                </a:rPr>
                <a:t>Giống với các bạn trong lớp</a:t>
              </a:r>
            </a:p>
          </p:txBody>
        </p:sp>
      </p:grpSp>
    </p:spTree>
    <p:extLst>
      <p:ext uri="{BB962C8B-B14F-4D97-AF65-F5344CB8AC3E}">
        <p14:creationId xmlns:p14="http://schemas.microsoft.com/office/powerpoint/2010/main" val="2949676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940000" y="-1116963"/>
            <a:ext cx="4638601" cy="481932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67182" y="-1714500"/>
            <a:ext cx="11414864" cy="3196162"/>
          </a:xfrm>
          <a:prstGeom prst="rect">
            <a:avLst/>
          </a:prstGeom>
        </p:spPr>
      </p:pic>
      <p:pic>
        <p:nvPicPr>
          <p:cNvPr id="26"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83000" y="7862306"/>
            <a:ext cx="1707134" cy="2253642"/>
          </a:xfrm>
          <a:prstGeom prst="rect">
            <a:avLst/>
          </a:prstGeom>
        </p:spPr>
      </p:pic>
      <p:sp>
        <p:nvSpPr>
          <p:cNvPr id="15" name="TextBox 14">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4">
                    <a:lumMod val="75000"/>
                  </a:schemeClr>
                </a:solidFill>
                <a:latin typeface="Arial" panose="020B0604020202020204" pitchFamily="34" charset="0"/>
                <a:cs typeface="Arial" panose="020B0604020202020204" pitchFamily="34" charset="0"/>
              </a:rPr>
              <a:t>KẾT LUẬN</a:t>
            </a:r>
            <a:endParaRPr lang="en-US" sz="6200" dirty="0">
              <a:solidFill>
                <a:schemeClr val="accent4">
                  <a:lumMod val="75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8991600" y="2933700"/>
            <a:ext cx="7150456" cy="4763991"/>
            <a:chOff x="8822594" y="3394834"/>
            <a:chExt cx="7150456" cy="4763991"/>
          </a:xfrm>
        </p:grpSpPr>
        <p:pic>
          <p:nvPicPr>
            <p:cNvPr id="13"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822594" y="3394834"/>
              <a:ext cx="7150456" cy="4763991"/>
            </a:xfrm>
            <a:prstGeom prst="rect">
              <a:avLst/>
            </a:prstGeom>
          </p:spPr>
        </p:pic>
        <p:sp>
          <p:nvSpPr>
            <p:cNvPr id="14" name="Rectangle 13"/>
            <p:cNvSpPr/>
            <p:nvPr/>
          </p:nvSpPr>
          <p:spPr>
            <a:xfrm>
              <a:off x="9578421" y="4533900"/>
              <a:ext cx="5638801" cy="1938992"/>
            </a:xfrm>
            <a:prstGeom prst="rect">
              <a:avLst/>
            </a:prstGeom>
          </p:spPr>
          <p:txBody>
            <a:bodyPr wrap="square">
              <a:spAutoFit/>
            </a:bodyPr>
            <a:lstStyle/>
            <a:p>
              <a:pPr algn="just">
                <a:lnSpc>
                  <a:spcPct val="150000"/>
                </a:lnSpc>
              </a:pPr>
              <a:r>
                <a:rPr lang="nl-NL" sz="4000">
                  <a:latin typeface="Arial" panose="020B0604020202020204" pitchFamily="34" charset="0"/>
                  <a:cs typeface="Arial" panose="020B0604020202020204" pitchFamily="34" charset="0"/>
                </a:rPr>
                <a:t>Nhiệt kế là dụng cụ đo nhiệt độ.</a:t>
              </a:r>
              <a:endParaRPr lang="en-US" sz="4000">
                <a:latin typeface="Arial" panose="020B0604020202020204" pitchFamily="34" charset="0"/>
                <a:cs typeface="Arial" panose="020B0604020202020204" pitchFamily="34" charset="0"/>
              </a:endParaRPr>
            </a:p>
          </p:txBody>
        </p:sp>
      </p:grpSp>
      <p:pic>
        <p:nvPicPr>
          <p:cNvPr id="17" name="Picture 5"/>
          <p:cNvPicPr>
            <a:picLocks noChangeAspect="1"/>
          </p:cNvPicPr>
          <p:nvPr/>
        </p:nvPicPr>
        <p:blipFill>
          <a:blip r:embed="rId10"/>
          <a:srcRect/>
          <a:stretch>
            <a:fillRect/>
          </a:stretch>
        </p:blipFill>
        <p:spPr>
          <a:xfrm>
            <a:off x="2120159" y="4838700"/>
            <a:ext cx="6067988" cy="5056657"/>
          </a:xfrm>
          <a:prstGeom prst="rect">
            <a:avLst/>
          </a:prstGeom>
        </p:spPr>
      </p:pic>
    </p:spTree>
    <p:extLst>
      <p:ext uri="{BB962C8B-B14F-4D97-AF65-F5344CB8AC3E}">
        <p14:creationId xmlns:p14="http://schemas.microsoft.com/office/powerpoint/2010/main" val="1835185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38200" y="419100"/>
            <a:ext cx="6705600" cy="1686024"/>
            <a:chOff x="1371601" y="940836"/>
            <a:chExt cx="6705600" cy="1686024"/>
          </a:xfrm>
        </p:grpSpPr>
        <p:sp>
          <p:nvSpPr>
            <p:cNvPr id="25" name="Freeform 8"/>
            <p:cNvSpPr/>
            <p:nvPr/>
          </p:nvSpPr>
          <p:spPr>
            <a:xfrm>
              <a:off x="1371601" y="940836"/>
              <a:ext cx="1548062" cy="1686024"/>
            </a:xfrm>
            <a:custGeom>
              <a:avLst/>
              <a:gdLst/>
              <a:ahLst/>
              <a:cxnLst/>
              <a:rect l="l" t="t" r="r" b="b"/>
              <a:pathLst>
                <a:path w="2363335" h="2541220">
                  <a:moveTo>
                    <a:pt x="0" y="0"/>
                  </a:moveTo>
                  <a:lnTo>
                    <a:pt x="2363335" y="0"/>
                  </a:lnTo>
                  <a:lnTo>
                    <a:pt x="2363335" y="2541220"/>
                  </a:lnTo>
                  <a:lnTo>
                    <a:pt x="0" y="2541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5"/>
            <p:cNvSpPr txBox="1"/>
            <p:nvPr/>
          </p:nvSpPr>
          <p:spPr>
            <a:xfrm>
              <a:off x="3200401" y="1399127"/>
              <a:ext cx="4876800" cy="769441"/>
            </a:xfrm>
            <a:prstGeom prst="rect">
              <a:avLst/>
            </a:prstGeom>
            <a:noFill/>
          </p:spPr>
          <p:txBody>
            <a:bodyPr wrap="square" rtlCol="0">
              <a:spAutoFit/>
            </a:bodyPr>
            <a:lstStyle/>
            <a:p>
              <a:r>
                <a:rPr lang="en-US" sz="4400" b="1">
                  <a:solidFill>
                    <a:schemeClr val="tx2"/>
                  </a:solidFill>
                  <a:latin typeface="Arial" panose="020B0604020202020204" pitchFamily="34" charset="0"/>
                  <a:cs typeface="Arial" panose="020B0604020202020204" pitchFamily="34" charset="0"/>
                </a:rPr>
                <a:t>Câu hỏi mở rộng</a:t>
              </a:r>
            </a:p>
          </p:txBody>
        </p:sp>
      </p:grpSp>
      <p:grpSp>
        <p:nvGrpSpPr>
          <p:cNvPr id="27" name="Group 26"/>
          <p:cNvGrpSpPr/>
          <p:nvPr/>
        </p:nvGrpSpPr>
        <p:grpSpPr>
          <a:xfrm>
            <a:off x="5867400" y="2330868"/>
            <a:ext cx="10146044" cy="1828800"/>
            <a:chOff x="8001000" y="2434798"/>
            <a:chExt cx="10146044" cy="1828800"/>
          </a:xfrm>
        </p:grpSpPr>
        <p:pic>
          <p:nvPicPr>
            <p:cNvPr id="28" name="Picture 16"/>
            <p:cNvPicPr>
              <a:picLocks noChangeAspect="1"/>
            </p:cNvPicPr>
            <p:nvPr/>
          </p:nvPicPr>
          <p:blipFill>
            <a:blip r:embed="rId4"/>
            <a:srcRect/>
            <a:stretch>
              <a:fillRect/>
            </a:stretch>
          </p:blipFill>
          <p:spPr>
            <a:xfrm>
              <a:off x="8001000" y="2434798"/>
              <a:ext cx="1124712" cy="1828800"/>
            </a:xfrm>
            <a:prstGeom prst="rect">
              <a:avLst/>
            </a:prstGeom>
          </p:spPr>
        </p:pic>
        <p:sp>
          <p:nvSpPr>
            <p:cNvPr id="29" name="Rectangle 28"/>
            <p:cNvSpPr/>
            <p:nvPr/>
          </p:nvSpPr>
          <p:spPr>
            <a:xfrm>
              <a:off x="9563828" y="3026032"/>
              <a:ext cx="8583216" cy="646331"/>
            </a:xfrm>
            <a:prstGeom prst="rect">
              <a:avLst/>
            </a:prstGeom>
          </p:spPr>
          <p:txBody>
            <a:bodyPr wrap="square">
              <a:spAutoFit/>
            </a:bodyPr>
            <a:lstStyle/>
            <a:p>
              <a:pPr algn="just"/>
              <a:r>
                <a:rPr lang="nl-NL" sz="3600">
                  <a:latin typeface="Arial" panose="020B0604020202020204" pitchFamily="34" charset="0"/>
                  <a:cs typeface="Arial" panose="020B0604020202020204" pitchFamily="34" charset="0"/>
                </a:rPr>
                <a:t>Số chỉ của nhiệt kế cho biết điều gì?</a:t>
              </a:r>
              <a:endParaRPr lang="en-US" sz="3600">
                <a:latin typeface="Arial" panose="020B0604020202020204" pitchFamily="34" charset="0"/>
                <a:cs typeface="Arial" panose="020B0604020202020204" pitchFamily="34" charset="0"/>
              </a:endParaRPr>
            </a:p>
          </p:txBody>
        </p:sp>
      </p:grpSp>
      <p:pic>
        <p:nvPicPr>
          <p:cNvPr id="30"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0249" y="3031720"/>
            <a:ext cx="2995551" cy="6610872"/>
          </a:xfrm>
          <a:prstGeom prst="rect">
            <a:avLst/>
          </a:prstGeom>
        </p:spPr>
      </p:pic>
      <p:grpSp>
        <p:nvGrpSpPr>
          <p:cNvPr id="31" name="Group 30"/>
          <p:cNvGrpSpPr/>
          <p:nvPr/>
        </p:nvGrpSpPr>
        <p:grpSpPr>
          <a:xfrm>
            <a:off x="5867400" y="4878814"/>
            <a:ext cx="11201400" cy="1828800"/>
            <a:chOff x="8001000" y="2434798"/>
            <a:chExt cx="11201400" cy="1828800"/>
          </a:xfrm>
        </p:grpSpPr>
        <p:pic>
          <p:nvPicPr>
            <p:cNvPr id="32" name="Picture 16"/>
            <p:cNvPicPr>
              <a:picLocks noChangeAspect="1"/>
            </p:cNvPicPr>
            <p:nvPr/>
          </p:nvPicPr>
          <p:blipFill>
            <a:blip r:embed="rId4"/>
            <a:srcRect/>
            <a:stretch>
              <a:fillRect/>
            </a:stretch>
          </p:blipFill>
          <p:spPr>
            <a:xfrm>
              <a:off x="8001000" y="2434798"/>
              <a:ext cx="1124712" cy="1828800"/>
            </a:xfrm>
            <a:prstGeom prst="rect">
              <a:avLst/>
            </a:prstGeom>
          </p:spPr>
        </p:pic>
        <p:sp>
          <p:nvSpPr>
            <p:cNvPr id="33" name="Rectangle 32"/>
            <p:cNvSpPr/>
            <p:nvPr/>
          </p:nvSpPr>
          <p:spPr>
            <a:xfrm>
              <a:off x="9563828" y="2472035"/>
              <a:ext cx="9638572" cy="1754326"/>
            </a:xfrm>
            <a:prstGeom prst="rect">
              <a:avLst/>
            </a:prstGeom>
          </p:spPr>
          <p:txBody>
            <a:bodyPr wrap="square">
              <a:spAutoFit/>
            </a:bodyPr>
            <a:lstStyle/>
            <a:p>
              <a:pPr algn="just">
                <a:lnSpc>
                  <a:spcPct val="150000"/>
                </a:lnSpc>
              </a:pPr>
              <a:r>
                <a:rPr lang="nl-NL" sz="3600">
                  <a:latin typeface="Arial" panose="020B0604020202020204" pitchFamily="34" charset="0"/>
                  <a:cs typeface="Arial" panose="020B0604020202020204" pitchFamily="34" charset="0"/>
                </a:rPr>
                <a:t>Làm thế nào biết vật này nóng hơn hay lạnh hơn vật kia?</a:t>
              </a:r>
              <a:endParaRPr lang="en-US" sz="3600">
                <a:latin typeface="Arial" panose="020B0604020202020204" pitchFamily="34" charset="0"/>
                <a:cs typeface="Arial" panose="020B0604020202020204" pitchFamily="34" charset="0"/>
              </a:endParaRPr>
            </a:p>
          </p:txBody>
        </p:sp>
      </p:grpSp>
      <p:grpSp>
        <p:nvGrpSpPr>
          <p:cNvPr id="34" name="Group 33"/>
          <p:cNvGrpSpPr/>
          <p:nvPr/>
        </p:nvGrpSpPr>
        <p:grpSpPr>
          <a:xfrm>
            <a:off x="5867400" y="7048500"/>
            <a:ext cx="11201400" cy="2585323"/>
            <a:chOff x="8001000" y="2056537"/>
            <a:chExt cx="11201400" cy="2585323"/>
          </a:xfrm>
        </p:grpSpPr>
        <p:pic>
          <p:nvPicPr>
            <p:cNvPr id="35" name="Picture 16"/>
            <p:cNvPicPr>
              <a:picLocks noChangeAspect="1"/>
            </p:cNvPicPr>
            <p:nvPr/>
          </p:nvPicPr>
          <p:blipFill>
            <a:blip r:embed="rId4"/>
            <a:srcRect/>
            <a:stretch>
              <a:fillRect/>
            </a:stretch>
          </p:blipFill>
          <p:spPr>
            <a:xfrm>
              <a:off x="8001000" y="2434798"/>
              <a:ext cx="1124712" cy="1828800"/>
            </a:xfrm>
            <a:prstGeom prst="rect">
              <a:avLst/>
            </a:prstGeom>
          </p:spPr>
        </p:pic>
        <p:sp>
          <p:nvSpPr>
            <p:cNvPr id="36" name="Rectangle 35"/>
            <p:cNvSpPr/>
            <p:nvPr/>
          </p:nvSpPr>
          <p:spPr>
            <a:xfrm>
              <a:off x="9563828" y="2056537"/>
              <a:ext cx="9638572" cy="2585323"/>
            </a:xfrm>
            <a:prstGeom prst="rect">
              <a:avLst/>
            </a:prstGeom>
          </p:spPr>
          <p:txBody>
            <a:bodyPr wrap="square">
              <a:spAutoFit/>
            </a:bodyPr>
            <a:lstStyle/>
            <a:p>
              <a:pPr algn="just">
                <a:lnSpc>
                  <a:spcPct val="150000"/>
                </a:lnSpc>
              </a:pPr>
              <a:r>
                <a:rPr lang="nl-NL" sz="3600">
                  <a:latin typeface="Arial" panose="020B0604020202020204" pitchFamily="34" charset="0"/>
                  <a:cs typeface="Arial" panose="020B0604020202020204" pitchFamily="34" charset="0"/>
                </a:rPr>
                <a:t>Nếu đổ một phần nước nóng ở cốc c (hình 1c) và cốc nước (hình 1a) thì nhiệt độ của cốc nước ở cốc a tăng lên hay giảm đi?</a:t>
              </a:r>
              <a:endParaRPr lang="en-US" sz="36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4676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38200" y="419100"/>
            <a:ext cx="6781800" cy="1686024"/>
            <a:chOff x="1371601" y="940836"/>
            <a:chExt cx="6781800" cy="1686024"/>
          </a:xfrm>
        </p:grpSpPr>
        <p:sp>
          <p:nvSpPr>
            <p:cNvPr id="25" name="Freeform 8"/>
            <p:cNvSpPr/>
            <p:nvPr/>
          </p:nvSpPr>
          <p:spPr>
            <a:xfrm>
              <a:off x="1371601" y="940836"/>
              <a:ext cx="1548062" cy="1686024"/>
            </a:xfrm>
            <a:custGeom>
              <a:avLst/>
              <a:gdLst/>
              <a:ahLst/>
              <a:cxnLst/>
              <a:rect l="l" t="t" r="r" b="b"/>
              <a:pathLst>
                <a:path w="2363335" h="2541220">
                  <a:moveTo>
                    <a:pt x="0" y="0"/>
                  </a:moveTo>
                  <a:lnTo>
                    <a:pt x="2363335" y="0"/>
                  </a:lnTo>
                  <a:lnTo>
                    <a:pt x="2363335" y="2541220"/>
                  </a:lnTo>
                  <a:lnTo>
                    <a:pt x="0" y="2541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5"/>
            <p:cNvSpPr txBox="1"/>
            <p:nvPr/>
          </p:nvSpPr>
          <p:spPr>
            <a:xfrm>
              <a:off x="3148263" y="1399127"/>
              <a:ext cx="5005138" cy="769441"/>
            </a:xfrm>
            <a:prstGeom prst="rect">
              <a:avLst/>
            </a:prstGeom>
            <a:noFill/>
          </p:spPr>
          <p:txBody>
            <a:bodyPr wrap="square" rtlCol="0">
              <a:spAutoFit/>
            </a:bodyPr>
            <a:lstStyle/>
            <a:p>
              <a:r>
                <a:rPr lang="en-US" sz="4400" b="1">
                  <a:solidFill>
                    <a:schemeClr val="tx2"/>
                  </a:solidFill>
                  <a:latin typeface="Arial" panose="020B0604020202020204" pitchFamily="34" charset="0"/>
                  <a:cs typeface="Arial" panose="020B0604020202020204" pitchFamily="34" charset="0"/>
                </a:rPr>
                <a:t>Câu hỏi mở rộng</a:t>
              </a:r>
            </a:p>
          </p:txBody>
        </p:sp>
      </p:grpSp>
      <p:sp>
        <p:nvSpPr>
          <p:cNvPr id="15" name="Rounded Rectangle 14"/>
          <p:cNvSpPr/>
          <p:nvPr/>
        </p:nvSpPr>
        <p:spPr>
          <a:xfrm>
            <a:off x="1415305" y="2749740"/>
            <a:ext cx="8763000" cy="2057400"/>
          </a:xfrm>
          <a:prstGeom prst="roundRect">
            <a:avLst/>
          </a:prstGeom>
          <a:solidFill>
            <a:schemeClr val="bg1"/>
          </a:solidFill>
          <a:ln>
            <a:solidFill>
              <a:schemeClr val="accent4"/>
            </a:solidFill>
            <a:prstDash val="solid"/>
          </a:ln>
          <a:effectLst/>
        </p:spPr>
        <p:style>
          <a:lnRef idx="3">
            <a:schemeClr val="lt1"/>
          </a:lnRef>
          <a:fillRef idx="1">
            <a:schemeClr val="accent2"/>
          </a:fillRef>
          <a:effectRef idx="1">
            <a:schemeClr val="accent2"/>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Số chỉ của nhiệt kế cho biết nhiệt độ của vật được đo.</a:t>
            </a:r>
          </a:p>
        </p:txBody>
      </p:sp>
      <p:sp>
        <p:nvSpPr>
          <p:cNvPr id="16" name="Rounded Rectangle 15"/>
          <p:cNvSpPr/>
          <p:nvPr/>
        </p:nvSpPr>
        <p:spPr>
          <a:xfrm>
            <a:off x="1415305" y="5295900"/>
            <a:ext cx="8763000" cy="2057400"/>
          </a:xfrm>
          <a:prstGeom prst="roundRect">
            <a:avLst/>
          </a:prstGeom>
          <a:solidFill>
            <a:schemeClr val="bg1"/>
          </a:solidFill>
          <a:ln>
            <a:solidFill>
              <a:schemeClr val="accent4"/>
            </a:solidFill>
            <a:prstDash val="solid"/>
          </a:ln>
          <a:effectLst/>
        </p:spPr>
        <p:style>
          <a:lnRef idx="3">
            <a:schemeClr val="lt1"/>
          </a:lnRef>
          <a:fillRef idx="1">
            <a:schemeClr val="accent2"/>
          </a:fillRef>
          <a:effectRef idx="1">
            <a:schemeClr val="accent2"/>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So sánh nhiệt độ của hai vật sẽ biết vật nào nóng hơn hay lạnh hơn vật nào.</a:t>
            </a:r>
          </a:p>
        </p:txBody>
      </p:sp>
      <p:sp>
        <p:nvSpPr>
          <p:cNvPr id="17" name="Rounded Rectangle 16"/>
          <p:cNvSpPr/>
          <p:nvPr/>
        </p:nvSpPr>
        <p:spPr>
          <a:xfrm>
            <a:off x="1415305" y="7842060"/>
            <a:ext cx="8763000" cy="1613280"/>
          </a:xfrm>
          <a:prstGeom prst="roundRect">
            <a:avLst/>
          </a:prstGeom>
          <a:solidFill>
            <a:schemeClr val="bg1"/>
          </a:solidFill>
          <a:ln>
            <a:solidFill>
              <a:schemeClr val="accent4"/>
            </a:solidFill>
            <a:prstDash val="solid"/>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Nhiệt độ của nước ở cốc a tăng lên.</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25200" y="4152900"/>
            <a:ext cx="5574383" cy="5525608"/>
          </a:xfrm>
          <a:prstGeom prst="rect">
            <a:avLst/>
          </a:prstGeom>
        </p:spPr>
      </p:pic>
    </p:spTree>
    <p:extLst>
      <p:ext uri="{BB962C8B-B14F-4D97-AF65-F5344CB8AC3E}">
        <p14:creationId xmlns:p14="http://schemas.microsoft.com/office/powerpoint/2010/main" val="2078905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93909" y="-134666"/>
            <a:ext cx="1256270" cy="1079607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62613" y="-374405"/>
            <a:ext cx="1256270" cy="10796070"/>
          </a:xfrm>
          <a:prstGeom prst="rect">
            <a:avLst/>
          </a:prstGeom>
        </p:spPr>
      </p:pic>
      <p:pic>
        <p:nvPicPr>
          <p:cNvPr id="38"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93774" y="8801100"/>
            <a:ext cx="2750436" cy="465074"/>
          </a:xfrm>
          <a:prstGeom prst="rect">
            <a:avLst/>
          </a:prstGeom>
        </p:spPr>
      </p:pic>
      <p:pic>
        <p:nvPicPr>
          <p:cNvPr id="39"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00615">
            <a:off x="16437376" y="4451507"/>
            <a:ext cx="688095" cy="1526018"/>
          </a:xfrm>
          <a:prstGeom prst="rect">
            <a:avLst/>
          </a:prstGeom>
        </p:spPr>
      </p:pic>
      <p:grpSp>
        <p:nvGrpSpPr>
          <p:cNvPr id="3" name="Group 2">
            <a:extLst>
              <a:ext uri="{FF2B5EF4-FFF2-40B4-BE49-F238E27FC236}">
                <a16:creationId xmlns:a16="http://schemas.microsoft.com/office/drawing/2014/main" id="{B9DB365E-A8F7-7EF2-90AA-5AEA642DA24E}"/>
              </a:ext>
            </a:extLst>
          </p:cNvPr>
          <p:cNvGrpSpPr/>
          <p:nvPr/>
        </p:nvGrpSpPr>
        <p:grpSpPr>
          <a:xfrm>
            <a:off x="1828800" y="1612357"/>
            <a:ext cx="13571277" cy="7064827"/>
            <a:chOff x="1897310" y="2203888"/>
            <a:chExt cx="13571277" cy="7064827"/>
          </a:xfrm>
        </p:grpSpPr>
        <p:grpSp>
          <p:nvGrpSpPr>
            <p:cNvPr id="33" name="Group 2"/>
            <p:cNvGrpSpPr/>
            <p:nvPr/>
          </p:nvGrpSpPr>
          <p:grpSpPr>
            <a:xfrm>
              <a:off x="2726108" y="2722256"/>
              <a:ext cx="12742479" cy="6546459"/>
              <a:chOff x="0" y="-3810"/>
              <a:chExt cx="6809830" cy="3273346"/>
            </a:xfrm>
          </p:grpSpPr>
          <p:sp>
            <p:nvSpPr>
              <p:cNvPr id="34"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p:spPr>
            <p:txBody>
              <a:bodyPr/>
              <a:lstStyle/>
              <a:p>
                <a:endParaRPr lang="en-US"/>
              </a:p>
            </p:txBody>
          </p:sp>
        </p:grpSp>
        <p:pic>
          <p:nvPicPr>
            <p:cNvPr id="36"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62800" y="2203888"/>
              <a:ext cx="3073470" cy="1029612"/>
            </a:xfrm>
            <a:prstGeom prst="rect">
              <a:avLst/>
            </a:prstGeom>
          </p:spPr>
        </p:pic>
        <p:pic>
          <p:nvPicPr>
            <p:cNvPr id="3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33813">
              <a:off x="1897310" y="8381614"/>
              <a:ext cx="3119557" cy="705800"/>
            </a:xfrm>
            <a:prstGeom prst="rect">
              <a:avLst/>
            </a:prstGeom>
          </p:spPr>
        </p:pic>
        <p:sp>
          <p:nvSpPr>
            <p:cNvPr id="2" name="TextBox 1">
              <a:extLst>
                <a:ext uri="{FF2B5EF4-FFF2-40B4-BE49-F238E27FC236}">
                  <a16:creationId xmlns:a16="http://schemas.microsoft.com/office/drawing/2014/main" id="{FE2A30A5-3190-B02F-B5FF-6E8D180C0570}"/>
                </a:ext>
              </a:extLst>
            </p:cNvPr>
            <p:cNvSpPr txBox="1"/>
            <p:nvPr/>
          </p:nvSpPr>
          <p:spPr>
            <a:xfrm>
              <a:off x="2975275" y="5270124"/>
              <a:ext cx="12244144" cy="1169551"/>
            </a:xfrm>
            <a:prstGeom prst="rect">
              <a:avLst/>
            </a:prstGeom>
            <a:noFill/>
          </p:spPr>
          <p:txBody>
            <a:bodyPr wrap="square" anchor="ctr">
              <a:spAutoFit/>
            </a:bodyPr>
            <a:lstStyle/>
            <a:p>
              <a:pPr algn="ctr">
                <a:spcAft>
                  <a:spcPts val="1000"/>
                </a:spcAft>
              </a:pPr>
              <a:r>
                <a:rPr lang="en-US" sz="7000" b="1">
                  <a:effectLst/>
                  <a:latin typeface="Arial" panose="020B0604020202020204" pitchFamily="34" charset="0"/>
                  <a:ea typeface="Malgun Gothic" panose="020B0503020000020004" pitchFamily="34" charset="-127"/>
                  <a:cs typeface="Arial" panose="020B0604020202020204" pitchFamily="34" charset="0"/>
                </a:rPr>
                <a:t>2. Sự truyền nhiệt</a:t>
              </a:r>
              <a:endParaRPr lang="en-US" sz="7000" b="1" dirty="0">
                <a:effectLst/>
                <a:latin typeface="Arial" panose="020B0604020202020204" pitchFamily="34" charset="0"/>
                <a:ea typeface="Malgun Gothic" panose="020B0503020000020004" pitchFamily="34" charset="-127"/>
                <a:cs typeface="Arial" panose="020B0604020202020204" pitchFamily="34" charset="0"/>
              </a:endParaRPr>
            </a:p>
          </p:txBody>
        </p:sp>
      </p:grpSp>
    </p:spTree>
    <p:extLst>
      <p:ext uri="{BB962C8B-B14F-4D97-AF65-F5344CB8AC3E}">
        <p14:creationId xmlns:p14="http://schemas.microsoft.com/office/powerpoint/2010/main" val="177286140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3886200"/>
            <a:ext cx="5969700" cy="5105400"/>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5257800" y="560779"/>
            <a:ext cx="6629400" cy="1915721"/>
            <a:chOff x="3962400" y="3058947"/>
            <a:chExt cx="6629400" cy="1915721"/>
          </a:xfrm>
        </p:grpSpPr>
        <p:grpSp>
          <p:nvGrpSpPr>
            <p:cNvPr id="11" name="Group 10"/>
            <p:cNvGrpSpPr/>
            <p:nvPr/>
          </p:nvGrpSpPr>
          <p:grpSpPr>
            <a:xfrm>
              <a:off x="3962400" y="3125782"/>
              <a:ext cx="6629400" cy="1782054"/>
              <a:chOff x="4354537" y="4456111"/>
              <a:chExt cx="6629400" cy="1782054"/>
            </a:xfrm>
          </p:grpSpPr>
          <p:sp>
            <p:nvSpPr>
              <p:cNvPr id="14" name="Freeform 13"/>
              <p:cNvSpPr/>
              <p:nvPr/>
            </p:nvSpPr>
            <p:spPr>
              <a:xfrm>
                <a:off x="4354537" y="4456111"/>
                <a:ext cx="6629400" cy="1782054"/>
              </a:xfrm>
              <a:custGeom>
                <a:avLst/>
                <a:gdLst/>
                <a:ahLst/>
                <a:cxnLst/>
                <a:rect l="l" t="t" r="r" b="b"/>
                <a:pathLst>
                  <a:path w="3950060" h="662389">
                    <a:moveTo>
                      <a:pt x="3825599" y="662389"/>
                    </a:moveTo>
                    <a:lnTo>
                      <a:pt x="124460" y="662389"/>
                    </a:lnTo>
                    <a:cubicBezTo>
                      <a:pt x="55880" y="662389"/>
                      <a:pt x="0" y="606509"/>
                      <a:pt x="0" y="537929"/>
                    </a:cubicBezTo>
                    <a:lnTo>
                      <a:pt x="0" y="124460"/>
                    </a:lnTo>
                    <a:cubicBezTo>
                      <a:pt x="0" y="55880"/>
                      <a:pt x="55880" y="0"/>
                      <a:pt x="124460" y="0"/>
                    </a:cubicBezTo>
                    <a:lnTo>
                      <a:pt x="3825599" y="0"/>
                    </a:lnTo>
                    <a:cubicBezTo>
                      <a:pt x="3894179" y="0"/>
                      <a:pt x="3950060" y="55880"/>
                      <a:pt x="3950060" y="124460"/>
                    </a:cubicBezTo>
                    <a:lnTo>
                      <a:pt x="3950060" y="537929"/>
                    </a:lnTo>
                    <a:cubicBezTo>
                      <a:pt x="3950060" y="606509"/>
                      <a:pt x="3894179" y="662389"/>
                      <a:pt x="3825599" y="662389"/>
                    </a:cubicBezTo>
                    <a:close/>
                  </a:path>
                </a:pathLst>
              </a:custGeom>
              <a:solidFill>
                <a:srgbClr val="FFE8A7"/>
              </a:solidFill>
              <a:effectLst>
                <a:outerShdw blurRad="50800" dist="38100" dir="2700000" algn="tl" rotWithShape="0">
                  <a:prstClr val="black">
                    <a:alpha val="40000"/>
                  </a:prstClr>
                </a:outerShdw>
              </a:effectLst>
            </p:spPr>
            <p:txBody>
              <a:bodyPr/>
              <a:lstStyle/>
              <a:p>
                <a:endParaRPr lang="en-US"/>
              </a:p>
            </p:txBody>
          </p:sp>
          <p:sp>
            <p:nvSpPr>
              <p:cNvPr id="13" name="Rectangle 12"/>
              <p:cNvSpPr/>
              <p:nvPr/>
            </p:nvSpPr>
            <p:spPr>
              <a:xfrm>
                <a:off x="6104200" y="5023970"/>
                <a:ext cx="4041537" cy="646331"/>
              </a:xfrm>
              <a:prstGeom prst="rect">
                <a:avLst/>
              </a:prstGeom>
            </p:spPr>
            <p:txBody>
              <a:bodyPr wrap="square">
                <a:spAutoFit/>
              </a:bodyPr>
              <a:lstStyle/>
              <a:p>
                <a:pPr algn="ctr"/>
                <a:r>
                  <a:rPr lang="nl-NL" sz="3600" b="1">
                    <a:latin typeface="Arial" panose="020B0604020202020204" pitchFamily="34" charset="0"/>
                    <a:cs typeface="Arial" panose="020B0604020202020204" pitchFamily="34" charset="0"/>
                  </a:rPr>
                  <a:t>Thí nghiệm 4</a:t>
                </a:r>
                <a:endParaRPr lang="en-US" sz="3600" b="1">
                  <a:latin typeface="Arial" panose="020B0604020202020204" pitchFamily="34" charset="0"/>
                  <a:cs typeface="Arial" panose="020B0604020202020204" pitchFamily="34" charset="0"/>
                </a:endParaRPr>
              </a:p>
            </p:txBody>
          </p:sp>
        </p:grpSp>
        <p:sp>
          <p:nvSpPr>
            <p:cNvPr id="10" name="Freeform 4"/>
            <p:cNvSpPr/>
            <p:nvPr/>
          </p:nvSpPr>
          <p:spPr>
            <a:xfrm>
              <a:off x="4495856" y="3058947"/>
              <a:ext cx="1371544" cy="1915721"/>
            </a:xfrm>
            <a:custGeom>
              <a:avLst/>
              <a:gdLst/>
              <a:ahLst/>
              <a:cxnLst/>
              <a:rect l="l" t="t" r="r" b="b"/>
              <a:pathLst>
                <a:path w="1245187" h="1598957">
                  <a:moveTo>
                    <a:pt x="0" y="0"/>
                  </a:moveTo>
                  <a:lnTo>
                    <a:pt x="1245188" y="0"/>
                  </a:lnTo>
                  <a:lnTo>
                    <a:pt x="1245188" y="1598956"/>
                  </a:lnTo>
                  <a:lnTo>
                    <a:pt x="0" y="1598956"/>
                  </a:lnTo>
                  <a:lnTo>
                    <a:pt x="0" y="0"/>
                  </a:lnTo>
                  <a:close/>
                </a:path>
              </a:pathLst>
            </a:custGeom>
            <a:blipFill>
              <a:blip r:embed="rId3"/>
              <a:stretch>
                <a:fillRect/>
              </a:stretch>
            </a:blipFill>
          </p:spPr>
          <p:txBody>
            <a:bodyPr/>
            <a:lstStyle/>
            <a:p>
              <a:endParaRPr lang="en-US"/>
            </a:p>
          </p:txBody>
        </p:sp>
      </p:grpSp>
      <p:sp>
        <p:nvSpPr>
          <p:cNvPr id="4" name="Rounded Rectangle 3"/>
          <p:cNvSpPr/>
          <p:nvPr/>
        </p:nvSpPr>
        <p:spPr>
          <a:xfrm>
            <a:off x="7543800" y="3162300"/>
            <a:ext cx="9906000" cy="2057400"/>
          </a:xfrm>
          <a:prstGeom prst="roundRect">
            <a:avLst/>
          </a:prstGeom>
          <a:solidFill>
            <a:schemeClr val="bg1"/>
          </a:solid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Dùng hai tay cầm hai thìa kim loại giống nhau để cảm nhận nhiệt độ của chúng</a:t>
            </a:r>
          </a:p>
        </p:txBody>
      </p:sp>
      <p:sp>
        <p:nvSpPr>
          <p:cNvPr id="20" name="Rounded Rectangle 19"/>
          <p:cNvSpPr/>
          <p:nvPr/>
        </p:nvSpPr>
        <p:spPr>
          <a:xfrm>
            <a:off x="7543800" y="5715000"/>
            <a:ext cx="9906000" cy="1447800"/>
          </a:xfrm>
          <a:prstGeom prst="roundRect">
            <a:avLst/>
          </a:prstGeom>
          <a:solidFill>
            <a:schemeClr val="bg1"/>
          </a:solid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Cắm mỗi thìa vào một cốc</a:t>
            </a:r>
          </a:p>
        </p:txBody>
      </p:sp>
      <p:sp>
        <p:nvSpPr>
          <p:cNvPr id="21" name="Rounded Rectangle 20"/>
          <p:cNvSpPr/>
          <p:nvPr/>
        </p:nvSpPr>
        <p:spPr>
          <a:xfrm>
            <a:off x="7543800" y="7658100"/>
            <a:ext cx="9906000" cy="2057400"/>
          </a:xfrm>
          <a:prstGeom prst="roundRect">
            <a:avLst/>
          </a:prstGeom>
          <a:solidFill>
            <a:schemeClr val="bg1"/>
          </a:solid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Sau vài phút, lại dùng hai tay cầm vào cán thìa để cảm nhận nhiệt độ </a:t>
            </a:r>
          </a:p>
        </p:txBody>
      </p:sp>
      <p:sp>
        <p:nvSpPr>
          <p:cNvPr id="22" name="Down Arrow 21"/>
          <p:cNvSpPr/>
          <p:nvPr/>
        </p:nvSpPr>
        <p:spPr>
          <a:xfrm>
            <a:off x="15944566" y="4923999"/>
            <a:ext cx="990600" cy="98150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Down Arrow 22"/>
          <p:cNvSpPr/>
          <p:nvPr/>
        </p:nvSpPr>
        <p:spPr>
          <a:xfrm>
            <a:off x="16002000" y="6905199"/>
            <a:ext cx="990600" cy="98150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84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3886200"/>
            <a:ext cx="5969700" cy="5105400"/>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5257800" y="560779"/>
            <a:ext cx="6629400" cy="1915721"/>
            <a:chOff x="3962400" y="3058947"/>
            <a:chExt cx="6629400" cy="1915721"/>
          </a:xfrm>
        </p:grpSpPr>
        <p:grpSp>
          <p:nvGrpSpPr>
            <p:cNvPr id="11" name="Group 10"/>
            <p:cNvGrpSpPr/>
            <p:nvPr/>
          </p:nvGrpSpPr>
          <p:grpSpPr>
            <a:xfrm>
              <a:off x="3962400" y="3125782"/>
              <a:ext cx="6629400" cy="1782054"/>
              <a:chOff x="4354537" y="4456111"/>
              <a:chExt cx="6629400" cy="1782054"/>
            </a:xfrm>
          </p:grpSpPr>
          <p:sp>
            <p:nvSpPr>
              <p:cNvPr id="14" name="Freeform 13"/>
              <p:cNvSpPr/>
              <p:nvPr/>
            </p:nvSpPr>
            <p:spPr>
              <a:xfrm>
                <a:off x="4354537" y="4456111"/>
                <a:ext cx="6629400" cy="1782054"/>
              </a:xfrm>
              <a:custGeom>
                <a:avLst/>
                <a:gdLst/>
                <a:ahLst/>
                <a:cxnLst/>
                <a:rect l="l" t="t" r="r" b="b"/>
                <a:pathLst>
                  <a:path w="3950060" h="662389">
                    <a:moveTo>
                      <a:pt x="3825599" y="662389"/>
                    </a:moveTo>
                    <a:lnTo>
                      <a:pt x="124460" y="662389"/>
                    </a:lnTo>
                    <a:cubicBezTo>
                      <a:pt x="55880" y="662389"/>
                      <a:pt x="0" y="606509"/>
                      <a:pt x="0" y="537929"/>
                    </a:cubicBezTo>
                    <a:lnTo>
                      <a:pt x="0" y="124460"/>
                    </a:lnTo>
                    <a:cubicBezTo>
                      <a:pt x="0" y="55880"/>
                      <a:pt x="55880" y="0"/>
                      <a:pt x="124460" y="0"/>
                    </a:cubicBezTo>
                    <a:lnTo>
                      <a:pt x="3825599" y="0"/>
                    </a:lnTo>
                    <a:cubicBezTo>
                      <a:pt x="3894179" y="0"/>
                      <a:pt x="3950060" y="55880"/>
                      <a:pt x="3950060" y="124460"/>
                    </a:cubicBezTo>
                    <a:lnTo>
                      <a:pt x="3950060" y="537929"/>
                    </a:lnTo>
                    <a:cubicBezTo>
                      <a:pt x="3950060" y="606509"/>
                      <a:pt x="3894179" y="662389"/>
                      <a:pt x="3825599" y="662389"/>
                    </a:cubicBezTo>
                    <a:close/>
                  </a:path>
                </a:pathLst>
              </a:custGeom>
              <a:solidFill>
                <a:srgbClr val="FFE8A7"/>
              </a:solidFill>
              <a:effectLst>
                <a:outerShdw blurRad="50800" dist="38100" dir="2700000" algn="tl" rotWithShape="0">
                  <a:prstClr val="black">
                    <a:alpha val="40000"/>
                  </a:prstClr>
                </a:outerShdw>
              </a:effectLst>
            </p:spPr>
            <p:txBody>
              <a:bodyPr/>
              <a:lstStyle/>
              <a:p>
                <a:endParaRPr lang="en-US"/>
              </a:p>
            </p:txBody>
          </p:sp>
          <p:sp>
            <p:nvSpPr>
              <p:cNvPr id="13" name="Rectangle 12"/>
              <p:cNvSpPr/>
              <p:nvPr/>
            </p:nvSpPr>
            <p:spPr>
              <a:xfrm>
                <a:off x="6104200" y="5023970"/>
                <a:ext cx="4041537" cy="646331"/>
              </a:xfrm>
              <a:prstGeom prst="rect">
                <a:avLst/>
              </a:prstGeom>
            </p:spPr>
            <p:txBody>
              <a:bodyPr wrap="square">
                <a:spAutoFit/>
              </a:bodyPr>
              <a:lstStyle/>
              <a:p>
                <a:pPr algn="ctr"/>
                <a:r>
                  <a:rPr lang="nl-NL" sz="3600" b="1">
                    <a:latin typeface="Arial" panose="020B0604020202020204" pitchFamily="34" charset="0"/>
                    <a:cs typeface="Arial" panose="020B0604020202020204" pitchFamily="34" charset="0"/>
                  </a:rPr>
                  <a:t>Thí nghiệm 4</a:t>
                </a:r>
                <a:endParaRPr lang="en-US" sz="3600" b="1">
                  <a:latin typeface="Arial" panose="020B0604020202020204" pitchFamily="34" charset="0"/>
                  <a:cs typeface="Arial" panose="020B0604020202020204" pitchFamily="34" charset="0"/>
                </a:endParaRPr>
              </a:p>
            </p:txBody>
          </p:sp>
        </p:grpSp>
        <p:sp>
          <p:nvSpPr>
            <p:cNvPr id="10" name="Freeform 4"/>
            <p:cNvSpPr/>
            <p:nvPr/>
          </p:nvSpPr>
          <p:spPr>
            <a:xfrm>
              <a:off x="4495856" y="3058947"/>
              <a:ext cx="1371544" cy="1915721"/>
            </a:xfrm>
            <a:custGeom>
              <a:avLst/>
              <a:gdLst/>
              <a:ahLst/>
              <a:cxnLst/>
              <a:rect l="l" t="t" r="r" b="b"/>
              <a:pathLst>
                <a:path w="1245187" h="1598957">
                  <a:moveTo>
                    <a:pt x="0" y="0"/>
                  </a:moveTo>
                  <a:lnTo>
                    <a:pt x="1245188" y="0"/>
                  </a:lnTo>
                  <a:lnTo>
                    <a:pt x="1245188" y="1598956"/>
                  </a:lnTo>
                  <a:lnTo>
                    <a:pt x="0" y="1598956"/>
                  </a:lnTo>
                  <a:lnTo>
                    <a:pt x="0" y="0"/>
                  </a:lnTo>
                  <a:close/>
                </a:path>
              </a:pathLst>
            </a:custGeom>
            <a:blipFill>
              <a:blip r:embed="rId3"/>
              <a:stretch>
                <a:fillRect/>
              </a:stretch>
            </a:blipFill>
          </p:spPr>
          <p:txBody>
            <a:bodyPr/>
            <a:lstStyle/>
            <a:p>
              <a:endParaRPr lang="en-US"/>
            </a:p>
          </p:txBody>
        </p:sp>
      </p:grpSp>
      <p:grpSp>
        <p:nvGrpSpPr>
          <p:cNvPr id="6" name="Group 5"/>
          <p:cNvGrpSpPr/>
          <p:nvPr/>
        </p:nvGrpSpPr>
        <p:grpSpPr>
          <a:xfrm>
            <a:off x="8077200" y="3509025"/>
            <a:ext cx="9296400" cy="5859749"/>
            <a:chOff x="8077200" y="3509025"/>
            <a:chExt cx="9296400" cy="5859749"/>
          </a:xfrm>
        </p:grpSpPr>
        <p:sp>
          <p:nvSpPr>
            <p:cNvPr id="15" name="Freeform 3"/>
            <p:cNvSpPr/>
            <p:nvPr/>
          </p:nvSpPr>
          <p:spPr>
            <a:xfrm>
              <a:off x="8077200" y="3509025"/>
              <a:ext cx="9296400" cy="5859749"/>
            </a:xfrm>
            <a:custGeom>
              <a:avLst/>
              <a:gdLst/>
              <a:ahLst/>
              <a:cxnLst/>
              <a:rect l="l" t="t" r="r" b="b"/>
              <a:pathLst>
                <a:path w="3833296" h="2659349">
                  <a:moveTo>
                    <a:pt x="0" y="0"/>
                  </a:moveTo>
                  <a:lnTo>
                    <a:pt x="3833296" y="0"/>
                  </a:lnTo>
                  <a:lnTo>
                    <a:pt x="3833296" y="2659350"/>
                  </a:lnTo>
                  <a:lnTo>
                    <a:pt x="0" y="26593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Rectangle 4"/>
            <p:cNvSpPr/>
            <p:nvPr/>
          </p:nvSpPr>
          <p:spPr>
            <a:xfrm>
              <a:off x="8562548" y="4315240"/>
              <a:ext cx="8325703" cy="4247317"/>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Calibri" panose="020F0502020204030204" pitchFamily="34" charset="0"/>
                  <a:cs typeface="Arial" panose="020B0604020202020204" pitchFamily="34"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92686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1274243"/>
            <a:ext cx="6553200" cy="3241450"/>
            <a:chOff x="8113613" y="3973925"/>
            <a:chExt cx="9956422" cy="2857707"/>
          </a:xfrm>
          <a:solidFill>
            <a:schemeClr val="accent1"/>
          </a:solidFill>
        </p:grpSpPr>
        <p:sp>
          <p:nvSpPr>
            <p:cNvPr id="16" name="Rounded Rectangular Callout 15"/>
            <p:cNvSpPr/>
            <p:nvPr/>
          </p:nvSpPr>
          <p:spPr>
            <a:xfrm>
              <a:off x="8113613" y="3973925"/>
              <a:ext cx="9956422" cy="2382446"/>
            </a:xfrm>
            <a:prstGeom prst="wedgeRoundRectCallout">
              <a:avLst>
                <a:gd name="adj1" fmla="val 3527"/>
                <a:gd name="adj2" fmla="val 42667"/>
                <a:gd name="adj3" fmla="val 16667"/>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Tìm thêm ví dụ về sự truyền nhiệt trong thực tế.</a:t>
              </a:r>
            </a:p>
          </p:txBody>
        </p:sp>
        <p:sp>
          <p:nvSpPr>
            <p:cNvPr id="17" name="Isosceles Triangle 16"/>
            <p:cNvSpPr/>
            <p:nvPr/>
          </p:nvSpPr>
          <p:spPr>
            <a:xfrm rot="11823977">
              <a:off x="14845553" y="6206883"/>
              <a:ext cx="1138720" cy="624749"/>
            </a:xfrm>
            <a:prstGeom prst="triangl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8" name="Picture 3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4382" y="4838700"/>
            <a:ext cx="5730436" cy="4419600"/>
          </a:xfrm>
          <a:prstGeom prst="rect">
            <a:avLst/>
          </a:prstGeom>
        </p:spPr>
      </p:pic>
      <p:grpSp>
        <p:nvGrpSpPr>
          <p:cNvPr id="7" name="Group 6"/>
          <p:cNvGrpSpPr/>
          <p:nvPr/>
        </p:nvGrpSpPr>
        <p:grpSpPr>
          <a:xfrm>
            <a:off x="8763000" y="2019300"/>
            <a:ext cx="8542723" cy="6894731"/>
            <a:chOff x="8758838" y="1638300"/>
            <a:chExt cx="8542723" cy="6894731"/>
          </a:xfrm>
        </p:grpSpPr>
        <p:pic>
          <p:nvPicPr>
            <p:cNvPr id="4098" name="Picture 2" descr="Bếp lửa&quot; của Bằng Việt: 58 năm, đọc lại vẫn rưng rư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1638300"/>
              <a:ext cx="7467600" cy="56233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8758838" y="7886700"/>
              <a:ext cx="8542723" cy="646331"/>
            </a:xfrm>
            <a:prstGeom prst="rect">
              <a:avLst/>
            </a:prstGeom>
          </p:spPr>
          <p:txBody>
            <a:bodyPr wrap="none">
              <a:spAutoFit/>
            </a:bodyPr>
            <a:lstStyle/>
            <a:p>
              <a:pPr algn="ctr">
                <a:spcAft>
                  <a:spcPts val="0"/>
                </a:spcAft>
              </a:pPr>
              <a:r>
                <a:rPr lang="nl-NL" sz="3600">
                  <a:latin typeface="Arial" panose="020B0604020202020204" pitchFamily="34" charset="0"/>
                  <a:ea typeface="Calibri" panose="020F0502020204030204" pitchFamily="34" charset="0"/>
                  <a:cs typeface="Arial" panose="020B0604020202020204" pitchFamily="34" charset="0"/>
                </a:rPr>
                <a:t>Khi ngồi cạnh bếp lửa ta thấy nóng hơn. </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122159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940000" y="-1116963"/>
            <a:ext cx="4638601" cy="481932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80002" y="8931809"/>
            <a:ext cx="11414864" cy="3196162"/>
          </a:xfrm>
          <a:prstGeom prst="rect">
            <a:avLst/>
          </a:prstGeom>
        </p:spPr>
      </p:pic>
      <p:grpSp>
        <p:nvGrpSpPr>
          <p:cNvPr id="8" name="Group 7"/>
          <p:cNvGrpSpPr/>
          <p:nvPr/>
        </p:nvGrpSpPr>
        <p:grpSpPr>
          <a:xfrm>
            <a:off x="581406" y="721906"/>
            <a:ext cx="6047994" cy="998095"/>
            <a:chOff x="581406" y="721906"/>
            <a:chExt cx="6047994" cy="998095"/>
          </a:xfrm>
        </p:grpSpPr>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24353">
              <a:off x="581406" y="721906"/>
              <a:ext cx="818503" cy="913138"/>
            </a:xfrm>
            <a:prstGeom prst="rect">
              <a:avLst/>
            </a:prstGeom>
          </p:spPr>
        </p:pic>
        <p:sp>
          <p:nvSpPr>
            <p:cNvPr id="14" name="TextBox 14"/>
            <p:cNvSpPr txBox="1"/>
            <p:nvPr/>
          </p:nvSpPr>
          <p:spPr>
            <a:xfrm>
              <a:off x="1524000" y="733705"/>
              <a:ext cx="5105400" cy="986296"/>
            </a:xfrm>
            <a:prstGeom prst="rect">
              <a:avLst/>
            </a:prstGeom>
          </p:spPr>
          <p:txBody>
            <a:bodyPr wrap="square" lIns="0" tIns="0" rIns="0" bIns="0" rtlCol="0" anchor="t">
              <a:spAutoFit/>
            </a:bodyPr>
            <a:lstStyle/>
            <a:p>
              <a:pPr>
                <a:lnSpc>
                  <a:spcPts val="7999"/>
                </a:lnSpc>
              </a:pPr>
              <a:r>
                <a:rPr lang="vi-VN" sz="6500" b="1" dirty="0">
                  <a:solidFill>
                    <a:srgbClr val="FF0000"/>
                  </a:solidFill>
                </a:rPr>
                <a:t>KHỞI ĐỘNG</a:t>
              </a:r>
              <a:endParaRPr lang="en-US" sz="6500" b="1" dirty="0">
                <a:solidFill>
                  <a:srgbClr val="FF0000"/>
                </a:solidFill>
              </a:endParaRPr>
            </a:p>
          </p:txBody>
        </p:sp>
      </p:grpSp>
      <p:sp>
        <p:nvSpPr>
          <p:cNvPr id="12" name="Rounded Rectangle 11"/>
          <p:cNvSpPr/>
          <p:nvPr/>
        </p:nvSpPr>
        <p:spPr>
          <a:xfrm>
            <a:off x="8306938" y="3009900"/>
            <a:ext cx="8417131" cy="2514734"/>
          </a:xfrm>
          <a:prstGeom prst="roundRect">
            <a:avLst/>
          </a:prstGeom>
          <a:solidFill>
            <a:schemeClr val="bg1"/>
          </a:solidFill>
          <a:ln>
            <a:solidFill>
              <a:schemeClr val="accent5">
                <a:lumMod val="75000"/>
              </a:schemeClr>
            </a:solidFill>
            <a:prstDash val="dash"/>
          </a:ln>
          <a:effectLst/>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nl-NL" sz="3600">
                <a:solidFill>
                  <a:schemeClr val="tx1"/>
                </a:solidFill>
                <a:latin typeface="Arial" panose="020B0604020202020204" pitchFamily="34" charset="0"/>
                <a:cs typeface="Arial" panose="020B0604020202020204" pitchFamily="34" charset="0"/>
              </a:rPr>
              <a:t>Làm thế nào để biết được vật nào nóng hơn, vật nào lạnh hơn? </a:t>
            </a:r>
            <a:endParaRPr lang="en-US" sz="36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8308075" y="6315477"/>
            <a:ext cx="8417131" cy="2514734"/>
          </a:xfrm>
          <a:prstGeom prst="roundRect">
            <a:avLst/>
          </a:prstGeom>
          <a:solidFill>
            <a:schemeClr val="bg1"/>
          </a:solidFill>
          <a:ln>
            <a:solidFill>
              <a:schemeClr val="accent5">
                <a:lumMod val="75000"/>
              </a:schemeClr>
            </a:solidFill>
            <a:prstDash val="dash"/>
          </a:ln>
          <a:effectLst/>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nl-NL" sz="3600">
                <a:solidFill>
                  <a:schemeClr val="tx1"/>
                </a:solidFill>
                <a:latin typeface="Arial" panose="020B0604020202020204" pitchFamily="34" charset="0"/>
                <a:cs typeface="Arial" panose="020B0604020202020204" pitchFamily="34" charset="0"/>
              </a:rPr>
              <a:t>Có thể làm cho vật nóng lên hay lạnh đi như thế nào?</a:t>
            </a:r>
            <a:endParaRPr lang="en-US" sz="3600">
              <a:solidFill>
                <a:schemeClr val="tx1"/>
              </a:solidFill>
              <a:latin typeface="Arial" panose="020B0604020202020204" pitchFamily="34" charset="0"/>
              <a:cs typeface="Arial" panose="020B0604020202020204" pitchFamily="34" charset="0"/>
            </a:endParaRPr>
          </a:p>
        </p:txBody>
      </p:sp>
      <p:pic>
        <p:nvPicPr>
          <p:cNvPr id="1026" name="Picture 2" descr="https://o.remove.bg/downloads/70fe666a-5c14-4652-96ea-64bce00029f4/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961482"/>
            <a:ext cx="508507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545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par>
                          <p:cTn id="15" fill="hold">
                            <p:stCondLst>
                              <p:cond delay="500"/>
                            </p:stCondLst>
                            <p:childTnLst>
                              <p:par>
                                <p:cTn id="16" presetID="16" presetClass="entr" presetSubtype="21" fill="hold" grpId="0" nodeType="after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par>
                          <p:cTn id="19" fill="hold">
                            <p:stCondLst>
                              <p:cond delay="1250"/>
                            </p:stCondLst>
                            <p:childTnLst>
                              <p:par>
                                <p:cTn id="20" presetID="16" presetClass="entr" presetSubtype="2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940000" y="-1116963"/>
            <a:ext cx="4638601" cy="481932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67182" y="-1714500"/>
            <a:ext cx="11414864" cy="3196162"/>
          </a:xfrm>
          <a:prstGeom prst="rect">
            <a:avLst/>
          </a:prstGeom>
        </p:spPr>
      </p:pic>
      <p:pic>
        <p:nvPicPr>
          <p:cNvPr id="26"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83000" y="7862306"/>
            <a:ext cx="1707134" cy="2253642"/>
          </a:xfrm>
          <a:prstGeom prst="rect">
            <a:avLst/>
          </a:prstGeom>
        </p:spPr>
      </p:pic>
      <p:sp>
        <p:nvSpPr>
          <p:cNvPr id="15" name="TextBox 14">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4">
                    <a:lumMod val="75000"/>
                  </a:schemeClr>
                </a:solidFill>
                <a:latin typeface="Arial" panose="020B0604020202020204" pitchFamily="34" charset="0"/>
                <a:cs typeface="Arial" panose="020B0604020202020204" pitchFamily="34" charset="0"/>
              </a:rPr>
              <a:t>KẾT LUẬN</a:t>
            </a:r>
            <a:endParaRPr lang="en-US" sz="6200" dirty="0">
              <a:solidFill>
                <a:schemeClr val="accent4">
                  <a:lumMod val="75000"/>
                </a:schemeClr>
              </a:solidFill>
              <a:latin typeface="Arial" panose="020B0604020202020204" pitchFamily="34" charset="0"/>
              <a:cs typeface="Arial" panose="020B0604020202020204" pitchFamily="34" charset="0"/>
            </a:endParaRPr>
          </a:p>
        </p:txBody>
      </p:sp>
      <p:grpSp>
        <p:nvGrpSpPr>
          <p:cNvPr id="16" name="Group 15"/>
          <p:cNvGrpSpPr/>
          <p:nvPr/>
        </p:nvGrpSpPr>
        <p:grpSpPr>
          <a:xfrm>
            <a:off x="685800" y="3066047"/>
            <a:ext cx="7924803" cy="5410200"/>
            <a:chOff x="1093349" y="4662163"/>
            <a:chExt cx="7924803" cy="5410200"/>
          </a:xfrm>
        </p:grpSpPr>
        <p:grpSp>
          <p:nvGrpSpPr>
            <p:cNvPr id="18" name="Group 17"/>
            <p:cNvGrpSpPr/>
            <p:nvPr/>
          </p:nvGrpSpPr>
          <p:grpSpPr>
            <a:xfrm>
              <a:off x="1093349" y="4662163"/>
              <a:ext cx="7924803" cy="5410200"/>
              <a:chOff x="400051" y="2938808"/>
              <a:chExt cx="7924803" cy="5551971"/>
            </a:xfrm>
          </p:grpSpPr>
          <p:sp>
            <p:nvSpPr>
              <p:cNvPr id="20" name="Rectangle 19"/>
              <p:cNvSpPr/>
              <p:nvPr/>
            </p:nvSpPr>
            <p:spPr>
              <a:xfrm>
                <a:off x="400051" y="3317935"/>
                <a:ext cx="7924803" cy="5172844"/>
              </a:xfrm>
              <a:prstGeom prst="rect">
                <a:avLst/>
              </a:prstGeom>
              <a:solidFill>
                <a:schemeClr val="accent6">
                  <a:lumMod val="20000"/>
                  <a:lumOff val="80000"/>
                </a:schemeClr>
              </a:solidFill>
              <a:ln w="28575">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solidFill>
                    <a:srgbClr val="00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stretch>
                <a:fillRect/>
              </a:stretch>
            </p:blipFill>
            <p:spPr>
              <a:xfrm>
                <a:off x="3955828" y="2938808"/>
                <a:ext cx="813247" cy="781968"/>
              </a:xfrm>
              <a:prstGeom prst="rect">
                <a:avLst/>
              </a:prstGeom>
            </p:spPr>
          </p:pic>
        </p:grpSp>
        <p:sp>
          <p:nvSpPr>
            <p:cNvPr id="19" name="Rectangle 18"/>
            <p:cNvSpPr/>
            <p:nvPr/>
          </p:nvSpPr>
          <p:spPr>
            <a:xfrm>
              <a:off x="1664847" y="6040103"/>
              <a:ext cx="6934203" cy="3416320"/>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Nhiệt có thể truyền từ vật này sang vật khác. Vật có nhiệt độ cao hơn truyền nhiệt cho vật có nhiệt độ thấp hơn.</a:t>
              </a:r>
            </a:p>
          </p:txBody>
        </p:sp>
      </p:grpSp>
      <p:sp>
        <p:nvSpPr>
          <p:cNvPr id="2" name="Rectangle 1"/>
          <p:cNvSpPr/>
          <p:nvPr/>
        </p:nvSpPr>
        <p:spPr>
          <a:xfrm>
            <a:off x="10966301" y="4381500"/>
            <a:ext cx="6559699" cy="341632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600" kern="0">
                <a:latin typeface="Arial" panose="020B0604020202020204" pitchFamily="34" charset="0"/>
                <a:ea typeface="Calibri" panose="020F0502020204030204" pitchFamily="34" charset="0"/>
                <a:cs typeface="Arial" panose="020B0604020202020204" pitchFamily="34" charset="0"/>
              </a:rPr>
              <a:t>Vật có nhiệt độ cao hơn tỏa nhiệt, lạnh đi.</a:t>
            </a:r>
          </a:p>
          <a:p>
            <a:pPr marL="571500" indent="-571500" algn="just">
              <a:lnSpc>
                <a:spcPct val="150000"/>
              </a:lnSpc>
              <a:buFont typeface="Arial" panose="020B0604020202020204" pitchFamily="34" charset="0"/>
              <a:buChar char="•"/>
            </a:pPr>
            <a:r>
              <a:rPr lang="en-US" sz="3600" kern="0">
                <a:latin typeface="Arial" panose="020B0604020202020204" pitchFamily="34" charset="0"/>
                <a:ea typeface="Calibri" panose="020F0502020204030204" pitchFamily="34" charset="0"/>
                <a:cs typeface="Arial" panose="020B0604020202020204" pitchFamily="34" charset="0"/>
              </a:rPr>
              <a:t>Vật có nhiệt độ thấp hơn thu nhiệt và nóng lên.</a:t>
            </a:r>
            <a:endParaRPr lang="en-US" sz="3600">
              <a:latin typeface="Arial" panose="020B0604020202020204" pitchFamily="34" charset="0"/>
              <a:cs typeface="Arial" panose="020B0604020202020204" pitchFamily="34" charset="0"/>
            </a:endParaRPr>
          </a:p>
        </p:txBody>
      </p:sp>
      <p:pic>
        <p:nvPicPr>
          <p:cNvPr id="22"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43959" y="5708660"/>
            <a:ext cx="1888986" cy="765039"/>
          </a:xfrm>
          <a:prstGeom prst="rect">
            <a:avLst/>
          </a:prstGeom>
        </p:spPr>
      </p:pic>
    </p:spTree>
    <p:extLst>
      <p:ext uri="{BB962C8B-B14F-4D97-AF65-F5344CB8AC3E}">
        <p14:creationId xmlns:p14="http://schemas.microsoft.com/office/powerpoint/2010/main" val="3595245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8" dur="500"/>
                                        <p:tgtEl>
                                          <p:spTgt spid="2">
                                            <p:txEl>
                                              <p:pRg st="0" end="0"/>
                                            </p:txEl>
                                          </p:spTgt>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38200" y="419100"/>
            <a:ext cx="6781800" cy="1686024"/>
            <a:chOff x="1371601" y="940836"/>
            <a:chExt cx="6781800" cy="1686024"/>
          </a:xfrm>
        </p:grpSpPr>
        <p:sp>
          <p:nvSpPr>
            <p:cNvPr id="25" name="Freeform 8"/>
            <p:cNvSpPr/>
            <p:nvPr/>
          </p:nvSpPr>
          <p:spPr>
            <a:xfrm>
              <a:off x="1371601" y="940836"/>
              <a:ext cx="1548062" cy="1686024"/>
            </a:xfrm>
            <a:custGeom>
              <a:avLst/>
              <a:gdLst/>
              <a:ahLst/>
              <a:cxnLst/>
              <a:rect l="l" t="t" r="r" b="b"/>
              <a:pathLst>
                <a:path w="2363335" h="2541220">
                  <a:moveTo>
                    <a:pt x="0" y="0"/>
                  </a:moveTo>
                  <a:lnTo>
                    <a:pt x="2363335" y="0"/>
                  </a:lnTo>
                  <a:lnTo>
                    <a:pt x="2363335" y="2541220"/>
                  </a:lnTo>
                  <a:lnTo>
                    <a:pt x="0" y="2541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5"/>
            <p:cNvSpPr txBox="1"/>
            <p:nvPr/>
          </p:nvSpPr>
          <p:spPr>
            <a:xfrm>
              <a:off x="3148263" y="1399127"/>
              <a:ext cx="5005138" cy="769441"/>
            </a:xfrm>
            <a:prstGeom prst="rect">
              <a:avLst/>
            </a:prstGeom>
            <a:noFill/>
          </p:spPr>
          <p:txBody>
            <a:bodyPr wrap="square" rtlCol="0">
              <a:spAutoFit/>
            </a:bodyPr>
            <a:lstStyle/>
            <a:p>
              <a:r>
                <a:rPr lang="en-US" sz="4400" b="1">
                  <a:solidFill>
                    <a:schemeClr val="tx2"/>
                  </a:solidFill>
                  <a:latin typeface="Arial" panose="020B0604020202020204" pitchFamily="34" charset="0"/>
                  <a:cs typeface="Arial" panose="020B0604020202020204" pitchFamily="34" charset="0"/>
                </a:rPr>
                <a:t>Câu hỏi mở rộng</a:t>
              </a:r>
            </a:p>
          </p:txBody>
        </p:sp>
      </p:grpSp>
      <p:grpSp>
        <p:nvGrpSpPr>
          <p:cNvPr id="3" name="Group 2"/>
          <p:cNvGrpSpPr/>
          <p:nvPr/>
        </p:nvGrpSpPr>
        <p:grpSpPr>
          <a:xfrm>
            <a:off x="533400" y="2705100"/>
            <a:ext cx="9220201" cy="6916762"/>
            <a:chOff x="1133750" y="2724264"/>
            <a:chExt cx="9220201" cy="6916762"/>
          </a:xfrm>
        </p:grpSpPr>
        <p:pic>
          <p:nvPicPr>
            <p:cNvPr id="11266" name="Picture 2" descr="Bài 27: Khái quát về cảm ứng và cảm ứng ở thực vật - Hoc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724264"/>
              <a:ext cx="7830103"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3750" y="7886700"/>
              <a:ext cx="9220201" cy="1754326"/>
            </a:xfrm>
            <a:prstGeom prst="rect">
              <a:avLst/>
            </a:prstGeom>
          </p:spPr>
          <p:txBody>
            <a:bodyPr wrap="square">
              <a:spAutoFit/>
            </a:bodyPr>
            <a:lstStyle/>
            <a:p>
              <a:pPr algn="ctr">
                <a:lnSpc>
                  <a:spcPct val="150000"/>
                </a:lnSpc>
                <a:spcAft>
                  <a:spcPts val="0"/>
                </a:spcAft>
              </a:pPr>
              <a:r>
                <a:rPr lang="en-US" sz="3600">
                  <a:latin typeface="Arial" panose="020B0604020202020204" pitchFamily="34" charset="0"/>
                  <a:ea typeface="Calibri" panose="020F0502020204030204" pitchFamily="34" charset="0"/>
                  <a:cs typeface="Arial" panose="020B0604020202020204" pitchFamily="34" charset="0"/>
                </a:rPr>
                <a:t>Khi chạm vào cốc nước nóng, tay em cảm thấy nóng. Nhiệt truyền từ đâu đến tay em?</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
        <p:nvSpPr>
          <p:cNvPr id="12" name="Rounded Rectangular Callout 9">
            <a:extLst>
              <a:ext uri="{FF2B5EF4-FFF2-40B4-BE49-F238E27FC236}">
                <a16:creationId xmlns:a16="http://schemas.microsoft.com/office/drawing/2014/main" id="{194DA647-BC4E-8D37-F414-BD5DBC33C729}"/>
              </a:ext>
            </a:extLst>
          </p:cNvPr>
          <p:cNvSpPr/>
          <p:nvPr/>
        </p:nvSpPr>
        <p:spPr>
          <a:xfrm>
            <a:off x="10363200" y="4229100"/>
            <a:ext cx="7010400" cy="2878667"/>
          </a:xfrm>
          <a:prstGeom prst="wedgeRoundRectCallout">
            <a:avLst>
              <a:gd name="adj1" fmla="val -58550"/>
              <a:gd name="adj2" fmla="val 235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Nhiệt đã truyền từ nước nóng qua thành cốc tới tay em.</a:t>
            </a:r>
          </a:p>
        </p:txBody>
      </p:sp>
    </p:spTree>
    <p:extLst>
      <p:ext uri="{BB962C8B-B14F-4D97-AF65-F5344CB8AC3E}">
        <p14:creationId xmlns:p14="http://schemas.microsoft.com/office/powerpoint/2010/main" val="3862243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38200" y="419100"/>
            <a:ext cx="6781800" cy="1686024"/>
            <a:chOff x="1371601" y="940836"/>
            <a:chExt cx="6781800" cy="1686024"/>
          </a:xfrm>
        </p:grpSpPr>
        <p:sp>
          <p:nvSpPr>
            <p:cNvPr id="25" name="Freeform 8"/>
            <p:cNvSpPr/>
            <p:nvPr/>
          </p:nvSpPr>
          <p:spPr>
            <a:xfrm>
              <a:off x="1371601" y="940836"/>
              <a:ext cx="1548062" cy="1686024"/>
            </a:xfrm>
            <a:custGeom>
              <a:avLst/>
              <a:gdLst/>
              <a:ahLst/>
              <a:cxnLst/>
              <a:rect l="l" t="t" r="r" b="b"/>
              <a:pathLst>
                <a:path w="2363335" h="2541220">
                  <a:moveTo>
                    <a:pt x="0" y="0"/>
                  </a:moveTo>
                  <a:lnTo>
                    <a:pt x="2363335" y="0"/>
                  </a:lnTo>
                  <a:lnTo>
                    <a:pt x="2363335" y="2541220"/>
                  </a:lnTo>
                  <a:lnTo>
                    <a:pt x="0" y="2541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5"/>
            <p:cNvSpPr txBox="1"/>
            <p:nvPr/>
          </p:nvSpPr>
          <p:spPr>
            <a:xfrm>
              <a:off x="3148263" y="1399127"/>
              <a:ext cx="5005138" cy="769441"/>
            </a:xfrm>
            <a:prstGeom prst="rect">
              <a:avLst/>
            </a:prstGeom>
            <a:noFill/>
          </p:spPr>
          <p:txBody>
            <a:bodyPr wrap="square" rtlCol="0">
              <a:spAutoFit/>
            </a:bodyPr>
            <a:lstStyle/>
            <a:p>
              <a:r>
                <a:rPr lang="en-US" sz="4400" b="1">
                  <a:solidFill>
                    <a:schemeClr val="tx2"/>
                  </a:solidFill>
                  <a:latin typeface="Arial" panose="020B0604020202020204" pitchFamily="34" charset="0"/>
                  <a:cs typeface="Arial" panose="020B0604020202020204" pitchFamily="34" charset="0"/>
                </a:rPr>
                <a:t>Câu hỏi mở rộng</a:t>
              </a:r>
            </a:p>
          </p:txBody>
        </p:sp>
      </p:grpSp>
      <p:pic>
        <p:nvPicPr>
          <p:cNvPr id="12292" name="Picture 4" descr="https://o.remove.bg/downloads/f57f3c02-f23c-4a28-b3d7-f102a999c027/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007061" y="4229100"/>
            <a:ext cx="5985539" cy="61722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405861" y="2933700"/>
            <a:ext cx="8229600" cy="2514600"/>
          </a:xfrm>
          <a:prstGeom prst="wedgeRoundRectCallout">
            <a:avLst>
              <a:gd name="adj1" fmla="val 66258"/>
              <a:gd name="adj2" fmla="val 38500"/>
              <a:gd name="adj3" fmla="val 16667"/>
            </a:avLst>
          </a:prstGeom>
          <a:solidFill>
            <a:srgbClr val="FFEA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Vì sao khi được đun nấu thì nhiệt độ của thức ăn tăng lên?</a:t>
            </a:r>
          </a:p>
        </p:txBody>
      </p:sp>
      <p:sp>
        <p:nvSpPr>
          <p:cNvPr id="14" name="Rounded Rectangular Callout 13"/>
          <p:cNvSpPr/>
          <p:nvPr/>
        </p:nvSpPr>
        <p:spPr>
          <a:xfrm>
            <a:off x="1405861" y="6340159"/>
            <a:ext cx="8229600" cy="2349039"/>
          </a:xfrm>
          <a:prstGeom prst="wedgeRoundRectCallout">
            <a:avLst>
              <a:gd name="adj1" fmla="val 64803"/>
              <a:gd name="adj2" fmla="val 6500"/>
              <a:gd name="adj3" fmla="val 16667"/>
            </a:avLst>
          </a:prstGeom>
          <a:solidFill>
            <a:srgbClr val="FFEA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Vì nhiệt truyền từ bếp tới thức ăn.</a:t>
            </a:r>
          </a:p>
        </p:txBody>
      </p:sp>
    </p:spTree>
    <p:extLst>
      <p:ext uri="{BB962C8B-B14F-4D97-AF65-F5344CB8AC3E}">
        <p14:creationId xmlns:p14="http://schemas.microsoft.com/office/powerpoint/2010/main" val="3333379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38200" y="419100"/>
            <a:ext cx="6781800" cy="1686024"/>
            <a:chOff x="1371601" y="940836"/>
            <a:chExt cx="6781800" cy="1686024"/>
          </a:xfrm>
        </p:grpSpPr>
        <p:sp>
          <p:nvSpPr>
            <p:cNvPr id="25" name="Freeform 8"/>
            <p:cNvSpPr/>
            <p:nvPr/>
          </p:nvSpPr>
          <p:spPr>
            <a:xfrm>
              <a:off x="1371601" y="940836"/>
              <a:ext cx="1548062" cy="1686024"/>
            </a:xfrm>
            <a:custGeom>
              <a:avLst/>
              <a:gdLst/>
              <a:ahLst/>
              <a:cxnLst/>
              <a:rect l="l" t="t" r="r" b="b"/>
              <a:pathLst>
                <a:path w="2363335" h="2541220">
                  <a:moveTo>
                    <a:pt x="0" y="0"/>
                  </a:moveTo>
                  <a:lnTo>
                    <a:pt x="2363335" y="0"/>
                  </a:lnTo>
                  <a:lnTo>
                    <a:pt x="2363335" y="2541220"/>
                  </a:lnTo>
                  <a:lnTo>
                    <a:pt x="0" y="2541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5"/>
            <p:cNvSpPr txBox="1"/>
            <p:nvPr/>
          </p:nvSpPr>
          <p:spPr>
            <a:xfrm>
              <a:off x="3148263" y="1399127"/>
              <a:ext cx="5005138" cy="769441"/>
            </a:xfrm>
            <a:prstGeom prst="rect">
              <a:avLst/>
            </a:prstGeom>
            <a:noFill/>
          </p:spPr>
          <p:txBody>
            <a:bodyPr wrap="square" rtlCol="0">
              <a:spAutoFit/>
            </a:bodyPr>
            <a:lstStyle/>
            <a:p>
              <a:r>
                <a:rPr lang="en-US" sz="4400" b="1">
                  <a:solidFill>
                    <a:schemeClr val="tx2"/>
                  </a:solidFill>
                  <a:latin typeface="Arial" panose="020B0604020202020204" pitchFamily="34" charset="0"/>
                  <a:cs typeface="Arial" panose="020B0604020202020204" pitchFamily="34" charset="0"/>
                </a:rPr>
                <a:t>Câu hỏi mở rộng</a:t>
              </a:r>
            </a:p>
          </p:txBody>
        </p:sp>
      </p:grpSp>
      <p:sp>
        <p:nvSpPr>
          <p:cNvPr id="12" name="Rounded Rectangular Callout 9">
            <a:extLst>
              <a:ext uri="{FF2B5EF4-FFF2-40B4-BE49-F238E27FC236}">
                <a16:creationId xmlns:a16="http://schemas.microsoft.com/office/drawing/2014/main" id="{194DA647-BC4E-8D37-F414-BD5DBC33C729}"/>
              </a:ext>
            </a:extLst>
          </p:cNvPr>
          <p:cNvSpPr/>
          <p:nvPr/>
        </p:nvSpPr>
        <p:spPr>
          <a:xfrm>
            <a:off x="9906000" y="4229100"/>
            <a:ext cx="7010400" cy="2878667"/>
          </a:xfrm>
          <a:prstGeom prst="wedgeRoundRectCallout">
            <a:avLst>
              <a:gd name="adj1" fmla="val -58550"/>
              <a:gd name="adj2" fmla="val 235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Nhiệt từ bếp lửa truyền tới người làm cho người ấm.</a:t>
            </a:r>
          </a:p>
        </p:txBody>
      </p:sp>
      <p:grpSp>
        <p:nvGrpSpPr>
          <p:cNvPr id="4" name="Group 3"/>
          <p:cNvGrpSpPr/>
          <p:nvPr/>
        </p:nvGrpSpPr>
        <p:grpSpPr>
          <a:xfrm>
            <a:off x="914400" y="2781300"/>
            <a:ext cx="7620000" cy="6935926"/>
            <a:chOff x="1307431" y="2705100"/>
            <a:chExt cx="7620000" cy="6935926"/>
          </a:xfrm>
        </p:grpSpPr>
        <p:sp>
          <p:nvSpPr>
            <p:cNvPr id="2" name="Rectangle 1"/>
            <p:cNvSpPr/>
            <p:nvPr/>
          </p:nvSpPr>
          <p:spPr>
            <a:xfrm>
              <a:off x="1307431" y="7886700"/>
              <a:ext cx="7620000" cy="1754326"/>
            </a:xfrm>
            <a:prstGeom prst="rect">
              <a:avLst/>
            </a:prstGeom>
          </p:spPr>
          <p:txBody>
            <a:bodyPr wrap="square">
              <a:spAutoFit/>
            </a:bodyPr>
            <a:lstStyle/>
            <a:p>
              <a:pPr algn="ctr">
                <a:lnSpc>
                  <a:spcPct val="150000"/>
                </a:lnSpc>
                <a:spcAft>
                  <a:spcPts val="0"/>
                </a:spcAft>
              </a:pPr>
              <a:r>
                <a:rPr lang="en-US" sz="3600">
                  <a:latin typeface="Arial" panose="020B0604020202020204" pitchFamily="34" charset="0"/>
                  <a:cs typeface="Arial" panose="020B0604020202020204" pitchFamily="34" charset="0"/>
                </a:rPr>
                <a:t>Vì sao vào mùa đông mọi người thích ngồi bên bếp lửa?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12290" name="Picture 2" descr="Bài thơ: Bếp lửa - Bằng Việt - Tạp Chí Tao Đ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125" y="2705100"/>
              <a:ext cx="6848750" cy="4800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081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38200" y="419100"/>
            <a:ext cx="6781800" cy="1686024"/>
            <a:chOff x="1371601" y="940836"/>
            <a:chExt cx="6781800" cy="1686024"/>
          </a:xfrm>
        </p:grpSpPr>
        <p:sp>
          <p:nvSpPr>
            <p:cNvPr id="25" name="Freeform 8"/>
            <p:cNvSpPr/>
            <p:nvPr/>
          </p:nvSpPr>
          <p:spPr>
            <a:xfrm>
              <a:off x="1371601" y="940836"/>
              <a:ext cx="1548062" cy="1686024"/>
            </a:xfrm>
            <a:custGeom>
              <a:avLst/>
              <a:gdLst/>
              <a:ahLst/>
              <a:cxnLst/>
              <a:rect l="l" t="t" r="r" b="b"/>
              <a:pathLst>
                <a:path w="2363335" h="2541220">
                  <a:moveTo>
                    <a:pt x="0" y="0"/>
                  </a:moveTo>
                  <a:lnTo>
                    <a:pt x="2363335" y="0"/>
                  </a:lnTo>
                  <a:lnTo>
                    <a:pt x="2363335" y="2541220"/>
                  </a:lnTo>
                  <a:lnTo>
                    <a:pt x="0" y="2541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5"/>
            <p:cNvSpPr txBox="1"/>
            <p:nvPr/>
          </p:nvSpPr>
          <p:spPr>
            <a:xfrm>
              <a:off x="3148263" y="1399127"/>
              <a:ext cx="5005138" cy="769441"/>
            </a:xfrm>
            <a:prstGeom prst="rect">
              <a:avLst/>
            </a:prstGeom>
            <a:noFill/>
          </p:spPr>
          <p:txBody>
            <a:bodyPr wrap="square" rtlCol="0">
              <a:spAutoFit/>
            </a:bodyPr>
            <a:lstStyle/>
            <a:p>
              <a:r>
                <a:rPr lang="en-US" sz="4400" b="1">
                  <a:solidFill>
                    <a:schemeClr val="tx2"/>
                  </a:solidFill>
                  <a:latin typeface="Arial" panose="020B0604020202020204" pitchFamily="34" charset="0"/>
                  <a:cs typeface="Arial" panose="020B0604020202020204" pitchFamily="34" charset="0"/>
                </a:rPr>
                <a:t>Câu hỏi mở rộng</a:t>
              </a:r>
            </a:p>
          </p:txBody>
        </p:sp>
      </p:grpSp>
      <p:grpSp>
        <p:nvGrpSpPr>
          <p:cNvPr id="9" name="Group 8"/>
          <p:cNvGrpSpPr/>
          <p:nvPr/>
        </p:nvGrpSpPr>
        <p:grpSpPr>
          <a:xfrm>
            <a:off x="3048000" y="2246174"/>
            <a:ext cx="11887200" cy="1754326"/>
            <a:chOff x="1371600" y="2809857"/>
            <a:chExt cx="11887200" cy="1754326"/>
          </a:xfrm>
        </p:grpSpPr>
        <p:pic>
          <p:nvPicPr>
            <p:cNvPr id="10"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2882138"/>
              <a:ext cx="2083837" cy="1609764"/>
            </a:xfrm>
            <a:prstGeom prst="rect">
              <a:avLst/>
            </a:prstGeom>
          </p:spPr>
        </p:pic>
        <p:sp>
          <p:nvSpPr>
            <p:cNvPr id="11" name="Rectangle 10"/>
            <p:cNvSpPr/>
            <p:nvPr/>
          </p:nvSpPr>
          <p:spPr>
            <a:xfrm>
              <a:off x="3810000" y="2809857"/>
              <a:ext cx="9448800" cy="1754326"/>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Nêu một số cách khác làm vật nóng lên hay lạnh đi trong cuộc sống.</a:t>
              </a:r>
            </a:p>
          </p:txBody>
        </p:sp>
      </p:grpSp>
      <p:grpSp>
        <p:nvGrpSpPr>
          <p:cNvPr id="13" name="Group 12"/>
          <p:cNvGrpSpPr/>
          <p:nvPr/>
        </p:nvGrpSpPr>
        <p:grpSpPr>
          <a:xfrm>
            <a:off x="1219200" y="4752242"/>
            <a:ext cx="7162800" cy="4734658"/>
            <a:chOff x="6712607" y="4290247"/>
            <a:chExt cx="7162800" cy="4734658"/>
          </a:xfrm>
        </p:grpSpPr>
        <p:sp>
          <p:nvSpPr>
            <p:cNvPr id="14" name="Rounded Rectangle 13"/>
            <p:cNvSpPr/>
            <p:nvPr/>
          </p:nvSpPr>
          <p:spPr>
            <a:xfrm>
              <a:off x="6712607" y="4716624"/>
              <a:ext cx="7162800" cy="4308281"/>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Cách làm vật nóng lên: phơi thóc vào ngày nắng, đưa thép vào lò nung, đưa bánh mì vào lò nướng,…</a:t>
              </a:r>
            </a:p>
          </p:txBody>
        </p:sp>
        <p:pic>
          <p:nvPicPr>
            <p:cNvPr id="15" name="Picture 14"/>
            <p:cNvPicPr>
              <a:picLocks noChangeAspect="1"/>
            </p:cNvPicPr>
            <p:nvPr/>
          </p:nvPicPr>
          <p:blipFill>
            <a:blip r:embed="rId6"/>
            <a:stretch>
              <a:fillRect/>
            </a:stretch>
          </p:blipFill>
          <p:spPr>
            <a:xfrm>
              <a:off x="9848977" y="4290247"/>
              <a:ext cx="890060" cy="852753"/>
            </a:xfrm>
            <a:prstGeom prst="rect">
              <a:avLst/>
            </a:prstGeom>
          </p:spPr>
        </p:pic>
      </p:grpSp>
      <p:grpSp>
        <p:nvGrpSpPr>
          <p:cNvPr id="16" name="Group 15"/>
          <p:cNvGrpSpPr/>
          <p:nvPr/>
        </p:nvGrpSpPr>
        <p:grpSpPr>
          <a:xfrm>
            <a:off x="9677400" y="4752242"/>
            <a:ext cx="7162800" cy="4734658"/>
            <a:chOff x="6712607" y="4290247"/>
            <a:chExt cx="7162800" cy="4734658"/>
          </a:xfrm>
        </p:grpSpPr>
        <p:sp>
          <p:nvSpPr>
            <p:cNvPr id="17" name="Rounded Rectangle 16"/>
            <p:cNvSpPr/>
            <p:nvPr/>
          </p:nvSpPr>
          <p:spPr>
            <a:xfrm>
              <a:off x="6712607" y="4716624"/>
              <a:ext cx="7162800" cy="4308281"/>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Cách làm vật lạnh đi: đưa thực phẩm vào tủ lạnh, làm kem, dùng nước đá làm lạnh thực phẩm khi di chuyển xa,…</a:t>
              </a:r>
            </a:p>
          </p:txBody>
        </p:sp>
        <p:pic>
          <p:nvPicPr>
            <p:cNvPr id="18" name="Picture 17"/>
            <p:cNvPicPr>
              <a:picLocks noChangeAspect="1"/>
            </p:cNvPicPr>
            <p:nvPr/>
          </p:nvPicPr>
          <p:blipFill>
            <a:blip r:embed="rId6"/>
            <a:stretch>
              <a:fillRect/>
            </a:stretch>
          </p:blipFill>
          <p:spPr>
            <a:xfrm>
              <a:off x="9848977" y="4290247"/>
              <a:ext cx="890060" cy="852753"/>
            </a:xfrm>
            <a:prstGeom prst="rect">
              <a:avLst/>
            </a:prstGeom>
          </p:spPr>
        </p:pic>
      </p:grpSp>
    </p:spTree>
    <p:extLst>
      <p:ext uri="{BB962C8B-B14F-4D97-AF65-F5344CB8AC3E}">
        <p14:creationId xmlns:p14="http://schemas.microsoft.com/office/powerpoint/2010/main" val="801224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4756" y="1650567"/>
            <a:ext cx="16682644" cy="8217334"/>
            <a:chOff x="0" y="0"/>
            <a:chExt cx="21812627" cy="11098023"/>
          </a:xfrm>
        </p:grpSpPr>
        <p:sp>
          <p:nvSpPr>
            <p:cNvPr id="3" name="Freeform 3"/>
            <p:cNvSpPr/>
            <p:nvPr/>
          </p:nvSpPr>
          <p:spPr>
            <a:xfrm>
              <a:off x="-1" y="0"/>
              <a:ext cx="21820286" cy="11098023"/>
            </a:xfrm>
            <a:custGeom>
              <a:avLst/>
              <a:gdLst/>
              <a:ahLst/>
              <a:cxnLst/>
              <a:rect l="l" t="t" r="r" b="b"/>
              <a:pathLst>
                <a:path w="21820286" h="11098023">
                  <a:moveTo>
                    <a:pt x="21313847" y="11081104"/>
                  </a:moveTo>
                  <a:cubicBezTo>
                    <a:pt x="21313847" y="11081104"/>
                    <a:pt x="21076851" y="11071134"/>
                    <a:pt x="20714712" y="11084578"/>
                  </a:cubicBezTo>
                  <a:cubicBezTo>
                    <a:pt x="20352574" y="11098023"/>
                    <a:pt x="490924" y="11098023"/>
                    <a:pt x="490924" y="11098023"/>
                  </a:cubicBezTo>
                  <a:cubicBezTo>
                    <a:pt x="245502" y="11098023"/>
                    <a:pt x="32509" y="11000755"/>
                    <a:pt x="31032" y="10840641"/>
                  </a:cubicBezTo>
                  <a:cubicBezTo>
                    <a:pt x="31032" y="10840641"/>
                    <a:pt x="0" y="782782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21267298" y="0"/>
                    <a:pt x="21267298" y="0"/>
                  </a:cubicBezTo>
                  <a:cubicBezTo>
                    <a:pt x="21579199" y="0"/>
                    <a:pt x="21812628" y="101069"/>
                    <a:pt x="21804769" y="303616"/>
                  </a:cubicBezTo>
                  <a:cubicBezTo>
                    <a:pt x="21804769" y="303616"/>
                    <a:pt x="21802774" y="7185314"/>
                    <a:pt x="21811530" y="10141054"/>
                  </a:cubicBezTo>
                  <a:cubicBezTo>
                    <a:pt x="21820286" y="10434355"/>
                    <a:pt x="21773737" y="10767426"/>
                    <a:pt x="21773737" y="10767426"/>
                  </a:cubicBezTo>
                  <a:cubicBezTo>
                    <a:pt x="21770773" y="10947452"/>
                    <a:pt x="21559270" y="11081104"/>
                    <a:pt x="21313847" y="11081104"/>
                  </a:cubicBezTo>
                  <a:close/>
                </a:path>
              </a:pathLst>
            </a:custGeom>
            <a:solidFill>
              <a:srgbClr val="FFF8E2"/>
            </a:solidFill>
          </p:spPr>
          <p:txBody>
            <a:bodyPr/>
            <a:lstStyle/>
            <a:p>
              <a:endParaRPr lang="en-US"/>
            </a:p>
          </p:txBody>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54982" y="723895"/>
            <a:ext cx="2108560" cy="356538"/>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92897" y="1104900"/>
            <a:ext cx="818503" cy="91313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90070" y="9373468"/>
            <a:ext cx="2108560" cy="35653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349212" y="-386326"/>
            <a:ext cx="1256270" cy="10796070"/>
          </a:xfrm>
          <a:prstGeom prst="rect">
            <a:avLst/>
          </a:prstGeom>
        </p:spPr>
      </p:pic>
      <p:pic>
        <p:nvPicPr>
          <p:cNvPr id="20"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156" y="1181100"/>
            <a:ext cx="946619" cy="908755"/>
          </a:xfrm>
          <a:prstGeom prst="rect">
            <a:avLst/>
          </a:prstGeom>
        </p:spPr>
      </p:pic>
      <p:sp>
        <p:nvSpPr>
          <p:cNvPr id="13" name="TextBox 21"/>
          <p:cNvSpPr txBox="1"/>
          <p:nvPr/>
        </p:nvSpPr>
        <p:spPr>
          <a:xfrm>
            <a:off x="5642112" y="419100"/>
            <a:ext cx="7003776" cy="1000530"/>
          </a:xfrm>
          <a:prstGeom prst="rect">
            <a:avLst/>
          </a:prstGeom>
        </p:spPr>
        <p:txBody>
          <a:bodyPr lIns="0" tIns="0" rIns="0" bIns="0" rtlCol="0" anchor="t">
            <a:spAutoFit/>
          </a:bodyPr>
          <a:lstStyle/>
          <a:p>
            <a:pPr algn="ctr">
              <a:lnSpc>
                <a:spcPts val="8399"/>
              </a:lnSpc>
            </a:pPr>
            <a:r>
              <a:rPr lang="en-US" sz="6500" b="1">
                <a:solidFill>
                  <a:srgbClr val="473D2D"/>
                </a:solidFill>
                <a:latin typeface="Arial" panose="020B0604020202020204" pitchFamily="34" charset="0"/>
                <a:cs typeface="Arial" panose="020B0604020202020204" pitchFamily="34" charset="0"/>
              </a:rPr>
              <a:t>CỦNG CỐ</a:t>
            </a:r>
            <a:endParaRPr lang="en-US" sz="6500" b="1" dirty="0">
              <a:solidFill>
                <a:srgbClr val="473D2D"/>
              </a:solidFill>
              <a:latin typeface="Arial" panose="020B0604020202020204" pitchFamily="34" charset="0"/>
              <a:cs typeface="Arial" panose="020B0604020202020204" pitchFamily="34" charset="0"/>
            </a:endParaRPr>
          </a:p>
        </p:txBody>
      </p:sp>
      <p:sp>
        <p:nvSpPr>
          <p:cNvPr id="12" name="Rectangle 11"/>
          <p:cNvSpPr/>
          <p:nvPr/>
        </p:nvSpPr>
        <p:spPr>
          <a:xfrm>
            <a:off x="12268200" y="4071422"/>
            <a:ext cx="7848600" cy="820674"/>
          </a:xfrm>
          <a:prstGeom prst="rect">
            <a:avLst/>
          </a:prstGeom>
        </p:spPr>
        <p:txBody>
          <a:bodyPr wrap="square">
            <a:spAutoFit/>
          </a:bodyPr>
          <a:lstStyle/>
          <a:p>
            <a:pPr algn="just">
              <a:lnSpc>
                <a:spcPct val="150000"/>
              </a:lnSpc>
              <a:spcBef>
                <a:spcPts val="100"/>
              </a:spcBef>
              <a:spcAft>
                <a:spcPts val="100"/>
              </a:spcAft>
            </a:pP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p:cNvSpPr txBox="1"/>
          <p:nvPr/>
        </p:nvSpPr>
        <p:spPr>
          <a:xfrm>
            <a:off x="1481548" y="4297988"/>
            <a:ext cx="14954916" cy="4478149"/>
          </a:xfrm>
          <a:prstGeom prst="rect">
            <a:avLst/>
          </a:prstGeom>
          <a:noFill/>
        </p:spPr>
        <p:txBody>
          <a:bodyPr wrap="square" rtlCol="0">
            <a:spAutoFit/>
          </a:bodyPr>
          <a:lstStyle/>
          <a:p>
            <a:pPr algn="just">
              <a:lnSpc>
                <a:spcPct val="150000"/>
              </a:lnSpc>
              <a:spcAft>
                <a:spcPts val="600"/>
              </a:spcAft>
            </a:pPr>
            <a:r>
              <a:rPr lang="en-US" sz="3600">
                <a:latin typeface="Arial" panose="020B0604020202020204" pitchFamily="34" charset="0"/>
                <a:cs typeface="Arial" panose="020B0604020202020204" pitchFamily="34" charset="0"/>
              </a:rPr>
              <a:t>A. Vật nóng hơn có nhiệt độ thấp hơn, vật lạnh hơn có nhiệt độ cao hơn.</a:t>
            </a:r>
          </a:p>
          <a:p>
            <a:pPr algn="just">
              <a:lnSpc>
                <a:spcPct val="150000"/>
              </a:lnSpc>
              <a:spcAft>
                <a:spcPts val="600"/>
              </a:spcAft>
            </a:pPr>
            <a:r>
              <a:rPr lang="en-US" sz="3600">
                <a:latin typeface="Arial" panose="020B0604020202020204" pitchFamily="34" charset="0"/>
                <a:cs typeface="Arial" panose="020B0604020202020204" pitchFamily="34" charset="0"/>
              </a:rPr>
              <a:t>B. Nhiệt kế dùng để đo vật nặng hay nhẹ.</a:t>
            </a:r>
          </a:p>
          <a:p>
            <a:pPr algn="just">
              <a:lnSpc>
                <a:spcPct val="150000"/>
              </a:lnSpc>
              <a:spcAft>
                <a:spcPts val="600"/>
              </a:spcAft>
            </a:pPr>
            <a:r>
              <a:rPr lang="en-US" sz="3600">
                <a:latin typeface="Arial" panose="020B0604020202020204" pitchFamily="34" charset="0"/>
                <a:cs typeface="Arial" panose="020B0604020202020204" pitchFamily="34" charset="0"/>
              </a:rPr>
              <a:t>C. Cốc nước mới rót từ phích ra có nhiệt độ cao hơn cốc nước được rót từ phích ra trước đó 15 phút.</a:t>
            </a:r>
          </a:p>
          <a:p>
            <a:pPr algn="just">
              <a:lnSpc>
                <a:spcPct val="150000"/>
              </a:lnSpc>
              <a:spcAft>
                <a:spcPts val="600"/>
              </a:spcAft>
            </a:pPr>
            <a:r>
              <a:rPr lang="en-US" sz="3600">
                <a:latin typeface="Arial" panose="020B0604020202020204" pitchFamily="34" charset="0"/>
                <a:cs typeface="Arial" panose="020B0604020202020204" pitchFamily="34" charset="0"/>
              </a:rPr>
              <a:t>D. Nhiệt truyền từ vật lạnh hơn sang vật nóng hơn. </a:t>
            </a:r>
          </a:p>
        </p:txBody>
      </p:sp>
      <p:sp>
        <p:nvSpPr>
          <p:cNvPr id="19" name="Rectangle 18"/>
          <p:cNvSpPr/>
          <p:nvPr/>
        </p:nvSpPr>
        <p:spPr>
          <a:xfrm>
            <a:off x="2694158" y="2868966"/>
            <a:ext cx="12899686" cy="677108"/>
          </a:xfrm>
          <a:prstGeom prst="rect">
            <a:avLst/>
          </a:prstGeom>
        </p:spPr>
        <p:txBody>
          <a:bodyPr wrap="none">
            <a:spAutoFit/>
          </a:bodyPr>
          <a:lstStyle/>
          <a:p>
            <a:pPr algn="ctr">
              <a:spcBef>
                <a:spcPts val="100"/>
              </a:spcBef>
              <a:spcAft>
                <a:spcPts val="100"/>
              </a:spcAft>
            </a:pPr>
            <a:r>
              <a:rPr lang="en-US" sz="3800" b="1">
                <a:solidFill>
                  <a:srgbClr val="FF0000"/>
                </a:solidFill>
                <a:latin typeface="Arial" panose="020B0604020202020204" pitchFamily="34" charset="0"/>
                <a:ea typeface="Calibri" panose="020F0502020204030204" pitchFamily="34" charset="0"/>
                <a:cs typeface="Arial" panose="020B0604020202020204" pitchFamily="34" charset="0"/>
              </a:rPr>
              <a:t>Câu 1. </a:t>
            </a:r>
            <a:r>
              <a:rPr lang="en-US" sz="3800" b="1">
                <a:latin typeface="Arial" panose="020B0604020202020204" pitchFamily="34" charset="0"/>
                <a:ea typeface="Calibri" panose="020F0502020204030204" pitchFamily="34" charset="0"/>
                <a:cs typeface="Arial" panose="020B0604020202020204" pitchFamily="34" charset="0"/>
              </a:rPr>
              <a:t>Khoanh tròn vào chữ cái trước câu trả lời đúng:</a:t>
            </a:r>
            <a:endParaRPr lang="en-US" sz="3800">
              <a:effectLst/>
              <a:latin typeface="Arial" panose="020B0604020202020204" pitchFamily="34" charset="0"/>
              <a:ea typeface="Calibri" panose="020F0502020204030204" pitchFamily="34" charset="0"/>
              <a:cs typeface="Arial" panose="020B0604020202020204" pitchFamily="34" charset="0"/>
            </a:endParaRPr>
          </a:p>
        </p:txBody>
      </p:sp>
      <p:sp>
        <p:nvSpPr>
          <p:cNvPr id="4" name="Oval 3"/>
          <p:cNvSpPr/>
          <p:nvPr/>
        </p:nvSpPr>
        <p:spPr>
          <a:xfrm>
            <a:off x="1219200" y="6084827"/>
            <a:ext cx="914400" cy="9044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6" dur="500"/>
                                        <p:tgtEl>
                                          <p:spTgt spid="18">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0" dur="500"/>
                                        <p:tgtEl>
                                          <p:spTgt spid="18">
                                            <p:txEl>
                                              <p:pRg st="2" end="2"/>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4" dur="500"/>
                                        <p:tgtEl>
                                          <p:spTgt spid="1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4756" y="1650567"/>
            <a:ext cx="16682644" cy="8217334"/>
            <a:chOff x="0" y="0"/>
            <a:chExt cx="21812627" cy="11098023"/>
          </a:xfrm>
        </p:grpSpPr>
        <p:sp>
          <p:nvSpPr>
            <p:cNvPr id="3" name="Freeform 3"/>
            <p:cNvSpPr/>
            <p:nvPr/>
          </p:nvSpPr>
          <p:spPr>
            <a:xfrm>
              <a:off x="-1" y="0"/>
              <a:ext cx="21820286" cy="11098023"/>
            </a:xfrm>
            <a:custGeom>
              <a:avLst/>
              <a:gdLst/>
              <a:ahLst/>
              <a:cxnLst/>
              <a:rect l="l" t="t" r="r" b="b"/>
              <a:pathLst>
                <a:path w="21820286" h="11098023">
                  <a:moveTo>
                    <a:pt x="21313847" y="11081104"/>
                  </a:moveTo>
                  <a:cubicBezTo>
                    <a:pt x="21313847" y="11081104"/>
                    <a:pt x="21076851" y="11071134"/>
                    <a:pt x="20714712" y="11084578"/>
                  </a:cubicBezTo>
                  <a:cubicBezTo>
                    <a:pt x="20352574" y="11098023"/>
                    <a:pt x="490924" y="11098023"/>
                    <a:pt x="490924" y="11098023"/>
                  </a:cubicBezTo>
                  <a:cubicBezTo>
                    <a:pt x="245502" y="11098023"/>
                    <a:pt x="32509" y="11000755"/>
                    <a:pt x="31032" y="10840641"/>
                  </a:cubicBezTo>
                  <a:cubicBezTo>
                    <a:pt x="31032" y="10840641"/>
                    <a:pt x="0" y="782782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21267298" y="0"/>
                    <a:pt x="21267298" y="0"/>
                  </a:cubicBezTo>
                  <a:cubicBezTo>
                    <a:pt x="21579199" y="0"/>
                    <a:pt x="21812628" y="101069"/>
                    <a:pt x="21804769" y="303616"/>
                  </a:cubicBezTo>
                  <a:cubicBezTo>
                    <a:pt x="21804769" y="303616"/>
                    <a:pt x="21802774" y="7185314"/>
                    <a:pt x="21811530" y="10141054"/>
                  </a:cubicBezTo>
                  <a:cubicBezTo>
                    <a:pt x="21820286" y="10434355"/>
                    <a:pt x="21773737" y="10767426"/>
                    <a:pt x="21773737" y="10767426"/>
                  </a:cubicBezTo>
                  <a:cubicBezTo>
                    <a:pt x="21770773" y="10947452"/>
                    <a:pt x="21559270" y="11081104"/>
                    <a:pt x="21313847" y="11081104"/>
                  </a:cubicBezTo>
                  <a:close/>
                </a:path>
              </a:pathLst>
            </a:custGeom>
            <a:solidFill>
              <a:srgbClr val="FFF8E2"/>
            </a:solidFill>
          </p:spPr>
          <p:txBody>
            <a:bodyPr/>
            <a:lstStyle/>
            <a:p>
              <a:endParaRPr lang="en-US"/>
            </a:p>
          </p:txBody>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54982" y="723895"/>
            <a:ext cx="2108560" cy="356538"/>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92897" y="1104900"/>
            <a:ext cx="818503" cy="91313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90070" y="9373468"/>
            <a:ext cx="2108560" cy="35653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349212" y="-386326"/>
            <a:ext cx="1256270" cy="10796070"/>
          </a:xfrm>
          <a:prstGeom prst="rect">
            <a:avLst/>
          </a:prstGeom>
        </p:spPr>
      </p:pic>
      <p:pic>
        <p:nvPicPr>
          <p:cNvPr id="20"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156" y="1181100"/>
            <a:ext cx="946619" cy="908755"/>
          </a:xfrm>
          <a:prstGeom prst="rect">
            <a:avLst/>
          </a:prstGeom>
        </p:spPr>
      </p:pic>
      <p:sp>
        <p:nvSpPr>
          <p:cNvPr id="13" name="TextBox 21"/>
          <p:cNvSpPr txBox="1"/>
          <p:nvPr/>
        </p:nvSpPr>
        <p:spPr>
          <a:xfrm>
            <a:off x="5642112" y="419100"/>
            <a:ext cx="7003776" cy="1000530"/>
          </a:xfrm>
          <a:prstGeom prst="rect">
            <a:avLst/>
          </a:prstGeom>
        </p:spPr>
        <p:txBody>
          <a:bodyPr lIns="0" tIns="0" rIns="0" bIns="0" rtlCol="0" anchor="t">
            <a:spAutoFit/>
          </a:bodyPr>
          <a:lstStyle/>
          <a:p>
            <a:pPr algn="ctr">
              <a:lnSpc>
                <a:spcPts val="8399"/>
              </a:lnSpc>
            </a:pPr>
            <a:r>
              <a:rPr lang="en-US" sz="6500" b="1">
                <a:solidFill>
                  <a:srgbClr val="473D2D"/>
                </a:solidFill>
                <a:latin typeface="Arial" panose="020B0604020202020204" pitchFamily="34" charset="0"/>
                <a:cs typeface="Arial" panose="020B0604020202020204" pitchFamily="34" charset="0"/>
              </a:rPr>
              <a:t>CỦNG CỐ</a:t>
            </a:r>
            <a:endParaRPr lang="en-US" sz="6500" b="1" dirty="0">
              <a:solidFill>
                <a:srgbClr val="473D2D"/>
              </a:solidFill>
              <a:latin typeface="Arial" panose="020B0604020202020204" pitchFamily="34" charset="0"/>
              <a:cs typeface="Arial" panose="020B0604020202020204" pitchFamily="34" charset="0"/>
            </a:endParaRPr>
          </a:p>
        </p:txBody>
      </p:sp>
      <p:sp>
        <p:nvSpPr>
          <p:cNvPr id="12" name="Rectangle 11"/>
          <p:cNvSpPr/>
          <p:nvPr/>
        </p:nvSpPr>
        <p:spPr>
          <a:xfrm>
            <a:off x="12268200" y="4071422"/>
            <a:ext cx="7848600" cy="820674"/>
          </a:xfrm>
          <a:prstGeom prst="rect">
            <a:avLst/>
          </a:prstGeom>
        </p:spPr>
        <p:txBody>
          <a:bodyPr wrap="square">
            <a:spAutoFit/>
          </a:bodyPr>
          <a:lstStyle/>
          <a:p>
            <a:pPr algn="just">
              <a:lnSpc>
                <a:spcPct val="150000"/>
              </a:lnSpc>
              <a:spcBef>
                <a:spcPts val="100"/>
              </a:spcBef>
              <a:spcAft>
                <a:spcPts val="100"/>
              </a:spcAft>
            </a:pP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119449" y="2533193"/>
            <a:ext cx="12049101" cy="1846659"/>
          </a:xfrm>
          <a:prstGeom prst="rect">
            <a:avLst/>
          </a:prstGeom>
        </p:spPr>
        <p:txBody>
          <a:bodyPr wrap="square">
            <a:spAutoFit/>
          </a:bodyPr>
          <a:lstStyle/>
          <a:p>
            <a:pPr algn="ctr">
              <a:lnSpc>
                <a:spcPct val="150000"/>
              </a:lnSpc>
              <a:spcBef>
                <a:spcPts val="100"/>
              </a:spcBef>
              <a:spcAft>
                <a:spcPts val="100"/>
              </a:spcAft>
            </a:pPr>
            <a:r>
              <a:rPr lang="en-US" sz="3800" b="1">
                <a:solidFill>
                  <a:srgbClr val="FF0000"/>
                </a:solidFill>
                <a:latin typeface="Arial" panose="020B0604020202020204" pitchFamily="34" charset="0"/>
                <a:ea typeface="Calibri" panose="020F0502020204030204" pitchFamily="34" charset="0"/>
                <a:cs typeface="Arial" panose="020B0604020202020204" pitchFamily="34" charset="0"/>
              </a:rPr>
              <a:t>Câu 2. </a:t>
            </a:r>
            <a:r>
              <a:rPr lang="en-US" sz="3800" b="1">
                <a:latin typeface="Arial" panose="020B0604020202020204" pitchFamily="34" charset="0"/>
                <a:cs typeface="Arial" panose="020B0604020202020204" pitchFamily="34" charset="0"/>
              </a:rPr>
              <a:t>Khi em bưng bát cơm nóng, nhiệt đã truyền từ vật nào tới tay em?</a:t>
            </a:r>
          </a:p>
        </p:txBody>
      </p:sp>
      <p:pic>
        <p:nvPicPr>
          <p:cNvPr id="14338" name="Picture 2" descr="https://o.remove.bg/downloads/9a0f4764-9406-4da5-9abd-0fda11722f4c/image-removebg-preview.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25175" y="4924424"/>
            <a:ext cx="3705225" cy="4562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2560487" y="5524500"/>
            <a:ext cx="6629401" cy="2590800"/>
          </a:xfrm>
          <a:prstGeom prst="wedgeRectCallout">
            <a:avLst>
              <a:gd name="adj1" fmla="val 70366"/>
              <a:gd name="adj2" fmla="val 25101"/>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600">
                <a:solidFill>
                  <a:schemeClr val="tx1"/>
                </a:solidFill>
                <a:latin typeface="Arial" panose="020B0604020202020204" pitchFamily="34" charset="0"/>
                <a:cs typeface="Arial" panose="020B0604020202020204" pitchFamily="34" charset="0"/>
              </a:rPr>
              <a:t>Nhiệt truyền từ cơm nóng qua bát tới tay em.</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065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4756" y="1650567"/>
            <a:ext cx="16682644" cy="8217334"/>
            <a:chOff x="0" y="0"/>
            <a:chExt cx="21812627" cy="11098023"/>
          </a:xfrm>
        </p:grpSpPr>
        <p:sp>
          <p:nvSpPr>
            <p:cNvPr id="3" name="Freeform 3"/>
            <p:cNvSpPr/>
            <p:nvPr/>
          </p:nvSpPr>
          <p:spPr>
            <a:xfrm>
              <a:off x="-1" y="0"/>
              <a:ext cx="21820286" cy="11098023"/>
            </a:xfrm>
            <a:custGeom>
              <a:avLst/>
              <a:gdLst/>
              <a:ahLst/>
              <a:cxnLst/>
              <a:rect l="l" t="t" r="r" b="b"/>
              <a:pathLst>
                <a:path w="21820286" h="11098023">
                  <a:moveTo>
                    <a:pt x="21313847" y="11081104"/>
                  </a:moveTo>
                  <a:cubicBezTo>
                    <a:pt x="21313847" y="11081104"/>
                    <a:pt x="21076851" y="11071134"/>
                    <a:pt x="20714712" y="11084578"/>
                  </a:cubicBezTo>
                  <a:cubicBezTo>
                    <a:pt x="20352574" y="11098023"/>
                    <a:pt x="490924" y="11098023"/>
                    <a:pt x="490924" y="11098023"/>
                  </a:cubicBezTo>
                  <a:cubicBezTo>
                    <a:pt x="245502" y="11098023"/>
                    <a:pt x="32509" y="11000755"/>
                    <a:pt x="31032" y="10840641"/>
                  </a:cubicBezTo>
                  <a:cubicBezTo>
                    <a:pt x="31032" y="10840641"/>
                    <a:pt x="0" y="782782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21267298" y="0"/>
                    <a:pt x="21267298" y="0"/>
                  </a:cubicBezTo>
                  <a:cubicBezTo>
                    <a:pt x="21579199" y="0"/>
                    <a:pt x="21812628" y="101069"/>
                    <a:pt x="21804769" y="303616"/>
                  </a:cubicBezTo>
                  <a:cubicBezTo>
                    <a:pt x="21804769" y="303616"/>
                    <a:pt x="21802774" y="7185314"/>
                    <a:pt x="21811530" y="10141054"/>
                  </a:cubicBezTo>
                  <a:cubicBezTo>
                    <a:pt x="21820286" y="10434355"/>
                    <a:pt x="21773737" y="10767426"/>
                    <a:pt x="21773737" y="10767426"/>
                  </a:cubicBezTo>
                  <a:cubicBezTo>
                    <a:pt x="21770773" y="10947452"/>
                    <a:pt x="21559270" y="11081104"/>
                    <a:pt x="21313847" y="11081104"/>
                  </a:cubicBezTo>
                  <a:close/>
                </a:path>
              </a:pathLst>
            </a:custGeom>
            <a:solidFill>
              <a:srgbClr val="FFF8E2"/>
            </a:solidFill>
          </p:spPr>
          <p:txBody>
            <a:bodyPr/>
            <a:lstStyle/>
            <a:p>
              <a:endParaRPr lang="en-US"/>
            </a:p>
          </p:txBody>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54982" y="723895"/>
            <a:ext cx="2108560" cy="356538"/>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92897" y="1104900"/>
            <a:ext cx="818503" cy="913138"/>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90070" y="9373468"/>
            <a:ext cx="2108560" cy="35653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349212" y="-386326"/>
            <a:ext cx="1256270" cy="10796070"/>
          </a:xfrm>
          <a:prstGeom prst="rect">
            <a:avLst/>
          </a:prstGeom>
        </p:spPr>
      </p:pic>
      <p:pic>
        <p:nvPicPr>
          <p:cNvPr id="20"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156" y="1181100"/>
            <a:ext cx="946619" cy="908755"/>
          </a:xfrm>
          <a:prstGeom prst="rect">
            <a:avLst/>
          </a:prstGeom>
        </p:spPr>
      </p:pic>
      <p:sp>
        <p:nvSpPr>
          <p:cNvPr id="13" name="TextBox 21"/>
          <p:cNvSpPr txBox="1"/>
          <p:nvPr/>
        </p:nvSpPr>
        <p:spPr>
          <a:xfrm>
            <a:off x="5642112" y="419100"/>
            <a:ext cx="7003776" cy="1000530"/>
          </a:xfrm>
          <a:prstGeom prst="rect">
            <a:avLst/>
          </a:prstGeom>
        </p:spPr>
        <p:txBody>
          <a:bodyPr lIns="0" tIns="0" rIns="0" bIns="0" rtlCol="0" anchor="t">
            <a:spAutoFit/>
          </a:bodyPr>
          <a:lstStyle/>
          <a:p>
            <a:pPr algn="ctr">
              <a:lnSpc>
                <a:spcPts val="8399"/>
              </a:lnSpc>
            </a:pPr>
            <a:r>
              <a:rPr lang="en-US" sz="6500" b="1">
                <a:solidFill>
                  <a:srgbClr val="473D2D"/>
                </a:solidFill>
                <a:latin typeface="Arial" panose="020B0604020202020204" pitchFamily="34" charset="0"/>
                <a:cs typeface="Arial" panose="020B0604020202020204" pitchFamily="34" charset="0"/>
              </a:rPr>
              <a:t>CỦNG CỐ</a:t>
            </a:r>
            <a:endParaRPr lang="en-US" sz="6500" b="1" dirty="0">
              <a:solidFill>
                <a:srgbClr val="473D2D"/>
              </a:solidFill>
              <a:latin typeface="Arial" panose="020B0604020202020204" pitchFamily="34" charset="0"/>
              <a:cs typeface="Arial" panose="020B0604020202020204" pitchFamily="34" charset="0"/>
            </a:endParaRPr>
          </a:p>
        </p:txBody>
      </p:sp>
      <p:sp>
        <p:nvSpPr>
          <p:cNvPr id="14" name="Rectangle 13"/>
          <p:cNvSpPr/>
          <p:nvPr/>
        </p:nvSpPr>
        <p:spPr>
          <a:xfrm>
            <a:off x="2310243" y="2529017"/>
            <a:ext cx="13297525" cy="1846659"/>
          </a:xfrm>
          <a:prstGeom prst="rect">
            <a:avLst/>
          </a:prstGeom>
        </p:spPr>
        <p:txBody>
          <a:bodyPr wrap="square">
            <a:spAutoFit/>
          </a:bodyPr>
          <a:lstStyle/>
          <a:p>
            <a:pPr algn="ctr">
              <a:lnSpc>
                <a:spcPct val="150000"/>
              </a:lnSpc>
            </a:pPr>
            <a:r>
              <a:rPr lang="en-US" sz="3800" b="1">
                <a:solidFill>
                  <a:srgbClr val="FF0000"/>
                </a:solidFill>
                <a:latin typeface="Arial" panose="020B0604020202020204" pitchFamily="34" charset="0"/>
                <a:ea typeface="Calibri" panose="020F0502020204030204" pitchFamily="34" charset="0"/>
                <a:cs typeface="Arial" panose="020B0604020202020204" pitchFamily="34" charset="0"/>
              </a:rPr>
              <a:t>Câu 3. </a:t>
            </a:r>
            <a:r>
              <a:rPr lang="en-US" sz="3800" b="1">
                <a:latin typeface="Arial" panose="020B0604020202020204" pitchFamily="34" charset="0"/>
                <a:cs typeface="Arial" panose="020B0604020202020204" pitchFamily="34" charset="0"/>
              </a:rPr>
              <a:t>Vì sao khi em bị sốt, mẹ của em thường lấy khăn mát đắp lên trán và sau ít phút khăn đó ấm lên?</a:t>
            </a:r>
          </a:p>
        </p:txBody>
      </p:sp>
      <p:pic>
        <p:nvPicPr>
          <p:cNvPr id="16386" name="Picture 2" descr="https://o.remove.bg/downloads/14cc6fba-528e-4b6b-a42e-b9dfc81c62bc/image-removebg-preview.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8517" y="5254126"/>
            <a:ext cx="4133850" cy="4695825"/>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9">
            <a:extLst>
              <a:ext uri="{FF2B5EF4-FFF2-40B4-BE49-F238E27FC236}">
                <a16:creationId xmlns:a16="http://schemas.microsoft.com/office/drawing/2014/main" id="{194DA647-BC4E-8D37-F414-BD5DBC33C729}"/>
              </a:ext>
            </a:extLst>
          </p:cNvPr>
          <p:cNvSpPr/>
          <p:nvPr/>
        </p:nvSpPr>
        <p:spPr>
          <a:xfrm>
            <a:off x="8337578" y="5524500"/>
            <a:ext cx="7550468" cy="2971800"/>
          </a:xfrm>
          <a:prstGeom prst="wedgeRoundRectCallout">
            <a:avLst>
              <a:gd name="adj1" fmla="val -67938"/>
              <a:gd name="adj2" fmla="val 10571"/>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nl-NL" sz="3600">
                <a:solidFill>
                  <a:schemeClr val="tx1"/>
                </a:solidFill>
                <a:latin typeface="Arial" panose="020B0604020202020204" pitchFamily="34" charset="0"/>
                <a:ea typeface="Calibri" panose="020F0502020204030204" pitchFamily="34" charset="0"/>
                <a:cs typeface="Arial" panose="020B0604020202020204" pitchFamily="34" charset="0"/>
              </a:rPr>
              <a:t>Nhiệt đã truyền từ trán của em sang khăn đắp trên trán, làm khăn ấm lên.</a:t>
            </a:r>
            <a:endParaRPr lang="en-US" sz="280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1814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heel(1)">
                                      <p:cBhvr>
                                        <p:cTn id="12" dur="500"/>
                                        <p:tgtEl>
                                          <p:spTgt spid="1638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93909" y="-134666"/>
            <a:ext cx="1256270" cy="1079607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62613" y="-374405"/>
            <a:ext cx="1256270" cy="10796070"/>
          </a:xfrm>
          <a:prstGeom prst="rect">
            <a:avLst/>
          </a:prstGeom>
        </p:spPr>
      </p:pic>
      <p:grpSp>
        <p:nvGrpSpPr>
          <p:cNvPr id="33" name="Group 2"/>
          <p:cNvGrpSpPr/>
          <p:nvPr/>
        </p:nvGrpSpPr>
        <p:grpSpPr>
          <a:xfrm>
            <a:off x="2726108" y="2729875"/>
            <a:ext cx="12735350" cy="6536299"/>
            <a:chOff x="0" y="0"/>
            <a:chExt cx="6806020" cy="3268266"/>
          </a:xfrm>
        </p:grpSpPr>
        <p:sp>
          <p:nvSpPr>
            <p:cNvPr id="34"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p:spPr>
          <p:txBody>
            <a:bodyPr/>
            <a:lstStyle/>
            <a:p>
              <a:endParaRPr lang="en-US"/>
            </a:p>
          </p:txBody>
        </p:sp>
      </p:grpSp>
      <p:pic>
        <p:nvPicPr>
          <p:cNvPr id="36"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77200" y="2416631"/>
            <a:ext cx="2049675" cy="686641"/>
          </a:xfrm>
          <a:prstGeom prst="rect">
            <a:avLst/>
          </a:prstGeom>
        </p:spPr>
      </p:pic>
      <p:pic>
        <p:nvPicPr>
          <p:cNvPr id="3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33813">
            <a:off x="1897310" y="8381614"/>
            <a:ext cx="3119557" cy="705800"/>
          </a:xfrm>
          <a:prstGeom prst="rect">
            <a:avLst/>
          </a:prstGeom>
        </p:spPr>
      </p:pic>
      <p:pic>
        <p:nvPicPr>
          <p:cNvPr id="38"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93774" y="8801100"/>
            <a:ext cx="2750436" cy="465074"/>
          </a:xfrm>
          <a:prstGeom prst="rect">
            <a:avLst/>
          </a:prstGeom>
        </p:spPr>
      </p:pic>
      <p:pic>
        <p:nvPicPr>
          <p:cNvPr id="39"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00615">
            <a:off x="16437376" y="4451507"/>
            <a:ext cx="688095" cy="1526018"/>
          </a:xfrm>
          <a:prstGeom prst="rect">
            <a:avLst/>
          </a:prstGeom>
        </p:spPr>
      </p:pic>
      <p:sp>
        <p:nvSpPr>
          <p:cNvPr id="42" name="TextBox 41"/>
          <p:cNvSpPr txBox="1"/>
          <p:nvPr/>
        </p:nvSpPr>
        <p:spPr>
          <a:xfrm>
            <a:off x="4495800" y="869450"/>
            <a:ext cx="8988358" cy="1107996"/>
          </a:xfrm>
          <a:prstGeom prst="rect">
            <a:avLst/>
          </a:prstGeom>
          <a:noFill/>
        </p:spPr>
        <p:txBody>
          <a:bodyPr wrap="none" rtlCol="0">
            <a:spAutoFit/>
          </a:bodyPr>
          <a:lstStyle/>
          <a:p>
            <a:pPr algn="ctr"/>
            <a:r>
              <a:rPr lang="vi-VN" sz="6600" b="1" dirty="0">
                <a:solidFill>
                  <a:srgbClr val="FF0000"/>
                </a:solidFill>
              </a:rPr>
              <a:t>HƯỚNG DẪN VỀ NHÀ</a:t>
            </a:r>
            <a:endParaRPr lang="en-US" sz="6600" b="1" dirty="0">
              <a:solidFill>
                <a:srgbClr val="FF0000"/>
              </a:solidFill>
            </a:endParaRPr>
          </a:p>
        </p:txBody>
      </p:sp>
      <p:grpSp>
        <p:nvGrpSpPr>
          <p:cNvPr id="4" name="Group 3">
            <a:extLst>
              <a:ext uri="{FF2B5EF4-FFF2-40B4-BE49-F238E27FC236}">
                <a16:creationId xmlns:a16="http://schemas.microsoft.com/office/drawing/2014/main" id="{2A26F6F9-54BD-C795-A0A7-3523018EDA9F}"/>
              </a:ext>
            </a:extLst>
          </p:cNvPr>
          <p:cNvGrpSpPr/>
          <p:nvPr/>
        </p:nvGrpSpPr>
        <p:grpSpPr>
          <a:xfrm>
            <a:off x="3817137" y="3610849"/>
            <a:ext cx="10508463" cy="1103141"/>
            <a:chOff x="4025451" y="3260790"/>
            <a:chExt cx="10508463" cy="1103141"/>
          </a:xfrm>
        </p:grpSpPr>
        <p:pic>
          <p:nvPicPr>
            <p:cNvPr id="35"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025451" y="3260790"/>
              <a:ext cx="1162313" cy="1103141"/>
            </a:xfrm>
            <a:prstGeom prst="rect">
              <a:avLst/>
            </a:prstGeom>
          </p:spPr>
        </p:pic>
        <p:sp>
          <p:nvSpPr>
            <p:cNvPr id="43" name="TextBox 42"/>
            <p:cNvSpPr txBox="1"/>
            <p:nvPr/>
          </p:nvSpPr>
          <p:spPr>
            <a:xfrm>
              <a:off x="5460786" y="3452718"/>
              <a:ext cx="9073128" cy="707886"/>
            </a:xfrm>
            <a:prstGeom prst="rect">
              <a:avLst/>
            </a:prstGeom>
            <a:noFill/>
          </p:spPr>
          <p:txBody>
            <a:bodyPr wrap="square" rtlCol="0">
              <a:spAutoFit/>
            </a:bodyPr>
            <a:lstStyle/>
            <a:p>
              <a:r>
                <a:rPr lang="vi-VN" sz="4000" dirty="0">
                  <a:latin typeface="Arial" panose="020B0604020202020204" pitchFamily="34" charset="0"/>
                  <a:cs typeface="Arial" panose="020B0604020202020204" pitchFamily="34" charset="0"/>
                </a:rPr>
                <a:t>Ôn lại kiến thức </a:t>
              </a:r>
              <a:r>
                <a:rPr lang="vi-VN" sz="4000">
                  <a:latin typeface="Arial" panose="020B0604020202020204" pitchFamily="34" charset="0"/>
                  <a:cs typeface="Arial" panose="020B0604020202020204" pitchFamily="34" charset="0"/>
                </a:rPr>
                <a:t>đã học</a:t>
              </a:r>
              <a:r>
                <a:rPr lang="en-US" sz="400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4B3EA968-E68D-EF46-18A3-EDD6AC621C89}"/>
              </a:ext>
            </a:extLst>
          </p:cNvPr>
          <p:cNvGrpSpPr/>
          <p:nvPr/>
        </p:nvGrpSpPr>
        <p:grpSpPr>
          <a:xfrm>
            <a:off x="3810000" y="5295900"/>
            <a:ext cx="10042903" cy="1103141"/>
            <a:chOff x="4018314" y="5009116"/>
            <a:chExt cx="10042903" cy="1103141"/>
          </a:xfrm>
        </p:grpSpPr>
        <p:pic>
          <p:nvPicPr>
            <p:cNvPr id="44"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018314" y="5009116"/>
              <a:ext cx="1162313" cy="1103141"/>
            </a:xfrm>
            <a:prstGeom prst="rect">
              <a:avLst/>
            </a:prstGeom>
          </p:spPr>
        </p:pic>
        <p:sp>
          <p:nvSpPr>
            <p:cNvPr id="45" name="TextBox 44"/>
            <p:cNvSpPr txBox="1"/>
            <p:nvPr/>
          </p:nvSpPr>
          <p:spPr>
            <a:xfrm>
              <a:off x="5460786" y="5206743"/>
              <a:ext cx="8600431" cy="707886"/>
            </a:xfrm>
            <a:prstGeom prst="rect">
              <a:avLst/>
            </a:prstGeom>
            <a:noFill/>
          </p:spPr>
          <p:txBody>
            <a:bodyPr wrap="square" rtlCol="0">
              <a:spAutoFit/>
            </a:bodyPr>
            <a:lstStyle/>
            <a:p>
              <a:pPr algn="just"/>
              <a:r>
                <a:rPr lang="en-US" sz="4000">
                  <a:latin typeface="Arial" panose="020B0604020202020204" pitchFamily="34" charset="0"/>
                  <a:cs typeface="Arial" panose="020B0604020202020204" pitchFamily="34" charset="0"/>
                </a:rPr>
                <a:t>Hoàn thành bài tập trong VBT.</a:t>
              </a:r>
              <a:endParaRPr lang="vi-VN" sz="40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D3EE7938-6990-CB54-5FD1-18C3E4769170}"/>
              </a:ext>
            </a:extLst>
          </p:cNvPr>
          <p:cNvGrpSpPr/>
          <p:nvPr/>
        </p:nvGrpSpPr>
        <p:grpSpPr>
          <a:xfrm>
            <a:off x="3810000" y="6714549"/>
            <a:ext cx="10515600" cy="1938992"/>
            <a:chOff x="4018314" y="6741786"/>
            <a:chExt cx="10515600" cy="1938992"/>
          </a:xfrm>
        </p:grpSpPr>
        <p:pic>
          <p:nvPicPr>
            <p:cNvPr id="46"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018314" y="7165960"/>
              <a:ext cx="1162313" cy="1103141"/>
            </a:xfrm>
            <a:prstGeom prst="rect">
              <a:avLst/>
            </a:prstGeom>
          </p:spPr>
        </p:pic>
        <p:sp>
          <p:nvSpPr>
            <p:cNvPr id="47" name="TextBox 46"/>
            <p:cNvSpPr txBox="1"/>
            <p:nvPr/>
          </p:nvSpPr>
          <p:spPr>
            <a:xfrm>
              <a:off x="5460786" y="6741786"/>
              <a:ext cx="9073128" cy="1938992"/>
            </a:xfrm>
            <a:prstGeom prst="rect">
              <a:avLst/>
            </a:prstGeom>
            <a:noFill/>
          </p:spPr>
          <p:txBody>
            <a:bodyPr wrap="square" rtlCol="0">
              <a:spAutoFit/>
            </a:bodyPr>
            <a:lstStyle/>
            <a:p>
              <a:pPr lvl="0" algn="just">
                <a:lnSpc>
                  <a:spcPct val="150000"/>
                </a:lnSpc>
                <a:spcBef>
                  <a:spcPct val="0"/>
                </a:spcBef>
                <a:defRPr/>
              </a:pPr>
              <a:r>
                <a:rPr lang="nl-NL" sz="4000">
                  <a:latin typeface="Arial" panose="020B0604020202020204" pitchFamily="34" charset="0"/>
                  <a:cs typeface="Arial" panose="020B0604020202020204" pitchFamily="34" charset="0"/>
                </a:rPr>
                <a:t>Đọc trước </a:t>
              </a:r>
              <a:r>
                <a:rPr lang="nl-NL" sz="4000" i="1">
                  <a:latin typeface="Arial" panose="020B0604020202020204" pitchFamily="34" charset="0"/>
                  <a:cs typeface="Arial" panose="020B0604020202020204" pitchFamily="34" charset="0"/>
                </a:rPr>
                <a:t>Bài 13 – Vật dẫn điện tốt, vật dẫn điện kém.</a:t>
              </a:r>
              <a:endPar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20"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746034" y="7770820"/>
            <a:ext cx="2063228" cy="1309212"/>
          </a:xfrm>
          <a:prstGeom prst="rect">
            <a:avLst/>
          </a:prstGeom>
        </p:spPr>
      </p:pic>
      <p:pic>
        <p:nvPicPr>
          <p:cNvPr id="21" name="Picture 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440350" y="7970105"/>
            <a:ext cx="674598" cy="689644"/>
          </a:xfrm>
          <a:prstGeom prst="rect">
            <a:avLst/>
          </a:prstGeom>
        </p:spPr>
      </p:pic>
    </p:spTree>
    <p:extLst>
      <p:ext uri="{BB962C8B-B14F-4D97-AF65-F5344CB8AC3E}">
        <p14:creationId xmlns:p14="http://schemas.microsoft.com/office/powerpoint/2010/main" val="842088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0964" y="3116868"/>
            <a:ext cx="14554204" cy="4947678"/>
            <a:chOff x="0" y="0"/>
            <a:chExt cx="3907097" cy="3386337"/>
          </a:xfrm>
        </p:grpSpPr>
        <p:sp>
          <p:nvSpPr>
            <p:cNvPr id="3" name="Freeform 3"/>
            <p:cNvSpPr/>
            <p:nvPr/>
          </p:nvSpPr>
          <p:spPr>
            <a:xfrm>
              <a:off x="-1" y="0"/>
              <a:ext cx="3914756" cy="3386337"/>
            </a:xfrm>
            <a:custGeom>
              <a:avLst/>
              <a:gdLst/>
              <a:ahLst/>
              <a:cxnLst/>
              <a:rect l="l" t="t" r="r" b="b"/>
              <a:pathLst>
                <a:path w="3914756" h="3386337">
                  <a:moveTo>
                    <a:pt x="3408317" y="3369418"/>
                  </a:moveTo>
                  <a:cubicBezTo>
                    <a:pt x="3408317" y="3369418"/>
                    <a:pt x="3171321" y="3359449"/>
                    <a:pt x="2809181" y="3372893"/>
                  </a:cubicBezTo>
                  <a:cubicBezTo>
                    <a:pt x="2447043" y="3386337"/>
                    <a:pt x="490924" y="3386337"/>
                    <a:pt x="490924" y="3386337"/>
                  </a:cubicBezTo>
                  <a:cubicBezTo>
                    <a:pt x="245502" y="3386337"/>
                    <a:pt x="32509" y="3289069"/>
                    <a:pt x="31032" y="3128955"/>
                  </a:cubicBezTo>
                  <a:cubicBezTo>
                    <a:pt x="31032" y="3128955"/>
                    <a:pt x="0" y="185437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43450"/>
                    <a:pt x="3906000" y="2429368"/>
                  </a:cubicBezTo>
                  <a:cubicBezTo>
                    <a:pt x="3914755" y="2722670"/>
                    <a:pt x="3868208" y="3055741"/>
                    <a:pt x="3868208" y="3055741"/>
                  </a:cubicBezTo>
                  <a:cubicBezTo>
                    <a:pt x="3865242" y="3235766"/>
                    <a:pt x="3653739" y="3369418"/>
                    <a:pt x="3408317" y="3369418"/>
                  </a:cubicBezTo>
                  <a:close/>
                </a:path>
              </a:pathLst>
            </a:custGeom>
            <a:solidFill>
              <a:srgbClr val="F47C7D"/>
            </a:solidFill>
          </p:spPr>
          <p:txBody>
            <a:bodyPr/>
            <a:lstStyle/>
            <a:p>
              <a:endParaRPr lang="en-US"/>
            </a:p>
          </p:txBody>
        </p:sp>
      </p:grpSp>
      <p:grpSp>
        <p:nvGrpSpPr>
          <p:cNvPr id="4" name="Group 4"/>
          <p:cNvGrpSpPr/>
          <p:nvPr/>
        </p:nvGrpSpPr>
        <p:grpSpPr>
          <a:xfrm>
            <a:off x="2130968" y="2985959"/>
            <a:ext cx="14401800" cy="4849986"/>
            <a:chOff x="0" y="0"/>
            <a:chExt cx="3907097" cy="3329034"/>
          </a:xfrm>
        </p:grpSpPr>
        <p:sp>
          <p:nvSpPr>
            <p:cNvPr id="5" name="Freeform 5"/>
            <p:cNvSpPr/>
            <p:nvPr/>
          </p:nvSpPr>
          <p:spPr>
            <a:xfrm>
              <a:off x="-1" y="0"/>
              <a:ext cx="3914756" cy="3329034"/>
            </a:xfrm>
            <a:custGeom>
              <a:avLst/>
              <a:gdLst/>
              <a:ahLst/>
              <a:cxnLst/>
              <a:rect l="l" t="t" r="r" b="b"/>
              <a:pathLst>
                <a:path w="3914756" h="3329034">
                  <a:moveTo>
                    <a:pt x="3408317" y="3312115"/>
                  </a:moveTo>
                  <a:cubicBezTo>
                    <a:pt x="3408317" y="3312115"/>
                    <a:pt x="3171321" y="3302145"/>
                    <a:pt x="2809181" y="3315589"/>
                  </a:cubicBezTo>
                  <a:cubicBezTo>
                    <a:pt x="2447043" y="3329034"/>
                    <a:pt x="490924" y="3329034"/>
                    <a:pt x="490924" y="3329034"/>
                  </a:cubicBezTo>
                  <a:cubicBezTo>
                    <a:pt x="245502" y="3329034"/>
                    <a:pt x="32509" y="3231766"/>
                    <a:pt x="31032" y="3071652"/>
                  </a:cubicBezTo>
                  <a:cubicBezTo>
                    <a:pt x="31032" y="3071652"/>
                    <a:pt x="0" y="180999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03013"/>
                    <a:pt x="3906000" y="2372065"/>
                  </a:cubicBezTo>
                  <a:cubicBezTo>
                    <a:pt x="3914755" y="2665366"/>
                    <a:pt x="3868208" y="2998438"/>
                    <a:pt x="3868208" y="2998438"/>
                  </a:cubicBezTo>
                  <a:cubicBezTo>
                    <a:pt x="3865242" y="3178463"/>
                    <a:pt x="3653739" y="3312115"/>
                    <a:pt x="3408317" y="3312115"/>
                  </a:cubicBezTo>
                  <a:close/>
                </a:path>
              </a:pathLst>
            </a:custGeom>
            <a:solidFill>
              <a:srgbClr val="FCE4E2"/>
            </a:solidFill>
          </p:spPr>
          <p:txBody>
            <a:bodyPr/>
            <a:lstStyle/>
            <a:p>
              <a:endParaRPr lang="en-US"/>
            </a:p>
          </p:txBody>
        </p:sp>
      </p:grpSp>
      <p:sp>
        <p:nvSpPr>
          <p:cNvPr id="7" name="TextBox 7"/>
          <p:cNvSpPr txBox="1"/>
          <p:nvPr/>
        </p:nvSpPr>
        <p:spPr>
          <a:xfrm>
            <a:off x="2602427" y="3617997"/>
            <a:ext cx="13639800" cy="3118674"/>
          </a:xfrm>
          <a:prstGeom prst="rect">
            <a:avLst/>
          </a:prstGeom>
        </p:spPr>
        <p:txBody>
          <a:bodyPr wrap="square" lIns="0" tIns="0" rIns="0" bIns="0" rtlCol="0" anchor="t">
            <a:spAutoFit/>
          </a:bodyPr>
          <a:lstStyle/>
          <a:p>
            <a:pPr algn="ctr">
              <a:lnSpc>
                <a:spcPct val="150000"/>
              </a:lnSpc>
            </a:pPr>
            <a:r>
              <a:rPr lang="vi-VN" sz="7200" b="1" dirty="0">
                <a:solidFill>
                  <a:srgbClr val="000000"/>
                </a:solidFill>
                <a:latin typeface="Arial" panose="020B0604020202020204" pitchFamily="34" charset="0"/>
                <a:cs typeface="Arial" panose="020B0604020202020204" pitchFamily="34" charset="0"/>
              </a:rPr>
              <a:t>CẢM ƠN CÁC EM ĐÃ </a:t>
            </a:r>
          </a:p>
          <a:p>
            <a:pPr algn="ctr">
              <a:lnSpc>
                <a:spcPct val="150000"/>
              </a:lnSpc>
            </a:pPr>
            <a:r>
              <a:rPr lang="vi-VN" sz="7200" b="1" dirty="0">
                <a:solidFill>
                  <a:srgbClr val="000000"/>
                </a:solidFill>
                <a:latin typeface="Arial" panose="020B0604020202020204" pitchFamily="34" charset="0"/>
                <a:cs typeface="Arial" panose="020B0604020202020204" pitchFamily="34" charset="0"/>
              </a:rPr>
              <a:t>LẮNG NGHE BÀI GIẢNG!</a:t>
            </a:r>
            <a:endParaRPr lang="en-US" sz="7200" b="1" dirty="0">
              <a:solidFill>
                <a:srgbClr val="00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2078">
            <a:off x="12226025" y="8576614"/>
            <a:ext cx="7091192" cy="483973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745">
            <a:off x="-1506619" y="-1384741"/>
            <a:ext cx="5361002" cy="5569872"/>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01415" y="2333171"/>
            <a:ext cx="1593702" cy="166959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4781" y="8398791"/>
            <a:ext cx="2108560" cy="35653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971091" y="5156546"/>
            <a:ext cx="818503" cy="913138"/>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1432" y="6899042"/>
            <a:ext cx="1499055" cy="1463622"/>
          </a:xfrm>
          <a:prstGeom prst="rect">
            <a:avLst/>
          </a:prstGeom>
        </p:spPr>
      </p:pic>
    </p:spTree>
    <p:extLst>
      <p:ext uri="{BB962C8B-B14F-4D97-AF65-F5344CB8AC3E}">
        <p14:creationId xmlns:p14="http://schemas.microsoft.com/office/powerpoint/2010/main" val="868151995"/>
      </p:ext>
    </p:extLst>
  </p:cSld>
  <p:clrMapOvr>
    <a:masterClrMapping/>
  </p:clrMapOvr>
  <p:transition spd="med">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940000" y="-1116963"/>
            <a:ext cx="4638601" cy="481932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80002" y="8931809"/>
            <a:ext cx="11414864" cy="3196162"/>
          </a:xfrm>
          <a:prstGeom prst="rect">
            <a:avLst/>
          </a:prstGeom>
        </p:spPr>
      </p:pic>
      <p:grpSp>
        <p:nvGrpSpPr>
          <p:cNvPr id="8" name="Group 7"/>
          <p:cNvGrpSpPr/>
          <p:nvPr/>
        </p:nvGrpSpPr>
        <p:grpSpPr>
          <a:xfrm>
            <a:off x="581406" y="721906"/>
            <a:ext cx="6047994" cy="998095"/>
            <a:chOff x="581406" y="721906"/>
            <a:chExt cx="6047994" cy="998095"/>
          </a:xfrm>
        </p:grpSpPr>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24353">
              <a:off x="581406" y="721906"/>
              <a:ext cx="818503" cy="913138"/>
            </a:xfrm>
            <a:prstGeom prst="rect">
              <a:avLst/>
            </a:prstGeom>
          </p:spPr>
        </p:pic>
        <p:sp>
          <p:nvSpPr>
            <p:cNvPr id="14" name="TextBox 14"/>
            <p:cNvSpPr txBox="1"/>
            <p:nvPr/>
          </p:nvSpPr>
          <p:spPr>
            <a:xfrm>
              <a:off x="1524000" y="733705"/>
              <a:ext cx="5105400" cy="986296"/>
            </a:xfrm>
            <a:prstGeom prst="rect">
              <a:avLst/>
            </a:prstGeom>
          </p:spPr>
          <p:txBody>
            <a:bodyPr wrap="square" lIns="0" tIns="0" rIns="0" bIns="0" rtlCol="0" anchor="t">
              <a:spAutoFit/>
            </a:bodyPr>
            <a:lstStyle/>
            <a:p>
              <a:pPr>
                <a:lnSpc>
                  <a:spcPts val="7999"/>
                </a:lnSpc>
              </a:pPr>
              <a:r>
                <a:rPr lang="vi-VN" sz="6500" b="1" dirty="0">
                  <a:solidFill>
                    <a:srgbClr val="FF0000"/>
                  </a:solidFill>
                </a:rPr>
                <a:t>KHỞI ĐỘNG</a:t>
              </a:r>
              <a:endParaRPr lang="en-US" sz="6500" b="1" dirty="0">
                <a:solidFill>
                  <a:srgbClr val="FF0000"/>
                </a:solidFill>
              </a:endParaRPr>
            </a:p>
          </p:txBody>
        </p:sp>
      </p:grpSp>
      <p:pic>
        <p:nvPicPr>
          <p:cNvPr id="2050" name="Picture 2" descr="https://o.remove.bg/downloads/1a3fe990-a584-4421-83da-d2d940ac465b/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3257549"/>
            <a:ext cx="4400550" cy="4857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504586"/>
            <a:ext cx="5554350" cy="1754326"/>
          </a:xfrm>
          <a:prstGeom prst="rect">
            <a:avLst/>
          </a:prstGeom>
        </p:spPr>
        <p:txBody>
          <a:bodyPr wrap="square">
            <a:spAutoFit/>
          </a:bodyPr>
          <a:lstStyle/>
          <a:p>
            <a:pPr algn="ctr">
              <a:lnSpc>
                <a:spcPct val="150000"/>
              </a:lnSpc>
            </a:pPr>
            <a:r>
              <a:rPr lang="nl-NL" sz="3600" kern="0">
                <a:latin typeface="Arial" panose="020B0604020202020204" pitchFamily="34" charset="0"/>
                <a:ea typeface="Calibri" panose="020F0502020204030204" pitchFamily="34" charset="0"/>
                <a:cs typeface="Arial" panose="020B0604020202020204" pitchFamily="34" charset="0"/>
              </a:rPr>
              <a:t>Vật nóng hơn có nhiệt độ cao hơn vật lạnh</a:t>
            </a:r>
            <a:endParaRPr lang="en-US" sz="3600">
              <a:latin typeface="Arial" panose="020B0604020202020204" pitchFamily="34" charset="0"/>
              <a:cs typeface="Arial" panose="020B0604020202020204" pitchFamily="34" charset="0"/>
            </a:endParaRPr>
          </a:p>
        </p:txBody>
      </p:sp>
      <p:cxnSp>
        <p:nvCxnSpPr>
          <p:cNvPr id="4" name="Straight Arrow Connector 3"/>
          <p:cNvCxnSpPr>
            <a:endCxn id="2" idx="3"/>
          </p:cNvCxnSpPr>
          <p:nvPr/>
        </p:nvCxnSpPr>
        <p:spPr>
          <a:xfrm flipH="1">
            <a:off x="6316350" y="6381749"/>
            <a:ext cx="19894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1038200" y="2919263"/>
            <a:ext cx="6191250" cy="2585323"/>
          </a:xfrm>
          <a:prstGeom prst="rect">
            <a:avLst/>
          </a:prstGeom>
        </p:spPr>
        <p:txBody>
          <a:bodyPr wrap="square">
            <a:spAutoFit/>
          </a:bodyPr>
          <a:lstStyle/>
          <a:p>
            <a:pPr algn="ctr">
              <a:lnSpc>
                <a:spcPct val="150000"/>
              </a:lnSpc>
            </a:pPr>
            <a:r>
              <a:rPr lang="nl-NL" sz="3600">
                <a:latin typeface="Arial" panose="020B0604020202020204" pitchFamily="34" charset="0"/>
                <a:cs typeface="Arial" panose="020B0604020202020204" pitchFamily="34" charset="0"/>
              </a:rPr>
              <a:t>Có thể cho vật nóng hơn ra chỗ có nhiệt độ thấp hơn để vật lạnh đi.</a:t>
            </a:r>
            <a:endParaRPr lang="en-US" sz="3600">
              <a:latin typeface="Arial" panose="020B0604020202020204" pitchFamily="34" charset="0"/>
              <a:cs typeface="Arial" panose="020B0604020202020204" pitchFamily="34" charset="0"/>
            </a:endParaRPr>
          </a:p>
        </p:txBody>
      </p:sp>
      <p:cxnSp>
        <p:nvCxnSpPr>
          <p:cNvPr id="22" name="Straight Arrow Connector 21"/>
          <p:cNvCxnSpPr>
            <a:endCxn id="18" idx="1"/>
          </p:cNvCxnSpPr>
          <p:nvPr/>
        </p:nvCxnSpPr>
        <p:spPr>
          <a:xfrm>
            <a:off x="8991600" y="4211924"/>
            <a:ext cx="2046600" cy="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519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90"/>
                                          </p:val>
                                        </p:tav>
                                        <p:tav tm="100000">
                                          <p:val>
                                            <p:fltVal val="0"/>
                                          </p:val>
                                        </p:tav>
                                      </p:tavLst>
                                    </p:anim>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27832" y="6515100"/>
            <a:ext cx="1400094" cy="1431323"/>
          </a:xfrm>
          <a:prstGeom prst="rect">
            <a:avLst/>
          </a:prstGeom>
        </p:spPr>
      </p:pic>
      <p:grpSp>
        <p:nvGrpSpPr>
          <p:cNvPr id="14" name="Group 13"/>
          <p:cNvGrpSpPr/>
          <p:nvPr/>
        </p:nvGrpSpPr>
        <p:grpSpPr>
          <a:xfrm>
            <a:off x="1509122" y="1846443"/>
            <a:ext cx="15464012" cy="7197146"/>
            <a:chOff x="1808024" y="2123936"/>
            <a:chExt cx="15464012" cy="6981963"/>
          </a:xfrm>
        </p:grpSpPr>
        <p:grpSp>
          <p:nvGrpSpPr>
            <p:cNvPr id="3" name="Group 3"/>
            <p:cNvGrpSpPr/>
            <p:nvPr/>
          </p:nvGrpSpPr>
          <p:grpSpPr>
            <a:xfrm>
              <a:off x="1829954" y="2257585"/>
              <a:ext cx="15442082" cy="6848314"/>
              <a:chOff x="0" y="0"/>
              <a:chExt cx="2966615" cy="1893848"/>
            </a:xfrm>
          </p:grpSpPr>
          <p:sp>
            <p:nvSpPr>
              <p:cNvPr id="4" name="Freeform 4"/>
              <p:cNvSpPr/>
              <p:nvPr/>
            </p:nvSpPr>
            <p:spPr>
              <a:xfrm>
                <a:off x="-4213" y="0"/>
                <a:ext cx="2970828" cy="1893848"/>
              </a:xfrm>
              <a:custGeom>
                <a:avLst/>
                <a:gdLst/>
                <a:ahLst/>
                <a:cxnLst/>
                <a:rect l="l" t="t" r="r" b="b"/>
                <a:pathLst>
                  <a:path w="2970828" h="1893848">
                    <a:moveTo>
                      <a:pt x="278431" y="16918"/>
                    </a:moveTo>
                    <a:cubicBezTo>
                      <a:pt x="278431" y="16918"/>
                      <a:pt x="604014" y="12258"/>
                      <a:pt x="922990" y="12454"/>
                    </a:cubicBezTo>
                    <a:cubicBezTo>
                      <a:pt x="1956674" y="12671"/>
                      <a:pt x="2696760" y="0"/>
                      <a:pt x="2696760" y="0"/>
                    </a:cubicBezTo>
                    <a:cubicBezTo>
                      <a:pt x="2764223" y="0"/>
                      <a:pt x="2840160" y="0"/>
                      <a:pt x="2918934" y="85073"/>
                    </a:cubicBezTo>
                    <a:cubicBezTo>
                      <a:pt x="2961912" y="131488"/>
                      <a:pt x="2962980" y="240224"/>
                      <a:pt x="2963385" y="320281"/>
                    </a:cubicBezTo>
                    <a:cubicBezTo>
                      <a:pt x="2963385" y="320281"/>
                      <a:pt x="2961681" y="944479"/>
                      <a:pt x="2961681" y="1131264"/>
                    </a:cubicBezTo>
                    <a:cubicBezTo>
                      <a:pt x="2961681" y="1345423"/>
                      <a:pt x="2970828" y="1644602"/>
                      <a:pt x="2970828" y="1644602"/>
                    </a:cubicBezTo>
                    <a:cubicBezTo>
                      <a:pt x="2970828" y="1773270"/>
                      <a:pt x="2966659" y="1893848"/>
                      <a:pt x="2713821" y="1885714"/>
                    </a:cubicBezTo>
                    <a:cubicBezTo>
                      <a:pt x="2713821" y="1885714"/>
                      <a:pt x="2337348" y="1865415"/>
                      <a:pt x="1993693" y="1873014"/>
                    </a:cubicBezTo>
                    <a:cubicBezTo>
                      <a:pt x="1120930" y="1881148"/>
                      <a:pt x="304023" y="1893848"/>
                      <a:pt x="304023" y="1893848"/>
                    </a:cubicBezTo>
                    <a:cubicBezTo>
                      <a:pt x="132548" y="1893848"/>
                      <a:pt x="4213" y="1792779"/>
                      <a:pt x="8532" y="1590232"/>
                    </a:cubicBezTo>
                    <a:cubicBezTo>
                      <a:pt x="8532" y="1590232"/>
                      <a:pt x="9630" y="1091691"/>
                      <a:pt x="4815" y="934627"/>
                    </a:cubicBezTo>
                    <a:cubicBezTo>
                      <a:pt x="0" y="663668"/>
                      <a:pt x="25592" y="330596"/>
                      <a:pt x="25592" y="330596"/>
                    </a:cubicBezTo>
                    <a:cubicBezTo>
                      <a:pt x="27224" y="150571"/>
                      <a:pt x="143504" y="16918"/>
                      <a:pt x="278431" y="16918"/>
                    </a:cubicBezTo>
                    <a:close/>
                  </a:path>
                </a:pathLst>
              </a:custGeom>
              <a:solidFill>
                <a:srgbClr val="FAB951"/>
              </a:solidFill>
            </p:spPr>
            <p:txBody>
              <a:bodyPr/>
              <a:lstStyle/>
              <a:p>
                <a:endParaRPr lang="en-US"/>
              </a:p>
            </p:txBody>
          </p:sp>
        </p:grpSp>
        <p:grpSp>
          <p:nvGrpSpPr>
            <p:cNvPr id="5" name="Group 5"/>
            <p:cNvGrpSpPr/>
            <p:nvPr/>
          </p:nvGrpSpPr>
          <p:grpSpPr>
            <a:xfrm>
              <a:off x="1808024" y="2123936"/>
              <a:ext cx="15303156" cy="6817489"/>
              <a:chOff x="0" y="0"/>
              <a:chExt cx="3067268" cy="1879496"/>
            </a:xfrm>
          </p:grpSpPr>
          <p:sp>
            <p:nvSpPr>
              <p:cNvPr id="6" name="Freeform 6"/>
              <p:cNvSpPr/>
              <p:nvPr/>
            </p:nvSpPr>
            <p:spPr>
              <a:xfrm>
                <a:off x="-4213" y="0"/>
                <a:ext cx="3071480" cy="1879496"/>
              </a:xfrm>
              <a:custGeom>
                <a:avLst/>
                <a:gdLst/>
                <a:ahLst/>
                <a:cxnLst/>
                <a:rect l="l" t="t" r="r" b="b"/>
                <a:pathLst>
                  <a:path w="3071480" h="1879496">
                    <a:moveTo>
                      <a:pt x="278431" y="16918"/>
                    </a:moveTo>
                    <a:cubicBezTo>
                      <a:pt x="278431" y="16918"/>
                      <a:pt x="604014" y="12258"/>
                      <a:pt x="924782" y="12454"/>
                    </a:cubicBezTo>
                    <a:cubicBezTo>
                      <a:pt x="2044596" y="12671"/>
                      <a:pt x="2797412" y="0"/>
                      <a:pt x="2797412" y="0"/>
                    </a:cubicBezTo>
                    <a:cubicBezTo>
                      <a:pt x="2864876" y="0"/>
                      <a:pt x="2940813" y="0"/>
                      <a:pt x="3019586" y="85073"/>
                    </a:cubicBezTo>
                    <a:cubicBezTo>
                      <a:pt x="3062564" y="131488"/>
                      <a:pt x="3063632" y="240224"/>
                      <a:pt x="3064037" y="320281"/>
                    </a:cubicBezTo>
                    <a:cubicBezTo>
                      <a:pt x="3064037" y="320281"/>
                      <a:pt x="3062333" y="932605"/>
                      <a:pt x="3062333" y="1116912"/>
                    </a:cubicBezTo>
                    <a:cubicBezTo>
                      <a:pt x="3062333" y="1331071"/>
                      <a:pt x="3071481" y="1630250"/>
                      <a:pt x="3071481" y="1630250"/>
                    </a:cubicBezTo>
                    <a:cubicBezTo>
                      <a:pt x="3071481" y="1758918"/>
                      <a:pt x="3067311" y="1879496"/>
                      <a:pt x="2814473" y="1871362"/>
                    </a:cubicBezTo>
                    <a:cubicBezTo>
                      <a:pt x="2814473" y="1871362"/>
                      <a:pt x="2438001" y="1851063"/>
                      <a:pt x="2084699" y="1858662"/>
                    </a:cubicBezTo>
                    <a:cubicBezTo>
                      <a:pt x="1139215"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CE4E2"/>
              </a:solidFill>
            </p:spPr>
            <p:txBody>
              <a:bodyPr/>
              <a:lstStyle/>
              <a:p>
                <a:endParaRPr lang="en-US"/>
              </a:p>
            </p:txBody>
          </p:sp>
        </p:grpSp>
        <p:sp>
          <p:nvSpPr>
            <p:cNvPr id="19" name="TextBox 19"/>
            <p:cNvSpPr txBox="1"/>
            <p:nvPr/>
          </p:nvSpPr>
          <p:spPr>
            <a:xfrm>
              <a:off x="10166598" y="5172530"/>
              <a:ext cx="11008" cy="236730"/>
            </a:xfrm>
            <a:prstGeom prst="rect">
              <a:avLst/>
            </a:prstGeom>
          </p:spPr>
          <p:txBody>
            <a:bodyPr lIns="0" tIns="0" rIns="0" bIns="0" rtlCol="0" anchor="t">
              <a:spAutoFit/>
            </a:bodyPr>
            <a:lstStyle/>
            <a:p>
              <a:pPr algn="ctr">
                <a:lnSpc>
                  <a:spcPts val="1839"/>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1214" y="6895239"/>
            <a:ext cx="1522142" cy="169813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69814" y="899881"/>
            <a:ext cx="579506" cy="592432"/>
          </a:xfrm>
          <a:prstGeom prst="rect">
            <a:avLst/>
          </a:prstGeom>
        </p:spPr>
      </p:pic>
      <p:sp>
        <p:nvSpPr>
          <p:cNvPr id="13" name="TextBox 13"/>
          <p:cNvSpPr txBox="1"/>
          <p:nvPr/>
        </p:nvSpPr>
        <p:spPr>
          <a:xfrm>
            <a:off x="3824408" y="3827887"/>
            <a:ext cx="11062372" cy="3462486"/>
          </a:xfrm>
          <a:prstGeom prst="rect">
            <a:avLst/>
          </a:prstGeom>
        </p:spPr>
        <p:txBody>
          <a:bodyPr wrap="square" lIns="0" tIns="0" rIns="0" bIns="0" rtlCol="0" anchor="ctr">
            <a:spAutoFit/>
          </a:bodyPr>
          <a:lstStyle/>
          <a:p>
            <a:pPr algn="ctr">
              <a:lnSpc>
                <a:spcPct val="150000"/>
              </a:lnSpc>
            </a:pPr>
            <a:r>
              <a:rPr lang="en-US" sz="7500" b="1">
                <a:solidFill>
                  <a:srgbClr val="000000"/>
                </a:solidFill>
                <a:latin typeface="Arial" panose="020B0604020202020204" pitchFamily="34" charset="0"/>
                <a:cs typeface="Arial" panose="020B0604020202020204" pitchFamily="34" charset="0"/>
              </a:rPr>
              <a:t>BÀI 12. NHIỆT ĐỘ VÀ SỰ TRUYỀN NHIỆT</a:t>
            </a:r>
            <a:endParaRPr lang="en-US" sz="7500" b="1"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a:off x="6781800" y="1300330"/>
            <a:ext cx="5382275" cy="1507004"/>
            <a:chOff x="0" y="-4262"/>
            <a:chExt cx="3767639" cy="1887270"/>
          </a:xfrm>
        </p:grpSpPr>
        <p:sp>
          <p:nvSpPr>
            <p:cNvPr id="8" name="Freeform 8"/>
            <p:cNvSpPr/>
            <p:nvPr/>
          </p:nvSpPr>
          <p:spPr>
            <a:xfrm>
              <a:off x="0" y="-4262"/>
              <a:ext cx="3767639" cy="1887270"/>
            </a:xfrm>
            <a:custGeom>
              <a:avLst/>
              <a:gdLst/>
              <a:ahLst/>
              <a:cxnLst/>
              <a:rect l="l" t="t" r="r" b="b"/>
              <a:pathLst>
                <a:path w="3443102" h="1475180">
                  <a:moveTo>
                    <a:pt x="2504203" y="1463992"/>
                  </a:moveTo>
                  <a:cubicBezTo>
                    <a:pt x="2504203" y="1463992"/>
                    <a:pt x="2084450" y="1475180"/>
                    <a:pt x="1621865" y="1472559"/>
                  </a:cubicBezTo>
                  <a:cubicBezTo>
                    <a:pt x="1584822" y="1470396"/>
                    <a:pt x="1057073" y="1462571"/>
                    <a:pt x="1057073" y="1462571"/>
                  </a:cubicBezTo>
                  <a:cubicBezTo>
                    <a:pt x="812931" y="1453737"/>
                    <a:pt x="565145" y="1436756"/>
                    <a:pt x="398404" y="1378579"/>
                  </a:cubicBezTo>
                  <a:cubicBezTo>
                    <a:pt x="120505" y="1281617"/>
                    <a:pt x="0" y="1104088"/>
                    <a:pt x="0" y="671492"/>
                  </a:cubicBezTo>
                  <a:lnTo>
                    <a:pt x="0" y="671488"/>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671492"/>
                  </a:cubicBezTo>
                  <a:lnTo>
                    <a:pt x="3433962" y="671495"/>
                  </a:lnTo>
                  <a:cubicBezTo>
                    <a:pt x="3433962" y="1222054"/>
                    <a:pt x="3150965" y="1436151"/>
                    <a:pt x="2504203" y="1463992"/>
                  </a:cubicBezTo>
                  <a:close/>
                </a:path>
              </a:pathLst>
            </a:custGeom>
            <a:solidFill>
              <a:srgbClr val="F47C7D"/>
            </a:solidFill>
          </p:spPr>
          <p:txBody>
            <a:bodyPr/>
            <a:lstStyle/>
            <a:p>
              <a:endParaRPr lang="en-US"/>
            </a:p>
          </p:txBody>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7117" y="-1531296"/>
            <a:ext cx="5361002" cy="5569872"/>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822078">
            <a:off x="12226025" y="8576614"/>
            <a:ext cx="7091192" cy="4839738"/>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57818" y="8947500"/>
            <a:ext cx="1838065" cy="310800"/>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44791" y="825890"/>
            <a:ext cx="2345052" cy="245672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73400" y="3795313"/>
            <a:ext cx="1838065" cy="31080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93909" y="-134666"/>
            <a:ext cx="1256270" cy="1079607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62613" y="-374405"/>
            <a:ext cx="1256270" cy="10796070"/>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6028" y="7734300"/>
            <a:ext cx="1838065" cy="310800"/>
          </a:xfrm>
          <a:prstGeom prst="rect">
            <a:avLst/>
          </a:prstGeom>
        </p:spPr>
      </p:pic>
      <p:sp>
        <p:nvSpPr>
          <p:cNvPr id="14" name="TextBox 14"/>
          <p:cNvSpPr txBox="1"/>
          <p:nvPr/>
        </p:nvSpPr>
        <p:spPr>
          <a:xfrm>
            <a:off x="5002176" y="647700"/>
            <a:ext cx="8283647" cy="986296"/>
          </a:xfrm>
          <a:prstGeom prst="rect">
            <a:avLst/>
          </a:prstGeom>
        </p:spPr>
        <p:txBody>
          <a:bodyPr wrap="square" lIns="0" tIns="0" rIns="0" bIns="0" rtlCol="0" anchor="t">
            <a:spAutoFit/>
          </a:bodyPr>
          <a:lstStyle/>
          <a:p>
            <a:pPr algn="ctr">
              <a:lnSpc>
                <a:spcPts val="7999"/>
              </a:lnSpc>
            </a:pPr>
            <a:r>
              <a:rPr lang="vi-VN" sz="6500" b="1" dirty="0">
                <a:solidFill>
                  <a:srgbClr val="FF0000"/>
                </a:solidFill>
              </a:rPr>
              <a:t>NỘI DUNG BÀI HỌC</a:t>
            </a:r>
            <a:endParaRPr lang="en-US" sz="6500" b="1" dirty="0">
              <a:solidFill>
                <a:srgbClr val="FF0000"/>
              </a:solidFill>
            </a:endParaRPr>
          </a:p>
        </p:txBody>
      </p:sp>
      <p:grpSp>
        <p:nvGrpSpPr>
          <p:cNvPr id="5" name="Group 4">
            <a:extLst>
              <a:ext uri="{FF2B5EF4-FFF2-40B4-BE49-F238E27FC236}">
                <a16:creationId xmlns:a16="http://schemas.microsoft.com/office/drawing/2014/main" id="{361F0E2E-82A5-61F3-98B4-B9758207AA7F}"/>
              </a:ext>
            </a:extLst>
          </p:cNvPr>
          <p:cNvGrpSpPr/>
          <p:nvPr/>
        </p:nvGrpSpPr>
        <p:grpSpPr>
          <a:xfrm>
            <a:off x="1338279" y="2384709"/>
            <a:ext cx="7126928" cy="4648200"/>
            <a:chOff x="1622990" y="1841858"/>
            <a:chExt cx="14941586" cy="3574663"/>
          </a:xfrm>
        </p:grpSpPr>
        <p:grpSp>
          <p:nvGrpSpPr>
            <p:cNvPr id="2" name="Group 2"/>
            <p:cNvGrpSpPr/>
            <p:nvPr/>
          </p:nvGrpSpPr>
          <p:grpSpPr>
            <a:xfrm>
              <a:off x="1622990" y="2162728"/>
              <a:ext cx="14941586" cy="3253793"/>
              <a:chOff x="0" y="-3810"/>
              <a:chExt cx="6809830" cy="1381755"/>
            </a:xfrm>
          </p:grpSpPr>
          <p:sp>
            <p:nvSpPr>
              <p:cNvPr id="3" name="Freeform 3"/>
              <p:cNvSpPr/>
              <p:nvPr/>
            </p:nvSpPr>
            <p:spPr>
              <a:xfrm>
                <a:off x="0" y="-3810"/>
                <a:ext cx="6809830" cy="1381755"/>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a:effectLst>
                <a:outerShdw blurRad="50800" dist="38100" dir="2700000" algn="tl" rotWithShape="0">
                  <a:prstClr val="black">
                    <a:alpha val="40000"/>
                  </a:prstClr>
                </a:outerShdw>
              </a:effectLst>
            </p:spPr>
            <p:txBody>
              <a:bodyPr/>
              <a:lstStyle/>
              <a:p>
                <a:endParaRPr lang="en-US"/>
              </a:p>
            </p:txBody>
          </p:sp>
        </p:gr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50695" y="1841858"/>
              <a:ext cx="5072519" cy="641739"/>
            </a:xfrm>
            <a:prstGeom prst="rect">
              <a:avLst/>
            </a:prstGeom>
          </p:spPr>
        </p:pic>
        <p:sp>
          <p:nvSpPr>
            <p:cNvPr id="22" name="TextBox 21"/>
            <p:cNvSpPr txBox="1"/>
            <p:nvPr/>
          </p:nvSpPr>
          <p:spPr>
            <a:xfrm>
              <a:off x="2119763" y="2916910"/>
              <a:ext cx="13948039" cy="1846207"/>
            </a:xfrm>
            <a:prstGeom prst="rect">
              <a:avLst/>
            </a:prstGeom>
            <a:noFill/>
          </p:spPr>
          <p:txBody>
            <a:bodyPr wrap="square" rtlCol="0" anchor="ctr">
              <a:spAutoFit/>
            </a:bodyPr>
            <a:lstStyle/>
            <a:p>
              <a:pPr algn="ctr">
                <a:lnSpc>
                  <a:spcPct val="150000"/>
                </a:lnSpc>
              </a:pPr>
              <a:r>
                <a:rPr lang="en-US" sz="5000" b="1" dirty="0">
                  <a:latin typeface="Arial" panose="020B0604020202020204" pitchFamily="34" charset="0"/>
                  <a:cs typeface="Arial" panose="020B0604020202020204" pitchFamily="34" charset="0"/>
                </a:rPr>
                <a:t>1</a:t>
              </a:r>
              <a:r>
                <a:rPr lang="en-US" sz="5000" b="1">
                  <a:latin typeface="Arial" panose="020B0604020202020204" pitchFamily="34" charset="0"/>
                  <a:cs typeface="Arial" panose="020B0604020202020204" pitchFamily="34" charset="0"/>
                </a:rPr>
                <a:t>. Nóng, lạnh và nhiệt độ</a:t>
              </a:r>
              <a:endParaRPr lang="vi-VN" sz="5000" b="1"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9746A0B6-0995-1A0F-7777-CF1E1D89D569}"/>
              </a:ext>
            </a:extLst>
          </p:cNvPr>
          <p:cNvGrpSpPr/>
          <p:nvPr/>
        </p:nvGrpSpPr>
        <p:grpSpPr>
          <a:xfrm>
            <a:off x="9484672" y="4931641"/>
            <a:ext cx="7126928" cy="4648200"/>
            <a:chOff x="1622990" y="1841858"/>
            <a:chExt cx="14941586" cy="3574663"/>
          </a:xfrm>
        </p:grpSpPr>
        <p:grpSp>
          <p:nvGrpSpPr>
            <p:cNvPr id="7" name="Group 2">
              <a:extLst>
                <a:ext uri="{FF2B5EF4-FFF2-40B4-BE49-F238E27FC236}">
                  <a16:creationId xmlns:a16="http://schemas.microsoft.com/office/drawing/2014/main" id="{2B0A6600-7B58-5C59-04F5-25C98A5BB613}"/>
                </a:ext>
              </a:extLst>
            </p:cNvPr>
            <p:cNvGrpSpPr/>
            <p:nvPr/>
          </p:nvGrpSpPr>
          <p:grpSpPr>
            <a:xfrm>
              <a:off x="1622990" y="2162728"/>
              <a:ext cx="14941586" cy="3253793"/>
              <a:chOff x="0" y="-3810"/>
              <a:chExt cx="6809830" cy="1381755"/>
            </a:xfrm>
          </p:grpSpPr>
          <p:sp>
            <p:nvSpPr>
              <p:cNvPr id="10" name="Freeform 3">
                <a:extLst>
                  <a:ext uri="{FF2B5EF4-FFF2-40B4-BE49-F238E27FC236}">
                    <a16:creationId xmlns:a16="http://schemas.microsoft.com/office/drawing/2014/main" id="{CEE48F27-1C31-EDB4-F5F7-DD7E71C45525}"/>
                  </a:ext>
                </a:extLst>
              </p:cNvPr>
              <p:cNvSpPr/>
              <p:nvPr/>
            </p:nvSpPr>
            <p:spPr>
              <a:xfrm>
                <a:off x="0" y="-3810"/>
                <a:ext cx="6809830" cy="1381755"/>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a:effectLst>
                <a:outerShdw blurRad="50800" dist="38100" dir="2700000" algn="tl" rotWithShape="0">
                  <a:prstClr val="black">
                    <a:alpha val="40000"/>
                  </a:prstClr>
                </a:outerShdw>
              </a:effectLst>
            </p:spPr>
            <p:txBody>
              <a:bodyPr/>
              <a:lstStyle/>
              <a:p>
                <a:endParaRPr lang="en-US"/>
              </a:p>
            </p:txBody>
          </p:sp>
        </p:grpSp>
        <p:pic>
          <p:nvPicPr>
            <p:cNvPr id="8" name="Picture 15">
              <a:extLst>
                <a:ext uri="{FF2B5EF4-FFF2-40B4-BE49-F238E27FC236}">
                  <a16:creationId xmlns:a16="http://schemas.microsoft.com/office/drawing/2014/main" id="{3D44657E-513F-43DF-16C0-5EAEDFA2B2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50695" y="1841858"/>
              <a:ext cx="5072519" cy="641739"/>
            </a:xfrm>
            <a:prstGeom prst="rect">
              <a:avLst/>
            </a:prstGeom>
          </p:spPr>
        </p:pic>
        <p:sp>
          <p:nvSpPr>
            <p:cNvPr id="9" name="TextBox 8">
              <a:extLst>
                <a:ext uri="{FF2B5EF4-FFF2-40B4-BE49-F238E27FC236}">
                  <a16:creationId xmlns:a16="http://schemas.microsoft.com/office/drawing/2014/main" id="{375DC94E-BC81-E889-382B-BCA5E35CEA0A}"/>
                </a:ext>
              </a:extLst>
            </p:cNvPr>
            <p:cNvSpPr txBox="1"/>
            <p:nvPr/>
          </p:nvSpPr>
          <p:spPr>
            <a:xfrm>
              <a:off x="1861135" y="3453145"/>
              <a:ext cx="14451639" cy="662741"/>
            </a:xfrm>
            <a:prstGeom prst="rect">
              <a:avLst/>
            </a:prstGeom>
            <a:noFill/>
          </p:spPr>
          <p:txBody>
            <a:bodyPr wrap="square" rtlCol="0" anchor="ctr">
              <a:spAutoFit/>
            </a:bodyPr>
            <a:lstStyle/>
            <a:p>
              <a:pPr algn="ctr"/>
              <a:r>
                <a:rPr lang="en-US" sz="5000" b="1" dirty="0">
                  <a:latin typeface="Arial" panose="020B0604020202020204" pitchFamily="34" charset="0"/>
                  <a:cs typeface="Arial" panose="020B0604020202020204" pitchFamily="34" charset="0"/>
                </a:rPr>
                <a:t>2</a:t>
              </a:r>
              <a:r>
                <a:rPr lang="en-US" sz="5000" b="1">
                  <a:latin typeface="Arial" panose="020B0604020202020204" pitchFamily="34" charset="0"/>
                  <a:cs typeface="Arial" panose="020B0604020202020204" pitchFamily="34" charset="0"/>
                </a:rPr>
                <a:t>. Sự truyền nhiệt</a:t>
              </a:r>
              <a:endParaRPr lang="vi-VN" sz="5000" b="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93909" y="-134666"/>
            <a:ext cx="1256270" cy="1079607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62613" y="-374405"/>
            <a:ext cx="1256270" cy="10796070"/>
          </a:xfrm>
          <a:prstGeom prst="rect">
            <a:avLst/>
          </a:prstGeom>
        </p:spPr>
      </p:pic>
      <p:pic>
        <p:nvPicPr>
          <p:cNvPr id="38"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93774" y="8801100"/>
            <a:ext cx="2750436" cy="465074"/>
          </a:xfrm>
          <a:prstGeom prst="rect">
            <a:avLst/>
          </a:prstGeom>
        </p:spPr>
      </p:pic>
      <p:pic>
        <p:nvPicPr>
          <p:cNvPr id="39"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00615">
            <a:off x="16437376" y="4451507"/>
            <a:ext cx="688095" cy="1526018"/>
          </a:xfrm>
          <a:prstGeom prst="rect">
            <a:avLst/>
          </a:prstGeom>
        </p:spPr>
      </p:pic>
      <p:grpSp>
        <p:nvGrpSpPr>
          <p:cNvPr id="3" name="Group 2">
            <a:extLst>
              <a:ext uri="{FF2B5EF4-FFF2-40B4-BE49-F238E27FC236}">
                <a16:creationId xmlns:a16="http://schemas.microsoft.com/office/drawing/2014/main" id="{B9DB365E-A8F7-7EF2-90AA-5AEA642DA24E}"/>
              </a:ext>
            </a:extLst>
          </p:cNvPr>
          <p:cNvGrpSpPr/>
          <p:nvPr/>
        </p:nvGrpSpPr>
        <p:grpSpPr>
          <a:xfrm>
            <a:off x="1828800" y="1615918"/>
            <a:ext cx="13564148" cy="7058725"/>
            <a:chOff x="1897310" y="2207449"/>
            <a:chExt cx="13564148" cy="7058725"/>
          </a:xfrm>
        </p:grpSpPr>
        <p:grpSp>
          <p:nvGrpSpPr>
            <p:cNvPr id="33" name="Group 2"/>
            <p:cNvGrpSpPr/>
            <p:nvPr/>
          </p:nvGrpSpPr>
          <p:grpSpPr>
            <a:xfrm>
              <a:off x="2726108" y="2729875"/>
              <a:ext cx="12735350" cy="6536299"/>
              <a:chOff x="0" y="0"/>
              <a:chExt cx="6806020" cy="3268266"/>
            </a:xfrm>
          </p:grpSpPr>
          <p:sp>
            <p:nvSpPr>
              <p:cNvPr id="34"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p:spPr>
            <p:txBody>
              <a:bodyPr/>
              <a:lstStyle/>
              <a:p>
                <a:endParaRPr lang="en-US"/>
              </a:p>
            </p:txBody>
          </p:sp>
        </p:grpSp>
        <p:pic>
          <p:nvPicPr>
            <p:cNvPr id="36"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60612" y="2207449"/>
              <a:ext cx="3073470" cy="1029612"/>
            </a:xfrm>
            <a:prstGeom prst="rect">
              <a:avLst/>
            </a:prstGeom>
          </p:spPr>
        </p:pic>
        <p:pic>
          <p:nvPicPr>
            <p:cNvPr id="3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33813">
              <a:off x="1897310" y="8381614"/>
              <a:ext cx="3119557" cy="705800"/>
            </a:xfrm>
            <a:prstGeom prst="rect">
              <a:avLst/>
            </a:prstGeom>
          </p:spPr>
        </p:pic>
        <p:sp>
          <p:nvSpPr>
            <p:cNvPr id="2" name="TextBox 1">
              <a:extLst>
                <a:ext uri="{FF2B5EF4-FFF2-40B4-BE49-F238E27FC236}">
                  <a16:creationId xmlns:a16="http://schemas.microsoft.com/office/drawing/2014/main" id="{FE2A30A5-3190-B02F-B5FF-6E8D180C0570}"/>
                </a:ext>
              </a:extLst>
            </p:cNvPr>
            <p:cNvSpPr txBox="1"/>
            <p:nvPr/>
          </p:nvSpPr>
          <p:spPr>
            <a:xfrm>
              <a:off x="4155835" y="4346551"/>
              <a:ext cx="9883024" cy="3323987"/>
            </a:xfrm>
            <a:prstGeom prst="rect">
              <a:avLst/>
            </a:prstGeom>
            <a:noFill/>
          </p:spPr>
          <p:txBody>
            <a:bodyPr wrap="square" anchor="ctr">
              <a:spAutoFit/>
            </a:bodyPr>
            <a:lstStyle/>
            <a:p>
              <a:pPr algn="ctr">
                <a:lnSpc>
                  <a:spcPct val="150000"/>
                </a:lnSpc>
                <a:spcAft>
                  <a:spcPts val="1000"/>
                </a:spcAft>
              </a:pPr>
              <a:r>
                <a:rPr lang="en-US" sz="7000" b="1">
                  <a:effectLst/>
                  <a:latin typeface="Arial" panose="020B0604020202020204" pitchFamily="34" charset="0"/>
                  <a:ea typeface="Malgun Gothic" panose="020B0503020000020004" pitchFamily="34" charset="-127"/>
                  <a:cs typeface="Arial" panose="020B0604020202020204" pitchFamily="34" charset="0"/>
                </a:rPr>
                <a:t>1. Nóng, lạnh và </a:t>
              </a:r>
              <a:br>
                <a:rPr lang="en-US" sz="7000" b="1">
                  <a:effectLst/>
                  <a:latin typeface="Arial" panose="020B0604020202020204" pitchFamily="34" charset="0"/>
                  <a:ea typeface="Malgun Gothic" panose="020B0503020000020004" pitchFamily="34" charset="-127"/>
                  <a:cs typeface="Arial" panose="020B0604020202020204" pitchFamily="34" charset="0"/>
                </a:rPr>
              </a:br>
              <a:r>
                <a:rPr lang="en-US" sz="7000" b="1">
                  <a:effectLst/>
                  <a:latin typeface="Arial" panose="020B0604020202020204" pitchFamily="34" charset="0"/>
                  <a:ea typeface="Malgun Gothic" panose="020B0503020000020004" pitchFamily="34" charset="-127"/>
                  <a:cs typeface="Arial" panose="020B0604020202020204" pitchFamily="34" charset="0"/>
                </a:rPr>
                <a:t>nhiệt độ</a:t>
              </a:r>
              <a:endParaRPr lang="en-US" sz="7000" dirty="0">
                <a:effectLst/>
                <a:latin typeface="Arial" panose="020B0604020202020204" pitchFamily="34" charset="0"/>
                <a:ea typeface="Malgun Gothic" panose="020B0503020000020004" pitchFamily="34" charset="-127"/>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73265" y="356823"/>
            <a:ext cx="13987464" cy="1440932"/>
            <a:chOff x="2895600" y="137744"/>
            <a:chExt cx="13987464" cy="1440932"/>
          </a:xfrm>
        </p:grpSpPr>
        <p:grpSp>
          <p:nvGrpSpPr>
            <p:cNvPr id="11" name="Group 10"/>
            <p:cNvGrpSpPr/>
            <p:nvPr/>
          </p:nvGrpSpPr>
          <p:grpSpPr>
            <a:xfrm>
              <a:off x="2895600" y="150573"/>
              <a:ext cx="13987464" cy="1415276"/>
              <a:chOff x="2895600" y="150573"/>
              <a:chExt cx="13987464" cy="1415276"/>
            </a:xfrm>
          </p:grpSpPr>
          <p:pic>
            <p:nvPicPr>
              <p:cNvPr id="13"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65369">
                <a:off x="3418205" y="150573"/>
                <a:ext cx="752029" cy="1415276"/>
              </a:xfrm>
              <a:prstGeom prst="rect">
                <a:avLst/>
              </a:prstGeom>
            </p:spPr>
          </p:pic>
          <p:sp>
            <p:nvSpPr>
              <p:cNvPr id="14" name="TextBox 11">
                <a:extLst>
                  <a:ext uri="{FF2B5EF4-FFF2-40B4-BE49-F238E27FC236}">
                    <a16:creationId xmlns:a16="http://schemas.microsoft.com/office/drawing/2014/main" id="{B7593787-C92D-29B0-4B7C-4DC27855D366}"/>
                  </a:ext>
                </a:extLst>
              </p:cNvPr>
              <p:cNvSpPr txBox="1"/>
              <p:nvPr/>
            </p:nvSpPr>
            <p:spPr>
              <a:xfrm>
                <a:off x="2895600" y="444523"/>
                <a:ext cx="13987464" cy="830997"/>
              </a:xfrm>
              <a:prstGeom prst="rect">
                <a:avLst/>
              </a:prstGeom>
            </p:spPr>
            <p:txBody>
              <a:bodyPr wrap="square" lIns="0" tIns="0" rIns="0" bIns="0" rtlCol="0" anchor="t">
                <a:spAutoFit/>
              </a:bodyPr>
              <a:lstStyle/>
              <a:p>
                <a:pPr algn="ctr">
                  <a:spcBef>
                    <a:spcPct val="0"/>
                  </a:spcBef>
                </a:pPr>
                <a:r>
                  <a:rPr lang="en-US" sz="5400" b="1">
                    <a:latin typeface="Arial" panose="020B0604020202020204" pitchFamily="34" charset="0"/>
                    <a:cs typeface="Arial" panose="020B0604020202020204" pitchFamily="34" charset="0"/>
                  </a:rPr>
                  <a:t>Hoạt động 1.1. Thí nghiệm hình 1</a:t>
                </a:r>
                <a:endParaRPr lang="en-US" sz="5400" b="1" dirty="0">
                  <a:latin typeface="Arial" panose="020B0604020202020204" pitchFamily="34" charset="0"/>
                  <a:cs typeface="Arial" panose="020B0604020202020204" pitchFamily="34" charset="0"/>
                </a:endParaRPr>
              </a:p>
            </p:txBody>
          </p:sp>
        </p:grpSp>
        <p:pic>
          <p:nvPicPr>
            <p:cNvPr id="10"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26647">
              <a:off x="15580001" y="137744"/>
              <a:ext cx="765661" cy="1440932"/>
            </a:xfrm>
            <a:prstGeom prst="rect">
              <a:avLst/>
            </a:prstGeom>
          </p:spPr>
        </p:pic>
      </p:grpSp>
      <p:pic>
        <p:nvPicPr>
          <p:cNvPr id="3" name="Picture 2"/>
          <p:cNvPicPr>
            <a:picLocks noChangeAspect="1"/>
          </p:cNvPicPr>
          <p:nvPr/>
        </p:nvPicPr>
        <p:blipFill>
          <a:blip r:embed="rId4"/>
          <a:stretch>
            <a:fillRect/>
          </a:stretch>
        </p:blipFill>
        <p:spPr>
          <a:xfrm>
            <a:off x="4754356" y="2251078"/>
            <a:ext cx="8825282" cy="3683514"/>
          </a:xfrm>
          <a:prstGeom prst="rect">
            <a:avLst/>
          </a:prstGeom>
          <a:effectLst>
            <a:outerShdw blurRad="50800" dist="38100" dir="2700000" algn="tl" rotWithShape="0">
              <a:prstClr val="black">
                <a:alpha val="40000"/>
              </a:prstClr>
            </a:outerShdw>
          </a:effectLst>
        </p:spPr>
      </p:pic>
      <p:sp>
        <p:nvSpPr>
          <p:cNvPr id="17" name="Freeform 6"/>
          <p:cNvSpPr/>
          <p:nvPr/>
        </p:nvSpPr>
        <p:spPr>
          <a:xfrm>
            <a:off x="2390391" y="6225512"/>
            <a:ext cx="2861080" cy="3566188"/>
          </a:xfrm>
          <a:custGeom>
            <a:avLst/>
            <a:gdLst/>
            <a:ahLst/>
            <a:cxnLst/>
            <a:rect l="l" t="t" r="r" b="b"/>
            <a:pathLst>
              <a:path w="3178683" h="4114800">
                <a:moveTo>
                  <a:pt x="0" y="0"/>
                </a:moveTo>
                <a:lnTo>
                  <a:pt x="3178683" y="0"/>
                </a:lnTo>
                <a:lnTo>
                  <a:pt x="317868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Rectangle 3"/>
          <p:cNvSpPr/>
          <p:nvPr/>
        </p:nvSpPr>
        <p:spPr>
          <a:xfrm>
            <a:off x="5986345" y="6767272"/>
            <a:ext cx="9863255" cy="2482667"/>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
            </a:pPr>
            <a:r>
              <a:rPr lang="nl-NL" sz="3600">
                <a:latin typeface="Arial" panose="020B0604020202020204" pitchFamily="34" charset="0"/>
                <a:ea typeface="Calibri" panose="020F0502020204030204" pitchFamily="34" charset="0"/>
                <a:cs typeface="Arial" panose="020B0604020202020204" pitchFamily="34" charset="0"/>
              </a:rPr>
              <a:t>Dự đoán nhiệt độ ở cốc nước nào cao nhất, ở cốc nước nào thấp nhất.</a:t>
            </a:r>
          </a:p>
          <a:p>
            <a:pPr marL="571500" indent="-571500" algn="just">
              <a:lnSpc>
                <a:spcPct val="150000"/>
              </a:lnSpc>
              <a:spcAft>
                <a:spcPts val="0"/>
              </a:spcAft>
              <a:buFont typeface="Wingdings" panose="05000000000000000000" pitchFamily="2" charset="2"/>
              <a:buChar char="§"/>
            </a:pPr>
            <a:r>
              <a:rPr lang="nl-NL" sz="3600">
                <a:effectLst/>
                <a:latin typeface="Arial" panose="020B0604020202020204" pitchFamily="34" charset="0"/>
                <a:ea typeface="Calibri" panose="020F0502020204030204" pitchFamily="34" charset="0"/>
                <a:cs typeface="Arial" panose="020B0604020202020204" pitchFamily="34" charset="0"/>
              </a:rPr>
              <a:t>Tiến hành thí nghiệm kiểm chứng.</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2924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73265" y="356823"/>
            <a:ext cx="13987464" cy="1440932"/>
            <a:chOff x="2895600" y="137744"/>
            <a:chExt cx="13987464" cy="1440932"/>
          </a:xfrm>
        </p:grpSpPr>
        <p:grpSp>
          <p:nvGrpSpPr>
            <p:cNvPr id="11" name="Group 10"/>
            <p:cNvGrpSpPr/>
            <p:nvPr/>
          </p:nvGrpSpPr>
          <p:grpSpPr>
            <a:xfrm>
              <a:off x="2895600" y="150573"/>
              <a:ext cx="13987464" cy="1415276"/>
              <a:chOff x="2895600" y="150573"/>
              <a:chExt cx="13987464" cy="1415276"/>
            </a:xfrm>
          </p:grpSpPr>
          <p:pic>
            <p:nvPicPr>
              <p:cNvPr id="13"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65369">
                <a:off x="3418205" y="150573"/>
                <a:ext cx="752029" cy="1415276"/>
              </a:xfrm>
              <a:prstGeom prst="rect">
                <a:avLst/>
              </a:prstGeom>
            </p:spPr>
          </p:pic>
          <p:sp>
            <p:nvSpPr>
              <p:cNvPr id="14" name="TextBox 11">
                <a:extLst>
                  <a:ext uri="{FF2B5EF4-FFF2-40B4-BE49-F238E27FC236}">
                    <a16:creationId xmlns:a16="http://schemas.microsoft.com/office/drawing/2014/main" id="{B7593787-C92D-29B0-4B7C-4DC27855D366}"/>
                  </a:ext>
                </a:extLst>
              </p:cNvPr>
              <p:cNvSpPr txBox="1"/>
              <p:nvPr/>
            </p:nvSpPr>
            <p:spPr>
              <a:xfrm>
                <a:off x="2895600" y="444523"/>
                <a:ext cx="13987464" cy="830997"/>
              </a:xfrm>
              <a:prstGeom prst="rect">
                <a:avLst/>
              </a:prstGeom>
            </p:spPr>
            <p:txBody>
              <a:bodyPr wrap="square" lIns="0" tIns="0" rIns="0" bIns="0" rtlCol="0" anchor="t">
                <a:spAutoFit/>
              </a:bodyPr>
              <a:lstStyle/>
              <a:p>
                <a:pPr algn="ctr">
                  <a:spcBef>
                    <a:spcPct val="0"/>
                  </a:spcBef>
                </a:pPr>
                <a:r>
                  <a:rPr lang="en-US" sz="5400" b="1">
                    <a:latin typeface="Arial" panose="020B0604020202020204" pitchFamily="34" charset="0"/>
                    <a:cs typeface="Arial" panose="020B0604020202020204" pitchFamily="34" charset="0"/>
                  </a:rPr>
                  <a:t>Hoạt động 1.1. Thí nghiệm hình 1</a:t>
                </a:r>
                <a:endParaRPr lang="en-US" sz="5400" b="1" dirty="0">
                  <a:latin typeface="Arial" panose="020B0604020202020204" pitchFamily="34" charset="0"/>
                  <a:cs typeface="Arial" panose="020B0604020202020204" pitchFamily="34" charset="0"/>
                </a:endParaRPr>
              </a:p>
            </p:txBody>
          </p:sp>
        </p:grpSp>
        <p:pic>
          <p:nvPicPr>
            <p:cNvPr id="10"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26647">
              <a:off x="15580001" y="137744"/>
              <a:ext cx="765661" cy="1440932"/>
            </a:xfrm>
            <a:prstGeom prst="rect">
              <a:avLst/>
            </a:prstGeom>
          </p:spPr>
        </p:pic>
      </p:grpSp>
      <p:pic>
        <p:nvPicPr>
          <p:cNvPr id="3" name="Picture 2"/>
          <p:cNvPicPr>
            <a:picLocks noChangeAspect="1"/>
          </p:cNvPicPr>
          <p:nvPr/>
        </p:nvPicPr>
        <p:blipFill>
          <a:blip r:embed="rId4"/>
          <a:stretch>
            <a:fillRect/>
          </a:stretch>
        </p:blipFill>
        <p:spPr>
          <a:xfrm>
            <a:off x="4754356" y="2251078"/>
            <a:ext cx="8825282" cy="3683514"/>
          </a:xfrm>
          <a:prstGeom prst="rect">
            <a:avLst/>
          </a:prstGeom>
          <a:effectLst>
            <a:outerShdw blurRad="50800" dist="38100" dir="2700000" algn="tl" rotWithShape="0">
              <a:prstClr val="black">
                <a:alpha val="40000"/>
              </a:prstClr>
            </a:outerShdw>
          </a:effectLst>
        </p:spPr>
      </p:pic>
      <p:sp>
        <p:nvSpPr>
          <p:cNvPr id="12" name="Rounded Rectangle 11"/>
          <p:cNvSpPr/>
          <p:nvPr/>
        </p:nvSpPr>
        <p:spPr>
          <a:xfrm>
            <a:off x="2590800" y="7048500"/>
            <a:ext cx="5257800" cy="2362200"/>
          </a:xfrm>
          <a:prstGeom prst="roundRect">
            <a:avLst/>
          </a:prstGeom>
          <a:solidFill>
            <a:srgbClr val="DCCB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600">
                <a:solidFill>
                  <a:schemeClr val="tx1"/>
                </a:solidFill>
                <a:latin typeface="Arial" panose="020B0604020202020204" pitchFamily="34" charset="0"/>
                <a:cs typeface="Arial" panose="020B0604020202020204" pitchFamily="34" charset="0"/>
              </a:rPr>
              <a:t>Cốc c có nhiệt độ </a:t>
            </a:r>
          </a:p>
          <a:p>
            <a:pPr algn="ctr">
              <a:lnSpc>
                <a:spcPct val="150000"/>
              </a:lnSpc>
            </a:pPr>
            <a:r>
              <a:rPr lang="nl-NL" sz="3600">
                <a:solidFill>
                  <a:schemeClr val="tx1"/>
                </a:solidFill>
                <a:latin typeface="Arial" panose="020B0604020202020204" pitchFamily="34" charset="0"/>
                <a:cs typeface="Arial" panose="020B0604020202020204" pitchFamily="34" charset="0"/>
              </a:rPr>
              <a:t>cao nhất</a:t>
            </a:r>
            <a:endParaRPr lang="en-US" sz="3600">
              <a:solidFill>
                <a:schemeClr val="tx1"/>
              </a:solidFill>
              <a:latin typeface="Arial" panose="020B0604020202020204" pitchFamily="34" charset="0"/>
              <a:cs typeface="Arial" panose="020B0604020202020204" pitchFamily="34" charset="0"/>
            </a:endParaRPr>
          </a:p>
        </p:txBody>
      </p:sp>
      <p:cxnSp>
        <p:nvCxnSpPr>
          <p:cNvPr id="15" name="Straight Arrow Connector 14"/>
          <p:cNvCxnSpPr>
            <a:stCxn id="3" idx="2"/>
            <a:endCxn id="12" idx="0"/>
          </p:cNvCxnSpPr>
          <p:nvPr/>
        </p:nvCxnSpPr>
        <p:spPr>
          <a:xfrm flipH="1">
            <a:off x="5219700" y="5934592"/>
            <a:ext cx="3947297" cy="11139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0363200" y="7048500"/>
            <a:ext cx="5257800" cy="2362200"/>
          </a:xfrm>
          <a:prstGeom prst="roundRect">
            <a:avLst/>
          </a:prstGeom>
          <a:solidFill>
            <a:srgbClr val="DCCB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600">
                <a:solidFill>
                  <a:schemeClr val="tx1"/>
                </a:solidFill>
                <a:latin typeface="Arial" panose="020B0604020202020204" pitchFamily="34" charset="0"/>
                <a:cs typeface="Arial" panose="020B0604020202020204" pitchFamily="34" charset="0"/>
              </a:rPr>
              <a:t>Cốc b có nhiệt độ </a:t>
            </a:r>
          </a:p>
          <a:p>
            <a:pPr algn="ctr">
              <a:lnSpc>
                <a:spcPct val="150000"/>
              </a:lnSpc>
            </a:pPr>
            <a:r>
              <a:rPr lang="nl-NL" sz="3600">
                <a:solidFill>
                  <a:schemeClr val="tx1"/>
                </a:solidFill>
                <a:latin typeface="Arial" panose="020B0604020202020204" pitchFamily="34" charset="0"/>
                <a:cs typeface="Arial" panose="020B0604020202020204" pitchFamily="34" charset="0"/>
              </a:rPr>
              <a:t>thấp nhất</a:t>
            </a:r>
            <a:endParaRPr lang="en-US" sz="3600">
              <a:solidFill>
                <a:schemeClr val="tx1"/>
              </a:solidFill>
              <a:latin typeface="Arial" panose="020B0604020202020204" pitchFamily="34" charset="0"/>
              <a:cs typeface="Arial" panose="020B0604020202020204" pitchFamily="34" charset="0"/>
            </a:endParaRPr>
          </a:p>
        </p:txBody>
      </p:sp>
      <p:cxnSp>
        <p:nvCxnSpPr>
          <p:cNvPr id="18" name="Straight Arrow Connector 17"/>
          <p:cNvCxnSpPr>
            <a:stCxn id="3" idx="2"/>
            <a:endCxn id="16" idx="0"/>
          </p:cNvCxnSpPr>
          <p:nvPr/>
        </p:nvCxnSpPr>
        <p:spPr>
          <a:xfrm>
            <a:off x="9166997" y="5934592"/>
            <a:ext cx="3825103" cy="11139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50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940000" y="-1116963"/>
            <a:ext cx="4638601" cy="4819326"/>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67182" y="-1714500"/>
            <a:ext cx="11414864" cy="3196162"/>
          </a:xfrm>
          <a:prstGeom prst="rect">
            <a:avLst/>
          </a:prstGeom>
        </p:spPr>
      </p:pic>
      <p:pic>
        <p:nvPicPr>
          <p:cNvPr id="26"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83000" y="7862306"/>
            <a:ext cx="1707134" cy="2253642"/>
          </a:xfrm>
          <a:prstGeom prst="rect">
            <a:avLst/>
          </a:prstGeom>
        </p:spPr>
      </p:pic>
      <p:sp>
        <p:nvSpPr>
          <p:cNvPr id="15" name="TextBox 14">
            <a:extLst>
              <a:ext uri="{FF2B5EF4-FFF2-40B4-BE49-F238E27FC236}">
                <a16:creationId xmlns:a16="http://schemas.microsoft.com/office/drawing/2014/main" id="{E19B1F1F-6136-4AD1-8FAA-8BF99A8856B5}"/>
              </a:ext>
            </a:extLst>
          </p:cNvPr>
          <p:cNvSpPr txBox="1"/>
          <p:nvPr/>
        </p:nvSpPr>
        <p:spPr>
          <a:xfrm>
            <a:off x="378213" y="800100"/>
            <a:ext cx="17531574" cy="1046440"/>
          </a:xfrm>
          <a:prstGeom prst="rect">
            <a:avLst/>
          </a:prstGeom>
          <a:noFill/>
        </p:spPr>
        <p:txBody>
          <a:bodyPr wrap="square" rtlCol="0">
            <a:spAutoFit/>
          </a:bodyPr>
          <a:lstStyle/>
          <a:p>
            <a:pPr algn="ctr"/>
            <a:r>
              <a:rPr lang="en-US" sz="6200" b="1">
                <a:solidFill>
                  <a:schemeClr val="accent4">
                    <a:lumMod val="75000"/>
                  </a:schemeClr>
                </a:solidFill>
                <a:latin typeface="Arial" panose="020B0604020202020204" pitchFamily="34" charset="0"/>
                <a:cs typeface="Arial" panose="020B0604020202020204" pitchFamily="34" charset="0"/>
              </a:rPr>
              <a:t>KẾT LUẬN</a:t>
            </a:r>
            <a:endParaRPr lang="en-US" sz="6200" dirty="0">
              <a:solidFill>
                <a:schemeClr val="accent4">
                  <a:lumMod val="75000"/>
                </a:schemeClr>
              </a:solidFill>
              <a:latin typeface="Arial" panose="020B0604020202020204" pitchFamily="34" charset="0"/>
              <a:cs typeface="Arial" panose="020B0604020202020204" pitchFamily="34" charset="0"/>
            </a:endParaRPr>
          </a:p>
        </p:txBody>
      </p:sp>
      <p:grpSp>
        <p:nvGrpSpPr>
          <p:cNvPr id="16" name="Group 15"/>
          <p:cNvGrpSpPr/>
          <p:nvPr/>
        </p:nvGrpSpPr>
        <p:grpSpPr>
          <a:xfrm>
            <a:off x="7482698" y="2476500"/>
            <a:ext cx="9357502" cy="5562600"/>
            <a:chOff x="1081713" y="-168818"/>
            <a:chExt cx="15475661" cy="8703931"/>
          </a:xfrm>
        </p:grpSpPr>
        <p:pic>
          <p:nvPicPr>
            <p:cNvPr id="18" name="Picture 5"/>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rcRect t="12165" r="50724" b="48490"/>
            <a:stretch>
              <a:fillRect/>
            </a:stretch>
          </p:blipFill>
          <p:spPr>
            <a:xfrm>
              <a:off x="1081713" y="633835"/>
              <a:ext cx="15475661" cy="7901278"/>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0"/>
            <a:srcRect/>
            <a:stretch>
              <a:fillRect/>
            </a:stretch>
          </p:blipFill>
          <p:spPr>
            <a:xfrm>
              <a:off x="7958004" y="-168818"/>
              <a:ext cx="1723078" cy="1605301"/>
            </a:xfrm>
            <a:prstGeom prst="rect">
              <a:avLst/>
            </a:prstGeom>
          </p:spPr>
        </p:pic>
      </p:grpSp>
      <p:sp>
        <p:nvSpPr>
          <p:cNvPr id="21" name="Rectangle 20"/>
          <p:cNvSpPr/>
          <p:nvPr/>
        </p:nvSpPr>
        <p:spPr>
          <a:xfrm>
            <a:off x="7996240" y="4645361"/>
            <a:ext cx="8330415" cy="1651671"/>
          </a:xfrm>
          <a:prstGeom prst="rect">
            <a:avLst/>
          </a:prstGeom>
        </p:spPr>
        <p:txBody>
          <a:bodyPr wrap="square">
            <a:spAutoFit/>
          </a:bodyPr>
          <a:lstStyle/>
          <a:p>
            <a:pPr algn="just">
              <a:lnSpc>
                <a:spcPct val="150000"/>
              </a:lnSpc>
            </a:pPr>
            <a:r>
              <a:rPr lang="nl-NL" sz="3600">
                <a:latin typeface="Arial" panose="020B0604020202020204" pitchFamily="34" charset="0"/>
                <a:cs typeface="Arial" panose="020B0604020202020204" pitchFamily="34" charset="0"/>
              </a:rPr>
              <a:t>Vật nóng hơn thì có nhiệt độ cao hơn, vật lạnh hơn thì có nhiệt độ thấp hơn.</a:t>
            </a:r>
            <a:endParaRPr lang="en-US" sz="3600">
              <a:latin typeface="Arial" panose="020B0604020202020204" pitchFamily="34" charset="0"/>
              <a:cs typeface="Arial" panose="020B0604020202020204" pitchFamily="34" charset="0"/>
            </a:endParaRPr>
          </a:p>
        </p:txBody>
      </p:sp>
      <p:pic>
        <p:nvPicPr>
          <p:cNvPr id="27" name="Picture 4"/>
          <p:cNvPicPr>
            <a:picLocks noChangeAspect="1"/>
          </p:cNvPicPr>
          <p:nvPr/>
        </p:nvPicPr>
        <p:blipFill>
          <a:blip r:embed="rId11"/>
          <a:srcRect/>
          <a:stretch>
            <a:fillRect/>
          </a:stretch>
        </p:blipFill>
        <p:spPr>
          <a:xfrm>
            <a:off x="1300165" y="5219700"/>
            <a:ext cx="5486398" cy="4903468"/>
          </a:xfrm>
          <a:prstGeom prst="rect">
            <a:avLst/>
          </a:prstGeom>
        </p:spPr>
      </p:pic>
    </p:spTree>
    <p:extLst>
      <p:ext uri="{BB962C8B-B14F-4D97-AF65-F5344CB8AC3E}">
        <p14:creationId xmlns:p14="http://schemas.microsoft.com/office/powerpoint/2010/main" val="301868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973</Words>
  <Application>Microsoft Office PowerPoint</Application>
  <PresentationFormat>Custom</PresentationFormat>
  <Paragraphs>83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Ha_PC</dc:creator>
  <cp:lastModifiedBy>FPT SHOP</cp:lastModifiedBy>
  <cp:revision>174</cp:revision>
  <dcterms:created xsi:type="dcterms:W3CDTF">2006-08-16T00:00:00Z</dcterms:created>
  <dcterms:modified xsi:type="dcterms:W3CDTF">2025-11-22T08:52:14Z</dcterms:modified>
  <dc:identifier>DAEswOIwa4E</dc:identifier>
</cp:coreProperties>
</file>