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  <p:sldMasterId id="2147483677" r:id="rId3"/>
    <p:sldMasterId id="2147483689" r:id="rId4"/>
    <p:sldMasterId id="2147483697" r:id="rId5"/>
  </p:sldMasterIdLst>
  <p:notesMasterIdLst>
    <p:notesMasterId r:id="rId16"/>
  </p:notesMasterIdLst>
  <p:sldIdLst>
    <p:sldId id="519" r:id="rId6"/>
    <p:sldId id="517" r:id="rId7"/>
    <p:sldId id="281" r:id="rId8"/>
    <p:sldId id="335" r:id="rId9"/>
    <p:sldId id="287" r:id="rId10"/>
    <p:sldId id="375" r:id="rId11"/>
    <p:sldId id="288" r:id="rId12"/>
    <p:sldId id="516" r:id="rId13"/>
    <p:sldId id="518" r:id="rId14"/>
    <p:sldId id="952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88" d="100"/>
          <a:sy n="88" d="100"/>
        </p:scale>
        <p:origin x="33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406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776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8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2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3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4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7.png"/><Relationship Id="rId4" Type="http://schemas.openxmlformats.org/officeDocument/2006/relationships/image" Target="../media/image45.pn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5042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809935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61215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1119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52429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73536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018077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40537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55258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86709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15123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56713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4262308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23257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597675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777783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4680883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818622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2215119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206038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642676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xmlns="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109412" y="-82062"/>
            <a:ext cx="11973172" cy="694005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724688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02380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xmlns="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xmlns="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xmlns="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718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xmlns="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907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xmlns="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331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xmlns="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39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xmlns="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xmlns="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190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xmlns="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14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483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9D60AD-6FA9-400B-A223-ACC689E8FE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52281B4-E34C-4ABA-827D-4DF81FF79C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D3E1E85-169E-4689-B6CA-8691E8B2CA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2EE92A2-9528-4766-9764-F4DEE821A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60E6CD-13E1-433D-9ABB-9FDACD6A2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6153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F47D02-F783-4C52-BEFF-5C75B4CC5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A40988A-BDC5-4894-A031-A2BFC7922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725DBD3-4008-4DE7-9B78-A210CCF9EC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7BFBD21-C675-4CF4-9188-580E50DC4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C7F9D9-7A8D-4250-AFA8-F3CFFAFC5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4817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3C7F55-85C3-4414-BE20-B10988E5C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0EF730E-A652-40D6-8EDD-63375D3338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C9DF0AF-325E-44AF-8965-7C5DFBEF45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FEB0F3-FDFB-47FC-9342-DBDB9A9A2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AFCEDA0-4E9B-495A-A8EF-E6E72EF7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8731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0A0B49-9D6B-462F-ABC2-09A059A37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09586EC-9BDD-4BCD-941A-5A9BDA5325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090FAFE-D39B-409E-90A8-5ECEB28B03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265912D-57B6-454F-8816-4B34A8E783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141CD14-39B4-4486-9CB8-C7973220F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9CE40FE-578D-46D1-9A57-CF7C80929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560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CC687D-F1B7-4993-A346-96BE99039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7663E9C-F06D-4713-8943-F2CEF1914E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78C34CB-2693-4D14-AB5B-30FB0C325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279235D-6460-4B71-94A8-E55630EC04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68A7605-8EF7-4F89-BEA3-00DA37E637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3BF6008-D01D-4138-BC06-FA64C39A9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F5CEB3C-B659-4C6A-A0FF-DC9B1BF0B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1FCF61E-6DFB-419C-898D-EC25E79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3041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897C03-B8CF-454F-9711-05EE0E10B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4E33B32-D5E6-4336-A364-94D7466791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B1459E6-192B-493E-8235-1D97E508B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73C5EB8-FC77-4644-BB24-D13C9D83F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9442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0322BD2-97FB-483C-A0B4-FBC39D851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75207EE-3BC9-4777-B532-690F91C63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A8414FA-B8AA-43A5-BB2B-326C591BE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7263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647362-D8D0-4591-A739-DA892091A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3C301F1-6E59-40E3-83E3-D761EABA6D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E6F2AE1-F24A-4FD9-BFC3-13C2CB6494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0D5F3C3-4EFB-4D81-A479-7AE1ADEC3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4F91E10-7CE7-4550-8542-38D0130A4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446A360-4D77-4E23-B4BE-CE437D118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624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5FA26F-52C0-4E1B-B01D-4A04EC304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227C3DE-8889-4B2A-B964-26DD565D99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56E2912-3044-4DBE-9D8C-5F079BE15B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61F78C5-E0DB-46F8-941E-2209A7D066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09C5512-1CB7-43C4-B1AE-A8F8D771F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DA83062-05B2-46EF-936F-5AD4CE2B9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9459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37C27D-0F05-4C0A-A2FF-D494ED4DB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C6F2298-7DE1-4E4A-9BF7-A7055FAD87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CE8B89-FE18-4ABF-B4D5-5DA7B73161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A911B3-9A62-490E-97C5-7E2B972FC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ACE694-DF2F-47DF-B298-774E9E3E9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2668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2FCEE70-DC5F-4380-9984-DD2AB55B2B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A718CB1-C283-4AD3-A8DF-D08BF7DB1A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E240135-D8D3-4523-9FFF-B219EC421E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D6DCA6B-14A9-4005-B552-03BECDC34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4E88C3-387A-403B-AACC-A8C93CB78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912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27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33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46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1916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69360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xmlns="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618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4E564730-D7F1-48F1-8594-8F2FE324402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0175" y="457200"/>
            <a:ext cx="1238249" cy="123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748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58.png"/><Relationship Id="rId5" Type="http://schemas.microsoft.com/office/2007/relationships/hdphoto" Target="../media/hdphoto2.wdp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54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夏日欢快轻松口哨尤克里里">
            <a:hlinkClick r:id="" action="ppaction://media"/>
            <a:extLst>
              <a:ext uri="{FF2B5EF4-FFF2-40B4-BE49-F238E27FC236}">
                <a16:creationId xmlns:a16="http://schemas.microsoft.com/office/drawing/2014/main" xmlns="" id="{87D785C4-7DB5-4B95-8ABA-80A225AD33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57817" y="7248892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7F8EE16-44A6-4519-838E-74F6671BEB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1461" y="2918869"/>
            <a:ext cx="6889077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70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5E87335-780B-4CF9-A3FF-F2D8FB752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4" descr="Happy Sun And Cloud | Dessin enfantin, Soleil, Dessin enfant">
            <a:extLst>
              <a:ext uri="{FF2B5EF4-FFF2-40B4-BE49-F238E27FC236}">
                <a16:creationId xmlns:a16="http://schemas.microsoft.com/office/drawing/2014/main" xmlns="" id="{561A7F44-FE27-77B1-35B1-B5B53E3B2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35" y="119082"/>
            <a:ext cx="1969542" cy="145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xmlns="" id="{767C5BDB-5C26-4781-8A3F-AE91C374638E}"/>
              </a:ext>
            </a:extLst>
          </p:cNvPr>
          <p:cNvSpPr/>
          <p:nvPr/>
        </p:nvSpPr>
        <p:spPr>
          <a:xfrm>
            <a:off x="5633156" y="0"/>
            <a:ext cx="5630345" cy="2492693"/>
          </a:xfrm>
          <a:prstGeom prst="cloud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8F15748-984D-426A-B30E-D50933FEA3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119082"/>
            <a:ext cx="4505334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785359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8E02CAB-4AAC-49CB-934A-AFF6A1A93392}"/>
              </a:ext>
            </a:extLst>
          </p:cNvPr>
          <p:cNvSpPr txBox="1"/>
          <p:nvPr/>
        </p:nvSpPr>
        <p:spPr>
          <a:xfrm>
            <a:off x="3835936" y="1312408"/>
            <a:ext cx="45201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44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NGHE- VIẾT</a:t>
            </a:r>
            <a:endParaRPr lang="en-US" sz="4400" kern="0" dirty="0">
              <a:solidFill>
                <a:srgbClr val="FF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4E6D30A-7EB0-4BF1-ADD8-4F6B135F4A9B}"/>
              </a:ext>
            </a:extLst>
          </p:cNvPr>
          <p:cNvSpPr txBox="1"/>
          <p:nvPr/>
        </p:nvSpPr>
        <p:spPr>
          <a:xfrm>
            <a:off x="3843226" y="2118922"/>
            <a:ext cx="48861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x-none" sz="40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NHÍM NÂU KẾT BẠN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6153D12-31C1-41B7-BEB0-98D7C0B2671D}"/>
              </a:ext>
            </a:extLst>
          </p:cNvPr>
          <p:cNvSpPr txBox="1"/>
          <p:nvPr/>
        </p:nvSpPr>
        <p:spPr>
          <a:xfrm>
            <a:off x="3843226" y="2762788"/>
            <a:ext cx="521483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b="1" kern="0" dirty="0">
                <a:solidFill>
                  <a:srgbClr val="FFAB40">
                    <a:lumMod val="75000"/>
                  </a:srgbClr>
                </a:solidFill>
                <a:latin typeface="+mj-lt"/>
                <a:cs typeface="Arial"/>
                <a:sym typeface="Arial"/>
              </a:rPr>
              <a:t>Nghe - viết.</a:t>
            </a:r>
            <a:endParaRPr lang="vi-VN" sz="3200" kern="0" dirty="0">
              <a:solidFill>
                <a:srgbClr val="FFAB40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E9CE343-85F5-407F-B51C-AB81DF267A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220" y="3000462"/>
            <a:ext cx="521205" cy="4925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FD0F712-B36D-44B4-B526-E61736EC2E7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rgbClr val="FC7D7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99" y="3671315"/>
            <a:ext cx="492526" cy="49252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4227F03-8C3E-4DBC-8999-3109589DA4D5}"/>
              </a:ext>
            </a:extLst>
          </p:cNvPr>
          <p:cNvSpPr txBox="1"/>
          <p:nvPr/>
        </p:nvSpPr>
        <p:spPr>
          <a:xfrm>
            <a:off x="3843226" y="3429000"/>
            <a:ext cx="521483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b="1" kern="0" dirty="0">
                <a:solidFill>
                  <a:srgbClr val="FFAB40">
                    <a:lumMod val="75000"/>
                  </a:srgbClr>
                </a:solidFill>
                <a:latin typeface="+mj-lt"/>
                <a:cs typeface="Arial"/>
                <a:sym typeface="Arial"/>
              </a:rPr>
              <a:t>Bài tập chính tả: g/ gh.</a:t>
            </a:r>
            <a:endParaRPr lang="vi-VN" sz="3200" kern="0" dirty="0">
              <a:solidFill>
                <a:srgbClr val="FFAB40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0A6D41C-B540-4774-8A9D-892AB42F00F6}"/>
              </a:ext>
            </a:extLst>
          </p:cNvPr>
          <p:cNvSpPr txBox="1"/>
          <p:nvPr/>
        </p:nvSpPr>
        <p:spPr>
          <a:xfrm>
            <a:off x="3843226" y="4031192"/>
            <a:ext cx="521483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b="1" kern="0" dirty="0">
                <a:solidFill>
                  <a:srgbClr val="FFAB40">
                    <a:lumMod val="75000"/>
                  </a:srgbClr>
                </a:solidFill>
                <a:latin typeface="+mj-lt"/>
                <a:cs typeface="Arial"/>
                <a:sym typeface="Arial"/>
              </a:rPr>
              <a:t>Bài tập lựa chọn.</a:t>
            </a:r>
            <a:endParaRPr lang="vi-VN" sz="3200" kern="0" dirty="0">
              <a:solidFill>
                <a:srgbClr val="FFAB40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D8BAB6A-F838-41D9-9F81-1A4AA2BF9F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601" y="4268878"/>
            <a:ext cx="492526" cy="49252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96EDC799-F203-475F-B651-C4042BBD52B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939" t="2903" r="24457" b="3018"/>
          <a:stretch/>
        </p:blipFill>
        <p:spPr>
          <a:xfrm>
            <a:off x="446567" y="297712"/>
            <a:ext cx="2530549" cy="196702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9154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2056130"/>
            <a:ext cx="12077700" cy="3232785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114300" y="2401570"/>
            <a:ext cx="1348168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Thấy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l-GR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η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ím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Ǉrắng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Ǉō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l-GR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λ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Ẁng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, </a:t>
            </a:r>
            <a:r>
              <a:rPr lang="el-GR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η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ím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wâu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đã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l-GR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η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ận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lƟ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l-GR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Γ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Ğt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bạn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. 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Cả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45110" y="365125"/>
            <a:ext cx="2442845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Nghe - viết</a:t>
            </a: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/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417695" y="937895"/>
            <a:ext cx="4633595" cy="7531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Nhím nâu kết bạn</a:t>
            </a:r>
          </a:p>
        </p:txBody>
      </p:sp>
      <p:sp>
        <p:nvSpPr>
          <p:cNvPr id="6" name="TextBox 8"/>
          <p:cNvSpPr txBox="1"/>
          <p:nvPr/>
        </p:nvSpPr>
        <p:spPr>
          <a:xfrm>
            <a:off x="114300" y="3136900"/>
            <a:ext cx="1348168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hai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cùng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Ǉrang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Ǉrí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l-GR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ε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ỗ ở </a:t>
            </a:r>
            <a:r>
              <a:rPr lang="el-GR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ε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o </a:t>
            </a:r>
            <a:r>
              <a:rPr lang="el-GR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Α−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p. 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Chúng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Ǉrải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Ǖ</a:t>
            </a:r>
            <a:r>
              <a:rPr lang="el-GR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ί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a </a:t>
            </a:r>
            <a:r>
              <a:rPr lang="el-GR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η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ững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wgày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l-GR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νί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i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7" name="TextBox 8"/>
          <p:cNvSpPr txBox="1"/>
          <p:nvPr/>
        </p:nvSpPr>
        <p:spPr>
          <a:xfrm>
            <a:off x="114300" y="3821430"/>
            <a:ext cx="1348168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l-GR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ω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Ǫ, 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ấm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áp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l-GR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ν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Ű </a:t>
            </a:r>
            <a:r>
              <a:rPr lang="el-GR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δ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Ūg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l-GR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ι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ải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sūg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jŎ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jì</a:t>
            </a:r>
            <a:r>
              <a:rPr lang="el-GR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ζ 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giữa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jùa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đŪg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lạ</a:t>
            </a:r>
            <a:r>
              <a:rPr lang="el-GR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ζ 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giá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E48CAF63-012E-4FB9-AFA1-528DB8253ACA}"/>
              </a:ext>
            </a:extLst>
          </p:cNvPr>
          <p:cNvSpPr/>
          <p:nvPr/>
        </p:nvSpPr>
        <p:spPr>
          <a:xfrm>
            <a:off x="3133817" y="5717219"/>
            <a:ext cx="7483876" cy="825186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 thơ có những chữ nào viết hoa?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87E04BFB-897D-447A-963F-458477F9D6C9}"/>
              </a:ext>
            </a:extLst>
          </p:cNvPr>
          <p:cNvCxnSpPr/>
          <p:nvPr/>
        </p:nvCxnSpPr>
        <p:spPr>
          <a:xfrm>
            <a:off x="245110" y="2788920"/>
            <a:ext cx="31267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542AF3A0-9C2C-4E92-A388-E59030E64C1D}"/>
              </a:ext>
            </a:extLst>
          </p:cNvPr>
          <p:cNvCxnSpPr/>
          <p:nvPr/>
        </p:nvCxnSpPr>
        <p:spPr>
          <a:xfrm>
            <a:off x="11159998" y="2811272"/>
            <a:ext cx="31267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62075379-884C-41A7-9E55-5F1095ED21F8}"/>
              </a:ext>
            </a:extLst>
          </p:cNvPr>
          <p:cNvCxnSpPr/>
          <p:nvPr/>
        </p:nvCxnSpPr>
        <p:spPr>
          <a:xfrm>
            <a:off x="5960110" y="3572256"/>
            <a:ext cx="31267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  <p:bldP spid="4" grpId="0" animBg="1"/>
      <p:bldP spid="4" grpId="1" animBg="1"/>
      <p:bldP spid="6" grpId="0"/>
      <p:bldP spid="6" grpId="1"/>
      <p:bldP spid="7" grpId="0"/>
      <p:bldP spid="7" grpId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39379E3-F72F-364A-B033-9BD22226F102}"/>
              </a:ext>
            </a:extLst>
          </p:cNvPr>
          <p:cNvSpPr txBox="1"/>
          <p:nvPr/>
        </p:nvSpPr>
        <p:spPr>
          <a:xfrm>
            <a:off x="2501905" y="858913"/>
            <a:ext cx="7154436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vi-VN" sz="4000" b="1" kern="0" dirty="0">
                <a:solidFill>
                  <a:srgbClr val="FFAB4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 từ dễ viết sai</a:t>
            </a:r>
            <a:endParaRPr lang="en-US" sz="4000" b="1" kern="0" dirty="0">
              <a:solidFill>
                <a:srgbClr val="FFAB40">
                  <a:lumMod val="5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4B2AE07-AE20-3040-9F7E-25ABBA398403}"/>
              </a:ext>
            </a:extLst>
          </p:cNvPr>
          <p:cNvSpPr/>
          <p:nvPr/>
        </p:nvSpPr>
        <p:spPr>
          <a:xfrm>
            <a:off x="2638757" y="1752072"/>
            <a:ext cx="7995683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trang trí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E1DFA7C5-42F0-644F-A449-37BAD5B856D4}"/>
              </a:ext>
            </a:extLst>
          </p:cNvPr>
          <p:cNvSpPr/>
          <p:nvPr/>
        </p:nvSpPr>
        <p:spPr>
          <a:xfrm>
            <a:off x="2765463" y="2076995"/>
            <a:ext cx="311888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BAE5E4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9984686-D9C8-1541-B1BE-DF75E6CE61B6}"/>
              </a:ext>
            </a:extLst>
          </p:cNvPr>
          <p:cNvSpPr/>
          <p:nvPr/>
        </p:nvSpPr>
        <p:spPr>
          <a:xfrm>
            <a:off x="2638757" y="2536664"/>
            <a:ext cx="7995683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giữa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F72DEC70-6CE3-A84E-B133-9B8831666FB9}"/>
              </a:ext>
            </a:extLst>
          </p:cNvPr>
          <p:cNvSpPr/>
          <p:nvPr/>
        </p:nvSpPr>
        <p:spPr>
          <a:xfrm>
            <a:off x="2765463" y="2861587"/>
            <a:ext cx="311888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BAE5E4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9207175-DBBC-5B47-9626-791F4B16E07A}"/>
              </a:ext>
            </a:extLst>
          </p:cNvPr>
          <p:cNvSpPr/>
          <p:nvPr/>
        </p:nvSpPr>
        <p:spPr>
          <a:xfrm>
            <a:off x="2638757" y="3345592"/>
            <a:ext cx="7995683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lạnh giá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CA6FFE91-FD4E-EE41-A780-5D30A5D67AE4}"/>
              </a:ext>
            </a:extLst>
          </p:cNvPr>
          <p:cNvSpPr/>
          <p:nvPr/>
        </p:nvSpPr>
        <p:spPr>
          <a:xfrm>
            <a:off x="2765463" y="3670515"/>
            <a:ext cx="311888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BAE5E4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DBA035F-593B-C142-9C33-C62AA1085987}"/>
              </a:ext>
            </a:extLst>
          </p:cNvPr>
          <p:cNvSpPr/>
          <p:nvPr/>
        </p:nvSpPr>
        <p:spPr>
          <a:xfrm>
            <a:off x="2638757" y="4154520"/>
            <a:ext cx="7995683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trắng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3029D925-C717-EA4B-B96D-2F26F3BADD22}"/>
              </a:ext>
            </a:extLst>
          </p:cNvPr>
          <p:cNvSpPr/>
          <p:nvPr/>
        </p:nvSpPr>
        <p:spPr>
          <a:xfrm>
            <a:off x="2765463" y="4479443"/>
            <a:ext cx="311888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BAE5E4"/>
              </a:solidFill>
              <a:latin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9922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6" grpId="0" animBg="1"/>
      <p:bldP spid="13" grpId="0"/>
      <p:bldP spid="14" grpId="0" animBg="1"/>
      <p:bldP spid="15" grpId="0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35115" y="848412"/>
            <a:ext cx="7901750" cy="4845968"/>
            <a:chOff x="1335115" y="848412"/>
            <a:chExt cx="7901750" cy="4845968"/>
          </a:xfrm>
        </p:grpSpPr>
        <p:sp>
          <p:nvSpPr>
            <p:cNvPr id="3" name="Rounded Rectangle 2"/>
            <p:cNvSpPr/>
            <p:nvPr/>
          </p:nvSpPr>
          <p:spPr>
            <a:xfrm>
              <a:off x="3780148" y="848412"/>
              <a:ext cx="4911365" cy="838986"/>
            </a:xfrm>
            <a:prstGeom prst="roundRect">
              <a:avLst/>
            </a:prstGeom>
            <a:solidFill>
              <a:srgbClr val="396B67"/>
            </a:solidFill>
            <a:ln>
              <a:solidFill>
                <a:srgbClr val="396B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" name="Google Shape;5317;p41"/>
            <p:cNvSpPr txBox="1">
              <a:spLocks/>
            </p:cNvSpPr>
            <p:nvPr/>
          </p:nvSpPr>
          <p:spPr>
            <a:xfrm>
              <a:off x="2955135" y="886637"/>
              <a:ext cx="6281730" cy="6411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9486D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A7FF4A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Lưu ý về tư thế ngồi viết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356338" y="2009400"/>
              <a:ext cx="4682597" cy="1191816"/>
            </a:xfrm>
            <a:prstGeom prst="roundRect">
              <a:avLst/>
            </a:prstGeom>
            <a:solidFill>
              <a:srgbClr val="76D9CA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cầm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viết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giữ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trang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335115" y="3263381"/>
              <a:ext cx="4703820" cy="1191816"/>
            </a:xfrm>
            <a:prstGeom prst="roundRect">
              <a:avLst/>
            </a:prstGeom>
            <a:solidFill>
              <a:srgbClr val="FC8E60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Thẳng lưng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Chân đặt đúng vị trí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1335115" y="4517363"/>
              <a:ext cx="4703820" cy="1177017"/>
            </a:xfrm>
            <a:prstGeom prst="roundRect">
              <a:avLst/>
            </a:prstGeom>
            <a:solidFill>
              <a:srgbClr val="FFCF06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Khoảng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cách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từ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mắt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đến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25 – 30cm</a:t>
              </a:r>
            </a:p>
          </p:txBody>
        </p:sp>
      </p:grpSp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4D17E940-0562-490C-9868-76018FD1C7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>
          <a:xfrm>
            <a:off x="6967782" y="1862318"/>
            <a:ext cx="3447462" cy="399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63819" y="984575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51B321D-C137-4AB9-B2F5-FF741CE7DDF3}"/>
              </a:ext>
            </a:extLst>
          </p:cNvPr>
          <p:cNvSpPr txBox="1"/>
          <p:nvPr/>
        </p:nvSpPr>
        <p:spPr>
          <a:xfrm>
            <a:off x="7114303" y="2600980"/>
            <a:ext cx="41462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Viết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bài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vào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vở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ô li</a:t>
            </a:r>
            <a:endParaRPr lang="vi-VN" sz="5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7395015" y="3018409"/>
            <a:ext cx="3666562" cy="1345152"/>
          </a:xfrm>
          <a:prstGeom prst="wedgeRoundRectCallout">
            <a:avLst>
              <a:gd name="adj1" fmla="val 4740"/>
              <a:gd name="adj2" fmla="val 8201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112" y="4942646"/>
            <a:ext cx="1761496" cy="124030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974328" y="955433"/>
            <a:ext cx="4341188" cy="1479559"/>
            <a:chOff x="3974328" y="955433"/>
            <a:chExt cx="4341188" cy="1479559"/>
          </a:xfrm>
        </p:grpSpPr>
        <p:sp>
          <p:nvSpPr>
            <p:cNvPr id="2" name="Rectangle 1"/>
            <p:cNvSpPr/>
            <p:nvPr/>
          </p:nvSpPr>
          <p:spPr>
            <a:xfrm>
              <a:off x="4714718" y="955433"/>
              <a:ext cx="276256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Nghe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–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viết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974328" y="1665551"/>
              <a:ext cx="4341188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Nhím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nâu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kết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bạn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147864" y="2761593"/>
            <a:ext cx="5322817" cy="1815882"/>
            <a:chOff x="1147864" y="2761593"/>
            <a:chExt cx="5322817" cy="1815882"/>
          </a:xfrm>
        </p:grpSpPr>
        <p:sp>
          <p:nvSpPr>
            <p:cNvPr id="4" name="Rectangle 3"/>
            <p:cNvSpPr/>
            <p:nvPr/>
          </p:nvSpPr>
          <p:spPr>
            <a:xfrm>
              <a:off x="1147864" y="2761593"/>
              <a:ext cx="5322817" cy="181588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Tiêu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chí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đánh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giá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fi-FI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1. Sai không quá </a:t>
              </a:r>
              <a:r>
                <a:rPr kumimoji="0" lang="fi-FI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5 lỗi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Chữ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viết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rõ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ràng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sạch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đẹp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Trình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bày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đúng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thức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5-Point Star 6"/>
            <p:cNvSpPr/>
            <p:nvPr/>
          </p:nvSpPr>
          <p:spPr>
            <a:xfrm>
              <a:off x="4850090" y="3321496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5-Point Star 7"/>
            <p:cNvSpPr/>
            <p:nvPr/>
          </p:nvSpPr>
          <p:spPr>
            <a:xfrm>
              <a:off x="5263538" y="3321496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5-Point Star 8"/>
            <p:cNvSpPr/>
            <p:nvPr/>
          </p:nvSpPr>
          <p:spPr>
            <a:xfrm>
              <a:off x="5676986" y="3321496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5-Point Star 9"/>
            <p:cNvSpPr/>
            <p:nvPr/>
          </p:nvSpPr>
          <p:spPr>
            <a:xfrm>
              <a:off x="5969882" y="3755070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5-Point Star 10"/>
            <p:cNvSpPr/>
            <p:nvPr/>
          </p:nvSpPr>
          <p:spPr>
            <a:xfrm>
              <a:off x="5963425" y="4143900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584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5012326-8B59-4FCE-8899-0A4A65DC0B1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rgbClr val="FC7D7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231" y="453240"/>
            <a:ext cx="582291" cy="58229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7A3048C-F4D9-4A62-BBA8-093E72628535}"/>
              </a:ext>
            </a:extLst>
          </p:cNvPr>
          <p:cNvSpPr txBox="1"/>
          <p:nvPr/>
        </p:nvSpPr>
        <p:spPr>
          <a:xfrm>
            <a:off x="2844053" y="419137"/>
            <a:ext cx="7518920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Chọn </a:t>
            </a:r>
            <a:r>
              <a:rPr lang="vi-VN" sz="28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g </a:t>
            </a:r>
            <a:r>
              <a:rPr lang="vi-VN" sz="28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hoặc </a:t>
            </a:r>
            <a:r>
              <a:rPr lang="vi-VN" sz="28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gh</a:t>
            </a:r>
            <a:r>
              <a:rPr lang="vi-VN" sz="28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thay cho ô vuông.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9D995666-0594-4148-A17C-CC7AFC5C0A30}"/>
              </a:ext>
            </a:extLst>
          </p:cNvPr>
          <p:cNvGrpSpPr/>
          <p:nvPr/>
        </p:nvGrpSpPr>
        <p:grpSpPr>
          <a:xfrm>
            <a:off x="900328" y="1283852"/>
            <a:ext cx="5026883" cy="3894721"/>
            <a:chOff x="167952" y="477288"/>
            <a:chExt cx="3551126" cy="3894721"/>
          </a:xfrm>
        </p:grpSpPr>
        <p:sp>
          <p:nvSpPr>
            <p:cNvPr id="23" name="Rectangle 4">
              <a:extLst>
                <a:ext uri="{FF2B5EF4-FFF2-40B4-BE49-F238E27FC236}">
                  <a16:creationId xmlns:a16="http://schemas.microsoft.com/office/drawing/2014/main" xmlns="" id="{36FE06AB-F2FE-4E7C-80C1-2CE633C89ABE}"/>
                </a:ext>
              </a:extLst>
            </p:cNvPr>
            <p:cNvSpPr/>
            <p:nvPr/>
          </p:nvSpPr>
          <p:spPr>
            <a:xfrm>
              <a:off x="167952" y="477288"/>
              <a:ext cx="3551126" cy="3894721"/>
            </a:xfrm>
            <a:custGeom>
              <a:avLst/>
              <a:gdLst>
                <a:gd name="connsiteX0" fmla="*/ 0 w 3551126"/>
                <a:gd name="connsiteY0" fmla="*/ 0 h 2398349"/>
                <a:gd name="connsiteX1" fmla="*/ 3551126 w 3551126"/>
                <a:gd name="connsiteY1" fmla="*/ 0 h 2398349"/>
                <a:gd name="connsiteX2" fmla="*/ 3551126 w 3551126"/>
                <a:gd name="connsiteY2" fmla="*/ 2398349 h 2398349"/>
                <a:gd name="connsiteX3" fmla="*/ 0 w 3551126"/>
                <a:gd name="connsiteY3" fmla="*/ 2398349 h 2398349"/>
                <a:gd name="connsiteX4" fmla="*/ 0 w 3551126"/>
                <a:gd name="connsiteY4" fmla="*/ 0 h 2398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51126" h="2398349" fill="none" extrusionOk="0">
                  <a:moveTo>
                    <a:pt x="0" y="0"/>
                  </a:moveTo>
                  <a:cubicBezTo>
                    <a:pt x="447019" y="106216"/>
                    <a:pt x="2667521" y="-142119"/>
                    <a:pt x="3551126" y="0"/>
                  </a:cubicBezTo>
                  <a:cubicBezTo>
                    <a:pt x="3550615" y="931146"/>
                    <a:pt x="3550356" y="1761542"/>
                    <a:pt x="3551126" y="2398349"/>
                  </a:cubicBezTo>
                  <a:cubicBezTo>
                    <a:pt x="2369408" y="2369121"/>
                    <a:pt x="820374" y="2382655"/>
                    <a:pt x="0" y="2398349"/>
                  </a:cubicBezTo>
                  <a:cubicBezTo>
                    <a:pt x="-56229" y="1650234"/>
                    <a:pt x="-65128" y="1177510"/>
                    <a:pt x="0" y="0"/>
                  </a:cubicBezTo>
                  <a:close/>
                </a:path>
                <a:path w="3551126" h="2398349" stroke="0" extrusionOk="0">
                  <a:moveTo>
                    <a:pt x="0" y="0"/>
                  </a:moveTo>
                  <a:cubicBezTo>
                    <a:pt x="1490653" y="-71603"/>
                    <a:pt x="2648211" y="126493"/>
                    <a:pt x="3551126" y="0"/>
                  </a:cubicBezTo>
                  <a:cubicBezTo>
                    <a:pt x="3461936" y="607785"/>
                    <a:pt x="3706910" y="2146542"/>
                    <a:pt x="3551126" y="2398349"/>
                  </a:cubicBezTo>
                  <a:cubicBezTo>
                    <a:pt x="1946772" y="2443193"/>
                    <a:pt x="1461798" y="2241462"/>
                    <a:pt x="0" y="2398349"/>
                  </a:cubicBezTo>
                  <a:cubicBezTo>
                    <a:pt x="-31925" y="2074116"/>
                    <a:pt x="67210" y="1013302"/>
                    <a:pt x="0" y="0"/>
                  </a:cubicBezTo>
                  <a:close/>
                </a:path>
              </a:pathLst>
            </a:custGeom>
            <a:solidFill>
              <a:srgbClr val="A889CC">
                <a:lumMod val="40000"/>
                <a:lumOff val="60000"/>
              </a:srgbClr>
            </a:solidFill>
            <a:ln w="19050">
              <a:solidFill>
                <a:srgbClr val="213054"/>
              </a:solidFill>
            </a:ln>
          </p:spPr>
          <p:txBody>
            <a:bodyPr wrap="square" anchor="ctr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Suối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        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ặp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bạn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rồi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	</a:t>
              </a:r>
            </a:p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     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óp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thành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sông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lớn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. </a:t>
              </a:r>
            </a:p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Sông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đi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ra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biển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Biển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thành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mênh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mông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                (Theo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Nguyễn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Bao)</a:t>
              </a:r>
            </a:p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014749F-42D2-4695-B5BC-04EEE09A0640}"/>
                </a:ext>
              </a:extLst>
            </p:cNvPr>
            <p:cNvSpPr/>
            <p:nvPr/>
          </p:nvSpPr>
          <p:spPr>
            <a:xfrm>
              <a:off x="796670" y="976757"/>
              <a:ext cx="392638" cy="363894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20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AAFCB764-518F-4A26-A63B-2A17454B638D}"/>
                </a:ext>
              </a:extLst>
            </p:cNvPr>
            <p:cNvSpPr/>
            <p:nvPr/>
          </p:nvSpPr>
          <p:spPr>
            <a:xfrm>
              <a:off x="174458" y="1498801"/>
              <a:ext cx="392638" cy="340685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20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AA26D596-8C94-4455-AB8F-1E04850D4BED}"/>
              </a:ext>
            </a:extLst>
          </p:cNvPr>
          <p:cNvGrpSpPr/>
          <p:nvPr/>
        </p:nvGrpSpPr>
        <p:grpSpPr>
          <a:xfrm>
            <a:off x="6401584" y="1283852"/>
            <a:ext cx="5173749" cy="3663888"/>
            <a:chOff x="2958196" y="778545"/>
            <a:chExt cx="3654876" cy="3663888"/>
          </a:xfrm>
        </p:grpSpPr>
        <p:sp>
          <p:nvSpPr>
            <p:cNvPr id="27" name="Rectangle 5">
              <a:extLst>
                <a:ext uri="{FF2B5EF4-FFF2-40B4-BE49-F238E27FC236}">
                  <a16:creationId xmlns:a16="http://schemas.microsoft.com/office/drawing/2014/main" xmlns="" id="{F1D7C1F2-D753-421D-B860-5870E287B52D}"/>
                </a:ext>
              </a:extLst>
            </p:cNvPr>
            <p:cNvSpPr/>
            <p:nvPr/>
          </p:nvSpPr>
          <p:spPr>
            <a:xfrm>
              <a:off x="2958196" y="778545"/>
              <a:ext cx="3654876" cy="3663888"/>
            </a:xfrm>
            <a:custGeom>
              <a:avLst/>
              <a:gdLst>
                <a:gd name="connsiteX0" fmla="*/ 0 w 3654876"/>
                <a:gd name="connsiteY0" fmla="*/ 0 h 1573701"/>
                <a:gd name="connsiteX1" fmla="*/ 645695 w 3654876"/>
                <a:gd name="connsiteY1" fmla="*/ 0 h 1573701"/>
                <a:gd name="connsiteX2" fmla="*/ 1254841 w 3654876"/>
                <a:gd name="connsiteY2" fmla="*/ 0 h 1573701"/>
                <a:gd name="connsiteX3" fmla="*/ 1863987 w 3654876"/>
                <a:gd name="connsiteY3" fmla="*/ 0 h 1573701"/>
                <a:gd name="connsiteX4" fmla="*/ 2546230 w 3654876"/>
                <a:gd name="connsiteY4" fmla="*/ 0 h 1573701"/>
                <a:gd name="connsiteX5" fmla="*/ 3654876 w 3654876"/>
                <a:gd name="connsiteY5" fmla="*/ 0 h 1573701"/>
                <a:gd name="connsiteX6" fmla="*/ 3654876 w 3654876"/>
                <a:gd name="connsiteY6" fmla="*/ 508830 h 1573701"/>
                <a:gd name="connsiteX7" fmla="*/ 3654876 w 3654876"/>
                <a:gd name="connsiteY7" fmla="*/ 1033397 h 1573701"/>
                <a:gd name="connsiteX8" fmla="*/ 3654876 w 3654876"/>
                <a:gd name="connsiteY8" fmla="*/ 1573701 h 1573701"/>
                <a:gd name="connsiteX9" fmla="*/ 3009181 w 3654876"/>
                <a:gd name="connsiteY9" fmla="*/ 1573701 h 1573701"/>
                <a:gd name="connsiteX10" fmla="*/ 2363486 w 3654876"/>
                <a:gd name="connsiteY10" fmla="*/ 1573701 h 1573701"/>
                <a:gd name="connsiteX11" fmla="*/ 1790889 w 3654876"/>
                <a:gd name="connsiteY11" fmla="*/ 1573701 h 1573701"/>
                <a:gd name="connsiteX12" fmla="*/ 1254841 w 3654876"/>
                <a:gd name="connsiteY12" fmla="*/ 1573701 h 1573701"/>
                <a:gd name="connsiteX13" fmla="*/ 755341 w 3654876"/>
                <a:gd name="connsiteY13" fmla="*/ 1573701 h 1573701"/>
                <a:gd name="connsiteX14" fmla="*/ 0 w 3654876"/>
                <a:gd name="connsiteY14" fmla="*/ 1573701 h 1573701"/>
                <a:gd name="connsiteX15" fmla="*/ 0 w 3654876"/>
                <a:gd name="connsiteY15" fmla="*/ 1049134 h 1573701"/>
                <a:gd name="connsiteX16" fmla="*/ 0 w 3654876"/>
                <a:gd name="connsiteY16" fmla="*/ 540304 h 1573701"/>
                <a:gd name="connsiteX17" fmla="*/ 0 w 3654876"/>
                <a:gd name="connsiteY17" fmla="*/ 0 h 157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654876" h="1573701" fill="none" extrusionOk="0">
                  <a:moveTo>
                    <a:pt x="0" y="0"/>
                  </a:moveTo>
                  <a:cubicBezTo>
                    <a:pt x="235830" y="-997"/>
                    <a:pt x="504485" y="8478"/>
                    <a:pt x="645695" y="0"/>
                  </a:cubicBezTo>
                  <a:cubicBezTo>
                    <a:pt x="786906" y="-8478"/>
                    <a:pt x="1065083" y="17661"/>
                    <a:pt x="1254841" y="0"/>
                  </a:cubicBezTo>
                  <a:cubicBezTo>
                    <a:pt x="1444599" y="-17661"/>
                    <a:pt x="1595964" y="-5825"/>
                    <a:pt x="1863987" y="0"/>
                  </a:cubicBezTo>
                  <a:cubicBezTo>
                    <a:pt x="2132010" y="5825"/>
                    <a:pt x="2346017" y="-7209"/>
                    <a:pt x="2546230" y="0"/>
                  </a:cubicBezTo>
                  <a:cubicBezTo>
                    <a:pt x="2746443" y="7209"/>
                    <a:pt x="3120832" y="-30188"/>
                    <a:pt x="3654876" y="0"/>
                  </a:cubicBezTo>
                  <a:cubicBezTo>
                    <a:pt x="3647562" y="133155"/>
                    <a:pt x="3659291" y="303731"/>
                    <a:pt x="3654876" y="508830"/>
                  </a:cubicBezTo>
                  <a:cubicBezTo>
                    <a:pt x="3650462" y="713929"/>
                    <a:pt x="3673633" y="790837"/>
                    <a:pt x="3654876" y="1033397"/>
                  </a:cubicBezTo>
                  <a:cubicBezTo>
                    <a:pt x="3636119" y="1275957"/>
                    <a:pt x="3635949" y="1422874"/>
                    <a:pt x="3654876" y="1573701"/>
                  </a:cubicBezTo>
                  <a:cubicBezTo>
                    <a:pt x="3365759" y="1552654"/>
                    <a:pt x="3202240" y="1593596"/>
                    <a:pt x="3009181" y="1573701"/>
                  </a:cubicBezTo>
                  <a:cubicBezTo>
                    <a:pt x="2816123" y="1553806"/>
                    <a:pt x="2654159" y="1567543"/>
                    <a:pt x="2363486" y="1573701"/>
                  </a:cubicBezTo>
                  <a:cubicBezTo>
                    <a:pt x="2072814" y="1579859"/>
                    <a:pt x="1932973" y="1600759"/>
                    <a:pt x="1790889" y="1573701"/>
                  </a:cubicBezTo>
                  <a:cubicBezTo>
                    <a:pt x="1648805" y="1546643"/>
                    <a:pt x="1508451" y="1562114"/>
                    <a:pt x="1254841" y="1573701"/>
                  </a:cubicBezTo>
                  <a:cubicBezTo>
                    <a:pt x="1001231" y="1585288"/>
                    <a:pt x="889511" y="1586746"/>
                    <a:pt x="755341" y="1573701"/>
                  </a:cubicBezTo>
                  <a:cubicBezTo>
                    <a:pt x="621171" y="1560656"/>
                    <a:pt x="167993" y="1609217"/>
                    <a:pt x="0" y="1573701"/>
                  </a:cubicBezTo>
                  <a:cubicBezTo>
                    <a:pt x="1967" y="1317696"/>
                    <a:pt x="13263" y="1215968"/>
                    <a:pt x="0" y="1049134"/>
                  </a:cubicBezTo>
                  <a:cubicBezTo>
                    <a:pt x="-13263" y="882300"/>
                    <a:pt x="-14609" y="654926"/>
                    <a:pt x="0" y="540304"/>
                  </a:cubicBezTo>
                  <a:cubicBezTo>
                    <a:pt x="14609" y="425682"/>
                    <a:pt x="-20140" y="194995"/>
                    <a:pt x="0" y="0"/>
                  </a:cubicBezTo>
                  <a:close/>
                </a:path>
                <a:path w="3654876" h="1573701" stroke="0" extrusionOk="0">
                  <a:moveTo>
                    <a:pt x="0" y="0"/>
                  </a:moveTo>
                  <a:cubicBezTo>
                    <a:pt x="176289" y="8138"/>
                    <a:pt x="346156" y="6443"/>
                    <a:pt x="609146" y="0"/>
                  </a:cubicBezTo>
                  <a:cubicBezTo>
                    <a:pt x="872136" y="-6443"/>
                    <a:pt x="1107402" y="-31909"/>
                    <a:pt x="1254841" y="0"/>
                  </a:cubicBezTo>
                  <a:cubicBezTo>
                    <a:pt x="1402280" y="31909"/>
                    <a:pt x="1683147" y="-19221"/>
                    <a:pt x="1827438" y="0"/>
                  </a:cubicBezTo>
                  <a:cubicBezTo>
                    <a:pt x="1971729" y="19221"/>
                    <a:pt x="2181129" y="14049"/>
                    <a:pt x="2509682" y="0"/>
                  </a:cubicBezTo>
                  <a:cubicBezTo>
                    <a:pt x="2838235" y="-14049"/>
                    <a:pt x="2876400" y="-26962"/>
                    <a:pt x="3118828" y="0"/>
                  </a:cubicBezTo>
                  <a:cubicBezTo>
                    <a:pt x="3361256" y="26962"/>
                    <a:pt x="3538467" y="5020"/>
                    <a:pt x="3654876" y="0"/>
                  </a:cubicBezTo>
                  <a:cubicBezTo>
                    <a:pt x="3658211" y="105117"/>
                    <a:pt x="3634502" y="284317"/>
                    <a:pt x="3654876" y="493093"/>
                  </a:cubicBezTo>
                  <a:cubicBezTo>
                    <a:pt x="3675250" y="701869"/>
                    <a:pt x="3672186" y="755636"/>
                    <a:pt x="3654876" y="1017660"/>
                  </a:cubicBezTo>
                  <a:cubicBezTo>
                    <a:pt x="3637566" y="1279684"/>
                    <a:pt x="3673332" y="1361665"/>
                    <a:pt x="3654876" y="1573701"/>
                  </a:cubicBezTo>
                  <a:cubicBezTo>
                    <a:pt x="3492297" y="1569572"/>
                    <a:pt x="3159377" y="1566665"/>
                    <a:pt x="3009181" y="1573701"/>
                  </a:cubicBezTo>
                  <a:cubicBezTo>
                    <a:pt x="2858986" y="1580737"/>
                    <a:pt x="2620885" y="1598953"/>
                    <a:pt x="2473133" y="1573701"/>
                  </a:cubicBezTo>
                  <a:cubicBezTo>
                    <a:pt x="2325381" y="1548449"/>
                    <a:pt x="2074088" y="1584958"/>
                    <a:pt x="1973633" y="1573701"/>
                  </a:cubicBezTo>
                  <a:cubicBezTo>
                    <a:pt x="1873178" y="1562444"/>
                    <a:pt x="1531251" y="1574258"/>
                    <a:pt x="1401036" y="1573701"/>
                  </a:cubicBezTo>
                  <a:cubicBezTo>
                    <a:pt x="1270821" y="1573144"/>
                    <a:pt x="1047181" y="1594566"/>
                    <a:pt x="864987" y="1573701"/>
                  </a:cubicBezTo>
                  <a:cubicBezTo>
                    <a:pt x="682793" y="1552836"/>
                    <a:pt x="175395" y="1572253"/>
                    <a:pt x="0" y="1573701"/>
                  </a:cubicBezTo>
                  <a:cubicBezTo>
                    <a:pt x="-15033" y="1455717"/>
                    <a:pt x="-19032" y="1185664"/>
                    <a:pt x="0" y="1064871"/>
                  </a:cubicBezTo>
                  <a:cubicBezTo>
                    <a:pt x="19032" y="944078"/>
                    <a:pt x="-7059" y="709510"/>
                    <a:pt x="0" y="571778"/>
                  </a:cubicBezTo>
                  <a:cubicBezTo>
                    <a:pt x="7059" y="434046"/>
                    <a:pt x="5305" y="134869"/>
                    <a:pt x="0" y="0"/>
                  </a:cubicBezTo>
                  <a:close/>
                </a:path>
              </a:pathLst>
            </a:custGeom>
            <a:solidFill>
              <a:srgbClr val="FFAB40">
                <a:lumMod val="40000"/>
                <a:lumOff val="60000"/>
              </a:srgbClr>
            </a:solidFill>
            <a:ln w="19050">
              <a:solidFill>
                <a:srgbClr val="FFAB40">
                  <a:lumMod val="50000"/>
                </a:srgbClr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 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Quả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        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ấc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nào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mà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chín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marL="0" marR="0" lvl="0" indent="0" defTabSz="91440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 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Cũng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      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ặp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được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mặt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trời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.</a:t>
              </a:r>
            </a:p>
            <a:p>
              <a:pPr marL="0" marR="0" lvl="0" indent="0" defTabSz="91440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         (Theo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Nguyễn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Đức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Quang)</a:t>
              </a:r>
              <a:endParaRPr kumimoji="0" lang="x-none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D482CC60-87BA-4F63-BE31-498871C71EBA}"/>
                </a:ext>
              </a:extLst>
            </p:cNvPr>
            <p:cNvSpPr/>
            <p:nvPr/>
          </p:nvSpPr>
          <p:spPr>
            <a:xfrm>
              <a:off x="3682414" y="1075105"/>
              <a:ext cx="392638" cy="363894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20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265560CC-2D21-4E02-A82A-3F01E2B7B691}"/>
                </a:ext>
              </a:extLst>
            </p:cNvPr>
            <p:cNvSpPr/>
            <p:nvPr/>
          </p:nvSpPr>
          <p:spPr>
            <a:xfrm>
              <a:off x="3682414" y="1795321"/>
              <a:ext cx="392638" cy="363894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20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E75090ED-49F1-4098-BEBE-55340E4AE74D}"/>
              </a:ext>
            </a:extLst>
          </p:cNvPr>
          <p:cNvGrpSpPr/>
          <p:nvPr/>
        </p:nvGrpSpPr>
        <p:grpSpPr>
          <a:xfrm>
            <a:off x="3695697" y="4316740"/>
            <a:ext cx="6667276" cy="2186561"/>
            <a:chOff x="2299244" y="3239801"/>
            <a:chExt cx="4709944" cy="2186561"/>
          </a:xfrm>
        </p:grpSpPr>
        <p:sp>
          <p:nvSpPr>
            <p:cNvPr id="31" name="Rectangle 6">
              <a:extLst>
                <a:ext uri="{FF2B5EF4-FFF2-40B4-BE49-F238E27FC236}">
                  <a16:creationId xmlns:a16="http://schemas.microsoft.com/office/drawing/2014/main" xmlns="" id="{37AE10F7-F656-4DE8-9497-DB98E3220E24}"/>
                </a:ext>
              </a:extLst>
            </p:cNvPr>
            <p:cNvSpPr/>
            <p:nvPr/>
          </p:nvSpPr>
          <p:spPr>
            <a:xfrm>
              <a:off x="2299244" y="3239801"/>
              <a:ext cx="4709944" cy="2186561"/>
            </a:xfrm>
            <a:custGeom>
              <a:avLst/>
              <a:gdLst>
                <a:gd name="connsiteX0" fmla="*/ 0 w 4033476"/>
                <a:gd name="connsiteY0" fmla="*/ 0 h 1573701"/>
                <a:gd name="connsiteX1" fmla="*/ 4033476 w 4033476"/>
                <a:gd name="connsiteY1" fmla="*/ 0 h 1573701"/>
                <a:gd name="connsiteX2" fmla="*/ 4033476 w 4033476"/>
                <a:gd name="connsiteY2" fmla="*/ 1573701 h 1573701"/>
                <a:gd name="connsiteX3" fmla="*/ 0 w 4033476"/>
                <a:gd name="connsiteY3" fmla="*/ 1573701 h 1573701"/>
                <a:gd name="connsiteX4" fmla="*/ 0 w 4033476"/>
                <a:gd name="connsiteY4" fmla="*/ 0 h 157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33476" h="1573701" fill="none" extrusionOk="0">
                  <a:moveTo>
                    <a:pt x="0" y="0"/>
                  </a:moveTo>
                  <a:cubicBezTo>
                    <a:pt x="838292" y="106216"/>
                    <a:pt x="2085341" y="-142119"/>
                    <a:pt x="4033476" y="0"/>
                  </a:cubicBezTo>
                  <a:cubicBezTo>
                    <a:pt x="4107877" y="436141"/>
                    <a:pt x="4000960" y="1310592"/>
                    <a:pt x="4033476" y="1573701"/>
                  </a:cubicBezTo>
                  <a:cubicBezTo>
                    <a:pt x="2638353" y="1544473"/>
                    <a:pt x="1004376" y="1558007"/>
                    <a:pt x="0" y="1573701"/>
                  </a:cubicBezTo>
                  <a:cubicBezTo>
                    <a:pt x="-12839" y="1320479"/>
                    <a:pt x="-43820" y="523480"/>
                    <a:pt x="0" y="0"/>
                  </a:cubicBezTo>
                  <a:close/>
                </a:path>
                <a:path w="4033476" h="1573701" stroke="0" extrusionOk="0">
                  <a:moveTo>
                    <a:pt x="0" y="0"/>
                  </a:moveTo>
                  <a:cubicBezTo>
                    <a:pt x="1104618" y="-71603"/>
                    <a:pt x="2513060" y="126493"/>
                    <a:pt x="4033476" y="0"/>
                  </a:cubicBezTo>
                  <a:cubicBezTo>
                    <a:pt x="4152213" y="434530"/>
                    <a:pt x="4152679" y="1374077"/>
                    <a:pt x="4033476" y="1573701"/>
                  </a:cubicBezTo>
                  <a:cubicBezTo>
                    <a:pt x="2929534" y="1618545"/>
                    <a:pt x="1094751" y="1416814"/>
                    <a:pt x="0" y="1573701"/>
                  </a:cubicBezTo>
                  <a:cubicBezTo>
                    <a:pt x="11103" y="1092919"/>
                    <a:pt x="-95096" y="425119"/>
                    <a:pt x="0" y="0"/>
                  </a:cubicBezTo>
                  <a:close/>
                </a:path>
              </a:pathLst>
            </a:custGeom>
            <a:solidFill>
              <a:srgbClr val="BAE5E4"/>
            </a:solidFill>
            <a:ln w="28575" cap="flat" cmpd="sng" algn="ctr">
              <a:solidFill>
                <a:srgbClr val="BAE5E4">
                  <a:lumMod val="50000"/>
                </a:srgbClr>
              </a:solidFill>
              <a:prstDash val="solid"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 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Nắng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        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é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vào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cửa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lớp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marL="0" marR="0" lvl="0" indent="0" defTabSz="91440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  <a:sym typeface="Arial"/>
                </a:rPr>
                <a:t>  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  <a:sym typeface="Arial"/>
                </a:rPr>
                <a:t>Xem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  <a:sym typeface="Arial"/>
                </a:rPr>
                <a:t>chúng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  <a:sym typeface="Arial"/>
                </a:rPr>
                <a:t>em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  <a:sym typeface="Arial"/>
                </a:rPr>
                <a:t>học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  <a:sym typeface="Arial"/>
                </a:rPr>
                <a:t>bài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  <a:sym typeface="Arial"/>
              </a:endParaRPr>
            </a:p>
            <a:p>
              <a:pPr marL="0" marR="0" lvl="0" indent="0" defTabSz="91440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               (Theo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Nguyễn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Đức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Quang)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E4D9F0FB-1751-4F01-BA11-93AB3097076E}"/>
                </a:ext>
              </a:extLst>
            </p:cNvPr>
            <p:cNvSpPr/>
            <p:nvPr/>
          </p:nvSpPr>
          <p:spPr>
            <a:xfrm>
              <a:off x="3191886" y="3465899"/>
              <a:ext cx="324852" cy="461665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20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CCE028C3-19B5-4484-80D2-27297046BE79}"/>
              </a:ext>
            </a:extLst>
          </p:cNvPr>
          <p:cNvSpPr/>
          <p:nvPr/>
        </p:nvSpPr>
        <p:spPr>
          <a:xfrm>
            <a:off x="2028864" y="1584554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vi-VN" sz="32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g</a:t>
            </a:r>
            <a:endParaRPr lang="x-none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0D576EE4-1721-462D-94EB-92AB2BF23F54}"/>
              </a:ext>
            </a:extLst>
          </p:cNvPr>
          <p:cNvSpPr/>
          <p:nvPr/>
        </p:nvSpPr>
        <p:spPr>
          <a:xfrm>
            <a:off x="1138008" y="2160375"/>
            <a:ext cx="4587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x-none" sz="32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G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9C561111-99B8-4E66-8E8E-09D4B0405B19}"/>
              </a:ext>
            </a:extLst>
          </p:cNvPr>
          <p:cNvSpPr/>
          <p:nvPr/>
        </p:nvSpPr>
        <p:spPr>
          <a:xfrm>
            <a:off x="7701715" y="1425958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x-none" sz="32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g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08091B79-64E6-4877-ACCD-68318569D354}"/>
              </a:ext>
            </a:extLst>
          </p:cNvPr>
          <p:cNvSpPr/>
          <p:nvPr/>
        </p:nvSpPr>
        <p:spPr>
          <a:xfrm>
            <a:off x="7678526" y="2175754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x-none" sz="32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g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406C18E6-19A6-4116-9ADE-640C7DE7086B}"/>
              </a:ext>
            </a:extLst>
          </p:cNvPr>
          <p:cNvSpPr/>
          <p:nvPr/>
        </p:nvSpPr>
        <p:spPr>
          <a:xfrm>
            <a:off x="4959298" y="4510939"/>
            <a:ext cx="5774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x-none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gh</a:t>
            </a:r>
          </a:p>
        </p:txBody>
      </p:sp>
    </p:spTree>
    <p:extLst>
      <p:ext uri="{BB962C8B-B14F-4D97-AF65-F5344CB8AC3E}">
        <p14:creationId xmlns:p14="http://schemas.microsoft.com/office/powerpoint/2010/main" val="170508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3" grpId="0"/>
      <p:bldP spid="34" grpId="0"/>
      <p:bldP spid="35" grpId="0"/>
      <p:bldP spid="36" grpId="0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048362E-2A57-4479-8667-CF9B01AC0DC6}"/>
              </a:ext>
            </a:extLst>
          </p:cNvPr>
          <p:cNvSpPr txBox="1"/>
          <p:nvPr/>
        </p:nvSpPr>
        <p:spPr>
          <a:xfrm>
            <a:off x="3302621" y="414915"/>
            <a:ext cx="7229982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rgbClr val="17479D"/>
                </a:solidFill>
                <a:latin typeface="+mj-lt"/>
              </a:rPr>
              <a:t>Chọn a hoặc b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FA0CF93-2089-4D1A-A356-9A080B0AA1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154" y="578258"/>
            <a:ext cx="481467" cy="549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A19D7F6-02AB-4923-B9C0-76CE73C0F62F}"/>
              </a:ext>
            </a:extLst>
          </p:cNvPr>
          <p:cNvSpPr txBox="1"/>
          <p:nvPr/>
        </p:nvSpPr>
        <p:spPr>
          <a:xfrm>
            <a:off x="2703558" y="960025"/>
            <a:ext cx="8613500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a) </a:t>
            </a:r>
            <a:r>
              <a:rPr lang="vi-VN" sz="2800" dirty="0">
                <a:latin typeface="+mj-lt"/>
              </a:rPr>
              <a:t>Tìm từ ngữ có tiếng chứa 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iu</a:t>
            </a:r>
            <a:r>
              <a:rPr lang="vi-VN" sz="2800" dirty="0">
                <a:latin typeface="+mj-lt"/>
              </a:rPr>
              <a:t> hoặc 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ưu</a:t>
            </a:r>
            <a:r>
              <a:rPr lang="vi-VN" sz="2800" dirty="0">
                <a:latin typeface="+mj-lt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A833B76-D13E-4419-99FD-8A385ADA00E1}"/>
              </a:ext>
            </a:extLst>
          </p:cNvPr>
          <p:cNvSpPr txBox="1"/>
          <p:nvPr/>
        </p:nvSpPr>
        <p:spPr>
          <a:xfrm>
            <a:off x="2703558" y="3314146"/>
            <a:ext cx="8613500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b) </a:t>
            </a:r>
            <a:r>
              <a:rPr lang="vi-VN" sz="2800" dirty="0">
                <a:latin typeface="+mj-lt"/>
              </a:rPr>
              <a:t>Tìm từ ngữ có tiếng chứa 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iên</a:t>
            </a:r>
            <a:r>
              <a:rPr lang="vi-VN" sz="2800" dirty="0">
                <a:latin typeface="+mj-lt"/>
              </a:rPr>
              <a:t> hoặc 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iêng</a:t>
            </a:r>
            <a:r>
              <a:rPr lang="vi-VN" sz="2800" dirty="0">
                <a:latin typeface="+mj-lt"/>
              </a:rPr>
              <a:t>.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EE81300A-2144-4F3B-B1ED-CF9615E29B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907043"/>
              </p:ext>
            </p:extLst>
          </p:nvPr>
        </p:nvGraphicFramePr>
        <p:xfrm>
          <a:off x="2703558" y="1805421"/>
          <a:ext cx="7343825" cy="1623579"/>
        </p:xfrm>
        <a:graphic>
          <a:graphicData uri="http://schemas.openxmlformats.org/drawingml/2006/table">
            <a:tbl>
              <a:tblPr firstRow="1" firstCol="1" bandRow="1"/>
              <a:tblGrid>
                <a:gridCol w="1432683">
                  <a:extLst>
                    <a:ext uri="{9D8B030D-6E8A-4147-A177-3AD203B41FA5}">
                      <a16:colId xmlns:a16="http://schemas.microsoft.com/office/drawing/2014/main" xmlns="" val="1162369807"/>
                    </a:ext>
                  </a:extLst>
                </a:gridCol>
                <a:gridCol w="5911142">
                  <a:extLst>
                    <a:ext uri="{9D8B030D-6E8A-4147-A177-3AD203B41FA5}">
                      <a16:colId xmlns:a16="http://schemas.microsoft.com/office/drawing/2014/main" xmlns="" val="1509586747"/>
                    </a:ext>
                  </a:extLst>
                </a:gridCol>
              </a:tblGrid>
              <a:tr h="793922">
                <a:tc>
                  <a:txBody>
                    <a:bodyPr/>
                    <a:lstStyle/>
                    <a:p>
                      <a:pPr marL="7938" indent="0" algn="ctr">
                        <a:lnSpc>
                          <a:spcPct val="107000"/>
                        </a:lnSpc>
                        <a:tabLst/>
                      </a:pPr>
                      <a:r>
                        <a:rPr lang="en-US" sz="400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iu</a:t>
                      </a:r>
                      <a:endParaRPr lang="x-none" sz="4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9213" indent="0"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/>
                      </a:pPr>
                      <a:endParaRPr lang="x-none" sz="4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53857809"/>
                  </a:ext>
                </a:extLst>
              </a:tr>
              <a:tr h="829657">
                <a:tc>
                  <a:txBody>
                    <a:bodyPr/>
                    <a:lstStyle/>
                    <a:p>
                      <a:pPr marL="7938" indent="0" algn="ctr">
                        <a:lnSpc>
                          <a:spcPct val="107000"/>
                        </a:lnSpc>
                        <a:tabLst/>
                      </a:pPr>
                      <a:r>
                        <a:rPr lang="en-US" sz="400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ưu</a:t>
                      </a:r>
                      <a:endParaRPr lang="x-none" sz="4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7938" indent="0"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/>
                      </a:pPr>
                      <a:endParaRPr lang="x-none" sz="4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485440108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9685830-53CE-4BF6-B577-E369C9B1D4B6}"/>
              </a:ext>
            </a:extLst>
          </p:cNvPr>
          <p:cNvSpPr/>
          <p:nvPr/>
        </p:nvSpPr>
        <p:spPr>
          <a:xfrm>
            <a:off x="4193617" y="1899683"/>
            <a:ext cx="2137023" cy="571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213" lvl="0">
              <a:lnSpc>
                <a:spcPct val="107000"/>
              </a:lnSpc>
              <a:spcAft>
                <a:spcPts val="800"/>
              </a:spcAft>
            </a:pPr>
            <a:r>
              <a:rPr lang="en-US" sz="3200" dirty="0" err="1">
                <a:latin typeface="+mj-lt"/>
              </a:rPr>
              <a:t>lưỡi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ìu</a:t>
            </a:r>
            <a:r>
              <a:rPr lang="en-US" sz="3200" dirty="0">
                <a:latin typeface="+mj-lt"/>
              </a:rPr>
              <a:t>, </a:t>
            </a:r>
            <a:endParaRPr lang="x-none" sz="32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C5C442B-1A48-426E-A850-431613E930FA}"/>
              </a:ext>
            </a:extLst>
          </p:cNvPr>
          <p:cNvSpPr/>
          <p:nvPr/>
        </p:nvSpPr>
        <p:spPr>
          <a:xfrm>
            <a:off x="5503896" y="1887252"/>
            <a:ext cx="29919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+mj-lt"/>
              </a:rPr>
              <a:t>tr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ìu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mến</a:t>
            </a:r>
            <a:r>
              <a:rPr lang="en-US" sz="3200" dirty="0">
                <a:latin typeface="+mj-lt"/>
              </a:rPr>
              <a:t>, …</a:t>
            </a:r>
            <a:endParaRPr lang="x-none" sz="3200" dirty="0"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C6F2FD2-BFD4-461A-8F7E-D52B13984288}"/>
              </a:ext>
            </a:extLst>
          </p:cNvPr>
          <p:cNvSpPr/>
          <p:nvPr/>
        </p:nvSpPr>
        <p:spPr>
          <a:xfrm>
            <a:off x="4383885" y="2685216"/>
            <a:ext cx="19467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+mj-lt"/>
              </a:rPr>
              <a:t>về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h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ưu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,</a:t>
            </a:r>
            <a:endParaRPr lang="x-none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5765094-5082-49EB-9E7B-40FA17D299EB}"/>
              </a:ext>
            </a:extLst>
          </p:cNvPr>
          <p:cNvSpPr/>
          <p:nvPr/>
        </p:nvSpPr>
        <p:spPr>
          <a:xfrm>
            <a:off x="5765196" y="2649076"/>
            <a:ext cx="26973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chemeClr val="tx1"/>
                </a:solidFill>
                <a:latin typeface="+mj-lt"/>
              </a:rPr>
              <a:t>quả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l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ựu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....</a:t>
            </a:r>
            <a:endParaRPr lang="x-none" sz="3200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xmlns="" id="{EC3DF318-7DD6-40E9-9FA0-5485894919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4363934"/>
              </p:ext>
            </p:extLst>
          </p:nvPr>
        </p:nvGraphicFramePr>
        <p:xfrm>
          <a:off x="2703558" y="4222301"/>
          <a:ext cx="7343825" cy="2012538"/>
        </p:xfrm>
        <a:graphic>
          <a:graphicData uri="http://schemas.openxmlformats.org/drawingml/2006/table">
            <a:tbl>
              <a:tblPr firstRow="1" firstCol="1" bandRow="1"/>
              <a:tblGrid>
                <a:gridCol w="1432683">
                  <a:extLst>
                    <a:ext uri="{9D8B030D-6E8A-4147-A177-3AD203B41FA5}">
                      <a16:colId xmlns:a16="http://schemas.microsoft.com/office/drawing/2014/main" xmlns="" val="1162369807"/>
                    </a:ext>
                  </a:extLst>
                </a:gridCol>
                <a:gridCol w="5911142">
                  <a:extLst>
                    <a:ext uri="{9D8B030D-6E8A-4147-A177-3AD203B41FA5}">
                      <a16:colId xmlns:a16="http://schemas.microsoft.com/office/drawing/2014/main" xmlns="" val="1509586747"/>
                    </a:ext>
                  </a:extLst>
                </a:gridCol>
              </a:tblGrid>
              <a:tr h="984121">
                <a:tc>
                  <a:txBody>
                    <a:bodyPr/>
                    <a:lstStyle/>
                    <a:p>
                      <a:pPr marL="7938" indent="0" algn="ctr">
                        <a:lnSpc>
                          <a:spcPct val="107000"/>
                        </a:lnSpc>
                        <a:tabLst/>
                      </a:pPr>
                      <a:r>
                        <a:rPr lang="en-US" sz="360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iên</a:t>
                      </a:r>
                      <a:endParaRPr lang="x-none" sz="3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9213" indent="0"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/>
                      </a:pPr>
                      <a:endParaRPr lang="x-none" sz="3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53857809"/>
                  </a:ext>
                </a:extLst>
              </a:tr>
              <a:tr h="1028417">
                <a:tc>
                  <a:txBody>
                    <a:bodyPr/>
                    <a:lstStyle/>
                    <a:p>
                      <a:pPr marL="7938" indent="0" algn="ctr">
                        <a:lnSpc>
                          <a:spcPct val="107000"/>
                        </a:lnSpc>
                        <a:tabLst/>
                      </a:pPr>
                      <a:r>
                        <a:rPr lang="en-US" sz="360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iêng</a:t>
                      </a:r>
                      <a:endParaRPr lang="x-none" sz="3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7938" indent="0"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/>
                      </a:pPr>
                      <a:endParaRPr lang="x-none" sz="3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485440108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5A5F3C2-3F07-43EE-8918-E2076FBF6BBA}"/>
              </a:ext>
            </a:extLst>
          </p:cNvPr>
          <p:cNvSpPr/>
          <p:nvPr/>
        </p:nvSpPr>
        <p:spPr>
          <a:xfrm>
            <a:off x="4469612" y="4402726"/>
            <a:ext cx="2108656" cy="571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213" lvl="0">
              <a:lnSpc>
                <a:spcPct val="107000"/>
              </a:lnSpc>
              <a:spcAft>
                <a:spcPts val="800"/>
              </a:spcAft>
            </a:pPr>
            <a:r>
              <a:rPr lang="en-US" sz="3200" dirty="0" err="1">
                <a:latin typeface="+mj-lt"/>
              </a:rPr>
              <a:t>cô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iên</a:t>
            </a:r>
            <a:r>
              <a:rPr lang="en-US" sz="3200" dirty="0">
                <a:latin typeface="+mj-lt"/>
              </a:rPr>
              <a:t>, </a:t>
            </a:r>
            <a:endParaRPr lang="x-none" sz="32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033D528-C31E-4F36-9198-113C62A64FAC}"/>
              </a:ext>
            </a:extLst>
          </p:cNvPr>
          <p:cNvSpPr/>
          <p:nvPr/>
        </p:nvSpPr>
        <p:spPr>
          <a:xfrm>
            <a:off x="5765196" y="4402726"/>
            <a:ext cx="3393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+mj-lt"/>
              </a:rPr>
              <a:t>m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iến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lươn</a:t>
            </a:r>
            <a:r>
              <a:rPr lang="en-US" sz="3200" dirty="0">
                <a:latin typeface="+mj-lt"/>
              </a:rPr>
              <a:t>, …</a:t>
            </a:r>
            <a:endParaRPr lang="x-none" sz="3200" dirty="0"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863A22C-500F-4F40-8481-B19250548C74}"/>
              </a:ext>
            </a:extLst>
          </p:cNvPr>
          <p:cNvSpPr/>
          <p:nvPr/>
        </p:nvSpPr>
        <p:spPr>
          <a:xfrm>
            <a:off x="4565741" y="5362490"/>
            <a:ext cx="30311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+mj-lt"/>
              </a:rPr>
              <a:t>kh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iêng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kiệu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,</a:t>
            </a:r>
            <a:endParaRPr lang="x-none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0B3077B-CEF5-41A1-B3DF-2E9622B343DE}"/>
              </a:ext>
            </a:extLst>
          </p:cNvPr>
          <p:cNvSpPr/>
          <p:nvPr/>
        </p:nvSpPr>
        <p:spPr>
          <a:xfrm>
            <a:off x="6763517" y="5375827"/>
            <a:ext cx="35046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chemeClr val="tx1"/>
                </a:solidFill>
                <a:latin typeface="+mj-lt"/>
              </a:rPr>
              <a:t>th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iêng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l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iêng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....</a:t>
            </a:r>
            <a:endParaRPr lang="x-none" sz="32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4095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5" grpId="0" build="p"/>
      <p:bldP spid="7" grpId="0"/>
      <p:bldP spid="8" grpId="0"/>
      <p:bldP spid="9" grpId="0"/>
      <p:bldP spid="10" grpId="0"/>
      <p:bldP spid="12" grpId="0"/>
      <p:bldP spid="13" grpId="0"/>
      <p:bldP spid="14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</TotalTime>
  <Words>334</Words>
  <Application>Microsoft Office PowerPoint</Application>
  <PresentationFormat>Widescreen</PresentationFormat>
  <Paragraphs>67</Paragraphs>
  <Slides>10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10</vt:i4>
      </vt:variant>
    </vt:vector>
  </HeadingPairs>
  <TitlesOfParts>
    <vt:vector size="25" baseType="lpstr">
      <vt:lpstr>Arial</vt:lpstr>
      <vt:lpstr>Arial-Rounded</vt:lpstr>
      <vt:lpstr>Calibri</vt:lpstr>
      <vt:lpstr>Calibri Light</vt:lpstr>
      <vt:lpstr>Cambria</vt:lpstr>
      <vt:lpstr>Gloria Hallelujah</vt:lpstr>
      <vt:lpstr>HP001 4 hàng</vt:lpstr>
      <vt:lpstr>Times New Roman</vt:lpstr>
      <vt:lpstr>字魂70号-灵悦黑体</vt:lpstr>
      <vt:lpstr>等线</vt:lpstr>
      <vt:lpstr>Office Theme</vt:lpstr>
      <vt:lpstr>5_Office Theme</vt:lpstr>
      <vt:lpstr>Doodle Sketchbook by Slidesgo</vt:lpstr>
      <vt:lpstr>千图网海量PPT模板www.58pic.com​​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ACER</cp:lastModifiedBy>
  <cp:revision>42</cp:revision>
  <dcterms:created xsi:type="dcterms:W3CDTF">2021-07-20T01:55:21Z</dcterms:created>
  <dcterms:modified xsi:type="dcterms:W3CDTF">2025-11-23T13:49:28Z</dcterms:modified>
</cp:coreProperties>
</file>