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35"/>
  </p:notesMasterIdLst>
  <p:sldIdLst>
    <p:sldId id="288" r:id="rId4"/>
    <p:sldId id="339" r:id="rId5"/>
    <p:sldId id="340" r:id="rId6"/>
    <p:sldId id="341" r:id="rId7"/>
    <p:sldId id="342" r:id="rId8"/>
    <p:sldId id="286" r:id="rId9"/>
    <p:sldId id="287" r:id="rId10"/>
    <p:sldId id="289" r:id="rId11"/>
    <p:sldId id="290" r:id="rId12"/>
    <p:sldId id="310" r:id="rId13"/>
    <p:sldId id="308" r:id="rId14"/>
    <p:sldId id="268" r:id="rId15"/>
    <p:sldId id="269" r:id="rId16"/>
    <p:sldId id="315" r:id="rId17"/>
    <p:sldId id="313" r:id="rId18"/>
    <p:sldId id="343" r:id="rId19"/>
    <p:sldId id="316" r:id="rId20"/>
    <p:sldId id="317" r:id="rId21"/>
    <p:sldId id="318" r:id="rId22"/>
    <p:sldId id="344" r:id="rId23"/>
    <p:sldId id="319" r:id="rId24"/>
    <p:sldId id="345" r:id="rId25"/>
    <p:sldId id="321" r:id="rId26"/>
    <p:sldId id="322" r:id="rId27"/>
    <p:sldId id="346" r:id="rId28"/>
    <p:sldId id="329" r:id="rId29"/>
    <p:sldId id="347" r:id="rId30"/>
    <p:sldId id="348" r:id="rId31"/>
    <p:sldId id="331" r:id="rId32"/>
    <p:sldId id="338" r:id="rId33"/>
    <p:sldId id="30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78" d="100"/>
          <a:sy n="78" d="100"/>
        </p:scale>
        <p:origin x="93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18</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EF319AB-B17C-A6AE-7C92-1D936E926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236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92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51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3174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3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08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2685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8745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74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471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11/27/2025</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11/27/2025</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C47FBDA-4D44-06AD-5C99-B5772A8B30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27/11/2025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7335445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AB2C8527-3DF7-D45D-6C40-218E71221F87}"/>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5"/>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3"/>
          <a:stretch>
            <a:fillRect/>
          </a:stretch>
        </p:blipFill>
        <p:spPr>
          <a:xfrm>
            <a:off x="4133141" y="-172423"/>
            <a:ext cx="3757658" cy="1347711"/>
          </a:xfrm>
          <a:prstGeom prst="rect">
            <a:avLst/>
          </a:prstGeom>
        </p:spPr>
      </p:pic>
      <p:sp>
        <p:nvSpPr>
          <p:cNvPr id="2" name="TextBox 1">
            <a:extLst>
              <a:ext uri="{FF2B5EF4-FFF2-40B4-BE49-F238E27FC236}">
                <a16:creationId xmlns:a16="http://schemas.microsoft.com/office/drawing/2014/main" id="{90884843-C73E-72F7-1BC1-18FB29BD7FFB}"/>
              </a:ext>
            </a:extLst>
          </p:cNvPr>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776F734-6405-9397-CA43-7324300AEDB5}"/>
              </a:ext>
            </a:extLst>
          </p:cNvPr>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9F84D80-5AFC-B984-A353-C57029DB25BA}"/>
              </a:ext>
            </a:extLst>
          </p:cNvPr>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967084" cy="1200329"/>
            <a:chOff x="1747317" y="2432277"/>
            <a:chExt cx="2552835" cy="1200329"/>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904241" y="3271156"/>
            <a:ext cx="4027628"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3798628"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1081054" y="4510137"/>
            <a:ext cx="4537425"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5"/>
          <a:stretch>
            <a:fillRect/>
          </a:stretch>
        </p:blipFill>
        <p:spPr>
          <a:xfrm>
            <a:off x="2995436" y="313956"/>
            <a:ext cx="6418008" cy="1357930"/>
          </a:xfrm>
          <a:prstGeom prst="rect">
            <a:avLst/>
          </a:prstGeom>
        </p:spPr>
      </p:pic>
      <p:grpSp>
        <p:nvGrpSpPr>
          <p:cNvPr id="2" name="Group 1">
            <a:extLst>
              <a:ext uri="{FF2B5EF4-FFF2-40B4-BE49-F238E27FC236}">
                <a16:creationId xmlns:a16="http://schemas.microsoft.com/office/drawing/2014/main" id="{36377429-92B9-E07A-31CD-C8DF389E0044}"/>
              </a:ext>
            </a:extLst>
          </p:cNvPr>
          <p:cNvGrpSpPr/>
          <p:nvPr/>
        </p:nvGrpSpPr>
        <p:grpSpPr>
          <a:xfrm>
            <a:off x="7498080" y="4367897"/>
            <a:ext cx="3565273" cy="718696"/>
            <a:chOff x="1779373" y="2432277"/>
            <a:chExt cx="2910938" cy="718696"/>
          </a:xfrm>
        </p:grpSpPr>
        <p:sp>
          <p:nvSpPr>
            <p:cNvPr id="3" name="Rectangle: Rounded Corners 2">
              <a:extLst>
                <a:ext uri="{FF2B5EF4-FFF2-40B4-BE49-F238E27FC236}">
                  <a16:creationId xmlns:a16="http://schemas.microsoft.com/office/drawing/2014/main" id="{7A65786D-0325-1A6D-0FCD-C2D5D8C5D7EF}"/>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4ADA9AB1-46B0-26FA-ED4C-55373C38D53D}"/>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a:extLst>
              <a:ext uri="{FF2B5EF4-FFF2-40B4-BE49-F238E27FC236}">
                <a16:creationId xmlns:a16="http://schemas.microsoft.com/office/drawing/2014/main" id="{84FCB236-B217-FF78-6AB5-603DA496A9E9}"/>
              </a:ext>
            </a:extLst>
          </p:cNvPr>
          <p:cNvGrpSpPr/>
          <p:nvPr/>
        </p:nvGrpSpPr>
        <p:grpSpPr>
          <a:xfrm>
            <a:off x="3586480" y="5587097"/>
            <a:ext cx="5222240" cy="718696"/>
            <a:chOff x="1779373" y="2432277"/>
            <a:chExt cx="2910938" cy="718696"/>
          </a:xfrm>
        </p:grpSpPr>
        <p:sp>
          <p:nvSpPr>
            <p:cNvPr id="24" name="Rectangle: Rounded Corners 23">
              <a:extLst>
                <a:ext uri="{FF2B5EF4-FFF2-40B4-BE49-F238E27FC236}">
                  <a16:creationId xmlns:a16="http://schemas.microsoft.com/office/drawing/2014/main" id="{637A5A36-03ED-B43E-6D59-7D40F4E21A0E}"/>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a:extLst>
                <a:ext uri="{FF2B5EF4-FFF2-40B4-BE49-F238E27FC236}">
                  <a16:creationId xmlns:a16="http://schemas.microsoft.com/office/drawing/2014/main" id="{CF51C38C-3FC4-D25D-F098-18715B569ECC}"/>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183FA55-8B18-9A2D-F163-5E007A453C88}"/>
              </a:ext>
            </a:extLst>
          </p:cNvPr>
          <p:cNvPicPr>
            <a:picLocks noChangeAspect="1"/>
          </p:cNvPicPr>
          <p:nvPr/>
        </p:nvPicPr>
        <p:blipFill>
          <a:blip r:embed="rId6"/>
          <a:stretch>
            <a:fillRect/>
          </a:stretch>
        </p:blipFill>
        <p:spPr>
          <a:xfrm>
            <a:off x="7509866" y="75066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1A28AAF-0F98-0B53-104D-8F9D3F002EB5}"/>
              </a:ext>
            </a:extLst>
          </p:cNvPr>
          <p:cNvPicPr>
            <a:picLocks noChangeAspect="1"/>
          </p:cNvPicPr>
          <p:nvPr/>
        </p:nvPicPr>
        <p:blipFill>
          <a:blip r:embed="rId8"/>
          <a:stretch>
            <a:fillRect/>
          </a:stretch>
        </p:blipFill>
        <p:spPr>
          <a:xfrm>
            <a:off x="7300773" y="80146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6"/>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id="{2127EB86-9071-11B3-B0AF-4E53D78E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a:extLst>
              <a:ext uri="{FF2B5EF4-FFF2-40B4-BE49-F238E27FC236}">
                <a16:creationId xmlns:a16="http://schemas.microsoft.com/office/drawing/2014/main" id="{BEC3A1F3-E63A-5261-103D-A75027A85C67}"/>
              </a:ext>
            </a:extLst>
          </p:cNvPr>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2050" name="Picture 2" descr="Nghề cắt tóc có làm giàu được không? - JobsGO Blog">
            <a:extLst>
              <a:ext uri="{FF2B5EF4-FFF2-40B4-BE49-F238E27FC236}">
                <a16:creationId xmlns:a16="http://schemas.microsoft.com/office/drawing/2014/main" id="{7B5AFCFB-BF79-A685-C207-6195734DD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127760" y="641695"/>
            <a:ext cx="9977120" cy="1754326"/>
            <a:chOff x="1488332" y="641695"/>
            <a:chExt cx="9152656" cy="1754326"/>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944880" y="477106"/>
            <a:ext cx="10270273" cy="1200329"/>
            <a:chOff x="1488332" y="641695"/>
            <a:chExt cx="9017540"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9802683" cy="4477495"/>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grpSp>
        <p:nvGrpSpPr>
          <p:cNvPr id="5" name="Group 4">
            <a:extLst>
              <a:ext uri="{FF2B5EF4-FFF2-40B4-BE49-F238E27FC236}">
                <a16:creationId xmlns:a16="http://schemas.microsoft.com/office/drawing/2014/main" id="{C178053D-1315-AC13-0D89-23D20D2BD14C}"/>
              </a:ext>
            </a:extLst>
          </p:cNvPr>
          <p:cNvGrpSpPr/>
          <p:nvPr/>
        </p:nvGrpSpPr>
        <p:grpSpPr>
          <a:xfrm>
            <a:off x="579121" y="2695465"/>
            <a:ext cx="4460240" cy="1978135"/>
            <a:chOff x="1159957" y="1842025"/>
            <a:chExt cx="3360329" cy="2377437"/>
          </a:xfrm>
        </p:grpSpPr>
        <p:pic>
          <p:nvPicPr>
            <p:cNvPr id="10" name="图片 2">
              <a:extLst>
                <a:ext uri="{FF2B5EF4-FFF2-40B4-BE49-F238E27FC236}">
                  <a16:creationId xmlns:a16="http://schemas.microsoft.com/office/drawing/2014/main" id="{599C0032-7202-2D49-2E34-8FAD4A6BA0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a:extLst>
                <a:ext uri="{FF2B5EF4-FFF2-40B4-BE49-F238E27FC236}">
                  <a16:creationId xmlns:a16="http://schemas.microsoft.com/office/drawing/2014/main"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E8E022-EBDC-AE5B-E977-750E661000DD}"/>
              </a:ext>
            </a:extLst>
          </p:cNvPr>
          <p:cNvGrpSpPr/>
          <p:nvPr/>
        </p:nvGrpSpPr>
        <p:grpSpPr>
          <a:xfrm>
            <a:off x="7255957" y="2939305"/>
            <a:ext cx="3666043" cy="1561575"/>
            <a:chOff x="1159957" y="1842025"/>
            <a:chExt cx="3360329" cy="2377437"/>
          </a:xfrm>
        </p:grpSpPr>
        <p:pic>
          <p:nvPicPr>
            <p:cNvPr id="13" name="图片 2">
              <a:extLst>
                <a:ext uri="{FF2B5EF4-FFF2-40B4-BE49-F238E27FC236}">
                  <a16:creationId xmlns:a16="http://schemas.microsoft.com/office/drawing/2014/main" id="{FD4FAA95-D746-63D2-085F-C4BB8568B2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CC1B9B13-1C64-F764-0B9A-DEA290FF0B3D}"/>
              </a:ext>
            </a:extLst>
          </p:cNvPr>
          <p:cNvGrpSpPr/>
          <p:nvPr/>
        </p:nvGrpSpPr>
        <p:grpSpPr>
          <a:xfrm>
            <a:off x="3454400" y="4236720"/>
            <a:ext cx="5974079" cy="2123440"/>
            <a:chOff x="1159957" y="1842025"/>
            <a:chExt cx="3360329" cy="2377437"/>
          </a:xfrm>
        </p:grpSpPr>
        <p:pic>
          <p:nvPicPr>
            <p:cNvPr id="16" name="图片 2">
              <a:extLst>
                <a:ext uri="{FF2B5EF4-FFF2-40B4-BE49-F238E27FC236}">
                  <a16:creationId xmlns:a16="http://schemas.microsoft.com/office/drawing/2014/main" id="{C07B01A5-08B3-B2F6-7B46-83393776B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a:extLst>
              <a:ext uri="{FF2B5EF4-FFF2-40B4-BE49-F238E27FC236}">
                <a16:creationId xmlns:a16="http://schemas.microsoft.com/office/drawing/2014/main" id="{7CE03260-100D-36EE-C592-E4D66F12D9A6}"/>
              </a:ext>
            </a:extLst>
          </p:cNvPr>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E2C15B0-5155-94B4-16D2-8C8B502D44DA}"/>
              </a:ext>
            </a:extLst>
          </p:cNvPr>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7AC81CEF-3FF4-D38F-28B9-A9B95996C0B7}"/>
              </a:ext>
            </a:extLst>
          </p:cNvPr>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833120" y="771746"/>
            <a:ext cx="9858668" cy="1798733"/>
            <a:chOff x="1488332" y="641695"/>
            <a:chExt cx="9152656" cy="1798733"/>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798733"/>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nl-NL"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từng được nghe người thân kể những câu chuyện nào? Hãy chia sẻ với bạn câu chuyện mà em nhớ nhất.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AEA434E-6FA2-C2B4-CC20-860B734194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extLst>
      <p:ext uri="{BB962C8B-B14F-4D97-AF65-F5344CB8AC3E}">
        <p14:creationId xmlns:p14="http://schemas.microsoft.com/office/powerpoint/2010/main" val="10084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67303-8DAF-5180-6AD8-205A7A4105BC}"/>
              </a:ext>
            </a:extLst>
          </p:cNvPr>
          <p:cNvGraphicFramePr>
            <a:graphicFrameLocks noGrp="1"/>
          </p:cNvGraphicFramePr>
          <p:nvPr>
            <p:extLst>
              <p:ext uri="{D42A27DB-BD31-4B8C-83A1-F6EECF244321}">
                <p14:modId xmlns:p14="http://schemas.microsoft.com/office/powerpoint/2010/main" val="3650385853"/>
              </p:ext>
            </p:extLst>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386567536"/>
                    </a:ext>
                  </a:extLst>
                </a:gridCol>
                <a:gridCol w="4114800">
                  <a:extLst>
                    <a:ext uri="{9D8B030D-6E8A-4147-A177-3AD203B41FA5}">
                      <a16:colId xmlns:a16="http://schemas.microsoft.com/office/drawing/2014/main" val="3505082933"/>
                    </a:ext>
                  </a:extLst>
                </a:gridCol>
                <a:gridCol w="3596640">
                  <a:extLst>
                    <a:ext uri="{9D8B030D-6E8A-4147-A177-3AD203B41FA5}">
                      <a16:colId xmlns:a16="http://schemas.microsoft.com/office/drawing/2014/main" val="2322384378"/>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4919143"/>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801190"/>
                  </a:ext>
                </a:extLst>
              </a:tr>
            </a:tbl>
          </a:graphicData>
        </a:graphic>
      </p:graphicFrame>
    </p:spTree>
    <p:extLst>
      <p:ext uri="{BB962C8B-B14F-4D97-AF65-F5344CB8AC3E}">
        <p14:creationId xmlns:p14="http://schemas.microsoft.com/office/powerpoint/2010/main" val="29282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975360" y="477106"/>
            <a:ext cx="10546080"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ADFCB732-402A-0724-E0E9-9A3A2718D2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extLst>
      <p:ext uri="{BB962C8B-B14F-4D97-AF65-F5344CB8AC3E}">
        <p14:creationId xmlns:p14="http://schemas.microsoft.com/office/powerpoint/2010/main" val="623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4"/>
          <a:stretch>
            <a:fillRect/>
          </a:stretch>
        </p:blipFill>
        <p:spPr>
          <a:xfrm>
            <a:off x="4300863" y="23450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4"/>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nghĩ trẻ em trên khắp thế giới đều thích nghe chuyện giống tôi. Ba tôi đi làm xa nên những câu chuyện đầu tiên tôi nghe được là từ bà tôi và chú tôi. Bà kể tôi nghe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Cám, Thạch Sanh, Cây tre trăm đốt, Đôi hài bảy dặm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Chú tôi lại thích kể chuyện Tôn Ngộ Không và một số truyện trong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Nghìn lẻ một đêm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Bảy tuổi, tôi mê mẩn với những cuốn sách ba tôi mua về. Tám, chín tuổi, tôi đã mày mò đọc hết rương truyện Trung Hoa của ông thợ hớt tóc trong làng. Rồi tôi tìm đến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gia đình, Những người khốn khổ,…</a:t>
            </a:r>
            <a:endPar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Rồi tới lượt mấy đứa em nhỏ của tôi lại tranh nhau nằm gần tôi vào mỗi buổi tối, nhao nhao: Anh Hai kể chuyện đi, anh Hai!.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extLst>
      <p:ext uri="{BB962C8B-B14F-4D97-AF65-F5344CB8AC3E}">
        <p14:creationId xmlns:p14="http://schemas.microsoft.com/office/powerpoint/2010/main" val="53267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74B72764-C562-DF25-AC9A-330C8AA5E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B1ADC63D-9D5A-5827-E18E-5A2E9099D73C}"/>
              </a:ext>
            </a:extLst>
          </p:cNvPr>
          <p:cNvPicPr>
            <a:picLocks noChangeAspect="1"/>
          </p:cNvPicPr>
          <p:nvPr/>
        </p:nvPicPr>
        <p:blipFill>
          <a:blip r:embed="rId3"/>
          <a:stretch>
            <a:fillRect/>
          </a:stretch>
        </p:blipFill>
        <p:spPr>
          <a:xfrm>
            <a:off x="1026477" y="1681162"/>
            <a:ext cx="9732963" cy="905659"/>
          </a:xfrm>
          <a:prstGeom prst="rect">
            <a:avLst/>
          </a:prstGeom>
        </p:spPr>
      </p:pic>
      <p:sp>
        <p:nvSpPr>
          <p:cNvPr id="11" name="TextBox 10">
            <a:extLst>
              <a:ext uri="{FF2B5EF4-FFF2-40B4-BE49-F238E27FC236}">
                <a16:creationId xmlns:a16="http://schemas.microsoft.com/office/drawing/2014/main" id="{A07EF148-3D9A-9AA7-36A6-DEE55AE84CF0}"/>
              </a:ext>
            </a:extLst>
          </p:cNvPr>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1260050-0773-C159-9B3D-990B36B40F76}"/>
              </a:ext>
            </a:extLst>
          </p:cNvPr>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05722B7-C46D-B607-3267-EFEB6DE90075}"/>
              </a:ext>
            </a:extLst>
          </p:cNvPr>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82D6994-380E-DED6-A727-905197D0A60C}"/>
              </a:ext>
            </a:extLst>
          </p:cNvPr>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A2D792A0-C3F1-D602-AE13-646CC8915DA8}"/>
              </a:ext>
            </a:extLst>
          </p:cNvPr>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30655D-0B24-B608-20EA-99345FCFC86A}"/>
              </a:ext>
            </a:extLst>
          </p:cNvPr>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sp>
        <p:nvSpPr>
          <p:cNvPr id="5" name="TextBox 4">
            <a:extLst>
              <a:ext uri="{FF2B5EF4-FFF2-40B4-BE49-F238E27FC236}">
                <a16:creationId xmlns:a16="http://schemas.microsoft.com/office/drawing/2014/main" id="{C1429C56-3764-6C27-5F63-2C95CC2949C0}"/>
              </a:ext>
            </a:extLst>
          </p:cNvPr>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extLst>
      <p:ext uri="{BB962C8B-B14F-4D97-AF65-F5344CB8AC3E}">
        <p14:creationId xmlns:p14="http://schemas.microsoft.com/office/powerpoint/2010/main" val="38675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9A5DE1BC-04A5-FFE9-49E0-28DCF4CA09BA}"/>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D81D2FB-2003-4ABA-22FB-E607AB327754}"/>
              </a:ext>
            </a:extLst>
          </p:cNvPr>
          <p:cNvPicPr>
            <a:picLocks noChangeAspect="1"/>
          </p:cNvPicPr>
          <p:nvPr/>
        </p:nvPicPr>
        <p:blipFill>
          <a:blip r:embed="rId5"/>
          <a:stretch>
            <a:fillRect/>
          </a:stretch>
        </p:blipFill>
        <p:spPr>
          <a:xfrm>
            <a:off x="4546953" y="1365345"/>
            <a:ext cx="7645047" cy="2743438"/>
          </a:xfrm>
          <a:prstGeom prst="rect">
            <a:avLst/>
          </a:prstGeom>
        </p:spPr>
      </p:pic>
    </p:spTree>
    <p:extLst>
      <p:ext uri="{BB962C8B-B14F-4D97-AF65-F5344CB8AC3E}">
        <p14:creationId xmlns:p14="http://schemas.microsoft.com/office/powerpoint/2010/main" val="4733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ển chọn 15 truyện cổ tích Việt Nam hay nhất, nhân văn">
            <a:extLst>
              <a:ext uri="{FF2B5EF4-FFF2-40B4-BE49-F238E27FC236}">
                <a16:creationId xmlns:a16="http://schemas.microsoft.com/office/drawing/2014/main" id="{14126A82-32C8-1E8A-AB36-54CFE0DEED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32" y="1649730"/>
            <a:ext cx="5027772" cy="2830830"/>
          </a:xfrm>
          <a:prstGeom prst="rect">
            <a:avLst/>
          </a:prstGeom>
          <a:noFill/>
          <a:ln>
            <a:noFill/>
          </a:ln>
        </p:spPr>
      </p:pic>
      <p:sp>
        <p:nvSpPr>
          <p:cNvPr id="3" name="TextBox 2">
            <a:extLst>
              <a:ext uri="{FF2B5EF4-FFF2-40B4-BE49-F238E27FC236}">
                <a16:creationId xmlns:a16="http://schemas.microsoft.com/office/drawing/2014/main" id="{3309D7CC-1780-DFD5-E6BD-9DE0B9EF8FC4}"/>
              </a:ext>
            </a:extLst>
          </p:cNvPr>
          <p:cNvSpPr txBox="1"/>
          <p:nvPr/>
        </p:nvSpPr>
        <p:spPr>
          <a:xfrm>
            <a:off x="2174240" y="462280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Tấm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Cám</a:t>
            </a:r>
            <a:endParaRPr lang="en-US" sz="4000" b="1" dirty="0">
              <a:latin typeface="Cambria" panose="02040503050406030204" pitchFamily="18" charset="0"/>
              <a:ea typeface="Cambria" panose="02040503050406030204" pitchFamily="18" charset="0"/>
            </a:endParaRPr>
          </a:p>
        </p:txBody>
      </p:sp>
      <p:pic>
        <p:nvPicPr>
          <p:cNvPr id="4" name="Picture 3" descr="Truyện cổ tích Ăn khế trả vàng. Tranh tư liệu.">
            <a:extLst>
              <a:ext uri="{FF2B5EF4-FFF2-40B4-BE49-F238E27FC236}">
                <a16:creationId xmlns:a16="http://schemas.microsoft.com/office/drawing/2014/main" id="{6F91C6A8-E37E-6959-5DF2-3B2C7B952E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72" y="1684019"/>
            <a:ext cx="4212908" cy="2895651"/>
          </a:xfrm>
          <a:prstGeom prst="rect">
            <a:avLst/>
          </a:prstGeom>
          <a:noFill/>
          <a:ln>
            <a:noFill/>
          </a:ln>
        </p:spPr>
      </p:pic>
      <p:sp>
        <p:nvSpPr>
          <p:cNvPr id="5" name="TextBox 4">
            <a:extLst>
              <a:ext uri="{FF2B5EF4-FFF2-40B4-BE49-F238E27FC236}">
                <a16:creationId xmlns:a16="http://schemas.microsoft.com/office/drawing/2014/main" id="{777207F5-6180-72F4-F822-32B36CE343A7}"/>
              </a:ext>
            </a:extLst>
          </p:cNvPr>
          <p:cNvSpPr txBox="1"/>
          <p:nvPr/>
        </p:nvSpPr>
        <p:spPr>
          <a:xfrm>
            <a:off x="6908800" y="4693920"/>
            <a:ext cx="39014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vàng</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13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045" r="15276"/>
          <a:stretch/>
        </p:blipFill>
        <p:spPr>
          <a:xfrm>
            <a:off x="7190999" y="3286389"/>
            <a:ext cx="4077762" cy="2883089"/>
          </a:xfrm>
          <a:prstGeom prst="rect">
            <a:avLst/>
          </a:prstGeom>
        </p:spPr>
      </p:pic>
      <p:sp>
        <p:nvSpPr>
          <p:cNvPr id="3" name="文本框 14">
            <a:extLst>
              <a:ext uri="{FF2B5EF4-FFF2-40B4-BE49-F238E27FC236}">
                <a16:creationId xmlns:a16="http://schemas.microsoft.com/office/drawing/2014/main" id="{7EFD8FA4-1A98-A996-F694-E597692BBA1C}"/>
              </a:ext>
            </a:extLst>
          </p:cNvPr>
          <p:cNvSpPr txBox="1"/>
          <p:nvPr/>
        </p:nvSpPr>
        <p:spPr>
          <a:xfrm rot="16200000">
            <a:off x="4998165" y="-2434656"/>
            <a:ext cx="2215991" cy="10700084"/>
          </a:xfrm>
          <a:prstGeom prst="rect">
            <a:avLst/>
          </a:prstGeom>
          <a:noFill/>
        </p:spPr>
        <p:txBody>
          <a:bodyPr vert="eaVert" wrap="square" rtlCol="0">
            <a:spAutoFit/>
          </a:bodyPr>
          <a:lstStyle/>
          <a:p>
            <a:pPr lvl="0" algn="ct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Nêu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cảm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nhận</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của</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sau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khi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đọc</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bài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66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6"/>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ọ Dừa">
            <a:extLst>
              <a:ext uri="{FF2B5EF4-FFF2-40B4-BE49-F238E27FC236}">
                <a16:creationId xmlns:a16="http://schemas.microsoft.com/office/drawing/2014/main" id="{54A9958C-CE99-A1C0-DBE6-2E8CD8E62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900" y="882650"/>
            <a:ext cx="5076856" cy="2866390"/>
          </a:xfrm>
          <a:prstGeom prst="rect">
            <a:avLst/>
          </a:prstGeom>
          <a:noFill/>
          <a:ln>
            <a:noFill/>
          </a:ln>
        </p:spPr>
      </p:pic>
      <p:sp>
        <p:nvSpPr>
          <p:cNvPr id="3" name="TextBox 2">
            <a:extLst>
              <a:ext uri="{FF2B5EF4-FFF2-40B4-BE49-F238E27FC236}">
                <a16:creationId xmlns:a16="http://schemas.microsoft.com/office/drawing/2014/main" id="{6248554D-538D-EAD7-CF9A-8B7022608CF1}"/>
              </a:ext>
            </a:extLst>
          </p:cNvPr>
          <p:cNvSpPr txBox="1"/>
          <p:nvPr/>
        </p:nvSpPr>
        <p:spPr>
          <a:xfrm>
            <a:off x="1717040" y="389128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Sọ</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Dừa</a:t>
            </a:r>
            <a:endParaRPr lang="en-US" sz="4000" b="1" dirty="0">
              <a:latin typeface="Cambria" panose="02040503050406030204" pitchFamily="18" charset="0"/>
              <a:ea typeface="Cambria" panose="02040503050406030204" pitchFamily="18" charset="0"/>
            </a:endParaRPr>
          </a:p>
        </p:txBody>
      </p:sp>
      <p:pic>
        <p:nvPicPr>
          <p:cNvPr id="4" name="Picture 3" descr="Cây tre trăm đốt">
            <a:extLst>
              <a:ext uri="{FF2B5EF4-FFF2-40B4-BE49-F238E27FC236}">
                <a16:creationId xmlns:a16="http://schemas.microsoft.com/office/drawing/2014/main" id="{AF71E15B-8202-0B21-9C01-3E2AAB04A4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85" y="906780"/>
            <a:ext cx="4884966" cy="2750820"/>
          </a:xfrm>
          <a:prstGeom prst="rect">
            <a:avLst/>
          </a:prstGeom>
          <a:noFill/>
          <a:ln>
            <a:noFill/>
          </a:ln>
        </p:spPr>
      </p:pic>
      <p:sp>
        <p:nvSpPr>
          <p:cNvPr id="5" name="TextBox 4">
            <a:extLst>
              <a:ext uri="{FF2B5EF4-FFF2-40B4-BE49-F238E27FC236}">
                <a16:creationId xmlns:a16="http://schemas.microsoft.com/office/drawing/2014/main" id="{268846C0-0E91-62CF-5ACF-76BFB7C4E8C6}"/>
              </a:ext>
            </a:extLst>
          </p:cNvPr>
          <p:cNvSpPr txBox="1"/>
          <p:nvPr/>
        </p:nvSpPr>
        <p:spPr>
          <a:xfrm>
            <a:off x="6593840" y="3870960"/>
            <a:ext cx="40538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đốt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54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CFCB-F093-EB9F-0A61-9A2836084571}"/>
              </a:ext>
            </a:extLst>
          </p:cNvPr>
          <p:cNvPicPr>
            <a:picLocks noChangeAspect="1"/>
          </p:cNvPicPr>
          <p:nvPr/>
        </p:nvPicPr>
        <p:blipFill>
          <a:blip r:embed="rId2"/>
          <a:stretch>
            <a:fillRect/>
          </a:stretch>
        </p:blipFill>
        <p:spPr>
          <a:xfrm>
            <a:off x="525007" y="823736"/>
            <a:ext cx="6102625" cy="5535648"/>
          </a:xfrm>
          <a:prstGeom prst="rect">
            <a:avLst/>
          </a:prstGeom>
        </p:spPr>
      </p:pic>
      <p:sp>
        <p:nvSpPr>
          <p:cNvPr id="6" name="TextBox 5">
            <a:extLst>
              <a:ext uri="{FF2B5EF4-FFF2-40B4-BE49-F238E27FC236}">
                <a16:creationId xmlns:a16="http://schemas.microsoft.com/office/drawing/2014/main" id="{FDFC29EB-9679-85A6-C6E0-B8F350F07D53}"/>
              </a:ext>
            </a:extLst>
          </p:cNvPr>
          <p:cNvSpPr txBox="1"/>
          <p:nvPr/>
        </p:nvSpPr>
        <p:spPr>
          <a:xfrm>
            <a:off x="6715760" y="924560"/>
            <a:ext cx="4785360" cy="5324535"/>
          </a:xfrm>
          <a:prstGeom prst="rect">
            <a:avLst/>
          </a:prstGeom>
          <a:noFill/>
        </p:spPr>
        <p:txBody>
          <a:bodyPr wrap="square" rtlCol="0">
            <a:spAutoFit/>
          </a:bodyPr>
          <a:lstStyle/>
          <a:p>
            <a:pPr algn="just"/>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21/4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Văn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hóa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nhằm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khuyến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trào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cộng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đồng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nâng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tầm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rèn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Nguyễn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cùng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đầu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nghe</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quyển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14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5"/>
          <a:stretch>
            <a:fillRect/>
          </a:stretch>
        </p:blipFill>
        <p:spPr>
          <a:xfrm>
            <a:off x="6725344" y="14084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6">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pic>
        <p:nvPicPr>
          <p:cNvPr id="4" name="Picture 3">
            <a:extLst>
              <a:ext uri="{FF2B5EF4-FFF2-40B4-BE49-F238E27FC236}">
                <a16:creationId xmlns:a16="http://schemas.microsoft.com/office/drawing/2014/main" id="{546076D4-6288-2799-8BEF-4A2D3ED65650}"/>
              </a:ext>
            </a:extLst>
          </p:cNvPr>
          <p:cNvPicPr>
            <a:picLocks noChangeAspect="1"/>
          </p:cNvPicPr>
          <p:nvPr/>
        </p:nvPicPr>
        <p:blipFill>
          <a:blip r:embed="rId7"/>
          <a:stretch>
            <a:fillRect/>
          </a:stretch>
        </p:blipFill>
        <p:spPr>
          <a:xfrm>
            <a:off x="3812699" y="2641498"/>
            <a:ext cx="804132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181209"/>
          </a:xfrm>
          <a:prstGeom prst="rect">
            <a:avLst/>
          </a:prstGeom>
          <a:noFill/>
        </p:spPr>
        <p:txBody>
          <a:bodyPr wrap="square">
            <a:spAutoFit/>
          </a:bodyPr>
          <a:lstStyle/>
          <a:p>
            <a:pPr indent="228600" algn="just">
              <a:lnSpc>
                <a:spcPct val="120000"/>
              </a:lnSpc>
            </a:pPr>
            <a:r>
              <a:rPr lang="vi-VN" sz="2800" dirty="0">
                <a:latin typeface="Cambria" panose="02040503050406030204" pitchFamily="18" charset="0"/>
                <a:ea typeface="Times New Roman" panose="02020603050405020304" pitchFamily="18" charset="0"/>
              </a:rPr>
              <a:t>- Đọc đúng, rõ ràng văn bản Từ những câu chuyện ấu thơ với ngữ điệu nhẹ nhàng, giống như tâm tình; biết ngắt, nghỉ hơi hợp lí.</a:t>
            </a:r>
          </a:p>
          <a:p>
            <a:pPr indent="228600" algn="just">
              <a:lnSpc>
                <a:spcPct val="120000"/>
              </a:lnSpc>
            </a:pPr>
            <a:r>
              <a:rPr lang="vi-VN" sz="2800" dirty="0">
                <a:latin typeface="Cambria" panose="02040503050406030204" pitchFamily="18" charset="0"/>
                <a:ea typeface="Times New Roman" panose="02020603050405020304" pitchFamily="18" charset="0"/>
              </a:rPr>
              <a:t>- Đọc hiểu: Nhận biết được những ý chính trong bài đọc, hiểu được ý nghĩa của bài đọc. Mỗi người có một con đường riêng để đi đến thành công. Với Nguyễn Nhật Ánh, đó là con đường đọc sách, đọc thật nhiều để tích lũy kiến thức, dù ban đầu niềm đam mê đọc sách đến với ông một cách hoàn toàn tự nhiên.</a:t>
            </a: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4"/>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6"/>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1900" i="1" dirty="0">
                <a:latin typeface="Cambria" panose="02040503050406030204" pitchFamily="18" charset="0"/>
                <a:ea typeface="Cambria" panose="02040503050406030204" pitchFamily="18" charset="0"/>
              </a:rPr>
              <a:t>Tấm Cám, Thạch Sanh, Cây tre trăm đốt, Đôi hài bảy dặm</a:t>
            </a:r>
            <a:r>
              <a:rPr lang="vi-VN" sz="1900" dirty="0">
                <a:latin typeface="Cambria" panose="02040503050406030204" pitchFamily="18" charset="0"/>
                <a:ea typeface="Cambria" panose="02040503050406030204" pitchFamily="18" charset="0"/>
              </a:rPr>
              <a:t>,... Chú tôi lại thích kể chuyện Tôn Ngộ Không và một số truyện trong </a:t>
            </a:r>
            <a:r>
              <a:rPr lang="vi-VN" sz="1900" i="1" dirty="0">
                <a:latin typeface="Cambria" panose="02040503050406030204" pitchFamily="18" charset="0"/>
                <a:ea typeface="Cambria" panose="02040503050406030204" pitchFamily="18" charset="0"/>
              </a:rPr>
              <a:t>Nghìn lẻ một đêm</a:t>
            </a:r>
            <a:r>
              <a:rPr lang="vi-VN" sz="1900" dirty="0">
                <a:latin typeface="Cambria" panose="02040503050406030204" pitchFamily="18" charset="0"/>
                <a:ea typeface="Cambria" panose="02040503050406030204" pitchFamily="18" charset="0"/>
              </a:rPr>
              <a:t>.</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1900" i="1" dirty="0">
                <a:latin typeface="Cambria" panose="02040503050406030204" pitchFamily="18" charset="0"/>
                <a:ea typeface="Cambria" panose="02040503050406030204" pitchFamily="18" charset="0"/>
              </a:rPr>
              <a:t>Không gia đình, Những người khốn khổ,…</a:t>
            </a:r>
            <a:endParaRPr lang="vi-VN" sz="1900" dirty="0">
              <a:latin typeface="Cambria" panose="02040503050406030204" pitchFamily="18" charset="0"/>
              <a:ea typeface="Cambria" panose="02040503050406030204" pitchFamily="18" charset="0"/>
            </a:endParaRP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1900" dirty="0">
                <a:latin typeface="Cambria" panose="02040503050406030204" pitchFamily="18" charset="0"/>
                <a:ea typeface="Cambria" panose="02040503050406030204" pitchFamily="18" charset="0"/>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1631</Words>
  <Application>Microsoft Office PowerPoint</Application>
  <PresentationFormat>Widescreen</PresentationFormat>
  <Paragraphs>80</Paragraphs>
  <Slides>31</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等线</vt:lpstr>
      <vt:lpstr>#9Slide07 SVNDessert Menu Scrip</vt:lpstr>
      <vt:lpstr>Aptos</vt:lpstr>
      <vt:lpstr>Aptos Display</vt:lpstr>
      <vt:lpstr>Arial</vt:lpstr>
      <vt:lpstr>Calibri</vt:lpstr>
      <vt:lpstr>Calibri Light</vt:lpstr>
      <vt:lpstr>Cambria</vt:lpstr>
      <vt:lpstr>SVN-Newton</vt:lpstr>
      <vt:lpstr>SVN-Ready</vt:lpstr>
      <vt:lpstr>Times New Roman</vt:lpstr>
      <vt:lpstr>思源黑体 CN Normal</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ACER</cp:lastModifiedBy>
  <cp:revision>45</cp:revision>
  <dcterms:created xsi:type="dcterms:W3CDTF">2022-09-11T08:26:18Z</dcterms:created>
  <dcterms:modified xsi:type="dcterms:W3CDTF">2025-11-27T00:53:29Z</dcterms:modified>
</cp:coreProperties>
</file>