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6" r:id="rId4"/>
    <p:sldId id="262" r:id="rId5"/>
    <p:sldId id="259" r:id="rId6"/>
    <p:sldId id="261" r:id="rId7"/>
    <p:sldId id="258" r:id="rId8"/>
    <p:sldId id="263" r:id="rId9"/>
    <p:sldId id="256" r:id="rId10"/>
    <p:sldId id="267" r:id="rId11"/>
    <p:sldId id="265" r:id="rId12"/>
    <p:sldId id="268" r:id="rId13"/>
    <p:sldId id="270" r:id="rId14"/>
    <p:sldId id="272" r:id="rId15"/>
    <p:sldId id="273" r:id="rId16"/>
    <p:sldId id="274" r:id="rId17"/>
    <p:sldId id="264" r:id="rId18"/>
    <p:sldId id="275" r:id="rId19"/>
    <p:sldId id="277" r:id="rId20"/>
    <p:sldId id="276" r:id="rId21"/>
    <p:sldId id="278" r:id="rId22"/>
    <p:sldId id="279"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svg"/><Relationship Id="rId7" Type="http://schemas.openxmlformats.org/officeDocument/2006/relationships/image" Target="../media/image41.svg"/><Relationship Id="rId12" Type="http://schemas.openxmlformats.org/officeDocument/2006/relationships/image" Target="../media/image49.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8.jpeg"/><Relationship Id="rId5" Type="http://schemas.openxmlformats.org/officeDocument/2006/relationships/image" Target="../media/image19.svg"/><Relationship Id="rId10" Type="http://schemas.openxmlformats.org/officeDocument/2006/relationships/image" Target="../media/image47.jpeg"/><Relationship Id="rId4" Type="http://schemas.openxmlformats.org/officeDocument/2006/relationships/image" Target="../media/image18.png"/><Relationship Id="rId9"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sv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6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3.svg"/><Relationship Id="rId7" Type="http://schemas.openxmlformats.org/officeDocument/2006/relationships/image" Target="../media/image6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5.svg"/><Relationship Id="rId10" Type="http://schemas.openxmlformats.org/officeDocument/2006/relationships/image" Target="../media/image54.png"/><Relationship Id="rId4" Type="http://schemas.openxmlformats.org/officeDocument/2006/relationships/image" Target="../media/image24.pn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5.svg"/><Relationship Id="rId7" Type="http://schemas.openxmlformats.org/officeDocument/2006/relationships/image" Target="../media/image6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5.svg"/><Relationship Id="rId7" Type="http://schemas.openxmlformats.org/officeDocument/2006/relationships/image" Target="../media/image6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72.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9.svg"/><Relationship Id="rId7"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10" Type="http://schemas.openxmlformats.org/officeDocument/2006/relationships/image" Target="../media/image77.svg"/><Relationship Id="rId4" Type="http://schemas.openxmlformats.org/officeDocument/2006/relationships/image" Target="../media/image73.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25.svg"/><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23.svg"/><Relationship Id="rId10" Type="http://schemas.openxmlformats.org/officeDocument/2006/relationships/image" Target="../media/image83.png"/><Relationship Id="rId4" Type="http://schemas.openxmlformats.org/officeDocument/2006/relationships/image" Target="../media/image22.png"/><Relationship Id="rId9" Type="http://schemas.openxmlformats.org/officeDocument/2006/relationships/image" Target="../media/image82.sv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svg"/><Relationship Id="rId7"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svg"/><Relationship Id="rId7" Type="http://schemas.openxmlformats.org/officeDocument/2006/relationships/image" Target="../media/image41.svg"/><Relationship Id="rId12" Type="http://schemas.openxmlformats.org/officeDocument/2006/relationships/image" Target="../media/image46.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19.svg"/><Relationship Id="rId10" Type="http://schemas.openxmlformats.org/officeDocument/2006/relationships/image" Target="../media/image44.jpeg"/><Relationship Id="rId4" Type="http://schemas.openxmlformats.org/officeDocument/2006/relationships/image" Target="../media/image18.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4" name="Freeform 4"/>
          <p:cNvSpPr/>
          <p:nvPr/>
        </p:nvSpPr>
        <p:spPr>
          <a:xfrm>
            <a:off x="0" y="266700"/>
            <a:ext cx="2212369" cy="1183617"/>
          </a:xfrm>
          <a:custGeom>
            <a:avLst/>
            <a:gdLst/>
            <a:ahLst/>
            <a:cxnLst/>
            <a:rect l="l" t="t" r="r" b="b"/>
            <a:pathLst>
              <a:path w="2212369" h="1183617">
                <a:moveTo>
                  <a:pt x="0" y="0"/>
                </a:moveTo>
                <a:lnTo>
                  <a:pt x="2212369" y="0"/>
                </a:lnTo>
                <a:lnTo>
                  <a:pt x="2212369" y="1183617"/>
                </a:lnTo>
                <a:lnTo>
                  <a:pt x="0" y="1183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6306800" y="7886700"/>
            <a:ext cx="1432669" cy="2057694"/>
          </a:xfrm>
          <a:custGeom>
            <a:avLst/>
            <a:gdLst/>
            <a:ahLst/>
            <a:cxnLst/>
            <a:rect l="l" t="t" r="r" b="b"/>
            <a:pathLst>
              <a:path w="1432669" h="2057694">
                <a:moveTo>
                  <a:pt x="0" y="0"/>
                </a:moveTo>
                <a:lnTo>
                  <a:pt x="1432669" y="0"/>
                </a:lnTo>
                <a:lnTo>
                  <a:pt x="1432669" y="2057694"/>
                </a:lnTo>
                <a:lnTo>
                  <a:pt x="0" y="2057694"/>
                </a:lnTo>
                <a:lnTo>
                  <a:pt x="0" y="0"/>
                </a:lnTo>
                <a:close/>
              </a:path>
            </a:pathLst>
          </a:custGeom>
          <a:blipFill>
            <a:blip r:embed="rId4"/>
            <a:stretch>
              <a:fillRect/>
            </a:stretch>
          </a:blipFill>
        </p:spPr>
        <p:txBody>
          <a:bodyPr/>
          <a:lstStyle/>
          <a:p>
            <a:endParaRPr lang="en-US"/>
          </a:p>
        </p:txBody>
      </p:sp>
      <p:sp>
        <p:nvSpPr>
          <p:cNvPr id="7" name="TextBox 6">
            <a:extLst>
              <a:ext uri="{FF2B5EF4-FFF2-40B4-BE49-F238E27FC236}">
                <a16:creationId xmlns:a16="http://schemas.microsoft.com/office/drawing/2014/main" id="{82AB3418-B0B0-90AB-F5BB-7EE1D88391E2}"/>
              </a:ext>
            </a:extLst>
          </p:cNvPr>
          <p:cNvSpPr txBox="1"/>
          <p:nvPr/>
        </p:nvSpPr>
        <p:spPr>
          <a:xfrm>
            <a:off x="400050" y="3540849"/>
            <a:ext cx="17487900" cy="3205301"/>
          </a:xfrm>
          <a:prstGeom prst="rect">
            <a:avLst/>
          </a:prstGeom>
        </p:spPr>
        <p:txBody>
          <a:bodyPr wrap="square" lIns="0" tIns="0" rIns="0" bIns="0" rtlCol="0" anchor="t">
            <a:spAutoFit/>
          </a:bodyPr>
          <a:lstStyle/>
          <a:p>
            <a:pPr algn="ctr">
              <a:lnSpc>
                <a:spcPct val="150000"/>
              </a:lnSpc>
            </a:pPr>
            <a:r>
              <a:rPr lang="en-US" sz="7400" b="1" dirty="0">
                <a:solidFill>
                  <a:schemeClr val="accent2">
                    <a:lumMod val="50000"/>
                  </a:schemeClr>
                </a:solidFill>
                <a:latin typeface="Arial" panose="020B0604020202020204" pitchFamily="34" charset="0"/>
                <a:cs typeface="Arial" panose="020B0604020202020204" pitchFamily="34" charset="0"/>
              </a:rPr>
              <a:t>THÂN MẾN CHÀO CÁC EM HỌC SINH ĐẾN </a:t>
            </a:r>
            <a:r>
              <a:rPr lang="en-US" sz="7400" b="1">
                <a:solidFill>
                  <a:schemeClr val="accent2">
                    <a:lumMod val="50000"/>
                  </a:schemeClr>
                </a:solidFill>
                <a:latin typeface="Arial" panose="020B0604020202020204" pitchFamily="34" charset="0"/>
                <a:cs typeface="Arial" panose="020B0604020202020204" pitchFamily="34" charset="0"/>
              </a:rPr>
              <a:t>VỚI TIẾT </a:t>
            </a:r>
            <a:r>
              <a:rPr lang="en-US" sz="7400" b="1" dirty="0">
                <a:solidFill>
                  <a:schemeClr val="accent2">
                    <a:lumMod val="50000"/>
                  </a:schemeClr>
                </a:solidFill>
                <a:latin typeface="Arial" panose="020B0604020202020204" pitchFamily="34" charset="0"/>
                <a:cs typeface="Arial" panose="020B0604020202020204" pitchFamily="34" charset="0"/>
              </a:rPr>
              <a:t>HỌC 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6" name="Freeform 16"/>
          <p:cNvSpPr/>
          <p:nvPr/>
        </p:nvSpPr>
        <p:spPr>
          <a:xfrm rot="-465425" flipH="1">
            <a:off x="202051" y="22951"/>
            <a:ext cx="1180352" cy="960752"/>
          </a:xfrm>
          <a:custGeom>
            <a:avLst/>
            <a:gdLst/>
            <a:ahLst/>
            <a:cxnLst/>
            <a:rect l="l" t="t" r="r" b="b"/>
            <a:pathLst>
              <a:path w="2640827" h="1703333">
                <a:moveTo>
                  <a:pt x="2640827" y="0"/>
                </a:moveTo>
                <a:lnTo>
                  <a:pt x="0" y="0"/>
                </a:lnTo>
                <a:lnTo>
                  <a:pt x="0" y="1703333"/>
                </a:lnTo>
                <a:lnTo>
                  <a:pt x="2640827" y="1703333"/>
                </a:lnTo>
                <a:lnTo>
                  <a:pt x="26408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7449800" y="9296400"/>
            <a:ext cx="838200" cy="990600"/>
          </a:xfrm>
          <a:custGeom>
            <a:avLst/>
            <a:gdLst/>
            <a:ahLst/>
            <a:cxnLst/>
            <a:rect l="l" t="t" r="r" b="b"/>
            <a:pathLst>
              <a:path w="2689899" h="2943802">
                <a:moveTo>
                  <a:pt x="0" y="0"/>
                </a:moveTo>
                <a:lnTo>
                  <a:pt x="2689899" y="0"/>
                </a:lnTo>
                <a:lnTo>
                  <a:pt x="2689899" y="2943802"/>
                </a:lnTo>
                <a:lnTo>
                  <a:pt x="0" y="2943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B13DCEEA-CA73-70A4-8F98-50E47BC750D0}"/>
              </a:ext>
            </a:extLst>
          </p:cNvPr>
          <p:cNvSpPr/>
          <p:nvPr/>
        </p:nvSpPr>
        <p:spPr>
          <a:xfrm>
            <a:off x="664026" y="3400989"/>
            <a:ext cx="5410200" cy="2113419"/>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Khu vực nhà ăn</a:t>
            </a:r>
            <a:endParaRPr lang="vi-VN" sz="3800"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D4E85FD-F70C-1A36-6C49-487B469D1B33}"/>
              </a:ext>
            </a:extLst>
          </p:cNvPr>
          <p:cNvSpPr/>
          <p:nvPr/>
        </p:nvSpPr>
        <p:spPr>
          <a:xfrm>
            <a:off x="6515100" y="3400989"/>
            <a:ext cx="5257800" cy="2113419"/>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Khu vực nhà vệ sinh</a:t>
            </a:r>
            <a:endParaRPr lang="vi-VN" sz="3800" dirty="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0DD69D0B-7D24-C79B-E31B-CE1EA99514B6}"/>
              </a:ext>
            </a:extLst>
          </p:cNvPr>
          <p:cNvSpPr/>
          <p:nvPr/>
        </p:nvSpPr>
        <p:spPr>
          <a:xfrm>
            <a:off x="12213774" y="3400989"/>
            <a:ext cx="5410200" cy="2113419"/>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Khu vực cổng trường</a:t>
            </a:r>
            <a:endParaRPr lang="vi-VN" sz="3800" dirty="0">
              <a:solidFill>
                <a:schemeClr val="tx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32F9C2BD-2BDA-9F7F-4DCF-B3D48F352B91}"/>
              </a:ext>
            </a:extLst>
          </p:cNvPr>
          <p:cNvGrpSpPr/>
          <p:nvPr/>
        </p:nvGrpSpPr>
        <p:grpSpPr>
          <a:xfrm>
            <a:off x="0" y="590904"/>
            <a:ext cx="16935174" cy="2139690"/>
            <a:chOff x="0" y="681216"/>
            <a:chExt cx="16935174" cy="2139690"/>
          </a:xfrm>
        </p:grpSpPr>
        <p:sp>
          <p:nvSpPr>
            <p:cNvPr id="26" name="Rectangle 25">
              <a:extLst>
                <a:ext uri="{FF2B5EF4-FFF2-40B4-BE49-F238E27FC236}">
                  <a16:creationId xmlns:a16="http://schemas.microsoft.com/office/drawing/2014/main" id="{421075FB-B126-25F4-C696-51A6E34B6737}"/>
                </a:ext>
              </a:extLst>
            </p:cNvPr>
            <p:cNvSpPr/>
            <p:nvPr/>
          </p:nvSpPr>
          <p:spPr>
            <a:xfrm>
              <a:off x="0" y="948562"/>
              <a:ext cx="15834002" cy="18388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Gợi ý trả lời: </a:t>
              </a:r>
              <a:r>
                <a:rPr lang="en-US" sz="4000" b="1">
                  <a:solidFill>
                    <a:schemeClr val="tx1"/>
                  </a:solidFill>
                  <a:latin typeface="Arial" panose="020B0604020202020204" pitchFamily="34" charset="0"/>
                  <a:cs typeface="Arial" panose="020B0604020202020204" pitchFamily="34" charset="0"/>
                </a:rPr>
                <a:t>Một số ví dụ về các khu vực trường học</a:t>
              </a:r>
              <a:endParaRPr lang="en-US" sz="4000" b="1" dirty="0">
                <a:solidFill>
                  <a:schemeClr val="tx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28157A87-01CA-463F-EF76-246724011FC2}"/>
                </a:ext>
              </a:extLst>
            </p:cNvPr>
            <p:cNvGrpSpPr/>
            <p:nvPr/>
          </p:nvGrpSpPr>
          <p:grpSpPr>
            <a:xfrm>
              <a:off x="14732830" y="681216"/>
              <a:ext cx="2202344" cy="2139690"/>
              <a:chOff x="2648277" y="3898104"/>
              <a:chExt cx="2042087" cy="2042087"/>
            </a:xfrm>
          </p:grpSpPr>
          <p:sp>
            <p:nvSpPr>
              <p:cNvPr id="28" name="Freeform 8">
                <a:extLst>
                  <a:ext uri="{FF2B5EF4-FFF2-40B4-BE49-F238E27FC236}">
                    <a16:creationId xmlns:a16="http://schemas.microsoft.com/office/drawing/2014/main" id="{051EA094-6DA3-A958-B1E3-B55AEB5156C2}"/>
                  </a:ext>
                </a:extLst>
              </p:cNvPr>
              <p:cNvSpPr/>
              <p:nvPr/>
            </p:nvSpPr>
            <p:spPr>
              <a:xfrm>
                <a:off x="2648277" y="3898104"/>
                <a:ext cx="2042087" cy="2042087"/>
              </a:xfrm>
              <a:custGeom>
                <a:avLst/>
                <a:gdLst/>
                <a:ahLst/>
                <a:cxnLst/>
                <a:rect l="l" t="t" r="r" b="b"/>
                <a:pathLst>
                  <a:path w="2042087" h="2042087">
                    <a:moveTo>
                      <a:pt x="0" y="0"/>
                    </a:moveTo>
                    <a:lnTo>
                      <a:pt x="2042087" y="0"/>
                    </a:lnTo>
                    <a:lnTo>
                      <a:pt x="2042087" y="2042087"/>
                    </a:lnTo>
                    <a:lnTo>
                      <a:pt x="0" y="2042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9" name="Freeform 13">
                <a:extLst>
                  <a:ext uri="{FF2B5EF4-FFF2-40B4-BE49-F238E27FC236}">
                    <a16:creationId xmlns:a16="http://schemas.microsoft.com/office/drawing/2014/main" id="{EF3AF614-2114-778A-0403-EAB75BE7F2AD}"/>
                  </a:ext>
                </a:extLst>
              </p:cNvPr>
              <p:cNvSpPr/>
              <p:nvPr/>
            </p:nvSpPr>
            <p:spPr>
              <a:xfrm>
                <a:off x="3195266" y="4267683"/>
                <a:ext cx="948108" cy="1190547"/>
              </a:xfrm>
              <a:custGeom>
                <a:avLst/>
                <a:gdLst/>
                <a:ahLst/>
                <a:cxnLst/>
                <a:rect l="l" t="t" r="r" b="b"/>
                <a:pathLst>
                  <a:path w="948109" h="1190547">
                    <a:moveTo>
                      <a:pt x="0" y="0"/>
                    </a:moveTo>
                    <a:lnTo>
                      <a:pt x="948109" y="0"/>
                    </a:lnTo>
                    <a:lnTo>
                      <a:pt x="948109" y="1190547"/>
                    </a:lnTo>
                    <a:lnTo>
                      <a:pt x="0" y="11905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pic>
        <p:nvPicPr>
          <p:cNvPr id="2" name="Picture 2" descr="Cổng trường an toàn – Mô hình nhỏ, ý nghĩa lớn">
            <a:extLst>
              <a:ext uri="{FF2B5EF4-FFF2-40B4-BE49-F238E27FC236}">
                <a16:creationId xmlns:a16="http://schemas.microsoft.com/office/drawing/2014/main" id="{8F0D09FE-8CAE-0148-8A54-68E0A54998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26597" y="6218319"/>
            <a:ext cx="4584562" cy="343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ăn tin trường học ở TP.HCM bán gì trước nỗi lo an toàn vệ sinh thực phẩm?">
            <a:extLst>
              <a:ext uri="{FF2B5EF4-FFF2-40B4-BE49-F238E27FC236}">
                <a16:creationId xmlns:a16="http://schemas.microsoft.com/office/drawing/2014/main" id="{68E78EA0-0A6C-B060-F9D9-CA022CF217D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6845" y="6218319"/>
            <a:ext cx="4584560" cy="3438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Nhà vệ sinh trường học - Công trình phụ nhưng giá trị giáo dục lớn về bảo vệ  môi trường chung">
            <a:extLst>
              <a:ext uri="{FF2B5EF4-FFF2-40B4-BE49-F238E27FC236}">
                <a16:creationId xmlns:a16="http://schemas.microsoft.com/office/drawing/2014/main" id="{AA63ECBF-2966-DAF2-AEE8-348343BBBD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1719" y="6218318"/>
            <a:ext cx="4584562" cy="343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97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par>
                                <p:cTn id="16" presetID="16" presetClass="entr" presetSubtype="37"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outVertical)">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E9D045B-9852-9314-BDD8-DDCAE5F326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4981" y="9126577"/>
            <a:ext cx="919784" cy="1154980"/>
          </a:xfrm>
          <a:prstGeom prst="rect">
            <a:avLst/>
          </a:prstGeom>
        </p:spPr>
      </p:pic>
      <p:pic>
        <p:nvPicPr>
          <p:cNvPr id="8" name="Picture 12">
            <a:extLst>
              <a:ext uri="{FF2B5EF4-FFF2-40B4-BE49-F238E27FC236}">
                <a16:creationId xmlns:a16="http://schemas.microsoft.com/office/drawing/2014/main" id="{3F759F62-EA21-5737-00FE-24D45D9D16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614218" flipH="1" flipV="1">
            <a:off x="17247120" y="4011913"/>
            <a:ext cx="1384900" cy="1081954"/>
          </a:xfrm>
          <a:prstGeom prst="rect">
            <a:avLst/>
          </a:prstGeom>
        </p:spPr>
      </p:pic>
      <p:grpSp>
        <p:nvGrpSpPr>
          <p:cNvPr id="9" name="Group 8">
            <a:extLst>
              <a:ext uri="{FF2B5EF4-FFF2-40B4-BE49-F238E27FC236}">
                <a16:creationId xmlns:a16="http://schemas.microsoft.com/office/drawing/2014/main" id="{65C6E6F6-E091-36A2-8FD2-CB9203C028D2}"/>
              </a:ext>
            </a:extLst>
          </p:cNvPr>
          <p:cNvGrpSpPr/>
          <p:nvPr/>
        </p:nvGrpSpPr>
        <p:grpSpPr>
          <a:xfrm>
            <a:off x="-16328" y="-1"/>
            <a:ext cx="18288000" cy="4496744"/>
            <a:chOff x="0" y="0"/>
            <a:chExt cx="6186311" cy="895726"/>
          </a:xfrm>
        </p:grpSpPr>
        <p:sp>
          <p:nvSpPr>
            <p:cNvPr id="10" name="Freeform 16">
              <a:extLst>
                <a:ext uri="{FF2B5EF4-FFF2-40B4-BE49-F238E27FC236}">
                  <a16:creationId xmlns:a16="http://schemas.microsoft.com/office/drawing/2014/main" id="{A4D148E4-EADF-549F-8FBF-DA959C34C913}"/>
                </a:ext>
              </a:extLst>
            </p:cNvPr>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chemeClr val="accent5">
                <a:lumMod val="75000"/>
              </a:schemeClr>
            </a:solidFill>
          </p:spPr>
          <p:txBody>
            <a:bodyPr/>
            <a:lstStyle/>
            <a:p>
              <a:endParaRPr lang="en-US"/>
            </a:p>
          </p:txBody>
        </p:sp>
      </p:grpSp>
      <p:sp>
        <p:nvSpPr>
          <p:cNvPr id="11" name="TextBox 10">
            <a:extLst>
              <a:ext uri="{FF2B5EF4-FFF2-40B4-BE49-F238E27FC236}">
                <a16:creationId xmlns:a16="http://schemas.microsoft.com/office/drawing/2014/main" id="{C6AE68BC-88C9-CE42-63B3-32137B485A1E}"/>
              </a:ext>
            </a:extLst>
          </p:cNvPr>
          <p:cNvSpPr txBox="1"/>
          <p:nvPr/>
        </p:nvSpPr>
        <p:spPr>
          <a:xfrm>
            <a:off x="4774765" y="661005"/>
            <a:ext cx="12640216" cy="3013838"/>
          </a:xfrm>
          <a:prstGeom prst="rect">
            <a:avLst/>
          </a:prstGeom>
          <a:noFill/>
        </p:spPr>
        <p:txBody>
          <a:bodyPr wrap="square">
            <a:spAutoFit/>
          </a:bodyPr>
          <a:lstStyle/>
          <a:p>
            <a:pPr algn="just">
              <a:lnSpc>
                <a:spcPct val="150000"/>
              </a:lnSpc>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Yêu cầu: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Các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tổ hãy thảo luận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để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xây dựng kế hoạch khảo sát thực trạng vệ sinh trường, lớp với các gợi ý</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 dưới đây:</a:t>
            </a:r>
            <a:endParaRPr lang="en-US" sz="4400" dirty="0">
              <a:solidFill>
                <a:schemeClr val="bg1"/>
              </a:solidFill>
              <a:latin typeface="Arial" panose="020B0604020202020204" pitchFamily="34" charset="0"/>
              <a:cs typeface="Arial" panose="020B0604020202020204" pitchFamily="34" charset="0"/>
            </a:endParaRPr>
          </a:p>
        </p:txBody>
      </p:sp>
      <p:pic>
        <p:nvPicPr>
          <p:cNvPr id="12" name="Picture 11" descr="A group of people using laptops&#10;&#10;Description automatically generated with medium confidence">
            <a:extLst>
              <a:ext uri="{FF2B5EF4-FFF2-40B4-BE49-F238E27FC236}">
                <a16:creationId xmlns:a16="http://schemas.microsoft.com/office/drawing/2014/main" id="{B3F12B6B-3511-8889-FA83-2BF0A6E75B18}"/>
              </a:ext>
            </a:extLst>
          </p:cNvPr>
          <p:cNvPicPr>
            <a:picLocks noChangeAspect="1"/>
          </p:cNvPicPr>
          <p:nvPr/>
        </p:nvPicPr>
        <p:blipFill rotWithShape="1">
          <a:blip r:embed="rId6">
            <a:extLst>
              <a:ext uri="{28A0092B-C50C-407E-A947-70E740481C1C}">
                <a14:useLocalDpi xmlns:a14="http://schemas.microsoft.com/office/drawing/2010/main" val="0"/>
              </a:ext>
            </a:extLst>
          </a:blip>
          <a:srcRect t="13421" b="14627"/>
          <a:stretch/>
        </p:blipFill>
        <p:spPr>
          <a:xfrm>
            <a:off x="626837" y="6850985"/>
            <a:ext cx="4480851" cy="3224028"/>
          </a:xfrm>
          <a:prstGeom prst="rect">
            <a:avLst/>
          </a:prstGeom>
        </p:spPr>
      </p:pic>
      <p:grpSp>
        <p:nvGrpSpPr>
          <p:cNvPr id="13" name="Group 12">
            <a:extLst>
              <a:ext uri="{FF2B5EF4-FFF2-40B4-BE49-F238E27FC236}">
                <a16:creationId xmlns:a16="http://schemas.microsoft.com/office/drawing/2014/main" id="{9C584F6D-047A-87D7-C0FC-D2C7BBBA429E}"/>
              </a:ext>
            </a:extLst>
          </p:cNvPr>
          <p:cNvGrpSpPr/>
          <p:nvPr/>
        </p:nvGrpSpPr>
        <p:grpSpPr>
          <a:xfrm>
            <a:off x="855200" y="4813840"/>
            <a:ext cx="4225274" cy="1720915"/>
            <a:chOff x="685800" y="4520180"/>
            <a:chExt cx="4225274" cy="1720915"/>
          </a:xfrm>
        </p:grpSpPr>
        <p:sp>
          <p:nvSpPr>
            <p:cNvPr id="14" name="Rectangle 13">
              <a:extLst>
                <a:ext uri="{FF2B5EF4-FFF2-40B4-BE49-F238E27FC236}">
                  <a16:creationId xmlns:a16="http://schemas.microsoft.com/office/drawing/2014/main" id="{1AA16C47-D489-64D7-FE1D-51873E6632C1}"/>
                </a:ext>
              </a:extLst>
            </p:cNvPr>
            <p:cNvSpPr/>
            <p:nvPr/>
          </p:nvSpPr>
          <p:spPr>
            <a:xfrm>
              <a:off x="972406" y="4922106"/>
              <a:ext cx="3938668" cy="1318989"/>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a:solidFill>
                    <a:srgbClr val="C00000"/>
                  </a:solidFill>
                  <a:latin typeface="Arial" panose="020B0604020202020204" pitchFamily="34" charset="0"/>
                  <a:ea typeface="Calibri" panose="020F0502020204030204" pitchFamily="34" charset="0"/>
                  <a:cs typeface="Arial" panose="020B0604020202020204" pitchFamily="34" charset="0"/>
                </a:rPr>
                <a:t>Gợi ý</a:t>
              </a:r>
              <a:endParaRPr lang="en-US" sz="4200" dirty="0">
                <a:solidFill>
                  <a:srgbClr val="C00000"/>
                </a:solidFill>
              </a:endParaRPr>
            </a:p>
          </p:txBody>
        </p:sp>
        <p:pic>
          <p:nvPicPr>
            <p:cNvPr id="15" name="Picture 21">
              <a:extLst>
                <a:ext uri="{FF2B5EF4-FFF2-40B4-BE49-F238E27FC236}">
                  <a16:creationId xmlns:a16="http://schemas.microsoft.com/office/drawing/2014/main" id="{1844FC61-678A-3607-A859-87B40168D4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5800" y="4520180"/>
              <a:ext cx="859735" cy="803852"/>
            </a:xfrm>
            <a:prstGeom prst="rect">
              <a:avLst/>
            </a:prstGeom>
          </p:spPr>
        </p:pic>
      </p:grpSp>
      <p:sp>
        <p:nvSpPr>
          <p:cNvPr id="16" name="Line Callout 1 (Border and Accent Bar) 3">
            <a:extLst>
              <a:ext uri="{FF2B5EF4-FFF2-40B4-BE49-F238E27FC236}">
                <a16:creationId xmlns:a16="http://schemas.microsoft.com/office/drawing/2014/main" id="{E9A1E223-B219-218A-324D-D34C185F7DDF}"/>
              </a:ext>
            </a:extLst>
          </p:cNvPr>
          <p:cNvSpPr/>
          <p:nvPr/>
        </p:nvSpPr>
        <p:spPr>
          <a:xfrm>
            <a:off x="117567" y="913582"/>
            <a:ext cx="4052277" cy="2761261"/>
          </a:xfrm>
          <a:prstGeom prst="accentBorderCallout1">
            <a:avLst>
              <a:gd name="adj1" fmla="val 18750"/>
              <a:gd name="adj2" fmla="val -3127"/>
              <a:gd name="adj3" fmla="val 18232"/>
              <a:gd name="adj4" fmla="val -50695"/>
            </a:avLst>
          </a:prstGeom>
          <a:solidFill>
            <a:schemeClr val="bg1"/>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Hoạt động theo tổ</a:t>
            </a:r>
            <a:endParaRPr lang="en-US" sz="4400" dirty="0">
              <a:solidFill>
                <a:schemeClr val="tx2">
                  <a:lumMod val="50000"/>
                </a:schemeClr>
              </a:solidFill>
              <a:latin typeface="Arial" panose="020B0604020202020204" pitchFamily="34" charset="0"/>
              <a:cs typeface="Arial" panose="020B0604020202020204" pitchFamily="34" charset="0"/>
            </a:endParaRPr>
          </a:p>
        </p:txBody>
      </p:sp>
      <p:sp>
        <p:nvSpPr>
          <p:cNvPr id="17" name="TextBox 9">
            <a:extLst>
              <a:ext uri="{FF2B5EF4-FFF2-40B4-BE49-F238E27FC236}">
                <a16:creationId xmlns:a16="http://schemas.microsoft.com/office/drawing/2014/main" id="{F5B75658-A20C-2E95-1762-72215EA3A795}"/>
              </a:ext>
            </a:extLst>
          </p:cNvPr>
          <p:cNvSpPr txBox="1"/>
          <p:nvPr/>
        </p:nvSpPr>
        <p:spPr>
          <a:xfrm>
            <a:off x="6173702" y="4813840"/>
            <a:ext cx="11259098" cy="4496744"/>
          </a:xfrm>
          <a:prstGeom prst="rect">
            <a:avLst/>
          </a:prstGeom>
        </p:spPr>
        <p:txBody>
          <a:bodyPr wrap="square" lIns="0" tIns="0" rIns="0" bIns="0" rtlCol="0" anchor="t">
            <a:spAutoFit/>
          </a:bodyPr>
          <a:lstStyle/>
          <a:p>
            <a:pPr marL="571500" indent="-571500" algn="just">
              <a:lnSpc>
                <a:spcPct val="200000"/>
              </a:lnSpc>
              <a:buFont typeface="Wingdings" panose="05000000000000000000" pitchFamily="2" charset="2"/>
              <a:buChar char="§"/>
            </a:pPr>
            <a:r>
              <a:rPr lang="vi-VN" sz="3800">
                <a:latin typeface="Arial" panose="020B0604020202020204" pitchFamily="34" charset="0"/>
                <a:cs typeface="Arial" panose="020B0604020202020204" pitchFamily="34" charset="0"/>
              </a:rPr>
              <a:t>Xác định thời gian thực hiện khảo sát.</a:t>
            </a:r>
          </a:p>
          <a:p>
            <a:pPr marL="571500" indent="-571500" algn="just">
              <a:lnSpc>
                <a:spcPct val="200000"/>
              </a:lnSpc>
              <a:buFont typeface="Wingdings" panose="05000000000000000000" pitchFamily="2" charset="2"/>
              <a:buChar char="§"/>
            </a:pPr>
            <a:r>
              <a:rPr lang="vi-VN" sz="3800">
                <a:latin typeface="Arial" panose="020B0604020202020204" pitchFamily="34" charset="0"/>
                <a:cs typeface="Arial" panose="020B0604020202020204" pitchFamily="34" charset="0"/>
              </a:rPr>
              <a:t>Đặt ra các tiêu chí khảo sát và mức độ đánh giá.</a:t>
            </a:r>
          </a:p>
          <a:p>
            <a:pPr marL="571500" indent="-571500" algn="just">
              <a:lnSpc>
                <a:spcPct val="200000"/>
              </a:lnSpc>
              <a:buFont typeface="Wingdings" panose="05000000000000000000" pitchFamily="2" charset="2"/>
              <a:buChar char="§"/>
            </a:pPr>
            <a:r>
              <a:rPr lang="vi-VN" sz="3800">
                <a:latin typeface="Arial" panose="020B0604020202020204" pitchFamily="34" charset="0"/>
                <a:cs typeface="Arial" panose="020B0604020202020204" pitchFamily="34" charset="0"/>
              </a:rPr>
              <a:t>Nêu ý tưởng thiết kế </a:t>
            </a:r>
            <a:r>
              <a:rPr lang="en-US" sz="3800" b="1" i="1">
                <a:latin typeface="Arial" panose="020B0604020202020204" pitchFamily="34" charset="0"/>
                <a:cs typeface="Arial" panose="020B0604020202020204" pitchFamily="34" charset="0"/>
              </a:rPr>
              <a:t>P</a:t>
            </a:r>
            <a:r>
              <a:rPr lang="vi-VN" sz="3800" b="1" i="1">
                <a:latin typeface="Arial" panose="020B0604020202020204" pitchFamily="34" charset="0"/>
                <a:cs typeface="Arial" panose="020B0604020202020204" pitchFamily="34" charset="0"/>
              </a:rPr>
              <a:t>hiếu khảo sát</a:t>
            </a:r>
            <a:r>
              <a:rPr lang="vi-VN" sz="380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
            </a:pPr>
            <a:r>
              <a:rPr lang="vi-VN" sz="3800">
                <a:latin typeface="Arial" panose="020B0604020202020204" pitchFamily="34" charset="0"/>
                <a:cs typeface="Arial" panose="020B0604020202020204" pitchFamily="34" charset="0"/>
              </a:rPr>
              <a:t>Phân công nhiệm vụ cho từng thành viên trong tổ</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left)">
                                      <p:cBhvr>
                                        <p:cTn id="27" dur="500"/>
                                        <p:tgtEl>
                                          <p:spTgt spid="17">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wipe(left)">
                                      <p:cBhvr>
                                        <p:cTn id="31" dur="500"/>
                                        <p:tgtEl>
                                          <p:spTgt spid="17">
                                            <p:txEl>
                                              <p:pRg st="2" end="2"/>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wipe(left)">
                                      <p:cBhvr>
                                        <p:cTn id="3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3" name="Freeform 3"/>
          <p:cNvSpPr/>
          <p:nvPr/>
        </p:nvSpPr>
        <p:spPr>
          <a:xfrm rot="2738051" flipV="1">
            <a:off x="-22809" y="317788"/>
            <a:ext cx="2007892" cy="1069186"/>
          </a:xfrm>
          <a:custGeom>
            <a:avLst/>
            <a:gdLst/>
            <a:ahLst/>
            <a:cxnLst/>
            <a:rect l="l" t="t" r="r" b="b"/>
            <a:pathLst>
              <a:path w="2007892" h="1488350">
                <a:moveTo>
                  <a:pt x="0" y="0"/>
                </a:moveTo>
                <a:lnTo>
                  <a:pt x="2007892" y="0"/>
                </a:lnTo>
                <a:lnTo>
                  <a:pt x="2007892" y="1488350"/>
                </a:lnTo>
                <a:lnTo>
                  <a:pt x="0" y="1488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63007C8C-8528-515C-AD8E-75EC6DE96380}"/>
              </a:ext>
            </a:extLst>
          </p:cNvPr>
          <p:cNvPicPr>
            <a:picLocks noChangeAspect="1"/>
          </p:cNvPicPr>
          <p:nvPr/>
        </p:nvPicPr>
        <p:blipFill>
          <a:blip r:embed="rId4"/>
          <a:stretch>
            <a:fillRect/>
          </a:stretch>
        </p:blipFill>
        <p:spPr>
          <a:xfrm>
            <a:off x="6934200" y="718135"/>
            <a:ext cx="10894227" cy="8850729"/>
          </a:xfrm>
          <a:prstGeom prst="rect">
            <a:avLst/>
          </a:prstGeom>
        </p:spPr>
      </p:pic>
      <p:grpSp>
        <p:nvGrpSpPr>
          <p:cNvPr id="15" name="Group 14">
            <a:extLst>
              <a:ext uri="{FF2B5EF4-FFF2-40B4-BE49-F238E27FC236}">
                <a16:creationId xmlns:a16="http://schemas.microsoft.com/office/drawing/2014/main" id="{43CA50B1-B6F2-6EB2-DB10-FB43B6DDFFA5}"/>
              </a:ext>
            </a:extLst>
          </p:cNvPr>
          <p:cNvGrpSpPr/>
          <p:nvPr/>
        </p:nvGrpSpPr>
        <p:grpSpPr>
          <a:xfrm>
            <a:off x="762345" y="1485900"/>
            <a:ext cx="5469169" cy="3924301"/>
            <a:chOff x="-2040114" y="1648229"/>
            <a:chExt cx="5469169" cy="3924301"/>
          </a:xfrm>
        </p:grpSpPr>
        <p:sp>
          <p:nvSpPr>
            <p:cNvPr id="16" name="Line Callout 1 (Border and Accent Bar) 3">
              <a:extLst>
                <a:ext uri="{FF2B5EF4-FFF2-40B4-BE49-F238E27FC236}">
                  <a16:creationId xmlns:a16="http://schemas.microsoft.com/office/drawing/2014/main" id="{51FB9490-FD4E-6366-2F53-4AD47D490B79}"/>
                </a:ext>
              </a:extLst>
            </p:cNvPr>
            <p:cNvSpPr/>
            <p:nvPr/>
          </p:nvSpPr>
          <p:spPr>
            <a:xfrm>
              <a:off x="-2040114" y="2192516"/>
              <a:ext cx="5469169" cy="3380014"/>
            </a:xfrm>
            <a:prstGeom prst="roundRect">
              <a:avLst/>
            </a:prstGeom>
            <a:solidFill>
              <a:srgbClr val="FFF7DD"/>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Các em tham khảo mẫu </a:t>
              </a:r>
              <a:r>
                <a:rPr lang="en-US" sz="4000" b="1" i="1">
                  <a:solidFill>
                    <a:schemeClr val="tx1"/>
                  </a:solidFill>
                  <a:latin typeface="Arial" panose="020B0604020202020204" pitchFamily="34" charset="0"/>
                  <a:cs typeface="Arial" panose="020B0604020202020204" pitchFamily="34" charset="0"/>
                </a:rPr>
                <a:t>Phiếu khảo sát </a:t>
              </a:r>
              <a:r>
                <a:rPr lang="en-US" sz="4000" b="1">
                  <a:solidFill>
                    <a:schemeClr val="tx1"/>
                  </a:solidFill>
                  <a:latin typeface="Arial" panose="020B0604020202020204" pitchFamily="34" charset="0"/>
                  <a:cs typeface="Arial" panose="020B0604020202020204" pitchFamily="34" charset="0"/>
                </a:rPr>
                <a:t>dưới đây</a:t>
              </a:r>
            </a:p>
          </p:txBody>
        </p:sp>
        <p:pic>
          <p:nvPicPr>
            <p:cNvPr id="17" name="Picture 2">
              <a:extLst>
                <a:ext uri="{FF2B5EF4-FFF2-40B4-BE49-F238E27FC236}">
                  <a16:creationId xmlns:a16="http://schemas.microsoft.com/office/drawing/2014/main" id="{9A41AC91-461A-B8D2-1463-7BAE2C73E7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8177" y="1648229"/>
              <a:ext cx="752586" cy="773686"/>
            </a:xfrm>
            <a:prstGeom prst="rect">
              <a:avLst/>
            </a:prstGeom>
          </p:spPr>
        </p:pic>
      </p:grpSp>
      <p:pic>
        <p:nvPicPr>
          <p:cNvPr id="18" name="Picture 17" descr="A picture containing text&#10;&#10;Description automatically generated">
            <a:extLst>
              <a:ext uri="{FF2B5EF4-FFF2-40B4-BE49-F238E27FC236}">
                <a16:creationId xmlns:a16="http://schemas.microsoft.com/office/drawing/2014/main" id="{BB45375B-5917-E476-9229-23542DF83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3828" y="5916388"/>
            <a:ext cx="3886201" cy="3886201"/>
          </a:xfrm>
          <a:prstGeom prst="rect">
            <a:avLst/>
          </a:prstGeom>
        </p:spPr>
      </p:pic>
    </p:spTree>
    <p:extLst>
      <p:ext uri="{BB962C8B-B14F-4D97-AF65-F5344CB8AC3E}">
        <p14:creationId xmlns:p14="http://schemas.microsoft.com/office/powerpoint/2010/main" val="17446440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0" name="Freeform 10"/>
          <p:cNvSpPr/>
          <p:nvPr/>
        </p:nvSpPr>
        <p:spPr>
          <a:xfrm>
            <a:off x="15661364" y="120710"/>
            <a:ext cx="2470756" cy="1435784"/>
          </a:xfrm>
          <a:custGeom>
            <a:avLst/>
            <a:gdLst/>
            <a:ahLst/>
            <a:cxnLst/>
            <a:rect l="l" t="t" r="r" b="b"/>
            <a:pathLst>
              <a:path w="2470756" h="1435784">
                <a:moveTo>
                  <a:pt x="0" y="0"/>
                </a:moveTo>
                <a:lnTo>
                  <a:pt x="2470756" y="0"/>
                </a:lnTo>
                <a:lnTo>
                  <a:pt x="2470756" y="1435783"/>
                </a:lnTo>
                <a:lnTo>
                  <a:pt x="0" y="1435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32657" y="237698"/>
            <a:ext cx="1045573" cy="1201808"/>
          </a:xfrm>
          <a:custGeom>
            <a:avLst/>
            <a:gdLst/>
            <a:ahLst/>
            <a:cxnLst/>
            <a:rect l="l" t="t" r="r" b="b"/>
            <a:pathLst>
              <a:path w="1045573" h="1201808">
                <a:moveTo>
                  <a:pt x="0" y="0"/>
                </a:moveTo>
                <a:lnTo>
                  <a:pt x="1045572" y="0"/>
                </a:lnTo>
                <a:lnTo>
                  <a:pt x="1045572" y="1201807"/>
                </a:lnTo>
                <a:lnTo>
                  <a:pt x="0" y="12018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6">
            <a:extLst>
              <a:ext uri="{FF2B5EF4-FFF2-40B4-BE49-F238E27FC236}">
                <a16:creationId xmlns:a16="http://schemas.microsoft.com/office/drawing/2014/main" id="{FDE96E37-9FCE-9BD0-F728-25454B0CC4BD}"/>
              </a:ext>
            </a:extLst>
          </p:cNvPr>
          <p:cNvSpPr/>
          <p:nvPr/>
        </p:nvSpPr>
        <p:spPr>
          <a:xfrm>
            <a:off x="1473031" y="1333500"/>
            <a:ext cx="15341925" cy="8305800"/>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TextBox 11">
            <a:extLst>
              <a:ext uri="{FF2B5EF4-FFF2-40B4-BE49-F238E27FC236}">
                <a16:creationId xmlns:a16="http://schemas.microsoft.com/office/drawing/2014/main" id="{090C44C9-521F-CE3B-F15F-F148473A3F44}"/>
              </a:ext>
            </a:extLst>
          </p:cNvPr>
          <p:cNvSpPr txBox="1"/>
          <p:nvPr/>
        </p:nvSpPr>
        <p:spPr>
          <a:xfrm>
            <a:off x="4667240" y="3174916"/>
            <a:ext cx="8953506" cy="3937168"/>
          </a:xfrm>
          <a:prstGeom prst="rect">
            <a:avLst/>
          </a:prstGeom>
        </p:spPr>
        <p:txBody>
          <a:bodyPr wrap="square" lIns="0" tIns="0" rIns="0" bIns="0" rtlCol="0" anchor="t">
            <a:spAutoFit/>
          </a:bodyPr>
          <a:lstStyle/>
          <a:p>
            <a:pPr algn="ctr">
              <a:lnSpc>
                <a:spcPct val="150000"/>
              </a:lnSpc>
              <a:spcBef>
                <a:spcPct val="0"/>
              </a:spcBef>
            </a:pPr>
            <a:r>
              <a:rPr lang="vi-VN" sz="4400">
                <a:latin typeface="Arial" panose="020B0604020202020204" pitchFamily="34" charset="0"/>
                <a:cs typeface="Arial" panose="020B0604020202020204" pitchFamily="34" charset="0"/>
              </a:rPr>
              <a:t>Đại diện từng tổ lên chia sẻ về </a:t>
            </a:r>
            <a:r>
              <a:rPr lang="en-US" sz="4400" b="1" i="1">
                <a:latin typeface="Arial" panose="020B0604020202020204" pitchFamily="34" charset="0"/>
                <a:cs typeface="Arial" panose="020B0604020202020204" pitchFamily="34" charset="0"/>
              </a:rPr>
              <a:t>P</a:t>
            </a:r>
            <a:r>
              <a:rPr lang="vi-VN" sz="4400" b="1" i="1">
                <a:latin typeface="Arial" panose="020B0604020202020204" pitchFamily="34" charset="0"/>
                <a:cs typeface="Arial" panose="020B0604020202020204" pitchFamily="34" charset="0"/>
              </a:rPr>
              <a:t>hiếu khảo sát </a:t>
            </a:r>
            <a:r>
              <a:rPr lang="vi-VN" sz="4400">
                <a:latin typeface="Arial" panose="020B0604020202020204" pitchFamily="34" charset="0"/>
                <a:cs typeface="Arial" panose="020B0604020202020204" pitchFamily="34" charset="0"/>
              </a:rPr>
              <a:t>thực trạng vệ sinh trường, lớp của tổ mình</a:t>
            </a:r>
            <a:r>
              <a:rPr lang="en-US" sz="4400">
                <a:latin typeface="Arial" panose="020B0604020202020204" pitchFamily="34" charset="0"/>
                <a:cs typeface="Arial" panose="020B0604020202020204" pitchFamily="34" charset="0"/>
              </a:rPr>
              <a:t> và </a:t>
            </a:r>
            <a:r>
              <a:rPr lang="vi-VN" sz="4400">
                <a:latin typeface="Arial" panose="020B0604020202020204" pitchFamily="34" charset="0"/>
                <a:cs typeface="Arial" panose="020B0604020202020204" pitchFamily="34" charset="0"/>
              </a:rPr>
              <a:t>các tổ khác lắng nghe, góp ý.</a:t>
            </a:r>
            <a:endParaRPr lang="vi-VN" sz="4400" i="1" dirty="0">
              <a:latin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37FC57B5-270B-C00F-5274-FED508774F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25600" y="3128749"/>
            <a:ext cx="4286489" cy="7367404"/>
          </a:xfrm>
          <a:prstGeom prst="rect">
            <a:avLst/>
          </a:prstGeom>
        </p:spPr>
      </p:pic>
      <p:pic>
        <p:nvPicPr>
          <p:cNvPr id="27" name="Picture 26" descr="A group of people using laptops&#10;&#10;Description automatically generated with medium confidence">
            <a:extLst>
              <a:ext uri="{FF2B5EF4-FFF2-40B4-BE49-F238E27FC236}">
                <a16:creationId xmlns:a16="http://schemas.microsoft.com/office/drawing/2014/main" id="{3D5B1BD8-8795-7630-F8B7-23071C513FC6}"/>
              </a:ext>
            </a:extLst>
          </p:cNvPr>
          <p:cNvPicPr>
            <a:picLocks noChangeAspect="1"/>
          </p:cNvPicPr>
          <p:nvPr/>
        </p:nvPicPr>
        <p:blipFill rotWithShape="1">
          <a:blip r:embed="rId10">
            <a:extLst>
              <a:ext uri="{28A0092B-C50C-407E-A947-70E740481C1C}">
                <a14:useLocalDpi xmlns:a14="http://schemas.microsoft.com/office/drawing/2010/main" val="0"/>
              </a:ext>
            </a:extLst>
          </a:blip>
          <a:srcRect t="13421" b="14627"/>
          <a:stretch/>
        </p:blipFill>
        <p:spPr>
          <a:xfrm>
            <a:off x="-533400" y="6812451"/>
            <a:ext cx="5528548" cy="3977859"/>
          </a:xfrm>
          <a:prstGeom prst="rect">
            <a:avLst/>
          </a:prstGeom>
        </p:spPr>
      </p:pic>
    </p:spTree>
    <p:extLst>
      <p:ext uri="{BB962C8B-B14F-4D97-AF65-F5344CB8AC3E}">
        <p14:creationId xmlns:p14="http://schemas.microsoft.com/office/powerpoint/2010/main" val="15457206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00" name="Freeform 11">
            <a:extLst>
              <a:ext uri="{FF2B5EF4-FFF2-40B4-BE49-F238E27FC236}">
                <a16:creationId xmlns:a16="http://schemas.microsoft.com/office/drawing/2014/main" id="{8741A377-85B2-FEC6-92F6-1279E40B984E}"/>
              </a:ext>
            </a:extLst>
          </p:cNvPr>
          <p:cNvSpPr/>
          <p:nvPr/>
        </p:nvSpPr>
        <p:spPr>
          <a:xfrm>
            <a:off x="315413" y="266700"/>
            <a:ext cx="1045573" cy="1201808"/>
          </a:xfrm>
          <a:custGeom>
            <a:avLst/>
            <a:gdLst/>
            <a:ahLst/>
            <a:cxnLst/>
            <a:rect l="l" t="t" r="r" b="b"/>
            <a:pathLst>
              <a:path w="1045573" h="1201808">
                <a:moveTo>
                  <a:pt x="0" y="0"/>
                </a:moveTo>
                <a:lnTo>
                  <a:pt x="1045572" y="0"/>
                </a:lnTo>
                <a:lnTo>
                  <a:pt x="1045572" y="1201807"/>
                </a:lnTo>
                <a:lnTo>
                  <a:pt x="0" y="12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04540BD4-8A8C-6875-FB65-AF8C488901C8}"/>
              </a:ext>
            </a:extLst>
          </p:cNvPr>
          <p:cNvPicPr>
            <a:picLocks noChangeAspect="1"/>
          </p:cNvPicPr>
          <p:nvPr/>
        </p:nvPicPr>
        <p:blipFill>
          <a:blip r:embed="rId4"/>
          <a:stretch>
            <a:fillRect/>
          </a:stretch>
        </p:blipFill>
        <p:spPr>
          <a:xfrm>
            <a:off x="8433161" y="740228"/>
            <a:ext cx="9230225" cy="8806543"/>
          </a:xfrm>
          <a:prstGeom prst="rect">
            <a:avLst/>
          </a:prstGeom>
        </p:spPr>
      </p:pic>
      <p:sp>
        <p:nvSpPr>
          <p:cNvPr id="6" name="Freeform 10">
            <a:extLst>
              <a:ext uri="{FF2B5EF4-FFF2-40B4-BE49-F238E27FC236}">
                <a16:creationId xmlns:a16="http://schemas.microsoft.com/office/drawing/2014/main" id="{92A788F7-998A-9EAC-1194-6CD376842111}"/>
              </a:ext>
            </a:extLst>
          </p:cNvPr>
          <p:cNvSpPr/>
          <p:nvPr/>
        </p:nvSpPr>
        <p:spPr>
          <a:xfrm>
            <a:off x="17038772" y="9312729"/>
            <a:ext cx="1249228" cy="772321"/>
          </a:xfrm>
          <a:custGeom>
            <a:avLst/>
            <a:gdLst/>
            <a:ahLst/>
            <a:cxnLst/>
            <a:rect l="l" t="t" r="r" b="b"/>
            <a:pathLst>
              <a:path w="2470756" h="1435784">
                <a:moveTo>
                  <a:pt x="0" y="0"/>
                </a:moveTo>
                <a:lnTo>
                  <a:pt x="2470756" y="0"/>
                </a:lnTo>
                <a:lnTo>
                  <a:pt x="2470756" y="1435783"/>
                </a:lnTo>
                <a:lnTo>
                  <a:pt x="0" y="14357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0" name="Group 9">
            <a:extLst>
              <a:ext uri="{FF2B5EF4-FFF2-40B4-BE49-F238E27FC236}">
                <a16:creationId xmlns:a16="http://schemas.microsoft.com/office/drawing/2014/main" id="{3B0034DE-1225-D31E-C66D-068FADFBB854}"/>
              </a:ext>
            </a:extLst>
          </p:cNvPr>
          <p:cNvGrpSpPr/>
          <p:nvPr/>
        </p:nvGrpSpPr>
        <p:grpSpPr>
          <a:xfrm>
            <a:off x="1600201" y="1502229"/>
            <a:ext cx="6233324" cy="7282540"/>
            <a:chOff x="283110" y="1127027"/>
            <a:chExt cx="6233324" cy="7282540"/>
          </a:xfrm>
        </p:grpSpPr>
        <p:sp>
          <p:nvSpPr>
            <p:cNvPr id="11" name="Rectangle: Rounded Corners 10">
              <a:extLst>
                <a:ext uri="{FF2B5EF4-FFF2-40B4-BE49-F238E27FC236}">
                  <a16:creationId xmlns:a16="http://schemas.microsoft.com/office/drawing/2014/main" id="{5743DCBA-CCEC-EF13-205C-7148F5F3D1A0}"/>
                </a:ext>
              </a:extLst>
            </p:cNvPr>
            <p:cNvSpPr/>
            <p:nvPr/>
          </p:nvSpPr>
          <p:spPr>
            <a:xfrm>
              <a:off x="283110" y="1475366"/>
              <a:ext cx="6233324" cy="69342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rgbClr val="C00000"/>
                  </a:solidFill>
                  <a:latin typeface="Arial" panose="020B0604020202020204" pitchFamily="34" charset="0"/>
                  <a:cs typeface="Arial" panose="020B0604020202020204" pitchFamily="34" charset="0"/>
                </a:rPr>
                <a:t>Gợi ý: </a:t>
              </a:r>
              <a:r>
                <a:rPr lang="vi-VN" sz="4000">
                  <a:solidFill>
                    <a:schemeClr val="tx1"/>
                  </a:solidFill>
                  <a:latin typeface="Arial" panose="020B0604020202020204" pitchFamily="34" charset="0"/>
                  <a:cs typeface="Arial" panose="020B0604020202020204" pitchFamily="34" charset="0"/>
                </a:rPr>
                <a:t>Các em tham khảo một số ví dụ</a:t>
              </a:r>
              <a:r>
                <a:rPr lang="en-US" sz="4000">
                  <a:solidFill>
                    <a:schemeClr val="tx1"/>
                  </a:solidFill>
                  <a:latin typeface="Arial" panose="020B0604020202020204" pitchFamily="34" charset="0"/>
                  <a:cs typeface="Arial" panose="020B0604020202020204" pitchFamily="34" charset="0"/>
                </a:rPr>
                <a:t> minh họa</a:t>
              </a:r>
              <a:r>
                <a:rPr lang="vi-VN" sz="4000">
                  <a:solidFill>
                    <a:schemeClr val="tx1"/>
                  </a:solidFill>
                  <a:latin typeface="Arial" panose="020B0604020202020204" pitchFamily="34" charset="0"/>
                  <a:cs typeface="Arial" panose="020B0604020202020204" pitchFamily="34" charset="0"/>
                </a:rPr>
                <a:t> </a:t>
              </a:r>
              <a:r>
                <a:rPr lang="en-US" sz="4000">
                  <a:solidFill>
                    <a:schemeClr val="tx1"/>
                  </a:solidFill>
                  <a:latin typeface="Arial" panose="020B0604020202020204" pitchFamily="34" charset="0"/>
                  <a:cs typeface="Arial" panose="020B0604020202020204" pitchFamily="34" charset="0"/>
                </a:rPr>
                <a:t>sau </a:t>
              </a:r>
              <a:r>
                <a:rPr lang="vi-VN" sz="4000">
                  <a:solidFill>
                    <a:schemeClr val="tx1"/>
                  </a:solidFill>
                  <a:latin typeface="Arial" panose="020B0604020202020204" pitchFamily="34" charset="0"/>
                  <a:cs typeface="Arial" panose="020B0604020202020204" pitchFamily="34" charset="0"/>
                </a:rPr>
                <a:t>về </a:t>
              </a:r>
              <a:r>
                <a:rPr lang="vi-VN" sz="4000" b="1" i="1">
                  <a:solidFill>
                    <a:schemeClr val="tx1"/>
                  </a:solidFill>
                  <a:latin typeface="Arial" panose="020B0604020202020204" pitchFamily="34" charset="0"/>
                  <a:cs typeface="Arial" panose="020B0604020202020204" pitchFamily="34" charset="0"/>
                </a:rPr>
                <a:t>Phiếu khảo sát thực trạng vệ sinh trường, lớp:</a:t>
              </a:r>
            </a:p>
          </p:txBody>
        </p:sp>
        <p:pic>
          <p:nvPicPr>
            <p:cNvPr id="12" name="Picture 6">
              <a:extLst>
                <a:ext uri="{FF2B5EF4-FFF2-40B4-BE49-F238E27FC236}">
                  <a16:creationId xmlns:a16="http://schemas.microsoft.com/office/drawing/2014/main" id="{1B215CA1-C891-14D2-D027-F02DBF73189F}"/>
                </a:ext>
              </a:extLst>
            </p:cNvPr>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63420" y="1127027"/>
              <a:ext cx="1515728" cy="1479730"/>
            </a:xfrm>
            <a:prstGeom prst="rect">
              <a:avLst/>
            </a:prstGeom>
          </p:spPr>
        </p:pic>
      </p:grpSp>
    </p:spTree>
    <p:extLst>
      <p:ext uri="{BB962C8B-B14F-4D97-AF65-F5344CB8AC3E}">
        <p14:creationId xmlns:p14="http://schemas.microsoft.com/office/powerpoint/2010/main" val="20463477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00" name="Freeform 11">
            <a:extLst>
              <a:ext uri="{FF2B5EF4-FFF2-40B4-BE49-F238E27FC236}">
                <a16:creationId xmlns:a16="http://schemas.microsoft.com/office/drawing/2014/main" id="{8741A377-85B2-FEC6-92F6-1279E40B984E}"/>
              </a:ext>
            </a:extLst>
          </p:cNvPr>
          <p:cNvSpPr/>
          <p:nvPr/>
        </p:nvSpPr>
        <p:spPr>
          <a:xfrm>
            <a:off x="315413" y="266700"/>
            <a:ext cx="1045573" cy="1201808"/>
          </a:xfrm>
          <a:custGeom>
            <a:avLst/>
            <a:gdLst/>
            <a:ahLst/>
            <a:cxnLst/>
            <a:rect l="l" t="t" r="r" b="b"/>
            <a:pathLst>
              <a:path w="1045573" h="1201808">
                <a:moveTo>
                  <a:pt x="0" y="0"/>
                </a:moveTo>
                <a:lnTo>
                  <a:pt x="1045572" y="0"/>
                </a:lnTo>
                <a:lnTo>
                  <a:pt x="1045572" y="1201807"/>
                </a:lnTo>
                <a:lnTo>
                  <a:pt x="0" y="12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10">
            <a:extLst>
              <a:ext uri="{FF2B5EF4-FFF2-40B4-BE49-F238E27FC236}">
                <a16:creationId xmlns:a16="http://schemas.microsoft.com/office/drawing/2014/main" id="{92A788F7-998A-9EAC-1194-6CD376842111}"/>
              </a:ext>
            </a:extLst>
          </p:cNvPr>
          <p:cNvSpPr/>
          <p:nvPr/>
        </p:nvSpPr>
        <p:spPr>
          <a:xfrm>
            <a:off x="17038772" y="9312729"/>
            <a:ext cx="1249228" cy="772321"/>
          </a:xfrm>
          <a:custGeom>
            <a:avLst/>
            <a:gdLst/>
            <a:ahLst/>
            <a:cxnLst/>
            <a:rect l="l" t="t" r="r" b="b"/>
            <a:pathLst>
              <a:path w="2470756" h="1435784">
                <a:moveTo>
                  <a:pt x="0" y="0"/>
                </a:moveTo>
                <a:lnTo>
                  <a:pt x="2470756" y="0"/>
                </a:lnTo>
                <a:lnTo>
                  <a:pt x="2470756" y="1435783"/>
                </a:lnTo>
                <a:lnTo>
                  <a:pt x="0" y="143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D1350DDD-431A-F6A9-C9CC-71DED73811C6}"/>
              </a:ext>
            </a:extLst>
          </p:cNvPr>
          <p:cNvPicPr>
            <a:picLocks noChangeAspect="1"/>
          </p:cNvPicPr>
          <p:nvPr/>
        </p:nvPicPr>
        <p:blipFill>
          <a:blip r:embed="rId6"/>
          <a:stretch>
            <a:fillRect/>
          </a:stretch>
        </p:blipFill>
        <p:spPr>
          <a:xfrm>
            <a:off x="8839200" y="416084"/>
            <a:ext cx="7805573" cy="9454831"/>
          </a:xfrm>
          <a:prstGeom prst="rect">
            <a:avLst/>
          </a:prstGeom>
        </p:spPr>
      </p:pic>
      <p:grpSp>
        <p:nvGrpSpPr>
          <p:cNvPr id="2" name="Group 1">
            <a:extLst>
              <a:ext uri="{FF2B5EF4-FFF2-40B4-BE49-F238E27FC236}">
                <a16:creationId xmlns:a16="http://schemas.microsoft.com/office/drawing/2014/main" id="{0203B84E-C12E-2CE7-7AE1-213BE6422B80}"/>
              </a:ext>
            </a:extLst>
          </p:cNvPr>
          <p:cNvGrpSpPr/>
          <p:nvPr/>
        </p:nvGrpSpPr>
        <p:grpSpPr>
          <a:xfrm>
            <a:off x="1600201" y="1502229"/>
            <a:ext cx="6233324" cy="7282540"/>
            <a:chOff x="283110" y="1127027"/>
            <a:chExt cx="6233324" cy="7282540"/>
          </a:xfrm>
        </p:grpSpPr>
        <p:sp>
          <p:nvSpPr>
            <p:cNvPr id="3" name="Rectangle: Rounded Corners 2">
              <a:extLst>
                <a:ext uri="{FF2B5EF4-FFF2-40B4-BE49-F238E27FC236}">
                  <a16:creationId xmlns:a16="http://schemas.microsoft.com/office/drawing/2014/main" id="{B23007F8-348E-49EC-8544-844A4C37BD30}"/>
                </a:ext>
              </a:extLst>
            </p:cNvPr>
            <p:cNvSpPr/>
            <p:nvPr/>
          </p:nvSpPr>
          <p:spPr>
            <a:xfrm>
              <a:off x="283110" y="1475366"/>
              <a:ext cx="6233324" cy="69342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rgbClr val="C00000"/>
                  </a:solidFill>
                  <a:latin typeface="Arial" panose="020B0604020202020204" pitchFamily="34" charset="0"/>
                  <a:cs typeface="Arial" panose="020B0604020202020204" pitchFamily="34" charset="0"/>
                </a:rPr>
                <a:t>Gợi ý: </a:t>
              </a:r>
              <a:r>
                <a:rPr lang="vi-VN" sz="4000">
                  <a:solidFill>
                    <a:schemeClr val="tx1"/>
                  </a:solidFill>
                  <a:latin typeface="Arial" panose="020B0604020202020204" pitchFamily="34" charset="0"/>
                  <a:cs typeface="Arial" panose="020B0604020202020204" pitchFamily="34" charset="0"/>
                </a:rPr>
                <a:t>Các em tham khảo một số ví dụ</a:t>
              </a:r>
              <a:r>
                <a:rPr lang="en-US" sz="4000">
                  <a:solidFill>
                    <a:schemeClr val="tx1"/>
                  </a:solidFill>
                  <a:latin typeface="Arial" panose="020B0604020202020204" pitchFamily="34" charset="0"/>
                  <a:cs typeface="Arial" panose="020B0604020202020204" pitchFamily="34" charset="0"/>
                </a:rPr>
                <a:t> minh họa</a:t>
              </a:r>
              <a:r>
                <a:rPr lang="vi-VN" sz="4000">
                  <a:solidFill>
                    <a:schemeClr val="tx1"/>
                  </a:solidFill>
                  <a:latin typeface="Arial" panose="020B0604020202020204" pitchFamily="34" charset="0"/>
                  <a:cs typeface="Arial" panose="020B0604020202020204" pitchFamily="34" charset="0"/>
                </a:rPr>
                <a:t> </a:t>
              </a:r>
              <a:r>
                <a:rPr lang="en-US" sz="4000">
                  <a:solidFill>
                    <a:schemeClr val="tx1"/>
                  </a:solidFill>
                  <a:latin typeface="Arial" panose="020B0604020202020204" pitchFamily="34" charset="0"/>
                  <a:cs typeface="Arial" panose="020B0604020202020204" pitchFamily="34" charset="0"/>
                </a:rPr>
                <a:t>sau </a:t>
              </a:r>
              <a:r>
                <a:rPr lang="vi-VN" sz="4000">
                  <a:solidFill>
                    <a:schemeClr val="tx1"/>
                  </a:solidFill>
                  <a:latin typeface="Arial" panose="020B0604020202020204" pitchFamily="34" charset="0"/>
                  <a:cs typeface="Arial" panose="020B0604020202020204" pitchFamily="34" charset="0"/>
                </a:rPr>
                <a:t>về </a:t>
              </a:r>
              <a:r>
                <a:rPr lang="vi-VN" sz="4000" b="1" i="1">
                  <a:solidFill>
                    <a:schemeClr val="tx1"/>
                  </a:solidFill>
                  <a:latin typeface="Arial" panose="020B0604020202020204" pitchFamily="34" charset="0"/>
                  <a:cs typeface="Arial" panose="020B0604020202020204" pitchFamily="34" charset="0"/>
                </a:rPr>
                <a:t>Phiếu khảo sát thực trạng vệ sinh trường, lớp:</a:t>
              </a:r>
            </a:p>
          </p:txBody>
        </p:sp>
        <p:pic>
          <p:nvPicPr>
            <p:cNvPr id="4" name="Picture 6">
              <a:extLst>
                <a:ext uri="{FF2B5EF4-FFF2-40B4-BE49-F238E27FC236}">
                  <a16:creationId xmlns:a16="http://schemas.microsoft.com/office/drawing/2014/main" id="{70B81675-74A4-A7B9-A5CB-C2CBE3D7341A}"/>
                </a:ext>
              </a:extLst>
            </p:cNvPr>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63420" y="1127027"/>
              <a:ext cx="1515728" cy="1479730"/>
            </a:xfrm>
            <a:prstGeom prst="rect">
              <a:avLst/>
            </a:prstGeom>
          </p:spPr>
        </p:pic>
      </p:grpSp>
    </p:spTree>
    <p:extLst>
      <p:ext uri="{BB962C8B-B14F-4D97-AF65-F5344CB8AC3E}">
        <p14:creationId xmlns:p14="http://schemas.microsoft.com/office/powerpoint/2010/main" val="360874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2"/>
          <p:cNvSpPr/>
          <p:nvPr/>
        </p:nvSpPr>
        <p:spPr>
          <a:xfrm>
            <a:off x="11277600" y="1302908"/>
            <a:ext cx="6480875" cy="7613362"/>
          </a:xfrm>
          <a:custGeom>
            <a:avLst/>
            <a:gdLst/>
            <a:ahLst/>
            <a:cxnLst/>
            <a:rect l="l" t="t" r="r" b="b"/>
            <a:pathLst>
              <a:path w="6480875" h="7613362">
                <a:moveTo>
                  <a:pt x="0" y="0"/>
                </a:moveTo>
                <a:lnTo>
                  <a:pt x="6480875" y="0"/>
                </a:lnTo>
                <a:lnTo>
                  <a:pt x="6480875" y="7613362"/>
                </a:lnTo>
                <a:lnTo>
                  <a:pt x="0" y="7613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652205"/>
            <a:ext cx="1524000" cy="1581071"/>
          </a:xfrm>
          <a:custGeom>
            <a:avLst/>
            <a:gdLst/>
            <a:ahLst/>
            <a:cxnLst/>
            <a:rect l="l" t="t" r="r" b="b"/>
            <a:pathLst>
              <a:path w="3046142" h="3333671">
                <a:moveTo>
                  <a:pt x="0" y="0"/>
                </a:moveTo>
                <a:lnTo>
                  <a:pt x="3046142" y="0"/>
                </a:lnTo>
                <a:lnTo>
                  <a:pt x="3046142" y="3333671"/>
                </a:lnTo>
                <a:lnTo>
                  <a:pt x="0" y="3333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309082">
            <a:off x="33575" y="356874"/>
            <a:ext cx="2224005" cy="847902"/>
          </a:xfrm>
          <a:custGeom>
            <a:avLst/>
            <a:gdLst/>
            <a:ahLst/>
            <a:cxnLst/>
            <a:rect l="l" t="t" r="r" b="b"/>
            <a:pathLst>
              <a:path w="2224005" h="847902">
                <a:moveTo>
                  <a:pt x="0" y="0"/>
                </a:moveTo>
                <a:lnTo>
                  <a:pt x="2224005" y="0"/>
                </a:lnTo>
                <a:lnTo>
                  <a:pt x="2224005" y="847902"/>
                </a:lnTo>
                <a:lnTo>
                  <a:pt x="0" y="847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20">
            <a:extLst>
              <a:ext uri="{FF2B5EF4-FFF2-40B4-BE49-F238E27FC236}">
                <a16:creationId xmlns:a16="http://schemas.microsoft.com/office/drawing/2014/main" id="{1E4B0DF4-871D-FC7A-D664-99E7FBCD6FFA}"/>
              </a:ext>
            </a:extLst>
          </p:cNvPr>
          <p:cNvSpPr txBox="1"/>
          <p:nvPr/>
        </p:nvSpPr>
        <p:spPr>
          <a:xfrm>
            <a:off x="990600" y="2852808"/>
            <a:ext cx="9868627" cy="4249497"/>
          </a:xfrm>
          <a:prstGeom prst="rect">
            <a:avLst/>
          </a:prstGeom>
        </p:spPr>
        <p:txBody>
          <a:bodyPr wrap="square" lIns="0" tIns="0" rIns="0" bIns="0" rtlCol="0" anchor="t">
            <a:spAutoFit/>
          </a:bodyPr>
          <a:lstStyle/>
          <a:p>
            <a:pPr algn="ctr">
              <a:lnSpc>
                <a:spcPct val="150000"/>
              </a:lnSpc>
            </a:pPr>
            <a:r>
              <a:rPr lang="vi-VN" sz="6400" b="1">
                <a:solidFill>
                  <a:srgbClr val="C00000"/>
                </a:solidFill>
                <a:latin typeface="Arial" panose="020B0604020202020204" pitchFamily="34" charset="0"/>
                <a:ea typeface="Calibri" panose="020F0502020204030204" pitchFamily="34" charset="0"/>
                <a:cs typeface="Arial" panose="020B0604020202020204" pitchFamily="34" charset="0"/>
              </a:rPr>
              <a:t>Hoạt động </a:t>
            </a:r>
            <a:r>
              <a:rPr lang="en-US" sz="6400" b="1">
                <a:solidFill>
                  <a:srgbClr val="C00000"/>
                </a:solidFill>
                <a:latin typeface="Arial" panose="020B0604020202020204" pitchFamily="34" charset="0"/>
                <a:ea typeface="Calibri" panose="020F0502020204030204" pitchFamily="34" charset="0"/>
                <a:cs typeface="Arial" panose="020B0604020202020204" pitchFamily="34" charset="0"/>
              </a:rPr>
              <a:t>2</a:t>
            </a:r>
            <a:r>
              <a:rPr lang="vi-VN" sz="64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64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400" b="1">
                <a:solidFill>
                  <a:srgbClr val="C00000"/>
                </a:solidFill>
                <a:ea typeface="Calibri" panose="020F0502020204030204" pitchFamily="34" charset="0"/>
                <a:cs typeface="Arial" panose="020B0604020202020204" pitchFamily="34" charset="0"/>
              </a:rPr>
              <a:t>Phương pháp thực hiện khảo sát</a:t>
            </a:r>
            <a:endParaRPr lang="vi-VN" sz="6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27449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0" name="Freeform 10"/>
          <p:cNvSpPr/>
          <p:nvPr/>
        </p:nvSpPr>
        <p:spPr>
          <a:xfrm rot="581020">
            <a:off x="15691498" y="230053"/>
            <a:ext cx="2826616" cy="1077647"/>
          </a:xfrm>
          <a:custGeom>
            <a:avLst/>
            <a:gdLst/>
            <a:ahLst/>
            <a:cxnLst/>
            <a:rect l="l" t="t" r="r" b="b"/>
            <a:pathLst>
              <a:path w="2826616" h="1077647">
                <a:moveTo>
                  <a:pt x="0" y="0"/>
                </a:moveTo>
                <a:lnTo>
                  <a:pt x="2826616" y="0"/>
                </a:lnTo>
                <a:lnTo>
                  <a:pt x="2826616" y="1077647"/>
                </a:lnTo>
                <a:lnTo>
                  <a:pt x="0" y="1077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3">
            <a:extLst>
              <a:ext uri="{FF2B5EF4-FFF2-40B4-BE49-F238E27FC236}">
                <a16:creationId xmlns:a16="http://schemas.microsoft.com/office/drawing/2014/main" id="{C8D1BC12-21CC-C20A-E27F-F059013F5E61}"/>
              </a:ext>
            </a:extLst>
          </p:cNvPr>
          <p:cNvSpPr/>
          <p:nvPr/>
        </p:nvSpPr>
        <p:spPr>
          <a:xfrm>
            <a:off x="-39138" y="-1790700"/>
            <a:ext cx="3239538"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pic>
        <p:nvPicPr>
          <p:cNvPr id="13" name="Picture 3">
            <a:extLst>
              <a:ext uri="{FF2B5EF4-FFF2-40B4-BE49-F238E27FC236}">
                <a16:creationId xmlns:a16="http://schemas.microsoft.com/office/drawing/2014/main" id="{55FC17A9-AAD0-B460-5A07-6560E786905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41"/>
          <a:stretch>
            <a:fillRect/>
          </a:stretch>
        </p:blipFill>
        <p:spPr>
          <a:xfrm>
            <a:off x="4114800" y="-345015"/>
            <a:ext cx="9775128" cy="7393515"/>
          </a:xfrm>
          <a:prstGeom prst="rect">
            <a:avLst/>
          </a:prstGeom>
        </p:spPr>
      </p:pic>
      <p:sp>
        <p:nvSpPr>
          <p:cNvPr id="14" name="TextBox 13">
            <a:extLst>
              <a:ext uri="{FF2B5EF4-FFF2-40B4-BE49-F238E27FC236}">
                <a16:creationId xmlns:a16="http://schemas.microsoft.com/office/drawing/2014/main" id="{DF820A47-7D56-AD21-0881-498900934A58}"/>
              </a:ext>
            </a:extLst>
          </p:cNvPr>
          <p:cNvSpPr txBox="1"/>
          <p:nvPr/>
        </p:nvSpPr>
        <p:spPr>
          <a:xfrm>
            <a:off x="4864573" y="2718275"/>
            <a:ext cx="8275582" cy="3013838"/>
          </a:xfrm>
          <a:prstGeom prst="rect">
            <a:avLst/>
          </a:prstGeom>
          <a:noFill/>
        </p:spPr>
        <p:txBody>
          <a:bodyPr wrap="square">
            <a:spAutoFit/>
          </a:bodyPr>
          <a:lstStyle/>
          <a:p>
            <a:pPr marR="0" algn="just">
              <a:lnSpc>
                <a:spcPct val="150000"/>
              </a:lnSpc>
              <a:spcBef>
                <a:spcPts val="0"/>
              </a:spcBef>
              <a:spcAft>
                <a:spcPts val="0"/>
              </a:spcAft>
            </a:pPr>
            <a:r>
              <a:rPr lang="vi-VN" sz="4400">
                <a:latin typeface="Arial" panose="020B0604020202020204" pitchFamily="34" charset="0"/>
                <a:ea typeface="Calibri" panose="020F0502020204030204" pitchFamily="34" charset="0"/>
                <a:cs typeface="Arial" panose="020B0604020202020204" pitchFamily="34" charset="0"/>
              </a:rPr>
              <a:t>Các </a:t>
            </a:r>
            <a:r>
              <a:rPr lang="en-US" sz="4400">
                <a:latin typeface="Arial" panose="020B0604020202020204" pitchFamily="34" charset="0"/>
                <a:ea typeface="Calibri" panose="020F0502020204030204" pitchFamily="34" charset="0"/>
                <a:cs typeface="Arial" panose="020B0604020202020204" pitchFamily="34" charset="0"/>
              </a:rPr>
              <a:t>tổ</a:t>
            </a:r>
            <a:r>
              <a:rPr lang="vi-VN" sz="4400">
                <a:latin typeface="Arial" panose="020B0604020202020204" pitchFamily="34" charset="0"/>
                <a:ea typeface="Calibri" panose="020F0502020204030204" pitchFamily="34" charset="0"/>
                <a:cs typeface="Arial" panose="020B0604020202020204" pitchFamily="34" charset="0"/>
              </a:rPr>
              <a:t> </a:t>
            </a:r>
            <a:r>
              <a:rPr lang="en-US" sz="4400">
                <a:latin typeface="Arial" panose="020B0604020202020204" pitchFamily="34" charset="0"/>
                <a:ea typeface="Calibri" panose="020F0502020204030204" pitchFamily="34" charset="0"/>
                <a:cs typeface="Arial" panose="020B0604020202020204" pitchFamily="34" charset="0"/>
              </a:rPr>
              <a:t>hãy </a:t>
            </a:r>
            <a:r>
              <a:rPr lang="vi-VN" sz="4400">
                <a:latin typeface="Arial" panose="020B0604020202020204" pitchFamily="34" charset="0"/>
                <a:ea typeface="Calibri" panose="020F0502020204030204" pitchFamily="34" charset="0"/>
                <a:cs typeface="Arial" panose="020B0604020202020204" pitchFamily="34" charset="0"/>
              </a:rPr>
              <a:t>trả lời các câu hỏi </a:t>
            </a:r>
            <a:r>
              <a:rPr lang="en-US" sz="4400">
                <a:latin typeface="Arial" panose="020B0604020202020204" pitchFamily="34" charset="0"/>
                <a:ea typeface="Calibri" panose="020F0502020204030204" pitchFamily="34" charset="0"/>
                <a:cs typeface="Arial" panose="020B0604020202020204" pitchFamily="34" charset="0"/>
              </a:rPr>
              <a:t>dưới đây </a:t>
            </a:r>
            <a:r>
              <a:rPr lang="vi-VN" sz="4400">
                <a:latin typeface="Arial" panose="020B0604020202020204" pitchFamily="34" charset="0"/>
                <a:ea typeface="Calibri" panose="020F0502020204030204" pitchFamily="34" charset="0"/>
                <a:cs typeface="Arial" panose="020B0604020202020204" pitchFamily="34" charset="0"/>
              </a:rPr>
              <a:t>về cách thực hiện khảo sát sao cho hiệu quả:</a:t>
            </a:r>
          </a:p>
        </p:txBody>
      </p:sp>
      <p:sp>
        <p:nvSpPr>
          <p:cNvPr id="15" name="Freeform 3">
            <a:extLst>
              <a:ext uri="{FF2B5EF4-FFF2-40B4-BE49-F238E27FC236}">
                <a16:creationId xmlns:a16="http://schemas.microsoft.com/office/drawing/2014/main" id="{1595B1EB-19EA-D1B6-399E-0A992A5E6B45}"/>
              </a:ext>
            </a:extLst>
          </p:cNvPr>
          <p:cNvSpPr/>
          <p:nvPr/>
        </p:nvSpPr>
        <p:spPr>
          <a:xfrm>
            <a:off x="0" y="9356335"/>
            <a:ext cx="18288000" cy="884311"/>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60000"/>
              <a:lumOff val="40000"/>
            </a:schemeClr>
          </a:solidFill>
        </p:spPr>
        <p:txBody>
          <a:bodyPr/>
          <a:lstStyle/>
          <a:p>
            <a:endParaRPr lang="en-US"/>
          </a:p>
        </p:txBody>
      </p:sp>
      <p:sp>
        <p:nvSpPr>
          <p:cNvPr id="17" name="TextBox 20">
            <a:extLst>
              <a:ext uri="{FF2B5EF4-FFF2-40B4-BE49-F238E27FC236}">
                <a16:creationId xmlns:a16="http://schemas.microsoft.com/office/drawing/2014/main" id="{9B35DF1D-F12E-51C6-A37C-E1B6C4FF9A27}"/>
              </a:ext>
            </a:extLst>
          </p:cNvPr>
          <p:cNvSpPr txBox="1"/>
          <p:nvPr/>
        </p:nvSpPr>
        <p:spPr>
          <a:xfrm>
            <a:off x="81170" y="284660"/>
            <a:ext cx="2945302" cy="2598917"/>
          </a:xfrm>
          <a:prstGeom prst="rect">
            <a:avLst/>
          </a:prstGeom>
        </p:spPr>
        <p:txBody>
          <a:bodyPr wrap="square" lIns="0" tIns="0" rIns="0" bIns="0" rtlCol="0" anchor="t">
            <a:spAutoFit/>
          </a:bodyPr>
          <a:lstStyle/>
          <a:p>
            <a:pPr algn="ctr">
              <a:lnSpc>
                <a:spcPct val="150000"/>
              </a:lnSpc>
            </a:pPr>
            <a:r>
              <a:rPr lang="en-US" sz="6000" b="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YÊU CẦU</a:t>
            </a:r>
            <a:endParaRPr lang="vi-VN" sz="6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8" name="Freeform 8"/>
          <p:cNvSpPr/>
          <p:nvPr/>
        </p:nvSpPr>
        <p:spPr>
          <a:xfrm>
            <a:off x="12104671" y="5121729"/>
            <a:ext cx="3429000" cy="4527892"/>
          </a:xfrm>
          <a:custGeom>
            <a:avLst/>
            <a:gdLst/>
            <a:ahLst/>
            <a:cxnLst/>
            <a:rect l="l" t="t" r="r" b="b"/>
            <a:pathLst>
              <a:path w="4489701" h="6267350">
                <a:moveTo>
                  <a:pt x="0" y="0"/>
                </a:moveTo>
                <a:lnTo>
                  <a:pt x="4489701" y="0"/>
                </a:lnTo>
                <a:lnTo>
                  <a:pt x="4489701" y="6267350"/>
                </a:lnTo>
                <a:lnTo>
                  <a:pt x="0" y="62673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6" name="Freeform 16"/>
          <p:cNvSpPr/>
          <p:nvPr/>
        </p:nvSpPr>
        <p:spPr>
          <a:xfrm rot="-465425" flipH="1">
            <a:off x="202051" y="22951"/>
            <a:ext cx="1180352" cy="960752"/>
          </a:xfrm>
          <a:custGeom>
            <a:avLst/>
            <a:gdLst/>
            <a:ahLst/>
            <a:cxnLst/>
            <a:rect l="l" t="t" r="r" b="b"/>
            <a:pathLst>
              <a:path w="2640827" h="1703333">
                <a:moveTo>
                  <a:pt x="2640827" y="0"/>
                </a:moveTo>
                <a:lnTo>
                  <a:pt x="0" y="0"/>
                </a:lnTo>
                <a:lnTo>
                  <a:pt x="0" y="1703333"/>
                </a:lnTo>
                <a:lnTo>
                  <a:pt x="2640827" y="1703333"/>
                </a:lnTo>
                <a:lnTo>
                  <a:pt x="26408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3600"/>
          </a:p>
        </p:txBody>
      </p:sp>
      <p:sp>
        <p:nvSpPr>
          <p:cNvPr id="22" name="Freeform 6">
            <a:extLst>
              <a:ext uri="{FF2B5EF4-FFF2-40B4-BE49-F238E27FC236}">
                <a16:creationId xmlns:a16="http://schemas.microsoft.com/office/drawing/2014/main" id="{6BB50E8C-C258-664E-A195-97790938DC2D}"/>
              </a:ext>
            </a:extLst>
          </p:cNvPr>
          <p:cNvSpPr/>
          <p:nvPr/>
        </p:nvSpPr>
        <p:spPr>
          <a:xfrm rot="14327787">
            <a:off x="-104581" y="9168993"/>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3" name="Group 22">
            <a:extLst>
              <a:ext uri="{FF2B5EF4-FFF2-40B4-BE49-F238E27FC236}">
                <a16:creationId xmlns:a16="http://schemas.microsoft.com/office/drawing/2014/main" id="{05B258E1-3B54-B150-5A4A-B727AA954119}"/>
              </a:ext>
            </a:extLst>
          </p:cNvPr>
          <p:cNvGrpSpPr/>
          <p:nvPr/>
        </p:nvGrpSpPr>
        <p:grpSpPr>
          <a:xfrm>
            <a:off x="914399" y="1484098"/>
            <a:ext cx="16695683" cy="8386220"/>
            <a:chOff x="914400" y="1484099"/>
            <a:chExt cx="10061916" cy="7841216"/>
          </a:xfrm>
        </p:grpSpPr>
        <p:sp>
          <p:nvSpPr>
            <p:cNvPr id="24" name="Freeform 3">
              <a:extLst>
                <a:ext uri="{FF2B5EF4-FFF2-40B4-BE49-F238E27FC236}">
                  <a16:creationId xmlns:a16="http://schemas.microsoft.com/office/drawing/2014/main" id="{B61AA9EF-D1DA-64FB-90EA-2519DF42C62C}"/>
                </a:ext>
              </a:extLst>
            </p:cNvPr>
            <p:cNvSpPr/>
            <p:nvPr/>
          </p:nvSpPr>
          <p:spPr>
            <a:xfrm>
              <a:off x="914400" y="1484099"/>
              <a:ext cx="10061916" cy="7841216"/>
            </a:xfrm>
            <a:custGeom>
              <a:avLst/>
              <a:gdLst/>
              <a:ahLst/>
              <a:cxnLst/>
              <a:rect l="l" t="t" r="r" b="b"/>
              <a:pathLst>
                <a:path w="4274726" h="1983751">
                  <a:moveTo>
                    <a:pt x="0" y="0"/>
                  </a:moveTo>
                  <a:lnTo>
                    <a:pt x="4274726" y="0"/>
                  </a:lnTo>
                  <a:lnTo>
                    <a:pt x="4274726" y="1983751"/>
                  </a:lnTo>
                  <a:lnTo>
                    <a:pt x="0" y="1983751"/>
                  </a:lnTo>
                  <a:close/>
                </a:path>
              </a:pathLst>
            </a:custGeom>
            <a:solidFill>
              <a:srgbClr val="E8F4F8"/>
            </a:solidFill>
          </p:spPr>
          <p:txBody>
            <a:bodyPr/>
            <a:lstStyle/>
            <a:p>
              <a:endParaRPr lang="en-US" dirty="0"/>
            </a:p>
          </p:txBody>
        </p:sp>
        <p:sp>
          <p:nvSpPr>
            <p:cNvPr id="30" name="AutoShape 8">
              <a:extLst>
                <a:ext uri="{FF2B5EF4-FFF2-40B4-BE49-F238E27FC236}">
                  <a16:creationId xmlns:a16="http://schemas.microsoft.com/office/drawing/2014/main" id="{027E62C9-564C-09CF-2524-695CC049E874}"/>
                </a:ext>
              </a:extLst>
            </p:cNvPr>
            <p:cNvSpPr/>
            <p:nvPr/>
          </p:nvSpPr>
          <p:spPr>
            <a:xfrm rot="16200000">
              <a:off x="-2456552" y="5394792"/>
              <a:ext cx="7114731" cy="0"/>
            </a:xfrm>
            <a:prstGeom prst="line">
              <a:avLst/>
            </a:prstGeom>
            <a:ln w="19050" cap="flat">
              <a:solidFill>
                <a:srgbClr val="000000"/>
              </a:solidFill>
              <a:prstDash val="solid"/>
              <a:headEnd type="none" w="sm" len="sm"/>
              <a:tailEnd type="none" w="sm" len="sm"/>
            </a:ln>
          </p:spPr>
          <p:txBody>
            <a:bodyPr/>
            <a:lstStyle/>
            <a:p>
              <a:endParaRPr lang="en-US"/>
            </a:p>
          </p:txBody>
        </p:sp>
        <p:sp>
          <p:nvSpPr>
            <p:cNvPr id="31" name="AutoShape 9">
              <a:extLst>
                <a:ext uri="{FF2B5EF4-FFF2-40B4-BE49-F238E27FC236}">
                  <a16:creationId xmlns:a16="http://schemas.microsoft.com/office/drawing/2014/main" id="{887AC64C-A4FE-90E5-F141-5DD3F439F086}"/>
                </a:ext>
              </a:extLst>
            </p:cNvPr>
            <p:cNvSpPr/>
            <p:nvPr/>
          </p:nvSpPr>
          <p:spPr>
            <a:xfrm rot="16200000">
              <a:off x="7219148" y="5394792"/>
              <a:ext cx="7114731" cy="0"/>
            </a:xfrm>
            <a:prstGeom prst="line">
              <a:avLst/>
            </a:prstGeom>
            <a:ln w="19050" cap="flat">
              <a:solidFill>
                <a:srgbClr val="000000"/>
              </a:solidFill>
              <a:prstDash val="solid"/>
              <a:headEnd type="none" w="sm" len="sm"/>
              <a:tailEnd type="none" w="sm" len="sm"/>
            </a:ln>
          </p:spPr>
          <p:txBody>
            <a:bodyPr/>
            <a:lstStyle/>
            <a:p>
              <a:endParaRPr lang="en-US"/>
            </a:p>
          </p:txBody>
        </p:sp>
      </p:grpSp>
      <p:sp>
        <p:nvSpPr>
          <p:cNvPr id="32" name="TextBox 31">
            <a:extLst>
              <a:ext uri="{FF2B5EF4-FFF2-40B4-BE49-F238E27FC236}">
                <a16:creationId xmlns:a16="http://schemas.microsoft.com/office/drawing/2014/main" id="{B502AF6A-36D7-102C-82D6-39D36BC6AFA9}"/>
              </a:ext>
            </a:extLst>
          </p:cNvPr>
          <p:cNvSpPr txBox="1"/>
          <p:nvPr/>
        </p:nvSpPr>
        <p:spPr>
          <a:xfrm>
            <a:off x="1721511" y="2111926"/>
            <a:ext cx="14844672" cy="7468648"/>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Thời điểm nào trong ngày thích hợp để thực hiện khảo sát? Có nên khảo sát vào nhiều thời điểm trong ngày như buổi sáng vừa đến trường, giờ ra chơi lớn, giờ tan học,… không?</a:t>
            </a:r>
          </a:p>
          <a:p>
            <a:pPr marL="571500" indent="-571500" algn="just">
              <a:lnSpc>
                <a:spcPct val="150000"/>
              </a:lnSpc>
              <a:buFont typeface="Wingdings" panose="05000000000000000000" pitchFamily="2" charset="2"/>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Nên thực hiện khảo sát bằng cách cả tổ cùng ra quan sát một lúc hay chia nhóm, cặp đôi, cặp ba khảo sát vào các thời điểm khác nhau?</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Kết quả khảo sát nên ghi vào nháp rồi đưa thư kí tồng hợp lại hay mỗi người lại có phiếu khảo sát của riêng mình?</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Cần những phương tiện, dụng cụ gì hỗ trợ khi khảo sát không hay chỉ cần quan sát bằng mắt là đủ</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33" name="Picture 32" descr="Logo&#10;&#10;Description automatically generated">
            <a:extLst>
              <a:ext uri="{FF2B5EF4-FFF2-40B4-BE49-F238E27FC236}">
                <a16:creationId xmlns:a16="http://schemas.microsoft.com/office/drawing/2014/main" id="{84B0F597-5B6A-8F07-C31C-48AAE0053B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49517" y="253664"/>
            <a:ext cx="1955904" cy="2035736"/>
          </a:xfrm>
          <a:prstGeom prst="rect">
            <a:avLst/>
          </a:prstGeom>
        </p:spPr>
      </p:pic>
      <p:sp>
        <p:nvSpPr>
          <p:cNvPr id="17" name="Freeform 17"/>
          <p:cNvSpPr/>
          <p:nvPr/>
        </p:nvSpPr>
        <p:spPr>
          <a:xfrm>
            <a:off x="17043489" y="9085274"/>
            <a:ext cx="838200" cy="990600"/>
          </a:xfrm>
          <a:custGeom>
            <a:avLst/>
            <a:gdLst/>
            <a:ahLst/>
            <a:cxnLst/>
            <a:rect l="l" t="t" r="r" b="b"/>
            <a:pathLst>
              <a:path w="2689899" h="2943802">
                <a:moveTo>
                  <a:pt x="0" y="0"/>
                </a:moveTo>
                <a:lnTo>
                  <a:pt x="2689899" y="0"/>
                </a:lnTo>
                <a:lnTo>
                  <a:pt x="2689899" y="2943802"/>
                </a:lnTo>
                <a:lnTo>
                  <a:pt x="0" y="29438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3600"/>
          </a:p>
        </p:txBody>
      </p:sp>
      <p:grpSp>
        <p:nvGrpSpPr>
          <p:cNvPr id="45" name="Group 44">
            <a:extLst>
              <a:ext uri="{FF2B5EF4-FFF2-40B4-BE49-F238E27FC236}">
                <a16:creationId xmlns:a16="http://schemas.microsoft.com/office/drawing/2014/main" id="{12707412-B4D6-B275-5727-382E25853279}"/>
              </a:ext>
            </a:extLst>
          </p:cNvPr>
          <p:cNvGrpSpPr/>
          <p:nvPr/>
        </p:nvGrpSpPr>
        <p:grpSpPr>
          <a:xfrm>
            <a:off x="6119990" y="946888"/>
            <a:ext cx="5451378" cy="1074420"/>
            <a:chOff x="5844711" y="1270946"/>
            <a:chExt cx="5451378" cy="1074420"/>
          </a:xfrm>
        </p:grpSpPr>
        <p:pic>
          <p:nvPicPr>
            <p:cNvPr id="46" name="Picture 9">
              <a:extLst>
                <a:ext uri="{FF2B5EF4-FFF2-40B4-BE49-F238E27FC236}">
                  <a16:creationId xmlns:a16="http://schemas.microsoft.com/office/drawing/2014/main" id="{A7D57188-4108-DB1B-74B3-7FEFD6BC69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83946" y="1270946"/>
              <a:ext cx="5412143" cy="1074420"/>
            </a:xfrm>
            <a:prstGeom prst="rect">
              <a:avLst/>
            </a:prstGeom>
          </p:spPr>
        </p:pic>
        <p:sp>
          <p:nvSpPr>
            <p:cNvPr id="47" name="TextBox 46">
              <a:extLst>
                <a:ext uri="{FF2B5EF4-FFF2-40B4-BE49-F238E27FC236}">
                  <a16:creationId xmlns:a16="http://schemas.microsoft.com/office/drawing/2014/main" id="{8975C628-FC02-C494-C9AE-95F134D9A1CD}"/>
                </a:ext>
              </a:extLst>
            </p:cNvPr>
            <p:cNvSpPr txBox="1"/>
            <p:nvPr/>
          </p:nvSpPr>
          <p:spPr>
            <a:xfrm>
              <a:off x="5844711" y="1385207"/>
              <a:ext cx="5451378" cy="830997"/>
            </a:xfrm>
            <a:prstGeom prst="rect">
              <a:avLst/>
            </a:prstGeom>
            <a:noFill/>
          </p:spPr>
          <p:txBody>
            <a:bodyPr wrap="square" rtlCol="0">
              <a:spAutoFit/>
            </a:bodyPr>
            <a:lstStyle/>
            <a:p>
              <a:pPr algn="ctr"/>
              <a:r>
                <a:rPr lang="en-US" sz="4800" b="1">
                  <a:latin typeface="Arial" panose="020B0604020202020204" pitchFamily="34" charset="0"/>
                  <a:cs typeface="Arial" panose="020B0604020202020204" pitchFamily="34" charset="0"/>
                </a:rPr>
                <a:t>CÂU HỎI</a:t>
              </a:r>
              <a:endParaRPr lang="en-US" sz="4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3121951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500"/>
                                        <p:tgtEl>
                                          <p:spTgt spid="3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Effect transition="in" filter="wipe(left)">
                                      <p:cBhvr>
                                        <p:cTn id="11" dur="500"/>
                                        <p:tgtEl>
                                          <p:spTgt spid="3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wipe(left)">
                                      <p:cBhvr>
                                        <p:cTn id="15" dur="500"/>
                                        <p:tgtEl>
                                          <p:spTgt spid="3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Effect transition="in" filter="wipe(left)">
                                      <p:cBhvr>
                                        <p:cTn id="19"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6" name="Freeform 16"/>
          <p:cNvSpPr/>
          <p:nvPr/>
        </p:nvSpPr>
        <p:spPr>
          <a:xfrm rot="-465425" flipH="1">
            <a:off x="202051" y="22951"/>
            <a:ext cx="1180352" cy="960752"/>
          </a:xfrm>
          <a:custGeom>
            <a:avLst/>
            <a:gdLst/>
            <a:ahLst/>
            <a:cxnLst/>
            <a:rect l="l" t="t" r="r" b="b"/>
            <a:pathLst>
              <a:path w="2640827" h="1703333">
                <a:moveTo>
                  <a:pt x="2640827" y="0"/>
                </a:moveTo>
                <a:lnTo>
                  <a:pt x="0" y="0"/>
                </a:lnTo>
                <a:lnTo>
                  <a:pt x="0" y="1703333"/>
                </a:lnTo>
                <a:lnTo>
                  <a:pt x="2640827" y="1703333"/>
                </a:lnTo>
                <a:lnTo>
                  <a:pt x="26408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7" name="Freeform 17"/>
          <p:cNvSpPr/>
          <p:nvPr/>
        </p:nvSpPr>
        <p:spPr>
          <a:xfrm>
            <a:off x="17449800" y="9296400"/>
            <a:ext cx="838200" cy="990600"/>
          </a:xfrm>
          <a:custGeom>
            <a:avLst/>
            <a:gdLst/>
            <a:ahLst/>
            <a:cxnLst/>
            <a:rect l="l" t="t" r="r" b="b"/>
            <a:pathLst>
              <a:path w="2689899" h="2943802">
                <a:moveTo>
                  <a:pt x="0" y="0"/>
                </a:moveTo>
                <a:lnTo>
                  <a:pt x="2689899" y="0"/>
                </a:lnTo>
                <a:lnTo>
                  <a:pt x="2689899" y="2943802"/>
                </a:lnTo>
                <a:lnTo>
                  <a:pt x="0" y="2943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ADA8E3B-A72A-E985-42C5-2585C175D757}"/>
              </a:ext>
            </a:extLst>
          </p:cNvPr>
          <p:cNvGrpSpPr/>
          <p:nvPr/>
        </p:nvGrpSpPr>
        <p:grpSpPr>
          <a:xfrm>
            <a:off x="6529070" y="3350705"/>
            <a:ext cx="5410200" cy="4055395"/>
            <a:chOff x="1676400" y="3429000"/>
            <a:chExt cx="4572000" cy="2498602"/>
          </a:xfrm>
        </p:grpSpPr>
        <p:sp>
          <p:nvSpPr>
            <p:cNvPr id="5" name="Rectangle: Rounded Corners 4">
              <a:extLst>
                <a:ext uri="{FF2B5EF4-FFF2-40B4-BE49-F238E27FC236}">
                  <a16:creationId xmlns:a16="http://schemas.microsoft.com/office/drawing/2014/main" id="{820DF1BE-C066-3034-1CA9-BFF77406A7E3}"/>
                </a:ext>
              </a:extLst>
            </p:cNvPr>
            <p:cNvSpPr/>
            <p:nvPr/>
          </p:nvSpPr>
          <p:spPr>
            <a:xfrm>
              <a:off x="1828800" y="3581400"/>
              <a:ext cx="4419600" cy="23462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8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AD273F2-DB49-614E-2946-2B7BA62FFD59}"/>
                </a:ext>
              </a:extLst>
            </p:cNvPr>
            <p:cNvSpPr/>
            <p:nvPr/>
          </p:nvSpPr>
          <p:spPr>
            <a:xfrm>
              <a:off x="1676400" y="3429000"/>
              <a:ext cx="4419600" cy="230219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chemeClr val="bg1"/>
                  </a:solidFill>
                  <a:latin typeface="Arial" panose="020B0604020202020204" pitchFamily="34" charset="0"/>
                  <a:cs typeface="Arial" panose="020B0604020202020204" pitchFamily="34" charset="0"/>
                </a:rPr>
                <a:t>GỢI Ý CÂU TRẢ LỜI</a:t>
              </a:r>
              <a:endParaRPr lang="en-US" sz="5000" b="1" dirty="0">
                <a:solidFill>
                  <a:schemeClr val="bg1"/>
                </a:solidFill>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a16="http://schemas.microsoft.com/office/drawing/2014/main" id="{F3B53660-F329-13AC-1E89-43D27EEC24A5}"/>
              </a:ext>
            </a:extLst>
          </p:cNvPr>
          <p:cNvSpPr/>
          <p:nvPr/>
        </p:nvSpPr>
        <p:spPr>
          <a:xfrm>
            <a:off x="547370" y="3350705"/>
            <a:ext cx="5209539" cy="3736614"/>
          </a:xfrm>
          <a:custGeom>
            <a:avLst/>
            <a:gdLst>
              <a:gd name="connsiteX0" fmla="*/ 0 w 5209539"/>
              <a:gd name="connsiteY0" fmla="*/ 622781 h 3736614"/>
              <a:gd name="connsiteX1" fmla="*/ 622781 w 5209539"/>
              <a:gd name="connsiteY1" fmla="*/ 0 h 3736614"/>
              <a:gd name="connsiteX2" fmla="*/ 1189063 w 5209539"/>
              <a:gd name="connsiteY2" fmla="*/ 0 h 3736614"/>
              <a:gd name="connsiteX3" fmla="*/ 1676066 w 5209539"/>
              <a:gd name="connsiteY3" fmla="*/ 0 h 3736614"/>
              <a:gd name="connsiteX4" fmla="*/ 2123429 w 5209539"/>
              <a:gd name="connsiteY4" fmla="*/ 0 h 3736614"/>
              <a:gd name="connsiteX5" fmla="*/ 2610432 w 5209539"/>
              <a:gd name="connsiteY5" fmla="*/ 0 h 3736614"/>
              <a:gd name="connsiteX6" fmla="*/ 3216355 w 5209539"/>
              <a:gd name="connsiteY6" fmla="*/ 0 h 3736614"/>
              <a:gd name="connsiteX7" fmla="*/ 3703357 w 5209539"/>
              <a:gd name="connsiteY7" fmla="*/ 0 h 3736614"/>
              <a:gd name="connsiteX8" fmla="*/ 4586758 w 5209539"/>
              <a:gd name="connsiteY8" fmla="*/ 0 h 3736614"/>
              <a:gd name="connsiteX9" fmla="*/ 5209539 w 5209539"/>
              <a:gd name="connsiteY9" fmla="*/ 622781 h 3736614"/>
              <a:gd name="connsiteX10" fmla="*/ 5209539 w 5209539"/>
              <a:gd name="connsiteY10" fmla="*/ 1145902 h 3736614"/>
              <a:gd name="connsiteX11" fmla="*/ 5209539 w 5209539"/>
              <a:gd name="connsiteY11" fmla="*/ 1594291 h 3736614"/>
              <a:gd name="connsiteX12" fmla="*/ 5209539 w 5209539"/>
              <a:gd name="connsiteY12" fmla="*/ 2142323 h 3736614"/>
              <a:gd name="connsiteX13" fmla="*/ 5209539 w 5209539"/>
              <a:gd name="connsiteY13" fmla="*/ 2640533 h 3736614"/>
              <a:gd name="connsiteX14" fmla="*/ 5209539 w 5209539"/>
              <a:gd name="connsiteY14" fmla="*/ 3113833 h 3736614"/>
              <a:gd name="connsiteX15" fmla="*/ 4586758 w 5209539"/>
              <a:gd name="connsiteY15" fmla="*/ 3736614 h 3736614"/>
              <a:gd name="connsiteX16" fmla="*/ 3941196 w 5209539"/>
              <a:gd name="connsiteY16" fmla="*/ 3736614 h 3736614"/>
              <a:gd name="connsiteX17" fmla="*/ 3454193 w 5209539"/>
              <a:gd name="connsiteY17" fmla="*/ 3736614 h 3736614"/>
              <a:gd name="connsiteX18" fmla="*/ 2887911 w 5209539"/>
              <a:gd name="connsiteY18" fmla="*/ 3736614 h 3736614"/>
              <a:gd name="connsiteX19" fmla="*/ 2440548 w 5209539"/>
              <a:gd name="connsiteY19" fmla="*/ 3736614 h 3736614"/>
              <a:gd name="connsiteX20" fmla="*/ 1794986 w 5209539"/>
              <a:gd name="connsiteY20" fmla="*/ 3736614 h 3736614"/>
              <a:gd name="connsiteX21" fmla="*/ 1228703 w 5209539"/>
              <a:gd name="connsiteY21" fmla="*/ 3736614 h 3736614"/>
              <a:gd name="connsiteX22" fmla="*/ 622781 w 5209539"/>
              <a:gd name="connsiteY22" fmla="*/ 3736614 h 3736614"/>
              <a:gd name="connsiteX23" fmla="*/ 0 w 5209539"/>
              <a:gd name="connsiteY23" fmla="*/ 3113833 h 3736614"/>
              <a:gd name="connsiteX24" fmla="*/ 0 w 5209539"/>
              <a:gd name="connsiteY24" fmla="*/ 2590712 h 3736614"/>
              <a:gd name="connsiteX25" fmla="*/ 0 w 5209539"/>
              <a:gd name="connsiteY25" fmla="*/ 2067591 h 3736614"/>
              <a:gd name="connsiteX26" fmla="*/ 0 w 5209539"/>
              <a:gd name="connsiteY26" fmla="*/ 1519560 h 3736614"/>
              <a:gd name="connsiteX27" fmla="*/ 0 w 5209539"/>
              <a:gd name="connsiteY27" fmla="*/ 622781 h 373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9539" h="3736614" fill="none" extrusionOk="0">
                <a:moveTo>
                  <a:pt x="0" y="622781"/>
                </a:moveTo>
                <a:cubicBezTo>
                  <a:pt x="-9053" y="307052"/>
                  <a:pt x="252948" y="-81502"/>
                  <a:pt x="622781" y="0"/>
                </a:cubicBezTo>
                <a:cubicBezTo>
                  <a:pt x="899827" y="-57588"/>
                  <a:pt x="975360" y="15850"/>
                  <a:pt x="1189063" y="0"/>
                </a:cubicBezTo>
                <a:cubicBezTo>
                  <a:pt x="1402766" y="-15850"/>
                  <a:pt x="1481242" y="32564"/>
                  <a:pt x="1676066" y="0"/>
                </a:cubicBezTo>
                <a:cubicBezTo>
                  <a:pt x="1870890" y="-32564"/>
                  <a:pt x="1922558" y="14038"/>
                  <a:pt x="2123429" y="0"/>
                </a:cubicBezTo>
                <a:cubicBezTo>
                  <a:pt x="2324300" y="-14038"/>
                  <a:pt x="2483378" y="15472"/>
                  <a:pt x="2610432" y="0"/>
                </a:cubicBezTo>
                <a:cubicBezTo>
                  <a:pt x="2737486" y="-15472"/>
                  <a:pt x="2964998" y="24120"/>
                  <a:pt x="3216355" y="0"/>
                </a:cubicBezTo>
                <a:cubicBezTo>
                  <a:pt x="3467712" y="-24120"/>
                  <a:pt x="3593807" y="8513"/>
                  <a:pt x="3703357" y="0"/>
                </a:cubicBezTo>
                <a:cubicBezTo>
                  <a:pt x="3812907" y="-8513"/>
                  <a:pt x="4180581" y="11621"/>
                  <a:pt x="4586758" y="0"/>
                </a:cubicBezTo>
                <a:cubicBezTo>
                  <a:pt x="4969385" y="7669"/>
                  <a:pt x="5159419" y="311190"/>
                  <a:pt x="5209539" y="622781"/>
                </a:cubicBezTo>
                <a:cubicBezTo>
                  <a:pt x="5239805" y="836352"/>
                  <a:pt x="5199437" y="903313"/>
                  <a:pt x="5209539" y="1145902"/>
                </a:cubicBezTo>
                <a:cubicBezTo>
                  <a:pt x="5219641" y="1388491"/>
                  <a:pt x="5197477" y="1425411"/>
                  <a:pt x="5209539" y="1594291"/>
                </a:cubicBezTo>
                <a:cubicBezTo>
                  <a:pt x="5221601" y="1763171"/>
                  <a:pt x="5192504" y="2022974"/>
                  <a:pt x="5209539" y="2142323"/>
                </a:cubicBezTo>
                <a:cubicBezTo>
                  <a:pt x="5226574" y="2261672"/>
                  <a:pt x="5162744" y="2438481"/>
                  <a:pt x="5209539" y="2640533"/>
                </a:cubicBezTo>
                <a:cubicBezTo>
                  <a:pt x="5256334" y="2842585"/>
                  <a:pt x="5192688" y="2955499"/>
                  <a:pt x="5209539" y="3113833"/>
                </a:cubicBezTo>
                <a:cubicBezTo>
                  <a:pt x="5162730" y="3404229"/>
                  <a:pt x="4984677" y="3678221"/>
                  <a:pt x="4586758" y="3736614"/>
                </a:cubicBezTo>
                <a:cubicBezTo>
                  <a:pt x="4284951" y="3804921"/>
                  <a:pt x="4079853" y="3676303"/>
                  <a:pt x="3941196" y="3736614"/>
                </a:cubicBezTo>
                <a:cubicBezTo>
                  <a:pt x="3802539" y="3796925"/>
                  <a:pt x="3553152" y="3723780"/>
                  <a:pt x="3454193" y="3736614"/>
                </a:cubicBezTo>
                <a:cubicBezTo>
                  <a:pt x="3355234" y="3749448"/>
                  <a:pt x="3111319" y="3688263"/>
                  <a:pt x="2887911" y="3736614"/>
                </a:cubicBezTo>
                <a:cubicBezTo>
                  <a:pt x="2664503" y="3784965"/>
                  <a:pt x="2652217" y="3727939"/>
                  <a:pt x="2440548" y="3736614"/>
                </a:cubicBezTo>
                <a:cubicBezTo>
                  <a:pt x="2228879" y="3745289"/>
                  <a:pt x="2053864" y="3681212"/>
                  <a:pt x="1794986" y="3736614"/>
                </a:cubicBezTo>
                <a:cubicBezTo>
                  <a:pt x="1536108" y="3792016"/>
                  <a:pt x="1384451" y="3698293"/>
                  <a:pt x="1228703" y="3736614"/>
                </a:cubicBezTo>
                <a:cubicBezTo>
                  <a:pt x="1072955" y="3774935"/>
                  <a:pt x="912931" y="3683701"/>
                  <a:pt x="622781" y="3736614"/>
                </a:cubicBezTo>
                <a:cubicBezTo>
                  <a:pt x="309799" y="3802698"/>
                  <a:pt x="-11291" y="3503963"/>
                  <a:pt x="0" y="3113833"/>
                </a:cubicBezTo>
                <a:cubicBezTo>
                  <a:pt x="-217" y="2877217"/>
                  <a:pt x="2686" y="2807958"/>
                  <a:pt x="0" y="2590712"/>
                </a:cubicBezTo>
                <a:cubicBezTo>
                  <a:pt x="-2686" y="2373466"/>
                  <a:pt x="46643" y="2247465"/>
                  <a:pt x="0" y="2067591"/>
                </a:cubicBezTo>
                <a:cubicBezTo>
                  <a:pt x="-46643" y="1887717"/>
                  <a:pt x="63461" y="1650635"/>
                  <a:pt x="0" y="1519560"/>
                </a:cubicBezTo>
                <a:cubicBezTo>
                  <a:pt x="-63461" y="1388485"/>
                  <a:pt x="48154" y="822525"/>
                  <a:pt x="0" y="622781"/>
                </a:cubicBezTo>
                <a:close/>
              </a:path>
              <a:path w="5209539" h="3736614" stroke="0" extrusionOk="0">
                <a:moveTo>
                  <a:pt x="0" y="622781"/>
                </a:moveTo>
                <a:cubicBezTo>
                  <a:pt x="-63736" y="239515"/>
                  <a:pt x="205532" y="27510"/>
                  <a:pt x="622781" y="0"/>
                </a:cubicBezTo>
                <a:cubicBezTo>
                  <a:pt x="817999" y="-13610"/>
                  <a:pt x="998263" y="67353"/>
                  <a:pt x="1268343" y="0"/>
                </a:cubicBezTo>
                <a:cubicBezTo>
                  <a:pt x="1538423" y="-67353"/>
                  <a:pt x="1677156" y="29333"/>
                  <a:pt x="1794986" y="0"/>
                </a:cubicBezTo>
                <a:cubicBezTo>
                  <a:pt x="1912816" y="-29333"/>
                  <a:pt x="2062862" y="389"/>
                  <a:pt x="2281989" y="0"/>
                </a:cubicBezTo>
                <a:cubicBezTo>
                  <a:pt x="2501116" y="-389"/>
                  <a:pt x="2666313" y="71305"/>
                  <a:pt x="2887911" y="0"/>
                </a:cubicBezTo>
                <a:cubicBezTo>
                  <a:pt x="3109509" y="-71305"/>
                  <a:pt x="3243009" y="45605"/>
                  <a:pt x="3414553" y="0"/>
                </a:cubicBezTo>
                <a:cubicBezTo>
                  <a:pt x="3586097" y="-45605"/>
                  <a:pt x="3741478" y="66659"/>
                  <a:pt x="4060115" y="0"/>
                </a:cubicBezTo>
                <a:cubicBezTo>
                  <a:pt x="4378752" y="-66659"/>
                  <a:pt x="4473101" y="24146"/>
                  <a:pt x="4586758" y="0"/>
                </a:cubicBezTo>
                <a:cubicBezTo>
                  <a:pt x="4886950" y="72391"/>
                  <a:pt x="5192117" y="258622"/>
                  <a:pt x="5209539" y="622781"/>
                </a:cubicBezTo>
                <a:cubicBezTo>
                  <a:pt x="5249799" y="767991"/>
                  <a:pt x="5190068" y="866238"/>
                  <a:pt x="5209539" y="1071170"/>
                </a:cubicBezTo>
                <a:cubicBezTo>
                  <a:pt x="5229010" y="1276102"/>
                  <a:pt x="5201738" y="1371354"/>
                  <a:pt x="5209539" y="1569381"/>
                </a:cubicBezTo>
                <a:cubicBezTo>
                  <a:pt x="5217340" y="1767408"/>
                  <a:pt x="5154053" y="1826445"/>
                  <a:pt x="5209539" y="2042681"/>
                </a:cubicBezTo>
                <a:cubicBezTo>
                  <a:pt x="5265025" y="2258917"/>
                  <a:pt x="5166215" y="2322023"/>
                  <a:pt x="5209539" y="2590712"/>
                </a:cubicBezTo>
                <a:cubicBezTo>
                  <a:pt x="5252863" y="2859401"/>
                  <a:pt x="5148110" y="2974640"/>
                  <a:pt x="5209539" y="3113833"/>
                </a:cubicBezTo>
                <a:cubicBezTo>
                  <a:pt x="5180826" y="3462500"/>
                  <a:pt x="4892276" y="3710095"/>
                  <a:pt x="4586758" y="3736614"/>
                </a:cubicBezTo>
                <a:cubicBezTo>
                  <a:pt x="4359406" y="3807030"/>
                  <a:pt x="4253887" y="3682168"/>
                  <a:pt x="3980836" y="3736614"/>
                </a:cubicBezTo>
                <a:cubicBezTo>
                  <a:pt x="3707785" y="3791060"/>
                  <a:pt x="3671369" y="3701411"/>
                  <a:pt x="3414553" y="3736614"/>
                </a:cubicBezTo>
                <a:cubicBezTo>
                  <a:pt x="3157737" y="3771817"/>
                  <a:pt x="3147724" y="3713696"/>
                  <a:pt x="2967190" y="3736614"/>
                </a:cubicBezTo>
                <a:cubicBezTo>
                  <a:pt x="2786656" y="3759532"/>
                  <a:pt x="2665790" y="3733858"/>
                  <a:pt x="2480187" y="3736614"/>
                </a:cubicBezTo>
                <a:cubicBezTo>
                  <a:pt x="2294584" y="3739370"/>
                  <a:pt x="2082103" y="3680403"/>
                  <a:pt x="1834625" y="3736614"/>
                </a:cubicBezTo>
                <a:cubicBezTo>
                  <a:pt x="1587147" y="3792825"/>
                  <a:pt x="1434054" y="3676771"/>
                  <a:pt x="1268343" y="3736614"/>
                </a:cubicBezTo>
                <a:cubicBezTo>
                  <a:pt x="1102632" y="3796457"/>
                  <a:pt x="815815" y="3714382"/>
                  <a:pt x="622781" y="3736614"/>
                </a:cubicBezTo>
                <a:cubicBezTo>
                  <a:pt x="277525" y="3701444"/>
                  <a:pt x="11581" y="3460200"/>
                  <a:pt x="0" y="3113833"/>
                </a:cubicBezTo>
                <a:cubicBezTo>
                  <a:pt x="-9107" y="2893703"/>
                  <a:pt x="42302" y="2793695"/>
                  <a:pt x="0" y="2615623"/>
                </a:cubicBezTo>
                <a:cubicBezTo>
                  <a:pt x="-42302" y="2437551"/>
                  <a:pt x="23868" y="2256766"/>
                  <a:pt x="0" y="2117412"/>
                </a:cubicBezTo>
                <a:cubicBezTo>
                  <a:pt x="-23868" y="1978058"/>
                  <a:pt x="22094" y="1851948"/>
                  <a:pt x="0" y="1669023"/>
                </a:cubicBezTo>
                <a:cubicBezTo>
                  <a:pt x="-22094" y="1486098"/>
                  <a:pt x="36238" y="1282289"/>
                  <a:pt x="0" y="1145902"/>
                </a:cubicBezTo>
                <a:cubicBezTo>
                  <a:pt x="-36238" y="1009515"/>
                  <a:pt x="14899" y="823317"/>
                  <a:pt x="0" y="622781"/>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2">
                    <a:lumMod val="50000"/>
                  </a:schemeClr>
                </a:solidFill>
                <a:latin typeface="Arial" panose="020B0604020202020204" pitchFamily="34" charset="0"/>
                <a:cs typeface="Arial" panose="020B0604020202020204" pitchFamily="34" charset="0"/>
              </a:rPr>
              <a:t>4. </a:t>
            </a:r>
            <a:r>
              <a:rPr lang="vi-VN" sz="3600">
                <a:solidFill>
                  <a:schemeClr val="tx2">
                    <a:lumMod val="50000"/>
                  </a:schemeClr>
                </a:solidFill>
                <a:latin typeface="Arial" panose="020B0604020202020204" pitchFamily="34" charset="0"/>
                <a:cs typeface="Arial" panose="020B0604020202020204" pitchFamily="34" charset="0"/>
              </a:rPr>
              <a:t>Cần chuẩn bị thêm điện thoại</a:t>
            </a:r>
            <a:r>
              <a:rPr lang="en-US" sz="3600">
                <a:solidFill>
                  <a:schemeClr val="tx2">
                    <a:lumMod val="50000"/>
                  </a:schemeClr>
                </a:solidFill>
                <a:latin typeface="Arial" panose="020B0604020202020204" pitchFamily="34" charset="0"/>
                <a:cs typeface="Arial" panose="020B0604020202020204" pitchFamily="34" charset="0"/>
              </a:rPr>
              <a:t> và</a:t>
            </a:r>
            <a:r>
              <a:rPr lang="vi-VN" sz="3600">
                <a:solidFill>
                  <a:schemeClr val="tx2">
                    <a:lumMod val="50000"/>
                  </a:schemeClr>
                </a:solidFill>
                <a:latin typeface="Arial" panose="020B0604020202020204" pitchFamily="34" charset="0"/>
                <a:cs typeface="Arial" panose="020B0604020202020204" pitchFamily="34" charset="0"/>
              </a:rPr>
              <a:t> máy ảnh để chụp lại thực trạng vệ sinh.</a:t>
            </a:r>
            <a:endParaRPr lang="en-US" sz="3600">
              <a:solidFill>
                <a:schemeClr val="tx2">
                  <a:lumMod val="50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9B2EF77-423C-C5AF-CFC5-B6FEC7241FC5}"/>
              </a:ext>
            </a:extLst>
          </p:cNvPr>
          <p:cNvCxnSpPr>
            <a:cxnSpLocks/>
            <a:stCxn id="7" idx="3"/>
            <a:endCxn id="6" idx="1"/>
          </p:cNvCxnSpPr>
          <p:nvPr/>
        </p:nvCxnSpPr>
        <p:spPr>
          <a:xfrm>
            <a:off x="5756909" y="5219012"/>
            <a:ext cx="772161" cy="1"/>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id="{71E9E3CB-2D15-1CF4-C2BB-C816AC5B10E4}"/>
              </a:ext>
            </a:extLst>
          </p:cNvPr>
          <p:cNvSpPr/>
          <p:nvPr/>
        </p:nvSpPr>
        <p:spPr>
          <a:xfrm>
            <a:off x="4762500" y="571500"/>
            <a:ext cx="8763000" cy="1868307"/>
          </a:xfrm>
          <a:custGeom>
            <a:avLst/>
            <a:gdLst>
              <a:gd name="connsiteX0" fmla="*/ 0 w 8763000"/>
              <a:gd name="connsiteY0" fmla="*/ 311391 h 1868307"/>
              <a:gd name="connsiteX1" fmla="*/ 311391 w 8763000"/>
              <a:gd name="connsiteY1" fmla="*/ 0 h 1868307"/>
              <a:gd name="connsiteX2" fmla="*/ 1055640 w 8763000"/>
              <a:gd name="connsiteY2" fmla="*/ 0 h 1868307"/>
              <a:gd name="connsiteX3" fmla="*/ 1799888 w 8763000"/>
              <a:gd name="connsiteY3" fmla="*/ 0 h 1868307"/>
              <a:gd name="connsiteX4" fmla="*/ 2462734 w 8763000"/>
              <a:gd name="connsiteY4" fmla="*/ 0 h 1868307"/>
              <a:gd name="connsiteX5" fmla="*/ 2962776 w 8763000"/>
              <a:gd name="connsiteY5" fmla="*/ 0 h 1868307"/>
              <a:gd name="connsiteX6" fmla="*/ 3625623 w 8763000"/>
              <a:gd name="connsiteY6" fmla="*/ 0 h 1868307"/>
              <a:gd name="connsiteX7" fmla="*/ 4044262 w 8763000"/>
              <a:gd name="connsiteY7" fmla="*/ 0 h 1868307"/>
              <a:gd name="connsiteX8" fmla="*/ 4625707 w 8763000"/>
              <a:gd name="connsiteY8" fmla="*/ 0 h 1868307"/>
              <a:gd name="connsiteX9" fmla="*/ 4962944 w 8763000"/>
              <a:gd name="connsiteY9" fmla="*/ 0 h 1868307"/>
              <a:gd name="connsiteX10" fmla="*/ 5707193 w 8763000"/>
              <a:gd name="connsiteY10" fmla="*/ 0 h 1868307"/>
              <a:gd name="connsiteX11" fmla="*/ 6288637 w 8763000"/>
              <a:gd name="connsiteY11" fmla="*/ 0 h 1868307"/>
              <a:gd name="connsiteX12" fmla="*/ 7032885 w 8763000"/>
              <a:gd name="connsiteY12" fmla="*/ 0 h 1868307"/>
              <a:gd name="connsiteX13" fmla="*/ 7532927 w 8763000"/>
              <a:gd name="connsiteY13" fmla="*/ 0 h 1868307"/>
              <a:gd name="connsiteX14" fmla="*/ 7951567 w 8763000"/>
              <a:gd name="connsiteY14" fmla="*/ 0 h 1868307"/>
              <a:gd name="connsiteX15" fmla="*/ 8451609 w 8763000"/>
              <a:gd name="connsiteY15" fmla="*/ 0 h 1868307"/>
              <a:gd name="connsiteX16" fmla="*/ 8763000 w 8763000"/>
              <a:gd name="connsiteY16" fmla="*/ 311391 h 1868307"/>
              <a:gd name="connsiteX17" fmla="*/ 8763000 w 8763000"/>
              <a:gd name="connsiteY17" fmla="*/ 726566 h 1868307"/>
              <a:gd name="connsiteX18" fmla="*/ 8763000 w 8763000"/>
              <a:gd name="connsiteY18" fmla="*/ 1166652 h 1868307"/>
              <a:gd name="connsiteX19" fmla="*/ 8763000 w 8763000"/>
              <a:gd name="connsiteY19" fmla="*/ 1556916 h 1868307"/>
              <a:gd name="connsiteX20" fmla="*/ 8451609 w 8763000"/>
              <a:gd name="connsiteY20" fmla="*/ 1868307 h 1868307"/>
              <a:gd name="connsiteX21" fmla="*/ 7707360 w 8763000"/>
              <a:gd name="connsiteY21" fmla="*/ 1868307 h 1868307"/>
              <a:gd name="connsiteX22" fmla="*/ 7288721 w 8763000"/>
              <a:gd name="connsiteY22" fmla="*/ 1868307 h 1868307"/>
              <a:gd name="connsiteX23" fmla="*/ 6951483 w 8763000"/>
              <a:gd name="connsiteY23" fmla="*/ 1868307 h 1868307"/>
              <a:gd name="connsiteX24" fmla="*/ 6532843 w 8763000"/>
              <a:gd name="connsiteY24" fmla="*/ 1868307 h 1868307"/>
              <a:gd name="connsiteX25" fmla="*/ 6114204 w 8763000"/>
              <a:gd name="connsiteY25" fmla="*/ 1868307 h 1868307"/>
              <a:gd name="connsiteX26" fmla="*/ 5532759 w 8763000"/>
              <a:gd name="connsiteY26" fmla="*/ 1868307 h 1868307"/>
              <a:gd name="connsiteX27" fmla="*/ 4951315 w 8763000"/>
              <a:gd name="connsiteY27" fmla="*/ 1868307 h 1868307"/>
              <a:gd name="connsiteX28" fmla="*/ 4451273 w 8763000"/>
              <a:gd name="connsiteY28" fmla="*/ 1868307 h 1868307"/>
              <a:gd name="connsiteX29" fmla="*/ 3707025 w 8763000"/>
              <a:gd name="connsiteY29" fmla="*/ 1868307 h 1868307"/>
              <a:gd name="connsiteX30" fmla="*/ 3288385 w 8763000"/>
              <a:gd name="connsiteY30" fmla="*/ 1868307 h 1868307"/>
              <a:gd name="connsiteX31" fmla="*/ 2544137 w 8763000"/>
              <a:gd name="connsiteY31" fmla="*/ 1868307 h 1868307"/>
              <a:gd name="connsiteX32" fmla="*/ 2125497 w 8763000"/>
              <a:gd name="connsiteY32" fmla="*/ 1868307 h 1868307"/>
              <a:gd name="connsiteX33" fmla="*/ 1462650 w 8763000"/>
              <a:gd name="connsiteY33" fmla="*/ 1868307 h 1868307"/>
              <a:gd name="connsiteX34" fmla="*/ 311391 w 8763000"/>
              <a:gd name="connsiteY34" fmla="*/ 1868307 h 1868307"/>
              <a:gd name="connsiteX35" fmla="*/ 0 w 8763000"/>
              <a:gd name="connsiteY35" fmla="*/ 1556916 h 1868307"/>
              <a:gd name="connsiteX36" fmla="*/ 0 w 8763000"/>
              <a:gd name="connsiteY36" fmla="*/ 1166652 h 1868307"/>
              <a:gd name="connsiteX37" fmla="*/ 0 w 8763000"/>
              <a:gd name="connsiteY37" fmla="*/ 788842 h 1868307"/>
              <a:gd name="connsiteX38" fmla="*/ 0 w 8763000"/>
              <a:gd name="connsiteY38" fmla="*/ 311391 h 18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63000" h="1868307" fill="none" extrusionOk="0">
                <a:moveTo>
                  <a:pt x="0" y="311391"/>
                </a:moveTo>
                <a:cubicBezTo>
                  <a:pt x="-9880" y="149221"/>
                  <a:pt x="169866" y="6835"/>
                  <a:pt x="311391" y="0"/>
                </a:cubicBezTo>
                <a:cubicBezTo>
                  <a:pt x="643138" y="-46617"/>
                  <a:pt x="893570" y="88371"/>
                  <a:pt x="1055640" y="0"/>
                </a:cubicBezTo>
                <a:cubicBezTo>
                  <a:pt x="1217710" y="-88371"/>
                  <a:pt x="1534514" y="24746"/>
                  <a:pt x="1799888" y="0"/>
                </a:cubicBezTo>
                <a:cubicBezTo>
                  <a:pt x="2065262" y="-24746"/>
                  <a:pt x="2212554" y="694"/>
                  <a:pt x="2462734" y="0"/>
                </a:cubicBezTo>
                <a:cubicBezTo>
                  <a:pt x="2712914" y="-694"/>
                  <a:pt x="2778663" y="56311"/>
                  <a:pt x="2962776" y="0"/>
                </a:cubicBezTo>
                <a:cubicBezTo>
                  <a:pt x="3146889" y="-56311"/>
                  <a:pt x="3480493" y="37478"/>
                  <a:pt x="3625623" y="0"/>
                </a:cubicBezTo>
                <a:cubicBezTo>
                  <a:pt x="3770753" y="-37478"/>
                  <a:pt x="3847260" y="30743"/>
                  <a:pt x="4044262" y="0"/>
                </a:cubicBezTo>
                <a:cubicBezTo>
                  <a:pt x="4241264" y="-30743"/>
                  <a:pt x="4495046" y="35572"/>
                  <a:pt x="4625707" y="0"/>
                </a:cubicBezTo>
                <a:cubicBezTo>
                  <a:pt x="4756369" y="-35572"/>
                  <a:pt x="4885090" y="35801"/>
                  <a:pt x="4962944" y="0"/>
                </a:cubicBezTo>
                <a:cubicBezTo>
                  <a:pt x="5040798" y="-35801"/>
                  <a:pt x="5497245" y="52803"/>
                  <a:pt x="5707193" y="0"/>
                </a:cubicBezTo>
                <a:cubicBezTo>
                  <a:pt x="5917141" y="-52803"/>
                  <a:pt x="6031120" y="43099"/>
                  <a:pt x="6288637" y="0"/>
                </a:cubicBezTo>
                <a:cubicBezTo>
                  <a:pt x="6546154" y="-43099"/>
                  <a:pt x="6832366" y="17748"/>
                  <a:pt x="7032885" y="0"/>
                </a:cubicBezTo>
                <a:cubicBezTo>
                  <a:pt x="7233404" y="-17748"/>
                  <a:pt x="7417329" y="49738"/>
                  <a:pt x="7532927" y="0"/>
                </a:cubicBezTo>
                <a:cubicBezTo>
                  <a:pt x="7648525" y="-49738"/>
                  <a:pt x="7825179" y="13014"/>
                  <a:pt x="7951567" y="0"/>
                </a:cubicBezTo>
                <a:cubicBezTo>
                  <a:pt x="8077955" y="-13014"/>
                  <a:pt x="8338141" y="15174"/>
                  <a:pt x="8451609" y="0"/>
                </a:cubicBezTo>
                <a:cubicBezTo>
                  <a:pt x="8582214" y="14513"/>
                  <a:pt x="8762239" y="101442"/>
                  <a:pt x="8763000" y="311391"/>
                </a:cubicBezTo>
                <a:cubicBezTo>
                  <a:pt x="8790644" y="444561"/>
                  <a:pt x="8731470" y="622690"/>
                  <a:pt x="8763000" y="726566"/>
                </a:cubicBezTo>
                <a:cubicBezTo>
                  <a:pt x="8794530" y="830442"/>
                  <a:pt x="8750292" y="1043464"/>
                  <a:pt x="8763000" y="1166652"/>
                </a:cubicBezTo>
                <a:cubicBezTo>
                  <a:pt x="8775708" y="1289840"/>
                  <a:pt x="8739886" y="1452394"/>
                  <a:pt x="8763000" y="1556916"/>
                </a:cubicBezTo>
                <a:cubicBezTo>
                  <a:pt x="8781986" y="1709232"/>
                  <a:pt x="8617024" y="1890422"/>
                  <a:pt x="8451609" y="1868307"/>
                </a:cubicBezTo>
                <a:cubicBezTo>
                  <a:pt x="8202973" y="1878988"/>
                  <a:pt x="7978326" y="1845483"/>
                  <a:pt x="7707360" y="1868307"/>
                </a:cubicBezTo>
                <a:cubicBezTo>
                  <a:pt x="7436394" y="1891131"/>
                  <a:pt x="7410060" y="1845655"/>
                  <a:pt x="7288721" y="1868307"/>
                </a:cubicBezTo>
                <a:cubicBezTo>
                  <a:pt x="7167382" y="1890959"/>
                  <a:pt x="7076884" y="1827908"/>
                  <a:pt x="6951483" y="1868307"/>
                </a:cubicBezTo>
                <a:cubicBezTo>
                  <a:pt x="6826082" y="1908706"/>
                  <a:pt x="6634829" y="1842827"/>
                  <a:pt x="6532843" y="1868307"/>
                </a:cubicBezTo>
                <a:cubicBezTo>
                  <a:pt x="6430857" y="1893787"/>
                  <a:pt x="6263757" y="1819640"/>
                  <a:pt x="6114204" y="1868307"/>
                </a:cubicBezTo>
                <a:cubicBezTo>
                  <a:pt x="5964651" y="1916974"/>
                  <a:pt x="5793503" y="1802526"/>
                  <a:pt x="5532759" y="1868307"/>
                </a:cubicBezTo>
                <a:cubicBezTo>
                  <a:pt x="5272015" y="1934088"/>
                  <a:pt x="5177255" y="1832236"/>
                  <a:pt x="4951315" y="1868307"/>
                </a:cubicBezTo>
                <a:cubicBezTo>
                  <a:pt x="4725375" y="1904378"/>
                  <a:pt x="4643321" y="1847774"/>
                  <a:pt x="4451273" y="1868307"/>
                </a:cubicBezTo>
                <a:cubicBezTo>
                  <a:pt x="4259225" y="1888840"/>
                  <a:pt x="3976042" y="1814465"/>
                  <a:pt x="3707025" y="1868307"/>
                </a:cubicBezTo>
                <a:cubicBezTo>
                  <a:pt x="3438008" y="1922149"/>
                  <a:pt x="3491768" y="1846743"/>
                  <a:pt x="3288385" y="1868307"/>
                </a:cubicBezTo>
                <a:cubicBezTo>
                  <a:pt x="3085002" y="1889871"/>
                  <a:pt x="2720603" y="1800413"/>
                  <a:pt x="2544137" y="1868307"/>
                </a:cubicBezTo>
                <a:cubicBezTo>
                  <a:pt x="2367671" y="1936201"/>
                  <a:pt x="2298883" y="1826782"/>
                  <a:pt x="2125497" y="1868307"/>
                </a:cubicBezTo>
                <a:cubicBezTo>
                  <a:pt x="1952111" y="1909832"/>
                  <a:pt x="1630040" y="1861920"/>
                  <a:pt x="1462650" y="1868307"/>
                </a:cubicBezTo>
                <a:cubicBezTo>
                  <a:pt x="1295260" y="1874694"/>
                  <a:pt x="822914" y="1742347"/>
                  <a:pt x="311391" y="1868307"/>
                </a:cubicBezTo>
                <a:cubicBezTo>
                  <a:pt x="130467" y="1862226"/>
                  <a:pt x="4629" y="1729269"/>
                  <a:pt x="0" y="1556916"/>
                </a:cubicBezTo>
                <a:cubicBezTo>
                  <a:pt x="-13847" y="1369047"/>
                  <a:pt x="28533" y="1348304"/>
                  <a:pt x="0" y="1166652"/>
                </a:cubicBezTo>
                <a:cubicBezTo>
                  <a:pt x="-28533" y="985000"/>
                  <a:pt x="32109" y="971652"/>
                  <a:pt x="0" y="788842"/>
                </a:cubicBezTo>
                <a:cubicBezTo>
                  <a:pt x="-32109" y="606032"/>
                  <a:pt x="23852" y="496408"/>
                  <a:pt x="0" y="311391"/>
                </a:cubicBezTo>
                <a:close/>
              </a:path>
              <a:path w="8763000" h="1868307" stroke="0" extrusionOk="0">
                <a:moveTo>
                  <a:pt x="0" y="311391"/>
                </a:moveTo>
                <a:cubicBezTo>
                  <a:pt x="-13479" y="131100"/>
                  <a:pt x="135889" y="1323"/>
                  <a:pt x="311391" y="0"/>
                </a:cubicBezTo>
                <a:cubicBezTo>
                  <a:pt x="539652" y="-2556"/>
                  <a:pt x="815329" y="77903"/>
                  <a:pt x="1055640" y="0"/>
                </a:cubicBezTo>
                <a:cubicBezTo>
                  <a:pt x="1295951" y="-77903"/>
                  <a:pt x="1315089" y="45937"/>
                  <a:pt x="1555681" y="0"/>
                </a:cubicBezTo>
                <a:cubicBezTo>
                  <a:pt x="1796273" y="-45937"/>
                  <a:pt x="1779409" y="37894"/>
                  <a:pt x="1974321" y="0"/>
                </a:cubicBezTo>
                <a:cubicBezTo>
                  <a:pt x="2169233" y="-37894"/>
                  <a:pt x="2380820" y="59418"/>
                  <a:pt x="2637168" y="0"/>
                </a:cubicBezTo>
                <a:cubicBezTo>
                  <a:pt x="2893516" y="-59418"/>
                  <a:pt x="2926976" y="19814"/>
                  <a:pt x="3137210" y="0"/>
                </a:cubicBezTo>
                <a:cubicBezTo>
                  <a:pt x="3347444" y="-19814"/>
                  <a:pt x="3644105" y="80987"/>
                  <a:pt x="3881458" y="0"/>
                </a:cubicBezTo>
                <a:cubicBezTo>
                  <a:pt x="4118811" y="-80987"/>
                  <a:pt x="4193481" y="14001"/>
                  <a:pt x="4300098" y="0"/>
                </a:cubicBezTo>
                <a:cubicBezTo>
                  <a:pt x="4406715" y="-14001"/>
                  <a:pt x="4774035" y="88864"/>
                  <a:pt x="5044346" y="0"/>
                </a:cubicBezTo>
                <a:cubicBezTo>
                  <a:pt x="5314657" y="-88864"/>
                  <a:pt x="5275872" y="38910"/>
                  <a:pt x="5381584" y="0"/>
                </a:cubicBezTo>
                <a:cubicBezTo>
                  <a:pt x="5487296" y="-38910"/>
                  <a:pt x="5731732" y="33033"/>
                  <a:pt x="5963028" y="0"/>
                </a:cubicBezTo>
                <a:cubicBezTo>
                  <a:pt x="6194324" y="-33033"/>
                  <a:pt x="6337804" y="15457"/>
                  <a:pt x="6544472" y="0"/>
                </a:cubicBezTo>
                <a:cubicBezTo>
                  <a:pt x="6751140" y="-15457"/>
                  <a:pt x="6795595" y="59955"/>
                  <a:pt x="7044514" y="0"/>
                </a:cubicBezTo>
                <a:cubicBezTo>
                  <a:pt x="7293433" y="-59955"/>
                  <a:pt x="7554839" y="82381"/>
                  <a:pt x="7788763" y="0"/>
                </a:cubicBezTo>
                <a:cubicBezTo>
                  <a:pt x="8022687" y="-82381"/>
                  <a:pt x="8145069" y="5982"/>
                  <a:pt x="8451609" y="0"/>
                </a:cubicBezTo>
                <a:cubicBezTo>
                  <a:pt x="8584967" y="6342"/>
                  <a:pt x="8732641" y="118467"/>
                  <a:pt x="8763000" y="311391"/>
                </a:cubicBezTo>
                <a:cubicBezTo>
                  <a:pt x="8793767" y="439030"/>
                  <a:pt x="8741097" y="589986"/>
                  <a:pt x="8763000" y="739021"/>
                </a:cubicBezTo>
                <a:cubicBezTo>
                  <a:pt x="8784903" y="888056"/>
                  <a:pt x="8725182" y="962065"/>
                  <a:pt x="8763000" y="1154196"/>
                </a:cubicBezTo>
                <a:cubicBezTo>
                  <a:pt x="8800818" y="1346328"/>
                  <a:pt x="8738011" y="1401392"/>
                  <a:pt x="8763000" y="1556916"/>
                </a:cubicBezTo>
                <a:cubicBezTo>
                  <a:pt x="8729096" y="1730289"/>
                  <a:pt x="8636527" y="1844978"/>
                  <a:pt x="8451609" y="1868307"/>
                </a:cubicBezTo>
                <a:cubicBezTo>
                  <a:pt x="8181197" y="1936397"/>
                  <a:pt x="7985397" y="1860442"/>
                  <a:pt x="7788763" y="1868307"/>
                </a:cubicBezTo>
                <a:cubicBezTo>
                  <a:pt x="7592129" y="1876172"/>
                  <a:pt x="7572711" y="1844903"/>
                  <a:pt x="7370123" y="1868307"/>
                </a:cubicBezTo>
                <a:cubicBezTo>
                  <a:pt x="7167535" y="1891711"/>
                  <a:pt x="6947470" y="1844511"/>
                  <a:pt x="6788679" y="1868307"/>
                </a:cubicBezTo>
                <a:cubicBezTo>
                  <a:pt x="6629888" y="1892103"/>
                  <a:pt x="6542548" y="1851338"/>
                  <a:pt x="6451441" y="1868307"/>
                </a:cubicBezTo>
                <a:cubicBezTo>
                  <a:pt x="6360334" y="1885276"/>
                  <a:pt x="6191349" y="1833110"/>
                  <a:pt x="6114204" y="1868307"/>
                </a:cubicBezTo>
                <a:cubicBezTo>
                  <a:pt x="6037059" y="1903504"/>
                  <a:pt x="5697505" y="1834192"/>
                  <a:pt x="5532759" y="1868307"/>
                </a:cubicBezTo>
                <a:cubicBezTo>
                  <a:pt x="5368013" y="1902422"/>
                  <a:pt x="5201460" y="1829840"/>
                  <a:pt x="5114120" y="1868307"/>
                </a:cubicBezTo>
                <a:cubicBezTo>
                  <a:pt x="5026780" y="1906774"/>
                  <a:pt x="4710440" y="1822054"/>
                  <a:pt x="4451273" y="1868307"/>
                </a:cubicBezTo>
                <a:cubicBezTo>
                  <a:pt x="4192106" y="1914560"/>
                  <a:pt x="4169065" y="1839965"/>
                  <a:pt x="4032634" y="1868307"/>
                </a:cubicBezTo>
                <a:cubicBezTo>
                  <a:pt x="3896203" y="1896649"/>
                  <a:pt x="3509085" y="1817338"/>
                  <a:pt x="3369787" y="1868307"/>
                </a:cubicBezTo>
                <a:cubicBezTo>
                  <a:pt x="3230489" y="1919276"/>
                  <a:pt x="3114425" y="1827886"/>
                  <a:pt x="3032550" y="1868307"/>
                </a:cubicBezTo>
                <a:cubicBezTo>
                  <a:pt x="2950675" y="1908728"/>
                  <a:pt x="2601368" y="1799615"/>
                  <a:pt x="2369703" y="1868307"/>
                </a:cubicBezTo>
                <a:cubicBezTo>
                  <a:pt x="2138038" y="1936999"/>
                  <a:pt x="2147822" y="1841338"/>
                  <a:pt x="1951063" y="1868307"/>
                </a:cubicBezTo>
                <a:cubicBezTo>
                  <a:pt x="1754304" y="1895276"/>
                  <a:pt x="1765710" y="1855791"/>
                  <a:pt x="1613826" y="1868307"/>
                </a:cubicBezTo>
                <a:cubicBezTo>
                  <a:pt x="1461942" y="1880823"/>
                  <a:pt x="1291222" y="1818480"/>
                  <a:pt x="1195186" y="1868307"/>
                </a:cubicBezTo>
                <a:cubicBezTo>
                  <a:pt x="1099150" y="1918134"/>
                  <a:pt x="503426" y="1854159"/>
                  <a:pt x="311391" y="1868307"/>
                </a:cubicBezTo>
                <a:cubicBezTo>
                  <a:pt x="177477" y="1858232"/>
                  <a:pt x="-7006" y="1777421"/>
                  <a:pt x="0" y="1556916"/>
                </a:cubicBezTo>
                <a:cubicBezTo>
                  <a:pt x="-33494" y="1447693"/>
                  <a:pt x="28959" y="1260886"/>
                  <a:pt x="0" y="1166652"/>
                </a:cubicBezTo>
                <a:cubicBezTo>
                  <a:pt x="-28959" y="1072418"/>
                  <a:pt x="46052" y="955474"/>
                  <a:pt x="0" y="763932"/>
                </a:cubicBezTo>
                <a:cubicBezTo>
                  <a:pt x="-46052" y="572390"/>
                  <a:pt x="22429" y="451523"/>
                  <a:pt x="0" y="311391"/>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2">
                    <a:lumMod val="50000"/>
                  </a:schemeClr>
                </a:solidFill>
                <a:latin typeface="Arial" panose="020B0604020202020204" pitchFamily="34" charset="0"/>
                <a:cs typeface="Arial" panose="020B0604020202020204" pitchFamily="34" charset="0"/>
              </a:rPr>
              <a:t>1. </a:t>
            </a:r>
            <a:r>
              <a:rPr lang="vi-VN" sz="3600">
                <a:solidFill>
                  <a:schemeClr val="tx2">
                    <a:lumMod val="50000"/>
                  </a:schemeClr>
                </a:solidFill>
                <a:latin typeface="Arial" panose="020B0604020202020204" pitchFamily="34" charset="0"/>
                <a:cs typeface="Arial" panose="020B0604020202020204" pitchFamily="34" charset="0"/>
              </a:rPr>
              <a:t>Nên khảo sát vào giờ ra chơi và giờ tan học để đánh giá khách quan nhất.</a:t>
            </a:r>
            <a:endParaRPr lang="en-US" sz="360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128AD8C-95A2-7162-DE79-327FDC4C7C75}"/>
              </a:ext>
            </a:extLst>
          </p:cNvPr>
          <p:cNvCxnSpPr>
            <a:cxnSpLocks/>
            <a:stCxn id="6" idx="0"/>
            <a:endCxn id="9" idx="2"/>
          </p:cNvCxnSpPr>
          <p:nvPr/>
        </p:nvCxnSpPr>
        <p:spPr>
          <a:xfrm flipV="1">
            <a:off x="9144000" y="2439807"/>
            <a:ext cx="0" cy="910898"/>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7F2A1203-47CF-1C20-1989-18537A041918}"/>
              </a:ext>
            </a:extLst>
          </p:cNvPr>
          <p:cNvSpPr/>
          <p:nvPr/>
        </p:nvSpPr>
        <p:spPr>
          <a:xfrm>
            <a:off x="12711431" y="3633772"/>
            <a:ext cx="5029199" cy="3736615"/>
          </a:xfrm>
          <a:custGeom>
            <a:avLst/>
            <a:gdLst>
              <a:gd name="connsiteX0" fmla="*/ 0 w 5029199"/>
              <a:gd name="connsiteY0" fmla="*/ 622782 h 3736615"/>
              <a:gd name="connsiteX1" fmla="*/ 622782 w 5029199"/>
              <a:gd name="connsiteY1" fmla="*/ 0 h 3736615"/>
              <a:gd name="connsiteX2" fmla="*/ 1163301 w 5029199"/>
              <a:gd name="connsiteY2" fmla="*/ 0 h 3736615"/>
              <a:gd name="connsiteX3" fmla="*/ 1628148 w 5029199"/>
              <a:gd name="connsiteY3" fmla="*/ 0 h 3736615"/>
              <a:gd name="connsiteX4" fmla="*/ 2055158 w 5029199"/>
              <a:gd name="connsiteY4" fmla="*/ 0 h 3736615"/>
              <a:gd name="connsiteX5" fmla="*/ 2520005 w 5029199"/>
              <a:gd name="connsiteY5" fmla="*/ 0 h 3736615"/>
              <a:gd name="connsiteX6" fmla="*/ 3098360 w 5029199"/>
              <a:gd name="connsiteY6" fmla="*/ 0 h 3736615"/>
              <a:gd name="connsiteX7" fmla="*/ 3563207 w 5029199"/>
              <a:gd name="connsiteY7" fmla="*/ 0 h 3736615"/>
              <a:gd name="connsiteX8" fmla="*/ 4406417 w 5029199"/>
              <a:gd name="connsiteY8" fmla="*/ 0 h 3736615"/>
              <a:gd name="connsiteX9" fmla="*/ 5029199 w 5029199"/>
              <a:gd name="connsiteY9" fmla="*/ 622782 h 3736615"/>
              <a:gd name="connsiteX10" fmla="*/ 5029199 w 5029199"/>
              <a:gd name="connsiteY10" fmla="*/ 1145903 h 3736615"/>
              <a:gd name="connsiteX11" fmla="*/ 5029199 w 5029199"/>
              <a:gd name="connsiteY11" fmla="*/ 1594292 h 3736615"/>
              <a:gd name="connsiteX12" fmla="*/ 5029199 w 5029199"/>
              <a:gd name="connsiteY12" fmla="*/ 2142323 h 3736615"/>
              <a:gd name="connsiteX13" fmla="*/ 5029199 w 5029199"/>
              <a:gd name="connsiteY13" fmla="*/ 2640533 h 3736615"/>
              <a:gd name="connsiteX14" fmla="*/ 5029199 w 5029199"/>
              <a:gd name="connsiteY14" fmla="*/ 3113833 h 3736615"/>
              <a:gd name="connsiteX15" fmla="*/ 4406417 w 5029199"/>
              <a:gd name="connsiteY15" fmla="*/ 3736615 h 3736615"/>
              <a:gd name="connsiteX16" fmla="*/ 3790225 w 5029199"/>
              <a:gd name="connsiteY16" fmla="*/ 3736615 h 3736615"/>
              <a:gd name="connsiteX17" fmla="*/ 3325378 w 5029199"/>
              <a:gd name="connsiteY17" fmla="*/ 3736615 h 3736615"/>
              <a:gd name="connsiteX18" fmla="*/ 2784859 w 5029199"/>
              <a:gd name="connsiteY18" fmla="*/ 3736615 h 3736615"/>
              <a:gd name="connsiteX19" fmla="*/ 2357849 w 5029199"/>
              <a:gd name="connsiteY19" fmla="*/ 3736615 h 3736615"/>
              <a:gd name="connsiteX20" fmla="*/ 1741657 w 5029199"/>
              <a:gd name="connsiteY20" fmla="*/ 3736615 h 3736615"/>
              <a:gd name="connsiteX21" fmla="*/ 1201138 w 5029199"/>
              <a:gd name="connsiteY21" fmla="*/ 3736615 h 3736615"/>
              <a:gd name="connsiteX22" fmla="*/ 622782 w 5029199"/>
              <a:gd name="connsiteY22" fmla="*/ 3736615 h 3736615"/>
              <a:gd name="connsiteX23" fmla="*/ 0 w 5029199"/>
              <a:gd name="connsiteY23" fmla="*/ 3113833 h 3736615"/>
              <a:gd name="connsiteX24" fmla="*/ 0 w 5029199"/>
              <a:gd name="connsiteY24" fmla="*/ 2590712 h 3736615"/>
              <a:gd name="connsiteX25" fmla="*/ 0 w 5029199"/>
              <a:gd name="connsiteY25" fmla="*/ 2067592 h 3736615"/>
              <a:gd name="connsiteX26" fmla="*/ 0 w 5029199"/>
              <a:gd name="connsiteY26" fmla="*/ 1519560 h 3736615"/>
              <a:gd name="connsiteX27" fmla="*/ 0 w 5029199"/>
              <a:gd name="connsiteY27" fmla="*/ 622782 h 373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199" h="3736615" fill="none" extrusionOk="0">
                <a:moveTo>
                  <a:pt x="0" y="622782"/>
                </a:moveTo>
                <a:cubicBezTo>
                  <a:pt x="-7432" y="302000"/>
                  <a:pt x="255099" y="-74729"/>
                  <a:pt x="622782" y="0"/>
                </a:cubicBezTo>
                <a:cubicBezTo>
                  <a:pt x="883989" y="-16116"/>
                  <a:pt x="923711" y="10379"/>
                  <a:pt x="1163301" y="0"/>
                </a:cubicBezTo>
                <a:cubicBezTo>
                  <a:pt x="1402891" y="-10379"/>
                  <a:pt x="1441069" y="47743"/>
                  <a:pt x="1628148" y="0"/>
                </a:cubicBezTo>
                <a:cubicBezTo>
                  <a:pt x="1815227" y="-47743"/>
                  <a:pt x="1925858" y="19612"/>
                  <a:pt x="2055158" y="0"/>
                </a:cubicBezTo>
                <a:cubicBezTo>
                  <a:pt x="2184458" y="-19612"/>
                  <a:pt x="2331010" y="23442"/>
                  <a:pt x="2520005" y="0"/>
                </a:cubicBezTo>
                <a:cubicBezTo>
                  <a:pt x="2709000" y="-23442"/>
                  <a:pt x="2979411" y="48223"/>
                  <a:pt x="3098360" y="0"/>
                </a:cubicBezTo>
                <a:cubicBezTo>
                  <a:pt x="3217309" y="-48223"/>
                  <a:pt x="3355995" y="11861"/>
                  <a:pt x="3563207" y="0"/>
                </a:cubicBezTo>
                <a:cubicBezTo>
                  <a:pt x="3770419" y="-11861"/>
                  <a:pt x="4027145" y="27775"/>
                  <a:pt x="4406417" y="0"/>
                </a:cubicBezTo>
                <a:cubicBezTo>
                  <a:pt x="4788518" y="7564"/>
                  <a:pt x="4988291" y="305242"/>
                  <a:pt x="5029199" y="622782"/>
                </a:cubicBezTo>
                <a:cubicBezTo>
                  <a:pt x="5059465" y="836353"/>
                  <a:pt x="5019097" y="903314"/>
                  <a:pt x="5029199" y="1145903"/>
                </a:cubicBezTo>
                <a:cubicBezTo>
                  <a:pt x="5039301" y="1388492"/>
                  <a:pt x="5017137" y="1425412"/>
                  <a:pt x="5029199" y="1594292"/>
                </a:cubicBezTo>
                <a:cubicBezTo>
                  <a:pt x="5041261" y="1763172"/>
                  <a:pt x="5008401" y="2030661"/>
                  <a:pt x="5029199" y="2142323"/>
                </a:cubicBezTo>
                <a:cubicBezTo>
                  <a:pt x="5049997" y="2253985"/>
                  <a:pt x="4982404" y="2438481"/>
                  <a:pt x="5029199" y="2640533"/>
                </a:cubicBezTo>
                <a:cubicBezTo>
                  <a:pt x="5075994" y="2842585"/>
                  <a:pt x="5012348" y="2955499"/>
                  <a:pt x="5029199" y="3113833"/>
                </a:cubicBezTo>
                <a:cubicBezTo>
                  <a:pt x="4986909" y="3409401"/>
                  <a:pt x="4798881" y="3684126"/>
                  <a:pt x="4406417" y="3736615"/>
                </a:cubicBezTo>
                <a:cubicBezTo>
                  <a:pt x="4153197" y="3771540"/>
                  <a:pt x="3953588" y="3691011"/>
                  <a:pt x="3790225" y="3736615"/>
                </a:cubicBezTo>
                <a:cubicBezTo>
                  <a:pt x="3626862" y="3782219"/>
                  <a:pt x="3554266" y="3684155"/>
                  <a:pt x="3325378" y="3736615"/>
                </a:cubicBezTo>
                <a:cubicBezTo>
                  <a:pt x="3096490" y="3789075"/>
                  <a:pt x="2951407" y="3699462"/>
                  <a:pt x="2784859" y="3736615"/>
                </a:cubicBezTo>
                <a:cubicBezTo>
                  <a:pt x="2618311" y="3773768"/>
                  <a:pt x="2538704" y="3735171"/>
                  <a:pt x="2357849" y="3736615"/>
                </a:cubicBezTo>
                <a:cubicBezTo>
                  <a:pt x="2176994" y="3738059"/>
                  <a:pt x="2045859" y="3721508"/>
                  <a:pt x="1741657" y="3736615"/>
                </a:cubicBezTo>
                <a:cubicBezTo>
                  <a:pt x="1437455" y="3751722"/>
                  <a:pt x="1313075" y="3694832"/>
                  <a:pt x="1201138" y="3736615"/>
                </a:cubicBezTo>
                <a:cubicBezTo>
                  <a:pt x="1089201" y="3778398"/>
                  <a:pt x="774426" y="3668072"/>
                  <a:pt x="622782" y="3736615"/>
                </a:cubicBezTo>
                <a:cubicBezTo>
                  <a:pt x="309514" y="3802091"/>
                  <a:pt x="-8679" y="3493283"/>
                  <a:pt x="0" y="3113833"/>
                </a:cubicBezTo>
                <a:cubicBezTo>
                  <a:pt x="-217" y="2877217"/>
                  <a:pt x="2686" y="2807958"/>
                  <a:pt x="0" y="2590712"/>
                </a:cubicBezTo>
                <a:cubicBezTo>
                  <a:pt x="-2686" y="2373466"/>
                  <a:pt x="48777" y="2244077"/>
                  <a:pt x="0" y="2067592"/>
                </a:cubicBezTo>
                <a:cubicBezTo>
                  <a:pt x="-48777" y="1891107"/>
                  <a:pt x="58168" y="1653231"/>
                  <a:pt x="0" y="1519560"/>
                </a:cubicBezTo>
                <a:cubicBezTo>
                  <a:pt x="-58168" y="1385889"/>
                  <a:pt x="49466" y="818892"/>
                  <a:pt x="0" y="622782"/>
                </a:cubicBezTo>
                <a:close/>
              </a:path>
              <a:path w="5029199" h="3736615" stroke="0" extrusionOk="0">
                <a:moveTo>
                  <a:pt x="0" y="622782"/>
                </a:moveTo>
                <a:cubicBezTo>
                  <a:pt x="-62546" y="240249"/>
                  <a:pt x="209557" y="25999"/>
                  <a:pt x="622782" y="0"/>
                </a:cubicBezTo>
                <a:cubicBezTo>
                  <a:pt x="903978" y="-56716"/>
                  <a:pt x="1018735" y="13229"/>
                  <a:pt x="1238974" y="0"/>
                </a:cubicBezTo>
                <a:cubicBezTo>
                  <a:pt x="1459213" y="-13229"/>
                  <a:pt x="1508316" y="57715"/>
                  <a:pt x="1741657" y="0"/>
                </a:cubicBezTo>
                <a:cubicBezTo>
                  <a:pt x="1974998" y="-57715"/>
                  <a:pt x="2065306" y="33205"/>
                  <a:pt x="2206504" y="0"/>
                </a:cubicBezTo>
                <a:cubicBezTo>
                  <a:pt x="2347702" y="-33205"/>
                  <a:pt x="2559120" y="59387"/>
                  <a:pt x="2784859" y="0"/>
                </a:cubicBezTo>
                <a:cubicBezTo>
                  <a:pt x="3010599" y="-59387"/>
                  <a:pt x="3147261" y="11813"/>
                  <a:pt x="3287542" y="0"/>
                </a:cubicBezTo>
                <a:cubicBezTo>
                  <a:pt x="3427823" y="-11813"/>
                  <a:pt x="3738233" y="20060"/>
                  <a:pt x="3903734" y="0"/>
                </a:cubicBezTo>
                <a:cubicBezTo>
                  <a:pt x="4069235" y="-20060"/>
                  <a:pt x="4184249" y="13192"/>
                  <a:pt x="4406417" y="0"/>
                </a:cubicBezTo>
                <a:cubicBezTo>
                  <a:pt x="4708588" y="69118"/>
                  <a:pt x="5013936" y="261126"/>
                  <a:pt x="5029199" y="622782"/>
                </a:cubicBezTo>
                <a:cubicBezTo>
                  <a:pt x="5069459" y="767992"/>
                  <a:pt x="5009728" y="866239"/>
                  <a:pt x="5029199" y="1071171"/>
                </a:cubicBezTo>
                <a:cubicBezTo>
                  <a:pt x="5048670" y="1276103"/>
                  <a:pt x="5018151" y="1372486"/>
                  <a:pt x="5029199" y="1569381"/>
                </a:cubicBezTo>
                <a:cubicBezTo>
                  <a:pt x="5040247" y="1766276"/>
                  <a:pt x="4973713" y="1826445"/>
                  <a:pt x="5029199" y="2042681"/>
                </a:cubicBezTo>
                <a:cubicBezTo>
                  <a:pt x="5084685" y="2258917"/>
                  <a:pt x="4985875" y="2322023"/>
                  <a:pt x="5029199" y="2590712"/>
                </a:cubicBezTo>
                <a:cubicBezTo>
                  <a:pt x="5072523" y="2859401"/>
                  <a:pt x="4967770" y="2974640"/>
                  <a:pt x="5029199" y="3113833"/>
                </a:cubicBezTo>
                <a:cubicBezTo>
                  <a:pt x="5006838" y="3461458"/>
                  <a:pt x="4712893" y="3710756"/>
                  <a:pt x="4406417" y="3736615"/>
                </a:cubicBezTo>
                <a:cubicBezTo>
                  <a:pt x="4139037" y="3766769"/>
                  <a:pt x="3947698" y="3681546"/>
                  <a:pt x="3828061" y="3736615"/>
                </a:cubicBezTo>
                <a:cubicBezTo>
                  <a:pt x="3708424" y="3791684"/>
                  <a:pt x="3431437" y="3718080"/>
                  <a:pt x="3287542" y="3736615"/>
                </a:cubicBezTo>
                <a:cubicBezTo>
                  <a:pt x="3143647" y="3755150"/>
                  <a:pt x="3043269" y="3706498"/>
                  <a:pt x="2860532" y="3736615"/>
                </a:cubicBezTo>
                <a:cubicBezTo>
                  <a:pt x="2677795" y="3766732"/>
                  <a:pt x="2541356" y="3735417"/>
                  <a:pt x="2395685" y="3736615"/>
                </a:cubicBezTo>
                <a:cubicBezTo>
                  <a:pt x="2250014" y="3737813"/>
                  <a:pt x="2071810" y="3686538"/>
                  <a:pt x="1779493" y="3736615"/>
                </a:cubicBezTo>
                <a:cubicBezTo>
                  <a:pt x="1487176" y="3786692"/>
                  <a:pt x="1381890" y="3693179"/>
                  <a:pt x="1238974" y="3736615"/>
                </a:cubicBezTo>
                <a:cubicBezTo>
                  <a:pt x="1096058" y="3780051"/>
                  <a:pt x="828323" y="3665889"/>
                  <a:pt x="622782" y="3736615"/>
                </a:cubicBezTo>
                <a:cubicBezTo>
                  <a:pt x="277608" y="3703684"/>
                  <a:pt x="8546" y="3459568"/>
                  <a:pt x="0" y="3113833"/>
                </a:cubicBezTo>
                <a:cubicBezTo>
                  <a:pt x="-9107" y="2893703"/>
                  <a:pt x="42302" y="2793695"/>
                  <a:pt x="0" y="2615623"/>
                </a:cubicBezTo>
                <a:cubicBezTo>
                  <a:pt x="-42302" y="2437551"/>
                  <a:pt x="27200" y="2254663"/>
                  <a:pt x="0" y="2117413"/>
                </a:cubicBezTo>
                <a:cubicBezTo>
                  <a:pt x="-27200" y="1980163"/>
                  <a:pt x="21121" y="1856814"/>
                  <a:pt x="0" y="1669023"/>
                </a:cubicBezTo>
                <a:cubicBezTo>
                  <a:pt x="-21121" y="1481232"/>
                  <a:pt x="42161" y="1281348"/>
                  <a:pt x="0" y="1145903"/>
                </a:cubicBezTo>
                <a:cubicBezTo>
                  <a:pt x="-42161" y="1010458"/>
                  <a:pt x="14899" y="823318"/>
                  <a:pt x="0" y="622782"/>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2">
                    <a:lumMod val="50000"/>
                  </a:schemeClr>
                </a:solidFill>
                <a:latin typeface="Arial" panose="020B0604020202020204" pitchFamily="34" charset="0"/>
                <a:cs typeface="Arial" panose="020B0604020202020204" pitchFamily="34" charset="0"/>
              </a:rPr>
              <a:t>2. Nên chia các thành viên theo cặp đôi để khảo sát vào các thời điểm khác nhau.</a:t>
            </a:r>
          </a:p>
        </p:txBody>
      </p:sp>
      <p:cxnSp>
        <p:nvCxnSpPr>
          <p:cNvPr id="12" name="Straight Connector 11">
            <a:extLst>
              <a:ext uri="{FF2B5EF4-FFF2-40B4-BE49-F238E27FC236}">
                <a16:creationId xmlns:a16="http://schemas.microsoft.com/office/drawing/2014/main" id="{E8B2C729-0F43-B08A-6B13-7401FC4350C8}"/>
              </a:ext>
            </a:extLst>
          </p:cNvPr>
          <p:cNvCxnSpPr>
            <a:cxnSpLocks/>
            <a:stCxn id="5" idx="3"/>
            <a:endCxn id="11" idx="1"/>
          </p:cNvCxnSpPr>
          <p:nvPr/>
        </p:nvCxnSpPr>
        <p:spPr>
          <a:xfrm>
            <a:off x="11939270" y="5502080"/>
            <a:ext cx="772161"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240637B-F152-ACFB-0A75-32E01B4FF2DE}"/>
              </a:ext>
            </a:extLst>
          </p:cNvPr>
          <p:cNvCxnSpPr>
            <a:cxnSpLocks/>
            <a:stCxn id="14" idx="0"/>
            <a:endCxn id="5" idx="2"/>
          </p:cNvCxnSpPr>
          <p:nvPr/>
        </p:nvCxnSpPr>
        <p:spPr>
          <a:xfrm flipV="1">
            <a:off x="9324340" y="7406100"/>
            <a:ext cx="0" cy="592118"/>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4C202771-323D-6089-375D-1014BDCFE943}"/>
              </a:ext>
            </a:extLst>
          </p:cNvPr>
          <p:cNvSpPr/>
          <p:nvPr/>
        </p:nvSpPr>
        <p:spPr>
          <a:xfrm>
            <a:off x="5019040" y="7998218"/>
            <a:ext cx="8610600" cy="1829486"/>
          </a:xfrm>
          <a:custGeom>
            <a:avLst/>
            <a:gdLst>
              <a:gd name="connsiteX0" fmla="*/ 0 w 8610600"/>
              <a:gd name="connsiteY0" fmla="*/ 304920 h 1829486"/>
              <a:gd name="connsiteX1" fmla="*/ 304920 w 8610600"/>
              <a:gd name="connsiteY1" fmla="*/ 0 h 1829486"/>
              <a:gd name="connsiteX2" fmla="*/ 1036418 w 8610600"/>
              <a:gd name="connsiteY2" fmla="*/ 0 h 1829486"/>
              <a:gd name="connsiteX3" fmla="*/ 1767916 w 8610600"/>
              <a:gd name="connsiteY3" fmla="*/ 0 h 1829486"/>
              <a:gd name="connsiteX4" fmla="*/ 2419407 w 8610600"/>
              <a:gd name="connsiteY4" fmla="*/ 0 h 1829486"/>
              <a:gd name="connsiteX5" fmla="*/ 2910882 w 8610600"/>
              <a:gd name="connsiteY5" fmla="*/ 0 h 1829486"/>
              <a:gd name="connsiteX6" fmla="*/ 3562372 w 8610600"/>
              <a:gd name="connsiteY6" fmla="*/ 0 h 1829486"/>
              <a:gd name="connsiteX7" fmla="*/ 3973840 w 8610600"/>
              <a:gd name="connsiteY7" fmla="*/ 0 h 1829486"/>
              <a:gd name="connsiteX8" fmla="*/ 4545323 w 8610600"/>
              <a:gd name="connsiteY8" fmla="*/ 0 h 1829486"/>
              <a:gd name="connsiteX9" fmla="*/ 4876783 w 8610600"/>
              <a:gd name="connsiteY9" fmla="*/ 0 h 1829486"/>
              <a:gd name="connsiteX10" fmla="*/ 5608281 w 8610600"/>
              <a:gd name="connsiteY10" fmla="*/ 0 h 1829486"/>
              <a:gd name="connsiteX11" fmla="*/ 6179764 w 8610600"/>
              <a:gd name="connsiteY11" fmla="*/ 0 h 1829486"/>
              <a:gd name="connsiteX12" fmla="*/ 6911262 w 8610600"/>
              <a:gd name="connsiteY12" fmla="*/ 0 h 1829486"/>
              <a:gd name="connsiteX13" fmla="*/ 7402737 w 8610600"/>
              <a:gd name="connsiteY13" fmla="*/ 0 h 1829486"/>
              <a:gd name="connsiteX14" fmla="*/ 7814205 w 8610600"/>
              <a:gd name="connsiteY14" fmla="*/ 0 h 1829486"/>
              <a:gd name="connsiteX15" fmla="*/ 8305680 w 8610600"/>
              <a:gd name="connsiteY15" fmla="*/ 0 h 1829486"/>
              <a:gd name="connsiteX16" fmla="*/ 8610600 w 8610600"/>
              <a:gd name="connsiteY16" fmla="*/ 304920 h 1829486"/>
              <a:gd name="connsiteX17" fmla="*/ 8610600 w 8610600"/>
              <a:gd name="connsiteY17" fmla="*/ 711469 h 1829486"/>
              <a:gd name="connsiteX18" fmla="*/ 8610600 w 8610600"/>
              <a:gd name="connsiteY18" fmla="*/ 1142410 h 1829486"/>
              <a:gd name="connsiteX19" fmla="*/ 8610600 w 8610600"/>
              <a:gd name="connsiteY19" fmla="*/ 1524566 h 1829486"/>
              <a:gd name="connsiteX20" fmla="*/ 8305680 w 8610600"/>
              <a:gd name="connsiteY20" fmla="*/ 1829486 h 1829486"/>
              <a:gd name="connsiteX21" fmla="*/ 7574182 w 8610600"/>
              <a:gd name="connsiteY21" fmla="*/ 1829486 h 1829486"/>
              <a:gd name="connsiteX22" fmla="*/ 7162714 w 8610600"/>
              <a:gd name="connsiteY22" fmla="*/ 1829486 h 1829486"/>
              <a:gd name="connsiteX23" fmla="*/ 6831254 w 8610600"/>
              <a:gd name="connsiteY23" fmla="*/ 1829486 h 1829486"/>
              <a:gd name="connsiteX24" fmla="*/ 6419787 w 8610600"/>
              <a:gd name="connsiteY24" fmla="*/ 1829486 h 1829486"/>
              <a:gd name="connsiteX25" fmla="*/ 6008319 w 8610600"/>
              <a:gd name="connsiteY25" fmla="*/ 1829486 h 1829486"/>
              <a:gd name="connsiteX26" fmla="*/ 5436836 w 8610600"/>
              <a:gd name="connsiteY26" fmla="*/ 1829486 h 1829486"/>
              <a:gd name="connsiteX27" fmla="*/ 4865353 w 8610600"/>
              <a:gd name="connsiteY27" fmla="*/ 1829486 h 1829486"/>
              <a:gd name="connsiteX28" fmla="*/ 4373878 w 8610600"/>
              <a:gd name="connsiteY28" fmla="*/ 1829486 h 1829486"/>
              <a:gd name="connsiteX29" fmla="*/ 3642380 w 8610600"/>
              <a:gd name="connsiteY29" fmla="*/ 1829486 h 1829486"/>
              <a:gd name="connsiteX30" fmla="*/ 3230912 w 8610600"/>
              <a:gd name="connsiteY30" fmla="*/ 1829486 h 1829486"/>
              <a:gd name="connsiteX31" fmla="*/ 2499414 w 8610600"/>
              <a:gd name="connsiteY31" fmla="*/ 1829486 h 1829486"/>
              <a:gd name="connsiteX32" fmla="*/ 2087947 w 8610600"/>
              <a:gd name="connsiteY32" fmla="*/ 1829486 h 1829486"/>
              <a:gd name="connsiteX33" fmla="*/ 1436456 w 8610600"/>
              <a:gd name="connsiteY33" fmla="*/ 1829486 h 1829486"/>
              <a:gd name="connsiteX34" fmla="*/ 304920 w 8610600"/>
              <a:gd name="connsiteY34" fmla="*/ 1829486 h 1829486"/>
              <a:gd name="connsiteX35" fmla="*/ 0 w 8610600"/>
              <a:gd name="connsiteY35" fmla="*/ 1524566 h 1829486"/>
              <a:gd name="connsiteX36" fmla="*/ 0 w 8610600"/>
              <a:gd name="connsiteY36" fmla="*/ 1142410 h 1829486"/>
              <a:gd name="connsiteX37" fmla="*/ 0 w 8610600"/>
              <a:gd name="connsiteY37" fmla="*/ 772451 h 1829486"/>
              <a:gd name="connsiteX38" fmla="*/ 0 w 8610600"/>
              <a:gd name="connsiteY38" fmla="*/ 304920 h 182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10600" h="1829486" fill="none" extrusionOk="0">
                <a:moveTo>
                  <a:pt x="0" y="304920"/>
                </a:moveTo>
                <a:cubicBezTo>
                  <a:pt x="-33734" y="170004"/>
                  <a:pt x="151151" y="3284"/>
                  <a:pt x="304920" y="0"/>
                </a:cubicBezTo>
                <a:cubicBezTo>
                  <a:pt x="625423" y="-2171"/>
                  <a:pt x="831778" y="63644"/>
                  <a:pt x="1036418" y="0"/>
                </a:cubicBezTo>
                <a:cubicBezTo>
                  <a:pt x="1241058" y="-63644"/>
                  <a:pt x="1420327" y="35193"/>
                  <a:pt x="1767916" y="0"/>
                </a:cubicBezTo>
                <a:cubicBezTo>
                  <a:pt x="2115505" y="-35193"/>
                  <a:pt x="2198724" y="73237"/>
                  <a:pt x="2419407" y="0"/>
                </a:cubicBezTo>
                <a:cubicBezTo>
                  <a:pt x="2640090" y="-73237"/>
                  <a:pt x="2704071" y="32778"/>
                  <a:pt x="2910882" y="0"/>
                </a:cubicBezTo>
                <a:cubicBezTo>
                  <a:pt x="3117693" y="-32778"/>
                  <a:pt x="3275253" y="52273"/>
                  <a:pt x="3562372" y="0"/>
                </a:cubicBezTo>
                <a:cubicBezTo>
                  <a:pt x="3849491" y="-52273"/>
                  <a:pt x="3788008" y="35661"/>
                  <a:pt x="3973840" y="0"/>
                </a:cubicBezTo>
                <a:cubicBezTo>
                  <a:pt x="4159672" y="-35661"/>
                  <a:pt x="4364581" y="43671"/>
                  <a:pt x="4545323" y="0"/>
                </a:cubicBezTo>
                <a:cubicBezTo>
                  <a:pt x="4726065" y="-43671"/>
                  <a:pt x="4711260" y="30807"/>
                  <a:pt x="4876783" y="0"/>
                </a:cubicBezTo>
                <a:cubicBezTo>
                  <a:pt x="5042306" y="-30807"/>
                  <a:pt x="5316175" y="30860"/>
                  <a:pt x="5608281" y="0"/>
                </a:cubicBezTo>
                <a:cubicBezTo>
                  <a:pt x="5900387" y="-30860"/>
                  <a:pt x="6039457" y="61959"/>
                  <a:pt x="6179764" y="0"/>
                </a:cubicBezTo>
                <a:cubicBezTo>
                  <a:pt x="6320071" y="-61959"/>
                  <a:pt x="6747893" y="55674"/>
                  <a:pt x="6911262" y="0"/>
                </a:cubicBezTo>
                <a:cubicBezTo>
                  <a:pt x="7074631" y="-55674"/>
                  <a:pt x="7298755" y="26236"/>
                  <a:pt x="7402737" y="0"/>
                </a:cubicBezTo>
                <a:cubicBezTo>
                  <a:pt x="7506720" y="-26236"/>
                  <a:pt x="7652314" y="5729"/>
                  <a:pt x="7814205" y="0"/>
                </a:cubicBezTo>
                <a:cubicBezTo>
                  <a:pt x="7976096" y="-5729"/>
                  <a:pt x="8179173" y="18167"/>
                  <a:pt x="8305680" y="0"/>
                </a:cubicBezTo>
                <a:cubicBezTo>
                  <a:pt x="8441970" y="11265"/>
                  <a:pt x="8610025" y="107796"/>
                  <a:pt x="8610600" y="304920"/>
                </a:cubicBezTo>
                <a:cubicBezTo>
                  <a:pt x="8626852" y="455171"/>
                  <a:pt x="8584718" y="625554"/>
                  <a:pt x="8610600" y="711469"/>
                </a:cubicBezTo>
                <a:cubicBezTo>
                  <a:pt x="8636482" y="797384"/>
                  <a:pt x="8587463" y="1051993"/>
                  <a:pt x="8610600" y="1142410"/>
                </a:cubicBezTo>
                <a:cubicBezTo>
                  <a:pt x="8633737" y="1232827"/>
                  <a:pt x="8590048" y="1438202"/>
                  <a:pt x="8610600" y="1524566"/>
                </a:cubicBezTo>
                <a:cubicBezTo>
                  <a:pt x="8619822" y="1683420"/>
                  <a:pt x="8464891" y="1860463"/>
                  <a:pt x="8305680" y="1829486"/>
                </a:cubicBezTo>
                <a:cubicBezTo>
                  <a:pt x="8083132" y="1887576"/>
                  <a:pt x="7855234" y="1818883"/>
                  <a:pt x="7574182" y="1829486"/>
                </a:cubicBezTo>
                <a:cubicBezTo>
                  <a:pt x="7293130" y="1840089"/>
                  <a:pt x="7297384" y="1828453"/>
                  <a:pt x="7162714" y="1829486"/>
                </a:cubicBezTo>
                <a:cubicBezTo>
                  <a:pt x="7028044" y="1830519"/>
                  <a:pt x="6928049" y="1808320"/>
                  <a:pt x="6831254" y="1829486"/>
                </a:cubicBezTo>
                <a:cubicBezTo>
                  <a:pt x="6734459" y="1850652"/>
                  <a:pt x="6608314" y="1815170"/>
                  <a:pt x="6419787" y="1829486"/>
                </a:cubicBezTo>
                <a:cubicBezTo>
                  <a:pt x="6231260" y="1843802"/>
                  <a:pt x="6132115" y="1780957"/>
                  <a:pt x="6008319" y="1829486"/>
                </a:cubicBezTo>
                <a:cubicBezTo>
                  <a:pt x="5884523" y="1878015"/>
                  <a:pt x="5665301" y="1788774"/>
                  <a:pt x="5436836" y="1829486"/>
                </a:cubicBezTo>
                <a:cubicBezTo>
                  <a:pt x="5208371" y="1870198"/>
                  <a:pt x="5128686" y="1777190"/>
                  <a:pt x="4865353" y="1829486"/>
                </a:cubicBezTo>
                <a:cubicBezTo>
                  <a:pt x="4602020" y="1881782"/>
                  <a:pt x="4614413" y="1799247"/>
                  <a:pt x="4373878" y="1829486"/>
                </a:cubicBezTo>
                <a:cubicBezTo>
                  <a:pt x="4133344" y="1859725"/>
                  <a:pt x="4002061" y="1793142"/>
                  <a:pt x="3642380" y="1829486"/>
                </a:cubicBezTo>
                <a:cubicBezTo>
                  <a:pt x="3282699" y="1865830"/>
                  <a:pt x="3388220" y="1798302"/>
                  <a:pt x="3230912" y="1829486"/>
                </a:cubicBezTo>
                <a:cubicBezTo>
                  <a:pt x="3073604" y="1860670"/>
                  <a:pt x="2732560" y="1764584"/>
                  <a:pt x="2499414" y="1829486"/>
                </a:cubicBezTo>
                <a:cubicBezTo>
                  <a:pt x="2266268" y="1894388"/>
                  <a:pt x="2219998" y="1795221"/>
                  <a:pt x="2087947" y="1829486"/>
                </a:cubicBezTo>
                <a:cubicBezTo>
                  <a:pt x="1955896" y="1863751"/>
                  <a:pt x="1715471" y="1820200"/>
                  <a:pt x="1436456" y="1829486"/>
                </a:cubicBezTo>
                <a:cubicBezTo>
                  <a:pt x="1157441" y="1838772"/>
                  <a:pt x="731916" y="1792271"/>
                  <a:pt x="304920" y="1829486"/>
                </a:cubicBezTo>
                <a:cubicBezTo>
                  <a:pt x="130734" y="1825556"/>
                  <a:pt x="44634" y="1696593"/>
                  <a:pt x="0" y="1524566"/>
                </a:cubicBezTo>
                <a:cubicBezTo>
                  <a:pt x="-8377" y="1369199"/>
                  <a:pt x="1822" y="1243975"/>
                  <a:pt x="0" y="1142410"/>
                </a:cubicBezTo>
                <a:cubicBezTo>
                  <a:pt x="-1822" y="1040845"/>
                  <a:pt x="37943" y="893785"/>
                  <a:pt x="0" y="772451"/>
                </a:cubicBezTo>
                <a:cubicBezTo>
                  <a:pt x="-37943" y="651117"/>
                  <a:pt x="440" y="408267"/>
                  <a:pt x="0" y="304920"/>
                </a:cubicBezTo>
                <a:close/>
              </a:path>
              <a:path w="8610600" h="1829486" stroke="0" extrusionOk="0">
                <a:moveTo>
                  <a:pt x="0" y="304920"/>
                </a:moveTo>
                <a:cubicBezTo>
                  <a:pt x="-40227" y="111704"/>
                  <a:pt x="128749" y="2915"/>
                  <a:pt x="304920" y="0"/>
                </a:cubicBezTo>
                <a:cubicBezTo>
                  <a:pt x="660695" y="-25405"/>
                  <a:pt x="773521" y="87176"/>
                  <a:pt x="1036418" y="0"/>
                </a:cubicBezTo>
                <a:cubicBezTo>
                  <a:pt x="1299315" y="-87176"/>
                  <a:pt x="1355989" y="37688"/>
                  <a:pt x="1527893" y="0"/>
                </a:cubicBezTo>
                <a:cubicBezTo>
                  <a:pt x="1699797" y="-37688"/>
                  <a:pt x="1807480" y="28196"/>
                  <a:pt x="1939361" y="0"/>
                </a:cubicBezTo>
                <a:cubicBezTo>
                  <a:pt x="2071242" y="-28196"/>
                  <a:pt x="2402667" y="6439"/>
                  <a:pt x="2590851" y="0"/>
                </a:cubicBezTo>
                <a:cubicBezTo>
                  <a:pt x="2779035" y="-6439"/>
                  <a:pt x="2895131" y="49080"/>
                  <a:pt x="3082327" y="0"/>
                </a:cubicBezTo>
                <a:cubicBezTo>
                  <a:pt x="3269523" y="-49080"/>
                  <a:pt x="3549735" y="33755"/>
                  <a:pt x="3813825" y="0"/>
                </a:cubicBezTo>
                <a:cubicBezTo>
                  <a:pt x="4077915" y="-33755"/>
                  <a:pt x="4142018" y="12692"/>
                  <a:pt x="4225292" y="0"/>
                </a:cubicBezTo>
                <a:cubicBezTo>
                  <a:pt x="4308566" y="-12692"/>
                  <a:pt x="4750804" y="80188"/>
                  <a:pt x="4956790" y="0"/>
                </a:cubicBezTo>
                <a:cubicBezTo>
                  <a:pt x="5162776" y="-80188"/>
                  <a:pt x="5183206" y="31259"/>
                  <a:pt x="5288251" y="0"/>
                </a:cubicBezTo>
                <a:cubicBezTo>
                  <a:pt x="5393296" y="-31259"/>
                  <a:pt x="5741343" y="52620"/>
                  <a:pt x="5859733" y="0"/>
                </a:cubicBezTo>
                <a:cubicBezTo>
                  <a:pt x="5978123" y="-52620"/>
                  <a:pt x="6283755" y="19869"/>
                  <a:pt x="6431216" y="0"/>
                </a:cubicBezTo>
                <a:cubicBezTo>
                  <a:pt x="6578677" y="-19869"/>
                  <a:pt x="6692080" y="14584"/>
                  <a:pt x="6922691" y="0"/>
                </a:cubicBezTo>
                <a:cubicBezTo>
                  <a:pt x="7153302" y="-14584"/>
                  <a:pt x="7454005" y="63030"/>
                  <a:pt x="7654190" y="0"/>
                </a:cubicBezTo>
                <a:cubicBezTo>
                  <a:pt x="7854375" y="-63030"/>
                  <a:pt x="8045434" y="10140"/>
                  <a:pt x="8305680" y="0"/>
                </a:cubicBezTo>
                <a:cubicBezTo>
                  <a:pt x="8467468" y="1086"/>
                  <a:pt x="8587043" y="120263"/>
                  <a:pt x="8610600" y="304920"/>
                </a:cubicBezTo>
                <a:cubicBezTo>
                  <a:pt x="8619710" y="455850"/>
                  <a:pt x="8591895" y="551585"/>
                  <a:pt x="8610600" y="723665"/>
                </a:cubicBezTo>
                <a:cubicBezTo>
                  <a:pt x="8629305" y="895745"/>
                  <a:pt x="8576667" y="997503"/>
                  <a:pt x="8610600" y="1130214"/>
                </a:cubicBezTo>
                <a:cubicBezTo>
                  <a:pt x="8644533" y="1262925"/>
                  <a:pt x="8593432" y="1341983"/>
                  <a:pt x="8610600" y="1524566"/>
                </a:cubicBezTo>
                <a:cubicBezTo>
                  <a:pt x="8605846" y="1693165"/>
                  <a:pt x="8488963" y="1802661"/>
                  <a:pt x="8305680" y="1829486"/>
                </a:cubicBezTo>
                <a:cubicBezTo>
                  <a:pt x="8018222" y="1896490"/>
                  <a:pt x="7915903" y="1755217"/>
                  <a:pt x="7654190" y="1829486"/>
                </a:cubicBezTo>
                <a:cubicBezTo>
                  <a:pt x="7392477" y="1903755"/>
                  <a:pt x="7427416" y="1794666"/>
                  <a:pt x="7242722" y="1829486"/>
                </a:cubicBezTo>
                <a:cubicBezTo>
                  <a:pt x="7058028" y="1864306"/>
                  <a:pt x="6798292" y="1782938"/>
                  <a:pt x="6671239" y="1829486"/>
                </a:cubicBezTo>
                <a:cubicBezTo>
                  <a:pt x="6544186" y="1876034"/>
                  <a:pt x="6495601" y="1824187"/>
                  <a:pt x="6339779" y="1829486"/>
                </a:cubicBezTo>
                <a:cubicBezTo>
                  <a:pt x="6183957" y="1834785"/>
                  <a:pt x="6160862" y="1802031"/>
                  <a:pt x="6008319" y="1829486"/>
                </a:cubicBezTo>
                <a:cubicBezTo>
                  <a:pt x="5855776" y="1856941"/>
                  <a:pt x="5639923" y="1813316"/>
                  <a:pt x="5436836" y="1829486"/>
                </a:cubicBezTo>
                <a:cubicBezTo>
                  <a:pt x="5233749" y="1845656"/>
                  <a:pt x="5139483" y="1821719"/>
                  <a:pt x="5025368" y="1829486"/>
                </a:cubicBezTo>
                <a:cubicBezTo>
                  <a:pt x="4911253" y="1837253"/>
                  <a:pt x="4595651" y="1782657"/>
                  <a:pt x="4373878" y="1829486"/>
                </a:cubicBezTo>
                <a:cubicBezTo>
                  <a:pt x="4152105" y="1876315"/>
                  <a:pt x="4159219" y="1808398"/>
                  <a:pt x="3962410" y="1829486"/>
                </a:cubicBezTo>
                <a:cubicBezTo>
                  <a:pt x="3765601" y="1850574"/>
                  <a:pt x="3590866" y="1802281"/>
                  <a:pt x="3310920" y="1829486"/>
                </a:cubicBezTo>
                <a:cubicBezTo>
                  <a:pt x="3030974" y="1856691"/>
                  <a:pt x="3143535" y="1806952"/>
                  <a:pt x="2979460" y="1829486"/>
                </a:cubicBezTo>
                <a:cubicBezTo>
                  <a:pt x="2815385" y="1852020"/>
                  <a:pt x="2559691" y="1793623"/>
                  <a:pt x="2327969" y="1829486"/>
                </a:cubicBezTo>
                <a:cubicBezTo>
                  <a:pt x="2096247" y="1865349"/>
                  <a:pt x="2097097" y="1797046"/>
                  <a:pt x="1916502" y="1829486"/>
                </a:cubicBezTo>
                <a:cubicBezTo>
                  <a:pt x="1735907" y="1861926"/>
                  <a:pt x="1689962" y="1804307"/>
                  <a:pt x="1585042" y="1829486"/>
                </a:cubicBezTo>
                <a:cubicBezTo>
                  <a:pt x="1480122" y="1854665"/>
                  <a:pt x="1306986" y="1790712"/>
                  <a:pt x="1173574" y="1829486"/>
                </a:cubicBezTo>
                <a:cubicBezTo>
                  <a:pt x="1040162" y="1868260"/>
                  <a:pt x="631605" y="1780737"/>
                  <a:pt x="304920" y="1829486"/>
                </a:cubicBezTo>
                <a:cubicBezTo>
                  <a:pt x="172880" y="1819861"/>
                  <a:pt x="-3595" y="1717875"/>
                  <a:pt x="0" y="1524566"/>
                </a:cubicBezTo>
                <a:cubicBezTo>
                  <a:pt x="-44380" y="1389595"/>
                  <a:pt x="19578" y="1276685"/>
                  <a:pt x="0" y="1142410"/>
                </a:cubicBezTo>
                <a:cubicBezTo>
                  <a:pt x="-19578" y="1008135"/>
                  <a:pt x="19101" y="830022"/>
                  <a:pt x="0" y="748058"/>
                </a:cubicBezTo>
                <a:cubicBezTo>
                  <a:pt x="-19101" y="666094"/>
                  <a:pt x="31532" y="514234"/>
                  <a:pt x="0" y="304920"/>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2">
                    <a:lumMod val="50000"/>
                  </a:schemeClr>
                </a:solidFill>
                <a:latin typeface="Arial" panose="020B0604020202020204" pitchFamily="34" charset="0"/>
                <a:cs typeface="Arial" panose="020B0604020202020204" pitchFamily="34" charset="0"/>
              </a:rPr>
              <a:t>3. </a:t>
            </a:r>
            <a:r>
              <a:rPr lang="vi-VN" sz="3600">
                <a:solidFill>
                  <a:schemeClr val="tx2">
                    <a:lumMod val="50000"/>
                  </a:schemeClr>
                </a:solidFill>
                <a:latin typeface="Arial" panose="020B0604020202020204" pitchFamily="34" charset="0"/>
                <a:cs typeface="Arial" panose="020B0604020202020204" pitchFamily="34" charset="0"/>
              </a:rPr>
              <a:t>Kết quả khảo sát cần ghi vào giấy để sau tổng hợp lại.</a:t>
            </a:r>
            <a:endParaRPr lang="en-US" sz="360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087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3" name="Freeform 3"/>
          <p:cNvSpPr/>
          <p:nvPr/>
        </p:nvSpPr>
        <p:spPr>
          <a:xfrm>
            <a:off x="16830302" y="166583"/>
            <a:ext cx="1457698" cy="947158"/>
          </a:xfrm>
          <a:custGeom>
            <a:avLst/>
            <a:gdLst/>
            <a:ahLst/>
            <a:cxnLst/>
            <a:rect l="l" t="t" r="r" b="b"/>
            <a:pathLst>
              <a:path w="2444422" h="1701929">
                <a:moveTo>
                  <a:pt x="0" y="0"/>
                </a:moveTo>
                <a:lnTo>
                  <a:pt x="2444422" y="0"/>
                </a:lnTo>
                <a:lnTo>
                  <a:pt x="2444422" y="1701928"/>
                </a:lnTo>
                <a:lnTo>
                  <a:pt x="0" y="17019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20">
            <a:extLst>
              <a:ext uri="{FF2B5EF4-FFF2-40B4-BE49-F238E27FC236}">
                <a16:creationId xmlns:a16="http://schemas.microsoft.com/office/drawing/2014/main" id="{97B6EE0F-97DE-B3BE-5B64-5962CB2AD04C}"/>
              </a:ext>
            </a:extLst>
          </p:cNvPr>
          <p:cNvSpPr/>
          <p:nvPr/>
        </p:nvSpPr>
        <p:spPr>
          <a:xfrm>
            <a:off x="457200" y="9105900"/>
            <a:ext cx="799847" cy="787850"/>
          </a:xfrm>
          <a:custGeom>
            <a:avLst/>
            <a:gdLst/>
            <a:ahLst/>
            <a:cxnLst/>
            <a:rect l="l" t="t" r="r" b="b"/>
            <a:pathLst>
              <a:path w="799847" h="787850">
                <a:moveTo>
                  <a:pt x="0" y="0"/>
                </a:moveTo>
                <a:lnTo>
                  <a:pt x="799848" y="0"/>
                </a:lnTo>
                <a:lnTo>
                  <a:pt x="799848" y="787850"/>
                </a:lnTo>
                <a:lnTo>
                  <a:pt x="0" y="787850"/>
                </a:lnTo>
                <a:lnTo>
                  <a:pt x="0" y="0"/>
                </a:lnTo>
                <a:close/>
              </a:path>
            </a:pathLst>
          </a:custGeom>
          <a:blipFill>
            <a:blip r:embed="rId6"/>
            <a:stretch>
              <a:fillRect/>
            </a:stretch>
          </a:blipFill>
        </p:spPr>
        <p:txBody>
          <a:bodyPr/>
          <a:lstStyle/>
          <a:p>
            <a:endParaRPr lang="en-US"/>
          </a:p>
        </p:txBody>
      </p:sp>
      <p:grpSp>
        <p:nvGrpSpPr>
          <p:cNvPr id="17" name="Group 16">
            <a:extLst>
              <a:ext uri="{FF2B5EF4-FFF2-40B4-BE49-F238E27FC236}">
                <a16:creationId xmlns:a16="http://schemas.microsoft.com/office/drawing/2014/main" id="{66B901E2-E82B-5DF8-0D9E-01D72F12DA21}"/>
              </a:ext>
            </a:extLst>
          </p:cNvPr>
          <p:cNvGrpSpPr/>
          <p:nvPr/>
        </p:nvGrpSpPr>
        <p:grpSpPr>
          <a:xfrm>
            <a:off x="5981699" y="-37857"/>
            <a:ext cx="6324600" cy="1590987"/>
            <a:chOff x="5715000" y="-27216"/>
            <a:chExt cx="6324600" cy="1590987"/>
          </a:xfrm>
        </p:grpSpPr>
        <p:sp>
          <p:nvSpPr>
            <p:cNvPr id="18" name="Round Same Side Corner Rectangle 11">
              <a:extLst>
                <a:ext uri="{FF2B5EF4-FFF2-40B4-BE49-F238E27FC236}">
                  <a16:creationId xmlns:a16="http://schemas.microsoft.com/office/drawing/2014/main" id="{5BE67EE2-7DA7-4FD9-84E3-80EC94CCDD7C}"/>
                </a:ext>
              </a:extLst>
            </p:cNvPr>
            <p:cNvSpPr/>
            <p:nvPr/>
          </p:nvSpPr>
          <p:spPr>
            <a:xfrm flipV="1">
              <a:off x="5715000" y="-27216"/>
              <a:ext cx="6324600" cy="1590987"/>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E3323C0-4008-6784-2A90-C1E04C950A18}"/>
                </a:ext>
              </a:extLst>
            </p:cNvPr>
            <p:cNvSpPr txBox="1"/>
            <p:nvPr/>
          </p:nvSpPr>
          <p:spPr>
            <a:xfrm>
              <a:off x="6515100" y="288514"/>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20" name="Rectangle 19">
            <a:extLst>
              <a:ext uri="{FF2B5EF4-FFF2-40B4-BE49-F238E27FC236}">
                <a16:creationId xmlns:a16="http://schemas.microsoft.com/office/drawing/2014/main" id="{33752A78-870C-8BFB-6E0D-DEBC6A0B6A86}"/>
              </a:ext>
            </a:extLst>
          </p:cNvPr>
          <p:cNvSpPr/>
          <p:nvPr/>
        </p:nvSpPr>
        <p:spPr>
          <a:xfrm>
            <a:off x="1885949" y="2151090"/>
            <a:ext cx="14516099" cy="1824923"/>
          </a:xfrm>
          <a:prstGeom prst="rect">
            <a:avLst/>
          </a:prstGeom>
        </p:spPr>
        <p:txBody>
          <a:bodyPr wrap="square">
            <a:spAutoFit/>
          </a:bodyPr>
          <a:lstStyle/>
          <a:p>
            <a:pPr marL="571500" indent="-571500" algn="ctr">
              <a:lnSpc>
                <a:spcPct val="150000"/>
              </a:lnSpc>
              <a:spcBef>
                <a:spcPts val="300"/>
              </a:spcBef>
              <a:spcAft>
                <a:spcPts val="300"/>
              </a:spcAft>
              <a:buFont typeface="Wingdings" panose="05000000000000000000" pitchFamily="2" charset="2"/>
              <a:buChar char="Ø"/>
            </a:pPr>
            <a:r>
              <a:rPr lang="en-US" sz="4000" b="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Các em </a:t>
            </a:r>
            <a:r>
              <a:rPr lang="vi-VN" sz="4000" b="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hát</a:t>
            </a:r>
            <a:r>
              <a:rPr lang="en-US" sz="4000" b="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 và </a:t>
            </a:r>
            <a:r>
              <a:rPr lang="vi-VN" sz="4000" b="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vận động theo bài hát </a:t>
            </a:r>
            <a:r>
              <a:rPr lang="vi-VN" sz="4000" b="1" i="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Em yêu trường em (Nhạc và lời: Hoàng Vân)</a:t>
            </a:r>
            <a:endParaRPr lang="en-US" sz="4000" b="1" i="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6">
            <a:extLst>
              <a:ext uri="{FF2B5EF4-FFF2-40B4-BE49-F238E27FC236}">
                <a16:creationId xmlns:a16="http://schemas.microsoft.com/office/drawing/2014/main" id="{07651A1A-6BB1-D8C8-F397-43257E1FD306}"/>
              </a:ext>
            </a:extLst>
          </p:cNvPr>
          <p:cNvPicPr>
            <a:picLocks noChangeAspect="1"/>
          </p:cNvPicPr>
          <p:nvPr/>
        </p:nvPicPr>
        <p:blipFill>
          <a:blip r:embed="rId7"/>
          <a:srcRect/>
          <a:stretch>
            <a:fillRect/>
          </a:stretch>
        </p:blipFill>
        <p:spPr>
          <a:xfrm>
            <a:off x="4958942" y="4573973"/>
            <a:ext cx="8370116" cy="5702141"/>
          </a:xfrm>
          <a:prstGeom prst="rect">
            <a:avLst/>
          </a:prstGeom>
        </p:spPr>
      </p:pic>
      <p:pic>
        <p:nvPicPr>
          <p:cNvPr id="2" name="Em Yêu Trường Em - Ellie Khánh Ngọc  Thần Đồng Âm Nhạc Việt Nam ♪ Nhạc Thiếu Nhi 2023">
            <a:hlinkClick r:id="" action="ppaction://media"/>
            <a:extLst>
              <a:ext uri="{FF2B5EF4-FFF2-40B4-BE49-F238E27FC236}">
                <a16:creationId xmlns:a16="http://schemas.microsoft.com/office/drawing/2014/main" id="{2044005C-19A3-CA1B-9727-066A3C8AA55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3071" y="3318577"/>
            <a:ext cx="1824923" cy="18249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337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5 sai lầm phổ biến khi khảo sát nhân viên - Blue C">
            <a:extLst>
              <a:ext uri="{FF2B5EF4-FFF2-40B4-BE49-F238E27FC236}">
                <a16:creationId xmlns:a16="http://schemas.microsoft.com/office/drawing/2014/main" id="{EF3DB8E9-6F79-EEAF-BF11-9CA0756A837F}"/>
              </a:ext>
            </a:extLst>
          </p:cNvPr>
          <p:cNvPicPr>
            <a:picLocks noChangeAspect="1" noChangeArrowheads="1"/>
          </p:cNvPicPr>
          <p:nvPr/>
        </p:nvPicPr>
        <p:blipFill rotWithShape="1">
          <a:blip r:embed="rId2">
            <a:alphaModFix amt="73000"/>
            <a:extLst>
              <a:ext uri="{28A0092B-C50C-407E-A947-70E740481C1C}">
                <a14:useLocalDpi xmlns:a14="http://schemas.microsoft.com/office/drawing/2010/main" val="0"/>
              </a:ext>
            </a:extLst>
          </a:blip>
          <a:srcRect r="3538" b="1"/>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2">
            <a:extLst>
              <a:ext uri="{FF2B5EF4-FFF2-40B4-BE49-F238E27FC236}">
                <a16:creationId xmlns:a16="http://schemas.microsoft.com/office/drawing/2014/main" id="{B3A5F8BE-C802-D9C7-7A61-E0C9615CBE5A}"/>
              </a:ext>
            </a:extLst>
          </p:cNvPr>
          <p:cNvSpPr/>
          <p:nvPr/>
        </p:nvSpPr>
        <p:spPr>
          <a:xfrm>
            <a:off x="0" y="4267200"/>
            <a:ext cx="6174486" cy="1752600"/>
          </a:xfrm>
          <a:prstGeom prst="homePlate">
            <a:avLst/>
          </a:prstGeom>
          <a:solidFill>
            <a:srgbClr val="FFFD87"/>
          </a:solidFill>
          <a:ln>
            <a:solidFill>
              <a:srgbClr val="FFF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00000"/>
                </a:solidFill>
                <a:latin typeface="Arial" panose="020B0604020202020204" pitchFamily="34" charset="0"/>
                <a:cs typeface="Arial" panose="020B0604020202020204" pitchFamily="34" charset="0"/>
              </a:rPr>
              <a:t>KẾT LUẬN</a:t>
            </a:r>
          </a:p>
        </p:txBody>
      </p:sp>
      <p:grpSp>
        <p:nvGrpSpPr>
          <p:cNvPr id="12" name="Group 11">
            <a:extLst>
              <a:ext uri="{FF2B5EF4-FFF2-40B4-BE49-F238E27FC236}">
                <a16:creationId xmlns:a16="http://schemas.microsoft.com/office/drawing/2014/main" id="{D6EFBF6B-83A7-9102-D8B7-EBA0964A606B}"/>
              </a:ext>
            </a:extLst>
          </p:cNvPr>
          <p:cNvGrpSpPr/>
          <p:nvPr/>
        </p:nvGrpSpPr>
        <p:grpSpPr>
          <a:xfrm>
            <a:off x="8155684" y="917799"/>
            <a:ext cx="10113701" cy="3505200"/>
            <a:chOff x="8153402" y="647699"/>
            <a:chExt cx="10113701" cy="3505200"/>
          </a:xfrm>
        </p:grpSpPr>
        <p:sp>
          <p:nvSpPr>
            <p:cNvPr id="13" name="Round Same Side Corner Rectangle 3">
              <a:extLst>
                <a:ext uri="{FF2B5EF4-FFF2-40B4-BE49-F238E27FC236}">
                  <a16:creationId xmlns:a16="http://schemas.microsoft.com/office/drawing/2014/main" id="{8EA4F044-CD54-6B75-E7F9-2852196C12ED}"/>
                </a:ext>
              </a:extLst>
            </p:cNvPr>
            <p:cNvSpPr/>
            <p:nvPr/>
          </p:nvSpPr>
          <p:spPr>
            <a:xfrm rot="16200000">
              <a:off x="11457653" y="-2656552"/>
              <a:ext cx="3505200" cy="10113701"/>
            </a:xfrm>
            <a:prstGeom prst="round2Same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DF7D66-1535-BFB3-9BCB-ABD7E4E42A74}"/>
                </a:ext>
              </a:extLst>
            </p:cNvPr>
            <p:cNvSpPr txBox="1"/>
            <p:nvPr/>
          </p:nvSpPr>
          <p:spPr>
            <a:xfrm>
              <a:off x="8976536" y="997888"/>
              <a:ext cx="8646176" cy="2748253"/>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Mỗi tổ được quyền lựa chọn cách làm riêng của tổ mình dựa trên những ý kiến của các bạn</a:t>
              </a:r>
              <a:r>
                <a:rPr lang="en-US"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F3F3ADD0-86E8-8959-D41B-584C1E503A4D}"/>
              </a:ext>
            </a:extLst>
          </p:cNvPr>
          <p:cNvGrpSpPr/>
          <p:nvPr/>
        </p:nvGrpSpPr>
        <p:grpSpPr>
          <a:xfrm>
            <a:off x="8155684" y="5366088"/>
            <a:ext cx="10113701" cy="4197603"/>
            <a:chOff x="8153403" y="-32663"/>
            <a:chExt cx="10113701" cy="4197603"/>
          </a:xfrm>
        </p:grpSpPr>
        <p:sp>
          <p:nvSpPr>
            <p:cNvPr id="16" name="Round Same Side Corner Rectangle 3">
              <a:extLst>
                <a:ext uri="{FF2B5EF4-FFF2-40B4-BE49-F238E27FC236}">
                  <a16:creationId xmlns:a16="http://schemas.microsoft.com/office/drawing/2014/main" id="{F3CF2352-9DF9-0E85-BC66-6F0AB308614B}"/>
                </a:ext>
              </a:extLst>
            </p:cNvPr>
            <p:cNvSpPr/>
            <p:nvPr/>
          </p:nvSpPr>
          <p:spPr>
            <a:xfrm rot="16200000">
              <a:off x="11111452" y="-2990712"/>
              <a:ext cx="4197603" cy="10113701"/>
            </a:xfrm>
            <a:prstGeom prst="round2Same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BCE396-46A5-06C0-2759-2362D17F5BDD}"/>
                </a:ext>
              </a:extLst>
            </p:cNvPr>
            <p:cNvSpPr txBox="1"/>
            <p:nvPr/>
          </p:nvSpPr>
          <p:spPr>
            <a:xfrm>
              <a:off x="8810964" y="230346"/>
              <a:ext cx="8798578" cy="3671583"/>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Các thành viên trong tổ cần thống nhất cách làm để thực hiện khảo sát nhanh gọn, hiệu quả, không tạo mâu thuẫn giữa các thành viên</a:t>
              </a:r>
              <a:r>
                <a:rPr lang="en-US"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731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00" name="Freeform 11">
            <a:extLst>
              <a:ext uri="{FF2B5EF4-FFF2-40B4-BE49-F238E27FC236}">
                <a16:creationId xmlns:a16="http://schemas.microsoft.com/office/drawing/2014/main" id="{8741A377-85B2-FEC6-92F6-1279E40B984E}"/>
              </a:ext>
            </a:extLst>
          </p:cNvPr>
          <p:cNvSpPr/>
          <p:nvPr/>
        </p:nvSpPr>
        <p:spPr>
          <a:xfrm>
            <a:off x="315413" y="266700"/>
            <a:ext cx="1045573" cy="1201808"/>
          </a:xfrm>
          <a:custGeom>
            <a:avLst/>
            <a:gdLst/>
            <a:ahLst/>
            <a:cxnLst/>
            <a:rect l="l" t="t" r="r" b="b"/>
            <a:pathLst>
              <a:path w="1045573" h="1201808">
                <a:moveTo>
                  <a:pt x="0" y="0"/>
                </a:moveTo>
                <a:lnTo>
                  <a:pt x="1045572" y="0"/>
                </a:lnTo>
                <a:lnTo>
                  <a:pt x="1045572" y="1201807"/>
                </a:lnTo>
                <a:lnTo>
                  <a:pt x="0" y="12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10">
            <a:extLst>
              <a:ext uri="{FF2B5EF4-FFF2-40B4-BE49-F238E27FC236}">
                <a16:creationId xmlns:a16="http://schemas.microsoft.com/office/drawing/2014/main" id="{92A788F7-998A-9EAC-1194-6CD376842111}"/>
              </a:ext>
            </a:extLst>
          </p:cNvPr>
          <p:cNvSpPr/>
          <p:nvPr/>
        </p:nvSpPr>
        <p:spPr>
          <a:xfrm>
            <a:off x="17038772" y="9312729"/>
            <a:ext cx="1249228" cy="772321"/>
          </a:xfrm>
          <a:custGeom>
            <a:avLst/>
            <a:gdLst/>
            <a:ahLst/>
            <a:cxnLst/>
            <a:rect l="l" t="t" r="r" b="b"/>
            <a:pathLst>
              <a:path w="2470756" h="1435784">
                <a:moveTo>
                  <a:pt x="0" y="0"/>
                </a:moveTo>
                <a:lnTo>
                  <a:pt x="2470756" y="0"/>
                </a:lnTo>
                <a:lnTo>
                  <a:pt x="2470756" y="1435783"/>
                </a:lnTo>
                <a:lnTo>
                  <a:pt x="0" y="143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id="{1BAF7B01-9D52-06C6-6533-AFAB2497387B}"/>
              </a:ext>
            </a:extLst>
          </p:cNvPr>
          <p:cNvGrpSpPr/>
          <p:nvPr/>
        </p:nvGrpSpPr>
        <p:grpSpPr>
          <a:xfrm>
            <a:off x="596571" y="1271847"/>
            <a:ext cx="6229033" cy="6473161"/>
            <a:chOff x="594846" y="1891431"/>
            <a:chExt cx="6229033" cy="6473161"/>
          </a:xfrm>
        </p:grpSpPr>
        <p:grpSp>
          <p:nvGrpSpPr>
            <p:cNvPr id="5" name="Group 4">
              <a:extLst>
                <a:ext uri="{FF2B5EF4-FFF2-40B4-BE49-F238E27FC236}">
                  <a16:creationId xmlns:a16="http://schemas.microsoft.com/office/drawing/2014/main" id="{F255A81B-9DD1-EEFD-2106-4E87EE34D0AF}"/>
                </a:ext>
              </a:extLst>
            </p:cNvPr>
            <p:cNvGrpSpPr/>
            <p:nvPr/>
          </p:nvGrpSpPr>
          <p:grpSpPr>
            <a:xfrm>
              <a:off x="594846" y="2135559"/>
              <a:ext cx="6229033" cy="6229033"/>
              <a:chOff x="0" y="0"/>
              <a:chExt cx="812800" cy="812800"/>
            </a:xfrm>
          </p:grpSpPr>
          <p:sp>
            <p:nvSpPr>
              <p:cNvPr id="13" name="Freeform 7">
                <a:extLst>
                  <a:ext uri="{FF2B5EF4-FFF2-40B4-BE49-F238E27FC236}">
                    <a16:creationId xmlns:a16="http://schemas.microsoft.com/office/drawing/2014/main" id="{5196AAF1-6DC8-EB88-716D-B7062C558D7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p>
            </p:txBody>
          </p:sp>
          <p:sp>
            <p:nvSpPr>
              <p:cNvPr id="14" name="TextBox 13">
                <a:extLst>
                  <a:ext uri="{FF2B5EF4-FFF2-40B4-BE49-F238E27FC236}">
                    <a16:creationId xmlns:a16="http://schemas.microsoft.com/office/drawing/2014/main" id="{E697ED3F-A911-9406-C24C-7FEF580319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11" name="Picture 11">
              <a:extLst>
                <a:ext uri="{FF2B5EF4-FFF2-40B4-BE49-F238E27FC236}">
                  <a16:creationId xmlns:a16="http://schemas.microsoft.com/office/drawing/2014/main" id="{D94D3A6C-0382-0A15-563E-B1898F033C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6866">
              <a:off x="1753508" y="1891431"/>
              <a:ext cx="3587522" cy="926233"/>
            </a:xfrm>
            <a:prstGeom prst="rect">
              <a:avLst/>
            </a:prstGeom>
          </p:spPr>
        </p:pic>
        <p:sp>
          <p:nvSpPr>
            <p:cNvPr id="12" name="TextBox 11">
              <a:extLst>
                <a:ext uri="{FF2B5EF4-FFF2-40B4-BE49-F238E27FC236}">
                  <a16:creationId xmlns:a16="http://schemas.microsoft.com/office/drawing/2014/main" id="{7A63E066-9D68-8472-8598-78F77E6AEAAA}"/>
                </a:ext>
              </a:extLst>
            </p:cNvPr>
            <p:cNvSpPr txBox="1"/>
            <p:nvPr/>
          </p:nvSpPr>
          <p:spPr>
            <a:xfrm>
              <a:off x="1061140" y="3950297"/>
              <a:ext cx="5290901" cy="2691250"/>
            </a:xfrm>
            <a:prstGeom prst="rect">
              <a:avLst/>
            </a:prstGeom>
            <a:noFill/>
          </p:spPr>
          <p:txBody>
            <a:bodyPr wrap="square" rtlCol="0">
              <a:spAutoFit/>
            </a:bodyPr>
            <a:lstStyle/>
            <a:p>
              <a:pPr algn="ctr">
                <a:lnSpc>
                  <a:spcPct val="150000"/>
                </a:lnSpc>
              </a:pPr>
              <a:r>
                <a:rPr lang="en-US" sz="6000" b="1" dirty="0">
                  <a:solidFill>
                    <a:schemeClr val="bg1"/>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pic>
        <p:nvPicPr>
          <p:cNvPr id="15" name="Picture 11">
            <a:extLst>
              <a:ext uri="{FF2B5EF4-FFF2-40B4-BE49-F238E27FC236}">
                <a16:creationId xmlns:a16="http://schemas.microsoft.com/office/drawing/2014/main" id="{9FEE6AE4-6715-7FC2-55DC-7E39B3F2E6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90414" y="6725821"/>
            <a:ext cx="2435802" cy="4943509"/>
          </a:xfrm>
          <a:prstGeom prst="rect">
            <a:avLst/>
          </a:prstGeom>
        </p:spPr>
      </p:pic>
      <p:grpSp>
        <p:nvGrpSpPr>
          <p:cNvPr id="16" name="Group 15">
            <a:extLst>
              <a:ext uri="{FF2B5EF4-FFF2-40B4-BE49-F238E27FC236}">
                <a16:creationId xmlns:a16="http://schemas.microsoft.com/office/drawing/2014/main" id="{48A06AF1-93E6-D20F-2837-ACE1FB6ECB39}"/>
              </a:ext>
            </a:extLst>
          </p:cNvPr>
          <p:cNvGrpSpPr/>
          <p:nvPr/>
        </p:nvGrpSpPr>
        <p:grpSpPr>
          <a:xfrm>
            <a:off x="7247773" y="1031064"/>
            <a:ext cx="9669689" cy="3044725"/>
            <a:chOff x="7682169" y="342900"/>
            <a:chExt cx="9669689" cy="3044725"/>
          </a:xfrm>
        </p:grpSpPr>
        <p:sp>
          <p:nvSpPr>
            <p:cNvPr id="17" name="Freeform 3">
              <a:extLst>
                <a:ext uri="{FF2B5EF4-FFF2-40B4-BE49-F238E27FC236}">
                  <a16:creationId xmlns:a16="http://schemas.microsoft.com/office/drawing/2014/main" id="{CC15A3D5-A733-3F4A-BBE6-FEF705D359D3}"/>
                </a:ext>
              </a:extLst>
            </p:cNvPr>
            <p:cNvSpPr/>
            <p:nvPr/>
          </p:nvSpPr>
          <p:spPr>
            <a:xfrm>
              <a:off x="8298994" y="589432"/>
              <a:ext cx="9052864" cy="2798193"/>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8" name="TextBox 17">
              <a:extLst>
                <a:ext uri="{FF2B5EF4-FFF2-40B4-BE49-F238E27FC236}">
                  <a16:creationId xmlns:a16="http://schemas.microsoft.com/office/drawing/2014/main" id="{2D82BE09-87D9-825E-13E4-BAC54ABC4874}"/>
                </a:ext>
              </a:extLst>
            </p:cNvPr>
            <p:cNvSpPr txBox="1"/>
            <p:nvPr/>
          </p:nvSpPr>
          <p:spPr>
            <a:xfrm>
              <a:off x="9120774" y="1068349"/>
              <a:ext cx="7409303" cy="1824923"/>
            </a:xfrm>
            <a:prstGeom prst="rect">
              <a:avLst/>
            </a:prstGeom>
            <a:noFill/>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err="1">
                  <a:latin typeface="Arial" panose="020B0604020202020204" pitchFamily="34" charset="0"/>
                  <a:ea typeface="Calibri" panose="020F0502020204030204" pitchFamily="34" charset="0"/>
                  <a:cs typeface="Arial" panose="020B0604020202020204" pitchFamily="34" charset="0"/>
                </a:rPr>
                <a:t>học</a:t>
              </a:r>
              <a:r>
                <a:rPr lang="en-US" sz="4000">
                  <a:latin typeface="Arial" panose="020B0604020202020204" pitchFamily="34" charset="0"/>
                  <a:ea typeface="Calibri" panose="020F0502020204030204" pitchFamily="34" charset="0"/>
                  <a:cs typeface="Arial" panose="020B0604020202020204" pitchFamily="34" charset="0"/>
                </a:rPr>
                <a:t> ngày hôm </a:t>
              </a:r>
              <a:r>
                <a:rPr lang="en-US" sz="4000" dirty="0">
                  <a:latin typeface="Arial" panose="020B0604020202020204" pitchFamily="34" charset="0"/>
                  <a:ea typeface="Calibri" panose="020F0502020204030204" pitchFamily="34" charset="0"/>
                  <a:cs typeface="Arial" panose="020B0604020202020204" pitchFamily="34" charset="0"/>
                </a:rPr>
                <a:t>nay</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DE30719B-88B5-6AC3-D93B-6F0A37EFD307}"/>
                </a:ext>
              </a:extLst>
            </p:cNvPr>
            <p:cNvGrpSpPr/>
            <p:nvPr/>
          </p:nvGrpSpPr>
          <p:grpSpPr>
            <a:xfrm>
              <a:off x="7682169" y="342900"/>
              <a:ext cx="1504583" cy="1459808"/>
              <a:chOff x="9596389" y="1335906"/>
              <a:chExt cx="1851794" cy="1851794"/>
            </a:xfrm>
          </p:grpSpPr>
          <p:grpSp>
            <p:nvGrpSpPr>
              <p:cNvPr id="20" name="Group 17">
                <a:extLst>
                  <a:ext uri="{FF2B5EF4-FFF2-40B4-BE49-F238E27FC236}">
                    <a16:creationId xmlns:a16="http://schemas.microsoft.com/office/drawing/2014/main" id="{E444A0AD-D285-82EB-88AA-F2A067FA9BCB}"/>
                  </a:ext>
                </a:extLst>
              </p:cNvPr>
              <p:cNvGrpSpPr/>
              <p:nvPr/>
            </p:nvGrpSpPr>
            <p:grpSpPr>
              <a:xfrm>
                <a:off x="9596389" y="1335906"/>
                <a:ext cx="1851794" cy="1851794"/>
                <a:chOff x="0" y="0"/>
                <a:chExt cx="812800" cy="812800"/>
              </a:xfrm>
            </p:grpSpPr>
            <p:sp>
              <p:nvSpPr>
                <p:cNvPr id="22" name="Freeform 18">
                  <a:extLst>
                    <a:ext uri="{FF2B5EF4-FFF2-40B4-BE49-F238E27FC236}">
                      <a16:creationId xmlns:a16="http://schemas.microsoft.com/office/drawing/2014/main" id="{64D5A9C0-6E4D-E0C4-F362-6E88E2F1F16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40E55"/>
                </a:solidFill>
              </p:spPr>
              <p:txBody>
                <a:bodyPr/>
                <a:lstStyle/>
                <a:p>
                  <a:endParaRPr lang="en-US"/>
                </a:p>
              </p:txBody>
            </p:sp>
            <p:sp>
              <p:nvSpPr>
                <p:cNvPr id="23" name="TextBox 19">
                  <a:extLst>
                    <a:ext uri="{FF2B5EF4-FFF2-40B4-BE49-F238E27FC236}">
                      <a16:creationId xmlns:a16="http://schemas.microsoft.com/office/drawing/2014/main" id="{258A4D81-493A-1B0C-1094-C6A801A2DE4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Freeform 20">
                <a:extLst>
                  <a:ext uri="{FF2B5EF4-FFF2-40B4-BE49-F238E27FC236}">
                    <a16:creationId xmlns:a16="http://schemas.microsoft.com/office/drawing/2014/main" id="{5D582CB2-5BC0-422F-AE98-04B0A795CAB2}"/>
                  </a:ext>
                </a:extLst>
              </p:cNvPr>
              <p:cNvSpPr/>
              <p:nvPr/>
            </p:nvSpPr>
            <p:spPr>
              <a:xfrm>
                <a:off x="10194409" y="1752480"/>
                <a:ext cx="655753" cy="1018646"/>
              </a:xfrm>
              <a:custGeom>
                <a:avLst/>
                <a:gdLst/>
                <a:ahLst/>
                <a:cxnLst/>
                <a:rect l="l" t="t" r="r" b="b"/>
                <a:pathLst>
                  <a:path w="655753" h="1018646">
                    <a:moveTo>
                      <a:pt x="0" y="0"/>
                    </a:moveTo>
                    <a:lnTo>
                      <a:pt x="655753" y="0"/>
                    </a:lnTo>
                    <a:lnTo>
                      <a:pt x="655753" y="1018646"/>
                    </a:lnTo>
                    <a:lnTo>
                      <a:pt x="0" y="10186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grpSp>
        <p:nvGrpSpPr>
          <p:cNvPr id="24" name="Group 23">
            <a:extLst>
              <a:ext uri="{FF2B5EF4-FFF2-40B4-BE49-F238E27FC236}">
                <a16:creationId xmlns:a16="http://schemas.microsoft.com/office/drawing/2014/main" id="{3FAFAC2D-95C9-D84F-0015-4061DD24AA9E}"/>
              </a:ext>
            </a:extLst>
          </p:cNvPr>
          <p:cNvGrpSpPr/>
          <p:nvPr/>
        </p:nvGrpSpPr>
        <p:grpSpPr>
          <a:xfrm>
            <a:off x="7885503" y="4215628"/>
            <a:ext cx="9769394" cy="4991862"/>
            <a:chOff x="7908141" y="4723637"/>
            <a:chExt cx="9769394" cy="4991862"/>
          </a:xfrm>
        </p:grpSpPr>
        <p:sp>
          <p:nvSpPr>
            <p:cNvPr id="25" name="Freeform 3">
              <a:extLst>
                <a:ext uri="{FF2B5EF4-FFF2-40B4-BE49-F238E27FC236}">
                  <a16:creationId xmlns:a16="http://schemas.microsoft.com/office/drawing/2014/main" id="{D0C7732B-99B4-1965-AA59-AFFBF4AABA72}"/>
                </a:ext>
              </a:extLst>
            </p:cNvPr>
            <p:cNvSpPr/>
            <p:nvPr/>
          </p:nvSpPr>
          <p:spPr>
            <a:xfrm>
              <a:off x="7908141" y="5524500"/>
              <a:ext cx="9052864" cy="4190999"/>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26" name="TextBox 25">
              <a:extLst>
                <a:ext uri="{FF2B5EF4-FFF2-40B4-BE49-F238E27FC236}">
                  <a16:creationId xmlns:a16="http://schemas.microsoft.com/office/drawing/2014/main" id="{15874009-0A70-080C-A73E-79967A28638A}"/>
                </a:ext>
              </a:extLst>
            </p:cNvPr>
            <p:cNvSpPr txBox="1"/>
            <p:nvPr/>
          </p:nvSpPr>
          <p:spPr>
            <a:xfrm>
              <a:off x="8413610" y="5784207"/>
              <a:ext cx="7991258" cy="3671583"/>
            </a:xfrm>
            <a:prstGeom prst="rect">
              <a:avLst/>
            </a:prstGeom>
            <a:noFill/>
          </p:spPr>
          <p:txBody>
            <a:bodyPr wrap="square">
              <a:spAutoFit/>
            </a:bodyPr>
            <a:lstStyle/>
            <a:p>
              <a:pPr algn="just">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Hoàn thiện kế hoạch khảo sát thực trạng vệ sinh trường, lớp và tích cực thực hiện các công việc đã đề ra theo trình tự.</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7D69E89B-83D7-1C60-51C6-458C8F7D5C32}"/>
                </a:ext>
              </a:extLst>
            </p:cNvPr>
            <p:cNvGrpSpPr/>
            <p:nvPr/>
          </p:nvGrpSpPr>
          <p:grpSpPr>
            <a:xfrm>
              <a:off x="16164843" y="4723637"/>
              <a:ext cx="1512692" cy="1491613"/>
              <a:chOff x="10227627" y="4217603"/>
              <a:chExt cx="1851794" cy="1851794"/>
            </a:xfrm>
          </p:grpSpPr>
          <p:grpSp>
            <p:nvGrpSpPr>
              <p:cNvPr id="28" name="Group 14">
                <a:extLst>
                  <a:ext uri="{FF2B5EF4-FFF2-40B4-BE49-F238E27FC236}">
                    <a16:creationId xmlns:a16="http://schemas.microsoft.com/office/drawing/2014/main" id="{B37FA9FF-C778-369D-9E45-25BC3B6B6FE6}"/>
                  </a:ext>
                </a:extLst>
              </p:cNvPr>
              <p:cNvGrpSpPr/>
              <p:nvPr/>
            </p:nvGrpSpPr>
            <p:grpSpPr>
              <a:xfrm>
                <a:off x="10227627" y="4217603"/>
                <a:ext cx="1851794" cy="1851794"/>
                <a:chOff x="0" y="0"/>
                <a:chExt cx="812800" cy="812800"/>
              </a:xfrm>
            </p:grpSpPr>
            <p:sp>
              <p:nvSpPr>
                <p:cNvPr id="30" name="Freeform 15">
                  <a:extLst>
                    <a:ext uri="{FF2B5EF4-FFF2-40B4-BE49-F238E27FC236}">
                      <a16:creationId xmlns:a16="http://schemas.microsoft.com/office/drawing/2014/main" id="{D1DC93FE-B846-E4FE-2EB0-9D1FD7F10B6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50000"/>
                  </a:schemeClr>
                </a:solidFill>
              </p:spPr>
              <p:txBody>
                <a:bodyPr/>
                <a:lstStyle/>
                <a:p>
                  <a:endParaRPr lang="en-US"/>
                </a:p>
              </p:txBody>
            </p:sp>
            <p:sp>
              <p:nvSpPr>
                <p:cNvPr id="31" name="TextBox 16">
                  <a:extLst>
                    <a:ext uri="{FF2B5EF4-FFF2-40B4-BE49-F238E27FC236}">
                      <a16:creationId xmlns:a16="http://schemas.microsoft.com/office/drawing/2014/main" id="{AE8D00B3-665D-7477-AE6C-617C5CB96DC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Freeform 21">
                <a:extLst>
                  <a:ext uri="{FF2B5EF4-FFF2-40B4-BE49-F238E27FC236}">
                    <a16:creationId xmlns:a16="http://schemas.microsoft.com/office/drawing/2014/main" id="{D9117F5F-E9E4-B0F8-99DF-174AC0E8A18E}"/>
                  </a:ext>
                </a:extLst>
              </p:cNvPr>
              <p:cNvSpPr/>
              <p:nvPr/>
            </p:nvSpPr>
            <p:spPr>
              <a:xfrm>
                <a:off x="10570443" y="4579193"/>
                <a:ext cx="1169554" cy="1128616"/>
              </a:xfrm>
              <a:custGeom>
                <a:avLst/>
                <a:gdLst/>
                <a:ahLst/>
                <a:cxnLst/>
                <a:rect l="l" t="t" r="r" b="b"/>
                <a:pathLst>
                  <a:path w="1169553" h="1128619">
                    <a:moveTo>
                      <a:pt x="0" y="0"/>
                    </a:moveTo>
                    <a:lnTo>
                      <a:pt x="1169553" y="0"/>
                    </a:lnTo>
                    <a:lnTo>
                      <a:pt x="1169553" y="1128618"/>
                    </a:lnTo>
                    <a:lnTo>
                      <a:pt x="0" y="11286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grpSp>
    </p:spTree>
    <p:extLst>
      <p:ext uri="{BB962C8B-B14F-4D97-AF65-F5344CB8AC3E}">
        <p14:creationId xmlns:p14="http://schemas.microsoft.com/office/powerpoint/2010/main" val="19640914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4" name="Freeform 4"/>
          <p:cNvSpPr/>
          <p:nvPr/>
        </p:nvSpPr>
        <p:spPr>
          <a:xfrm>
            <a:off x="0" y="266700"/>
            <a:ext cx="2212369" cy="1183617"/>
          </a:xfrm>
          <a:custGeom>
            <a:avLst/>
            <a:gdLst/>
            <a:ahLst/>
            <a:cxnLst/>
            <a:rect l="l" t="t" r="r" b="b"/>
            <a:pathLst>
              <a:path w="2212369" h="1183617">
                <a:moveTo>
                  <a:pt x="0" y="0"/>
                </a:moveTo>
                <a:lnTo>
                  <a:pt x="2212369" y="0"/>
                </a:lnTo>
                <a:lnTo>
                  <a:pt x="2212369" y="1183617"/>
                </a:lnTo>
                <a:lnTo>
                  <a:pt x="0" y="1183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6306800" y="7886700"/>
            <a:ext cx="1432669" cy="2057694"/>
          </a:xfrm>
          <a:custGeom>
            <a:avLst/>
            <a:gdLst/>
            <a:ahLst/>
            <a:cxnLst/>
            <a:rect l="l" t="t" r="r" b="b"/>
            <a:pathLst>
              <a:path w="1432669" h="2057694">
                <a:moveTo>
                  <a:pt x="0" y="0"/>
                </a:moveTo>
                <a:lnTo>
                  <a:pt x="1432669" y="0"/>
                </a:lnTo>
                <a:lnTo>
                  <a:pt x="1432669" y="2057694"/>
                </a:lnTo>
                <a:lnTo>
                  <a:pt x="0" y="20576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2AB3418-B0B0-90AB-F5BB-7EE1D88391E2}"/>
              </a:ext>
            </a:extLst>
          </p:cNvPr>
          <p:cNvSpPr txBox="1"/>
          <p:nvPr/>
        </p:nvSpPr>
        <p:spPr>
          <a:xfrm>
            <a:off x="1076325" y="3540849"/>
            <a:ext cx="16135350" cy="3205301"/>
          </a:xfrm>
          <a:prstGeom prst="rect">
            <a:avLst/>
          </a:prstGeom>
        </p:spPr>
        <p:txBody>
          <a:bodyPr wrap="square" lIns="0" tIns="0" rIns="0" bIns="0" rtlCol="0" anchor="t">
            <a:spAutoFit/>
          </a:bodyPr>
          <a:lstStyle/>
          <a:p>
            <a:pPr lvl="0" algn="ctr">
              <a:lnSpc>
                <a:spcPct val="150000"/>
              </a:lnSpc>
            </a:pPr>
            <a:r>
              <a:rPr lang="vi-VN" sz="7400" b="1">
                <a:solidFill>
                  <a:srgbClr val="C0504D">
                    <a:lumMod val="50000"/>
                  </a:srgbClr>
                </a:solidFill>
                <a:cs typeface="Arial" panose="020B0604020202020204" pitchFamily="34" charset="0"/>
              </a:rPr>
              <a:t>CẢM ƠN CÁC EM HỌC SINH ĐÃ CHÚ Ý LẮNG NGHE, HẸN GẶP LẠI</a:t>
            </a:r>
            <a:r>
              <a:rPr kumimoji="0" lang="en-US" sz="74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a:t>
            </a:r>
            <a:endParaRPr kumimoji="0" lang="en-US" sz="74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51401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3" name="Freeform 3"/>
          <p:cNvSpPr/>
          <p:nvPr/>
        </p:nvSpPr>
        <p:spPr>
          <a:xfrm>
            <a:off x="16830302" y="166583"/>
            <a:ext cx="1457698" cy="947158"/>
          </a:xfrm>
          <a:custGeom>
            <a:avLst/>
            <a:gdLst/>
            <a:ahLst/>
            <a:cxnLst/>
            <a:rect l="l" t="t" r="r" b="b"/>
            <a:pathLst>
              <a:path w="2444422" h="1701929">
                <a:moveTo>
                  <a:pt x="0" y="0"/>
                </a:moveTo>
                <a:lnTo>
                  <a:pt x="2444422" y="0"/>
                </a:lnTo>
                <a:lnTo>
                  <a:pt x="2444422" y="1701928"/>
                </a:lnTo>
                <a:lnTo>
                  <a:pt x="0" y="17019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20">
            <a:extLst>
              <a:ext uri="{FF2B5EF4-FFF2-40B4-BE49-F238E27FC236}">
                <a16:creationId xmlns:a16="http://schemas.microsoft.com/office/drawing/2014/main" id="{97B6EE0F-97DE-B3BE-5B64-5962CB2AD04C}"/>
              </a:ext>
            </a:extLst>
          </p:cNvPr>
          <p:cNvSpPr/>
          <p:nvPr/>
        </p:nvSpPr>
        <p:spPr>
          <a:xfrm>
            <a:off x="457200" y="9105900"/>
            <a:ext cx="799847" cy="787850"/>
          </a:xfrm>
          <a:custGeom>
            <a:avLst/>
            <a:gdLst/>
            <a:ahLst/>
            <a:cxnLst/>
            <a:rect l="l" t="t" r="r" b="b"/>
            <a:pathLst>
              <a:path w="799847" h="787850">
                <a:moveTo>
                  <a:pt x="0" y="0"/>
                </a:moveTo>
                <a:lnTo>
                  <a:pt x="799848" y="0"/>
                </a:lnTo>
                <a:lnTo>
                  <a:pt x="799848" y="787850"/>
                </a:lnTo>
                <a:lnTo>
                  <a:pt x="0" y="787850"/>
                </a:lnTo>
                <a:lnTo>
                  <a:pt x="0" y="0"/>
                </a:lnTo>
                <a:close/>
              </a:path>
            </a:pathLst>
          </a:custGeom>
          <a:blipFill>
            <a:blip r:embed="rId4"/>
            <a:stretch>
              <a:fillRect/>
            </a:stretch>
          </a:blipFill>
        </p:spPr>
        <p:txBody>
          <a:bodyPr/>
          <a:lstStyle/>
          <a:p>
            <a:endParaRPr lang="en-US"/>
          </a:p>
        </p:txBody>
      </p:sp>
      <p:grpSp>
        <p:nvGrpSpPr>
          <p:cNvPr id="17" name="Group 16">
            <a:extLst>
              <a:ext uri="{FF2B5EF4-FFF2-40B4-BE49-F238E27FC236}">
                <a16:creationId xmlns:a16="http://schemas.microsoft.com/office/drawing/2014/main" id="{66B901E2-E82B-5DF8-0D9E-01D72F12DA21}"/>
              </a:ext>
            </a:extLst>
          </p:cNvPr>
          <p:cNvGrpSpPr/>
          <p:nvPr/>
        </p:nvGrpSpPr>
        <p:grpSpPr>
          <a:xfrm>
            <a:off x="5981699" y="-37857"/>
            <a:ext cx="6324600" cy="1590987"/>
            <a:chOff x="5715000" y="-27216"/>
            <a:chExt cx="6324600" cy="1590987"/>
          </a:xfrm>
        </p:grpSpPr>
        <p:sp>
          <p:nvSpPr>
            <p:cNvPr id="18" name="Round Same Side Corner Rectangle 11">
              <a:extLst>
                <a:ext uri="{FF2B5EF4-FFF2-40B4-BE49-F238E27FC236}">
                  <a16:creationId xmlns:a16="http://schemas.microsoft.com/office/drawing/2014/main" id="{5BE67EE2-7DA7-4FD9-84E3-80EC94CCDD7C}"/>
                </a:ext>
              </a:extLst>
            </p:cNvPr>
            <p:cNvSpPr/>
            <p:nvPr/>
          </p:nvSpPr>
          <p:spPr>
            <a:xfrm flipV="1">
              <a:off x="5715000" y="-27216"/>
              <a:ext cx="6324600" cy="1590987"/>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E3323C0-4008-6784-2A90-C1E04C950A18}"/>
                </a:ext>
              </a:extLst>
            </p:cNvPr>
            <p:cNvSpPr txBox="1"/>
            <p:nvPr/>
          </p:nvSpPr>
          <p:spPr>
            <a:xfrm>
              <a:off x="6515100" y="288514"/>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2" name="Freeform 19">
            <a:extLst>
              <a:ext uri="{FF2B5EF4-FFF2-40B4-BE49-F238E27FC236}">
                <a16:creationId xmlns:a16="http://schemas.microsoft.com/office/drawing/2014/main" id="{F9A4D214-4D02-C37D-38ED-03EB956EA28E}"/>
              </a:ext>
            </a:extLst>
          </p:cNvPr>
          <p:cNvSpPr/>
          <p:nvPr/>
        </p:nvSpPr>
        <p:spPr>
          <a:xfrm>
            <a:off x="501926" y="9232838"/>
            <a:ext cx="799847" cy="787850"/>
          </a:xfrm>
          <a:custGeom>
            <a:avLst/>
            <a:gdLst/>
            <a:ahLst/>
            <a:cxnLst/>
            <a:rect l="l" t="t" r="r" b="b"/>
            <a:pathLst>
              <a:path w="799847" h="787850">
                <a:moveTo>
                  <a:pt x="0" y="0"/>
                </a:moveTo>
                <a:lnTo>
                  <a:pt x="799847" y="0"/>
                </a:lnTo>
                <a:lnTo>
                  <a:pt x="799847" y="787849"/>
                </a:lnTo>
                <a:lnTo>
                  <a:pt x="0" y="787849"/>
                </a:lnTo>
                <a:lnTo>
                  <a:pt x="0" y="0"/>
                </a:lnTo>
                <a:close/>
              </a:path>
            </a:pathLst>
          </a:custGeom>
          <a:blipFill>
            <a:blip r:embed="rId4"/>
            <a:stretch>
              <a:fillRect/>
            </a:stretch>
          </a:blipFill>
        </p:spPr>
        <p:txBody>
          <a:bodyPr/>
          <a:lstStyle/>
          <a:p>
            <a:endParaRPr lang="en-US"/>
          </a:p>
        </p:txBody>
      </p:sp>
      <p:pic>
        <p:nvPicPr>
          <p:cNvPr id="9" name="Picture 8" descr="Icon&#10;&#10;Description automatically generated">
            <a:extLst>
              <a:ext uri="{FF2B5EF4-FFF2-40B4-BE49-F238E27FC236}">
                <a16:creationId xmlns:a16="http://schemas.microsoft.com/office/drawing/2014/main" id="{AA404404-A1AE-85A5-96C4-4D78AFB5B91A}"/>
              </a:ext>
            </a:extLst>
          </p:cNvPr>
          <p:cNvPicPr>
            <a:picLocks noChangeAspect="1"/>
          </p:cNvPicPr>
          <p:nvPr/>
        </p:nvPicPr>
        <p:blipFill rotWithShape="1">
          <a:blip r:embed="rId5">
            <a:extLst>
              <a:ext uri="{28A0092B-C50C-407E-A947-70E740481C1C}">
                <a14:useLocalDpi xmlns:a14="http://schemas.microsoft.com/office/drawing/2010/main" val="0"/>
              </a:ext>
            </a:extLst>
          </a:blip>
          <a:srcRect b="8029"/>
          <a:stretch/>
        </p:blipFill>
        <p:spPr>
          <a:xfrm>
            <a:off x="-762000" y="-312605"/>
            <a:ext cx="3101723" cy="2852691"/>
          </a:xfrm>
          <a:prstGeom prst="rect">
            <a:avLst/>
          </a:prstGeom>
        </p:spPr>
      </p:pic>
      <p:pic>
        <p:nvPicPr>
          <p:cNvPr id="10" name="Picture 7">
            <a:extLst>
              <a:ext uri="{FF2B5EF4-FFF2-40B4-BE49-F238E27FC236}">
                <a16:creationId xmlns:a16="http://schemas.microsoft.com/office/drawing/2014/main" id="{CAF730BA-493E-4957-34CD-376F14147020}"/>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7089" y="2378517"/>
            <a:ext cx="9904111" cy="6201870"/>
          </a:xfrm>
          <a:prstGeom prst="rect">
            <a:avLst/>
          </a:prstGeom>
        </p:spPr>
      </p:pic>
      <p:sp>
        <p:nvSpPr>
          <p:cNvPr id="11" name="TextBox 10">
            <a:extLst>
              <a:ext uri="{FF2B5EF4-FFF2-40B4-BE49-F238E27FC236}">
                <a16:creationId xmlns:a16="http://schemas.microsoft.com/office/drawing/2014/main" id="{1F3E68D8-11F8-85DD-A924-9D635AA25F9A}"/>
              </a:ext>
            </a:extLst>
          </p:cNvPr>
          <p:cNvSpPr txBox="1"/>
          <p:nvPr/>
        </p:nvSpPr>
        <p:spPr>
          <a:xfrm>
            <a:off x="8292345" y="4144412"/>
            <a:ext cx="7951735" cy="1998176"/>
          </a:xfrm>
          <a:prstGeom prst="rect">
            <a:avLst/>
          </a:prstGeom>
          <a:noFill/>
        </p:spPr>
        <p:txBody>
          <a:bodyPr wrap="square" rtlCol="0">
            <a:spAutoFit/>
          </a:bodyPr>
          <a:lstStyle/>
          <a:p>
            <a:pPr algn="ctr">
              <a:lnSpc>
                <a:spcPct val="150000"/>
              </a:lnSpc>
            </a:pP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Hãy c</a:t>
            </a:r>
            <a:r>
              <a:rPr lang="vi-VN" sz="4400" b="1">
                <a:solidFill>
                  <a:srgbClr val="000000"/>
                </a:solidFill>
                <a:latin typeface="Arial" panose="020B0604020202020204" pitchFamily="34" charset="0"/>
                <a:ea typeface="Calibri" panose="020F0502020204030204" pitchFamily="34" charset="0"/>
                <a:cs typeface="Arial" panose="020B0604020202020204" pitchFamily="34" charset="0"/>
              </a:rPr>
              <a:t>hia sẻ cảm xúc của em sau khi nghe và hát bài hát</a:t>
            </a:r>
            <a:endParaRPr lang="vi-VN" sz="4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picture containing doll, toy&#10;&#10;Description automatically generated">
            <a:extLst>
              <a:ext uri="{FF2B5EF4-FFF2-40B4-BE49-F238E27FC236}">
                <a16:creationId xmlns:a16="http://schemas.microsoft.com/office/drawing/2014/main" id="{EB9549C2-6037-C259-8684-12BBEEDDD2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8646" y="4914900"/>
            <a:ext cx="5372100" cy="5372100"/>
          </a:xfrm>
          <a:prstGeom prst="rect">
            <a:avLst/>
          </a:prstGeom>
        </p:spPr>
      </p:pic>
    </p:spTree>
    <p:extLst>
      <p:ext uri="{BB962C8B-B14F-4D97-AF65-F5344CB8AC3E}">
        <p14:creationId xmlns:p14="http://schemas.microsoft.com/office/powerpoint/2010/main" val="24663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op 9 bài giới thiệu về trường em đang học">
            <a:extLst>
              <a:ext uri="{FF2B5EF4-FFF2-40B4-BE49-F238E27FC236}">
                <a16:creationId xmlns:a16="http://schemas.microsoft.com/office/drawing/2014/main" id="{F9A5F32C-BB9D-BA06-3DA0-2F7756B0A9C3}"/>
              </a:ext>
            </a:extLst>
          </p:cNvPr>
          <p:cNvPicPr>
            <a:picLocks noChangeAspect="1" noChangeArrowheads="1"/>
          </p:cNvPicPr>
          <p:nvPr/>
        </p:nvPicPr>
        <p:blipFill rotWithShape="1">
          <a:blip r:embed="rId2">
            <a:alphaModFix amt="78000"/>
            <a:extLst>
              <a:ext uri="{28A0092B-C50C-407E-A947-70E740481C1C}">
                <a14:useLocalDpi xmlns:a14="http://schemas.microsoft.com/office/drawing/2010/main" val="0"/>
              </a:ext>
            </a:extLst>
          </a:blip>
          <a:srcRect t="1231" b="4644"/>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8304C4D-ECB5-ABF1-9379-B9DB8346ADC3}"/>
              </a:ext>
            </a:extLst>
          </p:cNvPr>
          <p:cNvGrpSpPr/>
          <p:nvPr/>
        </p:nvGrpSpPr>
        <p:grpSpPr>
          <a:xfrm>
            <a:off x="-2266" y="571500"/>
            <a:ext cx="11353800" cy="5105402"/>
            <a:chOff x="54426" y="3549452"/>
            <a:chExt cx="11353800" cy="5105402"/>
          </a:xfrm>
        </p:grpSpPr>
        <p:sp>
          <p:nvSpPr>
            <p:cNvPr id="11" name="Round Same Side Corner Rectangle 3">
              <a:extLst>
                <a:ext uri="{FF2B5EF4-FFF2-40B4-BE49-F238E27FC236}">
                  <a16:creationId xmlns:a16="http://schemas.microsoft.com/office/drawing/2014/main" id="{8F1115B3-82B1-6692-10B3-B29ABC2FA34D}"/>
                </a:ext>
              </a:extLst>
            </p:cNvPr>
            <p:cNvSpPr/>
            <p:nvPr/>
          </p:nvSpPr>
          <p:spPr>
            <a:xfrm rot="5400000">
              <a:off x="3178625" y="425253"/>
              <a:ext cx="5105402" cy="11353800"/>
            </a:xfrm>
            <a:prstGeom prst="round2Same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3C11CE-4F21-949E-70C5-D645909778F7}"/>
                </a:ext>
              </a:extLst>
            </p:cNvPr>
            <p:cNvSpPr txBox="1"/>
            <p:nvPr/>
          </p:nvSpPr>
          <p:spPr>
            <a:xfrm>
              <a:off x="919160" y="4084549"/>
              <a:ext cx="9624332" cy="4035207"/>
            </a:xfrm>
            <a:prstGeom prst="rect">
              <a:avLst/>
            </a:prstGeom>
            <a:noFill/>
          </p:spPr>
          <p:txBody>
            <a:bodyPr wrap="square" rtlCol="0">
              <a:spAutoFit/>
            </a:bodyPr>
            <a:lstStyle/>
            <a:p>
              <a:pPr algn="ctr">
                <a:lnSpc>
                  <a:spcPct val="150000"/>
                </a:lnSpc>
              </a:pPr>
              <a:r>
                <a:rPr lang="en-US" sz="5000" b="1">
                  <a:solidFill>
                    <a:srgbClr val="C00000"/>
                  </a:solidFill>
                  <a:latin typeface="Arial" panose="020B0604020202020204" pitchFamily="34" charset="0"/>
                  <a:cs typeface="Arial" panose="020B0604020202020204" pitchFamily="34" charset="0"/>
                </a:rPr>
                <a:t>YÊU CẦU</a:t>
              </a:r>
              <a:endParaRPr lang="en-US" sz="5000" b="1" dirty="0">
                <a:solidFill>
                  <a:srgbClr val="C00000"/>
                </a:solidFill>
                <a:latin typeface="Arial" panose="020B0604020202020204" pitchFamily="34" charset="0"/>
                <a:cs typeface="Arial" panose="020B0604020202020204" pitchFamily="34" charset="0"/>
              </a:endParaRPr>
            </a:p>
            <a:p>
              <a:pPr algn="just">
                <a:lnSpc>
                  <a:spcPct val="150000"/>
                </a:lnSpc>
              </a:pPr>
              <a:r>
                <a:rPr lang="vi-VN" sz="4200">
                  <a:latin typeface="Arial" panose="020B0604020202020204" pitchFamily="34" charset="0"/>
                  <a:cs typeface="Arial" panose="020B0604020202020204" pitchFamily="34" charset="0"/>
                </a:rPr>
                <a:t>Sau khi kết thúc hát và vận động theo bài hát</a:t>
              </a:r>
              <a:r>
                <a:rPr lang="en-US" sz="4200">
                  <a:latin typeface="Arial" panose="020B0604020202020204" pitchFamily="34" charset="0"/>
                  <a:cs typeface="Arial" panose="020B0604020202020204" pitchFamily="34" charset="0"/>
                </a:rPr>
                <a:t>, các e</a:t>
              </a:r>
              <a:r>
                <a:rPr lang="vi-VN" sz="4200">
                  <a:latin typeface="Arial" panose="020B0604020202020204" pitchFamily="34" charset="0"/>
                  <a:cs typeface="Arial" panose="020B0604020202020204" pitchFamily="34" charset="0"/>
                </a:rPr>
                <a:t>m hãy tưởng tượng ngôi trường em mơ ước</a:t>
              </a:r>
              <a:r>
                <a:rPr lang="en-US" sz="420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2"/>
          <p:cNvSpPr/>
          <p:nvPr/>
        </p:nvSpPr>
        <p:spPr>
          <a:xfrm>
            <a:off x="16306800" y="-190500"/>
            <a:ext cx="1981200" cy="1905000"/>
          </a:xfrm>
          <a:custGeom>
            <a:avLst/>
            <a:gdLst/>
            <a:ahLst/>
            <a:cxnLst/>
            <a:rect l="l" t="t" r="r" b="b"/>
            <a:pathLst>
              <a:path w="2983548" h="3256260">
                <a:moveTo>
                  <a:pt x="0" y="0"/>
                </a:moveTo>
                <a:lnTo>
                  <a:pt x="2983548" y="0"/>
                </a:lnTo>
                <a:lnTo>
                  <a:pt x="2983548" y="3256260"/>
                </a:lnTo>
                <a:lnTo>
                  <a:pt x="0" y="3256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18410" y="8569778"/>
            <a:ext cx="1447800" cy="1975757"/>
          </a:xfrm>
          <a:custGeom>
            <a:avLst/>
            <a:gdLst/>
            <a:ahLst/>
            <a:cxnLst/>
            <a:rect l="l" t="t" r="r" b="b"/>
            <a:pathLst>
              <a:path w="2875216" h="4114800">
                <a:moveTo>
                  <a:pt x="0" y="0"/>
                </a:moveTo>
                <a:lnTo>
                  <a:pt x="2875217" y="0"/>
                </a:lnTo>
                <a:lnTo>
                  <a:pt x="28752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812986" y="8795657"/>
            <a:ext cx="1447800" cy="1524000"/>
          </a:xfrm>
          <a:custGeom>
            <a:avLst/>
            <a:gdLst/>
            <a:ahLst/>
            <a:cxnLst/>
            <a:rect l="l" t="t" r="r" b="b"/>
            <a:pathLst>
              <a:path w="3046142" h="3333671">
                <a:moveTo>
                  <a:pt x="0" y="0"/>
                </a:moveTo>
                <a:lnTo>
                  <a:pt x="3046142" y="0"/>
                </a:lnTo>
                <a:lnTo>
                  <a:pt x="3046142" y="3333671"/>
                </a:lnTo>
                <a:lnTo>
                  <a:pt x="0" y="3333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F4A6D7C7-EF9B-33A8-4524-BB4283CFDD50}"/>
              </a:ext>
            </a:extLst>
          </p:cNvPr>
          <p:cNvSpPr txBox="1"/>
          <p:nvPr/>
        </p:nvSpPr>
        <p:spPr>
          <a:xfrm>
            <a:off x="495299" y="482744"/>
            <a:ext cx="17297399" cy="3297634"/>
          </a:xfrm>
          <a:prstGeom prst="rect">
            <a:avLst/>
          </a:prstGeom>
          <a:noFill/>
        </p:spPr>
        <p:txBody>
          <a:bodyPr wrap="square">
            <a:spAutoFit/>
          </a:bodyPr>
          <a:lstStyle/>
          <a:p>
            <a:pPr marL="0" marR="0" algn="ctr">
              <a:lnSpc>
                <a:spcPct val="150000"/>
              </a:lnSpc>
              <a:spcBef>
                <a:spcPts val="0"/>
              </a:spcBef>
              <a:spcAft>
                <a:spcPts val="0"/>
              </a:spcAft>
            </a:pPr>
            <a:r>
              <a:rPr lang="vi-VN" sz="7400" b="1" kern="0">
                <a:effectLst/>
                <a:latin typeface="Arial" panose="020B0604020202020204" pitchFamily="34" charset="0"/>
                <a:ea typeface="Times New Roman" panose="02020603050405020304" pitchFamily="18" charset="0"/>
                <a:cs typeface="Arial" panose="020B0604020202020204" pitchFamily="34" charset="0"/>
              </a:rPr>
              <a:t>CHỦ ĐỀ</a:t>
            </a:r>
            <a:r>
              <a:rPr lang="en-US" sz="7400" b="1" kern="0">
                <a:effectLst/>
                <a:latin typeface="Arial" panose="020B0604020202020204" pitchFamily="34" charset="0"/>
                <a:ea typeface="Times New Roman" panose="02020603050405020304" pitchFamily="18" charset="0"/>
                <a:cs typeface="Arial" panose="020B0604020202020204" pitchFamily="34" charset="0"/>
              </a:rPr>
              <a:t>.</a:t>
            </a:r>
            <a:endParaRPr lang="en-US" sz="74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7400" b="1" kern="0">
                <a:effectLst/>
                <a:latin typeface="Arial" panose="020B0604020202020204" pitchFamily="34" charset="0"/>
                <a:ea typeface="Times New Roman" panose="02020603050405020304" pitchFamily="18" charset="0"/>
                <a:cs typeface="Arial" panose="020B0604020202020204" pitchFamily="34" charset="0"/>
              </a:rPr>
              <a:t>YÊU TRƯỜNG, MẾN LỚP</a:t>
            </a:r>
            <a:endParaRPr lang="en-US" sz="74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B404B1C5-C20F-7B39-01D3-35D7BEB9CD45}"/>
              </a:ext>
            </a:extLst>
          </p:cNvPr>
          <p:cNvSpPr txBox="1"/>
          <p:nvPr/>
        </p:nvSpPr>
        <p:spPr>
          <a:xfrm>
            <a:off x="405490" y="4439576"/>
            <a:ext cx="17477014" cy="5271379"/>
          </a:xfrm>
          <a:prstGeom prst="rect">
            <a:avLst/>
          </a:prstGeom>
          <a:noFill/>
        </p:spPr>
        <p:txBody>
          <a:bodyPr wrap="square">
            <a:spAutoFit/>
          </a:bodyPr>
          <a:lstStyle/>
          <a:p>
            <a:pPr algn="ctr">
              <a:lnSpc>
                <a:spcPct val="150000"/>
              </a:lnSpc>
            </a:pPr>
            <a:r>
              <a:rPr lang="en-US" sz="7600" b="1" err="1">
                <a:solidFill>
                  <a:srgbClr val="C00000"/>
                </a:solidFill>
                <a:effectLst/>
                <a:latin typeface="Arial" panose="020B0604020202020204" pitchFamily="34" charset="0"/>
                <a:ea typeface="Calibri" panose="020F0502020204030204" pitchFamily="34" charset="0"/>
                <a:cs typeface="Arial" panose="020B0604020202020204" pitchFamily="34" charset="0"/>
              </a:rPr>
              <a:t>Tuần</a:t>
            </a:r>
            <a:r>
              <a:rPr lang="en-US" sz="7600" b="1">
                <a:solidFill>
                  <a:srgbClr val="C00000"/>
                </a:solidFill>
                <a:effectLst/>
                <a:latin typeface="Arial" panose="020B0604020202020204" pitchFamily="34" charset="0"/>
                <a:ea typeface="Calibri" panose="020F0502020204030204" pitchFamily="34" charset="0"/>
                <a:cs typeface="Arial" panose="020B0604020202020204" pitchFamily="34" charset="0"/>
              </a:rPr>
              <a:t> 9 – Tiết</a:t>
            </a:r>
            <a:r>
              <a:rPr lang="en-US" sz="7600" b="1">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76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Hoạt</a:t>
            </a:r>
            <a:r>
              <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động</a:t>
            </a:r>
            <a:r>
              <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giáo</a:t>
            </a:r>
            <a:r>
              <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dục</a:t>
            </a:r>
            <a:r>
              <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theo</a:t>
            </a:r>
            <a:r>
              <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7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7600" b="1" dirty="0">
                <a:solidFill>
                  <a:srgbClr val="C0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vi-VN" sz="7600" b="1">
                <a:solidFill>
                  <a:srgbClr val="C00000"/>
                </a:solidFill>
                <a:ea typeface="Calibri" panose="020F0502020204030204" pitchFamily="34" charset="0"/>
                <a:cs typeface="Arial" panose="020B0604020202020204" pitchFamily="34" charset="0"/>
              </a:rPr>
              <a:t>Thực trạng vệ sinh trường, lớp</a:t>
            </a:r>
            <a:endParaRPr lang="en-US" sz="76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277125C-362D-4B88-E560-B67448080BE7}"/>
              </a:ext>
            </a:extLst>
          </p:cNvPr>
          <p:cNvCxnSpPr>
            <a:cxnSpLocks/>
          </p:cNvCxnSpPr>
          <p:nvPr/>
        </p:nvCxnSpPr>
        <p:spPr>
          <a:xfrm>
            <a:off x="1456614" y="4305300"/>
            <a:ext cx="153747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9" name="Freeform 9"/>
          <p:cNvSpPr/>
          <p:nvPr/>
        </p:nvSpPr>
        <p:spPr>
          <a:xfrm>
            <a:off x="17155235" y="9032304"/>
            <a:ext cx="846962" cy="859972"/>
          </a:xfrm>
          <a:custGeom>
            <a:avLst/>
            <a:gdLst/>
            <a:ahLst/>
            <a:cxnLst/>
            <a:rect l="l" t="t" r="r" b="b"/>
            <a:pathLst>
              <a:path w="1601792" h="1521702">
                <a:moveTo>
                  <a:pt x="0" y="0"/>
                </a:moveTo>
                <a:lnTo>
                  <a:pt x="1601792" y="0"/>
                </a:lnTo>
                <a:lnTo>
                  <a:pt x="1601792" y="1521702"/>
                </a:lnTo>
                <a:lnTo>
                  <a:pt x="0" y="152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661364" y="120710"/>
            <a:ext cx="2470756" cy="1435784"/>
          </a:xfrm>
          <a:custGeom>
            <a:avLst/>
            <a:gdLst/>
            <a:ahLst/>
            <a:cxnLst/>
            <a:rect l="l" t="t" r="r" b="b"/>
            <a:pathLst>
              <a:path w="2470756" h="1435784">
                <a:moveTo>
                  <a:pt x="0" y="0"/>
                </a:moveTo>
                <a:lnTo>
                  <a:pt x="2470756" y="0"/>
                </a:lnTo>
                <a:lnTo>
                  <a:pt x="2470756" y="1435783"/>
                </a:lnTo>
                <a:lnTo>
                  <a:pt x="0" y="143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285803" y="8861386"/>
            <a:ext cx="1045573" cy="1201808"/>
          </a:xfrm>
          <a:custGeom>
            <a:avLst/>
            <a:gdLst/>
            <a:ahLst/>
            <a:cxnLst/>
            <a:rect l="l" t="t" r="r" b="b"/>
            <a:pathLst>
              <a:path w="1045573" h="1201808">
                <a:moveTo>
                  <a:pt x="0" y="0"/>
                </a:moveTo>
                <a:lnTo>
                  <a:pt x="1045572" y="0"/>
                </a:lnTo>
                <a:lnTo>
                  <a:pt x="1045572" y="1201807"/>
                </a:lnTo>
                <a:lnTo>
                  <a:pt x="0" y="1201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1">
            <a:extLst>
              <a:ext uri="{FF2B5EF4-FFF2-40B4-BE49-F238E27FC236}">
                <a16:creationId xmlns:a16="http://schemas.microsoft.com/office/drawing/2014/main" id="{55AB5C99-4599-43E3-13DE-0498FFB74C2F}"/>
              </a:ext>
            </a:extLst>
          </p:cNvPr>
          <p:cNvGrpSpPr/>
          <p:nvPr/>
        </p:nvGrpSpPr>
        <p:grpSpPr>
          <a:xfrm>
            <a:off x="1075237" y="3298900"/>
            <a:ext cx="16308924" cy="2464025"/>
            <a:chOff x="7286310" y="220483"/>
            <a:chExt cx="16308924" cy="2464025"/>
          </a:xfrm>
        </p:grpSpPr>
        <p:sp>
          <p:nvSpPr>
            <p:cNvPr id="13" name="Rectangle: Rounded Corners 12">
              <a:extLst>
                <a:ext uri="{FF2B5EF4-FFF2-40B4-BE49-F238E27FC236}">
                  <a16:creationId xmlns:a16="http://schemas.microsoft.com/office/drawing/2014/main" id="{9FE832CC-FFB8-6A98-9324-EDB89B24DE81}"/>
                </a:ext>
              </a:extLst>
            </p:cNvPr>
            <p:cNvSpPr/>
            <p:nvPr/>
          </p:nvSpPr>
          <p:spPr>
            <a:xfrm>
              <a:off x="7286310" y="775934"/>
              <a:ext cx="1371600" cy="1318000"/>
            </a:xfrm>
            <a:prstGeom prst="round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b="1" dirty="0">
                  <a:solidFill>
                    <a:schemeClr val="accent2">
                      <a:lumMod val="75000"/>
                    </a:schemeClr>
                  </a:solidFill>
                  <a:latin typeface="Arial" panose="020B0604020202020204" pitchFamily="34" charset="0"/>
                  <a:cs typeface="Arial" panose="020B0604020202020204" pitchFamily="34" charset="0"/>
                </a:rPr>
                <a:t>1</a:t>
              </a:r>
            </a:p>
          </p:txBody>
        </p:sp>
        <p:sp>
          <p:nvSpPr>
            <p:cNvPr id="14" name="Plaque 13">
              <a:extLst>
                <a:ext uri="{FF2B5EF4-FFF2-40B4-BE49-F238E27FC236}">
                  <a16:creationId xmlns:a16="http://schemas.microsoft.com/office/drawing/2014/main" id="{D2E7E0EB-EAFF-5639-BC05-B82895FC17B5}"/>
                </a:ext>
              </a:extLst>
            </p:cNvPr>
            <p:cNvSpPr/>
            <p:nvPr/>
          </p:nvSpPr>
          <p:spPr>
            <a:xfrm>
              <a:off x="8986762" y="220483"/>
              <a:ext cx="14608472" cy="2464025"/>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1</a:t>
              </a:r>
              <a:r>
                <a:rPr lang="en-US" sz="4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4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Xây dựng kế hoạch khảo sát thực trạng vệ sinh trường, lớp</a:t>
              </a:r>
              <a:endParaRPr lang="en-US" sz="4400"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096F0BDE-1FBE-C4DB-5C5B-A07810AFB068}"/>
              </a:ext>
            </a:extLst>
          </p:cNvPr>
          <p:cNvGrpSpPr/>
          <p:nvPr/>
        </p:nvGrpSpPr>
        <p:grpSpPr>
          <a:xfrm>
            <a:off x="1048023" y="6561142"/>
            <a:ext cx="16336138" cy="2503819"/>
            <a:chOff x="7264539" y="102621"/>
            <a:chExt cx="16336138" cy="2503819"/>
          </a:xfrm>
        </p:grpSpPr>
        <p:sp>
          <p:nvSpPr>
            <p:cNvPr id="16" name="Rectangle: Rounded Corners 15">
              <a:extLst>
                <a:ext uri="{FF2B5EF4-FFF2-40B4-BE49-F238E27FC236}">
                  <a16:creationId xmlns:a16="http://schemas.microsoft.com/office/drawing/2014/main" id="{3BBEE348-9F68-8ABF-A944-A88B6B0BE23D}"/>
                </a:ext>
              </a:extLst>
            </p:cNvPr>
            <p:cNvSpPr/>
            <p:nvPr/>
          </p:nvSpPr>
          <p:spPr>
            <a:xfrm>
              <a:off x="7264539" y="695531"/>
              <a:ext cx="1371600" cy="1318000"/>
            </a:xfrm>
            <a:prstGeom prst="round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b="1" dirty="0">
                  <a:solidFill>
                    <a:schemeClr val="accent2">
                      <a:lumMod val="75000"/>
                    </a:schemeClr>
                  </a:solidFill>
                  <a:latin typeface="Arial" panose="020B0604020202020204" pitchFamily="34" charset="0"/>
                  <a:cs typeface="Arial" panose="020B0604020202020204" pitchFamily="34" charset="0"/>
                </a:rPr>
                <a:t>2</a:t>
              </a:r>
            </a:p>
          </p:txBody>
        </p:sp>
        <p:sp>
          <p:nvSpPr>
            <p:cNvPr id="17" name="Plaque 16">
              <a:extLst>
                <a:ext uri="{FF2B5EF4-FFF2-40B4-BE49-F238E27FC236}">
                  <a16:creationId xmlns:a16="http://schemas.microsoft.com/office/drawing/2014/main" id="{BD961220-42BD-6E86-15A5-7176FC5250FC}"/>
                </a:ext>
              </a:extLst>
            </p:cNvPr>
            <p:cNvSpPr/>
            <p:nvPr/>
          </p:nvSpPr>
          <p:spPr>
            <a:xfrm>
              <a:off x="8975877" y="102621"/>
              <a:ext cx="14624800" cy="2503819"/>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2</a:t>
              </a:r>
              <a:r>
                <a:rPr lang="en-US" sz="4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4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Phương pháp thực hiện khảo sát</a:t>
              </a:r>
              <a:endParaRPr lang="en-US" sz="4400"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95515742-2368-07B7-7797-9EBAC56734C9}"/>
              </a:ext>
            </a:extLst>
          </p:cNvPr>
          <p:cNvGrpSpPr/>
          <p:nvPr/>
        </p:nvGrpSpPr>
        <p:grpSpPr>
          <a:xfrm>
            <a:off x="-2057400" y="541165"/>
            <a:ext cx="12849605" cy="1988616"/>
            <a:chOff x="3467284" y="-113866"/>
            <a:chExt cx="12849605" cy="1988616"/>
          </a:xfrm>
        </p:grpSpPr>
        <p:grpSp>
          <p:nvGrpSpPr>
            <p:cNvPr id="19" name="Group 18">
              <a:extLst>
                <a:ext uri="{FF2B5EF4-FFF2-40B4-BE49-F238E27FC236}">
                  <a16:creationId xmlns:a16="http://schemas.microsoft.com/office/drawing/2014/main" id="{761348E3-64F7-4594-A483-F5BA68F89B01}"/>
                </a:ext>
              </a:extLst>
            </p:cNvPr>
            <p:cNvGrpSpPr/>
            <p:nvPr/>
          </p:nvGrpSpPr>
          <p:grpSpPr>
            <a:xfrm>
              <a:off x="3467284" y="-113866"/>
              <a:ext cx="12849605" cy="1988616"/>
              <a:chOff x="0" y="-157482"/>
              <a:chExt cx="3506745" cy="592629"/>
            </a:xfrm>
          </p:grpSpPr>
          <p:sp>
            <p:nvSpPr>
              <p:cNvPr id="21" name="Freeform 19">
                <a:extLst>
                  <a:ext uri="{FF2B5EF4-FFF2-40B4-BE49-F238E27FC236}">
                    <a16:creationId xmlns:a16="http://schemas.microsoft.com/office/drawing/2014/main" id="{F8593AEC-E012-A5D1-3091-E4995669BDF9}"/>
                  </a:ext>
                </a:extLst>
              </p:cNvPr>
              <p:cNvSpPr/>
              <p:nvPr/>
            </p:nvSpPr>
            <p:spPr>
              <a:xfrm>
                <a:off x="203200" y="-157482"/>
                <a:ext cx="3303545" cy="59262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75000"/>
                </a:schemeClr>
              </a:solidFill>
            </p:spPr>
            <p:txBody>
              <a:bodyPr/>
              <a:lstStyle/>
              <a:p>
                <a:endParaRPr lang="en-US"/>
              </a:p>
            </p:txBody>
          </p:sp>
          <p:sp>
            <p:nvSpPr>
              <p:cNvPr id="22" name="TextBox 20">
                <a:extLst>
                  <a:ext uri="{FF2B5EF4-FFF2-40B4-BE49-F238E27FC236}">
                    <a16:creationId xmlns:a16="http://schemas.microsoft.com/office/drawing/2014/main" id="{B9E39219-1E99-4D73-B6AC-D8AA60F1AF04}"/>
                  </a:ext>
                </a:extLst>
              </p:cNvPr>
              <p:cNvSpPr txBox="1"/>
              <p:nvPr/>
            </p:nvSpPr>
            <p:spPr>
              <a:xfrm>
                <a:off x="0" y="-38100"/>
                <a:ext cx="812800" cy="444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20" name="TextBox 19">
              <a:extLst>
                <a:ext uri="{FF2B5EF4-FFF2-40B4-BE49-F238E27FC236}">
                  <a16:creationId xmlns:a16="http://schemas.microsoft.com/office/drawing/2014/main" id="{B02CB047-FF17-D552-9F85-3905F7FE8C2A}"/>
                </a:ext>
              </a:extLst>
            </p:cNvPr>
            <p:cNvSpPr txBox="1"/>
            <p:nvPr/>
          </p:nvSpPr>
          <p:spPr>
            <a:xfrm>
              <a:off x="6104946" y="417545"/>
              <a:ext cx="791735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solidFill>
                    <a:schemeClr val="bg1"/>
                  </a:solidFill>
                  <a:latin typeface="Arial" panose="020B0604020202020204" pitchFamily="34" charset="0"/>
                  <a:cs typeface="Arial" panose="020B0604020202020204" pitchFamily="34" charset="0"/>
                </a:rPr>
                <a:t>NỘI DUNG BÀI HỌC</a:t>
              </a: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2"/>
          <p:cNvSpPr/>
          <p:nvPr/>
        </p:nvSpPr>
        <p:spPr>
          <a:xfrm>
            <a:off x="11277600" y="1302908"/>
            <a:ext cx="6480875" cy="7613362"/>
          </a:xfrm>
          <a:custGeom>
            <a:avLst/>
            <a:gdLst/>
            <a:ahLst/>
            <a:cxnLst/>
            <a:rect l="l" t="t" r="r" b="b"/>
            <a:pathLst>
              <a:path w="6480875" h="7613362">
                <a:moveTo>
                  <a:pt x="0" y="0"/>
                </a:moveTo>
                <a:lnTo>
                  <a:pt x="6480875" y="0"/>
                </a:lnTo>
                <a:lnTo>
                  <a:pt x="6480875" y="7613362"/>
                </a:lnTo>
                <a:lnTo>
                  <a:pt x="0" y="7613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652205"/>
            <a:ext cx="1524000" cy="1581071"/>
          </a:xfrm>
          <a:custGeom>
            <a:avLst/>
            <a:gdLst/>
            <a:ahLst/>
            <a:cxnLst/>
            <a:rect l="l" t="t" r="r" b="b"/>
            <a:pathLst>
              <a:path w="3046142" h="3333671">
                <a:moveTo>
                  <a:pt x="0" y="0"/>
                </a:moveTo>
                <a:lnTo>
                  <a:pt x="3046142" y="0"/>
                </a:lnTo>
                <a:lnTo>
                  <a:pt x="3046142" y="3333671"/>
                </a:lnTo>
                <a:lnTo>
                  <a:pt x="0" y="3333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309082">
            <a:off x="33575" y="356874"/>
            <a:ext cx="2224005" cy="847902"/>
          </a:xfrm>
          <a:custGeom>
            <a:avLst/>
            <a:gdLst/>
            <a:ahLst/>
            <a:cxnLst/>
            <a:rect l="l" t="t" r="r" b="b"/>
            <a:pathLst>
              <a:path w="2224005" h="847902">
                <a:moveTo>
                  <a:pt x="0" y="0"/>
                </a:moveTo>
                <a:lnTo>
                  <a:pt x="2224005" y="0"/>
                </a:lnTo>
                <a:lnTo>
                  <a:pt x="2224005" y="847902"/>
                </a:lnTo>
                <a:lnTo>
                  <a:pt x="0" y="847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20">
            <a:extLst>
              <a:ext uri="{FF2B5EF4-FFF2-40B4-BE49-F238E27FC236}">
                <a16:creationId xmlns:a16="http://schemas.microsoft.com/office/drawing/2014/main" id="{1E4B0DF4-871D-FC7A-D664-99E7FBCD6FFA}"/>
              </a:ext>
            </a:extLst>
          </p:cNvPr>
          <p:cNvSpPr txBox="1"/>
          <p:nvPr/>
        </p:nvSpPr>
        <p:spPr>
          <a:xfrm>
            <a:off x="1145577" y="2280088"/>
            <a:ext cx="9868627" cy="5726824"/>
          </a:xfrm>
          <a:prstGeom prst="rect">
            <a:avLst/>
          </a:prstGeom>
        </p:spPr>
        <p:txBody>
          <a:bodyPr wrap="square" lIns="0" tIns="0" rIns="0" bIns="0" rtlCol="0" anchor="t">
            <a:spAutoFit/>
          </a:bodyPr>
          <a:lstStyle/>
          <a:p>
            <a:pPr algn="ctr">
              <a:lnSpc>
                <a:spcPct val="150000"/>
              </a:lnSpc>
            </a:pPr>
            <a:r>
              <a:rPr lang="vi-VN" sz="6400" b="1">
                <a:solidFill>
                  <a:srgbClr val="C00000"/>
                </a:solidFill>
                <a:latin typeface="Arial" panose="020B0604020202020204" pitchFamily="34" charset="0"/>
                <a:ea typeface="Calibri" panose="020F0502020204030204" pitchFamily="34" charset="0"/>
                <a:cs typeface="Arial" panose="020B0604020202020204" pitchFamily="34" charset="0"/>
              </a:rPr>
              <a:t>Hoạt động </a:t>
            </a:r>
            <a:r>
              <a:rPr lang="en-US" sz="6400" b="1">
                <a:solidFill>
                  <a:srgbClr val="C00000"/>
                </a:solidFill>
                <a:latin typeface="Arial" panose="020B0604020202020204" pitchFamily="34" charset="0"/>
                <a:ea typeface="Calibri" panose="020F0502020204030204" pitchFamily="34" charset="0"/>
                <a:cs typeface="Arial" panose="020B0604020202020204" pitchFamily="34" charset="0"/>
              </a:rPr>
              <a:t>1</a:t>
            </a:r>
            <a:r>
              <a:rPr lang="vi-VN" sz="64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64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400" b="1">
                <a:solidFill>
                  <a:srgbClr val="C00000"/>
                </a:solidFill>
                <a:ea typeface="Calibri" panose="020F0502020204030204" pitchFamily="34" charset="0"/>
                <a:cs typeface="Arial" panose="020B0604020202020204" pitchFamily="34" charset="0"/>
              </a:rPr>
              <a:t>Xây dựng kế hoạch khảo sát thực trạng vệ sinh trường, lớp</a:t>
            </a:r>
            <a:endParaRPr lang="vi-VN" sz="6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2"/>
          <p:cNvSpPr/>
          <p:nvPr/>
        </p:nvSpPr>
        <p:spPr>
          <a:xfrm>
            <a:off x="16840200" y="56368"/>
            <a:ext cx="1295400" cy="1219200"/>
          </a:xfrm>
          <a:custGeom>
            <a:avLst/>
            <a:gdLst/>
            <a:ahLst/>
            <a:cxnLst/>
            <a:rect l="l" t="t" r="r" b="b"/>
            <a:pathLst>
              <a:path w="2161955" h="2366024">
                <a:moveTo>
                  <a:pt x="0" y="0"/>
                </a:moveTo>
                <a:lnTo>
                  <a:pt x="2161955" y="0"/>
                </a:lnTo>
                <a:lnTo>
                  <a:pt x="2161955" y="2366024"/>
                </a:lnTo>
                <a:lnTo>
                  <a:pt x="0" y="23660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38051" flipV="1">
            <a:off x="-148374" y="9142807"/>
            <a:ext cx="2007892" cy="1069186"/>
          </a:xfrm>
          <a:custGeom>
            <a:avLst/>
            <a:gdLst/>
            <a:ahLst/>
            <a:cxnLst/>
            <a:rect l="l" t="t" r="r" b="b"/>
            <a:pathLst>
              <a:path w="2007892" h="1488350">
                <a:moveTo>
                  <a:pt x="0" y="0"/>
                </a:moveTo>
                <a:lnTo>
                  <a:pt x="2007892" y="0"/>
                </a:lnTo>
                <a:lnTo>
                  <a:pt x="2007892" y="1488350"/>
                </a:lnTo>
                <a:lnTo>
                  <a:pt x="0" y="1488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0">
            <a:extLst>
              <a:ext uri="{FF2B5EF4-FFF2-40B4-BE49-F238E27FC236}">
                <a16:creationId xmlns:a16="http://schemas.microsoft.com/office/drawing/2014/main" id="{C2D557A8-0823-2B1F-211A-62E4DB6BFD07}"/>
              </a:ext>
            </a:extLst>
          </p:cNvPr>
          <p:cNvGrpSpPr/>
          <p:nvPr/>
        </p:nvGrpSpPr>
        <p:grpSpPr>
          <a:xfrm>
            <a:off x="1939744" y="4686300"/>
            <a:ext cx="4172822" cy="4507936"/>
            <a:chOff x="1529900" y="5141425"/>
            <a:chExt cx="4172822" cy="4507936"/>
          </a:xfrm>
        </p:grpSpPr>
        <p:sp>
          <p:nvSpPr>
            <p:cNvPr id="12" name="Rectangle 11">
              <a:extLst>
                <a:ext uri="{FF2B5EF4-FFF2-40B4-BE49-F238E27FC236}">
                  <a16:creationId xmlns:a16="http://schemas.microsoft.com/office/drawing/2014/main" id="{CB8068A2-8B44-A75A-A466-57AFB188C1E5}"/>
                </a:ext>
              </a:extLst>
            </p:cNvPr>
            <p:cNvSpPr/>
            <p:nvPr/>
          </p:nvSpPr>
          <p:spPr>
            <a:xfrm>
              <a:off x="1842576" y="5141425"/>
              <a:ext cx="3591829" cy="122676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a:solidFill>
                    <a:srgbClr val="FF0000"/>
                  </a:solidFill>
                  <a:latin typeface="Arial" panose="020B0604020202020204" pitchFamily="34" charset="0"/>
                  <a:cs typeface="Arial" panose="020B0604020202020204" pitchFamily="34" charset="0"/>
                </a:rPr>
                <a:t>GỢI Ý</a:t>
              </a:r>
            </a:p>
          </p:txBody>
        </p:sp>
        <p:pic>
          <p:nvPicPr>
            <p:cNvPr id="13" name="Picture 3">
              <a:extLst>
                <a:ext uri="{FF2B5EF4-FFF2-40B4-BE49-F238E27FC236}">
                  <a16:creationId xmlns:a16="http://schemas.microsoft.com/office/drawing/2014/main" id="{64A4D628-DF41-CD1A-8383-6374BEE3A88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9900" y="7051778"/>
              <a:ext cx="4172822" cy="2597583"/>
            </a:xfrm>
            <a:prstGeom prst="rect">
              <a:avLst/>
            </a:prstGeom>
          </p:spPr>
        </p:pic>
      </p:grpSp>
      <p:pic>
        <p:nvPicPr>
          <p:cNvPr id="25" name="Picture 24">
            <a:extLst>
              <a:ext uri="{FF2B5EF4-FFF2-40B4-BE49-F238E27FC236}">
                <a16:creationId xmlns:a16="http://schemas.microsoft.com/office/drawing/2014/main" id="{1D12EB96-50CF-4554-864A-98E07C68C3DC}"/>
              </a:ext>
            </a:extLst>
          </p:cNvPr>
          <p:cNvPicPr>
            <a:picLocks noChangeAspect="1"/>
          </p:cNvPicPr>
          <p:nvPr/>
        </p:nvPicPr>
        <p:blipFill>
          <a:blip r:embed="rId8"/>
          <a:stretch>
            <a:fillRect/>
          </a:stretch>
        </p:blipFill>
        <p:spPr>
          <a:xfrm>
            <a:off x="7076347" y="4256791"/>
            <a:ext cx="3124200" cy="3312539"/>
          </a:xfrm>
          <a:prstGeom prst="ellipse">
            <a:avLst/>
          </a:prstGeom>
        </p:spPr>
      </p:pic>
      <p:grpSp>
        <p:nvGrpSpPr>
          <p:cNvPr id="4" name="Group 3">
            <a:extLst>
              <a:ext uri="{FF2B5EF4-FFF2-40B4-BE49-F238E27FC236}">
                <a16:creationId xmlns:a16="http://schemas.microsoft.com/office/drawing/2014/main" id="{EDFA137B-EFDB-2BFE-3CA3-A7F7B788D071}"/>
              </a:ext>
            </a:extLst>
          </p:cNvPr>
          <p:cNvGrpSpPr/>
          <p:nvPr/>
        </p:nvGrpSpPr>
        <p:grpSpPr>
          <a:xfrm>
            <a:off x="1143000" y="1200255"/>
            <a:ext cx="15163800" cy="2755407"/>
            <a:chOff x="1627492" y="1179481"/>
            <a:chExt cx="15163800" cy="2755407"/>
          </a:xfrm>
        </p:grpSpPr>
        <p:sp>
          <p:nvSpPr>
            <p:cNvPr id="5" name="Speech Bubble: Rectangle with Corners Rounded 4">
              <a:extLst>
                <a:ext uri="{FF2B5EF4-FFF2-40B4-BE49-F238E27FC236}">
                  <a16:creationId xmlns:a16="http://schemas.microsoft.com/office/drawing/2014/main" id="{ADCAAD5E-1757-77E5-0A7B-DA799E057D50}"/>
                </a:ext>
              </a:extLst>
            </p:cNvPr>
            <p:cNvSpPr/>
            <p:nvPr/>
          </p:nvSpPr>
          <p:spPr>
            <a:xfrm>
              <a:off x="2703508" y="1179481"/>
              <a:ext cx="14087784" cy="2413611"/>
            </a:xfrm>
            <a:prstGeom prst="wedgeRoundRectCallout">
              <a:avLst>
                <a:gd name="adj1" fmla="val -26405"/>
                <a:gd name="adj2" fmla="val 46900"/>
                <a:gd name="adj3" fmla="val 16667"/>
              </a:avLst>
            </a:prstGeom>
            <a:solidFill>
              <a:srgbClr val="FFF7DD"/>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Yêu cầu: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hãy k</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ể tên các khu vực trong trường và bên ngoài, cạnh trường mình.</a:t>
              </a:r>
              <a:endParaRPr lang="en-US" sz="4000" dirty="0"/>
            </a:p>
          </p:txBody>
        </p:sp>
        <p:pic>
          <p:nvPicPr>
            <p:cNvPr id="6" name="Picture 5" descr="Shape&#10;&#10;Description automatically generated">
              <a:extLst>
                <a:ext uri="{FF2B5EF4-FFF2-40B4-BE49-F238E27FC236}">
                  <a16:creationId xmlns:a16="http://schemas.microsoft.com/office/drawing/2014/main" id="{133D2E21-BCE2-34B0-0606-AA05368415AD}"/>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27492" y="2500200"/>
              <a:ext cx="2152032" cy="1434688"/>
            </a:xfrm>
            <a:prstGeom prst="rect">
              <a:avLst/>
            </a:prstGeom>
          </p:spPr>
        </p:pic>
      </p:grpSp>
      <p:pic>
        <p:nvPicPr>
          <p:cNvPr id="8" name="Picture 7">
            <a:extLst>
              <a:ext uri="{FF2B5EF4-FFF2-40B4-BE49-F238E27FC236}">
                <a16:creationId xmlns:a16="http://schemas.microsoft.com/office/drawing/2014/main" id="{B149518F-98DA-1D87-53E2-0B050E1BC8E1}"/>
              </a:ext>
            </a:extLst>
          </p:cNvPr>
          <p:cNvPicPr>
            <a:picLocks noChangeAspect="1"/>
          </p:cNvPicPr>
          <p:nvPr/>
        </p:nvPicPr>
        <p:blipFill>
          <a:blip r:embed="rId10"/>
          <a:stretch>
            <a:fillRect/>
          </a:stretch>
        </p:blipFill>
        <p:spPr>
          <a:xfrm>
            <a:off x="10584115" y="5913060"/>
            <a:ext cx="3399536" cy="3560828"/>
          </a:xfrm>
          <a:prstGeom prst="ellipse">
            <a:avLst/>
          </a:prstGeom>
        </p:spPr>
      </p:pic>
      <p:pic>
        <p:nvPicPr>
          <p:cNvPr id="10" name="Picture 9">
            <a:extLst>
              <a:ext uri="{FF2B5EF4-FFF2-40B4-BE49-F238E27FC236}">
                <a16:creationId xmlns:a16="http://schemas.microsoft.com/office/drawing/2014/main" id="{50A2C91A-8EE2-6D53-9FC4-58410539CDF3}"/>
              </a:ext>
            </a:extLst>
          </p:cNvPr>
          <p:cNvPicPr>
            <a:picLocks noChangeAspect="1"/>
          </p:cNvPicPr>
          <p:nvPr/>
        </p:nvPicPr>
        <p:blipFill>
          <a:blip r:embed="rId11"/>
          <a:stretch>
            <a:fillRect/>
          </a:stretch>
        </p:blipFill>
        <p:spPr>
          <a:xfrm>
            <a:off x="14367219" y="4256791"/>
            <a:ext cx="3154261" cy="3312539"/>
          </a:xfrm>
          <a:prstGeom prst="ellipse">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6" name="Freeform 16"/>
          <p:cNvSpPr/>
          <p:nvPr/>
        </p:nvSpPr>
        <p:spPr>
          <a:xfrm rot="-465425" flipH="1">
            <a:off x="202051" y="22951"/>
            <a:ext cx="1180352" cy="960752"/>
          </a:xfrm>
          <a:custGeom>
            <a:avLst/>
            <a:gdLst/>
            <a:ahLst/>
            <a:cxnLst/>
            <a:rect l="l" t="t" r="r" b="b"/>
            <a:pathLst>
              <a:path w="2640827" h="1703333">
                <a:moveTo>
                  <a:pt x="2640827" y="0"/>
                </a:moveTo>
                <a:lnTo>
                  <a:pt x="0" y="0"/>
                </a:lnTo>
                <a:lnTo>
                  <a:pt x="0" y="1703333"/>
                </a:lnTo>
                <a:lnTo>
                  <a:pt x="2640827" y="1703333"/>
                </a:lnTo>
                <a:lnTo>
                  <a:pt x="26408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7449800" y="9296400"/>
            <a:ext cx="838200" cy="990600"/>
          </a:xfrm>
          <a:custGeom>
            <a:avLst/>
            <a:gdLst/>
            <a:ahLst/>
            <a:cxnLst/>
            <a:rect l="l" t="t" r="r" b="b"/>
            <a:pathLst>
              <a:path w="2689899" h="2943802">
                <a:moveTo>
                  <a:pt x="0" y="0"/>
                </a:moveTo>
                <a:lnTo>
                  <a:pt x="2689899" y="0"/>
                </a:lnTo>
                <a:lnTo>
                  <a:pt x="2689899" y="2943802"/>
                </a:lnTo>
                <a:lnTo>
                  <a:pt x="0" y="2943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B13DCEEA-CA73-70A4-8F98-50E47BC750D0}"/>
              </a:ext>
            </a:extLst>
          </p:cNvPr>
          <p:cNvSpPr/>
          <p:nvPr/>
        </p:nvSpPr>
        <p:spPr>
          <a:xfrm>
            <a:off x="664026" y="3400989"/>
            <a:ext cx="5410200" cy="2113419"/>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Khu vực sảnh chung</a:t>
            </a:r>
            <a:endParaRPr lang="vi-VN" sz="3800"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D4E85FD-F70C-1A36-6C49-487B469D1B33}"/>
              </a:ext>
            </a:extLst>
          </p:cNvPr>
          <p:cNvSpPr/>
          <p:nvPr/>
        </p:nvSpPr>
        <p:spPr>
          <a:xfrm>
            <a:off x="6515100" y="3400989"/>
            <a:ext cx="5257800" cy="2113419"/>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chemeClr val="tx1"/>
                </a:solidFill>
                <a:latin typeface="Arial" panose="020B0604020202020204" pitchFamily="34" charset="0"/>
                <a:cs typeface="Arial" panose="020B0604020202020204" pitchFamily="34" charset="0"/>
              </a:rPr>
              <a:t>Khu vực hành lang tầng 1, tầng 2</a:t>
            </a:r>
            <a:endParaRPr lang="vi-VN" sz="3800" dirty="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0DD69D0B-7D24-C79B-E31B-CE1EA99514B6}"/>
              </a:ext>
            </a:extLst>
          </p:cNvPr>
          <p:cNvSpPr/>
          <p:nvPr/>
        </p:nvSpPr>
        <p:spPr>
          <a:xfrm>
            <a:off x="12213774" y="3400989"/>
            <a:ext cx="5410200" cy="2113419"/>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Khu vực sân trường</a:t>
            </a:r>
            <a:endParaRPr lang="vi-VN" sz="3800" dirty="0">
              <a:solidFill>
                <a:schemeClr val="tx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32F9C2BD-2BDA-9F7F-4DCF-B3D48F352B91}"/>
              </a:ext>
            </a:extLst>
          </p:cNvPr>
          <p:cNvGrpSpPr/>
          <p:nvPr/>
        </p:nvGrpSpPr>
        <p:grpSpPr>
          <a:xfrm>
            <a:off x="0" y="590904"/>
            <a:ext cx="16935174" cy="2139690"/>
            <a:chOff x="0" y="681216"/>
            <a:chExt cx="16935174" cy="2139690"/>
          </a:xfrm>
        </p:grpSpPr>
        <p:sp>
          <p:nvSpPr>
            <p:cNvPr id="26" name="Rectangle 25">
              <a:extLst>
                <a:ext uri="{FF2B5EF4-FFF2-40B4-BE49-F238E27FC236}">
                  <a16:creationId xmlns:a16="http://schemas.microsoft.com/office/drawing/2014/main" id="{421075FB-B126-25F4-C696-51A6E34B6737}"/>
                </a:ext>
              </a:extLst>
            </p:cNvPr>
            <p:cNvSpPr/>
            <p:nvPr/>
          </p:nvSpPr>
          <p:spPr>
            <a:xfrm>
              <a:off x="0" y="948562"/>
              <a:ext cx="15834002" cy="18388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Gợi ý trả lời: </a:t>
              </a:r>
              <a:r>
                <a:rPr lang="en-US" sz="4000" b="1">
                  <a:solidFill>
                    <a:schemeClr val="tx1"/>
                  </a:solidFill>
                  <a:latin typeface="Arial" panose="020B0604020202020204" pitchFamily="34" charset="0"/>
                  <a:cs typeface="Arial" panose="020B0604020202020204" pitchFamily="34" charset="0"/>
                </a:rPr>
                <a:t>Một số ví dụ về các khu vực trường học</a:t>
              </a:r>
              <a:endParaRPr lang="en-US" sz="4000" b="1" dirty="0">
                <a:solidFill>
                  <a:schemeClr val="tx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28157A87-01CA-463F-EF76-246724011FC2}"/>
                </a:ext>
              </a:extLst>
            </p:cNvPr>
            <p:cNvGrpSpPr/>
            <p:nvPr/>
          </p:nvGrpSpPr>
          <p:grpSpPr>
            <a:xfrm>
              <a:off x="14732830" y="681216"/>
              <a:ext cx="2202344" cy="2139690"/>
              <a:chOff x="2648277" y="3898104"/>
              <a:chExt cx="2042087" cy="2042087"/>
            </a:xfrm>
          </p:grpSpPr>
          <p:sp>
            <p:nvSpPr>
              <p:cNvPr id="28" name="Freeform 8">
                <a:extLst>
                  <a:ext uri="{FF2B5EF4-FFF2-40B4-BE49-F238E27FC236}">
                    <a16:creationId xmlns:a16="http://schemas.microsoft.com/office/drawing/2014/main" id="{051EA094-6DA3-A958-B1E3-B55AEB5156C2}"/>
                  </a:ext>
                </a:extLst>
              </p:cNvPr>
              <p:cNvSpPr/>
              <p:nvPr/>
            </p:nvSpPr>
            <p:spPr>
              <a:xfrm>
                <a:off x="2648277" y="3898104"/>
                <a:ext cx="2042087" cy="2042087"/>
              </a:xfrm>
              <a:custGeom>
                <a:avLst/>
                <a:gdLst/>
                <a:ahLst/>
                <a:cxnLst/>
                <a:rect l="l" t="t" r="r" b="b"/>
                <a:pathLst>
                  <a:path w="2042087" h="2042087">
                    <a:moveTo>
                      <a:pt x="0" y="0"/>
                    </a:moveTo>
                    <a:lnTo>
                      <a:pt x="2042087" y="0"/>
                    </a:lnTo>
                    <a:lnTo>
                      <a:pt x="2042087" y="2042087"/>
                    </a:lnTo>
                    <a:lnTo>
                      <a:pt x="0" y="2042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9" name="Freeform 13">
                <a:extLst>
                  <a:ext uri="{FF2B5EF4-FFF2-40B4-BE49-F238E27FC236}">
                    <a16:creationId xmlns:a16="http://schemas.microsoft.com/office/drawing/2014/main" id="{EF3AF614-2114-778A-0403-EAB75BE7F2AD}"/>
                  </a:ext>
                </a:extLst>
              </p:cNvPr>
              <p:cNvSpPr/>
              <p:nvPr/>
            </p:nvSpPr>
            <p:spPr>
              <a:xfrm>
                <a:off x="3195266" y="4267683"/>
                <a:ext cx="948108" cy="1190547"/>
              </a:xfrm>
              <a:custGeom>
                <a:avLst/>
                <a:gdLst/>
                <a:ahLst/>
                <a:cxnLst/>
                <a:rect l="l" t="t" r="r" b="b"/>
                <a:pathLst>
                  <a:path w="948109" h="1190547">
                    <a:moveTo>
                      <a:pt x="0" y="0"/>
                    </a:moveTo>
                    <a:lnTo>
                      <a:pt x="948109" y="0"/>
                    </a:lnTo>
                    <a:lnTo>
                      <a:pt x="948109" y="1190547"/>
                    </a:lnTo>
                    <a:lnTo>
                      <a:pt x="0" y="11905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pic>
        <p:nvPicPr>
          <p:cNvPr id="1026" name="Picture 2" descr="Những ngôi trường có cơ sở vật chất “xịn sò” bậc nhất Việt Nam">
            <a:extLst>
              <a:ext uri="{FF2B5EF4-FFF2-40B4-BE49-F238E27FC236}">
                <a16:creationId xmlns:a16="http://schemas.microsoft.com/office/drawing/2014/main" id="{D27E212A-B42A-2FC1-E928-DCBE1EF994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025" y="6177960"/>
            <a:ext cx="5229592" cy="3268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6" descr="Hành Lang Lớp Học Khu B [ Trc' ] | hoÀng tỬ bAby Shin | Flickr">
            <a:extLst>
              <a:ext uri="{FF2B5EF4-FFF2-40B4-BE49-F238E27FC236}">
                <a16:creationId xmlns:a16="http://schemas.microsoft.com/office/drawing/2014/main" id="{C7C43F96-055B-0723-A037-C07B18C883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5003" y="6160255"/>
            <a:ext cx="4357994" cy="3268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ổng hợp với hơn 65 về hình sân trường mới nhất - coedo.com.vn">
            <a:extLst>
              <a:ext uri="{FF2B5EF4-FFF2-40B4-BE49-F238E27FC236}">
                <a16:creationId xmlns:a16="http://schemas.microsoft.com/office/drawing/2014/main" id="{7905E27A-48D2-7AD1-A07B-90F68F7F5B9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739876" y="6144444"/>
            <a:ext cx="4357994" cy="3268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1"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down)">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764</Words>
  <Application>Microsoft Office PowerPoint</Application>
  <PresentationFormat>Custom</PresentationFormat>
  <Paragraphs>61</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Colorful Playful Children Sports Presentation</dc:title>
  <dc:creator>FPT SHOP</dc:creator>
  <cp:lastModifiedBy>FPT SHOP</cp:lastModifiedBy>
  <cp:revision>6</cp:revision>
  <dcterms:created xsi:type="dcterms:W3CDTF">2006-08-16T00:00:00Z</dcterms:created>
  <dcterms:modified xsi:type="dcterms:W3CDTF">2025-11-05T03:07:28Z</dcterms:modified>
  <dc:identifier>DAFtv_wG-Ic</dc:identifier>
</cp:coreProperties>
</file>