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337" r:id="rId3"/>
    <p:sldId id="307" r:id="rId4"/>
    <p:sldId id="333" r:id="rId5"/>
    <p:sldId id="336" r:id="rId6"/>
    <p:sldId id="276" r:id="rId7"/>
    <p:sldId id="278" r:id="rId8"/>
    <p:sldId id="292" r:id="rId9"/>
    <p:sldId id="293" r:id="rId10"/>
    <p:sldId id="339" r:id="rId11"/>
    <p:sldId id="287" r:id="rId12"/>
    <p:sldId id="279" r:id="rId13"/>
    <p:sldId id="306" r:id="rId14"/>
    <p:sldId id="305" r:id="rId15"/>
    <p:sldId id="341" r:id="rId16"/>
    <p:sldId id="308" r:id="rId17"/>
    <p:sldId id="309" r:id="rId18"/>
    <p:sldId id="299" r:id="rId19"/>
    <p:sldId id="338" r:id="rId20"/>
    <p:sldId id="280" r:id="rId21"/>
    <p:sldId id="301" r:id="rId22"/>
    <p:sldId id="281" r:id="rId23"/>
    <p:sldId id="272" r:id="rId24"/>
    <p:sldId id="288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Nunito Black" pitchFamily="2" charset="0"/>
      <p:bold r:id="rId29"/>
      <p:boldItalic r:id="rId30"/>
    </p:embeddedFont>
    <p:embeddedFont>
      <p:font typeface="Sigmar One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A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49A0F-3E5B-48FE-8283-8DEB1830674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2918E-EDA4-48C4-86BF-BB21716B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2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9BD89E87-F3B4-3410-58FC-CD748D4FC747}"/>
              </a:ext>
            </a:extLst>
          </p:cNvPr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5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01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274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5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42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3.jpeg"/><Relationship Id="rId4" Type="http://schemas.openxmlformats.org/officeDocument/2006/relationships/image" Target="../media/image15.pn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5726" y="1681192"/>
            <a:ext cx="10210799" cy="3495615"/>
          </a:xfrm>
          <a:prstGeom prst="rect">
            <a:avLst/>
          </a:prstGeom>
          <a:noFill/>
        </p:spPr>
        <p:txBody>
          <a:bodyPr wrap="none" lIns="91430" tIns="45715" rIns="91430" bIns="45715">
            <a:prstTxWarp prst="textArchUp">
              <a:avLst>
                <a:gd name="adj" fmla="val 10749280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VỀ </a:t>
            </a:r>
          </a:p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GIỜ, THĂM LỚP 3C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582" y="4707383"/>
            <a:ext cx="7696200" cy="7694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891" y="3044283"/>
            <a:ext cx="7492218" cy="7694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7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图片 21">
            <a:extLst>
              <a:ext uri="{FF2B5EF4-FFF2-40B4-BE49-F238E27FC236}">
                <a16:creationId xmlns:a16="http://schemas.microsoft.com/office/drawing/2014/main" id="{F7316294-E950-D4AB-7ECA-17433664D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6763"/>
            <a:ext cx="121920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53BA75-315D-314F-4211-2859B544045E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3760788"/>
            <a:ext cx="3786188" cy="2085975"/>
            <a:chOff x="8416216" y="4844834"/>
            <a:chExt cx="3649410" cy="1874465"/>
          </a:xfrm>
        </p:grpSpPr>
        <p:pic>
          <p:nvPicPr>
            <p:cNvPr id="63497" name="Picture 15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24A47154-3527-76B0-679E-29FC638D6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5082" y="4844834"/>
              <a:ext cx="3630544" cy="184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CAD3DBE-2674-9390-2D11-10674B75A6A0}"/>
                </a:ext>
              </a:extLst>
            </p:cNvPr>
            <p:cNvSpPr/>
            <p:nvPr/>
          </p:nvSpPr>
          <p:spPr>
            <a:xfrm>
              <a:off x="8416216" y="6132993"/>
              <a:ext cx="3649410" cy="586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Thảo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43B79522-323A-3919-243E-16AA144D744B}"/>
              </a:ext>
            </a:extLst>
          </p:cNvPr>
          <p:cNvSpPr/>
          <p:nvPr/>
        </p:nvSpPr>
        <p:spPr>
          <a:xfrm>
            <a:off x="767522" y="1289185"/>
            <a:ext cx="10977563" cy="915988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- </a:t>
            </a:r>
            <a:r>
              <a:rPr lang="en-US" sz="2800" kern="0" dirty="0" err="1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Kể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vi-VN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tên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kern="0" dirty="0" err="1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một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kern="0" dirty="0" err="1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vài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vi-VN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món đồ cũ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kern="0" dirty="0" err="1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của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kern="0" dirty="0" err="1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mình</a:t>
            </a:r>
            <a:r>
              <a:rPr lang="vi-VN" sz="2800" kern="0" dirty="0">
                <a:solidFill>
                  <a:srgbClr val="005279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2AF4F243-4DD1-90A0-4329-6FB4B1833280}"/>
              </a:ext>
            </a:extLst>
          </p:cNvPr>
          <p:cNvSpPr/>
          <p:nvPr/>
        </p:nvSpPr>
        <p:spPr>
          <a:xfrm>
            <a:off x="4440238" y="2398712"/>
            <a:ext cx="7185025" cy="814388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lí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do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bỏ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tục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cũ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+mn-ea"/>
                <a:cs typeface="Arial" pitchFamily="34" charset="0"/>
              </a:rPr>
              <a:t>em</a:t>
            </a:r>
            <a:endParaRPr lang="vi-VN" sz="2800" kern="0" dirty="0">
              <a:solidFill>
                <a:srgbClr val="6E4F2B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16BF0-AAC6-5383-C110-77718C096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072" y="5681390"/>
            <a:ext cx="2772928" cy="1845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Rounded Rectangular Callout 18">
            <a:extLst>
              <a:ext uri="{FF2B5EF4-FFF2-40B4-BE49-F238E27FC236}">
                <a16:creationId xmlns:a16="http://schemas.microsoft.com/office/drawing/2014/main" id="{85C9F3C7-E738-36A8-A943-6BB3E18F5867}"/>
              </a:ext>
            </a:extLst>
          </p:cNvPr>
          <p:cNvSpPr/>
          <p:nvPr/>
        </p:nvSpPr>
        <p:spPr>
          <a:xfrm>
            <a:off x="4785518" y="3562349"/>
            <a:ext cx="6596063" cy="815975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>
                <a:latin typeface="Arial" panose="020B0604020202020204" pitchFamily="34" charset="0"/>
                <a:ea typeface="+mn-ea"/>
                <a:cs typeface="Arial" pitchFamily="34" charset="0"/>
              </a:rPr>
              <a:t>Đưa ra cách sửa chữa một số đồ cũ bị hỏng để có thể tiếp tục dùng được</a:t>
            </a:r>
            <a:endParaRPr lang="vi-VN" sz="2800" kern="0" dirty="0">
              <a:solidFill>
                <a:srgbClr val="6E4F2B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Rounded Rectangular Callout 18">
            <a:extLst>
              <a:ext uri="{FF2B5EF4-FFF2-40B4-BE49-F238E27FC236}">
                <a16:creationId xmlns:a16="http://schemas.microsoft.com/office/drawing/2014/main" id="{7CE56ABD-233E-CD12-E5B8-D6A82FBBF685}"/>
              </a:ext>
            </a:extLst>
          </p:cNvPr>
          <p:cNvSpPr/>
          <p:nvPr/>
        </p:nvSpPr>
        <p:spPr>
          <a:xfrm>
            <a:off x="4859338" y="5112543"/>
            <a:ext cx="6448425" cy="815975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cs typeface="Arial" panose="020B0604020202020204" pitchFamily="34" charset="0"/>
              </a:rPr>
              <a:t>T</a:t>
            </a:r>
            <a:r>
              <a:rPr lang="vi-VN" sz="2800" dirty="0">
                <a:cs typeface="Arial" panose="020B0604020202020204" pitchFamily="34" charset="0"/>
              </a:rPr>
              <a:t>hảo luận những cách chia tay với đồ cũ.</a:t>
            </a:r>
            <a:endParaRPr lang="vi-VN" sz="2800" kern="0" dirty="0">
              <a:solidFill>
                <a:srgbClr val="6E4F2B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DF2FD-EEA7-DE1E-B790-FDAB53C4BB89}"/>
              </a:ext>
            </a:extLst>
          </p:cNvPr>
          <p:cNvSpPr txBox="1"/>
          <p:nvPr/>
        </p:nvSpPr>
        <p:spPr>
          <a:xfrm>
            <a:off x="1272715" y="209598"/>
            <a:ext cx="98591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2. Thảo </a:t>
            </a:r>
            <a:r>
              <a:rPr lang="en-US" sz="32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luận</a:t>
            </a:r>
            <a:r>
              <a:rPr lang="en-US" sz="32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 </a:t>
            </a:r>
            <a:r>
              <a:rPr lang="en-US" sz="32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về</a:t>
            </a:r>
            <a:r>
              <a:rPr lang="en-US" sz="32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 </a:t>
            </a:r>
            <a:r>
              <a:rPr lang="en-US" sz="32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đồ</a:t>
            </a:r>
            <a:r>
              <a:rPr lang="en-US" sz="32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 </a:t>
            </a:r>
            <a:r>
              <a:rPr lang="en-US" sz="32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cũ</a:t>
            </a:r>
            <a:r>
              <a:rPr lang="en-US" sz="32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 </a:t>
            </a:r>
            <a:r>
              <a:rPr lang="en-US" sz="32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nên</a:t>
            </a:r>
            <a:r>
              <a:rPr lang="en-US" sz="32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 </a:t>
            </a:r>
            <a:r>
              <a:rPr lang="en-US" sz="32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dùng</a:t>
            </a:r>
            <a:r>
              <a:rPr lang="en-US" sz="32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 </a:t>
            </a:r>
            <a:r>
              <a:rPr lang="en-US" sz="32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tiếp</a:t>
            </a:r>
            <a:r>
              <a:rPr lang="en-US" sz="32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 hay </a:t>
            </a:r>
            <a:r>
              <a:rPr lang="en-US" sz="32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bỏ</a:t>
            </a:r>
            <a:r>
              <a:rPr lang="en-US" sz="32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 </a:t>
            </a:r>
            <a:r>
              <a:rPr lang="en-US" sz="32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Arial" panose="020B0604020202020204" pitchFamily="34" charset="0"/>
                <a:ea typeface="Microsoft YaHei"/>
                <a:cs typeface="Arial" pitchFamily="34" charset="0"/>
                <a:sym typeface="+mn-lt"/>
              </a:rPr>
              <a:t>đi</a:t>
            </a:r>
            <a:endParaRPr lang="en-US" sz="3200" b="1" spc="300" dirty="0"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latin typeface="Arial" panose="020B0604020202020204" pitchFamily="34" charset="0"/>
              <a:ea typeface="Microsoft YaHei"/>
              <a:cs typeface="Arial" pitchFamily="34" charset="0"/>
              <a:sym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4"/>
            <a:ext cx="89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do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bỏ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cũ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em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026" name="Picture 2" descr="Hình ảnh Bị Hỏng Xe PNG , Xe Clipart, Xe Hơi, Vectơ PNG và Vector với nền 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8" y="2878360"/>
            <a:ext cx="3005636" cy="300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ẤU BÔNG THANH LÝ (Kg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85" y="3409406"/>
            <a:ext cx="3131639" cy="2359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ô Bé Dễ Thương Bằng Tay ôm Gấu Nhồi Bông Và Các Yếu Tố PNG , Yếu  Tố Gốc, Dễ Thương, Khăn Quàng Cổ PNG miễn phí tải tập t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462" y="3409406"/>
            <a:ext cx="2372463" cy="2372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hững món đồ chơi cũ vứt đi đột nhiên trở nên có giá trị trên eBay | Chuyện  lạ | Vietnam+ (VietnamPlus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84" y="3395964"/>
            <a:ext cx="2369239" cy="2178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05773B-E423-4BE6-F249-F36479C8F1F6}"/>
              </a:ext>
            </a:extLst>
          </p:cNvPr>
          <p:cNvSpPr txBox="1"/>
          <p:nvPr/>
        </p:nvSpPr>
        <p:spPr>
          <a:xfrm>
            <a:off x="852498" y="2051690"/>
            <a:ext cx="1829336" cy="51077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itchFamily="2" charset="0"/>
              </a:rPr>
              <a:t>hỏng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51529C-3E03-5DB2-58A8-DA37EBD47ACF}"/>
              </a:ext>
            </a:extLst>
          </p:cNvPr>
          <p:cNvSpPr txBox="1"/>
          <p:nvPr/>
        </p:nvSpPr>
        <p:spPr>
          <a:xfrm>
            <a:off x="3090989" y="1891581"/>
            <a:ext cx="2508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Nunito Black" panose="020B0604020202020204" charset="0"/>
              </a:rPr>
              <a:t>Không còn hợp thời trang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B7EFDF-3518-8759-1DA3-430C054A31AC}"/>
              </a:ext>
            </a:extLst>
          </p:cNvPr>
          <p:cNvSpPr txBox="1"/>
          <p:nvPr/>
        </p:nvSpPr>
        <p:spPr>
          <a:xfrm>
            <a:off x="6019462" y="1734040"/>
            <a:ext cx="2508428" cy="1328023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thiết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5DEF4D-2FC0-699A-A48C-41C6FF3D8C84}"/>
              </a:ext>
            </a:extLst>
          </p:cNvPr>
          <p:cNvSpPr txBox="1"/>
          <p:nvPr/>
        </p:nvSpPr>
        <p:spPr>
          <a:xfrm>
            <a:off x="9215918" y="1726171"/>
            <a:ext cx="2306171" cy="1328023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chỗ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chứa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Black" panose="020B0604020202020204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Nunito Black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24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5"/>
            <a:ext cx="96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do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6D4B56-1D53-6E31-215E-D9257F48F4A4}"/>
              </a:ext>
            </a:extLst>
          </p:cNvPr>
          <p:cNvSpPr/>
          <p:nvPr/>
        </p:nvSpPr>
        <p:spPr>
          <a:xfrm>
            <a:off x="450166" y="1291038"/>
            <a:ext cx="3179299" cy="15186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anose="020B0604020202020204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Nunito Black" panose="020B060402020202020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20B060402020202020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20B0604020202020204" charset="0"/>
              </a:rPr>
              <a:t>tận</a:t>
            </a:r>
            <a:r>
              <a:rPr lang="en-US" sz="28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20B060402020202020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20B060402020202020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20B060402020202020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20B0604020202020204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anose="020B060402020202020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Nunito Black" panose="020B060402020202020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Nunito Black" panose="020B060402020202020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5E27D8-23C4-582F-A915-1C875EB15499}"/>
              </a:ext>
            </a:extLst>
          </p:cNvPr>
          <p:cNvSpPr/>
          <p:nvPr/>
        </p:nvSpPr>
        <p:spPr>
          <a:xfrm>
            <a:off x="3978755" y="1234859"/>
            <a:ext cx="3179299" cy="15186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Nunito Black" panose="020B0604020202020204" charset="0"/>
            </a:endParaRP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Nunito Black" panose="020B0604020202020204" charset="0"/>
              </a:rPr>
              <a:t>Chưa có tiền để mua đồ mới.</a:t>
            </a:r>
            <a:endParaRPr lang="en-US" sz="2800" b="1" dirty="0">
              <a:solidFill>
                <a:srgbClr val="002060"/>
              </a:solidFill>
              <a:latin typeface="Nunito Black" panose="020B060402020202020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225EECC-A6D3-B2E7-9C6F-97E237E986CB}"/>
              </a:ext>
            </a:extLst>
          </p:cNvPr>
          <p:cNvSpPr/>
          <p:nvPr/>
        </p:nvSpPr>
        <p:spPr>
          <a:xfrm>
            <a:off x="7607512" y="1577318"/>
            <a:ext cx="3995458" cy="8337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2060"/>
              </a:solidFill>
              <a:latin typeface="Nunito Black" panose="020B0604020202020204" charset="0"/>
            </a:endParaRP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Nunito Black" panose="020B0604020202020204" charset="0"/>
              </a:rPr>
              <a:t>Đồ vật chưa hỏng</a:t>
            </a:r>
            <a:endParaRPr lang="en-US" sz="2800" dirty="0">
              <a:solidFill>
                <a:srgbClr val="002060"/>
              </a:solidFill>
              <a:latin typeface="Nunito Black" panose="020B0604020202020204" charset="0"/>
            </a:endParaRPr>
          </a:p>
        </p:txBody>
      </p:sp>
      <p:pic>
        <p:nvPicPr>
          <p:cNvPr id="24" name="Picture 2" descr="5 ý tưởng sáng tạo cùng những đồ vật cũ, giúp bạn trang trí nhà cửa, sân  vườn đẹp đến bất ngờ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1" b="899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9" y="2823955"/>
            <a:ext cx="2155545" cy="322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6 mẹo đơn giản giúp bạn tiết kiệm tiền tốt nhất - áo phông đồng phục lớ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32"/>
          <a:stretch/>
        </p:blipFill>
        <p:spPr bwMode="auto">
          <a:xfrm>
            <a:off x="4210994" y="3269671"/>
            <a:ext cx="3227705" cy="2151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Đồ Chơi Gỗ S-Kids, Shop Đồ Chơi Trẻ Em Thông Minh, An Toà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7"/>
          <a:stretch/>
        </p:blipFill>
        <p:spPr bwMode="auto">
          <a:xfrm>
            <a:off x="8414090" y="3450679"/>
            <a:ext cx="3020067" cy="2602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94832" y="51173"/>
            <a:ext cx="673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Nunito Black" panose="020B060402020202020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anose="020B060402020202020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anose="020B0604020202020204" charset="0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anose="020B0604020202020204" charset="0"/>
              </a:rPr>
              <a:t>chữa</a:t>
            </a:r>
            <a:r>
              <a:rPr lang="en-US" sz="2800" b="1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anose="020B0604020202020204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anose="020B060402020202020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anose="020B0604020202020204" charset="0"/>
              </a:rPr>
              <a:t>cũ</a:t>
            </a:r>
            <a:r>
              <a:rPr lang="en-US" sz="2800" b="1" dirty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anose="020B0604020202020204" charset="0"/>
              </a:rPr>
              <a:t>hỏng</a:t>
            </a:r>
            <a:r>
              <a:rPr lang="en-US" sz="2800" b="1" dirty="0">
                <a:solidFill>
                  <a:srgbClr val="FF0000"/>
                </a:solidFill>
                <a:latin typeface="Nunito Black" panose="020B060402020202020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0166" y="718725"/>
            <a:ext cx="3810001" cy="1063974"/>
            <a:chOff x="3025588" y="3361766"/>
            <a:chExt cx="2918012" cy="1828800"/>
          </a:xfrm>
          <a:solidFill>
            <a:srgbClr val="0DA33B"/>
          </a:solidFill>
        </p:grpSpPr>
        <p:sp>
          <p:nvSpPr>
            <p:cNvPr id="19" name="Cloud 18"/>
            <p:cNvSpPr/>
            <p:nvPr/>
          </p:nvSpPr>
          <p:spPr>
            <a:xfrm>
              <a:off x="3025588" y="3361766"/>
              <a:ext cx="2918012" cy="1828800"/>
            </a:xfrm>
            <a:prstGeom prst="cloud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4ACF4B-1FD9-B39F-BC8C-4021E83304F3}"/>
                </a:ext>
              </a:extLst>
            </p:cNvPr>
            <p:cNvSpPr txBox="1"/>
            <p:nvPr/>
          </p:nvSpPr>
          <p:spPr>
            <a:xfrm>
              <a:off x="3434632" y="3704966"/>
              <a:ext cx="2186891" cy="1263178"/>
            </a:xfrm>
            <a:prstGeom prst="roundRect">
              <a:avLst/>
            </a:prstGeom>
            <a:noFill/>
            <a:ln w="28575">
              <a:noFill/>
              <a:prstDash val="dash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 </a:t>
              </a:r>
              <a:r>
                <a:rPr lang="en-US" sz="2400" dirty="0" err="1">
                  <a:latin typeface="Nunito Black" panose="020B0604020202020204" charset="0"/>
                </a:rPr>
                <a:t>Dùng</a:t>
              </a:r>
              <a:r>
                <a:rPr lang="en-US" sz="2400" dirty="0">
                  <a:latin typeface="Nunito Black" panose="020B0604020202020204" charset="0"/>
                </a:rPr>
                <a:t> </a:t>
              </a:r>
              <a:r>
                <a:rPr lang="en-US" sz="2400" dirty="0" err="1">
                  <a:latin typeface="Nunito Black" panose="020B0604020202020204" charset="0"/>
                </a:rPr>
                <a:t>keo</a:t>
              </a:r>
              <a:r>
                <a:rPr lang="en-US" sz="2400" dirty="0">
                  <a:latin typeface="Nunito Black" panose="020B0604020202020204" charset="0"/>
                </a:rPr>
                <a:t> </a:t>
              </a:r>
              <a:r>
                <a:rPr lang="en-US" sz="2400" dirty="0" err="1">
                  <a:latin typeface="Nunito Black" panose="020B0604020202020204" charset="0"/>
                </a:rPr>
                <a:t>dán</a:t>
              </a:r>
              <a:r>
                <a:rPr lang="en-US" sz="2400" dirty="0">
                  <a:latin typeface="Nunito Black" panose="020B0604020202020204" charset="0"/>
                </a:rPr>
                <a:t> </a:t>
              </a:r>
              <a:r>
                <a:rPr lang="en-US" sz="2400" dirty="0" err="1">
                  <a:latin typeface="Nunito Black" panose="020B060402020202020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60167" y="882219"/>
            <a:ext cx="3231500" cy="1110462"/>
            <a:chOff x="3025588" y="3361766"/>
            <a:chExt cx="2918012" cy="1828800"/>
          </a:xfrm>
          <a:solidFill>
            <a:srgbClr val="FFC00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2" name="Cloud 21"/>
            <p:cNvSpPr/>
            <p:nvPr/>
          </p:nvSpPr>
          <p:spPr>
            <a:xfrm>
              <a:off x="3025588" y="3361766"/>
              <a:ext cx="2918012" cy="1828800"/>
            </a:xfrm>
            <a:prstGeom prst="cloud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4ACF4B-1FD9-B39F-BC8C-4021E83304F3}"/>
                </a:ext>
              </a:extLst>
            </p:cNvPr>
            <p:cNvSpPr txBox="1"/>
            <p:nvPr/>
          </p:nvSpPr>
          <p:spPr>
            <a:xfrm>
              <a:off x="3342482" y="3676062"/>
              <a:ext cx="2295696" cy="1276806"/>
            </a:xfrm>
            <a:prstGeom prst="roundRect">
              <a:avLst/>
            </a:prstGeom>
            <a:noFill/>
            <a:ln w="28575">
              <a:noFill/>
              <a:prstDash val="dash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latin typeface="Nunito Black" panose="020B0604020202020204" charset="0"/>
                </a:rPr>
                <a:t> </a:t>
              </a:r>
              <a:r>
                <a:rPr lang="vi-VN" sz="2800" dirty="0">
                  <a:solidFill>
                    <a:srgbClr val="002060"/>
                  </a:solidFill>
                  <a:latin typeface="Nunito Black" panose="020B0604020202020204" charset="0"/>
                </a:rPr>
                <a:t>Sơn lại màu</a:t>
              </a:r>
              <a:endParaRPr lang="en-US" sz="2800" b="1" dirty="0">
                <a:solidFill>
                  <a:srgbClr val="002060"/>
                </a:solidFill>
                <a:latin typeface="Nunito Black" panose="020B0604020202020204" charset="0"/>
              </a:endParaRPr>
            </a:p>
          </p:txBody>
        </p:sp>
      </p:grpSp>
      <p:pic>
        <p:nvPicPr>
          <p:cNvPr id="27" name="Picture 4" descr="Keo dán giấy Thiên Long - Điểm 10 G-08 – Flexoffice.com - Tập đoàn Thiên 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" y="1782699"/>
            <a:ext cx="2591454" cy="25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ác vấn đề về sơn lại và dặm 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25" y="1862287"/>
            <a:ext cx="2511866" cy="251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2277308-CAF5-978B-8390-B31C2E4C35EA}"/>
              </a:ext>
            </a:extLst>
          </p:cNvPr>
          <p:cNvSpPr/>
          <p:nvPr/>
        </p:nvSpPr>
        <p:spPr>
          <a:xfrm>
            <a:off x="7620002" y="882219"/>
            <a:ext cx="3231500" cy="1110462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hinh-anh-may-quan-ao-chan-thuc-nhat-cua-xuong-may-5">
            <a:extLst>
              <a:ext uri="{FF2B5EF4-FFF2-40B4-BE49-F238E27FC236}">
                <a16:creationId xmlns:a16="http://schemas.microsoft.com/office/drawing/2014/main" id="{BB875410-9D26-382E-C4EA-2008AA5E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219" y="2536212"/>
            <a:ext cx="3619498" cy="178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6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9" y="2122014"/>
            <a:ext cx="3595066" cy="2554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5"/>
            <a:ext cx="673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20B060402020202020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ACF4B-1FD9-B39F-BC8C-4021E83304F3}"/>
              </a:ext>
            </a:extLst>
          </p:cNvPr>
          <p:cNvSpPr txBox="1"/>
          <p:nvPr/>
        </p:nvSpPr>
        <p:spPr>
          <a:xfrm>
            <a:off x="900332" y="1008526"/>
            <a:ext cx="2338013" cy="578882"/>
          </a:xfrm>
          <a:prstGeom prst="roundRect">
            <a:avLst/>
          </a:prstGeom>
          <a:solidFill>
            <a:srgbClr val="92D050"/>
          </a:solidFill>
          <a:ln w="28575">
            <a:noFill/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schemeClr val="bg1"/>
                </a:solidFill>
                <a:latin typeface="Nunito Black" panose="020B0604020202020204" charset="0"/>
              </a:rPr>
              <a:t>Bỏ</a:t>
            </a:r>
            <a:r>
              <a:rPr lang="en-US" sz="28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20B0604020202020204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Nunito Black" panose="020B060402020202020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4ACF4B-1FD9-B39F-BC8C-4021E83304F3}"/>
              </a:ext>
            </a:extLst>
          </p:cNvPr>
          <p:cNvSpPr txBox="1"/>
          <p:nvPr/>
        </p:nvSpPr>
        <p:spPr>
          <a:xfrm>
            <a:off x="4194415" y="1022325"/>
            <a:ext cx="2745510" cy="578882"/>
          </a:xfrm>
          <a:prstGeom prst="roundRect">
            <a:avLst/>
          </a:prstGeom>
          <a:solidFill>
            <a:srgbClr val="0070C0"/>
          </a:solidFill>
          <a:ln w="28575">
            <a:noFill/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>
                <a:latin typeface="Nunito Black" panose="020B0604020202020204" charset="0"/>
              </a:rPr>
              <a:t>Cho, </a:t>
            </a:r>
            <a:r>
              <a:rPr lang="en-US" sz="2800" dirty="0" err="1">
                <a:latin typeface="Nunito Black" panose="020B0604020202020204" charset="0"/>
              </a:rPr>
              <a:t>tặng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2050" name="Picture 2" descr="Cậu Bé Hoạt Hình đặt Chai Vào Thùng Rác Hình ảnh | Định dạng hình ảnh PSD  401402109| vn.lovepik.co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04" y="1889587"/>
            <a:ext cx="2630747" cy="263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Ý nghĩa quà tặng là gì? Ý nghĩa của việc tặng quà trong các mối quan h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33" y="1928777"/>
            <a:ext cx="2785585" cy="2591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4ACF4B-1FD9-B39F-BC8C-4021E83304F3}"/>
              </a:ext>
            </a:extLst>
          </p:cNvPr>
          <p:cNvSpPr txBox="1"/>
          <p:nvPr/>
        </p:nvSpPr>
        <p:spPr>
          <a:xfrm>
            <a:off x="7895995" y="979166"/>
            <a:ext cx="3370352" cy="578882"/>
          </a:xfrm>
          <a:prstGeom prst="roundRect">
            <a:avLst/>
          </a:prstGeom>
          <a:solidFill>
            <a:srgbClr val="00B0F0"/>
          </a:solidFill>
          <a:ln w="28575">
            <a:noFill/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latin typeface="Nunito Black" panose="020B0604020202020204" charset="0"/>
              </a:rPr>
              <a:t>Những</a:t>
            </a:r>
            <a:r>
              <a:rPr lang="en-US" sz="2800" dirty="0">
                <a:latin typeface="Nunito Black" panose="020B0604020202020204" charset="0"/>
              </a:rPr>
              <a:t> </a:t>
            </a:r>
            <a:r>
              <a:rPr lang="en-US" sz="2800" dirty="0" err="1">
                <a:latin typeface="Nunito Black" panose="020B0604020202020204" charset="0"/>
              </a:rPr>
              <a:t>cách</a:t>
            </a:r>
            <a:r>
              <a:rPr lang="en-US" sz="2800" dirty="0">
                <a:latin typeface="Nunito Black" panose="020B0604020202020204" charset="0"/>
              </a:rPr>
              <a:t> </a:t>
            </a:r>
            <a:r>
              <a:rPr lang="en-US" sz="2800" dirty="0" err="1">
                <a:latin typeface="Nunito Black" panose="020B0604020202020204" charset="0"/>
              </a:rPr>
              <a:t>khác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4ACF4B-1FD9-B39F-BC8C-4021E83304F3}"/>
              </a:ext>
            </a:extLst>
          </p:cNvPr>
          <p:cNvSpPr txBox="1"/>
          <p:nvPr/>
        </p:nvSpPr>
        <p:spPr>
          <a:xfrm>
            <a:off x="846068" y="4833277"/>
            <a:ext cx="10830117" cy="15323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>
                <a:solidFill>
                  <a:srgbClr val="C00000"/>
                </a:solidFill>
                <a:latin typeface="Nunito Black" panose="020B0604020202020204" charset="0"/>
              </a:rPr>
              <a:t>	Có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nhiều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để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chia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cũ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món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mình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nữa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nhưng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ích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khác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1026" name="Picture 2" descr="BÁN ĐỒ CHƠI CŨ - PHIM HOẠT HÌNH - KHOẢNH KHẮC KỲ DIỆU - TRUYỆN CỔ TÍCH -  TỔNG HỢP PHIM HAY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600" y="1915713"/>
            <a:ext cx="3561143" cy="2604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91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C9D2-D628-0250-67FF-9D1DFE32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723B61-5AF4-BD70-AAAC-1BB5C4BE0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91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BC4B-ECC5-26E7-3B9C-3B630DC2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9002EC-5C91-0BA1-70DA-0C98D9F21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57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9" y="2122014"/>
            <a:ext cx="3595066" cy="2554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5"/>
            <a:ext cx="673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20B060402020202020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20B060402020202020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ACF4B-1FD9-B39F-BC8C-4021E83304F3}"/>
              </a:ext>
            </a:extLst>
          </p:cNvPr>
          <p:cNvSpPr txBox="1"/>
          <p:nvPr/>
        </p:nvSpPr>
        <p:spPr>
          <a:xfrm>
            <a:off x="900332" y="1008526"/>
            <a:ext cx="2338013" cy="578882"/>
          </a:xfrm>
          <a:prstGeom prst="roundRect">
            <a:avLst/>
          </a:prstGeom>
          <a:solidFill>
            <a:srgbClr val="92D050"/>
          </a:solidFill>
          <a:ln w="28575">
            <a:noFill/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schemeClr val="bg1"/>
                </a:solidFill>
                <a:latin typeface="Nunito Black" panose="020B0604020202020204" charset="0"/>
              </a:rPr>
              <a:t>Bỏ</a:t>
            </a:r>
            <a:r>
              <a:rPr lang="en-US" sz="2800" dirty="0">
                <a:solidFill>
                  <a:schemeClr val="bg1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20B0604020202020204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Nunito Black" panose="020B060402020202020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4ACF4B-1FD9-B39F-BC8C-4021E83304F3}"/>
              </a:ext>
            </a:extLst>
          </p:cNvPr>
          <p:cNvSpPr txBox="1"/>
          <p:nvPr/>
        </p:nvSpPr>
        <p:spPr>
          <a:xfrm>
            <a:off x="4194415" y="1022325"/>
            <a:ext cx="2745510" cy="578882"/>
          </a:xfrm>
          <a:prstGeom prst="roundRect">
            <a:avLst/>
          </a:prstGeom>
          <a:solidFill>
            <a:srgbClr val="0070C0"/>
          </a:solidFill>
          <a:ln w="28575">
            <a:noFill/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>
                <a:latin typeface="Nunito Black" panose="020B0604020202020204" charset="0"/>
              </a:rPr>
              <a:t>Cho, </a:t>
            </a:r>
            <a:r>
              <a:rPr lang="en-US" sz="2800" dirty="0" err="1">
                <a:latin typeface="Nunito Black" panose="020B0604020202020204" charset="0"/>
              </a:rPr>
              <a:t>tặng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2050" name="Picture 2" descr="Cậu Bé Hoạt Hình đặt Chai Vào Thùng Rác Hình ảnh | Định dạng hình ảnh PSD  401402109| vn.lovepik.co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04" y="1889587"/>
            <a:ext cx="2630747" cy="263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Ý nghĩa quà tặng là gì? Ý nghĩa của việc tặng quà trong các mối quan h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33" y="1928777"/>
            <a:ext cx="2785585" cy="2591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4ACF4B-1FD9-B39F-BC8C-4021E83304F3}"/>
              </a:ext>
            </a:extLst>
          </p:cNvPr>
          <p:cNvSpPr txBox="1"/>
          <p:nvPr/>
        </p:nvSpPr>
        <p:spPr>
          <a:xfrm>
            <a:off x="7895995" y="979166"/>
            <a:ext cx="3370352" cy="578882"/>
          </a:xfrm>
          <a:prstGeom prst="roundRect">
            <a:avLst/>
          </a:prstGeom>
          <a:solidFill>
            <a:srgbClr val="00B0F0"/>
          </a:solidFill>
          <a:ln w="28575">
            <a:noFill/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latin typeface="Nunito Black" panose="020B0604020202020204" charset="0"/>
              </a:rPr>
              <a:t>Những</a:t>
            </a:r>
            <a:r>
              <a:rPr lang="en-US" sz="2800" dirty="0">
                <a:latin typeface="Nunito Black" panose="020B0604020202020204" charset="0"/>
              </a:rPr>
              <a:t> </a:t>
            </a:r>
            <a:r>
              <a:rPr lang="en-US" sz="2800" dirty="0" err="1">
                <a:latin typeface="Nunito Black" panose="020B0604020202020204" charset="0"/>
              </a:rPr>
              <a:t>cách</a:t>
            </a:r>
            <a:r>
              <a:rPr lang="en-US" sz="2800" dirty="0">
                <a:latin typeface="Nunito Black" panose="020B0604020202020204" charset="0"/>
              </a:rPr>
              <a:t> </a:t>
            </a:r>
            <a:r>
              <a:rPr lang="en-US" sz="2800" dirty="0" err="1">
                <a:latin typeface="Nunito Black" panose="020B0604020202020204" charset="0"/>
              </a:rPr>
              <a:t>khác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4ACF4B-1FD9-B39F-BC8C-4021E83304F3}"/>
              </a:ext>
            </a:extLst>
          </p:cNvPr>
          <p:cNvSpPr txBox="1"/>
          <p:nvPr/>
        </p:nvSpPr>
        <p:spPr>
          <a:xfrm>
            <a:off x="846068" y="4833277"/>
            <a:ext cx="10830117" cy="15323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prstDash val="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>
                <a:solidFill>
                  <a:srgbClr val="C00000"/>
                </a:solidFill>
                <a:latin typeface="Nunito Black" panose="020B0604020202020204" charset="0"/>
              </a:rPr>
              <a:t>	Có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nhiều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để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chia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cũ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món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mình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nữa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nhưng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ích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anose="020B0604020202020204" charset="0"/>
              </a:rPr>
              <a:t>khác</a:t>
            </a:r>
            <a:r>
              <a:rPr lang="en-US" sz="2800" dirty="0">
                <a:solidFill>
                  <a:srgbClr val="C00000"/>
                </a:solidFill>
                <a:latin typeface="Nunito Black" panose="020B060402020202020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anose="020B0604020202020204" charset="0"/>
            </a:endParaRPr>
          </a:p>
        </p:txBody>
      </p:sp>
      <p:pic>
        <p:nvPicPr>
          <p:cNvPr id="1026" name="Picture 2" descr="BÁN ĐỒ CHƠI CŨ - PHIM HOẠT HÌNH - KHOẢNH KHẮC KỲ DIỆU - TRUYỆN CỔ TÍCH -  TỔNG HỢP PHIM HAY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600" y="1915713"/>
            <a:ext cx="3561143" cy="2604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888F4394-53D0-B2F6-557A-50975823D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C8FECF-1245-E685-279E-81F69DFFBC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1F35DE0-DBE8-89C9-54CF-3B61D31883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4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64E9-76C9-A0F2-9AC9-E9321BFB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7CAD8-2130-EE18-872F-A35106C04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43" y="1391002"/>
            <a:ext cx="3472479" cy="2507767"/>
          </a:xfrm>
          <a:prstGeom prst="rect">
            <a:avLst/>
          </a:prstGeom>
        </p:spPr>
      </p:pic>
      <p:pic>
        <p:nvPicPr>
          <p:cNvPr id="4" name="Picture 2" descr="Biến Lốp Cũ Thành Vàng: Khám Phá Phương Pháp Tái Chế Lốp Xe Ô Tô Hiệu Quả  Nhất - Giảm Rác Nhựa">
            <a:extLst>
              <a:ext uri="{FF2B5EF4-FFF2-40B4-BE49-F238E27FC236}">
                <a16:creationId xmlns:a16="http://schemas.microsoft.com/office/drawing/2014/main" id="{99C4DC65-C912-AC6F-C911-EC03805F7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67" y="1221575"/>
            <a:ext cx="3591339" cy="25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ế Xe Đồ Chơi Bằng Chai Nhựa Và Các Vật Dụng Đơn Giản - YouTube">
            <a:extLst>
              <a:ext uri="{FF2B5EF4-FFF2-40B4-BE49-F238E27FC236}">
                <a16:creationId xmlns:a16="http://schemas.microsoft.com/office/drawing/2014/main" id="{BF2C1B22-5D79-9734-D0D4-15B6FBEC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949"/>
            <a:ext cx="3591339" cy="274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ách tái chế chai nhựa thành hộp bút đơn giản">
            <a:extLst>
              <a:ext uri="{FF2B5EF4-FFF2-40B4-BE49-F238E27FC236}">
                <a16:creationId xmlns:a16="http://schemas.microsoft.com/office/drawing/2014/main" id="{8BDD2D0C-AEB6-6155-3102-60A65C3E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22" y="4040990"/>
            <a:ext cx="3591339" cy="274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ái chế chai nhựa góp phần thực hiện lối sống xanh • Hello Bacsi">
            <a:extLst>
              <a:ext uri="{FF2B5EF4-FFF2-40B4-BE49-F238E27FC236}">
                <a16:creationId xmlns:a16="http://schemas.microsoft.com/office/drawing/2014/main" id="{34D1AAC8-4906-5DE1-7BF9-413F814F5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347" y="4040990"/>
            <a:ext cx="2619375" cy="26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ộc đáo những chiếc túi thời trang tái chế từ đồ jeans cũ của cô gái trẻ  Phú Yên">
            <a:extLst>
              <a:ext uri="{FF2B5EF4-FFF2-40B4-BE49-F238E27FC236}">
                <a16:creationId xmlns:a16="http://schemas.microsoft.com/office/drawing/2014/main" id="{35B9A390-56DF-CC0F-B536-142EB238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19" y="516835"/>
            <a:ext cx="3432520" cy="327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07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Mở rộng</a:t>
            </a:r>
          </a:p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tổng kết theo chủ đề</a:t>
            </a: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76075" y="2429191"/>
            <a:ext cx="5220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851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239B03-96E0-84F0-A5E9-05DD51482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-99423"/>
            <a:ext cx="40798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9F2E6E-0B4E-0402-E83D-63CFA8A469B2}"/>
              </a:ext>
            </a:extLst>
          </p:cNvPr>
          <p:cNvGrpSpPr>
            <a:grpSpLocks/>
          </p:cNvGrpSpPr>
          <p:nvPr/>
        </p:nvGrpSpPr>
        <p:grpSpPr bwMode="auto">
          <a:xfrm rot="20814038">
            <a:off x="1346388" y="2492384"/>
            <a:ext cx="8178801" cy="2424112"/>
            <a:chOff x="-233568" y="711871"/>
            <a:chExt cx="4656642" cy="1527028"/>
          </a:xfrm>
        </p:grpSpPr>
        <p:grpSp>
          <p:nvGrpSpPr>
            <p:cNvPr id="73732" name="Group 11">
              <a:extLst>
                <a:ext uri="{FF2B5EF4-FFF2-40B4-BE49-F238E27FC236}">
                  <a16:creationId xmlns:a16="http://schemas.microsoft.com/office/drawing/2014/main" id="{E664B186-E790-64FE-0FA1-B4DF13729A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33568" y="711871"/>
              <a:ext cx="4656642" cy="1527028"/>
              <a:chOff x="1139578" y="3074071"/>
              <a:chExt cx="3770489" cy="1527028"/>
            </a:xfrm>
          </p:grpSpPr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890F823C-BFC6-DEE3-2B62-839EDDF0008E}"/>
                  </a:ext>
                </a:extLst>
              </p:cNvPr>
              <p:cNvSpPr/>
              <p:nvPr/>
            </p:nvSpPr>
            <p:spPr>
              <a:xfrm>
                <a:off x="1139578" y="3074071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59B631CB-37CF-B967-0FD5-3E1BE3E884B4}"/>
                  </a:ext>
                </a:extLst>
              </p:cNvPr>
              <p:cNvSpPr/>
              <p:nvPr/>
            </p:nvSpPr>
            <p:spPr>
              <a:xfrm>
                <a:off x="1331442" y="3194845"/>
                <a:ext cx="3417738" cy="1048019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3733" name="文本框 18">
              <a:extLst>
                <a:ext uri="{FF2B5EF4-FFF2-40B4-BE49-F238E27FC236}">
                  <a16:creationId xmlns:a16="http://schemas.microsoft.com/office/drawing/2014/main" id="{CD68F1D1-5165-CBA2-3C22-EF81E57BA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1" y="838149"/>
              <a:ext cx="4220653" cy="1105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just" eaLnBrk="1" hangingPunct="1">
                <a:buClrTx/>
                <a:buFontTx/>
                <a:buNone/>
              </a:pP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Nghĩ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và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nói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lời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chia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tay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,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cảm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ơn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đồ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vật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trước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khi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cho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đi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hoặc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bỏ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đi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,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đưa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đi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làm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tái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chế</a:t>
              </a:r>
              <a:r>
                <a:rPr lang="en-US" altLang="en-US" sz="3600" b="1" dirty="0">
                  <a:solidFill>
                    <a:srgbClr val="002060"/>
                  </a:solidFill>
                  <a:latin typeface="Nunito Black" pitchFamily="2" charset="0"/>
                  <a:cs typeface="字魂59号-创粗黑"/>
                </a:rPr>
                <a:t>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C2E754F-7069-A033-E60C-545ABF9B05A7}"/>
              </a:ext>
            </a:extLst>
          </p:cNvPr>
          <p:cNvSpPr txBox="1"/>
          <p:nvPr/>
        </p:nvSpPr>
        <p:spPr>
          <a:xfrm>
            <a:off x="681623" y="399143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3.Nói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Nunito Black" pitchFamily="2" charset="0"/>
              </a:rPr>
              <a:t>cũ</a:t>
            </a:r>
            <a:endParaRPr lang="en-US" sz="32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25" y="1319689"/>
            <a:ext cx="5787620" cy="4497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4722" cy="80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738517" y="182791"/>
            <a:ext cx="10489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Kiểm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tra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món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cũ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467360" y="1224505"/>
            <a:ext cx="4385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cũ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58122" y="1930516"/>
            <a:ext cx="5745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quá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cũ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58122" y="3019271"/>
            <a:ext cx="5745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cũ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tốt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vẫn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360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323F-1943-94DF-6E36-D81825343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(174) Tạm biệt búp bê Remix - HKP Angels ( Nhóm HKP KIDS ) - Vũ đoàn HKP - Nhạc thiếu nhi sôi động - YouTub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48297DD-789B-F13A-52EE-41A1CCD61D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71467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768692-D8B3-0DC9-89C7-3E6B1B959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41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519413" y="2912013"/>
            <a:ext cx="7173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26505" y="3548105"/>
            <a:ext cx="7173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igmar One" panose="00000500000000000000" pitchFamily="2" charset="0"/>
              </a:rPr>
              <a:t>Ứng</a:t>
            </a:r>
            <a:r>
              <a:rPr lang="en-US" sz="4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igmar One" panose="00000500000000000000" pitchFamily="2" charset="0"/>
              </a:rPr>
              <a:t>xử</a:t>
            </a:r>
            <a:r>
              <a:rPr lang="en-US" sz="4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igmar One" panose="00000500000000000000" pitchFamily="2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đồ</a:t>
            </a:r>
            <a:r>
              <a:rPr lang="en-US" sz="4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igmar One" panose="00000500000000000000" pitchFamily="2" charset="0"/>
              </a:rPr>
              <a:t>cũ</a:t>
            </a:r>
            <a:endParaRPr lang="en-US" sz="4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10315" y="2598003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Khám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phá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Nỗi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buồn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quần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áo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236882" y="920834"/>
            <a:ext cx="906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243" y="2068319"/>
            <a:ext cx="4790360" cy="390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236882" y="1773631"/>
            <a:ext cx="7221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latin typeface="+mj-lt"/>
              </a:rPr>
              <a:t>- Tưởng tượng và nói ra tâm sự của: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29029" y="2737781"/>
            <a:ext cx="583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53044" y="3542103"/>
            <a:ext cx="7322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0" y="4554729"/>
            <a:ext cx="832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latin typeface="+mj-lt"/>
              </a:rPr>
              <a:t>+ Đôi tất (vớ) bị rơi dưới gầm tủ, bụi bám đầy</a:t>
            </a:r>
            <a:r>
              <a:rPr lang="en-US" sz="2800" b="1" dirty="0">
                <a:latin typeface="+mj-lt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11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1" y="1267097"/>
            <a:ext cx="5752320" cy="5590903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4246" y="3668624"/>
            <a:ext cx="3209925" cy="2667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83456C-C951-CDE7-BAE3-6278941DCDEE}"/>
              </a:ext>
            </a:extLst>
          </p:cNvPr>
          <p:cNvSpPr txBox="1"/>
          <p:nvPr/>
        </p:nvSpPr>
        <p:spPr>
          <a:xfrm>
            <a:off x="6498771" y="3072716"/>
            <a:ext cx="5105400" cy="1191816"/>
          </a:xfrm>
          <a:prstGeom prst="wedgeRoundRectCallout">
            <a:avLst>
              <a:gd name="adj1" fmla="val 36480"/>
              <a:gd name="adj2" fmla="val 84156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Gợi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ý:</a:t>
            </a:r>
            <a:r>
              <a:rPr lang="en-US" sz="2000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t</a:t>
            </a:r>
            <a:r>
              <a:rPr lang="vi-VN" sz="2000" dirty="0">
                <a:solidFill>
                  <a:srgbClr val="002060"/>
                </a:solidFill>
                <a:latin typeface="Nunito Black" pitchFamily="2" charset="0"/>
              </a:rPr>
              <a:t>ưởng tượng mình là những đồ vật bị bỏ rơi, lãng quên để nói lên tâm sự của chúng.</a:t>
            </a:r>
            <a:endParaRPr lang="en-US" sz="2000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Nỗi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buồn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quần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áo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42AF41-9A98-62D8-F382-DDCF23F7002C}"/>
              </a:ext>
            </a:extLst>
          </p:cNvPr>
          <p:cNvGrpSpPr>
            <a:grpSpLocks/>
          </p:cNvGrpSpPr>
          <p:nvPr/>
        </p:nvGrpSpPr>
        <p:grpSpPr bwMode="auto">
          <a:xfrm>
            <a:off x="7500600" y="688787"/>
            <a:ext cx="2250627" cy="2085975"/>
            <a:chOff x="8416216" y="4844834"/>
            <a:chExt cx="3649410" cy="1874465"/>
          </a:xfrm>
        </p:grpSpPr>
        <p:pic>
          <p:nvPicPr>
            <p:cNvPr id="5" name="Picture 15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E62E9B07-EEC5-EA9E-FED1-DD2B47F26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5082" y="4844834"/>
              <a:ext cx="3630544" cy="184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DDFCCE0-6BEC-AD99-92CB-AA5838751509}"/>
                </a:ext>
              </a:extLst>
            </p:cNvPr>
            <p:cNvSpPr/>
            <p:nvPr/>
          </p:nvSpPr>
          <p:spPr>
            <a:xfrm>
              <a:off x="8416216" y="6132993"/>
              <a:ext cx="3649410" cy="586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2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4A8BD-4462-006E-00CD-BB14AC60B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27513" y="1825625"/>
            <a:ext cx="14481313" cy="4351338"/>
          </a:xfrm>
        </p:spPr>
        <p:txBody>
          <a:bodyPr>
            <a:normAutofit/>
          </a:bodyPr>
          <a:lstStyle/>
          <a:p>
            <a:pPr marL="3657600" lvl="8" indent="0">
              <a:buNone/>
            </a:pPr>
            <a:r>
              <a:rPr lang="nl-NL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phải giữ gìn và trân trọng các vật dụng , đồ dùng của mình.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0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545</Words>
  <Application>Microsoft Office PowerPoint</Application>
  <PresentationFormat>Widescreen</PresentationFormat>
  <Paragraphs>62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Sigmar One</vt:lpstr>
      <vt:lpstr>Times New Roman</vt:lpstr>
      <vt:lpstr>Nunito Black</vt:lpstr>
      <vt:lpstr>Calibri</vt:lpstr>
      <vt:lpstr>Arial</vt:lpstr>
      <vt:lpstr>Calibri Light</vt:lpstr>
      <vt:lpstr>Microsoft YaHei</vt:lpstr>
      <vt:lpstr>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Tái chế lại đồ cũ: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Dương Lê</cp:lastModifiedBy>
  <cp:revision>59</cp:revision>
  <dcterms:created xsi:type="dcterms:W3CDTF">2022-03-29T00:44:11Z</dcterms:created>
  <dcterms:modified xsi:type="dcterms:W3CDTF">2025-10-28T13:54:12Z</dcterms:modified>
</cp:coreProperties>
</file>