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50" r:id="rId3"/>
    <p:sldMasterId id="2147483764" r:id="rId4"/>
  </p:sldMasterIdLst>
  <p:notesMasterIdLst>
    <p:notesMasterId r:id="rId32"/>
  </p:notesMasterIdLst>
  <p:sldIdLst>
    <p:sldId id="2876" r:id="rId5"/>
    <p:sldId id="2886" r:id="rId6"/>
    <p:sldId id="256" r:id="rId7"/>
    <p:sldId id="311" r:id="rId8"/>
    <p:sldId id="312" r:id="rId9"/>
    <p:sldId id="313" r:id="rId10"/>
    <p:sldId id="2877" r:id="rId11"/>
    <p:sldId id="2887" r:id="rId12"/>
    <p:sldId id="2888" r:id="rId13"/>
    <p:sldId id="315" r:id="rId14"/>
    <p:sldId id="320" r:id="rId15"/>
    <p:sldId id="317" r:id="rId16"/>
    <p:sldId id="318" r:id="rId17"/>
    <p:sldId id="319" r:id="rId18"/>
    <p:sldId id="2878" r:id="rId19"/>
    <p:sldId id="2889" r:id="rId20"/>
    <p:sldId id="2880" r:id="rId21"/>
    <p:sldId id="2890" r:id="rId22"/>
    <p:sldId id="2891" r:id="rId23"/>
    <p:sldId id="2883" r:id="rId24"/>
    <p:sldId id="2884" r:id="rId25"/>
    <p:sldId id="2892" r:id="rId26"/>
    <p:sldId id="2893" r:id="rId27"/>
    <p:sldId id="2894" r:id="rId28"/>
    <p:sldId id="2895" r:id="rId29"/>
    <p:sldId id="2896"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3661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4364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59379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1192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52081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798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89582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44624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52844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1136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36555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6486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4284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356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22978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3671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8480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7705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04303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8215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0647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0619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271559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2304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88422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7041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18611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320405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961309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12223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790454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26475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heme" Target="../theme/theme4.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C4E26B3E-D8A2-5CFB-BFC5-C3C5248858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820367F-FEAE-6AD4-D775-75D9A7D1D99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293081" y="0"/>
            <a:ext cx="2024762" cy="2024762"/>
          </a:xfrm>
          <a:prstGeom prst="rect">
            <a:avLst/>
          </a:prstGeom>
        </p:spPr>
      </p:pic>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8432382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21.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g"/><Relationship Id="rId1" Type="http://schemas.openxmlformats.org/officeDocument/2006/relationships/slideLayout" Target="../slideLayouts/slideLayout2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g"/><Relationship Id="rId1" Type="http://schemas.openxmlformats.org/officeDocument/2006/relationships/slideLayout" Target="../slideLayouts/slideLayout65.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g"/><Relationship Id="rId1" Type="http://schemas.openxmlformats.org/officeDocument/2006/relationships/slideLayout" Target="../slideLayouts/slideLayout6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21.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1.xml"/><Relationship Id="rId5" Type="http://schemas.openxmlformats.org/officeDocument/2006/relationships/image" Target="../media/image38.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40.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40.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2.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4.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36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con có thể mọc lên từ rễ, thân, lá.</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219D0E-B702-4244-B880-DCAD5339D48F}"/>
              </a:ext>
            </a:extLst>
          </p:cNvPr>
          <p:cNvSpPr txBox="1"/>
          <p:nvPr/>
        </p:nvSpPr>
        <p:spPr>
          <a:xfrm>
            <a:off x="2719161" y="1608658"/>
            <a:ext cx="8821579" cy="2585323"/>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Hãy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một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con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rễ</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lá</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mẹ</a:t>
            </a:r>
            <a:r>
              <a:rPr lang="en-US" sz="5400" b="1" dirty="0">
                <a:solidFill>
                  <a:prstClr val="black"/>
                </a:solidFill>
                <a:latin typeface="Cambria" panose="02040503050406030204" pitchFamily="18" charset="0"/>
                <a:ea typeface="Cambria" panose="02040503050406030204" pitchFamily="18" charset="0"/>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5438C25C-968B-5C02-AE8A-6A6E20227A08}"/>
              </a:ext>
            </a:extLst>
          </p:cNvPr>
          <p:cNvPicPr>
            <a:picLocks noChangeAspect="1"/>
          </p:cNvPicPr>
          <p:nvPr/>
        </p:nvPicPr>
        <p:blipFill>
          <a:blip r:embed="rId4"/>
          <a:stretch>
            <a:fillRect/>
          </a:stretch>
        </p:blipFill>
        <p:spPr>
          <a:xfrm>
            <a:off x="1482979" y="252946"/>
            <a:ext cx="8779001" cy="865707"/>
          </a:xfrm>
          <a:prstGeom prst="rect">
            <a:avLst/>
          </a:prstGeom>
        </p:spPr>
      </p:pic>
    </p:spTree>
    <p:extLst>
      <p:ext uri="{BB962C8B-B14F-4D97-AF65-F5344CB8AC3E}">
        <p14:creationId xmlns:p14="http://schemas.microsoft.com/office/powerpoint/2010/main" val="5443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BF3FD1F6-3C8C-8027-A328-7D9CFE0371E3}"/>
              </a:ext>
            </a:extLst>
          </p:cNvPr>
          <p:cNvPicPr>
            <a:picLocks noChangeAspect="1"/>
          </p:cNvPicPr>
          <p:nvPr/>
        </p:nvPicPr>
        <p:blipFill>
          <a:blip r:embed="rId4"/>
          <a:stretch>
            <a:fillRect/>
          </a:stretch>
        </p:blipFill>
        <p:spPr>
          <a:xfrm>
            <a:off x="1003395" y="0"/>
            <a:ext cx="9534970" cy="859611"/>
          </a:xfrm>
          <a:prstGeom prst="rect">
            <a:avLst/>
          </a:prstGeom>
        </p:spPr>
      </p:pic>
    </p:spTree>
    <p:extLst>
      <p:ext uri="{BB962C8B-B14F-4D97-AF65-F5344CB8AC3E}">
        <p14:creationId xmlns:p14="http://schemas.microsoft.com/office/powerpoint/2010/main" val="34844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nha đam</a:t>
            </a:r>
          </a:p>
        </p:txBody>
      </p:sp>
      <p:sp>
        <p:nvSpPr>
          <p:cNvPr id="7" name="TextBox 6">
            <a:extLst>
              <a:ext uri="{FF2B5EF4-FFF2-40B4-BE49-F238E27FC236}">
                <a16:creationId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sống đời</a:t>
            </a:r>
          </a:p>
        </p:txBody>
      </p:sp>
      <p:pic>
        <p:nvPicPr>
          <p:cNvPr id="2" name="Picture 1">
            <a:extLst>
              <a:ext uri="{FF2B5EF4-FFF2-40B4-BE49-F238E27FC236}">
                <a16:creationId xmlns:a16="http://schemas.microsoft.com/office/drawing/2014/main" id="{6B7927E9-21EF-84ED-E81D-8EB12C66E647}"/>
              </a:ext>
            </a:extLst>
          </p:cNvPr>
          <p:cNvPicPr>
            <a:picLocks noChangeAspect="1"/>
          </p:cNvPicPr>
          <p:nvPr/>
        </p:nvPicPr>
        <p:blipFill>
          <a:blip r:embed="rId4"/>
          <a:stretch>
            <a:fillRect/>
          </a:stretch>
        </p:blipFill>
        <p:spPr>
          <a:xfrm>
            <a:off x="1749162" y="601434"/>
            <a:ext cx="8998476" cy="859611"/>
          </a:xfrm>
          <a:prstGeom prst="rect">
            <a:avLst/>
          </a:prstGeom>
        </p:spPr>
      </p:pic>
    </p:spTree>
    <p:extLst>
      <p:ext uri="{BB962C8B-B14F-4D97-AF65-F5344CB8AC3E}">
        <p14:creationId xmlns:p14="http://schemas.microsoft.com/office/powerpoint/2010/main" val="36082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741DB7D-EC66-C6AF-C8D0-DC4696A2DEDB}"/>
              </a:ext>
            </a:extLst>
          </p:cNvPr>
          <p:cNvPicPr>
            <a:picLocks noChangeAspect="1"/>
          </p:cNvPicPr>
          <p:nvPr/>
        </p:nvPicPr>
        <p:blipFill>
          <a:blip r:embed="rId3"/>
          <a:stretch>
            <a:fillRect/>
          </a:stretch>
        </p:blipFill>
        <p:spPr>
          <a:xfrm>
            <a:off x="511175" y="1319212"/>
            <a:ext cx="11272406" cy="3669348"/>
          </a:xfrm>
          <a:prstGeom prst="rect">
            <a:avLst/>
          </a:prstGeom>
        </p:spPr>
      </p:pic>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181588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Quan </a:t>
            </a:r>
            <a:r>
              <a:rPr lang="en-US" sz="2800" b="1" dirty="0" err="1">
                <a:solidFill>
                  <a:prstClr val="black"/>
                </a:solidFill>
                <a:latin typeface="Cambria" panose="02040503050406030204" pitchFamily="18" charset="0"/>
                <a:ea typeface="Cambria" panose="02040503050406030204" pitchFamily="18" charset="0"/>
              </a:rPr>
              <a:t>sát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hình</a:t>
            </a:r>
            <a:r>
              <a:rPr lang="en-US" sz="2800" b="1" dirty="0">
                <a:solidFill>
                  <a:prstClr val="black"/>
                </a:solidFill>
                <a:latin typeface="Cambria" panose="02040503050406030204" pitchFamily="18" charset="0"/>
                <a:ea typeface="Cambria" panose="02040503050406030204" pitchFamily="18" charset="0"/>
              </a:rPr>
              <a:t> 6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thực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hiện</a:t>
            </a:r>
            <a:r>
              <a:rPr lang="en-US" sz="2800" b="1"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Nêu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đoạn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mọc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lên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từ</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mẹ</a:t>
            </a:r>
            <a:r>
              <a:rPr lang="en-US" sz="2800"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Trình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bày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sự</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con.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D7E2F2F-7A27-5DFA-6985-CBBDCA633AD9}"/>
              </a:ext>
            </a:extLst>
          </p:cNvPr>
          <p:cNvPicPr>
            <a:picLocks noChangeAspect="1"/>
          </p:cNvPicPr>
          <p:nvPr/>
        </p:nvPicPr>
        <p:blipFill>
          <a:blip r:embed="rId3"/>
          <a:stretch>
            <a:fillRect/>
          </a:stretch>
        </p:blipFill>
        <p:spPr>
          <a:xfrm>
            <a:off x="2407919" y="2059733"/>
            <a:ext cx="7593965" cy="4469971"/>
          </a:xfrm>
          <a:prstGeom prst="rect">
            <a:avLst/>
          </a:prstGeom>
        </p:spPr>
      </p:pic>
    </p:spTree>
    <p:extLst>
      <p:ext uri="{BB962C8B-B14F-4D97-AF65-F5344CB8AC3E}">
        <p14:creationId xmlns:p14="http://schemas.microsoft.com/office/powerpoint/2010/main" val="12896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Nêu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chính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dâu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thân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mẹ</a:t>
            </a:r>
            <a:r>
              <a:rPr lang="en-US" sz="4000"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dirty="0" err="1">
                <a:solidFill>
                  <a:prstClr val="black"/>
                </a:solidFill>
                <a:latin typeface="Cambria" panose="02040503050406030204" pitchFamily="18" charset="0"/>
                <a:ea typeface="Cambria" panose="02040503050406030204" pitchFamily="18" charset="0"/>
              </a:rPr>
              <a:t>Trình</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sự</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phát</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của</a:t>
            </a:r>
            <a:r>
              <a:rPr lang="en-US" sz="4800" dirty="0">
                <a:solidFill>
                  <a:prstClr val="black"/>
                </a:solidFill>
                <a:latin typeface="Cambria" panose="02040503050406030204" pitchFamily="18" charset="0"/>
                <a:ea typeface="Cambria" panose="02040503050406030204" pitchFamily="18" charset="0"/>
              </a:rPr>
              <a:t> </a:t>
            </a:r>
          </a:p>
          <a:p>
            <a:pPr lvl="0" algn="ctr"/>
            <a:r>
              <a:rPr lang="en-US" sz="4800" dirty="0" err="1">
                <a:solidFill>
                  <a:prstClr val="black"/>
                </a:solidFill>
                <a:latin typeface="Cambria" panose="02040503050406030204" pitchFamily="18" charset="0"/>
                <a:ea typeface="Cambria" panose="02040503050406030204" pitchFamily="18" charset="0"/>
              </a:rPr>
              <a:t>cây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dâu</a:t>
            </a:r>
            <a:r>
              <a:rPr lang="en-US" sz="4800" dirty="0">
                <a:solidFill>
                  <a:prstClr val="black"/>
                </a:solidFill>
                <a:latin typeface="Cambria" panose="02040503050406030204" pitchFamily="18" charset="0"/>
                <a:ea typeface="Cambria" panose="02040503050406030204" pitchFamily="18" charset="0"/>
              </a:rPr>
              <a:t> con?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rPr>
              <a:t>Từ thân cây mẹ chồi, rễ mới mọc ra; cây con phát triển ra nhiều lá, rễ mới; cây ra hoa, tạo quả</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5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70788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Vẽ sơ đồ các giai đoạn phát triển chính của cây</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C27CAC3-C69C-DCCB-D5EE-4FEB9A82E6D3}"/>
              </a:ext>
            </a:extLst>
          </p:cNvPr>
          <p:cNvSpPr/>
          <p:nvPr/>
        </p:nvSpPr>
        <p:spPr>
          <a:xfrm>
            <a:off x="731520" y="207264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err="1">
                <a:solidFill>
                  <a:srgbClr val="FF0000"/>
                </a:solidFill>
                <a:latin typeface="Cambria" panose="02040503050406030204" pitchFamily="18" charset="0"/>
                <a:ea typeface="Cambria" panose="02040503050406030204" pitchFamily="18" charset="0"/>
              </a:rPr>
              <a:t>Nảy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mầm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EDA46818-6C02-87D9-CAED-3E5163EC49B4}"/>
              </a:ext>
            </a:extLst>
          </p:cNvPr>
          <p:cNvCxnSpPr/>
          <p:nvPr/>
        </p:nvCxnSpPr>
        <p:spPr>
          <a:xfrm>
            <a:off x="3342640" y="262128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00CD901-9169-B88A-6BEE-5AF8A3C306DC}"/>
              </a:ext>
            </a:extLst>
          </p:cNvPr>
          <p:cNvSpPr/>
          <p:nvPr/>
        </p:nvSpPr>
        <p:spPr>
          <a:xfrm>
            <a:off x="4734560" y="208280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rgbClr val="FF0000"/>
                </a:solidFill>
                <a:latin typeface="Cambria" panose="02040503050406030204" pitchFamily="18" charset="0"/>
                <a:ea typeface="Cambria" panose="02040503050406030204" pitchFamily="18" charset="0"/>
              </a:rPr>
              <a:t>Cây</a:t>
            </a:r>
            <a:r>
              <a:rPr lang="en-US" sz="4000" b="1" dirty="0">
                <a:solidFill>
                  <a:srgbClr val="FF0000"/>
                </a:solidFill>
                <a:latin typeface="Cambria" panose="02040503050406030204" pitchFamily="18" charset="0"/>
                <a:ea typeface="Cambria" panose="02040503050406030204" pitchFamily="18" charset="0"/>
              </a:rPr>
              <a:t> con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EB5571D6-BEE8-0253-89D2-96C784391958}"/>
              </a:ext>
            </a:extLst>
          </p:cNvPr>
          <p:cNvCxnSpPr/>
          <p:nvPr/>
        </p:nvCxnSpPr>
        <p:spPr>
          <a:xfrm>
            <a:off x="7305040" y="258064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E741D3A-617C-FD68-BC94-E760A8FD8122}"/>
              </a:ext>
            </a:extLst>
          </p:cNvPr>
          <p:cNvSpPr/>
          <p:nvPr/>
        </p:nvSpPr>
        <p:spPr>
          <a:xfrm>
            <a:off x="8696960" y="2042160"/>
            <a:ext cx="291592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Cây trưởng thành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291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194560" y="1584960"/>
            <a:ext cx="10804972" cy="559082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156966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rPr>
              <a:t>Em </a:t>
            </a:r>
            <a:r>
              <a:rPr kumimoji="0" lang="en-US" sz="4800" b="1" i="0" u="none" strike="noStrike" kern="1200" cap="none" spc="0" normalizeH="0" baseline="0" noProof="0" dirty="0" err="1">
                <a:ln>
                  <a:solidFill>
                    <a:srgbClr val="FF0000"/>
                  </a:solidFill>
                </a:ln>
                <a:solidFill>
                  <a:srgbClr val="FF0000"/>
                </a:solidFill>
                <a:effectLst/>
                <a:uLnTx/>
                <a:uFillTx/>
                <a:latin typeface="Cambria" panose="02040503050406030204" pitchFamily="18" charset="0"/>
                <a:ea typeface="Cambria" panose="02040503050406030204" pitchFamily="18" charset="0"/>
              </a:rPr>
              <a:t>hã</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y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kể</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loại</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cây</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mọc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từ</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hạt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a:t>
            </a:r>
            <a:endParaRPr kumimoji="0" lang="en-GB" sz="4800" b="0"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1989620" y="2168900"/>
              <a:ext cx="8898193" cy="31256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rễ, 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Các giai đoạn phát triển chính của cây gồm: nảy mầm, cây con, cây trưởng thành.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0063211" y="435544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92480" y="120300"/>
            <a:ext cx="1091184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Dựa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7,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khoai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mô</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một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điểm</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13A011C-FBD4-1A88-8B45-071B82BCC18E}"/>
              </a:ext>
            </a:extLst>
          </p:cNvPr>
          <p:cNvPicPr>
            <a:picLocks noChangeAspect="1"/>
          </p:cNvPicPr>
          <p:nvPr/>
        </p:nvPicPr>
        <p:blipFill>
          <a:blip r:embed="rId3"/>
          <a:stretch>
            <a:fillRect/>
          </a:stretch>
        </p:blipFill>
        <p:spPr>
          <a:xfrm>
            <a:off x="1739265" y="1855787"/>
            <a:ext cx="8896350" cy="4467225"/>
          </a:xfrm>
          <a:prstGeom prst="rect">
            <a:avLst/>
          </a:prstGeom>
        </p:spPr>
      </p:pic>
    </p:spTree>
    <p:extLst>
      <p:ext uri="{BB962C8B-B14F-4D97-AF65-F5344CB8AC3E}">
        <p14:creationId xmlns:p14="http://schemas.microsoft.com/office/powerpoint/2010/main" val="566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1418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a:solidFill>
                  <a:prstClr val="black"/>
                </a:solidFill>
                <a:latin typeface="Cambria" panose="02040503050406030204" pitchFamily="18" charset="0"/>
                <a:ea typeface="Cambria" panose="02040503050406030204" pitchFamily="18" charset="0"/>
              </a:rPr>
              <a:t>Cây khoai tây mọc lên từ bộ phận nào?</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Cây khoai tây mọc lên từ bộ phận là: củ</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634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60921" y="501218"/>
            <a:ext cx="81418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Mô</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số</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điểm</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83840" y="2194560"/>
            <a:ext cx="6075680" cy="40030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Một số đặc điểm ở mỗi giai đoạn phát triển của cây: </a:t>
            </a:r>
            <a:r>
              <a:rPr lang="vi-VN" sz="3600" dirty="0">
                <a:solidFill>
                  <a:srgbClr val="FF0000"/>
                </a:solidFill>
                <a:latin typeface="Cambria" panose="02040503050406030204" pitchFamily="18" charset="0"/>
                <a:ea typeface="Cambria" panose="02040503050406030204" pitchFamily="18" charset="0"/>
              </a:rPr>
              <a:t>Từ củ, chồi, rễ mới mọc lên. Cây con phát triển ra nhiều rễ, lá mới. Cây ra hoa, tạo nhiều củ.</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52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914771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rễ, thân, lá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689206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C02D2FC-C243-F457-16C0-58EF2EA4A637}"/>
              </a:ext>
            </a:extLst>
          </p:cNvPr>
          <p:cNvPicPr>
            <a:picLocks noChangeAspect="1"/>
          </p:cNvPicPr>
          <p:nvPr/>
        </p:nvPicPr>
        <p:blipFill>
          <a:blip r:embed="rId3"/>
          <a:stretch>
            <a:fillRect/>
          </a:stretch>
        </p:blipFill>
        <p:spPr>
          <a:xfrm>
            <a:off x="714374" y="333375"/>
            <a:ext cx="10599172" cy="5867399"/>
          </a:xfrm>
          <a:prstGeom prst="rect">
            <a:avLst/>
          </a:prstGeom>
        </p:spPr>
      </p:pic>
      <p:sp>
        <p:nvSpPr>
          <p:cNvPr id="7" name="TextBox 6">
            <a:extLst>
              <a:ext uri="{FF2B5EF4-FFF2-40B4-BE49-F238E27FC236}">
                <a16:creationId xmlns:a16="http://schemas.microsoft.com/office/drawing/2014/main" id="{83D7333B-D538-8D74-C0FE-65496F9273C0}"/>
              </a:ext>
            </a:extLst>
          </p:cNvPr>
          <p:cNvSpPr txBox="1"/>
          <p:nvPr/>
        </p:nvSpPr>
        <p:spPr>
          <a:xfrm>
            <a:off x="6819900" y="1038225"/>
            <a:ext cx="9906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thân</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Sử dụng cây mía để trang trí nhà cửa Ý tưởng sáng tạo - Cửa nhôm kính &amp;  Vách kính cường lực giá rẻ">
            <a:extLst>
              <a:ext uri="{FF2B5EF4-FFF2-40B4-BE49-F238E27FC236}">
                <a16:creationId xmlns:a16="http://schemas.microsoft.com/office/drawing/2014/main" id="{C13F6940-885E-C549-1CCA-5F1F63745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599" y="2551855"/>
            <a:ext cx="1895475" cy="12533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76F1AD-C969-BD7C-1C22-1FF27CD980FF}"/>
              </a:ext>
            </a:extLst>
          </p:cNvPr>
          <p:cNvSpPr txBox="1"/>
          <p:nvPr/>
        </p:nvSpPr>
        <p:spPr>
          <a:xfrm>
            <a:off x="3905250" y="4286250"/>
            <a:ext cx="240030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là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loại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sống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hàng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năm</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6C28216-855D-CA76-B422-0C7B9575DD57}"/>
              </a:ext>
            </a:extLst>
          </p:cNvPr>
          <p:cNvSpPr txBox="1"/>
          <p:nvPr/>
        </p:nvSpPr>
        <p:spPr>
          <a:xfrm>
            <a:off x="6162674" y="1524000"/>
            <a:ext cx="15144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0ED5F79-9382-E4CA-1BC1-8E20DDCDB418}"/>
              </a:ext>
            </a:extLst>
          </p:cNvPr>
          <p:cNvSpPr txBox="1"/>
          <p:nvPr/>
        </p:nvSpPr>
        <p:spPr>
          <a:xfrm>
            <a:off x="3886199" y="5057775"/>
            <a:ext cx="7153276" cy="830997"/>
          </a:xfrm>
          <a:prstGeom prst="rect">
            <a:avLst/>
          </a:prstGeom>
          <a:noFill/>
        </p:spPr>
        <p:txBody>
          <a:bodyPr wrap="square" rtlCol="0">
            <a:spAutoFit/>
          </a:bodyPr>
          <a:lstStyle/>
          <a:p>
            <a:r>
              <a:rPr lang="vi-VN" sz="1600" dirty="0">
                <a:solidFill>
                  <a:srgbClr val="FF0000"/>
                </a:solidFill>
                <a:latin typeface="Cambria" panose="02040503050406030204" pitchFamily="18" charset="0"/>
                <a:ea typeface="Cambria" panose="02040503050406030204" pitchFamily="18" charset="0"/>
              </a:rPr>
              <a:t>Thân cây mía mẹ → Nảy mầm (mầm mọc lên) → Cây con (Từ mầm, cây con phát triển lá, rễ cây bắt đầu phát triển) → Cây trưởng thành (Cây bắt đầu đẻ nhánh, liên tục đến khi được bụi mía).</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64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0383A22C-B3D6-F054-EED4-AEFF24B86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pic>
        <p:nvPicPr>
          <p:cNvPr id="4" name="Picture 3">
            <a:extLst>
              <a:ext uri="{FF2B5EF4-FFF2-40B4-BE49-F238E27FC236}">
                <a16:creationId xmlns:a16="http://schemas.microsoft.com/office/drawing/2014/main" id="{93B95565-1AE8-4493-71A0-B2F4B2E69AD4}"/>
              </a:ext>
            </a:extLst>
          </p:cNvPr>
          <p:cNvPicPr>
            <a:picLocks noChangeAspect="1"/>
          </p:cNvPicPr>
          <p:nvPr/>
        </p:nvPicPr>
        <p:blipFill>
          <a:blip r:embed="rId8"/>
          <a:stretch>
            <a:fillRect/>
          </a:stretch>
        </p:blipFill>
        <p:spPr>
          <a:xfrm>
            <a:off x="7842322" y="4030417"/>
            <a:ext cx="4188315" cy="125588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6365" y="-450965"/>
            <a:ext cx="2763982" cy="2763982"/>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5C3B3235-9650-8D4A-AFC7-D96F72E01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5475992"/>
            <a:ext cx="1176873" cy="1176873"/>
          </a:xfrm>
          <a:prstGeom prst="rect">
            <a:avLst/>
          </a:prstGeom>
        </p:spPr>
      </p:pic>
      <p:pic>
        <p:nvPicPr>
          <p:cNvPr id="4" name="Picture 3">
            <a:extLst>
              <a:ext uri="{FF2B5EF4-FFF2-40B4-BE49-F238E27FC236}">
                <a16:creationId xmlns:a16="http://schemas.microsoft.com/office/drawing/2014/main" id="{65DC1010-FB07-7D77-3073-E4099C96B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122" y="927453"/>
            <a:ext cx="10473836" cy="3560373"/>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lvl="0" algn="ctr">
              <a:defRPr/>
            </a:pPr>
            <a:r>
              <a:rPr lang="en-US" sz="8800" b="1" dirty="0">
                <a:solidFill>
                  <a:srgbClr val="002060"/>
                </a:solidFill>
                <a:latin typeface="Cambria" panose="02040503050406030204" pitchFamily="18" charset="0"/>
                <a:ea typeface="Cambria" panose="02040503050406030204" pitchFamily="18" charset="0"/>
              </a:rPr>
              <a:t>2. </a:t>
            </a:r>
            <a:r>
              <a:rPr lang="en-US" sz="8800" b="1" dirty="0" err="1">
                <a:solidFill>
                  <a:srgbClr val="002060"/>
                </a:solidFill>
                <a:latin typeface="Cambria" panose="02040503050406030204" pitchFamily="18" charset="0"/>
                <a:ea typeface="Cambria" panose="02040503050406030204" pitchFamily="18" charset="0"/>
              </a:rPr>
              <a:t>Cây</a:t>
            </a:r>
            <a:r>
              <a:rPr lang="en-US" sz="8800" b="1" dirty="0">
                <a:solidFill>
                  <a:srgbClr val="002060"/>
                </a:solidFill>
                <a:latin typeface="Cambria" panose="02040503050406030204" pitchFamily="18" charset="0"/>
                <a:ea typeface="Cambria" panose="02040503050406030204" pitchFamily="18" charset="0"/>
              </a:rPr>
              <a:t> con </a:t>
            </a:r>
            <a:r>
              <a:rPr lang="en-US" sz="8800" b="1" dirty="0" err="1">
                <a:solidFill>
                  <a:srgbClr val="002060"/>
                </a:solidFill>
                <a:latin typeface="Cambria" panose="02040503050406030204" pitchFamily="18" charset="0"/>
                <a:ea typeface="Cambria" panose="02040503050406030204" pitchFamily="18" charset="0"/>
              </a:rPr>
              <a:t>mọc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lên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từ</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rễ</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thân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lá</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07721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mẹ</a:t>
            </a:r>
            <a:r>
              <a:rPr lang="en-US" sz="3200" b="1"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93C740B-5D5C-6757-4A4B-A921EF65618E}"/>
              </a:ext>
            </a:extLst>
          </p:cNvPr>
          <p:cNvPicPr>
            <a:picLocks noChangeAspect="1"/>
          </p:cNvPicPr>
          <p:nvPr/>
        </p:nvPicPr>
        <p:blipFill>
          <a:blip r:embed="rId3"/>
          <a:stretch>
            <a:fillRect/>
          </a:stretch>
        </p:blipFill>
        <p:spPr>
          <a:xfrm>
            <a:off x="2834640" y="1422066"/>
            <a:ext cx="6750367" cy="5037471"/>
          </a:xfrm>
          <a:prstGeom prst="rect">
            <a:avLst/>
          </a:prstGeom>
        </p:spPr>
      </p:pic>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7D6103A-BC54-9844-2BDE-EBF1683A9D84}"/>
              </a:ext>
            </a:extLst>
          </p:cNvPr>
          <p:cNvPicPr>
            <a:picLocks noChangeAspect="1"/>
          </p:cNvPicPr>
          <p:nvPr/>
        </p:nvPicPr>
        <p:blipFill>
          <a:blip r:embed="rId3"/>
          <a:stretch>
            <a:fillRect/>
          </a:stretch>
        </p:blipFill>
        <p:spPr>
          <a:xfrm>
            <a:off x="1045844" y="1767839"/>
            <a:ext cx="3658235" cy="3865305"/>
          </a:xfrm>
          <a:prstGeom prst="rect">
            <a:avLst/>
          </a:prstGeom>
        </p:spPr>
      </p:pic>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190123" cy="2123658"/>
            </a:xfrm>
            <a:prstGeom prst="rect">
              <a:avLst/>
            </a:prstGeom>
          </p:spPr>
          <p:txBody>
            <a:bodyPr wrap="square">
              <a:spAutoFit/>
            </a:bodyPr>
            <a:lstStyle/>
            <a:p>
              <a:pPr lvl="0" algn="just"/>
              <a:r>
                <a:rPr lang="vi-VN" sz="4400" dirty="0">
                  <a:solidFill>
                    <a:srgbClr val="FF0000"/>
                  </a:solidFill>
                  <a:latin typeface="Cambria" panose="02040503050406030204" pitchFamily="18" charset="0"/>
                  <a:ea typeface="Cambria" panose="02040503050406030204" pitchFamily="18" charset="0"/>
                </a:rPr>
                <a:t>Cây khoai lang mọc lên từ rễ củ của cây mẹ</a:t>
              </a:r>
              <a:endParaRPr lang="en-GB" sz="4400" dirty="0">
                <a:solidFill>
                  <a:srgbClr val="0070C0"/>
                </a:solidFill>
                <a:latin typeface="Cambria" panose="02040503050406030204" pitchFamily="18" charset="0"/>
                <a:ea typeface="Cambria" panose="02040503050406030204" pitchFamily="18" charset="0"/>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4"/>
            <a:srcRect/>
            <a:stretch>
              <a:fillRect/>
            </a:stretch>
          </p:blipFill>
          <p:spPr>
            <a:xfrm>
              <a:off x="3578873" y="2382838"/>
              <a:ext cx="1294996" cy="743389"/>
            </a:xfrm>
            <a:prstGeom prst="rect">
              <a:avLst/>
            </a:prstGeom>
          </p:spPr>
        </p:pic>
      </p:grpSp>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038621"/>
            <a:chOff x="3578873" y="2382838"/>
            <a:chExt cx="11280127" cy="2038621"/>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1937021"/>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814518" y="2761298"/>
              <a:ext cx="962535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lá bỏng mọc lên từ lá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AD7D93AA-74A0-9739-F7C1-9290BFBB5770}"/>
              </a:ext>
            </a:extLst>
          </p:cNvPr>
          <p:cNvPicPr>
            <a:picLocks noChangeAspect="1"/>
          </p:cNvPicPr>
          <p:nvPr/>
        </p:nvPicPr>
        <p:blipFill>
          <a:blip r:embed="rId4"/>
          <a:stretch>
            <a:fillRect/>
          </a:stretch>
        </p:blipFill>
        <p:spPr>
          <a:xfrm>
            <a:off x="521652" y="1537652"/>
            <a:ext cx="4334999" cy="3674428"/>
          </a:xfrm>
          <a:prstGeom prst="rect">
            <a:avLst/>
          </a:prstGeom>
        </p:spPr>
      </p:pic>
    </p:spTree>
    <p:extLst>
      <p:ext uri="{BB962C8B-B14F-4D97-AF65-F5344CB8AC3E}">
        <p14:creationId xmlns:p14="http://schemas.microsoft.com/office/powerpoint/2010/main" val="26592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42752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lan bạch chỉ mọc lên từ cành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025E21D9-B301-1616-8019-D4B5C5F7D1A4}"/>
              </a:ext>
            </a:extLst>
          </p:cNvPr>
          <p:cNvPicPr>
            <a:picLocks noChangeAspect="1"/>
          </p:cNvPicPr>
          <p:nvPr/>
        </p:nvPicPr>
        <p:blipFill>
          <a:blip r:embed="rId4"/>
          <a:stretch>
            <a:fillRect/>
          </a:stretch>
        </p:blipFill>
        <p:spPr>
          <a:xfrm>
            <a:off x="571817" y="717550"/>
            <a:ext cx="4523729" cy="5195570"/>
          </a:xfrm>
          <a:prstGeom prst="rect">
            <a:avLst/>
          </a:prstGeom>
        </p:spPr>
      </p:pic>
    </p:spTree>
    <p:extLst>
      <p:ext uri="{BB962C8B-B14F-4D97-AF65-F5344CB8AC3E}">
        <p14:creationId xmlns:p14="http://schemas.microsoft.com/office/powerpoint/2010/main" val="23005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520</Words>
  <Application>Microsoft Office PowerPoint</Application>
  <PresentationFormat>Widescreen</PresentationFormat>
  <Paragraphs>37</Paragraphs>
  <Slides>27</Slides>
  <Notes>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27</vt:i4>
      </vt:variant>
    </vt:vector>
  </HeadingPairs>
  <TitlesOfParts>
    <vt:vector size="35" baseType="lpstr">
      <vt:lpstr>Arial</vt:lpstr>
      <vt:lpstr>Calibri</vt:lpstr>
      <vt:lpstr>Calibri Light</vt:lpstr>
      <vt:lpstr>Cambria</vt:lpstr>
      <vt:lpstr>Default Design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50</cp:revision>
  <dcterms:created xsi:type="dcterms:W3CDTF">2024-10-08T15:41:43Z</dcterms:created>
  <dcterms:modified xsi:type="dcterms:W3CDTF">2024-10-09T01:48:15Z</dcterms:modified>
</cp:coreProperties>
</file>