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32"/>
  </p:notesMasterIdLst>
  <p:sldIdLst>
    <p:sldId id="258" r:id="rId4"/>
    <p:sldId id="313" r:id="rId5"/>
    <p:sldId id="265" r:id="rId6"/>
    <p:sldId id="312" r:id="rId7"/>
    <p:sldId id="303" r:id="rId8"/>
    <p:sldId id="264" r:id="rId9"/>
    <p:sldId id="266" r:id="rId10"/>
    <p:sldId id="268" r:id="rId11"/>
    <p:sldId id="305" r:id="rId12"/>
    <p:sldId id="267" r:id="rId13"/>
    <p:sldId id="271" r:id="rId14"/>
    <p:sldId id="269" r:id="rId15"/>
    <p:sldId id="270" r:id="rId16"/>
    <p:sldId id="308" r:id="rId17"/>
    <p:sldId id="278" r:id="rId18"/>
    <p:sldId id="279" r:id="rId19"/>
    <p:sldId id="280" r:id="rId20"/>
    <p:sldId id="293" r:id="rId21"/>
    <p:sldId id="314" r:id="rId22"/>
    <p:sldId id="309" r:id="rId23"/>
    <p:sldId id="310" r:id="rId24"/>
    <p:sldId id="315" r:id="rId25"/>
    <p:sldId id="311" r:id="rId26"/>
    <p:sldId id="286" r:id="rId27"/>
    <p:sldId id="316" r:id="rId28"/>
    <p:sldId id="317"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269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extLst>
      <p:ext uri="{BB962C8B-B14F-4D97-AF65-F5344CB8AC3E}">
        <p14:creationId xmlns:p14="http://schemas.microsoft.com/office/powerpoint/2010/main" val="42224891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31409284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3553265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9120054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05584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3667430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546387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0107072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44215604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5933944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10/10/2024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4004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9293A1E6-06CD-9DD5-DDAD-7D295EADB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117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wipe/>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sv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3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4.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0BCFABC-9AA4-51EF-86C3-54E85B992DEC}"/>
              </a:ext>
            </a:extLst>
          </p:cNvPr>
          <p:cNvPicPr>
            <a:picLocks noChangeAspect="1"/>
          </p:cNvPicPr>
          <p:nvPr/>
        </p:nvPicPr>
        <p:blipFill>
          <a:blip r:embed="rId5"/>
          <a:stretch>
            <a:fillRect/>
          </a:stretch>
        </p:blipFill>
        <p:spPr>
          <a:xfrm>
            <a:off x="3650085" y="2754180"/>
            <a:ext cx="6358679" cy="159729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96EFB2F-014C-6359-871C-9CE5402ED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7439316" y="3092604"/>
            <a:ext cx="3885909"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xoay ngườ</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Vở</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417342" y="438304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313749" y="4383066"/>
            <a:ext cx="3582351"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mãnh</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liệt</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 thông qua những vở ba lê - một thể loại vũ kịch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có sự kết hợp giữa kịch, âm nhạc và vũ đạo;</a:t>
            </a:r>
            <a:endParaRPr lang="en-US" sz="3200" dirty="0">
              <a:solidFill>
                <a:srgbClr val="002060"/>
              </a:solidFill>
              <a:latin typeface="Cambria" panose="02040503050406030204" pitchFamily="18" charset="0"/>
            </a:endParaRPr>
          </a:p>
          <a:p>
            <a:pPr lvl="0" algn="just">
              <a:defRPr/>
            </a:pPr>
            <a:r>
              <a:rPr lang="vi-VN" sz="3200" dirty="0">
                <a:solidFill>
                  <a:srgbClr val="002060"/>
                </a:solidFill>
                <a:latin typeface="Cambria" panose="02040503050406030204" pitchFamily="18" charset="0"/>
              </a:rPr>
              <a:t>Như trong vở Hồ thiên nga,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các diễn viên thực hiện những cú xoay người đẹp mắt</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và chuẩn xác, những bước đi nhẹ như cánh hoa hé mở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khiến khán giả có cảm giác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được ngắm nhìn một đàn thiên nga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2850155" y="-1782518"/>
            <a:ext cx="7391125" cy="3528459"/>
            <a:chOff x="2868442" y="-1344168"/>
            <a:chExt cx="7391125"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940296" cy="830997"/>
            </a:xfrm>
            <a:prstGeom prst="rect">
              <a:avLst/>
            </a:prstGeom>
            <a:noFill/>
          </p:spPr>
          <p:txBody>
            <a:bodyPr wrap="square" rtlCol="0">
              <a:spAutoFit/>
            </a:bodyPr>
            <a:lstStyle/>
            <a:p>
              <a:pPr defTabSz="914446">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1619148" y="2256762"/>
            <a:ext cx="2881074" cy="1364015"/>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707886"/>
            </a:xfrm>
            <a:prstGeom prst="rect">
              <a:avLst/>
            </a:prstGeom>
            <a:noFill/>
          </p:spPr>
          <p:txBody>
            <a:bodyPr wrap="square" rtlCol="0">
              <a:spAutoFit/>
            </a:bodyPr>
            <a:lstStyle/>
            <a:p>
              <a:pPr algn="ctr" defTabSz="914446">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530080" y="3898747"/>
            <a:ext cx="7424692" cy="2058745"/>
            <a:chOff x="3566396" y="2307938"/>
            <a:chExt cx="7424692" cy="2058745"/>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628890"/>
            </a:xfrm>
            <a:prstGeom prst="rect">
              <a:avLst/>
            </a:prstGeom>
            <a:noFill/>
          </p:spPr>
          <p:txBody>
            <a:bodyPr wrap="square">
              <a:spAutoFit/>
            </a:bodyPr>
            <a:lstStyle/>
            <a:p>
              <a:pPr marL="757786" defTabSz="1219231">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895736" y="553597"/>
            <a:ext cx="2970190" cy="3130618"/>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320082"/>
            </a:xfrm>
            <a:prstGeom prst="rect">
              <a:avLst/>
            </a:prstGeom>
            <a:noFill/>
          </p:spPr>
          <p:txBody>
            <a:bodyPr wrap="square" rtlCol="0">
              <a:spAutoFit/>
            </a:bodyPr>
            <a:lstStyle/>
            <a:p>
              <a:pPr algn="ctr" defTabSz="914446">
                <a:defRPr/>
              </a:pPr>
              <a:r>
                <a:rPr lang="en-GB" sz="4000" kern="0" dirty="0" err="1">
                  <a:solidFill>
                    <a:srgbClr val="C00000"/>
                  </a:solidFill>
                  <a:latin typeface="Cambria" panose="02040503050406030204" pitchFamily="18" charset="0"/>
                  <a:ea typeface="Cambria" panose="02040503050406030204" pitchFamily="18" charset="0"/>
                </a:rPr>
                <a:t>Luyện</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6598073" y="684523"/>
            <a:ext cx="2881074" cy="1364015"/>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74607" cy="707886"/>
            </a:xfrm>
            <a:prstGeom prst="rect">
              <a:avLst/>
            </a:prstGeom>
            <a:noFill/>
          </p:spPr>
          <p:txBody>
            <a:bodyPr wrap="none" rtlCol="0">
              <a:spAutoFit/>
            </a:bodyPr>
            <a:lstStyle/>
            <a:p>
              <a:pPr defTabSz="914446">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4432256" y="2403399"/>
            <a:ext cx="7503756" cy="2125815"/>
            <a:chOff x="3566396" y="2307938"/>
            <a:chExt cx="7503756" cy="2125815"/>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A27AB2A-9E65-7A3D-8DD6-1114188E5AF5}"/>
              </a:ext>
            </a:extLst>
          </p:cNvPr>
          <p:cNvPicPr>
            <a:picLocks noChangeAspect="1"/>
          </p:cNvPicPr>
          <p:nvPr/>
        </p:nvPicPr>
        <p:blipFill>
          <a:blip r:embed="rId5"/>
          <a:stretch>
            <a:fillRect/>
          </a:stretch>
        </p:blipFill>
        <p:spPr>
          <a:xfrm>
            <a:off x="3316690" y="2701985"/>
            <a:ext cx="6815919" cy="153022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FDAB44A7-B315-937B-2148-FD47BF4224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lvl="0" algn="ctr">
              <a:defRPr/>
            </a:pPr>
            <a:r>
              <a:rPr lang="en-US" sz="4000" dirty="0">
                <a:solidFill>
                  <a:schemeClr val="accent6"/>
                </a:solidFill>
                <a:latin typeface="Calibri" panose="020F0502020204030204" pitchFamily="34" charset="0"/>
                <a:cs typeface="Calibri" panose="020F0502020204030204" pitchFamily="34" charset="0"/>
              </a:rPr>
              <a:t>1. </a:t>
            </a:r>
            <a:r>
              <a:rPr lang="vi-VN" sz="4000" dirty="0">
                <a:solidFill>
                  <a:schemeClr val="accent6"/>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a:extLst>
              <a:ext uri="{FF2B5EF4-FFF2-40B4-BE49-F238E27FC236}">
                <a16:creationId xmlns:a16="http://schemas.microsoft.com/office/drawing/2014/main" id="{73A20B24-BB93-4070-A0CF-2C81AB51B1C9}"/>
              </a:ext>
            </a:extLst>
          </p:cNvPr>
          <p:cNvSpPr/>
          <p:nvPr/>
        </p:nvSpPr>
        <p:spPr>
          <a:xfrm>
            <a:off x="3582706" y="2534705"/>
            <a:ext cx="7334065" cy="3256496"/>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sp>
        <p:nvSpPr>
          <p:cNvPr id="14" name="Google Shape;275;p7"/>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1505512" y="194753"/>
            <a:ext cx="8836431" cy="1323439"/>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26494" y="1714500"/>
            <a:ext cx="7874956" cy="42291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266950"/>
            <a:ext cx="7874956" cy="36766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66C7B599-24CF-BD48-3324-9359420DC365}"/>
              </a:ext>
            </a:extLst>
          </p:cNvPr>
          <p:cNvSpPr/>
          <p:nvPr/>
        </p:nvSpPr>
        <p:spPr>
          <a:xfrm>
            <a:off x="374554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5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Winter Waltz  CASA DE BALET_720pFHR">
            <a:hlinkClick r:id="" action="ppaction://media"/>
            <a:extLst>
              <a:ext uri="{FF2B5EF4-FFF2-40B4-BE49-F238E27FC236}">
                <a16:creationId xmlns:a16="http://schemas.microsoft.com/office/drawing/2014/main" id="{C7AD72B7-2BFA-C926-A48D-BF60BC36D5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33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thực hiện được. Người múa phải truyền tải được ngôn ngữ thông qua những động tác múa, mỗi một vở ba lê là một câu chuyện không cất thành lời mà qua những động tác tạo nên.</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3809496" y="-154736"/>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3114675" y="2124075"/>
            <a:ext cx="7277100" cy="3416320"/>
          </a:xfrm>
          <a:prstGeom prst="rect">
            <a:avLst/>
          </a:prstGeom>
          <a:noFill/>
        </p:spPr>
        <p:txBody>
          <a:bodyPr wrap="square" rtlCol="0">
            <a:spAutoFit/>
          </a:bodyPr>
          <a:lstStyle/>
          <a:p>
            <a:pPr algn="just"/>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diễn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thiết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a:extLst>
              <a:ext uri="{FF2B5EF4-FFF2-40B4-BE49-F238E27FC236}">
                <a16:creationId xmlns:a16="http://schemas.microsoft.com/office/drawing/2014/main" id="{25BC4F9E-4D24-F8DC-F725-9615256E2425}"/>
              </a:ext>
            </a:extLst>
          </p:cNvPr>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43125" y="16152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ectangle: Rounded Corners 1">
            <a:extLst>
              <a:ext uri="{FF2B5EF4-FFF2-40B4-BE49-F238E27FC236}">
                <a16:creationId xmlns:a16="http://schemas.microsoft.com/office/drawing/2014/main" id="{8FA9D4C4-13AB-5771-C9B0-A5DBD777475D}"/>
              </a:ext>
            </a:extLst>
          </p:cNvPr>
          <p:cNvSpPr/>
          <p:nvPr/>
        </p:nvSpPr>
        <p:spPr>
          <a:xfrm>
            <a:off x="3314700" y="1657350"/>
            <a:ext cx="7658100" cy="1676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Để 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AA8F12AC-7E47-016F-1838-3204B5D99A54}"/>
              </a:ext>
            </a:extLst>
          </p:cNvPr>
          <p:cNvGraphicFramePr>
            <a:graphicFrameLocks noGrp="1"/>
          </p:cNvGraphicFramePr>
          <p:nvPr>
            <p:extLst>
              <p:ext uri="{D42A27DB-BD31-4B8C-83A1-F6EECF244321}">
                <p14:modId xmlns:p14="http://schemas.microsoft.com/office/powerpoint/2010/main" val="1108174026"/>
              </p:ext>
            </p:extLst>
          </p:nvPr>
        </p:nvGraphicFramePr>
        <p:xfrm>
          <a:off x="4334509" y="3622103"/>
          <a:ext cx="6190615" cy="2369122"/>
        </p:xfrm>
        <a:graphic>
          <a:graphicData uri="http://schemas.openxmlformats.org/drawingml/2006/table">
            <a:tbl>
              <a:tblPr firstRow="1" firstCol="1" bandRow="1">
                <a:tableStyleId>{93296810-A885-4BE3-A3E7-6D5BEEA58F35}</a:tableStyleId>
              </a:tblPr>
              <a:tblGrid>
                <a:gridCol w="1446113">
                  <a:extLst>
                    <a:ext uri="{9D8B030D-6E8A-4147-A177-3AD203B41FA5}">
                      <a16:colId xmlns:a16="http://schemas.microsoft.com/office/drawing/2014/main" val="636573925"/>
                    </a:ext>
                  </a:extLst>
                </a:gridCol>
                <a:gridCol w="4744502">
                  <a:extLst>
                    <a:ext uri="{9D8B030D-6E8A-4147-A177-3AD203B41FA5}">
                      <a16:colId xmlns:a16="http://schemas.microsoft.com/office/drawing/2014/main" val="3282651164"/>
                    </a:ext>
                  </a:extLst>
                </a:gridCol>
              </a:tblGrid>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611294"/>
                  </a:ext>
                </a:extLst>
              </a:tr>
              <a:tr h="1212478">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điều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sắp</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nêu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ra</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là</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mục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đích</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883735"/>
                  </a:ext>
                </a:extLst>
              </a:tr>
              <a:tr h="578322">
                <a:tc>
                  <a:txBody>
                    <a:bodyPr/>
                    <a:lstStyle/>
                    <a:p>
                      <a:pPr marL="0" marR="0" algn="just">
                        <a:lnSpc>
                          <a:spcPct val="120000"/>
                        </a:lnSpc>
                        <a:spcBef>
                          <a:spcPts val="0"/>
                        </a:spcBef>
                        <a:spcAft>
                          <a:spcPts val="0"/>
                        </a:spcAft>
                        <a:tabLst>
                          <a:tab pos="2581275" algn="l"/>
                        </a:tabLst>
                      </a:pPr>
                      <a:r>
                        <a:rPr lang="en-US" sz="2800" kern="100">
                          <a:solidFill>
                            <a:srgbClr val="002060"/>
                          </a:solidFill>
                          <a:effectLst/>
                          <a:latin typeface="Cambria" panose="02040503050406030204" pitchFamily="18" charset="0"/>
                          <a:ea typeface="Cambria" panose="02040503050406030204" pitchFamily="18" charset="0"/>
                        </a:rPr>
                        <a:t>trong</a:t>
                      </a:r>
                      <a:endParaRPr lang="en-US" sz="24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quan</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hệ</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vị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trí</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05353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38275" y="94846"/>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66506" y="1762428"/>
            <a:ext cx="2838735" cy="5663333"/>
          </a:xfrm>
          <a:prstGeom prst="rect">
            <a:avLst/>
          </a:prstGeom>
          <a:noFill/>
        </p:spPr>
      </p:pic>
      <p:sp>
        <p:nvSpPr>
          <p:cNvPr id="3" name="TextBox 2">
            <a:extLst>
              <a:ext uri="{FF2B5EF4-FFF2-40B4-BE49-F238E27FC236}">
                <a16:creationId xmlns:a16="http://schemas.microsoft.com/office/drawing/2014/main" id="{D13185F3-F21F-F78B-43DF-53F578F67D46}"/>
              </a:ext>
            </a:extLst>
          </p:cNvPr>
          <p:cNvSpPr txBox="1"/>
          <p:nvPr/>
        </p:nvSpPr>
        <p:spPr>
          <a:xfrm>
            <a:off x="2638425" y="1838325"/>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mắt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a:extLst>
              <a:ext uri="{FF2B5EF4-FFF2-40B4-BE49-F238E27FC236}">
                <a16:creationId xmlns:a16="http://schemas.microsoft.com/office/drawing/2014/main" id="{9977859A-1681-BBF8-5888-EEAA0AE2B7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68386" y="1238250"/>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Bằng Tay Hoa Trang Trí PNG , Bông Hoa, Năm Bông Hoa, Hồng PNG miễn  phí tải tập tin PSDComment và Vector">
            <a:extLst>
              <a:ext uri="{FF2B5EF4-FFF2-40B4-BE49-F238E27FC236}">
                <a16:creationId xmlns:a16="http://schemas.microsoft.com/office/drawing/2014/main" id="{75C37517-5ECE-E834-7BBC-C77F7171EC7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8036" y="1247775"/>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Bằng Tay Hoa Trang Trí PNG , Bông Hoa, Năm Bông Hoa, Hồng PNG miễn  phí tải tập tin PSDComment và Vector">
            <a:extLst>
              <a:ext uri="{FF2B5EF4-FFF2-40B4-BE49-F238E27FC236}">
                <a16:creationId xmlns:a16="http://schemas.microsoft.com/office/drawing/2014/main" id="{63B78EB0-3CD2-9C12-D138-11462B642CA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1786" y="276225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Bằng Tay Hoa Trang Trí PNG , Bông Hoa, Năm Bông Hoa, Hồng PNG miễn  phí tải tập tin PSDComment và Vector">
            <a:extLst>
              <a:ext uri="{FF2B5EF4-FFF2-40B4-BE49-F238E27FC236}">
                <a16:creationId xmlns:a16="http://schemas.microsoft.com/office/drawing/2014/main" id="{BD601636-E915-A344-3851-D9C660FFA5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96961" y="320040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Hồng PNG miễn  phí tải tập tin PSDComment và Vector">
            <a:extLst>
              <a:ext uri="{FF2B5EF4-FFF2-40B4-BE49-F238E27FC236}">
                <a16:creationId xmlns:a16="http://schemas.microsoft.com/office/drawing/2014/main" id="{FD6CC712-5E0A-65AA-D2C2-E748E072C9F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30461" y="3752851"/>
            <a:ext cx="90581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341007" y="2119426"/>
            <a:ext cx="6869670" cy="2308324"/>
          </a:xfrm>
          <a:prstGeom prst="rect">
            <a:avLst/>
          </a:prstGeom>
          <a:noFill/>
        </p:spPr>
        <p:txBody>
          <a:bodyPr wrap="square" rtlCol="0">
            <a:spAutoFit/>
          </a:bodyPr>
          <a:lstStyle/>
          <a:p>
            <a:pPr lvl="0" algn="ctr">
              <a:defRPr/>
            </a:pP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Nêu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suy</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nghĩ</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cảm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xúc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của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sau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học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xong</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bài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Nghệ</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thuật</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múa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lê</a:t>
            </a:r>
            <a:endParaRPr kumimoji="0" lang="en-GB" sz="48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67DF4F3A-F719-EB5E-0291-21BD38DC7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extLst>
      <p:ext uri="{BB962C8B-B14F-4D97-AF65-F5344CB8AC3E}">
        <p14:creationId xmlns:p14="http://schemas.microsoft.com/office/powerpoint/2010/main" val="235531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1835B7B-C308-D596-3212-F94125C1D67C}"/>
              </a:ext>
            </a:extLst>
          </p:cNvPr>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a:extLst>
              <a:ext uri="{FF2B5EF4-FFF2-40B4-BE49-F238E27FC236}">
                <a16:creationId xmlns:a16="http://schemas.microsoft.com/office/drawing/2014/main" id="{DBAAE2BD-E08C-D949-A7F4-4B84A2BB3A3E}"/>
              </a:ext>
            </a:extLst>
          </p:cNvPr>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356B5DC-50D8-0152-2AD0-33A912E004F7}"/>
              </a:ext>
            </a:extLst>
          </p:cNvPr>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a:extLst>
              <a:ext uri="{FF2B5EF4-FFF2-40B4-BE49-F238E27FC236}">
                <a16:creationId xmlns:a16="http://schemas.microsoft.com/office/drawing/2014/main" id="{70D87710-C276-E32E-4018-9ACBAE2F494D}"/>
              </a:ext>
            </a:extLst>
          </p:cNvPr>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a:extLst>
              <a:ext uri="{FF2B5EF4-FFF2-40B4-BE49-F238E27FC236}">
                <a16:creationId xmlns:a16="http://schemas.microsoft.com/office/drawing/2014/main" id="{D369A366-FE03-9B4C-E0E1-5B18E11F4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a:extLst>
              <a:ext uri="{FF2B5EF4-FFF2-40B4-BE49-F238E27FC236}">
                <a16:creationId xmlns:a16="http://schemas.microsoft.com/office/drawing/2014/main" id="{2388D98E-D89F-4283-083B-F7DC678A3737}"/>
              </a:ext>
            </a:extLst>
          </p:cNvPr>
          <p:cNvPicPr>
            <a:picLocks noChangeAspect="1"/>
          </p:cNvPicPr>
          <p:nvPr/>
        </p:nvPicPr>
        <p:blipFill>
          <a:blip r:embed="rId5"/>
          <a:stretch>
            <a:fillRect/>
          </a:stretch>
        </p:blipFill>
        <p:spPr>
          <a:xfrm>
            <a:off x="3751025" y="2864618"/>
            <a:ext cx="6937849" cy="2786113"/>
          </a:xfrm>
          <a:prstGeom prst="rect">
            <a:avLst/>
          </a:prstGeom>
        </p:spPr>
      </p:pic>
    </p:spTree>
    <p:extLst>
      <p:ext uri="{BB962C8B-B14F-4D97-AF65-F5344CB8AC3E}">
        <p14:creationId xmlns:p14="http://schemas.microsoft.com/office/powerpoint/2010/main" val="21789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Yêu</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cầu</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cần</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đạt</a:t>
            </a:r>
            <a:endPar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endParaRPr>
          </a:p>
        </p:txBody>
      </p:sp>
      <p:sp>
        <p:nvSpPr>
          <p:cNvPr id="6" name="TextBox 5"/>
          <p:cNvSpPr txBox="1"/>
          <p:nvPr/>
        </p:nvSpPr>
        <p:spPr>
          <a:xfrm>
            <a:off x="1017915" y="1624120"/>
            <a:ext cx="10420710" cy="500562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ea typeface="Cambria" panose="02040503050406030204" pitchFamily="18" charset="0"/>
              </a:rPr>
              <a:t>- Đọc hiểu: Nhận biết bố cục và các thông tin trong bài đọc. Nhận biết được những chi tiết tiêu biểu và các thông tin chính của văn bản. Nhận biết được trình tự các sự việc thể hiện trong văn bản. Hiểu điều tác giả muốn nói qua văn bản: Múa ba lê là một môn nghệ thuật rất độc đáo và tinh tế,</a:t>
            </a:r>
          </a:p>
          <a:p>
            <a:pPr algn="just"/>
            <a:r>
              <a:rPr lang="vi-VN" sz="3200" b="1" dirty="0">
                <a:solidFill>
                  <a:srgbClr val="7030A0"/>
                </a:solidFill>
                <a:latin typeface="Cambria" panose="02040503050406030204" pitchFamily="18" charset="0"/>
                <a:ea typeface="Cambria" panose="02040503050406030204" pitchFamily="18" charset="0"/>
              </a:rPr>
              <a:t>- Đọc mở rộng: Tìm đọc được các bài giới thiệu phim, viết được phiếu đọc sách theo mâu. Phân chia được bố cục và bước đầu tóm tắt được văn bản.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A740F8B-C8CF-3298-D67D-1CB701AFA6F0}"/>
              </a:ext>
            </a:extLst>
          </p:cNvPr>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61174" y="856357"/>
            <a:ext cx="11786300" cy="6001643"/>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Những vở ba lê nổi tiếng thế giới có thể kể đến như </a:t>
            </a:r>
            <a:r>
              <a:rPr lang="vi-VN" sz="2400" i="1" dirty="0">
                <a:latin typeface="Cambria" panose="02040503050406030204" pitchFamily="18" charset="0"/>
                <a:ea typeface="Cambria" panose="02040503050406030204" pitchFamily="18" charset="0"/>
              </a:rPr>
              <a:t>Hồ thiên nga, Người đẹp ngủ trong rừng, Lọ Lem,...</a:t>
            </a:r>
            <a:r>
              <a:rPr lang="vi-VN" sz="2400" dirty="0">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i="1" dirty="0">
                <a:latin typeface="Cambria" panose="02040503050406030204" pitchFamily="18" charset="0"/>
                <a:ea typeface="Cambria" panose="02040503050406030204" pitchFamily="18" charset="0"/>
              </a:rPr>
              <a:t>Hồ thiên nga</a:t>
            </a:r>
            <a:r>
              <a:rPr lang="vi-VN" sz="24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p>
          <a:p>
            <a:pPr algn="r"/>
            <a:r>
              <a:rPr lang="vi-VN" sz="2400" dirty="0">
                <a:latin typeface="Cambria" panose="02040503050406030204" pitchFamily="18" charset="0"/>
                <a:ea typeface="Cambria" panose="02040503050406030204" pitchFamily="18" charset="0"/>
              </a:rPr>
              <a:t>(Tuệ Nhi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2402E294-CB0B-0CD7-5245-FDB68E04A389}"/>
              </a:ext>
            </a:extLst>
          </p:cNvPr>
          <p:cNvPicPr>
            <a:picLocks noChangeAspect="1"/>
          </p:cNvPicPr>
          <p:nvPr/>
        </p:nvPicPr>
        <p:blipFill>
          <a:blip r:embed="rId2"/>
          <a:stretch>
            <a:fillRect/>
          </a:stretch>
        </p:blipFill>
        <p:spPr>
          <a:xfrm>
            <a:off x="3680588" y="377538"/>
            <a:ext cx="5840474"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mấy</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3" name="Speech Bubble: Oval 9"/>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được</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chia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làm</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lang="en-US" sz="4000" b="1" kern="0" dirty="0">
                <a:solidFill>
                  <a:srgbClr val="FF0000"/>
                </a:solidFill>
                <a:latin typeface="Cambria" panose="02040503050406030204" pitchFamily="18" charset="0"/>
                <a:ea typeface="Cambria" panose="02040503050406030204" pitchFamily="18" charset="0"/>
              </a:rPr>
              <a:t>3</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đoạn</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67DF4F3A-F719-EB5E-0291-21BD38DC7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05196" y="1882158"/>
            <a:ext cx="1717234" cy="678760"/>
            <a:chOff x="1147155" y="2228671"/>
            <a:chExt cx="2640678" cy="963416"/>
          </a:xfrm>
        </p:grpSpPr>
        <p:sp>
          <p:nvSpPr>
            <p:cNvPr id="5" name="Rectangle: Rounded Corners 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p:cNvSpPr txBox="1"/>
            <p:nvPr/>
          </p:nvSpPr>
          <p:spPr>
            <a:xfrm>
              <a:off x="1382685" y="2325658"/>
              <a:ext cx="2405148"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p:cNvGrpSpPr/>
          <p:nvPr/>
        </p:nvGrpSpPr>
        <p:grpSpPr>
          <a:xfrm>
            <a:off x="905192" y="2814703"/>
            <a:ext cx="1717237" cy="704874"/>
            <a:chOff x="1147155" y="2228671"/>
            <a:chExt cx="2640678" cy="963416"/>
          </a:xfrm>
        </p:grpSpPr>
        <p:sp>
          <p:nvSpPr>
            <p:cNvPr id="8" name="Rectangle: Rounded Corners 5"/>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p:cNvSpPr txBox="1"/>
            <p:nvPr/>
          </p:nvSpPr>
          <p:spPr>
            <a:xfrm>
              <a:off x="1382684" y="2325657"/>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p:cNvGrpSpPr/>
          <p:nvPr/>
        </p:nvGrpSpPr>
        <p:grpSpPr>
          <a:xfrm>
            <a:off x="905192" y="3747867"/>
            <a:ext cx="1717236" cy="626737"/>
            <a:chOff x="1147155" y="2228671"/>
            <a:chExt cx="2640678" cy="963416"/>
          </a:xfrm>
        </p:grpSpPr>
        <p:sp>
          <p:nvSpPr>
            <p:cNvPr id="11" name="Rectangle: Rounded Corners 8"/>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p:cNvSpPr txBox="1"/>
            <p:nvPr/>
          </p:nvSpPr>
          <p:spPr>
            <a:xfrm>
              <a:off x="1382684" y="2325659"/>
              <a:ext cx="2405149" cy="523221"/>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cuộc</a:t>
            </a:r>
            <a:r>
              <a:rPr lang="en-US" sz="2800" b="1" i="1" dirty="0">
                <a:solidFill>
                  <a:srgbClr val="000000"/>
                </a:solidFill>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sống</a:t>
            </a:r>
            <a:endParaRPr lang="en-US" sz="2800" b="1" i="1" dirty="0"/>
          </a:p>
        </p:txBody>
      </p:sp>
      <p:sp>
        <p:nvSpPr>
          <p:cNvPr id="14" name="TextBox 13"/>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thời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gian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dài</a:t>
            </a:r>
            <a:endParaRPr lang="en-US" sz="2800" b="1" i="1" dirty="0"/>
          </a:p>
        </p:txBody>
      </p:sp>
      <p:sp>
        <p:nvSpPr>
          <p:cNvPr id="15" name="TextBox 14"/>
          <p:cNvSpPr txBox="1"/>
          <p:nvPr/>
        </p:nvSpPr>
        <p:spPr>
          <a:xfrm>
            <a:off x="2775592" y="3851384"/>
            <a:ext cx="8322143" cy="523220"/>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Đoạn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còn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lại</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1328</Words>
  <Application>Microsoft Office PowerPoint</Application>
  <PresentationFormat>Widescreen</PresentationFormat>
  <Paragraphs>71</Paragraphs>
  <Slides>28</Slides>
  <Notes>7</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28</vt:i4>
      </vt:variant>
    </vt:vector>
  </HeadingPairs>
  <TitlesOfParts>
    <vt:vector size="35" baseType="lpstr">
      <vt:lpstr>Arial</vt:lpstr>
      <vt:lpstr>Calibri</vt:lpstr>
      <vt:lpstr>Cambria</vt:lpstr>
      <vt:lpstr>iCiel Cadena</vt:lpstr>
      <vt:lpstr>1_Office Theme</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Thao Tran</cp:lastModifiedBy>
  <cp:revision>47</cp:revision>
  <dcterms:created xsi:type="dcterms:W3CDTF">2023-07-07T08:11:00Z</dcterms:created>
  <dcterms:modified xsi:type="dcterms:W3CDTF">2024-10-10T09:16:08Z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4A6AB3EDBBE2492991281E2D113E6901_13</vt:lpwstr>
  </property>
  <property fmtid="{D5CDD505-2E9C-101B-9397-08002B2CF9AE}" pid="3" name="KSOProductBuildVer">
    <vt:lpwstr>1033-12.2.0.13201</vt:lpwstr>
  </property>
</Properties>
</file>