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3"/>
  </p:notesMasterIdLst>
  <p:sldIdLst>
    <p:sldId id="257" r:id="rId5"/>
    <p:sldId id="307" r:id="rId6"/>
    <p:sldId id="262" r:id="rId7"/>
    <p:sldId id="308" r:id="rId8"/>
    <p:sldId id="309" r:id="rId9"/>
    <p:sldId id="310" r:id="rId10"/>
    <p:sldId id="259" r:id="rId11"/>
    <p:sldId id="256" r:id="rId12"/>
    <p:sldId id="266" r:id="rId13"/>
    <p:sldId id="263" r:id="rId14"/>
    <p:sldId id="258" r:id="rId15"/>
    <p:sldId id="311" r:id="rId16"/>
    <p:sldId id="312" r:id="rId17"/>
    <p:sldId id="313" r:id="rId18"/>
    <p:sldId id="264" r:id="rId19"/>
    <p:sldId id="261" r:id="rId20"/>
    <p:sldId id="315" r:id="rId21"/>
    <p:sldId id="2882" r:id="rId22"/>
    <p:sldId id="2883" r:id="rId23"/>
    <p:sldId id="2884" r:id="rId24"/>
    <p:sldId id="314" r:id="rId25"/>
    <p:sldId id="2885" r:id="rId26"/>
    <p:sldId id="2886" r:id="rId27"/>
    <p:sldId id="2887" r:id="rId28"/>
    <p:sldId id="274" r:id="rId29"/>
    <p:sldId id="320" r:id="rId30"/>
    <p:sldId id="317" r:id="rId31"/>
    <p:sldId id="26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EFAB-90F5-474B-B3B0-860E49A1C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39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Đánh</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câu</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vào</a:t>
            </a:r>
            <a:r>
              <a:rPr lang="en-US" altLang="zh-CN" dirty="0"/>
              <a:t> ô </a:t>
            </a:r>
            <a:r>
              <a:rPr lang="en-US" altLang="zh-CN" dirty="0" err="1"/>
              <a:t>trống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184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19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2526002"/>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8548-E01D-1C6A-27BD-431CDC5609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B2F33-5303-3A0C-E44D-947998D2726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BEFD-04B2-ED70-8D6D-5B0372AF4113}"/>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10/9/2024</a:t>
            </a:fld>
            <a:endParaRPr lang="en-US"/>
          </a:p>
        </p:txBody>
      </p:sp>
      <p:sp>
        <p:nvSpPr>
          <p:cNvPr id="5" name="Footer Placeholder 4">
            <a:extLst>
              <a:ext uri="{FF2B5EF4-FFF2-40B4-BE49-F238E27FC236}">
                <a16:creationId xmlns:a16="http://schemas.microsoft.com/office/drawing/2014/main" id="{C795312F-0E26-76DB-B879-E87A55B3A0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14B654-569A-7E6F-B48C-1FBE07D9BC7B}"/>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73027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543E-CCA4-0507-15A4-7148686A7CDB}"/>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BB09B2E-515B-043F-9CEF-88A70987891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B5642-CE92-729E-F83A-F1B19D808811}"/>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10/9/2024</a:t>
            </a:fld>
            <a:endParaRPr lang="en-US"/>
          </a:p>
        </p:txBody>
      </p:sp>
      <p:sp>
        <p:nvSpPr>
          <p:cNvPr id="5" name="Footer Placeholder 4">
            <a:extLst>
              <a:ext uri="{FF2B5EF4-FFF2-40B4-BE49-F238E27FC236}">
                <a16:creationId xmlns:a16="http://schemas.microsoft.com/office/drawing/2014/main" id="{F2720DD2-04DB-D711-867C-EE07EB2918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2860B5-6FCA-964B-B796-8A9D132AC58F}"/>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0313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F66-AFD2-40EF-80DC-5176760D9C4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28CE85-C666-C732-9339-2F66514D7CF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20935-2B65-9AC6-20EA-C4C8E1AFB89D}"/>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4D7A6-2137-B8D5-2E62-3A3A7B652840}"/>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10/9/2024</a:t>
            </a:fld>
            <a:endParaRPr lang="en-US"/>
          </a:p>
        </p:txBody>
      </p:sp>
      <p:sp>
        <p:nvSpPr>
          <p:cNvPr id="6" name="Footer Placeholder 5">
            <a:extLst>
              <a:ext uri="{FF2B5EF4-FFF2-40B4-BE49-F238E27FC236}">
                <a16:creationId xmlns:a16="http://schemas.microsoft.com/office/drawing/2014/main" id="{11E99C3D-6268-C743-95B3-50E422CAB2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D44FB-CC29-4240-2C7D-C1A60F9CC03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02779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6CD-3658-E1AD-BBB7-E899F76E838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89C8758-97E5-A65B-3575-D23DDEF8930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197A4-88EF-782B-E4D3-3849EAF72FB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D25F0-8EEF-31DC-EA48-C9B124A6593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6C37-4778-F34F-EEA1-4BD65DAA408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80EAF-9372-4C32-3979-EAF776A452D5}"/>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10/9/2024</a:t>
            </a:fld>
            <a:endParaRPr lang="en-US"/>
          </a:p>
        </p:txBody>
      </p:sp>
      <p:sp>
        <p:nvSpPr>
          <p:cNvPr id="8" name="Footer Placeholder 7">
            <a:extLst>
              <a:ext uri="{FF2B5EF4-FFF2-40B4-BE49-F238E27FC236}">
                <a16:creationId xmlns:a16="http://schemas.microsoft.com/office/drawing/2014/main" id="{2FEFDC56-B601-B09C-5252-55F0D790A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8AD054-CBDD-DB89-C45C-582953FB19F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0655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A3DD-E0EC-D153-C83A-51056C85F54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AE3E9B-5389-F280-1684-6F836D385894}"/>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10/9/2024</a:t>
            </a:fld>
            <a:endParaRPr lang="en-US"/>
          </a:p>
        </p:txBody>
      </p:sp>
      <p:sp>
        <p:nvSpPr>
          <p:cNvPr id="4" name="Footer Placeholder 3">
            <a:extLst>
              <a:ext uri="{FF2B5EF4-FFF2-40B4-BE49-F238E27FC236}">
                <a16:creationId xmlns:a16="http://schemas.microsoft.com/office/drawing/2014/main" id="{5A666BB2-5D33-4541-0F1E-AA2E1CA4BA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889A95-71E4-5A17-2768-652FC994FD2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5055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DD0A-E451-9650-26FA-913742C0956C}"/>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10/9/2024</a:t>
            </a:fld>
            <a:endParaRPr lang="en-US"/>
          </a:p>
        </p:txBody>
      </p:sp>
      <p:sp>
        <p:nvSpPr>
          <p:cNvPr id="3" name="Footer Placeholder 2">
            <a:extLst>
              <a:ext uri="{FF2B5EF4-FFF2-40B4-BE49-F238E27FC236}">
                <a16:creationId xmlns:a16="http://schemas.microsoft.com/office/drawing/2014/main" id="{1646CC23-ECC2-E4F5-D132-FD5563A6EA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F9F3ED-D9F9-E995-B82A-C708CC368688}"/>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87445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5038-59DB-6F50-3362-ACD7B1173B0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930789F-DD3C-2173-599E-E6C7279383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FDCC2-01A9-7923-18A7-CF8D2C1D56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A85A85-0C94-6E42-D994-904C94A7BDAE}"/>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10/9/2024</a:t>
            </a:fld>
            <a:endParaRPr lang="en-US"/>
          </a:p>
        </p:txBody>
      </p:sp>
      <p:sp>
        <p:nvSpPr>
          <p:cNvPr id="6" name="Footer Placeholder 5">
            <a:extLst>
              <a:ext uri="{FF2B5EF4-FFF2-40B4-BE49-F238E27FC236}">
                <a16:creationId xmlns:a16="http://schemas.microsoft.com/office/drawing/2014/main" id="{760B56E1-6C60-D4FC-B8CB-CAA6AEA5B72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64431-8B08-AFC4-AC92-46B71772D366}"/>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903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5FC-9AA1-AB55-24C5-D901715401C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899599-203C-590B-C480-B867C6777F5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AE54F30-1826-8F7D-0988-77CC2E75A55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DDF30F4-01B1-BE62-B03F-E0E30A4EE4ED}"/>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10/9/2024</a:t>
            </a:fld>
            <a:endParaRPr lang="en-US"/>
          </a:p>
        </p:txBody>
      </p:sp>
      <p:sp>
        <p:nvSpPr>
          <p:cNvPr id="6" name="Footer Placeholder 5">
            <a:extLst>
              <a:ext uri="{FF2B5EF4-FFF2-40B4-BE49-F238E27FC236}">
                <a16:creationId xmlns:a16="http://schemas.microsoft.com/office/drawing/2014/main" id="{7CA95F49-228E-DE92-B1D3-46D60FC040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3F40E-42AE-9BDF-5563-7CD370509FBA}"/>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90141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6C-38E6-F4A4-7CA0-4567FC92B8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17C41-A972-38CC-7A16-960CFF4B91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EB96-ACEB-021D-EA06-265338111682}"/>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10/9/2024</a:t>
            </a:fld>
            <a:endParaRPr lang="en-US"/>
          </a:p>
        </p:txBody>
      </p:sp>
      <p:sp>
        <p:nvSpPr>
          <p:cNvPr id="5" name="Footer Placeholder 4">
            <a:extLst>
              <a:ext uri="{FF2B5EF4-FFF2-40B4-BE49-F238E27FC236}">
                <a16:creationId xmlns:a16="http://schemas.microsoft.com/office/drawing/2014/main" id="{7B10F795-970A-A48A-821C-9EB9EB71F17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7D08F9-5142-586F-4595-0CF81532E10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7837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A34A4-7056-1488-C2BE-9803A5621417}"/>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C2E73-01EF-B958-AB25-35DB0A56213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77F5E-2B3F-22E3-1A80-61DB7559C69B}"/>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10/9/2024</a:t>
            </a:fld>
            <a:endParaRPr lang="en-US"/>
          </a:p>
        </p:txBody>
      </p:sp>
      <p:sp>
        <p:nvSpPr>
          <p:cNvPr id="5" name="Footer Placeholder 4">
            <a:extLst>
              <a:ext uri="{FF2B5EF4-FFF2-40B4-BE49-F238E27FC236}">
                <a16:creationId xmlns:a16="http://schemas.microsoft.com/office/drawing/2014/main" id="{EFB36204-0389-D3F0-2DE0-C85B31ED241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7D2EF-ACFB-4AAE-79D3-6A60A1849461}"/>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768098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1666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90136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6668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493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5447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7337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410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3618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554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040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9458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33931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86939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556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025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0987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8853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7331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9600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70204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6407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68240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587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0418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3953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720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36187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5355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110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4632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27841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C43840-A69B-F8DA-2DDA-BC3A9D8B1CD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0B4F94D2-1F7E-B890-278D-FB68905F5F6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305434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EB993E64-0F2C-DB43-5342-E8B0BA11E9C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394008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55.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png"/><Relationship Id="rId5" Type="http://schemas.openxmlformats.org/officeDocument/2006/relationships/image" Target="../media/image53.sv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5.png"/><Relationship Id="rId7" Type="http://schemas.openxmlformats.org/officeDocument/2006/relationships/image" Target="../media/image3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0.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5.png"/><Relationship Id="rId7" Type="http://schemas.openxmlformats.org/officeDocument/2006/relationships/image" Target="../media/image36.svg"/><Relationship Id="rId12" Type="http://schemas.openxmlformats.org/officeDocument/2006/relationships/image" Target="../media/image6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1.png"/><Relationship Id="rId5" Type="http://schemas.openxmlformats.org/officeDocument/2006/relationships/image" Target="../media/image50.png"/><Relationship Id="rId10" Type="http://schemas.openxmlformats.org/officeDocument/2006/relationships/image" Target="../media/image60.png"/><Relationship Id="rId4" Type="http://schemas.openxmlformats.org/officeDocument/2006/relationships/image" Target="../media/image26.sv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5.png"/><Relationship Id="rId7" Type="http://schemas.openxmlformats.org/officeDocument/2006/relationships/image" Target="../media/image36.svg"/><Relationship Id="rId12" Type="http://schemas.openxmlformats.org/officeDocument/2006/relationships/image" Target="../media/image6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5.png"/><Relationship Id="rId11" Type="http://schemas.microsoft.com/office/2007/relationships/hdphoto" Target="../media/hdphoto6.wdp"/><Relationship Id="rId5" Type="http://schemas.openxmlformats.org/officeDocument/2006/relationships/image" Target="../media/image50.png"/><Relationship Id="rId10" Type="http://schemas.openxmlformats.org/officeDocument/2006/relationships/image" Target="../media/image64.png"/><Relationship Id="rId4" Type="http://schemas.openxmlformats.org/officeDocument/2006/relationships/image" Target="../media/image26.sv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0.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png"/><Relationship Id="rId3" Type="http://schemas.openxmlformats.org/officeDocument/2006/relationships/image" Target="../media/image35.pn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36.sv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56.png"/><Relationship Id="rId4" Type="http://schemas.openxmlformats.org/officeDocument/2006/relationships/image" Target="../media/image72.sv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5.xml"/><Relationship Id="rId5" Type="http://schemas.openxmlformats.org/officeDocument/2006/relationships/image" Target="../media/image12.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5.xml"/><Relationship Id="rId5" Type="http://schemas.openxmlformats.org/officeDocument/2006/relationships/image" Target="../media/image12.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9.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5.xml"/><Relationship Id="rId5" Type="http://schemas.openxmlformats.org/officeDocument/2006/relationships/image" Target="../media/image12.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5.png"/><Relationship Id="rId7" Type="http://schemas.openxmlformats.org/officeDocument/2006/relationships/image" Target="../media/image3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0.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png"/><Relationship Id="rId3" Type="http://schemas.openxmlformats.org/officeDocument/2006/relationships/image" Target="../media/image35.pn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36.sv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9.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slideLayout" Target="../slideLayouts/slideLayout12.xml"/><Relationship Id="rId7" Type="http://schemas.openxmlformats.org/officeDocument/2006/relationships/image" Target="../media/image84.png"/><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2.wdp"/><Relationship Id="rId2" Type="http://schemas.openxmlformats.org/officeDocument/2006/relationships/image" Target="../media/image4.jpe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4.jpe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3.wdp"/><Relationship Id="rId2" Type="http://schemas.openxmlformats.org/officeDocument/2006/relationships/image" Target="../media/image4.jpe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4.wdp"/><Relationship Id="rId2" Type="http://schemas.openxmlformats.org/officeDocument/2006/relationships/image" Target="../media/image4.jpe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26.svg"/><Relationship Id="rId4" Type="http://schemas.openxmlformats.org/officeDocument/2006/relationships/image" Target="../media/image36.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7.sv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5.png"/><Relationship Id="rId7"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6.sv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8333E982-CEC0-BB59-98C0-8924F73371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pic>
        <p:nvPicPr>
          <p:cNvPr id="23" name="Picture 22" descr="A round pink label with white text and a black background&#10;&#10;Description automatically generated">
            <a:extLst>
              <a:ext uri="{FF2B5EF4-FFF2-40B4-BE49-F238E27FC236}">
                <a16:creationId xmlns:a16="http://schemas.microsoft.com/office/drawing/2014/main" id="{130B735A-82F1-F1A5-50A4-7947FABC9F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769441"/>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a:t>
            </a:r>
            <a:r>
              <a:rPr lang="vi-VN" sz="4400" b="1" dirty="0">
                <a:solidFill>
                  <a:prstClr val="black"/>
                </a:solidFill>
                <a:latin typeface="Cambria" panose="02040503050406030204" pitchFamily="18" charset="0"/>
                <a:ea typeface="Cambria" panose="02040503050406030204" pitchFamily="18" charset="0"/>
              </a:rPr>
              <a:t>Quan sát hình 2, nêu tên động vật đẻ trứng và động vật đẻ con.</a:t>
            </a:r>
          </a:p>
        </p:txBody>
      </p:sp>
      <p:pic>
        <p:nvPicPr>
          <p:cNvPr id="23" name="Picture 22">
            <a:extLst>
              <a:ext uri="{FF2B5EF4-FFF2-40B4-BE49-F238E27FC236}">
                <a16:creationId xmlns:a16="http://schemas.microsoft.com/office/drawing/2014/main" id="{7E79FB7C-B117-BC9F-6B62-3EF63C65DBD1}"/>
              </a:ext>
            </a:extLst>
          </p:cNvPr>
          <p:cNvPicPr>
            <a:picLocks noChangeAspect="1"/>
          </p:cNvPicPr>
          <p:nvPr/>
        </p:nvPicPr>
        <p:blipFill>
          <a:blip r:embed="rId8"/>
          <a:stretch>
            <a:fillRect/>
          </a:stretch>
        </p:blipFill>
        <p:spPr>
          <a:xfrm>
            <a:off x="1828800" y="2247900"/>
            <a:ext cx="13702468"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extLst>
              <p:ext uri="{D42A27DB-BD31-4B8C-83A1-F6EECF244321}">
                <p14:modId xmlns:p14="http://schemas.microsoft.com/office/powerpoint/2010/main" val="1682694671"/>
              </p:ext>
            </p:extLst>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r>
              <a:rPr lang="en-US" sz="5400" b="1" dirty="0"/>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algn="ctr"/>
            <a:r>
              <a:rPr lang="en-US" sz="5400" b="1" dirty="0"/>
              <a:t>ĐỘNG VẬT ĐẺ CON</a:t>
            </a:r>
          </a:p>
        </p:txBody>
      </p:sp>
      <p:pic>
        <p:nvPicPr>
          <p:cNvPr id="7" name="Picture 6">
            <a:extLst>
              <a:ext uri="{FF2B5EF4-FFF2-40B4-BE49-F238E27FC236}">
                <a16:creationId xmlns:a16="http://schemas.microsoft.com/office/drawing/2014/main" id="{D863861F-2E78-591E-E6C5-D7A97F5177B2}"/>
              </a:ext>
            </a:extLst>
          </p:cNvPr>
          <p:cNvPicPr>
            <a:picLocks noChangeAspect="1"/>
          </p:cNvPicPr>
          <p:nvPr/>
        </p:nvPicPr>
        <p:blipFill>
          <a:blip r:embed="rId8"/>
          <a:stretch>
            <a:fillRect/>
          </a:stretch>
        </p:blipFill>
        <p:spPr>
          <a:xfrm>
            <a:off x="2514600" y="3086100"/>
            <a:ext cx="2514600" cy="2809875"/>
          </a:xfrm>
          <a:prstGeom prst="rect">
            <a:avLst/>
          </a:prstGeom>
        </p:spPr>
      </p:pic>
      <p:pic>
        <p:nvPicPr>
          <p:cNvPr id="11" name="Picture 10">
            <a:extLst>
              <a:ext uri="{FF2B5EF4-FFF2-40B4-BE49-F238E27FC236}">
                <a16:creationId xmlns:a16="http://schemas.microsoft.com/office/drawing/2014/main" id="{F0AF3761-FD03-03E0-2B61-A583B4478DEE}"/>
              </a:ext>
            </a:extLst>
          </p:cNvPr>
          <p:cNvPicPr>
            <a:picLocks noChangeAspect="1"/>
          </p:cNvPicPr>
          <p:nvPr/>
        </p:nvPicPr>
        <p:blipFill>
          <a:blip r:embed="rId9"/>
          <a:stretch>
            <a:fillRect/>
          </a:stretch>
        </p:blipFill>
        <p:spPr>
          <a:xfrm>
            <a:off x="5715000" y="3086100"/>
            <a:ext cx="3297472" cy="2819400"/>
          </a:xfrm>
          <a:prstGeom prst="rect">
            <a:avLst/>
          </a:prstGeom>
        </p:spPr>
      </p:pic>
      <p:pic>
        <p:nvPicPr>
          <p:cNvPr id="15" name="Picture 14">
            <a:extLst>
              <a:ext uri="{FF2B5EF4-FFF2-40B4-BE49-F238E27FC236}">
                <a16:creationId xmlns:a16="http://schemas.microsoft.com/office/drawing/2014/main" id="{D634B7BD-739C-E5A6-B3FE-65A4F03AE97C}"/>
              </a:ext>
            </a:extLst>
          </p:cNvPr>
          <p:cNvPicPr>
            <a:picLocks noChangeAspect="1"/>
          </p:cNvPicPr>
          <p:nvPr/>
        </p:nvPicPr>
        <p:blipFill>
          <a:blip r:embed="rId10"/>
          <a:stretch>
            <a:fillRect/>
          </a:stretch>
        </p:blipFill>
        <p:spPr>
          <a:xfrm>
            <a:off x="3581400" y="6362700"/>
            <a:ext cx="4648200" cy="2892936"/>
          </a:xfrm>
          <a:prstGeom prst="rect">
            <a:avLst/>
          </a:prstGeom>
        </p:spPr>
      </p:pic>
      <p:pic>
        <p:nvPicPr>
          <p:cNvPr id="17" name="Picture 16">
            <a:extLst>
              <a:ext uri="{FF2B5EF4-FFF2-40B4-BE49-F238E27FC236}">
                <a16:creationId xmlns:a16="http://schemas.microsoft.com/office/drawing/2014/main" id="{72A81966-2846-EE6F-2739-40E95577B2A3}"/>
              </a:ext>
            </a:extLst>
          </p:cNvPr>
          <p:cNvPicPr>
            <a:picLocks noChangeAspect="1"/>
          </p:cNvPicPr>
          <p:nvPr/>
        </p:nvPicPr>
        <p:blipFill>
          <a:blip r:embed="rId11"/>
          <a:stretch>
            <a:fillRect/>
          </a:stretch>
        </p:blipFill>
        <p:spPr>
          <a:xfrm>
            <a:off x="9753600" y="3162300"/>
            <a:ext cx="3722451" cy="3124200"/>
          </a:xfrm>
          <a:prstGeom prst="rect">
            <a:avLst/>
          </a:prstGeom>
        </p:spPr>
      </p:pic>
      <p:pic>
        <p:nvPicPr>
          <p:cNvPr id="19" name="Picture 18">
            <a:extLst>
              <a:ext uri="{FF2B5EF4-FFF2-40B4-BE49-F238E27FC236}">
                <a16:creationId xmlns:a16="http://schemas.microsoft.com/office/drawing/2014/main" id="{72A41C11-15ED-4DAC-DFCE-DAFF53957696}"/>
              </a:ext>
            </a:extLst>
          </p:cNvPr>
          <p:cNvPicPr>
            <a:picLocks noChangeAspect="1"/>
          </p:cNvPicPr>
          <p:nvPr/>
        </p:nvPicPr>
        <p:blipFill>
          <a:blip r:embed="rId12"/>
          <a:stretch>
            <a:fillRect/>
          </a:stretch>
        </p:blipFill>
        <p:spPr>
          <a:xfrm>
            <a:off x="11963400" y="6591299"/>
            <a:ext cx="4191000" cy="2692029"/>
          </a:xfrm>
          <a:prstGeom prst="rect">
            <a:avLst/>
          </a:prstGeom>
        </p:spPr>
      </p:pic>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590800" y="-762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5029199" y="982979"/>
            <a:ext cx="9448801" cy="1323439"/>
          </a:xfrm>
          <a:prstGeom prst="rect">
            <a:avLst/>
          </a:prstGeom>
          <a:noFill/>
        </p:spPr>
        <p:txBody>
          <a:bodyPr wrap="square" rtlCol="0">
            <a:spAutoFit/>
          </a:bodyPr>
          <a:lstStyle/>
          <a:p>
            <a:pPr algn="ctr" defTabSz="609630"/>
            <a:r>
              <a:rPr lang="en-US" sz="4000" b="1" dirty="0">
                <a:ln>
                  <a:solidFill>
                    <a:srgbClr val="FF0000"/>
                  </a:solidFill>
                </a:ln>
                <a:solidFill>
                  <a:srgbClr val="FF0000"/>
                </a:solidFill>
                <a:latin typeface="Cambria" panose="02040503050406030204" pitchFamily="18" charset="0"/>
                <a:ea typeface="Cambria" panose="02040503050406030204" pitchFamily="18" charset="0"/>
              </a:rPr>
              <a:t>K</a:t>
            </a:r>
            <a:r>
              <a:rPr lang="vi-VN" sz="4000" b="1" dirty="0">
                <a:ln>
                  <a:solidFill>
                    <a:srgbClr val="FF0000"/>
                  </a:solidFill>
                </a:ln>
                <a:solidFill>
                  <a:srgbClr val="FF0000"/>
                </a:solidFill>
                <a:latin typeface="Cambria" panose="02040503050406030204" pitchFamily="18" charset="0"/>
                <a:ea typeface="Cambria" panose="02040503050406030204" pitchFamily="18" charset="0"/>
              </a:rPr>
              <a:t>ể thêm tên các động vật đẻ trứng, động vật đẻ con mà em biết theo gợi ý:</a:t>
            </a:r>
            <a:endParaRPr lang="en-GB" sz="40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6B6A08EF-2B6F-2C13-9FF0-7ABA5ADBAC18}"/>
              </a:ext>
            </a:extLst>
          </p:cNvPr>
          <p:cNvPicPr>
            <a:picLocks noChangeAspect="1"/>
          </p:cNvPicPr>
          <p:nvPr/>
        </p:nvPicPr>
        <p:blipFill>
          <a:blip r:embed="rId12"/>
          <a:stretch>
            <a:fillRect/>
          </a:stretch>
        </p:blipFill>
        <p:spPr>
          <a:xfrm>
            <a:off x="6553200" y="4229100"/>
            <a:ext cx="10457701" cy="2743200"/>
          </a:xfrm>
          <a:prstGeom prst="rect">
            <a:avLst/>
          </a:prstGeom>
        </p:spPr>
      </p:pic>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217138" y="3044151"/>
            <a:ext cx="11853724" cy="4154984"/>
          </a:xfrm>
          <a:prstGeom prst="rect">
            <a:avLst/>
          </a:prstGeom>
        </p:spPr>
        <p:txBody>
          <a:bodyPr lIns="0" tIns="0" rIns="0" bIns="0" rtlCol="0" anchor="t">
            <a:spAutoFit/>
          </a:bodyPr>
          <a:lstStyle/>
          <a:p>
            <a:pPr algn="ctr">
              <a:lnSpc>
                <a:spcPts val="10829"/>
              </a:lnSpc>
            </a:pP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con.</a:t>
            </a: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06600" y="8267700"/>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1371600"/>
            <a:r>
              <a:rPr lang="en-US" sz="6600">
                <a:solidFill>
                  <a:prstClr val="black"/>
                </a:solidFill>
                <a:latin typeface="Cambria" panose="02040503050406030204" pitchFamily="18" charset="0"/>
                <a:ea typeface="Cambria" panose="02040503050406030204" pitchFamily="18" charset="0"/>
              </a:rPr>
              <a:t>Đến giai đoạn phát triển nào động vật sinh sản?</a:t>
            </a:r>
            <a:endParaRPr lang="en-US" sz="6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991100"/>
            <a:ext cx="9403080" cy="27965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vi-VN" sz="6000" b="1" dirty="0">
                <a:solidFill>
                  <a:srgbClr val="FF0000"/>
                </a:solidFill>
                <a:latin typeface="Cambria" panose="02040503050406030204" pitchFamily="18" charset="0"/>
                <a:ea typeface="Cambria" panose="02040503050406030204" pitchFamily="18" charset="0"/>
              </a:rPr>
              <a:t>Đến giai đoạn trưởng thành động vật sinh sản. </a:t>
            </a:r>
            <a:endParaRPr lang="en-US" sz="6000" b="1" dirty="0">
              <a:solidFill>
                <a:srgbClr val="FF0000"/>
              </a:solidFill>
              <a:latin typeface="Cambria" panose="02040503050406030204" pitchFamily="18" charset="0"/>
              <a:ea typeface="Cambria" panose="02040503050406030204" pitchFamily="18" charset="0"/>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6600" dirty="0" err="1">
                <a:solidFill>
                  <a:prstClr val="black"/>
                </a:solidFill>
                <a:latin typeface="Cambria" panose="02040503050406030204" pitchFamily="18" charset="0"/>
                <a:ea typeface="Cambria" panose="02040503050406030204" pitchFamily="18" charset="0"/>
              </a:rPr>
              <a:t>Nêu</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vai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trò</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của</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đực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cái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trong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quá</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sinh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sản</a:t>
            </a:r>
            <a:r>
              <a:rPr lang="en-US" sz="6600" dirty="0">
                <a:solidFill>
                  <a:prstClr val="black"/>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3886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Con đực: sản sinh ra tinh trùng</a:t>
            </a:r>
            <a:endParaRPr lang="en-US" sz="60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6000" b="1" dirty="0">
                <a:solidFill>
                  <a:srgbClr val="FF0000"/>
                </a:solidFill>
                <a:latin typeface="Cambria" panose="02040503050406030204" pitchFamily="18" charset="0"/>
                <a:ea typeface="Cambria" panose="02040503050406030204" pitchFamily="18" charset="0"/>
              </a:rPr>
              <a:t>C</a:t>
            </a:r>
            <a:r>
              <a:rPr lang="vi-VN" sz="6000" b="1" dirty="0">
                <a:solidFill>
                  <a:srgbClr val="FF0000"/>
                </a:solidFill>
                <a:latin typeface="Cambria" panose="02040503050406030204" pitchFamily="18" charset="0"/>
                <a:ea typeface="Cambria" panose="02040503050406030204" pitchFamily="18" charset="0"/>
              </a:rPr>
              <a:t>on cái: sản sinh ra trứng.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9911"/>
            <a:ext cx="18288000" cy="10280393"/>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10683294" y="223598"/>
            <a:ext cx="7273524" cy="2265014"/>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11664124" y="2586219"/>
            <a:ext cx="6186950" cy="1926648"/>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722219" y="509125"/>
            <a:ext cx="7273524" cy="2265014"/>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703048" y="2871746"/>
            <a:ext cx="6186950" cy="1926648"/>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658482" y="5671325"/>
            <a:ext cx="7273524" cy="4289270"/>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9004540" y="6589394"/>
            <a:ext cx="9011237" cy="2806146"/>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2417156" y="4583647"/>
            <a:ext cx="7273524" cy="2265014"/>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11504865" y="2495225"/>
            <a:ext cx="6549087" cy="8307281"/>
          </a:xfrm>
          <a:prstGeom prst="rect">
            <a:avLst/>
          </a:prstGeom>
          <a:effectLst>
            <a:outerShdw blurRad="63500" sx="102000" sy="102000" algn="ctr" rotWithShape="0">
              <a:prstClr val="black">
                <a:alpha val="40000"/>
              </a:prstClr>
            </a:outerShdw>
          </a:effectLst>
        </p:spPr>
      </p:pic>
      <p:sp>
        <p:nvSpPr>
          <p:cNvPr id="113" name="Speech Bubble: Rectangle with Corners Rounded 11">
            <a:extLst>
              <a:ext uri="{FF2B5EF4-FFF2-40B4-BE49-F238E27FC236}">
                <a16:creationId xmlns:a16="http://schemas.microsoft.com/office/drawing/2014/main" id="{D2E692A7-6639-F481-F570-799334B6B281}"/>
              </a:ext>
            </a:extLst>
          </p:cNvPr>
          <p:cNvSpPr/>
          <p:nvPr/>
        </p:nvSpPr>
        <p:spPr>
          <a:xfrm flipH="1" flipV="1">
            <a:off x="1045298" y="1376386"/>
            <a:ext cx="10668991" cy="678403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id="{F3C566AF-9432-706F-D84D-E8BC26478883}"/>
              </a:ext>
            </a:extLst>
          </p:cNvPr>
          <p:cNvPicPr>
            <a:picLocks noChangeAspect="1"/>
          </p:cNvPicPr>
          <p:nvPr/>
        </p:nvPicPr>
        <p:blipFill>
          <a:blip r:embed="rId6"/>
          <a:stretch>
            <a:fillRect/>
          </a:stretch>
        </p:blipFill>
        <p:spPr>
          <a:xfrm>
            <a:off x="-762000" y="1866900"/>
            <a:ext cx="14735309" cy="6950042"/>
          </a:xfrm>
          <a:prstGeom prst="rect">
            <a:avLst/>
          </a:prstGeom>
        </p:spPr>
      </p:pic>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Con non được hình thành bắt đầu từ đâu?</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4572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Tình trùng kết hợp trứng tạo hợp tử, hợp tử sẽ phát triển thành phôi rồi tiếp tục phát triển thành con non.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cá</a:t>
            </a:r>
            <a:r>
              <a:rPr lang="en-US" sz="4400" b="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chỉ</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nói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với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bạn</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về</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sự</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sinh</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sản</a:t>
            </a:r>
            <a:r>
              <a:rPr lang="en-US" sz="4400" b="1" i="1" dirty="0">
                <a:solidFill>
                  <a:prstClr val="black"/>
                </a:solidFill>
                <a:latin typeface="Cambria" panose="02040503050406030204" pitchFamily="18" charset="0"/>
                <a:ea typeface="Cambria" panose="02040503050406030204" pitchFamily="18" charset="0"/>
              </a:rPr>
              <a:t> ở </a:t>
            </a:r>
            <a:r>
              <a:rPr lang="en-US" sz="4400" b="1" i="1" dirty="0" err="1">
                <a:solidFill>
                  <a:prstClr val="black"/>
                </a:solidFill>
                <a:latin typeface="Cambria" panose="02040503050406030204" pitchFamily="18" charset="0"/>
                <a:ea typeface="Cambria" panose="02040503050406030204" pitchFamily="18" charset="0"/>
              </a:rPr>
              <a:t>cá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trong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hình</a:t>
            </a:r>
            <a:r>
              <a:rPr lang="en-US" sz="4400" b="1" i="1" dirty="0">
                <a:solidFill>
                  <a:prstClr val="black"/>
                </a:solidFill>
                <a:latin typeface="Cambria" panose="02040503050406030204" pitchFamily="18" charset="0"/>
                <a:ea typeface="Cambria" panose="02040503050406030204" pitchFamily="18" charset="0"/>
              </a:rPr>
              <a:t> 3.</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D51116-EEF4-BC17-FB0F-7BF12E46ACEF}"/>
              </a:ext>
            </a:extLst>
          </p:cNvPr>
          <p:cNvPicPr>
            <a:picLocks noChangeAspect="1"/>
          </p:cNvPicPr>
          <p:nvPr/>
        </p:nvPicPr>
        <p:blipFill>
          <a:blip r:embed="rId8"/>
          <a:stretch>
            <a:fillRect/>
          </a:stretch>
        </p:blipFill>
        <p:spPr>
          <a:xfrm>
            <a:off x="2286000" y="2400300"/>
            <a:ext cx="14325600" cy="6256966"/>
          </a:xfrm>
          <a:prstGeom prst="rect">
            <a:avLst/>
          </a:prstGeom>
        </p:spPr>
      </p:pic>
      <p:sp>
        <p:nvSpPr>
          <p:cNvPr id="5" name="TextBox 4">
            <a:extLst>
              <a:ext uri="{FF2B5EF4-FFF2-40B4-BE49-F238E27FC236}">
                <a16:creationId xmlns:a16="http://schemas.microsoft.com/office/drawing/2014/main" id="{05C5DB47-5AEA-F48F-77C6-300D8BAC8B7F}"/>
              </a:ext>
            </a:extLst>
          </p:cNvPr>
          <p:cNvSpPr txBox="1"/>
          <p:nvPr/>
        </p:nvSpPr>
        <p:spPr>
          <a:xfrm>
            <a:off x="1905000" y="8532674"/>
            <a:ext cx="14935200" cy="1754326"/>
          </a:xfrm>
          <a:prstGeom prst="rect">
            <a:avLst/>
          </a:prstGeom>
          <a:noFill/>
        </p:spPr>
        <p:txBody>
          <a:bodyPr wrap="square" rtlCol="0">
            <a:spAutoFit/>
          </a:bodyPr>
          <a:lstStyle/>
          <a:p>
            <a:r>
              <a:rPr lang="vi-VN" sz="3600" b="1" i="0" dirty="0">
                <a:solidFill>
                  <a:srgbClr val="FF0000"/>
                </a:solidFill>
                <a:effectLst/>
                <a:latin typeface="Cambria" panose="02040503050406030204" pitchFamily="18" charset="0"/>
                <a:ea typeface="Cambria" panose="02040503050406030204" pitchFamily="18" charset="0"/>
              </a:rPr>
              <a:t>Cá cái đẻ trứng, cá đực bơi theo tưới tinh trùng thụ tinh cho trứng. Hợp tử được hình thành, phát triển thành phôi. Phôi phát triển thành cá con.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6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86000" y="190500"/>
            <a:ext cx="13232369"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mbria" panose="02040503050406030204" pitchFamily="18" charset="0"/>
                <a:ea typeface="Cambria" panose="02040503050406030204" pitchFamily="18" charset="0"/>
              </a:rPr>
              <a:t>Hoàn </a:t>
            </a:r>
            <a:r>
              <a:rPr lang="en-US" sz="7200" dirty="0" err="1">
                <a:solidFill>
                  <a:prstClr val="black"/>
                </a:solidFill>
                <a:latin typeface="Cambria" panose="02040503050406030204" pitchFamily="18" charset="0"/>
                <a:ea typeface="Cambria" panose="02040503050406030204" pitchFamily="18" charset="0"/>
              </a:rPr>
              <a:t>thành</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phiếu</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học</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tập</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8436CA0-BB3C-5331-D131-A633E407026B}"/>
              </a:ext>
            </a:extLst>
          </p:cNvPr>
          <p:cNvSpPr txBox="1"/>
          <p:nvPr/>
        </p:nvSpPr>
        <p:spPr>
          <a:xfrm>
            <a:off x="3962400" y="1714500"/>
            <a:ext cx="9677400" cy="218521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PHIẾU HỌC TẬP SỐ 1</a:t>
            </a:r>
            <a:endParaRPr lang="en-US" sz="40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Tìm hiểu về sự sinh sản ở cá</a:t>
            </a:r>
            <a:endParaRPr lang="en-US" sz="4000" dirty="0">
              <a:effectLst/>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88DBA1ED-64DC-6D58-7723-9747F746BA95}"/>
              </a:ext>
            </a:extLst>
          </p:cNvPr>
          <p:cNvGraphicFramePr>
            <a:graphicFrameLocks noGrp="1"/>
          </p:cNvGraphicFramePr>
          <p:nvPr>
            <p:extLst>
              <p:ext uri="{D42A27DB-BD31-4B8C-83A1-F6EECF244321}">
                <p14:modId xmlns:p14="http://schemas.microsoft.com/office/powerpoint/2010/main" val="2244356772"/>
              </p:ext>
            </p:extLst>
          </p:nvPr>
        </p:nvGraphicFramePr>
        <p:xfrm>
          <a:off x="1447800" y="3390900"/>
          <a:ext cx="16459200" cy="5950104"/>
        </p:xfrm>
        <a:graphic>
          <a:graphicData uri="http://schemas.openxmlformats.org/drawingml/2006/table">
            <a:tbl>
              <a:tblPr bandRow="1">
                <a:tableStyleId>{5C22544A-7EE6-4342-B048-85BDC9FD1C3A}</a:tableStyleId>
              </a:tblPr>
              <a:tblGrid>
                <a:gridCol w="4343400">
                  <a:extLst>
                    <a:ext uri="{9D8B030D-6E8A-4147-A177-3AD203B41FA5}">
                      <a16:colId xmlns:a16="http://schemas.microsoft.com/office/drawing/2014/main" val="2378709580"/>
                    </a:ext>
                  </a:extLst>
                </a:gridCol>
                <a:gridCol w="4800600">
                  <a:extLst>
                    <a:ext uri="{9D8B030D-6E8A-4147-A177-3AD203B41FA5}">
                      <a16:colId xmlns:a16="http://schemas.microsoft.com/office/drawing/2014/main" val="860137691"/>
                    </a:ext>
                  </a:extLst>
                </a:gridCol>
                <a:gridCol w="7315200">
                  <a:extLst>
                    <a:ext uri="{9D8B030D-6E8A-4147-A177-3AD203B41FA5}">
                      <a16:colId xmlns:a16="http://schemas.microsoft.com/office/drawing/2014/main" val="1442672456"/>
                    </a:ext>
                  </a:extLst>
                </a:gridCol>
              </a:tblGrid>
              <a:tr h="914400">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Nội dung tìm hiểu</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hỏi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trả lời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86452321"/>
                  </a:ext>
                </a:extLst>
              </a:tr>
              <a:tr h="2261933">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Vai trò của cá đực, cá cái trong việc hình thành cá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931894"/>
                  </a:ext>
                </a:extLst>
              </a:tr>
              <a:tr h="2292504">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Quá trình hình thành c</a:t>
                      </a:r>
                      <a:r>
                        <a:rPr lang="en-US" sz="4000" dirty="0">
                          <a:effectLst/>
                          <a:latin typeface="Cambria" panose="02040503050406030204" pitchFamily="18" charset="0"/>
                          <a:ea typeface="Cambria" panose="02040503050406030204" pitchFamily="18" charset="0"/>
                        </a:rPr>
                        <a:t>á</a:t>
                      </a:r>
                      <a:r>
                        <a:rPr lang="vi-VN" sz="4000" dirty="0">
                          <a:effectLst/>
                          <a:latin typeface="Cambria" panose="02040503050406030204" pitchFamily="18" charset="0"/>
                          <a:ea typeface="Cambria" panose="02040503050406030204" pitchFamily="18" charset="0"/>
                        </a:rPr>
                        <a:t>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887760"/>
                  </a:ext>
                </a:extLst>
              </a:tr>
            </a:tbl>
          </a:graphicData>
        </a:graphic>
      </p:graphicFrame>
      <p:sp>
        <p:nvSpPr>
          <p:cNvPr id="7" name="TextBox 6">
            <a:extLst>
              <a:ext uri="{FF2B5EF4-FFF2-40B4-BE49-F238E27FC236}">
                <a16:creationId xmlns:a16="http://schemas.microsoft.com/office/drawing/2014/main" id="{526A2709-7C99-44F6-AD1D-5A497EF30423}"/>
              </a:ext>
            </a:extLst>
          </p:cNvPr>
          <p:cNvSpPr txBox="1"/>
          <p:nvPr/>
        </p:nvSpPr>
        <p:spPr>
          <a:xfrm>
            <a:off x="5867400" y="4991100"/>
            <a:ext cx="44958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Nêu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vai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trò</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quá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sản</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BAA77447-9FFA-F09D-3651-6E7618C7D088}"/>
              </a:ext>
            </a:extLst>
          </p:cNvPr>
          <p:cNvSpPr txBox="1"/>
          <p:nvPr/>
        </p:nvSpPr>
        <p:spPr>
          <a:xfrm>
            <a:off x="10896600" y="4991100"/>
            <a:ext cx="6858000" cy="1323439"/>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trứng</a:t>
            </a:r>
            <a:r>
              <a:rPr lang="en-US" sz="40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C796CF54-FC07-36CF-06A8-FF8690292DF2}"/>
              </a:ext>
            </a:extLst>
          </p:cNvPr>
          <p:cNvSpPr txBox="1"/>
          <p:nvPr/>
        </p:nvSpPr>
        <p:spPr>
          <a:xfrm>
            <a:off x="6248400" y="7124700"/>
            <a:ext cx="38100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con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80A0F04-CBF1-9829-22C7-56C5CD0223FF}"/>
              </a:ext>
            </a:extLst>
          </p:cNvPr>
          <p:cNvSpPr txBox="1"/>
          <p:nvPr/>
        </p:nvSpPr>
        <p:spPr>
          <a:xfrm>
            <a:off x="10820400" y="7124700"/>
            <a:ext cx="6858000" cy="2308324"/>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cá con bắt đầu là sự thụ tinh tạo thành hợp tử. Ở cá, thụ tinh xảy ra bên ngoài cơ thể con cái, c</a:t>
            </a:r>
            <a:r>
              <a:rPr lang="en-US" sz="2400" dirty="0">
                <a:solidFill>
                  <a:srgbClr val="FF0000"/>
                </a:solidFill>
                <a:latin typeface="Cambria" panose="02040503050406030204" pitchFamily="18" charset="0"/>
                <a:ea typeface="Cambria" panose="02040503050406030204" pitchFamily="18" charset="0"/>
              </a:rPr>
              <a:t>á</a:t>
            </a:r>
            <a:r>
              <a:rPr lang="vi-VN" sz="2400" dirty="0">
                <a:solidFill>
                  <a:srgbClr val="FF0000"/>
                </a:solidFill>
                <a:latin typeface="Cambria" panose="02040503050406030204" pitchFamily="18" charset="0"/>
                <a:ea typeface="Cambria" panose="02040503050406030204" pitchFamily="18" charset="0"/>
              </a:rPr>
              <a:t> cái đẻ nhiều trứng vào nước, cá đực bơi theo tưới t</a:t>
            </a:r>
            <a:r>
              <a:rPr lang="en-US" sz="2400" dirty="0" err="1">
                <a:solidFill>
                  <a:srgbClr val="FF0000"/>
                </a:solidFill>
                <a:latin typeface="Cambria" panose="02040503050406030204" pitchFamily="18" charset="0"/>
                <a:ea typeface="Cambria" panose="02040503050406030204" pitchFamily="18" charset="0"/>
              </a:rPr>
              <a:t>i</a:t>
            </a:r>
            <a:r>
              <a:rPr lang="vi-VN" sz="2400" dirty="0">
                <a:solidFill>
                  <a:srgbClr val="FF0000"/>
                </a:solidFill>
                <a:latin typeface="Cambria" panose="02040503050406030204" pitchFamily="18" charset="0"/>
                <a:ea typeface="Cambria" panose="02040503050406030204" pitchFamily="18" charset="0"/>
              </a:rPr>
              <a:t>nh trùng, tinh trùng kết hợp với trứng tạo hợp tử. Sau thụ tinh, hợp từ phát triển thành phôi, phôi phát triển tạo cả con.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369C44B8-FBFE-D149-B2AD-D1997856C5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E36344B-41C0-5909-21F9-0F14A3DDE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3467100"/>
            <a:ext cx="10998201" cy="3200400"/>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E61A18FA-8236-572B-3C04-09F6CEA126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8600" y="6210300"/>
            <a:ext cx="2380952" cy="2380952"/>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7D4D0"/>
        </a:solidFill>
        <a:effectLst/>
      </p:bgPr>
    </p:bg>
    <p:spTree>
      <p:nvGrpSpPr>
        <p:cNvPr id="1" name=""/>
        <p:cNvGrpSpPr/>
        <p:nvPr/>
      </p:nvGrpSpPr>
      <p:grpSpPr>
        <a:xfrm>
          <a:off x="0" y="0"/>
          <a:ext cx="0" cy="0"/>
          <a:chOff x="0" y="0"/>
          <a:chExt cx="0" cy="0"/>
        </a:xfrm>
      </p:grpSpPr>
      <p:grpSp>
        <p:nvGrpSpPr>
          <p:cNvPr id="2" name="Group 2"/>
          <p:cNvGrpSpPr/>
          <p:nvPr/>
        </p:nvGrpSpPr>
        <p:grpSpPr>
          <a:xfrm>
            <a:off x="534477" y="454614"/>
            <a:ext cx="17219046" cy="9377771"/>
            <a:chOff x="0" y="0"/>
            <a:chExt cx="6046743" cy="3293154"/>
          </a:xfrm>
        </p:grpSpPr>
        <p:sp>
          <p:nvSpPr>
            <p:cNvPr id="3"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6"/>
          <p:cNvGrpSpPr/>
          <p:nvPr/>
        </p:nvGrpSpPr>
        <p:grpSpPr>
          <a:xfrm>
            <a:off x="6858000" y="3199816"/>
            <a:ext cx="10401300" cy="6058484"/>
            <a:chOff x="0" y="0"/>
            <a:chExt cx="3033217" cy="2127533"/>
          </a:xfrm>
        </p:grpSpPr>
        <p:sp>
          <p:nvSpPr>
            <p:cNvPr id="7" name="Freeform 7"/>
            <p:cNvSpPr/>
            <p:nvPr/>
          </p:nvSpPr>
          <p:spPr>
            <a:xfrm>
              <a:off x="0" y="0"/>
              <a:ext cx="3033217" cy="2127534"/>
            </a:xfrm>
            <a:custGeom>
              <a:avLst/>
              <a:gdLst/>
              <a:ahLst/>
              <a:cxnLst/>
              <a:rect l="l" t="t" r="r" b="b"/>
              <a:pathLst>
                <a:path w="3033217" h="2127534">
                  <a:moveTo>
                    <a:pt x="145202" y="0"/>
                  </a:moveTo>
                  <a:lnTo>
                    <a:pt x="2888015" y="0"/>
                  </a:lnTo>
                  <a:cubicBezTo>
                    <a:pt x="2968208" y="0"/>
                    <a:pt x="3033217" y="65009"/>
                    <a:pt x="3033217" y="145202"/>
                  </a:cubicBezTo>
                  <a:lnTo>
                    <a:pt x="3033217" y="1982332"/>
                  </a:lnTo>
                  <a:cubicBezTo>
                    <a:pt x="3033217" y="2020841"/>
                    <a:pt x="3017919" y="2057774"/>
                    <a:pt x="2990689" y="2085005"/>
                  </a:cubicBezTo>
                  <a:cubicBezTo>
                    <a:pt x="2963458" y="2112235"/>
                    <a:pt x="2926525" y="2127534"/>
                    <a:pt x="2888015" y="2127534"/>
                  </a:cubicBezTo>
                  <a:lnTo>
                    <a:pt x="145202" y="2127534"/>
                  </a:lnTo>
                  <a:cubicBezTo>
                    <a:pt x="106692" y="2127534"/>
                    <a:pt x="69759" y="2112235"/>
                    <a:pt x="42529" y="2085005"/>
                  </a:cubicBezTo>
                  <a:cubicBezTo>
                    <a:pt x="15298" y="2057774"/>
                    <a:pt x="0" y="2020841"/>
                    <a:pt x="0" y="1982332"/>
                  </a:cubicBezTo>
                  <a:lnTo>
                    <a:pt x="0" y="145202"/>
                  </a:lnTo>
                  <a:cubicBezTo>
                    <a:pt x="0" y="106692"/>
                    <a:pt x="15298" y="69759"/>
                    <a:pt x="42529" y="42529"/>
                  </a:cubicBezTo>
                  <a:cubicBezTo>
                    <a:pt x="69759" y="15298"/>
                    <a:pt x="106692" y="0"/>
                    <a:pt x="145202" y="0"/>
                  </a:cubicBezTo>
                  <a:close/>
                </a:path>
              </a:pathLst>
            </a:custGeom>
            <a:solidFill>
              <a:srgbClr val="FFE493"/>
            </a:solidFill>
          </p:spPr>
          <p:txBody>
            <a:bodyPr/>
            <a:lstStyle/>
            <a:p>
              <a:endParaRPr lang="en-US">
                <a:latin typeface="Cambria" panose="02040503050406030204" pitchFamily="18" charset="0"/>
                <a:ea typeface="Cambria" panose="02040503050406030204" pitchFamily="18" charset="0"/>
              </a:endParaRPr>
            </a:p>
          </p:txBody>
        </p:sp>
        <p:sp>
          <p:nvSpPr>
            <p:cNvPr id="8" name="TextBox 8"/>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9"/>
          <p:cNvSpPr txBox="1"/>
          <p:nvPr/>
        </p:nvSpPr>
        <p:spPr>
          <a:xfrm>
            <a:off x="4896853" y="807907"/>
            <a:ext cx="12458700" cy="1976503"/>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Nhanh như chớp </a:t>
            </a:r>
          </a:p>
        </p:txBody>
      </p:sp>
      <p:sp>
        <p:nvSpPr>
          <p:cNvPr id="10" name="TextBox 10"/>
          <p:cNvSpPr txBox="1"/>
          <p:nvPr/>
        </p:nvSpPr>
        <p:spPr>
          <a:xfrm>
            <a:off x="7786486" y="3137703"/>
            <a:ext cx="9206432" cy="609397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1 + 2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trứng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3 + 4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a:t>
            </a:r>
          </a:p>
        </p:txBody>
      </p:sp>
      <p:pic>
        <p:nvPicPr>
          <p:cNvPr id="12" name="Picture 11"/>
          <p:cNvPicPr>
            <a:picLocks noChangeAspect="1"/>
          </p:cNvPicPr>
          <p:nvPr/>
        </p:nvPicPr>
        <p:blipFill>
          <a:blip r:embed="rId3">
            <a:clrChange>
              <a:clrFrom>
                <a:srgbClr val="FAFAFA"/>
              </a:clrFrom>
              <a:clrTo>
                <a:srgbClr val="FAFAFA">
                  <a:alpha val="0"/>
                </a:srgbClr>
              </a:clrTo>
            </a:clrChange>
          </a:blip>
          <a:stretch>
            <a:fillRect/>
          </a:stretch>
        </p:blipFill>
        <p:spPr>
          <a:xfrm rot="21242979">
            <a:off x="1775403" y="695509"/>
            <a:ext cx="4343400" cy="1297723"/>
          </a:xfrm>
          <a:prstGeom prst="rect">
            <a:avLst/>
          </a:prstGeom>
        </p:spPr>
      </p:pic>
      <p:sp>
        <p:nvSpPr>
          <p:cNvPr id="5" name="Freeform 11">
            <a:extLst>
              <a:ext uri="{FF2B5EF4-FFF2-40B4-BE49-F238E27FC236}">
                <a16:creationId xmlns:a16="http://schemas.microsoft.com/office/drawing/2014/main" id="{F0854C21-6E9D-4C86-6B93-91D4331BBC69}"/>
              </a:ext>
            </a:extLst>
          </p:cNvPr>
          <p:cNvSpPr/>
          <p:nvPr/>
        </p:nvSpPr>
        <p:spPr>
          <a:xfrm flipH="1">
            <a:off x="15240" y="3009900"/>
            <a:ext cx="7188564" cy="6759060"/>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a:p>
        </p:txBody>
      </p:sp>
      <p:pic>
        <p:nvPicPr>
          <p:cNvPr id="11" name="Picture 10" descr="A round pink label with white text and a black background&#10;&#10;Description automatically generated">
            <a:extLst>
              <a:ext uri="{FF2B5EF4-FFF2-40B4-BE49-F238E27FC236}">
                <a16:creationId xmlns:a16="http://schemas.microsoft.com/office/drawing/2014/main" id="{3FF23A4D-2180-E181-6D76-A4F09771B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00000" flipH="1">
            <a:off x="16237337" y="8521728"/>
            <a:ext cx="1670001" cy="1648590"/>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100000">
            <a:off x="16365810" y="563316"/>
            <a:ext cx="1991154" cy="2076795"/>
          </a:xfrm>
          <a:prstGeom prst="rect">
            <a:avLst/>
          </a:prstGeom>
        </p:spPr>
      </p:pic>
      <p:pic>
        <p:nvPicPr>
          <p:cNvPr id="33" name="图片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900000">
            <a:off x="170426" y="2808599"/>
            <a:ext cx="1562946" cy="1670001"/>
          </a:xfrm>
          <a:prstGeom prst="rect">
            <a:avLst/>
          </a:prstGeom>
        </p:spPr>
      </p:pic>
      <p:grpSp>
        <p:nvGrpSpPr>
          <p:cNvPr id="14" name="Group 13">
            <a:extLst>
              <a:ext uri="{FF2B5EF4-FFF2-40B4-BE49-F238E27FC236}">
                <a16:creationId xmlns:a16="http://schemas.microsoft.com/office/drawing/2014/main" id="{960C96C5-2638-4BC5-99CB-EC858C8A9597}"/>
              </a:ext>
            </a:extLst>
          </p:cNvPr>
          <p:cNvGrpSpPr/>
          <p:nvPr/>
        </p:nvGrpSpPr>
        <p:grpSpPr>
          <a:xfrm>
            <a:off x="1852853" y="120315"/>
            <a:ext cx="14470395" cy="3144636"/>
            <a:chOff x="940903" y="299988"/>
            <a:chExt cx="10515600" cy="1471192"/>
          </a:xfrm>
        </p:grpSpPr>
        <p:sp>
          <p:nvSpPr>
            <p:cNvPr id="15" name="Rectangle: Rounded Corners 14">
              <a:extLst>
                <a:ext uri="{FF2B5EF4-FFF2-40B4-BE49-F238E27FC236}">
                  <a16:creationId xmlns:a16="http://schemas.microsoft.com/office/drawing/2014/main" id="{99612734-B9CD-4674-9F1C-8330C466ED0B}"/>
                </a:ext>
              </a:extLst>
            </p:cNvPr>
            <p:cNvSpPr/>
            <p:nvPr/>
          </p:nvSpPr>
          <p:spPr>
            <a:xfrm>
              <a:off x="940903" y="299988"/>
              <a:ext cx="10515600" cy="1471192"/>
            </a:xfrm>
            <a:prstGeom prst="roundRect">
              <a:avLst/>
            </a:prstGeom>
            <a:pattFill prst="ltUpDiag">
              <a:fgClr>
                <a:srgbClr val="FF99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70A1F25D-C386-4D78-A2B3-262DA1C27440}"/>
                </a:ext>
              </a:extLst>
            </p:cNvPr>
            <p:cNvSpPr/>
            <p:nvPr/>
          </p:nvSpPr>
          <p:spPr>
            <a:xfrm>
              <a:off x="1022793" y="372783"/>
              <a:ext cx="10332720" cy="132595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2E9EB369-99B5-440B-AF1D-53DD3C08859F}"/>
              </a:ext>
            </a:extLst>
          </p:cNvPr>
          <p:cNvSpPr txBox="1"/>
          <p:nvPr/>
        </p:nvSpPr>
        <p:spPr>
          <a:xfrm>
            <a:off x="2319914" y="723137"/>
            <a:ext cx="1353627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1 + 2: Kể tên các con vật đẻ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3 + 4: Kể tên các con vật đẻ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24592686-5846-480B-AF6B-9952B788F3F3}"/>
              </a:ext>
            </a:extLst>
          </p:cNvPr>
          <p:cNvGraphicFramePr>
            <a:graphicFrameLocks noGrp="1"/>
          </p:cNvGraphicFramePr>
          <p:nvPr>
            <p:extLst>
              <p:ext uri="{D42A27DB-BD31-4B8C-83A1-F6EECF244321}">
                <p14:modId xmlns:p14="http://schemas.microsoft.com/office/powerpoint/2010/main" val="1562395485"/>
              </p:ext>
            </p:extLst>
          </p:nvPr>
        </p:nvGraphicFramePr>
        <p:xfrm>
          <a:off x="2066301" y="3643598"/>
          <a:ext cx="14074902" cy="6239114"/>
        </p:xfrm>
        <a:graphic>
          <a:graphicData uri="http://schemas.openxmlformats.org/drawingml/2006/table">
            <a:tbl>
              <a:tblPr firstRow="1" bandRow="1">
                <a:tableStyleId>{5C22544A-7EE6-4342-B048-85BDC9FD1C3A}</a:tableStyleId>
              </a:tblPr>
              <a:tblGrid>
                <a:gridCol w="7037451">
                  <a:extLst>
                    <a:ext uri="{9D8B030D-6E8A-4147-A177-3AD203B41FA5}">
                      <a16:colId xmlns:a16="http://schemas.microsoft.com/office/drawing/2014/main" val="1576467313"/>
                    </a:ext>
                  </a:extLst>
                </a:gridCol>
                <a:gridCol w="7037451">
                  <a:extLst>
                    <a:ext uri="{9D8B030D-6E8A-4147-A177-3AD203B41FA5}">
                      <a16:colId xmlns:a16="http://schemas.microsoft.com/office/drawing/2014/main" val="3319324491"/>
                    </a:ext>
                  </a:extLst>
                </a:gridCol>
              </a:tblGrid>
              <a:tr h="1364885">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trứng</a:t>
                      </a:r>
                      <a:r>
                        <a:rPr lang="en-US" sz="4800" dirty="0">
                          <a:solidFill>
                            <a:srgbClr val="002060"/>
                          </a:solidFill>
                          <a:latin typeface="Cambria" panose="02040503050406030204" pitchFamily="18" charset="0"/>
                          <a:ea typeface="Cambria" panose="02040503050406030204" pitchFamily="18" charset="0"/>
                        </a:rPr>
                        <a:t> </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con</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extLst>
                  <a:ext uri="{0D108BD9-81ED-4DB2-BD59-A6C34878D82A}">
                    <a16:rowId xmlns:a16="http://schemas.microsoft.com/office/drawing/2014/main" val="1257522779"/>
                  </a:ext>
                </a:extLst>
              </a:tr>
              <a:tr h="4874229">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extLst>
                  <a:ext uri="{0D108BD9-81ED-4DB2-BD59-A6C34878D82A}">
                    <a16:rowId xmlns:a16="http://schemas.microsoft.com/office/drawing/2014/main" val="1546001065"/>
                  </a:ext>
                </a:extLst>
              </a:tr>
            </a:tbl>
          </a:graphicData>
        </a:graphic>
      </p:graphicFrame>
    </p:spTree>
    <p:controls>
      <mc:AlternateContent xmlns:mc="http://schemas.openxmlformats.org/markup-compatibility/2006">
        <mc:Choice xmlns:v="urn:schemas-microsoft-com:vml" Requires="v">
          <p:control name="TextBox1" r:id="rId1" imgW="6756480" imgH="4597560"/>
        </mc:Choice>
        <mc:Fallback>
          <p:control name="TextBox1" r:id="rId1" imgW="6756480" imgH="4597560">
            <p:pic>
              <p:nvPicPr>
                <p:cNvPr id="4" name="TextBox1">
                  <a:extLst>
                    <a:ext uri="{FF2B5EF4-FFF2-40B4-BE49-F238E27FC236}">
                      <a16:creationId xmlns:a16="http://schemas.microsoft.com/office/drawing/2014/main" id="{2A085199-BA0A-4F2B-A41F-2BB339F13F04}"/>
                    </a:ext>
                  </a:extLst>
                </p:cNvPr>
                <p:cNvPicPr>
                  <a:picLocks/>
                </p:cNvPicPr>
                <p:nvPr/>
              </p:nvPicPr>
              <p:blipFill>
                <a:blip r:embed="rId8"/>
                <a:stretch>
                  <a:fillRect/>
                </a:stretch>
              </p:blipFill>
              <p:spPr>
                <a:xfrm>
                  <a:off x="2146798" y="5166584"/>
                  <a:ext cx="6756572" cy="4595813"/>
                </a:xfrm>
                <a:prstGeom prst="rect">
                  <a:avLst/>
                </a:prstGeom>
              </p:spPr>
            </p:pic>
          </p:control>
        </mc:Fallback>
      </mc:AlternateContent>
      <mc:AlternateContent xmlns:mc="http://schemas.openxmlformats.org/markup-compatibility/2006">
        <mc:Choice xmlns:v="urn:schemas-microsoft-com:vml" Requires="v">
          <p:control name="TextBox2" r:id="rId2" imgW="6756480" imgH="4597560"/>
        </mc:Choice>
        <mc:Fallback>
          <p:control name="TextBox2" r:id="rId2" imgW="6756480" imgH="4597560">
            <p:pic>
              <p:nvPicPr>
                <p:cNvPr id="12" name="TextBox2">
                  <a:extLst>
                    <a:ext uri="{FF2B5EF4-FFF2-40B4-BE49-F238E27FC236}">
                      <a16:creationId xmlns:a16="http://schemas.microsoft.com/office/drawing/2014/main" id="{43C42874-2E9C-479B-A62E-B77B65688C83}"/>
                    </a:ext>
                  </a:extLst>
                </p:cNvPr>
                <p:cNvPicPr>
                  <a:picLocks/>
                </p:cNvPicPr>
                <p:nvPr/>
              </p:nvPicPr>
              <p:blipFill>
                <a:blip r:embed="rId8"/>
                <a:stretch>
                  <a:fillRect/>
                </a:stretch>
              </p:blipFill>
              <p:spPr>
                <a:xfrm>
                  <a:off x="9232531" y="5166584"/>
                  <a:ext cx="6756572" cy="4595813"/>
                </a:xfrm>
                <a:prstGeom prst="rect">
                  <a:avLst/>
                </a:prstGeom>
              </p:spPr>
            </p:pic>
          </p:control>
        </mc:Fallback>
      </mc:AlternateContent>
    </p:controls>
    <p:extLst>
      <p:ext uri="{BB962C8B-B14F-4D97-AF65-F5344CB8AC3E}">
        <p14:creationId xmlns:p14="http://schemas.microsoft.com/office/powerpoint/2010/main" val="3814510838"/>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376" y="8747928"/>
            <a:ext cx="18305585" cy="1685043"/>
            <a:chOff x="-17585" y="5729324"/>
            <a:chExt cx="12203723" cy="1123362"/>
          </a:xfrm>
        </p:grpSpPr>
        <p:pic>
          <p:nvPicPr>
            <p:cNvPr id="24" name="图片 23"/>
            <p:cNvPicPr>
              <a:picLocks noChangeAspect="1"/>
            </p:cNvPicPr>
            <p:nvPr/>
          </p:nvPicPr>
          <p:blipFill rotWithShape="1">
            <a:blip r:embed="rId3"/>
            <a:srcRect l="1990"/>
            <a:stretch/>
          </p:blipFill>
          <p:spPr>
            <a:xfrm>
              <a:off x="-17585" y="5729324"/>
              <a:ext cx="8659753" cy="1123362"/>
            </a:xfrm>
            <a:prstGeom prst="rect">
              <a:avLst/>
            </a:prstGeom>
          </p:spPr>
        </p:pic>
        <p:pic>
          <p:nvPicPr>
            <p:cNvPr id="25" name="图片 24"/>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31" name="图片 24">
            <a:extLst>
              <a:ext uri="{FF2B5EF4-FFF2-40B4-BE49-F238E27FC236}">
                <a16:creationId xmlns:a16="http://schemas.microsoft.com/office/drawing/2014/main" id="{96486517-73B1-491A-B73C-511773C71824}"/>
              </a:ext>
            </a:extLst>
          </p:cNvPr>
          <p:cNvPicPr>
            <a:picLocks noChangeAspect="1"/>
          </p:cNvPicPr>
          <p:nvPr/>
        </p:nvPicPr>
        <p:blipFill rotWithShape="1">
          <a:blip r:embed="rId3"/>
          <a:srcRect r="21459"/>
          <a:stretch/>
        </p:blipFill>
        <p:spPr>
          <a:xfrm rot="16200000">
            <a:off x="12354784" y="4248225"/>
            <a:ext cx="10181492" cy="1685043"/>
          </a:xfrm>
          <a:prstGeom prst="rect">
            <a:avLst/>
          </a:prstGeom>
        </p:spPr>
      </p:pic>
      <p:pic>
        <p:nvPicPr>
          <p:cNvPr id="32" name="图片 24">
            <a:extLst>
              <a:ext uri="{FF2B5EF4-FFF2-40B4-BE49-F238E27FC236}">
                <a16:creationId xmlns:a16="http://schemas.microsoft.com/office/drawing/2014/main" id="{20C498B3-E3E2-49FE-80EE-6484FBBC8FCB}"/>
              </a:ext>
            </a:extLst>
          </p:cNvPr>
          <p:cNvPicPr>
            <a:picLocks noChangeAspect="1"/>
          </p:cNvPicPr>
          <p:nvPr/>
        </p:nvPicPr>
        <p:blipFill rotWithShape="1">
          <a:blip r:embed="rId3"/>
          <a:srcRect r="21459"/>
          <a:stretch/>
        </p:blipFill>
        <p:spPr>
          <a:xfrm rot="5400000" flipH="1">
            <a:off x="-4270710" y="4248224"/>
            <a:ext cx="10181492" cy="1685043"/>
          </a:xfrm>
          <a:prstGeom prst="rect">
            <a:avLst/>
          </a:prstGeom>
        </p:spPr>
      </p:pic>
      <p:grpSp>
        <p:nvGrpSpPr>
          <p:cNvPr id="33" name="组合 22">
            <a:extLst>
              <a:ext uri="{FF2B5EF4-FFF2-40B4-BE49-F238E27FC236}">
                <a16:creationId xmlns:a16="http://schemas.microsoft.com/office/drawing/2014/main" id="{83EECB21-4DCC-41CF-803D-0C692EEB4902}"/>
              </a:ext>
            </a:extLst>
          </p:cNvPr>
          <p:cNvGrpSpPr/>
          <p:nvPr/>
        </p:nvGrpSpPr>
        <p:grpSpPr>
          <a:xfrm flipV="1">
            <a:off x="-26377" y="-40205"/>
            <a:ext cx="18305585" cy="1685043"/>
            <a:chOff x="-17585" y="5729324"/>
            <a:chExt cx="12203723" cy="1123362"/>
          </a:xfrm>
        </p:grpSpPr>
        <p:pic>
          <p:nvPicPr>
            <p:cNvPr id="34" name="图片 23">
              <a:extLst>
                <a:ext uri="{FF2B5EF4-FFF2-40B4-BE49-F238E27FC236}">
                  <a16:creationId xmlns:a16="http://schemas.microsoft.com/office/drawing/2014/main" id="{DFCF1FB8-9CA5-4F70-944D-F86F8C9FB276}"/>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35" name="图片 24">
              <a:extLst>
                <a:ext uri="{FF2B5EF4-FFF2-40B4-BE49-F238E27FC236}">
                  <a16:creationId xmlns:a16="http://schemas.microsoft.com/office/drawing/2014/main" id="{969CB8E6-4E01-4BC0-AC67-FA3C2E3F6223}"/>
                </a:ext>
              </a:extLst>
            </p:cNvPr>
            <p:cNvPicPr>
              <a:picLocks noChangeAspect="1"/>
            </p:cNvPicPr>
            <p:nvPr/>
          </p:nvPicPr>
          <p:blipFill rotWithShape="1">
            <a:blip r:embed="rId3"/>
            <a:srcRect r="21459"/>
            <a:stretch/>
          </p:blipFill>
          <p:spPr>
            <a:xfrm>
              <a:off x="5398477" y="5729324"/>
              <a:ext cx="6787661" cy="1123362"/>
            </a:xfrm>
            <a:prstGeom prst="rect">
              <a:avLst/>
            </a:prstGeom>
          </p:spPr>
        </p:pic>
      </p:grpSp>
      <p:sp>
        <p:nvSpPr>
          <p:cNvPr id="2" name="Rectangle: Rounded Corners 1">
            <a:extLst>
              <a:ext uri="{FF2B5EF4-FFF2-40B4-BE49-F238E27FC236}">
                <a16:creationId xmlns:a16="http://schemas.microsoft.com/office/drawing/2014/main" id="{1F5B29D0-E4B9-48E3-8818-7D48DC862D6D}"/>
              </a:ext>
            </a:extLst>
          </p:cNvPr>
          <p:cNvSpPr/>
          <p:nvPr/>
        </p:nvSpPr>
        <p:spPr>
          <a:xfrm>
            <a:off x="408779" y="4467935"/>
            <a:ext cx="2672352" cy="13511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Động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vật</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0" name="Rectangle: Rounded Corners 19">
            <a:extLst>
              <a:ext uri="{FF2B5EF4-FFF2-40B4-BE49-F238E27FC236}">
                <a16:creationId xmlns:a16="http://schemas.microsoft.com/office/drawing/2014/main" id="{2688684D-98C1-471A-9C87-B92C13ACBF74}"/>
              </a:ext>
            </a:extLst>
          </p:cNvPr>
          <p:cNvSpPr/>
          <p:nvPr/>
        </p:nvSpPr>
        <p:spPr>
          <a:xfrm>
            <a:off x="4123697" y="5881360"/>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6" name="Rectangle: Rounded Corners 25">
            <a:extLst>
              <a:ext uri="{FF2B5EF4-FFF2-40B4-BE49-F238E27FC236}">
                <a16:creationId xmlns:a16="http://schemas.microsoft.com/office/drawing/2014/main" id="{421164CB-BBD7-4400-B58D-BCE38E5D1BE5}"/>
              </a:ext>
            </a:extLst>
          </p:cNvPr>
          <p:cNvSpPr/>
          <p:nvPr/>
        </p:nvSpPr>
        <p:spPr>
          <a:xfrm>
            <a:off x="4123697" y="2911931"/>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Tinh</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trùng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7" name="Rectangle: Rounded Corners 26">
            <a:extLst>
              <a:ext uri="{FF2B5EF4-FFF2-40B4-BE49-F238E27FC236}">
                <a16:creationId xmlns:a16="http://schemas.microsoft.com/office/drawing/2014/main" id="{637FCCEC-6F60-4D6C-8B0A-2D932F0FD34B}"/>
              </a:ext>
            </a:extLst>
          </p:cNvPr>
          <p:cNvSpPr/>
          <p:nvPr/>
        </p:nvSpPr>
        <p:spPr>
          <a:xfrm>
            <a:off x="4123696" y="843832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cái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8" name="Rectangle: Rounded Corners 27">
            <a:extLst>
              <a:ext uri="{FF2B5EF4-FFF2-40B4-BE49-F238E27FC236}">
                <a16:creationId xmlns:a16="http://schemas.microsoft.com/office/drawing/2014/main" id="{D7DD5043-6EBD-4F13-A9A6-D0CD7B7747DD}"/>
              </a:ext>
            </a:extLst>
          </p:cNvPr>
          <p:cNvSpPr/>
          <p:nvPr/>
        </p:nvSpPr>
        <p:spPr>
          <a:xfrm>
            <a:off x="4123696" y="49754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đực</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9" name="Rectangle: Rounded Corners 28">
            <a:extLst>
              <a:ext uri="{FF2B5EF4-FFF2-40B4-BE49-F238E27FC236}">
                <a16:creationId xmlns:a16="http://schemas.microsoft.com/office/drawing/2014/main" id="{9619A89E-2C8E-478E-BD1F-F42E09F60716}"/>
              </a:ext>
            </a:extLst>
          </p:cNvPr>
          <p:cNvSpPr/>
          <p:nvPr/>
        </p:nvSpPr>
        <p:spPr>
          <a:xfrm>
            <a:off x="7645396" y="4488106"/>
            <a:ext cx="2640842" cy="1351130"/>
          </a:xfrm>
          <a:prstGeom prst="roundRect">
            <a:avLst/>
          </a:prstGeom>
          <a:solidFill>
            <a:srgbClr val="FF00FF"/>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Hợp</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tử</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0" name="Rectangle: Rounded Corners 29">
            <a:extLst>
              <a:ext uri="{FF2B5EF4-FFF2-40B4-BE49-F238E27FC236}">
                <a16:creationId xmlns:a16="http://schemas.microsoft.com/office/drawing/2014/main" id="{FE822982-D2CE-4AF5-87DA-214A1CBF6769}"/>
              </a:ext>
            </a:extLst>
          </p:cNvPr>
          <p:cNvSpPr/>
          <p:nvPr/>
        </p:nvSpPr>
        <p:spPr>
          <a:xfrm>
            <a:off x="11438595" y="4488106"/>
            <a:ext cx="3306105" cy="1351130"/>
          </a:xfrm>
          <a:prstGeom prst="roundRect">
            <a:avLst/>
          </a:prstGeom>
          <a:solidFill>
            <a:srgbClr val="3FB393"/>
          </a:solidFill>
          <a:ln>
            <a:solidFill>
              <a:srgbClr val="2D7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a:t>
            </a:r>
            <a:r>
              <a:rPr kumimoji="0" lang="vi-VN"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ơ</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thể</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mới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7" name="Rectangle: Rounded Corners 36">
            <a:extLst>
              <a:ext uri="{FF2B5EF4-FFF2-40B4-BE49-F238E27FC236}">
                <a16:creationId xmlns:a16="http://schemas.microsoft.com/office/drawing/2014/main" id="{59C5A9B4-37C4-405B-8487-8E0421814405}"/>
              </a:ext>
            </a:extLst>
          </p:cNvPr>
          <p:cNvSpPr/>
          <p:nvPr/>
        </p:nvSpPr>
        <p:spPr>
          <a:xfrm>
            <a:off x="14248472" y="2390908"/>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8" name="Rectangle: Rounded Corners 37">
            <a:extLst>
              <a:ext uri="{FF2B5EF4-FFF2-40B4-BE49-F238E27FC236}">
                <a16:creationId xmlns:a16="http://schemas.microsoft.com/office/drawing/2014/main" id="{BA37C6A7-EF89-422E-8C17-ACA9A80296DB}"/>
              </a:ext>
            </a:extLst>
          </p:cNvPr>
          <p:cNvSpPr/>
          <p:nvPr/>
        </p:nvSpPr>
        <p:spPr>
          <a:xfrm>
            <a:off x="14248472" y="6257230"/>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con</a:t>
            </a:r>
          </a:p>
        </p:txBody>
      </p:sp>
      <p:cxnSp>
        <p:nvCxnSpPr>
          <p:cNvPr id="4" name="Straight Arrow Connector 3">
            <a:extLst>
              <a:ext uri="{FF2B5EF4-FFF2-40B4-BE49-F238E27FC236}">
                <a16:creationId xmlns:a16="http://schemas.microsoft.com/office/drawing/2014/main" id="{C2012A2F-95CD-4D3E-B1C4-1FEDF49E5455}"/>
              </a:ext>
            </a:extLst>
          </p:cNvPr>
          <p:cNvCxnSpPr>
            <a:stCxn id="2" idx="0"/>
            <a:endCxn id="28" idx="1"/>
          </p:cNvCxnSpPr>
          <p:nvPr/>
        </p:nvCxnSpPr>
        <p:spPr>
          <a:xfrm flipV="1">
            <a:off x="1744955" y="1173112"/>
            <a:ext cx="2378741" cy="329482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883C4-7A14-479D-826F-221409861E7D}"/>
              </a:ext>
            </a:extLst>
          </p:cNvPr>
          <p:cNvCxnSpPr>
            <a:stCxn id="2" idx="2"/>
            <a:endCxn id="27" idx="1"/>
          </p:cNvCxnSpPr>
          <p:nvPr/>
        </p:nvCxnSpPr>
        <p:spPr>
          <a:xfrm>
            <a:off x="1744955" y="5819065"/>
            <a:ext cx="2378741" cy="329482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213F69-1596-498B-BF35-7FB26935B8DB}"/>
              </a:ext>
            </a:extLst>
          </p:cNvPr>
          <p:cNvCxnSpPr>
            <a:stCxn id="27" idx="0"/>
            <a:endCxn id="20" idx="2"/>
          </p:cNvCxnSpPr>
          <p:nvPr/>
        </p:nvCxnSpPr>
        <p:spPr>
          <a:xfrm flipV="1">
            <a:off x="5629996" y="7232489"/>
            <a:ext cx="2" cy="120583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7D8E9CD-8CF8-424C-AB7B-BAAAB0A8D057}"/>
              </a:ext>
            </a:extLst>
          </p:cNvPr>
          <p:cNvCxnSpPr>
            <a:stCxn id="28" idx="2"/>
            <a:endCxn id="26" idx="0"/>
          </p:cNvCxnSpPr>
          <p:nvPr/>
        </p:nvCxnSpPr>
        <p:spPr>
          <a:xfrm>
            <a:off x="5629996" y="1848676"/>
            <a:ext cx="2" cy="106325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F43CEA-C21F-49A5-A571-EEDE0C78A69E}"/>
              </a:ext>
            </a:extLst>
          </p:cNvPr>
          <p:cNvCxnSpPr>
            <a:stCxn id="26" idx="2"/>
            <a:endCxn id="20" idx="0"/>
          </p:cNvCxnSpPr>
          <p:nvPr/>
        </p:nvCxnSpPr>
        <p:spPr>
          <a:xfrm>
            <a:off x="5629997" y="4263060"/>
            <a:ext cx="0" cy="1618299"/>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708944D-5F2D-4275-9AE7-E37F119C4ED9}"/>
              </a:ext>
            </a:extLst>
          </p:cNvPr>
          <p:cNvCxnSpPr>
            <a:cxnSpLocks/>
            <a:endCxn id="29" idx="1"/>
          </p:cNvCxnSpPr>
          <p:nvPr/>
        </p:nvCxnSpPr>
        <p:spPr>
          <a:xfrm>
            <a:off x="5604698" y="5163671"/>
            <a:ext cx="2040698"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78618A-9D35-4E7F-9E89-C57B5DDB8C29}"/>
              </a:ext>
            </a:extLst>
          </p:cNvPr>
          <p:cNvCxnSpPr>
            <a:cxnSpLocks/>
            <a:stCxn id="29" idx="3"/>
            <a:endCxn id="30" idx="1"/>
          </p:cNvCxnSpPr>
          <p:nvPr/>
        </p:nvCxnSpPr>
        <p:spPr>
          <a:xfrm>
            <a:off x="10286237" y="5163671"/>
            <a:ext cx="1152359"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D240E-4D4A-42AF-BCE1-BAAB55402D52}"/>
              </a:ext>
            </a:extLst>
          </p:cNvPr>
          <p:cNvCxnSpPr>
            <a:cxnSpLocks/>
            <a:stCxn id="30" idx="0"/>
            <a:endCxn id="37" idx="1"/>
          </p:cNvCxnSpPr>
          <p:nvPr/>
        </p:nvCxnSpPr>
        <p:spPr>
          <a:xfrm flipV="1">
            <a:off x="13091648" y="3066473"/>
            <a:ext cx="1156824" cy="142163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AC633FD-0C2B-46A0-8128-040D78620CC5}"/>
              </a:ext>
            </a:extLst>
          </p:cNvPr>
          <p:cNvCxnSpPr>
            <a:cxnSpLocks/>
            <a:stCxn id="30" idx="2"/>
            <a:endCxn id="38" idx="1"/>
          </p:cNvCxnSpPr>
          <p:nvPr/>
        </p:nvCxnSpPr>
        <p:spPr>
          <a:xfrm>
            <a:off x="13091648" y="5839235"/>
            <a:ext cx="1156824" cy="109356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10">
            <a:extLst>
              <a:ext uri="{FF2B5EF4-FFF2-40B4-BE49-F238E27FC236}">
                <a16:creationId xmlns:a16="http://schemas.microsoft.com/office/drawing/2014/main" id="{EB896FB2-C212-4F86-9DF5-C42867F0865A}"/>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216569" y="244010"/>
            <a:ext cx="2195847" cy="1846386"/>
          </a:xfrm>
          <a:prstGeom prst="rect">
            <a:avLst/>
          </a:prstGeom>
        </p:spPr>
      </p:pic>
      <p:pic>
        <p:nvPicPr>
          <p:cNvPr id="54" name="图片 13">
            <a:extLst>
              <a:ext uri="{FF2B5EF4-FFF2-40B4-BE49-F238E27FC236}">
                <a16:creationId xmlns:a16="http://schemas.microsoft.com/office/drawing/2014/main" id="{4AF391B0-EFD7-4412-AD85-C4BE46641958}"/>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10347608" y="329606"/>
            <a:ext cx="2195847" cy="1846386"/>
          </a:xfrm>
          <a:prstGeom prst="rect">
            <a:avLst/>
          </a:prstGeom>
        </p:spPr>
      </p:pic>
      <p:pic>
        <p:nvPicPr>
          <p:cNvPr id="55" name="图片 14">
            <a:extLst>
              <a:ext uri="{FF2B5EF4-FFF2-40B4-BE49-F238E27FC236}">
                <a16:creationId xmlns:a16="http://schemas.microsoft.com/office/drawing/2014/main" id="{33B8C289-FBFD-41EE-A35A-2C06517D08AC}"/>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8951849" y="8438325"/>
            <a:ext cx="2195847" cy="1846386"/>
          </a:xfrm>
          <a:prstGeom prst="rect">
            <a:avLst/>
          </a:prstGeom>
        </p:spPr>
      </p:pic>
      <p:pic>
        <p:nvPicPr>
          <p:cNvPr id="56" name="图片 15">
            <a:extLst>
              <a:ext uri="{FF2B5EF4-FFF2-40B4-BE49-F238E27FC236}">
                <a16:creationId xmlns:a16="http://schemas.microsoft.com/office/drawing/2014/main" id="{9A4566C8-ECCA-4BA2-A0CA-3C56924F2794}"/>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a:off x="8119023" y="2746093"/>
            <a:ext cx="930729" cy="828371"/>
          </a:xfrm>
          <a:prstGeom prst="rect">
            <a:avLst/>
          </a:prstGeom>
        </p:spPr>
      </p:pic>
      <p:pic>
        <p:nvPicPr>
          <p:cNvPr id="57" name="图片 17">
            <a:extLst>
              <a:ext uri="{FF2B5EF4-FFF2-40B4-BE49-F238E27FC236}">
                <a16:creationId xmlns:a16="http://schemas.microsoft.com/office/drawing/2014/main" id="{D709F59F-DAC6-4764-802C-9326210149D5}"/>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flipH="1">
            <a:off x="10590089" y="6526304"/>
            <a:ext cx="930729" cy="828371"/>
          </a:xfrm>
          <a:prstGeom prst="rect">
            <a:avLst/>
          </a:prstGeom>
        </p:spPr>
      </p:pic>
    </p:spTree>
    <p:extLst>
      <p:ext uri="{BB962C8B-B14F-4D97-AF65-F5344CB8AC3E}">
        <p14:creationId xmlns:p14="http://schemas.microsoft.com/office/powerpoint/2010/main" val="3746213141"/>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9"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250"/>
                                        <p:tgtEl>
                                          <p:spTgt spid="54"/>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25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par>
                                <p:cTn id="82" presetID="16" presetClass="entr" presetSubtype="42"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arn(outHorizontal)">
                                      <p:cBhvr>
                                        <p:cTn id="84" dur="500"/>
                                        <p:tgtEl>
                                          <p:spTgt spid="41"/>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par>
                                <p:cTn id="107" presetID="22" presetClass="entr" presetSubtype="8"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6" grpId="0" animBg="1"/>
      <p:bldP spid="27" grpId="0" animBg="1"/>
      <p:bldP spid="28" grpId="0" animBg="1"/>
      <p:bldP spid="29" grpId="0" animBg="1"/>
      <p:bldP spid="30"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endParaRPr lang="en-US">
                <a:latin typeface="Cambria" panose="02040503050406030204" pitchFamily="18" charset="0"/>
                <a:ea typeface="Cambria" panose="02040503050406030204" pitchFamily="18" charset="0"/>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lvl="0" indent="0"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endParaRPr lang="en-US" b="1">
                <a:latin typeface="Cambria" panose="02040503050406030204" pitchFamily="18" charset="0"/>
                <a:ea typeface="Cambria" panose="02040503050406030204" pitchFamily="18" charset="0"/>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lvl="0" indent="0" algn="ctr">
                <a:lnSpc>
                  <a:spcPts val="2659"/>
                </a:lnSpc>
                <a:spcBef>
                  <a:spcPct val="0"/>
                </a:spcBef>
              </a:pPr>
              <a:endParaRPr b="1">
                <a:latin typeface="Cambria" panose="02040503050406030204" pitchFamily="18" charset="0"/>
                <a:ea typeface="Cambria" panose="02040503050406030204" pitchFamily="18" charset="0"/>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lvl="0" indent="0" algn="ctr">
              <a:lnSpc>
                <a:spcPts val="7329"/>
              </a:lnSpc>
              <a:spcBef>
                <a:spcPct val="0"/>
              </a:spcBef>
            </a:pPr>
            <a:r>
              <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rPr>
              <a:t>Con </a:t>
            </a:r>
            <a:r>
              <a:rPr lang="en-US" sz="6000" b="1" u="none" strike="noStrike" dirty="0" err="1">
                <a:solidFill>
                  <a:srgbClr val="FF0000"/>
                </a:solidFill>
                <a:latin typeface="Cambria" panose="02040503050406030204" pitchFamily="18" charset="0"/>
                <a:ea typeface="Cambria" panose="02040503050406030204" pitchFamily="18" charset="0"/>
                <a:cs typeface="More Sugar"/>
                <a:sym typeface="More Sugar"/>
              </a:rPr>
              <a:t>trâu</a:t>
            </a:r>
            <a:endPar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6778"/>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lông mượt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Đôi sừng cong cong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Lúc ra cánh đồng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Cày bừa rất giỏi</a:t>
            </a:r>
            <a:r>
              <a:rPr lang="en-US" sz="6000" dirty="0">
                <a:solidFill>
                  <a:srgbClr val="000000"/>
                </a:solidFill>
                <a:latin typeface="Cambria" panose="02040503050406030204" pitchFamily="18" charset="0"/>
                <a:ea typeface="Cambria" panose="02040503050406030204" pitchFamily="18" charset="0"/>
                <a:cs typeface="Handyman"/>
                <a:sym typeface="Handyman"/>
              </a:rPr>
              <a:t>.</a:t>
            </a:r>
            <a:endParaRPr lang="en-US" sz="6000" u="none" strike="noStrike" dirty="0">
              <a:solidFill>
                <a:srgbClr val="000000"/>
              </a:solidFill>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1026" name="Picture 2" descr="Hình ảnh Cậu Bé Chăn Cừu PNG , Trâu, Con Bò, Bức Tranh Trâu Thực Tế PNG  miễn phí tải tập tin PSDComment và Vector">
            <a:extLst>
              <a:ext uri="{FF2B5EF4-FFF2-40B4-BE49-F238E27FC236}">
                <a16:creationId xmlns:a16="http://schemas.microsoft.com/office/drawing/2014/main" id="{9CEA204E-7D40-5104-F9AE-84A6E6D7DB1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0" y="4076700"/>
            <a:ext cx="70866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vịt</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chân ngắn</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Mà lại có màng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Mỏ bẹt màu vàng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Hay kêu cạp cạp?</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Hình ảnh đồ họa Con vịt PNG, 19000+ nguồn tải về miễn phí.">
            <a:extLst>
              <a:ext uri="{FF2B5EF4-FFF2-40B4-BE49-F238E27FC236}">
                <a16:creationId xmlns:a16="http://schemas.microsoft.com/office/drawing/2014/main" id="{B19399BB-AB47-9687-8DCA-716F60BECC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496062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lợn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 Con gì ăn no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Bụng to mắt híp</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Mồm kêu ụt ịt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Nằm thở phì phò?</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Con lợn png | PNGEgg">
            <a:extLst>
              <a:ext uri="{FF2B5EF4-FFF2-40B4-BE49-F238E27FC236}">
                <a16:creationId xmlns:a16="http://schemas.microsoft.com/office/drawing/2014/main" id="{C36E0515-A321-A347-9294-850051D057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2" b="96996" l="9483" r="89943">
                        <a14:foregroundMark x1="56322" y1="4721" x2="60345" y2="12876"/>
                        <a14:foregroundMark x1="14943" y1="89270" x2="14080" y2="96996"/>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0" y="5905500"/>
            <a:ext cx="6378807" cy="427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mèo</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429000" y="4305300"/>
            <a:ext cx="8001000" cy="2749407"/>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hai mắt trong veo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Thích nằm sưởi nắng, thích trèo cây cau?</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Hình ảnh Con Mèo Của Bush PNG Miễn Phí Tải Về - Lovepik">
            <a:extLst>
              <a:ext uri="{FF2B5EF4-FFF2-40B4-BE49-F238E27FC236}">
                <a16:creationId xmlns:a16="http://schemas.microsoft.com/office/drawing/2014/main" id="{65A2170A-F278-6B42-76DE-7E09E93693E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800" y="4861384"/>
            <a:ext cx="8496300" cy="573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6204A177-CF5F-9564-58EA-3FA976066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2590800" y="2899900"/>
            <a:ext cx="13030199" cy="6205999"/>
            <a:chOff x="0" y="0"/>
            <a:chExt cx="2385609" cy="1181813"/>
          </a:xfrm>
        </p:grpSpPr>
        <p:sp>
          <p:nvSpPr>
            <p:cNvPr id="7" name="Freeform 7"/>
            <p:cNvSpPr/>
            <p:nvPr/>
          </p:nvSpPr>
          <p:spPr>
            <a:xfrm>
              <a:off x="0" y="0"/>
              <a:ext cx="2385609" cy="1181814"/>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04800" y="3619500"/>
            <a:ext cx="4353144" cy="6868866"/>
          </a:xfrm>
          <a:custGeom>
            <a:avLst/>
            <a:gdLst/>
            <a:ahLst/>
            <a:cxnLst/>
            <a:rect l="l" t="t" r="r" b="b"/>
            <a:pathLst>
              <a:path w="4353144" h="6868866">
                <a:moveTo>
                  <a:pt x="0" y="0"/>
                </a:moveTo>
                <a:lnTo>
                  <a:pt x="4353144" y="0"/>
                </a:lnTo>
                <a:lnTo>
                  <a:pt x="4353144" y="6868867"/>
                </a:lnTo>
                <a:lnTo>
                  <a:pt x="0" y="68688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6"/>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4343400" y="3390900"/>
            <a:ext cx="10210800" cy="5232586"/>
          </a:xfrm>
          <a:prstGeom prst="rect">
            <a:avLst/>
          </a:prstGeom>
        </p:spPr>
        <p:txBody>
          <a:bodyPr wrap="square" lIns="0" tIns="0" rIns="0" bIns="0" rtlCol="0" anchor="t">
            <a:spAutoFit/>
          </a:bodyPr>
          <a:lstStyle/>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Đặt được câu hỏi về sự sinh sản của động vật.</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Nêu được tên một số động vật đẻ trứng, đẻ con và các hình thức sinh sản của chúng qua quan sát tranh ảnh và (hoặc) video. </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pic>
        <p:nvPicPr>
          <p:cNvPr id="20" name="Picture 19">
            <a:extLst>
              <a:ext uri="{FF2B5EF4-FFF2-40B4-BE49-F238E27FC236}">
                <a16:creationId xmlns:a16="http://schemas.microsoft.com/office/drawing/2014/main" id="{F3068AC8-54A3-3C4C-5C6E-61197D2DD42E}"/>
              </a:ext>
            </a:extLst>
          </p:cNvPr>
          <p:cNvPicPr>
            <a:picLocks noChangeAspect="1"/>
          </p:cNvPicPr>
          <p:nvPr/>
        </p:nvPicPr>
        <p:blipFill>
          <a:blip r:embed="rId9"/>
          <a:stretch>
            <a:fillRect/>
          </a:stretch>
        </p:blipFill>
        <p:spPr>
          <a:xfrm>
            <a:off x="5410200" y="800100"/>
            <a:ext cx="7084166" cy="1505843"/>
          </a:xfrm>
          <a:prstGeom prst="rect">
            <a:avLst/>
          </a:prstGeom>
        </p:spPr>
      </p:pic>
    </p:spTree>
    <p:extLst>
      <p:ext uri="{BB962C8B-B14F-4D97-AF65-F5344CB8AC3E}">
        <p14:creationId xmlns:p14="http://schemas.microsoft.com/office/powerpoint/2010/main" val="28610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846</Words>
  <Application>Microsoft Office PowerPoint</Application>
  <PresentationFormat>Custom</PresentationFormat>
  <Paragraphs>89</Paragraphs>
  <Slides>28</Slides>
  <Notes>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28</vt:i4>
      </vt:variant>
    </vt:vector>
  </HeadingPairs>
  <TitlesOfParts>
    <vt:vector size="37" baseType="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Thao Tran</cp:lastModifiedBy>
  <cp:revision>33</cp:revision>
  <dcterms:created xsi:type="dcterms:W3CDTF">2006-08-16T00:00:00Z</dcterms:created>
  <dcterms:modified xsi:type="dcterms:W3CDTF">2024-10-09T02:04:44Z</dcterms:modified>
  <dc:identifier>DAGR2Yeb-4Y</dc:identifier>
</cp:coreProperties>
</file>