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20"/>
  </p:notesMasterIdLst>
  <p:sldIdLst>
    <p:sldId id="256" r:id="rId2"/>
    <p:sldId id="262" r:id="rId3"/>
    <p:sldId id="258" r:id="rId4"/>
    <p:sldId id="260" r:id="rId5"/>
    <p:sldId id="261" r:id="rId6"/>
    <p:sldId id="264" r:id="rId7"/>
    <p:sldId id="294" r:id="rId8"/>
    <p:sldId id="269" r:id="rId9"/>
    <p:sldId id="263" r:id="rId10"/>
    <p:sldId id="295" r:id="rId11"/>
    <p:sldId id="296" r:id="rId12"/>
    <p:sldId id="297" r:id="rId13"/>
    <p:sldId id="277" r:id="rId14"/>
    <p:sldId id="265" r:id="rId15"/>
    <p:sldId id="298" r:id="rId16"/>
    <p:sldId id="299" r:id="rId17"/>
    <p:sldId id="267" r:id="rId18"/>
    <p:sldId id="25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8D02E1-5DFC-428A-9BAD-647F8359551B}">
  <a:tblStyle styleId="{FB8D02E1-5DFC-428A-9BAD-647F835955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C016C-ED52-4527-9D6E-7652EB73B63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C9F6F03-18D7-49B9-A58A-D182D3AE6951}">
      <dgm:prSet custT="1"/>
      <dgm:spPr/>
      <dgm:t>
        <a:bodyPr/>
        <a:lstStyle/>
        <a:p>
          <a:pPr rtl="0">
            <a:lnSpc>
              <a:spcPct val="150000"/>
            </a:lnSpc>
          </a:pPr>
          <a:r>
            <a:rPr lang="en-US" sz="4400" b="1" i="0"/>
            <a:t>1</a:t>
          </a:r>
        </a:p>
      </dgm:t>
    </dgm:pt>
    <dgm:pt modelId="{D37A664C-5205-43F9-8226-38D95405DB8A}" type="parTrans" cxnId="{5EA52537-BDE0-42B2-B889-2D8C5CD96B7C}">
      <dgm:prSet/>
      <dgm:spPr/>
      <dgm:t>
        <a:bodyPr/>
        <a:lstStyle/>
        <a:p>
          <a:pPr>
            <a:lnSpc>
              <a:spcPct val="150000"/>
            </a:lnSpc>
          </a:pPr>
          <a:endParaRPr lang="en-US"/>
        </a:p>
      </dgm:t>
    </dgm:pt>
    <dgm:pt modelId="{40BD3DDA-822B-4669-9045-9407E7DCC120}" type="sibTrans" cxnId="{5EA52537-BDE0-42B2-B889-2D8C5CD96B7C}">
      <dgm:prSet/>
      <dgm:spPr/>
      <dgm:t>
        <a:bodyPr/>
        <a:lstStyle/>
        <a:p>
          <a:pPr>
            <a:lnSpc>
              <a:spcPct val="150000"/>
            </a:lnSpc>
          </a:pPr>
          <a:endParaRPr lang="en-US"/>
        </a:p>
      </dgm:t>
    </dgm:pt>
    <dgm:pt modelId="{BC126BCA-95A5-49D5-89A6-7C3C90F74B92}">
      <dgm:prSet/>
      <dgm:spPr/>
      <dgm:t>
        <a:bodyPr/>
        <a:lstStyle/>
        <a:p>
          <a:pPr rtl="0">
            <a:lnSpc>
              <a:spcPct val="150000"/>
            </a:lnSpc>
          </a:pPr>
          <a:r>
            <a:rPr lang="vi-VN" b="0" i="0"/>
            <a:t>Viết 3 – 4 câu về tình cảm với người thân hoặc bạn bè</a:t>
          </a:r>
          <a:endParaRPr lang="en-US" i="0"/>
        </a:p>
      </dgm:t>
    </dgm:pt>
    <dgm:pt modelId="{1DE7212A-F962-4658-A034-7741C3969C4B}" type="parTrans" cxnId="{3F43CB0B-2B0E-47A5-BAE7-66D4372F6AE8}">
      <dgm:prSet/>
      <dgm:spPr/>
      <dgm:t>
        <a:bodyPr/>
        <a:lstStyle/>
        <a:p>
          <a:pPr>
            <a:lnSpc>
              <a:spcPct val="150000"/>
            </a:lnSpc>
          </a:pPr>
          <a:endParaRPr lang="en-US"/>
        </a:p>
      </dgm:t>
    </dgm:pt>
    <dgm:pt modelId="{9E21A0E9-36D8-4D98-A456-6DB451CCBBDD}" type="sibTrans" cxnId="{3F43CB0B-2B0E-47A5-BAE7-66D4372F6AE8}">
      <dgm:prSet/>
      <dgm:spPr/>
      <dgm:t>
        <a:bodyPr/>
        <a:lstStyle/>
        <a:p>
          <a:pPr>
            <a:lnSpc>
              <a:spcPct val="150000"/>
            </a:lnSpc>
          </a:pPr>
          <a:endParaRPr lang="en-US"/>
        </a:p>
      </dgm:t>
    </dgm:pt>
    <dgm:pt modelId="{DFBE62CC-B63C-43FF-ADAA-E412F27CF0E6}">
      <dgm:prSet/>
      <dgm:spPr/>
      <dgm:t>
        <a:bodyPr/>
        <a:lstStyle/>
        <a:p>
          <a:pPr rtl="0">
            <a:lnSpc>
              <a:spcPct val="150000"/>
            </a:lnSpc>
          </a:pPr>
          <a:r>
            <a:rPr lang="vi-VN" b="0" i="0"/>
            <a:t>Xác định các động từ thể hiện tình cảm, cảm xúc muốn viết trong câu. </a:t>
          </a:r>
          <a:endParaRPr lang="en-US" i="0"/>
        </a:p>
      </dgm:t>
    </dgm:pt>
    <dgm:pt modelId="{452920E8-BA86-4A15-9F91-A026D8656888}" type="parTrans" cxnId="{469BBCB1-CDF9-492E-AD7E-8500A8AD1427}">
      <dgm:prSet/>
      <dgm:spPr/>
      <dgm:t>
        <a:bodyPr/>
        <a:lstStyle/>
        <a:p>
          <a:pPr>
            <a:lnSpc>
              <a:spcPct val="150000"/>
            </a:lnSpc>
          </a:pPr>
          <a:endParaRPr lang="en-US"/>
        </a:p>
      </dgm:t>
    </dgm:pt>
    <dgm:pt modelId="{AC2CFED2-2208-4583-9173-68B2FADE8CF5}" type="sibTrans" cxnId="{469BBCB1-CDF9-492E-AD7E-8500A8AD1427}">
      <dgm:prSet/>
      <dgm:spPr/>
      <dgm:t>
        <a:bodyPr/>
        <a:lstStyle/>
        <a:p>
          <a:pPr>
            <a:lnSpc>
              <a:spcPct val="150000"/>
            </a:lnSpc>
          </a:pPr>
          <a:endParaRPr lang="en-US"/>
        </a:p>
      </dgm:t>
    </dgm:pt>
    <dgm:pt modelId="{F7989E66-7866-4F70-9947-C2B2774D6DC6}">
      <dgm:prSet custT="1"/>
      <dgm:spPr/>
      <dgm:t>
        <a:bodyPr/>
        <a:lstStyle/>
        <a:p>
          <a:pPr rtl="0">
            <a:lnSpc>
              <a:spcPct val="150000"/>
            </a:lnSpc>
          </a:pPr>
          <a:r>
            <a:rPr lang="en-US" sz="4400" b="1" i="0"/>
            <a:t>2</a:t>
          </a:r>
        </a:p>
      </dgm:t>
    </dgm:pt>
    <dgm:pt modelId="{414D3F3D-C2C1-4F14-8D64-E335FCEB52A6}" type="parTrans" cxnId="{6D68355B-97CC-42D2-AAD6-17C2B3427402}">
      <dgm:prSet/>
      <dgm:spPr/>
      <dgm:t>
        <a:bodyPr/>
        <a:lstStyle/>
        <a:p>
          <a:pPr>
            <a:lnSpc>
              <a:spcPct val="150000"/>
            </a:lnSpc>
          </a:pPr>
          <a:endParaRPr lang="en-US"/>
        </a:p>
      </dgm:t>
    </dgm:pt>
    <dgm:pt modelId="{AC600860-78F3-4888-92FE-F3DDA7BCC6B6}" type="sibTrans" cxnId="{6D68355B-97CC-42D2-AAD6-17C2B3427402}">
      <dgm:prSet/>
      <dgm:spPr/>
      <dgm:t>
        <a:bodyPr/>
        <a:lstStyle/>
        <a:p>
          <a:pPr>
            <a:lnSpc>
              <a:spcPct val="150000"/>
            </a:lnSpc>
          </a:pPr>
          <a:endParaRPr lang="en-US"/>
        </a:p>
      </dgm:t>
    </dgm:pt>
    <dgm:pt modelId="{E97C5407-1B97-4F32-8FA7-B473C4D1248D}" type="pres">
      <dgm:prSet presAssocID="{D9AC016C-ED52-4527-9D6E-7652EB73B639}" presName="linearFlow" presStyleCnt="0">
        <dgm:presLayoutVars>
          <dgm:dir/>
          <dgm:animLvl val="lvl"/>
          <dgm:resizeHandles val="exact"/>
        </dgm:presLayoutVars>
      </dgm:prSet>
      <dgm:spPr/>
    </dgm:pt>
    <dgm:pt modelId="{587672F0-F209-4166-A7CC-3DD408D19CC3}" type="pres">
      <dgm:prSet presAssocID="{8C9F6F03-18D7-49B9-A58A-D182D3AE6951}" presName="composite" presStyleCnt="0"/>
      <dgm:spPr/>
    </dgm:pt>
    <dgm:pt modelId="{20F4F67C-8739-4516-8538-BB91543E10E6}" type="pres">
      <dgm:prSet presAssocID="{8C9F6F03-18D7-49B9-A58A-D182D3AE6951}" presName="parentText" presStyleLbl="alignNode1" presStyleIdx="0" presStyleCnt="2">
        <dgm:presLayoutVars>
          <dgm:chMax val="1"/>
          <dgm:bulletEnabled val="1"/>
        </dgm:presLayoutVars>
      </dgm:prSet>
      <dgm:spPr/>
    </dgm:pt>
    <dgm:pt modelId="{83BE851F-1D20-4221-8DB3-451ECC1AB46A}" type="pres">
      <dgm:prSet presAssocID="{8C9F6F03-18D7-49B9-A58A-D182D3AE6951}" presName="descendantText" presStyleLbl="alignAcc1" presStyleIdx="0" presStyleCnt="2">
        <dgm:presLayoutVars>
          <dgm:bulletEnabled val="1"/>
        </dgm:presLayoutVars>
      </dgm:prSet>
      <dgm:spPr/>
    </dgm:pt>
    <dgm:pt modelId="{DE241639-5FF1-4DAC-A757-19C26B09B8AD}" type="pres">
      <dgm:prSet presAssocID="{40BD3DDA-822B-4669-9045-9407E7DCC120}" presName="sp" presStyleCnt="0"/>
      <dgm:spPr/>
    </dgm:pt>
    <dgm:pt modelId="{56109E80-B317-43D6-88B5-10240C45EABF}" type="pres">
      <dgm:prSet presAssocID="{F7989E66-7866-4F70-9947-C2B2774D6DC6}" presName="composite" presStyleCnt="0"/>
      <dgm:spPr/>
    </dgm:pt>
    <dgm:pt modelId="{7383D3F9-CF68-4AD2-853A-1F11893198BA}" type="pres">
      <dgm:prSet presAssocID="{F7989E66-7866-4F70-9947-C2B2774D6DC6}" presName="parentText" presStyleLbl="alignNode1" presStyleIdx="1" presStyleCnt="2">
        <dgm:presLayoutVars>
          <dgm:chMax val="1"/>
          <dgm:bulletEnabled val="1"/>
        </dgm:presLayoutVars>
      </dgm:prSet>
      <dgm:spPr/>
    </dgm:pt>
    <dgm:pt modelId="{A51CC050-045C-4A72-9237-11DE759BDF74}" type="pres">
      <dgm:prSet presAssocID="{F7989E66-7866-4F70-9947-C2B2774D6DC6}" presName="descendantText" presStyleLbl="alignAcc1" presStyleIdx="1" presStyleCnt="2">
        <dgm:presLayoutVars>
          <dgm:bulletEnabled val="1"/>
        </dgm:presLayoutVars>
      </dgm:prSet>
      <dgm:spPr/>
    </dgm:pt>
  </dgm:ptLst>
  <dgm:cxnLst>
    <dgm:cxn modelId="{3F43CB0B-2B0E-47A5-BAE7-66D4372F6AE8}" srcId="{F7989E66-7866-4F70-9947-C2B2774D6DC6}" destId="{BC126BCA-95A5-49D5-89A6-7C3C90F74B92}" srcOrd="0" destOrd="0" parTransId="{1DE7212A-F962-4658-A034-7741C3969C4B}" sibTransId="{9E21A0E9-36D8-4D98-A456-6DB451CCBBDD}"/>
    <dgm:cxn modelId="{7B47B42D-95AC-498D-8858-4FB68C981449}" type="presOf" srcId="{F7989E66-7866-4F70-9947-C2B2774D6DC6}" destId="{7383D3F9-CF68-4AD2-853A-1F11893198BA}" srcOrd="0" destOrd="0" presId="urn:microsoft.com/office/officeart/2005/8/layout/chevron2"/>
    <dgm:cxn modelId="{5EA52537-BDE0-42B2-B889-2D8C5CD96B7C}" srcId="{D9AC016C-ED52-4527-9D6E-7652EB73B639}" destId="{8C9F6F03-18D7-49B9-A58A-D182D3AE6951}" srcOrd="0" destOrd="0" parTransId="{D37A664C-5205-43F9-8226-38D95405DB8A}" sibTransId="{40BD3DDA-822B-4669-9045-9407E7DCC120}"/>
    <dgm:cxn modelId="{6D68355B-97CC-42D2-AAD6-17C2B3427402}" srcId="{D9AC016C-ED52-4527-9D6E-7652EB73B639}" destId="{F7989E66-7866-4F70-9947-C2B2774D6DC6}" srcOrd="1" destOrd="0" parTransId="{414D3F3D-C2C1-4F14-8D64-E335FCEB52A6}" sibTransId="{AC600860-78F3-4888-92FE-F3DDA7BCC6B6}"/>
    <dgm:cxn modelId="{812F0C68-55D5-4D4C-87B5-0FEF5F99B738}" type="presOf" srcId="{DFBE62CC-B63C-43FF-ADAA-E412F27CF0E6}" destId="{83BE851F-1D20-4221-8DB3-451ECC1AB46A}" srcOrd="0" destOrd="0" presId="urn:microsoft.com/office/officeart/2005/8/layout/chevron2"/>
    <dgm:cxn modelId="{1A72356D-E2CA-4AE1-92E5-B29B0D8DDE7F}" type="presOf" srcId="{8C9F6F03-18D7-49B9-A58A-D182D3AE6951}" destId="{20F4F67C-8739-4516-8538-BB91543E10E6}" srcOrd="0" destOrd="0" presId="urn:microsoft.com/office/officeart/2005/8/layout/chevron2"/>
    <dgm:cxn modelId="{469BBCB1-CDF9-492E-AD7E-8500A8AD1427}" srcId="{8C9F6F03-18D7-49B9-A58A-D182D3AE6951}" destId="{DFBE62CC-B63C-43FF-ADAA-E412F27CF0E6}" srcOrd="0" destOrd="0" parTransId="{452920E8-BA86-4A15-9F91-A026D8656888}" sibTransId="{AC2CFED2-2208-4583-9173-68B2FADE8CF5}"/>
    <dgm:cxn modelId="{472D77B5-160F-482B-84B2-F2F90397BB0A}" type="presOf" srcId="{D9AC016C-ED52-4527-9D6E-7652EB73B639}" destId="{E97C5407-1B97-4F32-8FA7-B473C4D1248D}" srcOrd="0" destOrd="0" presId="urn:microsoft.com/office/officeart/2005/8/layout/chevron2"/>
    <dgm:cxn modelId="{ECE0C1C6-EC45-4E02-A8AF-1D441B06A399}" type="presOf" srcId="{BC126BCA-95A5-49D5-89A6-7C3C90F74B92}" destId="{A51CC050-045C-4A72-9237-11DE759BDF74}" srcOrd="0" destOrd="0" presId="urn:microsoft.com/office/officeart/2005/8/layout/chevron2"/>
    <dgm:cxn modelId="{0CF7CDB7-A671-4361-B768-17914A9502F4}" type="presParOf" srcId="{E97C5407-1B97-4F32-8FA7-B473C4D1248D}" destId="{587672F0-F209-4166-A7CC-3DD408D19CC3}" srcOrd="0" destOrd="0" presId="urn:microsoft.com/office/officeart/2005/8/layout/chevron2"/>
    <dgm:cxn modelId="{7DB38C12-D317-403E-84BB-D4AAE268F470}" type="presParOf" srcId="{587672F0-F209-4166-A7CC-3DD408D19CC3}" destId="{20F4F67C-8739-4516-8538-BB91543E10E6}" srcOrd="0" destOrd="0" presId="urn:microsoft.com/office/officeart/2005/8/layout/chevron2"/>
    <dgm:cxn modelId="{58A77112-D7CF-471A-97B2-9727CCE2EA4D}" type="presParOf" srcId="{587672F0-F209-4166-A7CC-3DD408D19CC3}" destId="{83BE851F-1D20-4221-8DB3-451ECC1AB46A}" srcOrd="1" destOrd="0" presId="urn:microsoft.com/office/officeart/2005/8/layout/chevron2"/>
    <dgm:cxn modelId="{C4A0A8FF-298B-4497-AC17-7F8D4A5AE764}" type="presParOf" srcId="{E97C5407-1B97-4F32-8FA7-B473C4D1248D}" destId="{DE241639-5FF1-4DAC-A757-19C26B09B8AD}" srcOrd="1" destOrd="0" presId="urn:microsoft.com/office/officeart/2005/8/layout/chevron2"/>
    <dgm:cxn modelId="{69B8F7E6-0B93-4F8A-9BA2-CCE43DAF709A}" type="presParOf" srcId="{E97C5407-1B97-4F32-8FA7-B473C4D1248D}" destId="{56109E80-B317-43D6-88B5-10240C45EABF}" srcOrd="2" destOrd="0" presId="urn:microsoft.com/office/officeart/2005/8/layout/chevron2"/>
    <dgm:cxn modelId="{40034BD5-A032-4959-88DF-9A7D690CFC33}" type="presParOf" srcId="{56109E80-B317-43D6-88B5-10240C45EABF}" destId="{7383D3F9-CF68-4AD2-853A-1F11893198BA}" srcOrd="0" destOrd="0" presId="urn:microsoft.com/office/officeart/2005/8/layout/chevron2"/>
    <dgm:cxn modelId="{4B441B22-184B-4602-AA10-7D05FFBB4643}" type="presParOf" srcId="{56109E80-B317-43D6-88B5-10240C45EABF}" destId="{A51CC050-045C-4A72-9237-11DE759BDF7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4F67C-8739-4516-8538-BB91543E10E6}">
      <dsp:nvSpPr>
        <dsp:cNvPr id="0" name=""/>
        <dsp:cNvSpPr/>
      </dsp:nvSpPr>
      <dsp:spPr>
        <a:xfrm rot="5400000">
          <a:off x="-218830" y="220610"/>
          <a:ext cx="1458873" cy="10212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0">
            <a:lnSpc>
              <a:spcPct val="150000"/>
            </a:lnSpc>
            <a:spcBef>
              <a:spcPct val="0"/>
            </a:spcBef>
            <a:spcAft>
              <a:spcPct val="35000"/>
            </a:spcAft>
            <a:buNone/>
          </a:pPr>
          <a:r>
            <a:rPr lang="en-US" sz="4400" b="1" i="0" kern="1200"/>
            <a:t>1</a:t>
          </a:r>
        </a:p>
      </dsp:txBody>
      <dsp:txXfrm rot="-5400000">
        <a:off x="2" y="512385"/>
        <a:ext cx="1021211" cy="437662"/>
      </dsp:txXfrm>
    </dsp:sp>
    <dsp:sp modelId="{83BE851F-1D20-4221-8DB3-451ECC1AB46A}">
      <dsp:nvSpPr>
        <dsp:cNvPr id="0" name=""/>
        <dsp:cNvSpPr/>
      </dsp:nvSpPr>
      <dsp:spPr>
        <a:xfrm rot="5400000">
          <a:off x="3935122" y="-2912131"/>
          <a:ext cx="948766" cy="677658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150000"/>
            </a:lnSpc>
            <a:spcBef>
              <a:spcPct val="0"/>
            </a:spcBef>
            <a:spcAft>
              <a:spcPct val="15000"/>
            </a:spcAft>
            <a:buChar char="•"/>
          </a:pPr>
          <a:r>
            <a:rPr lang="vi-VN" sz="1900" b="0" i="0" kern="1200"/>
            <a:t>Xác định các động từ thể hiện tình cảm, cảm xúc muốn viết trong câu. </a:t>
          </a:r>
          <a:endParaRPr lang="en-US" sz="1900" i="0" kern="1200"/>
        </a:p>
      </dsp:txBody>
      <dsp:txXfrm rot="-5400000">
        <a:off x="1021212" y="48094"/>
        <a:ext cx="6730273" cy="856136"/>
      </dsp:txXfrm>
    </dsp:sp>
    <dsp:sp modelId="{7383D3F9-CF68-4AD2-853A-1F11893198BA}">
      <dsp:nvSpPr>
        <dsp:cNvPr id="0" name=""/>
        <dsp:cNvSpPr/>
      </dsp:nvSpPr>
      <dsp:spPr>
        <a:xfrm rot="5400000">
          <a:off x="-218830" y="1381593"/>
          <a:ext cx="1458873" cy="10212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0">
            <a:lnSpc>
              <a:spcPct val="150000"/>
            </a:lnSpc>
            <a:spcBef>
              <a:spcPct val="0"/>
            </a:spcBef>
            <a:spcAft>
              <a:spcPct val="35000"/>
            </a:spcAft>
            <a:buNone/>
          </a:pPr>
          <a:r>
            <a:rPr lang="en-US" sz="4400" b="1" i="0" kern="1200"/>
            <a:t>2</a:t>
          </a:r>
        </a:p>
      </dsp:txBody>
      <dsp:txXfrm rot="-5400000">
        <a:off x="2" y="1673368"/>
        <a:ext cx="1021211" cy="437662"/>
      </dsp:txXfrm>
    </dsp:sp>
    <dsp:sp modelId="{A51CC050-045C-4A72-9237-11DE759BDF74}">
      <dsp:nvSpPr>
        <dsp:cNvPr id="0" name=""/>
        <dsp:cNvSpPr/>
      </dsp:nvSpPr>
      <dsp:spPr>
        <a:xfrm rot="5400000">
          <a:off x="3935371" y="-1751398"/>
          <a:ext cx="948267" cy="677658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150000"/>
            </a:lnSpc>
            <a:spcBef>
              <a:spcPct val="0"/>
            </a:spcBef>
            <a:spcAft>
              <a:spcPct val="15000"/>
            </a:spcAft>
            <a:buChar char="•"/>
          </a:pPr>
          <a:r>
            <a:rPr lang="vi-VN" sz="1900" b="0" i="0" kern="1200"/>
            <a:t>Viết 3 – 4 câu về tình cảm với người thân hoặc bạn bè</a:t>
          </a:r>
          <a:endParaRPr lang="en-US" sz="1900" i="0" kern="1200"/>
        </a:p>
      </dsp:txBody>
      <dsp:txXfrm rot="-5400000">
        <a:off x="1021211" y="1209053"/>
        <a:ext cx="6730297" cy="8556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32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19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9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8794e6dd1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8794e6dd1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8794e6dd1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8794e6dd1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8794e6dd1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8794e6dd1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00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8794e6dd1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8794e6dd1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3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853e46e6eb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853e46e6e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794e6dd1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794e6dd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53e46e6e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53e46e6e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8794e6dd1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8794e6dd1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8794e6dd17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8794e6dd17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8794e6dd17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8794e6dd17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62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8794e6dd17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8794e6dd17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a:alphaModFix amt="69000"/>
          </a:blip>
          <a:srcRect l="19" r="9"/>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a:alphaModFix amt="69000"/>
          </a:blip>
          <a:srcRect l="69" r="69"/>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a:alphaModFix amt="69000"/>
          </a:blip>
          <a:srcRect l="179" r="189"/>
          <a:stretch/>
        </p:blipFill>
        <p:spPr>
          <a:xfrm>
            <a:off x="6286689" y="374499"/>
            <a:ext cx="895567" cy="1599475"/>
          </a:xfrm>
          <a:prstGeom prst="rect">
            <a:avLst/>
          </a:prstGeom>
          <a:noFill/>
          <a:ln>
            <a:noFill/>
          </a:ln>
        </p:spPr>
      </p:pic>
      <p:pic>
        <p:nvPicPr>
          <p:cNvPr id="14" name="Google Shape;14;p2"/>
          <p:cNvPicPr preferRelativeResize="0"/>
          <p:nvPr/>
        </p:nvPicPr>
        <p:blipFill>
          <a:blip r:embed="rId6">
            <a:alphaModFix amt="69000"/>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3">
            <a:alphaModFix amt="69000"/>
          </a:blip>
          <a:srcRect l="19" r="9"/>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7">
            <a:alphaModFix amt="69000"/>
          </a:blip>
          <a:srcRect l="79" r="69"/>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a:alphaModFix amt="69000"/>
          </a:blip>
          <a:srcRect l="19" r="9"/>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a:alphaModFix amt="69000"/>
          </a:blip>
          <a:srcRect l="69" r="69"/>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3">
            <a:alphaModFix amt="69000"/>
          </a:blip>
          <a:srcRect l="19" r="9"/>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5">
            <a:alphaModFix amt="69000"/>
          </a:blip>
          <a:srcRect l="79" r="69"/>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a:alphaModFix amt="69000"/>
          </a:blip>
          <a:srcRect l="69" r="69"/>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a:alphaModFix amt="69000"/>
          </a:blip>
          <a:srcRect l="179" r="189"/>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a:alphaModFix amt="69000"/>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a:alphaModFix amt="69000"/>
          </a:blip>
          <a:srcRect l="19" r="9"/>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a:alphaModFix amt="69000"/>
          </a:blip>
          <a:srcRect l="79" r="69"/>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a:alphaModFix amt="69000"/>
          </a:blip>
          <a:srcRect t="189" b="189"/>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a:alphaModFix amt="69000"/>
          </a:blip>
          <a:srcRect l="69" r="69"/>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a:alphaModFix amt="69000"/>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a:alphaModFix amt="69000"/>
          </a:blip>
          <a:srcRect l="79" r="69"/>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a:alphaModFix amt="69000"/>
          </a:blip>
          <a:srcRect l="19" r="9"/>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a:alphaModFix amt="69000"/>
          </a:blip>
          <a:srcRect l="179" r="189"/>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a:alphaModFix/>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a:alphaModFix/>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a:alphaModFix amt="69000"/>
          </a:blip>
          <a:srcRect t="189" b="189"/>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a:alphaModFix amt="69000"/>
          </a:blip>
          <a:srcRect l="19" r="9"/>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a:alphaModFix amt="69000"/>
          </a:blip>
          <a:srcRect l="69" r="69"/>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a:alphaModFix amt="69000"/>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3">
            <a:alphaModFix amt="69000"/>
          </a:blip>
          <a:srcRect l="19" r="9"/>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6">
            <a:alphaModFix amt="69000"/>
          </a:blip>
          <a:srcRect l="79" r="69"/>
          <a:stretch/>
        </p:blipFill>
        <p:spPr>
          <a:xfrm rot="-7622477" flipH="1">
            <a:off x="3861712" y="4612053"/>
            <a:ext cx="1754027" cy="1231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a:alphaModFix amt="69000"/>
          </a:blip>
          <a:srcRect t="189" b="189"/>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a:alphaModFix amt="69000"/>
          </a:blip>
          <a:srcRect l="19" r="9"/>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a:alphaModFix amt="69000"/>
          </a:blip>
          <a:srcRect l="69" r="69"/>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a:alphaModFix amt="69000"/>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3">
            <a:alphaModFix amt="69000"/>
          </a:blip>
          <a:srcRect l="19" r="9"/>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6">
            <a:alphaModFix amt="69000"/>
          </a:blip>
          <a:srcRect l="79" r="69"/>
          <a:stretch/>
        </p:blipFill>
        <p:spPr>
          <a:xfrm rot="-2865725" flipH="1">
            <a:off x="6404887" y="4154853"/>
            <a:ext cx="1754027" cy="1231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a:alphaModFix amt="69000"/>
          </a:blip>
          <a:srcRect t="189" b="189"/>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a:alphaModFix amt="69000"/>
          </a:blip>
          <a:srcRect l="19" r="9"/>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a:alphaModFix amt="69000"/>
          </a:blip>
          <a:srcRect l="69" r="69"/>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a:alphaModFix amt="69000"/>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3">
            <a:alphaModFix amt="69000"/>
          </a:blip>
          <a:srcRect l="19" r="9"/>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6">
            <a:alphaModFix amt="69000"/>
          </a:blip>
          <a:srcRect l="79" r="69"/>
          <a:stretch/>
        </p:blipFill>
        <p:spPr>
          <a:xfrm rot="-7934275">
            <a:off x="6404887" y="-404113"/>
            <a:ext cx="1754027" cy="1231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69000"/>
          </a:blip>
          <a:srcRect t="189" b="189"/>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a:alphaModFix amt="69000"/>
          </a:blip>
          <a:srcRect l="19" r="9"/>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a:alphaModFix amt="69000"/>
          </a:blip>
          <a:srcRect l="69" r="69"/>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a:alphaModFix amt="69000"/>
          </a:blip>
          <a:srcRect l="179" r="189"/>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a:alphaModFix amt="69000"/>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3">
            <a:alphaModFix amt="69000"/>
          </a:blip>
          <a:srcRect l="19" r="9"/>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7">
            <a:alphaModFix amt="69000"/>
          </a:blip>
          <a:srcRect l="79" r="69"/>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a:alphaModFix amt="69000"/>
          </a:blip>
          <a:srcRect l="19" r="9"/>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a:alphaModFix amt="69000"/>
          </a:blip>
          <a:srcRect l="69" r="69"/>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a:alphaModFix amt="69000"/>
          </a:blip>
          <a:srcRect l="179" r="189"/>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2">
            <a:alphaModFix amt="69000"/>
          </a:blip>
          <a:srcRect l="19" r="9"/>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mt="69000"/>
          </a:blip>
          <a:srcRect l="19" r="9"/>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a:alphaModFix amt="69000"/>
          </a:blip>
          <a:srcRect l="69" r="69"/>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a:alphaModFix amt="69000"/>
          </a:blip>
          <a:srcRect l="79" r="69"/>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2">
            <a:alphaModFix amt="69000"/>
          </a:blip>
          <a:srcRect l="19" r="9"/>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a:alphaModFix amt="69000"/>
          </a:blip>
          <a:srcRect l="79" r="69"/>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mt="69000"/>
          </a:blip>
          <a:srcRect l="179" r="189"/>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a:alphaModFix amt="69000"/>
          </a:blip>
          <a:srcRect t="189" b="189"/>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a:alphaModFix amt="69000"/>
          </a:blip>
          <a:srcRect l="69" r="69"/>
          <a:stretch/>
        </p:blipFill>
        <p:spPr>
          <a:xfrm>
            <a:off x="6705246" y="2853175"/>
            <a:ext cx="2438750" cy="3026744"/>
          </a:xfrm>
          <a:prstGeom prst="rect">
            <a:avLst/>
          </a:prstGeom>
          <a:noFill/>
          <a:ln>
            <a:noFill/>
          </a:ln>
        </p:spPr>
      </p:pic>
      <p:pic>
        <p:nvPicPr>
          <p:cNvPr id="60" name="Google Shape;60;p7"/>
          <p:cNvPicPr preferRelativeResize="0"/>
          <p:nvPr/>
        </p:nvPicPr>
        <p:blipFill>
          <a:blip r:embed="rId5">
            <a:alphaModFix amt="69000"/>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a:alphaModFix amt="69000"/>
          </a:blip>
          <a:srcRect l="19" r="9"/>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a:alphaModFix amt="69000"/>
          </a:blip>
          <a:srcRect l="79" r="69"/>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a:alphaModFix amt="69000"/>
          </a:blip>
          <a:srcRect t="189" b="189"/>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a:alphaModFix amt="69000"/>
          </a:blip>
          <a:srcRect l="19" r="9"/>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a:alphaModFix amt="69000"/>
          </a:blip>
          <a:srcRect l="69" r="69"/>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a:alphaModFix amt="69000"/>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3">
            <a:alphaModFix amt="69000"/>
          </a:blip>
          <a:srcRect l="19" r="9"/>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6">
            <a:alphaModFix amt="69000"/>
          </a:blip>
          <a:srcRect l="79" r="69"/>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a:alphaModFix amt="69000"/>
          </a:blip>
          <a:srcRect l="79" r="69"/>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a:alphaModFix amt="69000"/>
          </a:blip>
          <a:srcRect t="189" b="189"/>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a:alphaModFix amt="69000"/>
          </a:blip>
          <a:srcRect l="69" r="69"/>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a:alphaModFix amt="69000"/>
          </a:blip>
          <a:srcRect l="19" r="9"/>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a:alphaModFix amt="69000"/>
          </a:blip>
          <a:srcRect l="79" r="69"/>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a:alphaModFix/>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a:alphaModFix/>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a:alphaModFix amt="69000"/>
          </a:blip>
          <a:srcRect l="69" r="69"/>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a:alphaModFix amt="69000"/>
          </a:blip>
          <a:srcRect l="179" r="189"/>
          <a:stretch/>
        </p:blipFill>
        <p:spPr>
          <a:xfrm>
            <a:off x="5219889" y="779224"/>
            <a:ext cx="895567" cy="1599475"/>
          </a:xfrm>
          <a:prstGeom prst="rect">
            <a:avLst/>
          </a:prstGeom>
          <a:noFill/>
          <a:ln>
            <a:noFill/>
          </a:ln>
        </p:spPr>
      </p:pic>
      <p:pic>
        <p:nvPicPr>
          <p:cNvPr id="170" name="Google Shape;170;p17"/>
          <p:cNvPicPr preferRelativeResize="0"/>
          <p:nvPr/>
        </p:nvPicPr>
        <p:blipFill>
          <a:blip r:embed="rId5">
            <a:alphaModFix amt="69000"/>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a:alphaModFix amt="69000"/>
          </a:blip>
          <a:srcRect l="19" r="9"/>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a:alphaModFix amt="69000"/>
          </a:blip>
          <a:srcRect l="79" r="69"/>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3" r:id="rId9"/>
    <p:sldLayoutId id="2147483664" r:id="rId10"/>
    <p:sldLayoutId id="2147483665" r:id="rId11"/>
    <p:sldLayoutId id="2147483667"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pic>
        <p:nvPicPr>
          <p:cNvPr id="346" name="Google Shape;346;p37"/>
          <p:cNvPicPr preferRelativeResize="0"/>
          <p:nvPr/>
        </p:nvPicPr>
        <p:blipFill>
          <a:blip r:embed="rId3">
            <a:alphaModFix/>
          </a:blip>
          <a:stretch>
            <a:fillRect/>
          </a:stretch>
        </p:blipFill>
        <p:spPr>
          <a:xfrm rot="10800000" flipH="1">
            <a:off x="388108" y="3749651"/>
            <a:ext cx="541188" cy="1029750"/>
          </a:xfrm>
          <a:prstGeom prst="rect">
            <a:avLst/>
          </a:prstGeom>
          <a:noFill/>
          <a:ln>
            <a:noFill/>
          </a:ln>
        </p:spPr>
      </p:pic>
      <p:sp>
        <p:nvSpPr>
          <p:cNvPr id="8" name="Rectangle 7"/>
          <p:cNvSpPr/>
          <p:nvPr/>
        </p:nvSpPr>
        <p:spPr>
          <a:xfrm>
            <a:off x="388108" y="994207"/>
            <a:ext cx="8454325" cy="3270319"/>
          </a:xfrm>
          <a:prstGeom prst="rect">
            <a:avLst/>
          </a:prstGeom>
        </p:spPr>
        <p:txBody>
          <a:bodyPr wrap="square">
            <a:spAutoFit/>
          </a:bodyPr>
          <a:lstStyle/>
          <a:p>
            <a:pPr lvl="0" algn="ctr">
              <a:lnSpc>
                <a:spcPct val="150000"/>
              </a:lnSpc>
              <a:spcAft>
                <a:spcPts val="1000"/>
              </a:spcAft>
            </a:pPr>
            <a:r>
              <a:rPr lang="en-US" sz="4400" b="1">
                <a:latin typeface="+mj-lt"/>
                <a:ea typeface="Calibri" panose="020F0502020204030204" pitchFamily="34" charset="0"/>
                <a:cs typeface="Times New Roman" panose="02020603050405020304" pitchFamily="18" charset="0"/>
              </a:rPr>
              <a:t>XIN CHÀO CÁC EM HỌC SINH! </a:t>
            </a:r>
          </a:p>
          <a:p>
            <a:pPr lvl="0" algn="ctr">
              <a:lnSpc>
                <a:spcPct val="150000"/>
              </a:lnSpc>
              <a:spcAft>
                <a:spcPts val="1000"/>
              </a:spcAft>
            </a:pPr>
            <a:r>
              <a:rPr lang="en-US" sz="4400" b="1">
                <a:latin typeface="+mj-lt"/>
                <a:ea typeface="Calibri" panose="020F0502020204030204" pitchFamily="34" charset="0"/>
                <a:cs typeface="Times New Roman" panose="02020603050405020304" pitchFamily="18" charset="0"/>
              </a:rPr>
              <a:t>CHÀO MỪNG CÁC EM </a:t>
            </a:r>
          </a:p>
          <a:p>
            <a:pPr lvl="0" algn="ctr">
              <a:lnSpc>
                <a:spcPct val="150000"/>
              </a:lnSpc>
              <a:spcAft>
                <a:spcPts val="1000"/>
              </a:spcAft>
            </a:pPr>
            <a:r>
              <a:rPr lang="en-US" sz="4400" b="1">
                <a:latin typeface="+mj-lt"/>
                <a:ea typeface="Calibri" panose="020F0502020204030204" pitchFamily="34" charset="0"/>
                <a:cs typeface="Times New Roman" panose="02020603050405020304" pitchFamily="18" charset="0"/>
              </a:rPr>
              <a:t>ĐẾN VỚI BÀI HỌC HÔM NAY</a:t>
            </a:r>
            <a:endParaRPr lang="en-US" sz="4400" b="1">
              <a:effectLst/>
              <a:latin typeface="+mj-lt"/>
              <a:ea typeface="Calibri" panose="020F0502020204030204" pitchFamily="34" charset="0"/>
              <a:cs typeface="Times New Roman" panose="02020603050405020304" pitchFamily="18" charset="0"/>
            </a:endParaRPr>
          </a:p>
        </p:txBody>
      </p:sp>
      <p:pic>
        <p:nvPicPr>
          <p:cNvPr id="9" name="Google Shape;346;p37"/>
          <p:cNvPicPr preferRelativeResize="0"/>
          <p:nvPr/>
        </p:nvPicPr>
        <p:blipFill>
          <a:blip r:embed="rId3">
            <a:alphaModFix/>
          </a:blip>
          <a:stretch>
            <a:fillRect/>
          </a:stretch>
        </p:blipFill>
        <p:spPr>
          <a:xfrm rot="10800000" flipH="1">
            <a:off x="8000087" y="1916840"/>
            <a:ext cx="541188" cy="1029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9"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2 </a:t>
            </a:r>
          </a:p>
        </p:txBody>
      </p:sp>
      <p:sp>
        <p:nvSpPr>
          <p:cNvPr id="8" name="Rectangle 7"/>
          <p:cNvSpPr/>
          <p:nvPr/>
        </p:nvSpPr>
        <p:spPr>
          <a:xfrm>
            <a:off x="1514824" y="1626781"/>
            <a:ext cx="6286463" cy="537391"/>
          </a:xfrm>
          <a:prstGeom prst="rect">
            <a:avLst/>
          </a:prstGeom>
        </p:spPr>
        <p:txBody>
          <a:bodyPr wrap="square">
            <a:spAutoFit/>
          </a:bodyPr>
          <a:lstStyle/>
          <a:p>
            <a:pPr algn="ctr">
              <a:lnSpc>
                <a:spcPct val="150000"/>
              </a:lnSpc>
            </a:pPr>
            <a:r>
              <a:rPr lang="en-US" sz="2200" b="1" u="sng">
                <a:solidFill>
                  <a:schemeClr val="tx1"/>
                </a:solidFill>
                <a:latin typeface="+mn-lt"/>
                <a:ea typeface="SimSun" panose="02010600030101010101" pitchFamily="2" charset="-122"/>
              </a:rPr>
              <a:t>Tham khảo:</a:t>
            </a:r>
            <a:endParaRPr lang="en-US" sz="2200" b="1" u="sng">
              <a:solidFill>
                <a:schemeClr val="tx1"/>
              </a:solidFill>
              <a:latin typeface="+mn-lt"/>
            </a:endParaRPr>
          </a:p>
        </p:txBody>
      </p:sp>
      <p:sp>
        <p:nvSpPr>
          <p:cNvPr id="2" name="Rectangle 1"/>
          <p:cNvSpPr/>
          <p:nvPr/>
        </p:nvSpPr>
        <p:spPr>
          <a:xfrm>
            <a:off x="759158" y="2164172"/>
            <a:ext cx="7797800" cy="2631490"/>
          </a:xfrm>
          <a:prstGeom prst="rect">
            <a:avLst/>
          </a:prstGeom>
        </p:spPr>
        <p:txBody>
          <a:bodyPr wrap="square">
            <a:spAutoFit/>
          </a:bodyPr>
          <a:lstStyle/>
          <a:p>
            <a:pPr algn="just">
              <a:lnSpc>
                <a:spcPct val="150000"/>
              </a:lnSpc>
            </a:pPr>
            <a:r>
              <a:rPr lang="vi-VN" sz="2200" b="1">
                <a:latin typeface="+mn-lt"/>
              </a:rPr>
              <a:t>- Thăm hỏi bạn hoặc gia đình bạn </a:t>
            </a:r>
          </a:p>
          <a:p>
            <a:pPr marL="342900" indent="-342900" algn="just">
              <a:lnSpc>
                <a:spcPct val="150000"/>
              </a:lnSpc>
              <a:buFont typeface="Arial" panose="020B0604020202020204" pitchFamily="34" charset="0"/>
              <a:buChar char="•"/>
            </a:pPr>
            <a:r>
              <a:rPr lang="vi-VN" sz="2200">
                <a:latin typeface="+mn-lt"/>
              </a:rPr>
              <a:t>Về sức khỏe của bạn và gia đình bạn dạo này ra sao?</a:t>
            </a:r>
          </a:p>
          <a:p>
            <a:pPr marL="342900" indent="-342900" algn="just">
              <a:lnSpc>
                <a:spcPct val="150000"/>
              </a:lnSpc>
              <a:buFont typeface="Arial" panose="020B0604020202020204" pitchFamily="34" charset="0"/>
              <a:buChar char="•"/>
            </a:pPr>
            <a:r>
              <a:rPr lang="vi-VN" sz="2200">
                <a:latin typeface="+mn-lt"/>
              </a:rPr>
              <a:t>Về thời tiết, khí hậu ở nơi bạn sống hiện nay thế nào?</a:t>
            </a:r>
          </a:p>
          <a:p>
            <a:pPr marL="342900" indent="-342900" algn="just">
              <a:lnSpc>
                <a:spcPct val="150000"/>
              </a:lnSpc>
              <a:buFont typeface="Arial" panose="020B0604020202020204" pitchFamily="34" charset="0"/>
              <a:buChar char="•"/>
            </a:pPr>
            <a:r>
              <a:rPr lang="vi-VN" sz="2200">
                <a:latin typeface="+mn-lt"/>
              </a:rPr>
              <a:t>Về ngôi trường, bạn bè mới của cậu ấy trong thời gian gần đây…</a:t>
            </a:r>
          </a:p>
        </p:txBody>
      </p:sp>
      <p:sp>
        <p:nvSpPr>
          <p:cNvPr id="15" name="Rounded Rectangle 14"/>
          <p:cNvSpPr/>
          <p:nvPr/>
        </p:nvSpPr>
        <p:spPr>
          <a:xfrm>
            <a:off x="759158" y="948874"/>
            <a:ext cx="7797800" cy="7402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9158" y="1037774"/>
            <a:ext cx="7797800" cy="553998"/>
          </a:xfrm>
          <a:prstGeom prst="rect">
            <a:avLst/>
          </a:prstGeom>
        </p:spPr>
        <p:txBody>
          <a:bodyPr wrap="square">
            <a:spAutoFit/>
          </a:bodyPr>
          <a:lstStyle/>
          <a:p>
            <a:pPr algn="ctr">
              <a:lnSpc>
                <a:spcPct val="150000"/>
              </a:lnSpc>
            </a:pPr>
            <a:r>
              <a:rPr lang="vi-VN" sz="2000">
                <a:solidFill>
                  <a:srgbClr val="242021"/>
                </a:solidFill>
                <a:latin typeface="+mn-lt"/>
              </a:rPr>
              <a:t>Trao đổi những thông tin em muốn viết trong thư gửi cho bạn ở xa.</a:t>
            </a:r>
            <a:endParaRPr lang="en-US" sz="2000">
              <a:latin typeface="+mn-lt"/>
            </a:endParaRPr>
          </a:p>
        </p:txBody>
      </p:sp>
    </p:spTree>
    <p:extLst>
      <p:ext uri="{BB962C8B-B14F-4D97-AF65-F5344CB8AC3E}">
        <p14:creationId xmlns:p14="http://schemas.microsoft.com/office/powerpoint/2010/main" val="353293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9" name="TextBox 11">
            <a:extLst>
              <a:ext uri="{FF2B5EF4-FFF2-40B4-BE49-F238E27FC236}">
                <a16:creationId xmlns:a16="http://schemas.microsoft.com/office/drawing/2014/main" id="{27DF2B8C-8F3D-55D7-8C03-55D41324E176}"/>
              </a:ext>
            </a:extLst>
          </p:cNvPr>
          <p:cNvSpPr txBox="1"/>
          <p:nvPr/>
        </p:nvSpPr>
        <p:spPr>
          <a:xfrm>
            <a:off x="2621251" y="7122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2 </a:t>
            </a:r>
          </a:p>
        </p:txBody>
      </p:sp>
      <p:sp>
        <p:nvSpPr>
          <p:cNvPr id="8" name="Rectangle 7"/>
          <p:cNvSpPr/>
          <p:nvPr/>
        </p:nvSpPr>
        <p:spPr>
          <a:xfrm>
            <a:off x="1563540" y="663082"/>
            <a:ext cx="6286463" cy="537391"/>
          </a:xfrm>
          <a:prstGeom prst="rect">
            <a:avLst/>
          </a:prstGeom>
        </p:spPr>
        <p:txBody>
          <a:bodyPr wrap="square">
            <a:spAutoFit/>
          </a:bodyPr>
          <a:lstStyle/>
          <a:p>
            <a:pPr algn="ctr">
              <a:lnSpc>
                <a:spcPct val="150000"/>
              </a:lnSpc>
            </a:pPr>
            <a:r>
              <a:rPr lang="en-US" sz="2200" b="1" u="sng">
                <a:solidFill>
                  <a:schemeClr val="tx1"/>
                </a:solidFill>
                <a:latin typeface="+mn-lt"/>
                <a:ea typeface="SimSun" panose="02010600030101010101" pitchFamily="2" charset="-122"/>
              </a:rPr>
              <a:t>Tham khảo:</a:t>
            </a:r>
            <a:endParaRPr lang="en-US" sz="2200" b="1" u="sng">
              <a:solidFill>
                <a:schemeClr val="tx1"/>
              </a:solidFill>
              <a:latin typeface="+mn-lt"/>
            </a:endParaRPr>
          </a:p>
        </p:txBody>
      </p:sp>
      <p:sp>
        <p:nvSpPr>
          <p:cNvPr id="2" name="Rectangle 1"/>
          <p:cNvSpPr/>
          <p:nvPr/>
        </p:nvSpPr>
        <p:spPr>
          <a:xfrm>
            <a:off x="269542" y="1200473"/>
            <a:ext cx="8493458" cy="3785652"/>
          </a:xfrm>
          <a:prstGeom prst="rect">
            <a:avLst/>
          </a:prstGeom>
        </p:spPr>
        <p:txBody>
          <a:bodyPr wrap="square">
            <a:spAutoFit/>
          </a:bodyPr>
          <a:lstStyle/>
          <a:p>
            <a:pPr algn="just">
              <a:lnSpc>
                <a:spcPct val="150000"/>
              </a:lnSpc>
            </a:pPr>
            <a:r>
              <a:rPr lang="vi-VN" sz="2000" b="1">
                <a:latin typeface="+mn-lt"/>
              </a:rPr>
              <a:t>- Chia sẻ thông tin về trường lớp, gia đình, ước mơ,... </a:t>
            </a:r>
          </a:p>
          <a:p>
            <a:pPr marL="342900" indent="-342900" algn="just">
              <a:lnSpc>
                <a:spcPct val="150000"/>
              </a:lnSpc>
              <a:buFont typeface="Arial" panose="020B0604020202020204" pitchFamily="34" charset="0"/>
              <a:buChar char="•"/>
            </a:pPr>
            <a:r>
              <a:rPr lang="vi-VN" sz="2000">
                <a:latin typeface="+mn-lt"/>
              </a:rPr>
              <a:t>Gần đây em học tập rất tập trung, chăm chỉ, nghiêm túc</a:t>
            </a:r>
          </a:p>
          <a:p>
            <a:pPr marL="342900" indent="-342900" algn="just">
              <a:lnSpc>
                <a:spcPct val="150000"/>
              </a:lnSpc>
              <a:buFont typeface="Arial" panose="020B0604020202020204" pitchFamily="34" charset="0"/>
              <a:buChar char="•"/>
            </a:pPr>
            <a:r>
              <a:rPr lang="vi-VN" sz="2000">
                <a:latin typeface="+mn-lt"/>
              </a:rPr>
              <a:t>Lu</a:t>
            </a:r>
            <a:r>
              <a:rPr lang="en-US" sz="2000">
                <a:latin typeface="+mn-lt"/>
              </a:rPr>
              <a:t>ô</a:t>
            </a:r>
            <a:r>
              <a:rPr lang="vi-VN" sz="2000">
                <a:latin typeface="+mn-lt"/>
              </a:rPr>
              <a:t>n làm bài tập về nhà đầy đủ, đến lớp đúng giờ</a:t>
            </a:r>
          </a:p>
          <a:p>
            <a:pPr marL="342900" indent="-342900" algn="just">
              <a:lnSpc>
                <a:spcPct val="150000"/>
              </a:lnSpc>
              <a:buFont typeface="Arial" panose="020B0604020202020204" pitchFamily="34" charset="0"/>
              <a:buChar char="•"/>
            </a:pPr>
            <a:r>
              <a:rPr lang="vi-VN" sz="2000">
                <a:latin typeface="+mn-lt"/>
              </a:rPr>
              <a:t>Hăng hái tham gia phát biểu, xây dựng bài</a:t>
            </a:r>
          </a:p>
          <a:p>
            <a:pPr marL="342900" indent="-342900" algn="just">
              <a:lnSpc>
                <a:spcPct val="150000"/>
              </a:lnSpc>
              <a:buFont typeface="Arial" panose="020B0604020202020204" pitchFamily="34" charset="0"/>
              <a:buChar char="•"/>
            </a:pPr>
            <a:r>
              <a:rPr lang="vi-VN" sz="2000">
                <a:latin typeface="+mn-lt"/>
              </a:rPr>
              <a:t>Đã khắc phục được những nhược điểm trước đây trong môn học nào đó (tính toán nhanh hơn, viết chữ đẹp hơn, viết văn hay hơn…)</a:t>
            </a:r>
          </a:p>
          <a:p>
            <a:pPr marL="342900" indent="-342900" algn="just">
              <a:lnSpc>
                <a:spcPct val="150000"/>
              </a:lnSpc>
              <a:buFont typeface="Arial" panose="020B0604020202020204" pitchFamily="34" charset="0"/>
              <a:buChar char="•"/>
            </a:pPr>
            <a:r>
              <a:rPr lang="vi-VN" sz="2000">
                <a:latin typeface="+mn-lt"/>
              </a:rPr>
              <a:t>Đã đạt được những điểm 9, điểm 10, được thầy cô khen…</a:t>
            </a:r>
          </a:p>
          <a:p>
            <a:pPr marL="342900" indent="-342900" algn="just">
              <a:lnSpc>
                <a:spcPct val="150000"/>
              </a:lnSpc>
              <a:buFont typeface="Arial" panose="020B0604020202020204" pitchFamily="34" charset="0"/>
              <a:buChar char="•"/>
            </a:pPr>
            <a:r>
              <a:rPr lang="vi-VN" sz="2000">
                <a:latin typeface="+mn-lt"/>
              </a:rPr>
              <a:t>Được tham gia vào các nhóm, các hoạt động tập thể của trường…</a:t>
            </a:r>
          </a:p>
        </p:txBody>
      </p:sp>
    </p:spTree>
    <p:extLst>
      <p:ext uri="{BB962C8B-B14F-4D97-AF65-F5344CB8AC3E}">
        <p14:creationId xmlns:p14="http://schemas.microsoft.com/office/powerpoint/2010/main" val="32377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9" name="TextBox 11">
            <a:extLst>
              <a:ext uri="{FF2B5EF4-FFF2-40B4-BE49-F238E27FC236}">
                <a16:creationId xmlns:a16="http://schemas.microsoft.com/office/drawing/2014/main" id="{27DF2B8C-8F3D-55D7-8C03-55D41324E176}"/>
              </a:ext>
            </a:extLst>
          </p:cNvPr>
          <p:cNvSpPr txBox="1"/>
          <p:nvPr/>
        </p:nvSpPr>
        <p:spPr>
          <a:xfrm>
            <a:off x="2621251" y="7122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2 </a:t>
            </a:r>
          </a:p>
        </p:txBody>
      </p:sp>
      <p:sp>
        <p:nvSpPr>
          <p:cNvPr id="8" name="Rectangle 7"/>
          <p:cNvSpPr/>
          <p:nvPr/>
        </p:nvSpPr>
        <p:spPr>
          <a:xfrm>
            <a:off x="1563540" y="663082"/>
            <a:ext cx="6286463" cy="537391"/>
          </a:xfrm>
          <a:prstGeom prst="rect">
            <a:avLst/>
          </a:prstGeom>
        </p:spPr>
        <p:txBody>
          <a:bodyPr wrap="square">
            <a:spAutoFit/>
          </a:bodyPr>
          <a:lstStyle/>
          <a:p>
            <a:pPr algn="ctr">
              <a:lnSpc>
                <a:spcPct val="150000"/>
              </a:lnSpc>
            </a:pPr>
            <a:r>
              <a:rPr lang="en-US" sz="2200" b="1" u="sng">
                <a:solidFill>
                  <a:schemeClr val="tx1"/>
                </a:solidFill>
                <a:latin typeface="+mn-lt"/>
                <a:ea typeface="SimSun" panose="02010600030101010101" pitchFamily="2" charset="-122"/>
              </a:rPr>
              <a:t>Tham khảo:</a:t>
            </a:r>
            <a:endParaRPr lang="en-US" sz="2200" b="1" u="sng">
              <a:solidFill>
                <a:schemeClr val="tx1"/>
              </a:solidFill>
              <a:latin typeface="+mn-lt"/>
            </a:endParaRPr>
          </a:p>
        </p:txBody>
      </p:sp>
      <p:sp>
        <p:nvSpPr>
          <p:cNvPr id="2" name="Rectangle 1"/>
          <p:cNvSpPr/>
          <p:nvPr/>
        </p:nvSpPr>
        <p:spPr>
          <a:xfrm>
            <a:off x="642771" y="1309413"/>
            <a:ext cx="8128000" cy="3323987"/>
          </a:xfrm>
          <a:prstGeom prst="rect">
            <a:avLst/>
          </a:prstGeom>
        </p:spPr>
        <p:txBody>
          <a:bodyPr wrap="square">
            <a:spAutoFit/>
          </a:bodyPr>
          <a:lstStyle/>
          <a:p>
            <a:pPr algn="just">
              <a:lnSpc>
                <a:spcPct val="150000"/>
              </a:lnSpc>
            </a:pPr>
            <a:r>
              <a:rPr lang="vi-VN" sz="2000" b="1">
                <a:latin typeface="+mn-lt"/>
              </a:rPr>
              <a:t>- Trình bày những mong muốn, tình cảm của em dành cho bạn.</a:t>
            </a:r>
          </a:p>
          <a:p>
            <a:pPr marL="342900" indent="-342900" algn="just">
              <a:lnSpc>
                <a:spcPct val="150000"/>
              </a:lnSpc>
              <a:buFont typeface="Arial" panose="020B0604020202020204" pitchFamily="34" charset="0"/>
              <a:buChar char="•"/>
            </a:pPr>
            <a:r>
              <a:rPr lang="vi-VN" sz="2000">
                <a:latin typeface="+mn-lt"/>
              </a:rPr>
              <a:t>Bày tỏ tình yêu thương, quý mến, nhớ nhung của em dành cho bạn vì đã lâu rồi chưa gặp</a:t>
            </a:r>
          </a:p>
          <a:p>
            <a:pPr marL="342900" indent="-342900" algn="just">
              <a:lnSpc>
                <a:spcPct val="150000"/>
              </a:lnSpc>
              <a:buFont typeface="Arial" panose="020B0604020202020204" pitchFamily="34" charset="0"/>
              <a:buChar char="•"/>
            </a:pPr>
            <a:r>
              <a:rPr lang="vi-VN" sz="2000">
                <a:latin typeface="+mn-lt"/>
              </a:rPr>
              <a:t>Thể hiện mong muốn sớm được gặp lại bạn trong thời gian sắp tới (nghỉ hè, nghỉ lễ…)</a:t>
            </a:r>
          </a:p>
          <a:p>
            <a:pPr algn="just">
              <a:lnSpc>
                <a:spcPct val="150000"/>
              </a:lnSpc>
            </a:pPr>
            <a:r>
              <a:rPr lang="vi-VN" sz="2000" b="1">
                <a:latin typeface="+mn-lt"/>
              </a:rPr>
              <a:t>- Gửi đến bạn và gia đình lời chúc sức khỏe, hạnh phúc và vui vẻ.</a:t>
            </a:r>
          </a:p>
          <a:p>
            <a:pPr algn="just">
              <a:lnSpc>
                <a:spcPct val="150000"/>
              </a:lnSpc>
            </a:pPr>
            <a:r>
              <a:rPr lang="vi-VN" sz="2000" b="1">
                <a:latin typeface="+mn-lt"/>
              </a:rPr>
              <a:t>- Thể hiện mong muốn sớm nhận được thư hồi âm từ bạn.</a:t>
            </a:r>
          </a:p>
        </p:txBody>
      </p:sp>
    </p:spTree>
    <p:extLst>
      <p:ext uri="{BB962C8B-B14F-4D97-AF65-F5344CB8AC3E}">
        <p14:creationId xmlns:p14="http://schemas.microsoft.com/office/powerpoint/2010/main" val="158581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8"/>
          <p:cNvSpPr txBox="1">
            <a:spLocks noGrp="1"/>
          </p:cNvSpPr>
          <p:nvPr>
            <p:ph type="title"/>
          </p:nvPr>
        </p:nvSpPr>
        <p:spPr>
          <a:xfrm>
            <a:off x="3973855" y="2279475"/>
            <a:ext cx="3767400" cy="841800"/>
          </a:xfrm>
          <a:prstGeom prst="rect">
            <a:avLst/>
          </a:prstGeom>
        </p:spPr>
        <p:txBody>
          <a:bodyPr spcFirstLastPara="1" wrap="square" lIns="91425" tIns="91425" rIns="91425" bIns="91425" anchor="ctr" anchorCtr="0">
            <a:noAutofit/>
          </a:bodyPr>
          <a:lstStyle/>
          <a:p>
            <a:pPr lvl="0"/>
            <a:r>
              <a:rPr lang="en-US" sz="4400" b="1">
                <a:latin typeface="+mn-lt"/>
              </a:rPr>
              <a:t>Vận dụng</a:t>
            </a:r>
          </a:p>
        </p:txBody>
      </p:sp>
      <p:sp>
        <p:nvSpPr>
          <p:cNvPr id="744" name="Google Shape;744;p58"/>
          <p:cNvSpPr txBox="1">
            <a:spLocks noGrp="1"/>
          </p:cNvSpPr>
          <p:nvPr>
            <p:ph type="title" idx="2"/>
          </p:nvPr>
        </p:nvSpPr>
        <p:spPr>
          <a:xfrm>
            <a:off x="6585200" y="1148246"/>
            <a:ext cx="1662300" cy="1120500"/>
          </a:xfrm>
          <a:prstGeom prst="rect">
            <a:avLst/>
          </a:prstGeom>
        </p:spPr>
        <p:txBody>
          <a:bodyPr spcFirstLastPara="1" wrap="square" lIns="91425" tIns="91425" rIns="91425" bIns="91425" anchor="ctr" anchorCtr="0">
            <a:noAutofit/>
          </a:bodyPr>
          <a:lstStyle/>
          <a:p>
            <a:pPr algn="l"/>
            <a:r>
              <a:rPr lang="en" sz="7200" b="1">
                <a:latin typeface="+mj-lt"/>
              </a:rPr>
              <a:t>03</a:t>
            </a:r>
            <a:endParaRPr sz="7200" b="1">
              <a:latin typeface="+mj-lt"/>
            </a:endParaRPr>
          </a:p>
        </p:txBody>
      </p:sp>
      <p:pic>
        <p:nvPicPr>
          <p:cNvPr id="746" name="Google Shape;746;p58"/>
          <p:cNvPicPr preferRelativeResize="0"/>
          <p:nvPr/>
        </p:nvPicPr>
        <p:blipFill>
          <a:blip r:embed="rId3">
            <a:alphaModFix/>
          </a:blip>
          <a:stretch>
            <a:fillRect/>
          </a:stretch>
        </p:blipFill>
        <p:spPr>
          <a:xfrm rot="-570954">
            <a:off x="479203" y="1636968"/>
            <a:ext cx="3312570" cy="2478481"/>
          </a:xfrm>
          <a:prstGeom prst="rect">
            <a:avLst/>
          </a:prstGeom>
          <a:noFill/>
          <a:ln>
            <a:noFill/>
          </a:ln>
        </p:spPr>
      </p:pic>
      <p:pic>
        <p:nvPicPr>
          <p:cNvPr id="747" name="Google Shape;747;p58"/>
          <p:cNvPicPr preferRelativeResize="0"/>
          <p:nvPr/>
        </p:nvPicPr>
        <p:blipFill>
          <a:blip r:embed="rId4">
            <a:alphaModFix/>
          </a:blip>
          <a:stretch>
            <a:fillRect/>
          </a:stretch>
        </p:blipFill>
        <p:spPr>
          <a:xfrm rot="943600">
            <a:off x="2619769" y="981171"/>
            <a:ext cx="1018846" cy="1549203"/>
          </a:xfrm>
          <a:prstGeom prst="rect">
            <a:avLst/>
          </a:prstGeom>
          <a:noFill/>
          <a:ln>
            <a:noFill/>
          </a:ln>
        </p:spPr>
      </p:pic>
      <p:pic>
        <p:nvPicPr>
          <p:cNvPr id="748" name="Google Shape;748;p58"/>
          <p:cNvPicPr preferRelativeResize="0"/>
          <p:nvPr/>
        </p:nvPicPr>
        <p:blipFill>
          <a:blip r:embed="rId5">
            <a:alphaModFix/>
          </a:blip>
          <a:stretch>
            <a:fillRect/>
          </a:stretch>
        </p:blipFill>
        <p:spPr>
          <a:xfrm>
            <a:off x="566747" y="2567140"/>
            <a:ext cx="920529" cy="2192223"/>
          </a:xfrm>
          <a:prstGeom prst="rect">
            <a:avLst/>
          </a:prstGeom>
          <a:noFill/>
          <a:ln>
            <a:noFill/>
          </a:ln>
        </p:spPr>
      </p:pic>
      <p:pic>
        <p:nvPicPr>
          <p:cNvPr id="749" name="Google Shape;749;p58"/>
          <p:cNvPicPr preferRelativeResize="0"/>
          <p:nvPr/>
        </p:nvPicPr>
        <p:blipFill>
          <a:blip r:embed="rId6">
            <a:alphaModFix/>
          </a:blip>
          <a:stretch>
            <a:fillRect/>
          </a:stretch>
        </p:blipFill>
        <p:spPr>
          <a:xfrm flipH="1">
            <a:off x="3288312" y="3824839"/>
            <a:ext cx="541188" cy="1029750"/>
          </a:xfrm>
          <a:prstGeom prst="rect">
            <a:avLst/>
          </a:prstGeom>
          <a:noFill/>
          <a:ln>
            <a:noFill/>
          </a:ln>
        </p:spPr>
      </p:pic>
      <p:pic>
        <p:nvPicPr>
          <p:cNvPr id="750" name="Google Shape;750;p58"/>
          <p:cNvPicPr preferRelativeResize="0"/>
          <p:nvPr/>
        </p:nvPicPr>
        <p:blipFill>
          <a:blip r:embed="rId6">
            <a:alphaModFix/>
          </a:blip>
          <a:stretch>
            <a:fillRect/>
          </a:stretch>
        </p:blipFill>
        <p:spPr>
          <a:xfrm rot="-10799999" flipH="1">
            <a:off x="566747" y="678745"/>
            <a:ext cx="541188" cy="1029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21"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3 </a:t>
            </a:r>
          </a:p>
        </p:txBody>
      </p:sp>
      <p:sp>
        <p:nvSpPr>
          <p:cNvPr id="22" name="Rounded Rectangle 21"/>
          <p:cNvSpPr/>
          <p:nvPr/>
        </p:nvSpPr>
        <p:spPr>
          <a:xfrm>
            <a:off x="759158" y="818678"/>
            <a:ext cx="7797800" cy="129902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9158" y="907578"/>
            <a:ext cx="7797800" cy="1045223"/>
          </a:xfrm>
          <a:prstGeom prst="rect">
            <a:avLst/>
          </a:prstGeom>
        </p:spPr>
        <p:txBody>
          <a:bodyPr wrap="square">
            <a:spAutoFit/>
          </a:bodyPr>
          <a:lstStyle/>
          <a:p>
            <a:pPr algn="ctr">
              <a:lnSpc>
                <a:spcPct val="150000"/>
              </a:lnSpc>
            </a:pPr>
            <a:r>
              <a:rPr lang="vi-VN" sz="2200">
                <a:solidFill>
                  <a:srgbClr val="242021"/>
                </a:solidFill>
                <a:latin typeface="+mn-lt"/>
              </a:rPr>
              <a:t>Viết 3 – 4 câu về tình cảm với người thân hoặc bạn bè, trong đó có sử dụng các động từ thể hiện tình cảm, cảm xúc.</a:t>
            </a:r>
            <a:endParaRPr lang="en-US" sz="2200">
              <a:latin typeface="+mn-lt"/>
            </a:endParaRPr>
          </a:p>
        </p:txBody>
      </p:sp>
      <p:graphicFrame>
        <p:nvGraphicFramePr>
          <p:cNvPr id="8" name="Diagram 7"/>
          <p:cNvGraphicFramePr/>
          <p:nvPr>
            <p:extLst>
              <p:ext uri="{D42A27DB-BD31-4B8C-83A1-F6EECF244321}">
                <p14:modId xmlns:p14="http://schemas.microsoft.com/office/powerpoint/2010/main" val="1691839132"/>
              </p:ext>
            </p:extLst>
          </p:nvPr>
        </p:nvGraphicFramePr>
        <p:xfrm>
          <a:off x="759158" y="2336800"/>
          <a:ext cx="7797800" cy="262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3" name="Rounded Rectangle 2"/>
          <p:cNvSpPr/>
          <p:nvPr/>
        </p:nvSpPr>
        <p:spPr>
          <a:xfrm>
            <a:off x="457200" y="1196482"/>
            <a:ext cx="8089900" cy="34263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1">
            <a:extLst>
              <a:ext uri="{FF2B5EF4-FFF2-40B4-BE49-F238E27FC236}">
                <a16:creationId xmlns:a16="http://schemas.microsoft.com/office/drawing/2014/main" id="{27DF2B8C-8F3D-55D7-8C03-55D41324E176}"/>
              </a:ext>
            </a:extLst>
          </p:cNvPr>
          <p:cNvSpPr txBox="1"/>
          <p:nvPr/>
        </p:nvSpPr>
        <p:spPr>
          <a:xfrm>
            <a:off x="2559838" y="385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ĐOẠN VĂN MẪU 1</a:t>
            </a:r>
          </a:p>
        </p:txBody>
      </p:sp>
      <p:sp>
        <p:nvSpPr>
          <p:cNvPr id="2" name="Rectangle 1"/>
          <p:cNvSpPr/>
          <p:nvPr/>
        </p:nvSpPr>
        <p:spPr>
          <a:xfrm>
            <a:off x="812256" y="1568985"/>
            <a:ext cx="7379788" cy="2681311"/>
          </a:xfrm>
          <a:prstGeom prst="rect">
            <a:avLst/>
          </a:prstGeom>
        </p:spPr>
        <p:txBody>
          <a:bodyPr wrap="square">
            <a:spAutoFit/>
          </a:bodyPr>
          <a:lstStyle/>
          <a:p>
            <a:pPr algn="just">
              <a:lnSpc>
                <a:spcPct val="150000"/>
              </a:lnSpc>
            </a:pPr>
            <a:r>
              <a:rPr lang="vi-VN" sz="2300">
                <a:latin typeface="+mn-lt"/>
              </a:rPr>
              <a:t>Mẹ là người mà em yêu quý nhất trong gia đình. Mẹ làm mọi việc để chăm lo cho bố con em. Mẹ nấu cơm, dọn dẹp nhà cửa và dạy em học bài. Em rất thích được ăn những món ăn mà mẹ nấu. Em hứa sẽ học tập thật chăm chỉ để không phụ lòng mong mỏi của mẹ</a:t>
            </a:r>
            <a:r>
              <a:rPr lang="en-US" sz="2300">
                <a:latin typeface="+mn-lt"/>
              </a:rPr>
              <a:t>.</a:t>
            </a:r>
          </a:p>
        </p:txBody>
      </p:sp>
    </p:spTree>
    <p:extLst>
      <p:ext uri="{BB962C8B-B14F-4D97-AF65-F5344CB8AC3E}">
        <p14:creationId xmlns:p14="http://schemas.microsoft.com/office/powerpoint/2010/main" val="358775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3" name="Rounded Rectangle 2"/>
          <p:cNvSpPr/>
          <p:nvPr/>
        </p:nvSpPr>
        <p:spPr>
          <a:xfrm>
            <a:off x="457200" y="1196482"/>
            <a:ext cx="8089900" cy="34263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1">
            <a:extLst>
              <a:ext uri="{FF2B5EF4-FFF2-40B4-BE49-F238E27FC236}">
                <a16:creationId xmlns:a16="http://schemas.microsoft.com/office/drawing/2014/main" id="{27DF2B8C-8F3D-55D7-8C03-55D41324E176}"/>
              </a:ext>
            </a:extLst>
          </p:cNvPr>
          <p:cNvSpPr txBox="1"/>
          <p:nvPr/>
        </p:nvSpPr>
        <p:spPr>
          <a:xfrm>
            <a:off x="2559838" y="385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ĐOẠN VĂN MẪU 2</a:t>
            </a:r>
          </a:p>
        </p:txBody>
      </p:sp>
      <p:sp>
        <p:nvSpPr>
          <p:cNvPr id="2" name="Rectangle 1"/>
          <p:cNvSpPr/>
          <p:nvPr/>
        </p:nvSpPr>
        <p:spPr>
          <a:xfrm>
            <a:off x="812256" y="1568985"/>
            <a:ext cx="7379788" cy="2681311"/>
          </a:xfrm>
          <a:prstGeom prst="rect">
            <a:avLst/>
          </a:prstGeom>
        </p:spPr>
        <p:txBody>
          <a:bodyPr wrap="square">
            <a:spAutoFit/>
          </a:bodyPr>
          <a:lstStyle/>
          <a:p>
            <a:pPr algn="just">
              <a:lnSpc>
                <a:spcPct val="150000"/>
              </a:lnSpc>
            </a:pPr>
            <a:r>
              <a:rPr lang="vi-VN" sz="2300">
                <a:latin typeface="+mn-lt"/>
              </a:rPr>
              <a:t>Ông nội là người em rất kính trọng. Tuy tuổi đã cao, nhưng ông vẫn còn minh mẫn. Cuối tuần, em lại cùng bố mẹ về nhà bác thăm ông. Em rất thích ngồi nghe ông kể chuyện. Những câu chuyện của ông đã dạy cho em nhiều bài học. Em rất yêu quý người ông của mình.</a:t>
            </a:r>
          </a:p>
        </p:txBody>
      </p:sp>
    </p:spTree>
    <p:extLst>
      <p:ext uri="{BB962C8B-B14F-4D97-AF65-F5344CB8AC3E}">
        <p14:creationId xmlns:p14="http://schemas.microsoft.com/office/powerpoint/2010/main" val="16270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9" name="Rounded Rectangle 28"/>
          <p:cNvSpPr/>
          <p:nvPr/>
        </p:nvSpPr>
        <p:spPr>
          <a:xfrm>
            <a:off x="726235" y="1590727"/>
            <a:ext cx="7544160" cy="853153"/>
          </a:xfrm>
          <a:prstGeom prst="roundRect">
            <a:avLst/>
          </a:prstGeom>
          <a:solidFill>
            <a:schemeClr val="bg2"/>
          </a:solidFill>
          <a:ln w="28575">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46366" y="2644987"/>
            <a:ext cx="7544160" cy="1508725"/>
          </a:xfrm>
          <a:prstGeom prst="roundRect">
            <a:avLst/>
          </a:prstGeom>
          <a:solidFill>
            <a:schemeClr val="bg2"/>
          </a:solidFill>
          <a:ln w="28575">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58117" y="1656502"/>
            <a:ext cx="7320659" cy="2431435"/>
          </a:xfrm>
          <a:prstGeom prst="rect">
            <a:avLst/>
          </a:prstGeom>
        </p:spPr>
        <p:txBody>
          <a:bodyPr wrap="square">
            <a:spAutoFit/>
          </a:bodyPr>
          <a:lstStyle/>
          <a:p>
            <a:pPr marL="571500" indent="-571500">
              <a:lnSpc>
                <a:spcPct val="200000"/>
              </a:lnSpc>
              <a:spcAft>
                <a:spcPts val="2400"/>
              </a:spcAft>
              <a:buFont typeface="+mj-lt"/>
              <a:buAutoNum type="arabicParenR"/>
            </a:pPr>
            <a:r>
              <a:rPr lang="en-US" sz="2200">
                <a:latin typeface="Arial" panose="020B0604020202020204" pitchFamily="34" charset="0"/>
                <a:cs typeface="Arial" panose="020B0604020202020204" pitchFamily="34" charset="0"/>
              </a:rPr>
              <a:t>Học thuộc ghi nhớ và hoàn thành VBT Tiếng Việt.</a:t>
            </a:r>
          </a:p>
          <a:p>
            <a:pPr marL="571500" indent="-571500">
              <a:lnSpc>
                <a:spcPct val="200000"/>
              </a:lnSpc>
              <a:spcAft>
                <a:spcPts val="2400"/>
              </a:spcAft>
              <a:buFont typeface="+mj-lt"/>
              <a:buAutoNum type="arabicParenR"/>
            </a:pPr>
            <a:r>
              <a:rPr lang="vi-VN" sz="2200">
                <a:latin typeface="Arial" panose="020B0604020202020204" pitchFamily="34" charset="0"/>
                <a:cs typeface="Arial" panose="020B0604020202020204" pitchFamily="34" charset="0"/>
              </a:rPr>
              <a:t>Đọc trước nội dung </a:t>
            </a:r>
            <a:r>
              <a:rPr lang="vi-VN" sz="2200" b="1">
                <a:latin typeface="Arial" panose="020B0604020202020204" pitchFamily="34" charset="0"/>
                <a:cs typeface="Arial" panose="020B0604020202020204" pitchFamily="34" charset="0"/>
              </a:rPr>
              <a:t>Tiết học sau: – Anh Ba SGK tr.135</a:t>
            </a:r>
            <a:endParaRPr lang="en-US" sz="2200" b="1">
              <a:latin typeface="Arial" panose="020B0604020202020204" pitchFamily="34" charset="0"/>
              <a:cs typeface="Arial" panose="020B0604020202020204" pitchFamily="34" charset="0"/>
            </a:endParaRPr>
          </a:p>
        </p:txBody>
      </p:sp>
      <p:sp>
        <p:nvSpPr>
          <p:cNvPr id="32" name="TextBox 11">
            <a:extLst>
              <a:ext uri="{FF2B5EF4-FFF2-40B4-BE49-F238E27FC236}">
                <a16:creationId xmlns:a16="http://schemas.microsoft.com/office/drawing/2014/main" id="{27DF2B8C-8F3D-55D7-8C03-55D41324E176}"/>
              </a:ext>
            </a:extLst>
          </p:cNvPr>
          <p:cNvSpPr txBox="1"/>
          <p:nvPr/>
        </p:nvSpPr>
        <p:spPr>
          <a:xfrm>
            <a:off x="2546997" y="586452"/>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latin typeface="+mj-lt"/>
                <a:cs typeface="Arial" panose="020B0604020202020204" pitchFamily="34" charset="0"/>
              </a:rPr>
              <a:t>DẶN DÒ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6" name="Google Shape;356;p38"/>
          <p:cNvPicPr preferRelativeResize="0"/>
          <p:nvPr/>
        </p:nvPicPr>
        <p:blipFill>
          <a:blip r:embed="rId3">
            <a:alphaModFix/>
          </a:blip>
          <a:stretch>
            <a:fillRect/>
          </a:stretch>
        </p:blipFill>
        <p:spPr>
          <a:xfrm flipH="1">
            <a:off x="8560138" y="144475"/>
            <a:ext cx="415200" cy="790033"/>
          </a:xfrm>
          <a:prstGeom prst="rect">
            <a:avLst/>
          </a:prstGeom>
          <a:noFill/>
          <a:ln>
            <a:noFill/>
          </a:ln>
        </p:spPr>
      </p:pic>
      <p:pic>
        <p:nvPicPr>
          <p:cNvPr id="357" name="Google Shape;357;p38"/>
          <p:cNvPicPr preferRelativeResize="0"/>
          <p:nvPr/>
        </p:nvPicPr>
        <p:blipFill>
          <a:blip r:embed="rId3">
            <a:alphaModFix/>
          </a:blip>
          <a:stretch>
            <a:fillRect/>
          </a:stretch>
        </p:blipFill>
        <p:spPr>
          <a:xfrm flipH="1">
            <a:off x="119313" y="1094963"/>
            <a:ext cx="415200" cy="790033"/>
          </a:xfrm>
          <a:prstGeom prst="rect">
            <a:avLst/>
          </a:prstGeom>
          <a:noFill/>
          <a:ln>
            <a:noFill/>
          </a:ln>
        </p:spPr>
      </p:pic>
      <p:sp>
        <p:nvSpPr>
          <p:cNvPr id="10" name="Rectangle 9"/>
          <p:cNvSpPr/>
          <p:nvPr/>
        </p:nvSpPr>
        <p:spPr>
          <a:xfrm>
            <a:off x="880656" y="865324"/>
            <a:ext cx="7533843" cy="3677866"/>
          </a:xfrm>
          <a:prstGeom prst="rect">
            <a:avLst/>
          </a:prstGeom>
        </p:spPr>
        <p:txBody>
          <a:bodyPr wrap="square">
            <a:spAutoFit/>
          </a:bodyPr>
          <a:lstStyle/>
          <a:p>
            <a:pPr lvl="0" algn="ctr">
              <a:lnSpc>
                <a:spcPct val="150000"/>
              </a:lnSpc>
            </a:pPr>
            <a:r>
              <a:rPr lang="vi-VN" sz="5400" b="1" kern="1200">
                <a:solidFill>
                  <a:schemeClr val="tx1"/>
                </a:solidFill>
                <a:latin typeface="Arial" panose="020B0604020202020204" pitchFamily="34" charset="0"/>
                <a:ea typeface="+mn-ea"/>
                <a:cs typeface="Arial" panose="020B0604020202020204" pitchFamily="34" charset="0"/>
              </a:rPr>
              <a:t>CẢM ƠN CÁC EM </a:t>
            </a:r>
            <a:endParaRPr lang="en-US" sz="5400" b="1" kern="1200">
              <a:solidFill>
                <a:schemeClr val="tx1"/>
              </a:solidFill>
              <a:latin typeface="Arial" panose="020B0604020202020204" pitchFamily="34" charset="0"/>
              <a:ea typeface="+mn-ea"/>
              <a:cs typeface="Arial" panose="020B0604020202020204" pitchFamily="34" charset="0"/>
            </a:endParaRPr>
          </a:p>
          <a:p>
            <a:pPr lvl="0" algn="ctr">
              <a:lnSpc>
                <a:spcPct val="150000"/>
              </a:lnSpc>
            </a:pPr>
            <a:r>
              <a:rPr lang="vi-VN" sz="5400" b="1" kern="1200">
                <a:solidFill>
                  <a:schemeClr val="tx1"/>
                </a:solidFill>
                <a:latin typeface="Arial" panose="020B0604020202020204" pitchFamily="34" charset="0"/>
                <a:ea typeface="+mn-ea"/>
                <a:cs typeface="Arial" panose="020B0604020202020204" pitchFamily="34" charset="0"/>
              </a:rPr>
              <a:t>ĐÃ LẮNG NGHE, </a:t>
            </a:r>
            <a:endParaRPr lang="en-US" sz="5400" b="1" kern="1200">
              <a:solidFill>
                <a:schemeClr val="tx1"/>
              </a:solidFill>
              <a:latin typeface="Arial" panose="020B0604020202020204" pitchFamily="34" charset="0"/>
              <a:ea typeface="+mn-ea"/>
              <a:cs typeface="Arial" panose="020B0604020202020204" pitchFamily="34" charset="0"/>
            </a:endParaRPr>
          </a:p>
          <a:p>
            <a:pPr lvl="0" algn="ctr">
              <a:lnSpc>
                <a:spcPct val="150000"/>
              </a:lnSpc>
            </a:pPr>
            <a:r>
              <a:rPr lang="vi-VN" sz="5400" b="1" kern="1200">
                <a:solidFill>
                  <a:schemeClr val="tx1"/>
                </a:solidFill>
                <a:latin typeface="Arial" panose="020B0604020202020204" pitchFamily="34" charset="0"/>
                <a:ea typeface="+mn-ea"/>
                <a:cs typeface="Arial" panose="020B0604020202020204" pitchFamily="34" charset="0"/>
              </a:rPr>
              <a:t>HẸN GẶP LẠI!</a:t>
            </a:r>
            <a:endParaRPr lang="en-US" sz="5400" b="1" kern="1200">
              <a:solidFill>
                <a:schemeClr val="tx1"/>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6" name="Rectangle 5">
            <a:extLst>
              <a:ext uri="{FF2B5EF4-FFF2-40B4-BE49-F238E27FC236}">
                <a16:creationId xmlns:a16="http://schemas.microsoft.com/office/drawing/2014/main" id="{1C7F2A0F-12FF-B796-5B8B-C1854B0B4A08}"/>
              </a:ext>
            </a:extLst>
          </p:cNvPr>
          <p:cNvSpPr/>
          <p:nvPr/>
        </p:nvSpPr>
        <p:spPr>
          <a:xfrm>
            <a:off x="622300" y="1206499"/>
            <a:ext cx="7912100" cy="3651423"/>
          </a:xfrm>
          <a:prstGeom prst="rect">
            <a:avLst/>
          </a:prstGeom>
          <a:solidFill>
            <a:srgbClr val="FFFFFF"/>
          </a:solidFill>
          <a:ln w="28575">
            <a:solidFill>
              <a:schemeClr val="bg1">
                <a:lumMod val="25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7" name="Arrow: Pentagon 18">
            <a:extLst>
              <a:ext uri="{FF2B5EF4-FFF2-40B4-BE49-F238E27FC236}">
                <a16:creationId xmlns:a16="http://schemas.microsoft.com/office/drawing/2014/main" id="{ED9E9F7A-14C3-7A04-524B-A681E3CB78F7}"/>
              </a:ext>
            </a:extLst>
          </p:cNvPr>
          <p:cNvSpPr/>
          <p:nvPr/>
        </p:nvSpPr>
        <p:spPr>
          <a:xfrm>
            <a:off x="955338" y="853959"/>
            <a:ext cx="4823162" cy="606541"/>
          </a:xfrm>
          <a:prstGeom prst="homePlate">
            <a:avLst>
              <a:gd name="adj" fmla="val 85161"/>
            </a:avLst>
          </a:prstGeom>
          <a:solidFill>
            <a:schemeClr val="bg1">
              <a:lumMod val="25000"/>
            </a:schemeClr>
          </a:solidFill>
          <a:ln w="28575">
            <a:solidFill>
              <a:schemeClr val="bg1">
                <a:lumMod val="2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Trò chơi: </a:t>
            </a:r>
            <a:r>
              <a:rPr lang="vi-VN" sz="2400" b="1">
                <a:solidFill>
                  <a:srgbClr val="FFFFFF"/>
                </a:solidFill>
                <a:cs typeface="Arial" panose="020B0604020202020204" pitchFamily="34" charset="0"/>
              </a:rPr>
              <a:t>CÁ BƠI CÁ NHẢY</a:t>
            </a:r>
          </a:p>
        </p:txBody>
      </p:sp>
      <p:sp>
        <p:nvSpPr>
          <p:cNvPr id="8" name="Rectangle 7"/>
          <p:cNvSpPr/>
          <p:nvPr/>
        </p:nvSpPr>
        <p:spPr>
          <a:xfrm>
            <a:off x="955338" y="1533936"/>
            <a:ext cx="7480300" cy="3323987"/>
          </a:xfrm>
          <a:prstGeom prst="rect">
            <a:avLst/>
          </a:prstGeom>
        </p:spPr>
        <p:txBody>
          <a:bodyPr wrap="square">
            <a:spAutoFit/>
          </a:bodyPr>
          <a:lstStyle/>
          <a:p>
            <a:pPr algn="just">
              <a:lnSpc>
                <a:spcPct val="150000"/>
              </a:lnSpc>
            </a:pPr>
            <a:r>
              <a:rPr lang="vi-VN" sz="2000">
                <a:solidFill>
                  <a:schemeClr val="bg1">
                    <a:lumMod val="10000"/>
                  </a:schemeClr>
                </a:solidFill>
                <a:latin typeface="+mn-lt"/>
                <a:ea typeface="SimSun" panose="02010600030101010101" pitchFamily="2" charset="-122"/>
                <a:cs typeface="Times New Roman" panose="02020603050405020304" pitchFamily="18" charset="0"/>
              </a:rPr>
              <a:t>Giáo viên hoặc học sinh điều khiển trò chơi. Cho cả lớp đứng dậy, làm mẫu - học sinh làm theo: </a:t>
            </a:r>
          </a:p>
          <a:p>
            <a:pPr algn="just">
              <a:lnSpc>
                <a:spcPct val="150000"/>
              </a:lnSpc>
            </a:pPr>
            <a:r>
              <a:rPr lang="vi-VN" sz="2000">
                <a:solidFill>
                  <a:schemeClr val="bg1">
                    <a:lumMod val="10000"/>
                  </a:schemeClr>
                </a:solidFill>
                <a:latin typeface="+mn-lt"/>
                <a:ea typeface="SimSun" panose="02010600030101010101" pitchFamily="2" charset="-122"/>
                <a:cs typeface="Times New Roman" panose="02020603050405020304" pitchFamily="18" charset="0"/>
              </a:rPr>
              <a:t>+ GV nói: “Mặt nước”, tay thì đưa ngang làm mặt nước học sinh làm theo, nói to theo. GV  hô: “Cá nhảy”, làm động tác cá nhảy, tay đưa lên cao, học sinh làm theo và hô: “chíu”.</a:t>
            </a:r>
          </a:p>
          <a:p>
            <a:pPr algn="just">
              <a:lnSpc>
                <a:spcPct val="150000"/>
              </a:lnSpc>
            </a:pPr>
            <a:r>
              <a:rPr lang="vi-VN" sz="2000">
                <a:solidFill>
                  <a:schemeClr val="bg1">
                    <a:lumMod val="10000"/>
                  </a:schemeClr>
                </a:solidFill>
                <a:latin typeface="+mn-lt"/>
                <a:ea typeface="SimSun" panose="02010600030101010101" pitchFamily="2" charset="-122"/>
                <a:cs typeface="Times New Roman" panose="02020603050405020304" pitchFamily="18" charset="0"/>
              </a:rPr>
              <a:t>+ GV hô: “Cá lặn”, làm động tác đưa tay xuống học sinh làm theo và hô: “chủm”.</a:t>
            </a:r>
          </a:p>
        </p:txBody>
      </p:sp>
      <p:sp>
        <p:nvSpPr>
          <p:cNvPr id="9" name="TextBox 23"/>
          <p:cNvSpPr txBox="1"/>
          <p:nvPr/>
        </p:nvSpPr>
        <p:spPr>
          <a:xfrm>
            <a:off x="2433066"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0" name="TextBox 30"/>
          <p:cNvSpPr txBox="1"/>
          <p:nvPr/>
        </p:nvSpPr>
        <p:spPr>
          <a:xfrm>
            <a:off x="0" y="306279"/>
            <a:ext cx="9144001" cy="1846659"/>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bg2">
                    <a:lumMod val="10000"/>
                  </a:schemeClr>
                </a:solidFill>
                <a:latin typeface="Arial" panose="020B0604020202020204" pitchFamily="34" charset="0"/>
                <a:cs typeface="Arial" panose="020B0604020202020204" pitchFamily="34" charset="0"/>
              </a:rPr>
              <a:t>Bài 31: </a:t>
            </a:r>
          </a:p>
          <a:p>
            <a:pPr algn="ctr">
              <a:lnSpc>
                <a:spcPct val="150000"/>
              </a:lnSpc>
            </a:pPr>
            <a:r>
              <a:rPr lang="it-IT" sz="4000" b="1">
                <a:solidFill>
                  <a:schemeClr val="bg2">
                    <a:lumMod val="25000"/>
                  </a:schemeClr>
                </a:solidFill>
                <a:latin typeface="Arial" panose="020B0604020202020204" pitchFamily="34" charset="0"/>
                <a:cs typeface="Arial" panose="020B0604020202020204" pitchFamily="34" charset="0"/>
              </a:rPr>
              <a:t>NẾU CHÚNG MÌNH CÓ PHÉP LẠ</a:t>
            </a:r>
            <a:endParaRPr lang="en-US" sz="4000" b="1" dirty="0">
              <a:solidFill>
                <a:schemeClr val="bg2">
                  <a:lumMod val="25000"/>
                </a:schemeClr>
              </a:solidFill>
              <a:latin typeface="Arial" panose="020B0604020202020204" pitchFamily="34" charset="0"/>
              <a:cs typeface="Arial" panose="020B0604020202020204" pitchFamily="34" charset="0"/>
            </a:endParaRPr>
          </a:p>
        </p:txBody>
      </p:sp>
      <p:sp>
        <p:nvSpPr>
          <p:cNvPr id="41" name="TextBox 69">
            <a:extLst>
              <a:ext uri="{FF2B5EF4-FFF2-40B4-BE49-F238E27FC236}">
                <a16:creationId xmlns:a16="http://schemas.microsoft.com/office/drawing/2014/main" id="{8B4AF764-FF6D-918A-FD70-12A1CF14DCBB}"/>
              </a:ext>
            </a:extLst>
          </p:cNvPr>
          <p:cNvSpPr txBox="1"/>
          <p:nvPr/>
        </p:nvSpPr>
        <p:spPr>
          <a:xfrm>
            <a:off x="222585" y="2152938"/>
            <a:ext cx="8698830" cy="217142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a:solidFill>
                  <a:schemeClr val="bg2">
                    <a:lumMod val="10000"/>
                  </a:schemeClr>
                </a:solidFill>
                <a:latin typeface="Arial" panose="020B0604020202020204" pitchFamily="34" charset="0"/>
                <a:cs typeface="Arial" panose="020B0604020202020204" pitchFamily="34" charset="0"/>
              </a:rPr>
              <a:t>TIẾT 4: VIẾT</a:t>
            </a:r>
          </a:p>
          <a:p>
            <a:pPr algn="ctr">
              <a:lnSpc>
                <a:spcPct val="150000"/>
              </a:lnSpc>
            </a:pPr>
            <a:r>
              <a:rPr lang="vi-VN" sz="4800" b="1">
                <a:solidFill>
                  <a:schemeClr val="bg2">
                    <a:lumMod val="25000"/>
                  </a:schemeClr>
                </a:solidFill>
                <a:latin typeface="Arial" panose="020B0604020202020204" pitchFamily="34" charset="0"/>
                <a:cs typeface="Arial" panose="020B0604020202020204" pitchFamily="34" charset="0"/>
              </a:rPr>
              <a:t>TÌM HIỂU CÁCH VIẾT THƯ</a:t>
            </a:r>
            <a:endParaRPr lang="en-US" sz="4800" b="1" spc="119">
              <a:solidFill>
                <a:schemeClr val="bg2">
                  <a:lumMod val="2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0" name="Google Shape;400;p41"/>
          <p:cNvPicPr preferRelativeResize="0"/>
          <p:nvPr/>
        </p:nvPicPr>
        <p:blipFill>
          <a:blip r:embed="rId3">
            <a:alphaModFix/>
          </a:blip>
          <a:stretch>
            <a:fillRect/>
          </a:stretch>
        </p:blipFill>
        <p:spPr>
          <a:xfrm>
            <a:off x="8008635" y="3783617"/>
            <a:ext cx="701150" cy="1009650"/>
          </a:xfrm>
          <a:prstGeom prst="rect">
            <a:avLst/>
          </a:prstGeom>
          <a:noFill/>
          <a:ln>
            <a:noFill/>
          </a:ln>
        </p:spPr>
      </p:pic>
      <p:pic>
        <p:nvPicPr>
          <p:cNvPr id="401" name="Google Shape;401;p41"/>
          <p:cNvPicPr preferRelativeResize="0"/>
          <p:nvPr/>
        </p:nvPicPr>
        <p:blipFill>
          <a:blip r:embed="rId4">
            <a:alphaModFix/>
          </a:blip>
          <a:stretch>
            <a:fillRect/>
          </a:stretch>
        </p:blipFill>
        <p:spPr>
          <a:xfrm flipH="1">
            <a:off x="475488" y="314289"/>
            <a:ext cx="415200" cy="790033"/>
          </a:xfrm>
          <a:prstGeom prst="rect">
            <a:avLst/>
          </a:prstGeom>
          <a:noFill/>
          <a:ln>
            <a:noFill/>
          </a:ln>
        </p:spPr>
      </p:pic>
      <p:sp>
        <p:nvSpPr>
          <p:cNvPr id="9" name="Google Shape;1583;p39"/>
          <p:cNvSpPr txBox="1">
            <a:spLocks noGrp="1"/>
          </p:cNvSpPr>
          <p:nvPr/>
        </p:nvSpPr>
        <p:spPr>
          <a:xfrm>
            <a:off x="890688" y="1341128"/>
            <a:ext cx="734700" cy="526200"/>
          </a:xfrm>
          <a:prstGeom prst="rect">
            <a:avLst/>
          </a:prstGeom>
          <a:solidFill>
            <a:schemeClr val="tx1">
              <a:lumMod val="90000"/>
              <a:lumOff val="1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arela Round"/>
              <a:buNone/>
              <a:defRPr sz="3000" b="1" i="0" u="none" strike="noStrike" cap="none">
                <a:solidFill>
                  <a:schemeClr val="dk1"/>
                </a:solidFill>
                <a:latin typeface="Varela Round"/>
                <a:ea typeface="Varela Round"/>
                <a:cs typeface="Varela Round"/>
                <a:sym typeface="Varela Round"/>
              </a:defRPr>
            </a:lvl1pPr>
            <a:lvl2pPr marR="0" lvl="1"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2pPr>
            <a:lvl3pPr marR="0" lvl="2"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3pPr>
            <a:lvl4pPr marR="0" lvl="3"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4pPr>
            <a:lvl5pPr marR="0" lvl="4"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5pPr>
            <a:lvl6pPr marR="0" lvl="5"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6pPr>
            <a:lvl7pPr marR="0" lvl="6"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7pPr>
            <a:lvl8pPr marR="0" lvl="7"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8pPr>
            <a:lvl9pPr marR="0" lvl="8"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9pPr>
          </a:lstStyle>
          <a:p>
            <a:pPr marL="0" lvl="0" indent="0" algn="ctr" rtl="0">
              <a:spcBef>
                <a:spcPts val="0"/>
              </a:spcBef>
              <a:spcAft>
                <a:spcPts val="0"/>
              </a:spcAft>
              <a:buNone/>
            </a:pPr>
            <a:r>
              <a:rPr lang="en" sz="3600">
                <a:solidFill>
                  <a:schemeClr val="bg1"/>
                </a:solidFill>
                <a:latin typeface="+mj-lt"/>
              </a:rPr>
              <a:t>01</a:t>
            </a:r>
            <a:endParaRPr sz="3600">
              <a:solidFill>
                <a:schemeClr val="bg1"/>
              </a:solidFill>
              <a:latin typeface="+mj-lt"/>
            </a:endParaRPr>
          </a:p>
        </p:txBody>
      </p:sp>
      <p:sp>
        <p:nvSpPr>
          <p:cNvPr id="10" name="Google Shape;1585;p39"/>
          <p:cNvSpPr txBox="1">
            <a:spLocks noGrp="1"/>
          </p:cNvSpPr>
          <p:nvPr/>
        </p:nvSpPr>
        <p:spPr>
          <a:xfrm>
            <a:off x="890688" y="2719410"/>
            <a:ext cx="734700" cy="526200"/>
          </a:xfrm>
          <a:prstGeom prst="rect">
            <a:avLst/>
          </a:prstGeom>
          <a:solidFill>
            <a:schemeClr val="tx1">
              <a:lumMod val="90000"/>
              <a:lumOff val="1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arela Round"/>
              <a:buNone/>
              <a:defRPr sz="3000" b="1" i="0" u="none" strike="noStrike" cap="none">
                <a:solidFill>
                  <a:schemeClr val="dk1"/>
                </a:solidFill>
                <a:latin typeface="Varela Round"/>
                <a:ea typeface="Varela Round"/>
                <a:cs typeface="Varela Round"/>
                <a:sym typeface="Varela Round"/>
              </a:defRPr>
            </a:lvl1pPr>
            <a:lvl2pPr marR="0" lvl="1"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2pPr>
            <a:lvl3pPr marR="0" lvl="2"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3pPr>
            <a:lvl4pPr marR="0" lvl="3"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4pPr>
            <a:lvl5pPr marR="0" lvl="4"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5pPr>
            <a:lvl6pPr marR="0" lvl="5"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6pPr>
            <a:lvl7pPr marR="0" lvl="6"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7pPr>
            <a:lvl8pPr marR="0" lvl="7"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8pPr>
            <a:lvl9pPr marR="0" lvl="8"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9pPr>
          </a:lstStyle>
          <a:p>
            <a:pPr marL="0" lvl="0" indent="0" algn="ctr" rtl="0">
              <a:spcBef>
                <a:spcPts val="0"/>
              </a:spcBef>
              <a:spcAft>
                <a:spcPts val="0"/>
              </a:spcAft>
              <a:buNone/>
            </a:pPr>
            <a:r>
              <a:rPr lang="en" sz="3600">
                <a:solidFill>
                  <a:schemeClr val="bg1"/>
                </a:solidFill>
                <a:latin typeface="+mj-lt"/>
              </a:rPr>
              <a:t>02</a:t>
            </a:r>
            <a:endParaRPr sz="3600">
              <a:solidFill>
                <a:schemeClr val="bg1"/>
              </a:solidFill>
              <a:latin typeface="+mj-lt"/>
            </a:endParaRPr>
          </a:p>
        </p:txBody>
      </p:sp>
      <p:sp>
        <p:nvSpPr>
          <p:cNvPr id="11" name="Google Shape;1587;p39"/>
          <p:cNvSpPr txBox="1">
            <a:spLocks noGrp="1"/>
          </p:cNvSpPr>
          <p:nvPr/>
        </p:nvSpPr>
        <p:spPr>
          <a:xfrm>
            <a:off x="890688" y="4097692"/>
            <a:ext cx="734700" cy="526200"/>
          </a:xfrm>
          <a:prstGeom prst="rect">
            <a:avLst/>
          </a:prstGeom>
          <a:solidFill>
            <a:schemeClr val="tx1">
              <a:lumMod val="90000"/>
              <a:lumOff val="1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arela Round"/>
              <a:buNone/>
              <a:defRPr sz="3000" b="1" i="0" u="none" strike="noStrike" cap="none">
                <a:solidFill>
                  <a:schemeClr val="dk1"/>
                </a:solidFill>
                <a:latin typeface="Varela Round"/>
                <a:ea typeface="Varela Round"/>
                <a:cs typeface="Varela Round"/>
                <a:sym typeface="Varela Round"/>
              </a:defRPr>
            </a:lvl1pPr>
            <a:lvl2pPr marR="0" lvl="1"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2pPr>
            <a:lvl3pPr marR="0" lvl="2"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3pPr>
            <a:lvl4pPr marR="0" lvl="3"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4pPr>
            <a:lvl5pPr marR="0" lvl="4"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5pPr>
            <a:lvl6pPr marR="0" lvl="5"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6pPr>
            <a:lvl7pPr marR="0" lvl="6"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7pPr>
            <a:lvl8pPr marR="0" lvl="7"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8pPr>
            <a:lvl9pPr marR="0" lvl="8" algn="ctr" rtl="0">
              <a:lnSpc>
                <a:spcPct val="100000"/>
              </a:lnSpc>
              <a:spcBef>
                <a:spcPts val="0"/>
              </a:spcBef>
              <a:spcAft>
                <a:spcPts val="0"/>
              </a:spcAft>
              <a:buClr>
                <a:schemeClr val="dk1"/>
              </a:buClr>
              <a:buSzPts val="3000"/>
              <a:buFont typeface="Varela Round"/>
              <a:buNone/>
              <a:defRPr sz="3000" b="0" i="0" u="none" strike="noStrike" cap="none">
                <a:solidFill>
                  <a:schemeClr val="dk1"/>
                </a:solidFill>
                <a:latin typeface="Varela Round"/>
                <a:ea typeface="Varela Round"/>
                <a:cs typeface="Varela Round"/>
                <a:sym typeface="Varela Round"/>
              </a:defRPr>
            </a:lvl9pPr>
          </a:lstStyle>
          <a:p>
            <a:pPr marL="0" lvl="0" indent="0" algn="ctr" rtl="0">
              <a:spcBef>
                <a:spcPts val="0"/>
              </a:spcBef>
              <a:spcAft>
                <a:spcPts val="0"/>
              </a:spcAft>
              <a:buNone/>
            </a:pPr>
            <a:r>
              <a:rPr lang="en" sz="3600">
                <a:solidFill>
                  <a:schemeClr val="bg1"/>
                </a:solidFill>
                <a:latin typeface="+mj-lt"/>
              </a:rPr>
              <a:t>03</a:t>
            </a:r>
            <a:endParaRPr sz="3600">
              <a:solidFill>
                <a:schemeClr val="bg1"/>
              </a:solidFill>
              <a:latin typeface="+mj-lt"/>
            </a:endParaRPr>
          </a:p>
        </p:txBody>
      </p:sp>
      <p:sp>
        <p:nvSpPr>
          <p:cNvPr id="12" name="Google Shape;1589;p39"/>
          <p:cNvSpPr txBox="1">
            <a:spLocks noGrp="1"/>
          </p:cNvSpPr>
          <p:nvPr/>
        </p:nvSpPr>
        <p:spPr>
          <a:xfrm>
            <a:off x="1828800" y="1161760"/>
            <a:ext cx="7138784" cy="865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200" b="1"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l">
              <a:lnSpc>
                <a:spcPct val="150000"/>
              </a:lnSpc>
            </a:pPr>
            <a:r>
              <a:rPr lang="vi-VN" sz="3200">
                <a:latin typeface="+mn-lt"/>
              </a:rPr>
              <a:t>Đọc báo cáo và trả lời câu hỏi</a:t>
            </a:r>
            <a:endParaRPr sz="3200">
              <a:latin typeface="+mn-lt"/>
            </a:endParaRPr>
          </a:p>
        </p:txBody>
      </p:sp>
      <p:sp>
        <p:nvSpPr>
          <p:cNvPr id="13" name="Google Shape;1590;p39"/>
          <p:cNvSpPr txBox="1">
            <a:spLocks noGrp="1"/>
          </p:cNvSpPr>
          <p:nvPr/>
        </p:nvSpPr>
        <p:spPr>
          <a:xfrm>
            <a:off x="1828800" y="3303491"/>
            <a:ext cx="7073490"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200" b="1"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l">
              <a:lnSpc>
                <a:spcPct val="150000"/>
              </a:lnSpc>
            </a:pPr>
            <a:r>
              <a:rPr lang="vi-VN" sz="3200">
                <a:latin typeface="+mn-lt"/>
              </a:rPr>
              <a:t>Trao đổi những thông tin em muốn viết trong thư gửi cho bạn ở xa. </a:t>
            </a:r>
            <a:endParaRPr sz="3200">
              <a:latin typeface="+mn-lt"/>
            </a:endParaRPr>
          </a:p>
        </p:txBody>
      </p:sp>
      <p:sp>
        <p:nvSpPr>
          <p:cNvPr id="14" name="Google Shape;1592;p39"/>
          <p:cNvSpPr txBox="1">
            <a:spLocks noGrp="1"/>
          </p:cNvSpPr>
          <p:nvPr/>
        </p:nvSpPr>
        <p:spPr>
          <a:xfrm>
            <a:off x="1828801" y="4274548"/>
            <a:ext cx="3765708"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200" b="1"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l">
              <a:lnSpc>
                <a:spcPct val="150000"/>
              </a:lnSpc>
            </a:pPr>
            <a:r>
              <a:rPr lang="en-US" sz="3200">
                <a:latin typeface="+mn-lt"/>
              </a:rPr>
              <a:t>Vận dụng</a:t>
            </a:r>
            <a:endParaRPr sz="3200">
              <a:latin typeface="+mn-lt"/>
            </a:endParaRPr>
          </a:p>
        </p:txBody>
      </p:sp>
      <p:sp>
        <p:nvSpPr>
          <p:cNvPr id="15" name="TextBox 35">
            <a:extLst>
              <a:ext uri="{FF2B5EF4-FFF2-40B4-BE49-F238E27FC236}">
                <a16:creationId xmlns:a16="http://schemas.microsoft.com/office/drawing/2014/main" id="{B030F64E-D154-7332-C853-4354A2B66AA6}"/>
              </a:ext>
            </a:extLst>
          </p:cNvPr>
          <p:cNvSpPr txBox="1"/>
          <p:nvPr/>
        </p:nvSpPr>
        <p:spPr>
          <a:xfrm>
            <a:off x="2444223" y="410272"/>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1024800" y="2497368"/>
            <a:ext cx="5893358" cy="841800"/>
          </a:xfrm>
          <a:prstGeom prst="rect">
            <a:avLst/>
          </a:prstGeom>
        </p:spPr>
        <p:txBody>
          <a:bodyPr spcFirstLastPara="1" wrap="square" lIns="91425" tIns="91425" rIns="91425" bIns="91425" anchor="ctr" anchorCtr="0">
            <a:noAutofit/>
          </a:bodyPr>
          <a:lstStyle/>
          <a:p>
            <a:pPr lvl="0">
              <a:lnSpc>
                <a:spcPct val="150000"/>
              </a:lnSpc>
            </a:pPr>
            <a:r>
              <a:rPr lang="en-US" sz="4400" b="1">
                <a:latin typeface="+mj-lt"/>
              </a:rPr>
              <a:t>Đọc báo cáo và </a:t>
            </a:r>
            <a:br>
              <a:rPr lang="en-US" sz="4400" b="1">
                <a:latin typeface="+mj-lt"/>
              </a:rPr>
            </a:br>
            <a:r>
              <a:rPr lang="en-US" sz="4400" b="1">
                <a:latin typeface="+mj-lt"/>
              </a:rPr>
              <a:t>trả lời câu hỏi</a:t>
            </a:r>
          </a:p>
        </p:txBody>
      </p:sp>
      <p:sp>
        <p:nvSpPr>
          <p:cNvPr id="408" name="Google Shape;408;p42"/>
          <p:cNvSpPr txBox="1">
            <a:spLocks noGrp="1"/>
          </p:cNvSpPr>
          <p:nvPr>
            <p:ph type="title" idx="2"/>
          </p:nvPr>
        </p:nvSpPr>
        <p:spPr>
          <a:xfrm>
            <a:off x="1024800" y="697002"/>
            <a:ext cx="1662300" cy="112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b="1">
                <a:latin typeface="+mj-lt"/>
              </a:rPr>
              <a:t>01</a:t>
            </a:r>
            <a:endParaRPr sz="7200" b="1">
              <a:latin typeface="+mj-lt"/>
            </a:endParaRPr>
          </a:p>
        </p:txBody>
      </p:sp>
      <p:pic>
        <p:nvPicPr>
          <p:cNvPr id="409" name="Google Shape;409;p42"/>
          <p:cNvPicPr preferRelativeResize="0"/>
          <p:nvPr/>
        </p:nvPicPr>
        <p:blipFill>
          <a:blip r:embed="rId3">
            <a:alphaModFix/>
          </a:blip>
          <a:stretch>
            <a:fillRect/>
          </a:stretch>
        </p:blipFill>
        <p:spPr>
          <a:xfrm>
            <a:off x="6617368" y="2658979"/>
            <a:ext cx="2252266" cy="2239991"/>
          </a:xfrm>
          <a:prstGeom prst="rect">
            <a:avLst/>
          </a:prstGeom>
          <a:noFill/>
          <a:ln>
            <a:noFill/>
          </a:ln>
        </p:spPr>
      </p:pic>
      <p:pic>
        <p:nvPicPr>
          <p:cNvPr id="410" name="Google Shape;410;p42"/>
          <p:cNvPicPr preferRelativeResize="0"/>
          <p:nvPr/>
        </p:nvPicPr>
        <p:blipFill>
          <a:blip r:embed="rId4">
            <a:alphaModFix/>
          </a:blip>
          <a:stretch>
            <a:fillRect/>
          </a:stretch>
        </p:blipFill>
        <p:spPr>
          <a:xfrm rot="2897036">
            <a:off x="8044895" y="3179201"/>
            <a:ext cx="648346" cy="1734061"/>
          </a:xfrm>
          <a:prstGeom prst="rect">
            <a:avLst/>
          </a:prstGeom>
          <a:noFill/>
          <a:ln>
            <a:noFill/>
          </a:ln>
        </p:spPr>
      </p:pic>
      <p:pic>
        <p:nvPicPr>
          <p:cNvPr id="411" name="Google Shape;411;p42"/>
          <p:cNvPicPr preferRelativeResize="0"/>
          <p:nvPr/>
        </p:nvPicPr>
        <p:blipFill>
          <a:blip r:embed="rId5">
            <a:alphaModFix/>
          </a:blip>
          <a:stretch>
            <a:fillRect/>
          </a:stretch>
        </p:blipFill>
        <p:spPr>
          <a:xfrm>
            <a:off x="8255167" y="301986"/>
            <a:ext cx="415200" cy="790033"/>
          </a:xfrm>
          <a:prstGeom prst="rect">
            <a:avLst/>
          </a:prstGeom>
          <a:noFill/>
          <a:ln>
            <a:noFill/>
          </a:ln>
        </p:spPr>
      </p:pic>
      <p:pic>
        <p:nvPicPr>
          <p:cNvPr id="412" name="Google Shape;412;p42"/>
          <p:cNvPicPr preferRelativeResize="0"/>
          <p:nvPr/>
        </p:nvPicPr>
        <p:blipFill>
          <a:blip r:embed="rId5">
            <a:alphaModFix/>
          </a:blip>
          <a:stretch>
            <a:fillRect/>
          </a:stretch>
        </p:blipFill>
        <p:spPr>
          <a:xfrm flipH="1">
            <a:off x="372807" y="4060890"/>
            <a:ext cx="415200" cy="7900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52" name="Google Shape;452;p45"/>
          <p:cNvPicPr preferRelativeResize="0"/>
          <p:nvPr/>
        </p:nvPicPr>
        <p:blipFill>
          <a:blip r:embed="rId3">
            <a:alphaModFix/>
          </a:blip>
          <a:stretch>
            <a:fillRect/>
          </a:stretch>
        </p:blipFill>
        <p:spPr>
          <a:xfrm>
            <a:off x="453981" y="251982"/>
            <a:ext cx="701150" cy="1009650"/>
          </a:xfrm>
          <a:prstGeom prst="rect">
            <a:avLst/>
          </a:prstGeom>
          <a:noFill/>
          <a:ln>
            <a:noFill/>
          </a:ln>
        </p:spPr>
      </p:pic>
      <p:sp>
        <p:nvSpPr>
          <p:cNvPr id="24"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1 </a:t>
            </a:r>
          </a:p>
        </p:txBody>
      </p:sp>
      <p:sp>
        <p:nvSpPr>
          <p:cNvPr id="25" name="Rounded Rectangle 24"/>
          <p:cNvSpPr/>
          <p:nvPr/>
        </p:nvSpPr>
        <p:spPr>
          <a:xfrm>
            <a:off x="1457093" y="802782"/>
            <a:ext cx="6311590" cy="59421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2624" y="881545"/>
            <a:ext cx="6110868" cy="430887"/>
          </a:xfrm>
          <a:prstGeom prst="rect">
            <a:avLst/>
          </a:prstGeom>
        </p:spPr>
        <p:txBody>
          <a:bodyPr wrap="square">
            <a:spAutoFit/>
          </a:bodyPr>
          <a:lstStyle/>
          <a:p>
            <a:pPr algn="ctr"/>
            <a:r>
              <a:rPr lang="vi-VN" sz="2200">
                <a:solidFill>
                  <a:srgbClr val="242021"/>
                </a:solidFill>
                <a:latin typeface="+mn-lt"/>
              </a:rPr>
              <a:t>Đọc bức thư và trả lời lần lượt 2 câu hỏi </a:t>
            </a:r>
            <a:endParaRPr lang="en-US" sz="2200">
              <a:latin typeface="+mn-lt"/>
            </a:endParaRPr>
          </a:p>
        </p:txBody>
      </p:sp>
      <p:sp>
        <p:nvSpPr>
          <p:cNvPr id="3" name="Rectangle 2"/>
          <p:cNvSpPr/>
          <p:nvPr/>
        </p:nvSpPr>
        <p:spPr>
          <a:xfrm>
            <a:off x="1041400" y="1475763"/>
            <a:ext cx="7670800" cy="1133644"/>
          </a:xfrm>
          <a:prstGeom prst="rect">
            <a:avLst/>
          </a:prstGeom>
        </p:spPr>
        <p:txBody>
          <a:bodyPr wrap="square">
            <a:spAutoFit/>
          </a:bodyPr>
          <a:lstStyle/>
          <a:p>
            <a:pPr algn="just">
              <a:lnSpc>
                <a:spcPct val="150000"/>
              </a:lnSpc>
              <a:spcBef>
                <a:spcPts val="100"/>
              </a:spcBef>
              <a:spcAft>
                <a:spcPts val="100"/>
              </a:spcAft>
            </a:pPr>
            <a:r>
              <a:rPr lang="vi-VN" sz="2200">
                <a:solidFill>
                  <a:srgbClr val="242021"/>
                </a:solidFill>
                <a:latin typeface="+mn-lt"/>
              </a:rPr>
              <a:t>a</a:t>
            </a:r>
            <a:r>
              <a:rPr lang="en-SG" sz="2200">
                <a:solidFill>
                  <a:srgbClr val="242021"/>
                </a:solidFill>
                <a:latin typeface="+mn-lt"/>
              </a:rPr>
              <a:t>. Bức thư của ai gửi cho ai? Dựa vào đâu mà em biết.</a:t>
            </a:r>
            <a:endParaRPr lang="en-US" sz="2200">
              <a:solidFill>
                <a:srgbClr val="242021"/>
              </a:solidFill>
              <a:latin typeface="+mn-lt"/>
            </a:endParaRPr>
          </a:p>
          <a:p>
            <a:pPr algn="just">
              <a:lnSpc>
                <a:spcPct val="150000"/>
              </a:lnSpc>
              <a:spcBef>
                <a:spcPts val="100"/>
              </a:spcBef>
              <a:spcAft>
                <a:spcPts val="100"/>
              </a:spcAft>
            </a:pPr>
            <a:r>
              <a:rPr lang="en-SG" sz="2200">
                <a:solidFill>
                  <a:srgbClr val="242021"/>
                </a:solidFill>
                <a:latin typeface="+mn-lt"/>
              </a:rPr>
              <a:t>b. Bức thư gồm mấy phần? Nêu nội dung của từng phần.</a:t>
            </a:r>
            <a:endParaRPr lang="en-US" sz="2200">
              <a:solidFill>
                <a:srgbClr val="242021"/>
              </a:solidFill>
              <a:latin typeface="+mn-lt"/>
            </a:endParaRPr>
          </a:p>
        </p:txBody>
      </p:sp>
      <p:sp>
        <p:nvSpPr>
          <p:cNvPr id="4" name="Rectangle 3"/>
          <p:cNvSpPr/>
          <p:nvPr/>
        </p:nvSpPr>
        <p:spPr>
          <a:xfrm>
            <a:off x="1294416" y="3189703"/>
            <a:ext cx="6727284" cy="1615827"/>
          </a:xfrm>
          <a:prstGeom prst="rect">
            <a:avLst/>
          </a:prstGeom>
        </p:spPr>
        <p:txBody>
          <a:bodyPr wrap="square">
            <a:spAutoFit/>
          </a:bodyPr>
          <a:lstStyle/>
          <a:p>
            <a:pPr>
              <a:lnSpc>
                <a:spcPct val="150000"/>
              </a:lnSpc>
            </a:pPr>
            <a:r>
              <a:rPr lang="en-US" sz="2200" b="1">
                <a:solidFill>
                  <a:srgbClr val="242021"/>
                </a:solidFill>
                <a:latin typeface="+mn-lt"/>
              </a:rPr>
              <a:t>a. </a:t>
            </a:r>
            <a:r>
              <a:rPr lang="vi-VN" sz="2200">
                <a:solidFill>
                  <a:srgbClr val="242021"/>
                </a:solidFill>
                <a:latin typeface="+mn-lt"/>
              </a:rPr>
              <a:t>Bức thư của bạn Phương Linh viết cho bạn Việt Phương. Em biết điều đó dựa vào lời chào đầu thư và cuối thư.</a:t>
            </a:r>
            <a:endParaRPr lang="en-US" sz="2200">
              <a:solidFill>
                <a:srgbClr val="242021"/>
              </a:solidFill>
              <a:latin typeface="+mn-lt"/>
            </a:endParaRPr>
          </a:p>
        </p:txBody>
      </p:sp>
      <p:sp>
        <p:nvSpPr>
          <p:cNvPr id="30" name="Rectangle 29"/>
          <p:cNvSpPr/>
          <p:nvPr/>
        </p:nvSpPr>
        <p:spPr>
          <a:xfrm>
            <a:off x="1630601" y="2554842"/>
            <a:ext cx="5964573" cy="537391"/>
          </a:xfrm>
          <a:prstGeom prst="rect">
            <a:avLst/>
          </a:prstGeom>
        </p:spPr>
        <p:txBody>
          <a:bodyPr wrap="square">
            <a:spAutoFit/>
          </a:bodyPr>
          <a:lstStyle/>
          <a:p>
            <a:pPr algn="ctr">
              <a:lnSpc>
                <a:spcPct val="150000"/>
              </a:lnSpc>
            </a:pPr>
            <a:r>
              <a:rPr lang="en-US" sz="2200" b="1" u="sng">
                <a:solidFill>
                  <a:schemeClr val="tx1"/>
                </a:solidFill>
                <a:latin typeface="+mn-lt"/>
                <a:ea typeface="SimSun" panose="02010600030101010101" pitchFamily="2" charset="-122"/>
              </a:rPr>
              <a:t>Đáp án:</a:t>
            </a:r>
            <a:endParaRPr lang="en-US" sz="2200" b="1" u="sng">
              <a:solidFill>
                <a:schemeClr val="tx1"/>
              </a:solidFill>
              <a:latin typeface="+mn-lt"/>
            </a:endParaRPr>
          </a:p>
        </p:txBody>
      </p:sp>
      <p:grpSp>
        <p:nvGrpSpPr>
          <p:cNvPr id="31" name="Google Shape;388;p40"/>
          <p:cNvGrpSpPr/>
          <p:nvPr/>
        </p:nvGrpSpPr>
        <p:grpSpPr>
          <a:xfrm>
            <a:off x="7595174" y="3195576"/>
            <a:ext cx="1513429" cy="1847384"/>
            <a:chOff x="500735" y="1289948"/>
            <a:chExt cx="2461893" cy="3112278"/>
          </a:xfrm>
        </p:grpSpPr>
        <p:pic>
          <p:nvPicPr>
            <p:cNvPr id="32" name="Google Shape;389;p40"/>
            <p:cNvPicPr preferRelativeResize="0"/>
            <p:nvPr/>
          </p:nvPicPr>
          <p:blipFill>
            <a:blip r:embed="rId4">
              <a:alphaModFix/>
            </a:blip>
            <a:stretch>
              <a:fillRect/>
            </a:stretch>
          </p:blipFill>
          <p:spPr>
            <a:xfrm>
              <a:off x="1435937" y="2856059"/>
              <a:ext cx="1425999" cy="1546167"/>
            </a:xfrm>
            <a:prstGeom prst="rect">
              <a:avLst/>
            </a:prstGeom>
            <a:noFill/>
            <a:ln>
              <a:noFill/>
            </a:ln>
          </p:spPr>
        </p:pic>
        <p:pic>
          <p:nvPicPr>
            <p:cNvPr id="33" name="Google Shape;390;p40"/>
            <p:cNvPicPr preferRelativeResize="0"/>
            <p:nvPr/>
          </p:nvPicPr>
          <p:blipFill>
            <a:blip r:embed="rId5">
              <a:alphaModFix/>
            </a:blip>
            <a:stretch>
              <a:fillRect/>
            </a:stretch>
          </p:blipFill>
          <p:spPr>
            <a:xfrm rot="2030858">
              <a:off x="1233764" y="1318557"/>
              <a:ext cx="995835" cy="293510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 grpId="0"/>
      <p:bldP spid="4"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52" name="Google Shape;452;p45"/>
          <p:cNvPicPr preferRelativeResize="0"/>
          <p:nvPr/>
        </p:nvPicPr>
        <p:blipFill>
          <a:blip r:embed="rId3">
            <a:alphaModFix/>
          </a:blip>
          <a:stretch>
            <a:fillRect/>
          </a:stretch>
        </p:blipFill>
        <p:spPr>
          <a:xfrm>
            <a:off x="453981" y="251982"/>
            <a:ext cx="701150" cy="1009650"/>
          </a:xfrm>
          <a:prstGeom prst="rect">
            <a:avLst/>
          </a:prstGeom>
          <a:noFill/>
          <a:ln>
            <a:noFill/>
          </a:ln>
        </p:spPr>
      </p:pic>
      <p:sp>
        <p:nvSpPr>
          <p:cNvPr id="24"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1 </a:t>
            </a:r>
          </a:p>
        </p:txBody>
      </p:sp>
      <p:sp>
        <p:nvSpPr>
          <p:cNvPr id="25" name="Rounded Rectangle 24"/>
          <p:cNvSpPr/>
          <p:nvPr/>
        </p:nvSpPr>
        <p:spPr>
          <a:xfrm>
            <a:off x="1457093" y="802782"/>
            <a:ext cx="6311590" cy="59421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2624" y="881545"/>
            <a:ext cx="6110868" cy="430887"/>
          </a:xfrm>
          <a:prstGeom prst="rect">
            <a:avLst/>
          </a:prstGeom>
        </p:spPr>
        <p:txBody>
          <a:bodyPr wrap="square">
            <a:spAutoFit/>
          </a:bodyPr>
          <a:lstStyle/>
          <a:p>
            <a:pPr algn="ctr"/>
            <a:r>
              <a:rPr lang="vi-VN" sz="2200">
                <a:solidFill>
                  <a:srgbClr val="242021"/>
                </a:solidFill>
                <a:latin typeface="+mn-lt"/>
              </a:rPr>
              <a:t>Đọc bức thư và trả lời lần lượt 2 câu hỏi </a:t>
            </a:r>
            <a:endParaRPr lang="en-US" sz="2200">
              <a:latin typeface="+mn-lt"/>
            </a:endParaRPr>
          </a:p>
        </p:txBody>
      </p:sp>
      <p:sp>
        <p:nvSpPr>
          <p:cNvPr id="4" name="Rectangle 3"/>
          <p:cNvSpPr/>
          <p:nvPr/>
        </p:nvSpPr>
        <p:spPr>
          <a:xfrm>
            <a:off x="498809" y="1936394"/>
            <a:ext cx="8524919" cy="2862322"/>
          </a:xfrm>
          <a:prstGeom prst="rect">
            <a:avLst/>
          </a:prstGeom>
        </p:spPr>
        <p:txBody>
          <a:bodyPr wrap="square">
            <a:spAutoFit/>
          </a:bodyPr>
          <a:lstStyle/>
          <a:p>
            <a:pPr>
              <a:lnSpc>
                <a:spcPct val="150000"/>
              </a:lnSpc>
            </a:pPr>
            <a:r>
              <a:rPr lang="en-US" sz="2000" b="1">
                <a:solidFill>
                  <a:srgbClr val="242021"/>
                </a:solidFill>
                <a:latin typeface="+mn-lt"/>
              </a:rPr>
              <a:t>b. </a:t>
            </a:r>
            <a:r>
              <a:rPr lang="vi-VN" sz="2000">
                <a:solidFill>
                  <a:srgbClr val="242021"/>
                </a:solidFill>
                <a:latin typeface="+mn-lt"/>
              </a:rPr>
              <a:t>Bức thư gồm có 3 phần phần mở đầu nội dung, kết thúc. </a:t>
            </a:r>
            <a:endParaRPr lang="en-US" sz="2000">
              <a:solidFill>
                <a:srgbClr val="242021"/>
              </a:solidFill>
              <a:latin typeface="+mn-lt"/>
            </a:endParaRPr>
          </a:p>
          <a:p>
            <a:pPr marL="342900" indent="-342900">
              <a:lnSpc>
                <a:spcPct val="150000"/>
              </a:lnSpc>
              <a:buFont typeface="Arial" panose="020B0604020202020204" pitchFamily="34" charset="0"/>
              <a:buChar char="•"/>
            </a:pPr>
            <a:r>
              <a:rPr lang="vi-VN" sz="2000" b="1">
                <a:solidFill>
                  <a:srgbClr val="242021"/>
                </a:solidFill>
                <a:latin typeface="+mn-lt"/>
              </a:rPr>
              <a:t>Phần mở đầu </a:t>
            </a:r>
            <a:r>
              <a:rPr lang="vi-VN" sz="2000">
                <a:solidFill>
                  <a:srgbClr val="242021"/>
                </a:solidFill>
                <a:latin typeface="+mn-lt"/>
              </a:rPr>
              <a:t>gồm thời gian, địa điểm viết thư, lời chào</a:t>
            </a:r>
            <a:r>
              <a:rPr lang="en-US" sz="2000">
                <a:solidFill>
                  <a:srgbClr val="242021"/>
                </a:solidFill>
                <a:latin typeface="+mn-lt"/>
              </a:rPr>
              <a:t>.</a:t>
            </a:r>
          </a:p>
          <a:p>
            <a:pPr marL="342900" indent="-342900">
              <a:lnSpc>
                <a:spcPct val="150000"/>
              </a:lnSpc>
              <a:buFont typeface="Arial" panose="020B0604020202020204" pitchFamily="34" charset="0"/>
              <a:buChar char="•"/>
            </a:pPr>
            <a:r>
              <a:rPr lang="vi-VN" sz="2000" b="1">
                <a:solidFill>
                  <a:srgbClr val="242021"/>
                </a:solidFill>
                <a:latin typeface="+mn-lt"/>
              </a:rPr>
              <a:t>Ph</a:t>
            </a:r>
            <a:r>
              <a:rPr lang="en-US" sz="2000" b="1">
                <a:solidFill>
                  <a:srgbClr val="242021"/>
                </a:solidFill>
                <a:latin typeface="+mn-lt"/>
              </a:rPr>
              <a:t>ần</a:t>
            </a:r>
            <a:r>
              <a:rPr lang="vi-VN" sz="2000" b="1">
                <a:solidFill>
                  <a:srgbClr val="242021"/>
                </a:solidFill>
                <a:latin typeface="+mn-lt"/>
              </a:rPr>
              <a:t> nội dung</a:t>
            </a:r>
            <a:r>
              <a:rPr lang="vi-VN" sz="2000">
                <a:solidFill>
                  <a:srgbClr val="242021"/>
                </a:solidFill>
                <a:latin typeface="+mn-lt"/>
              </a:rPr>
              <a:t> hỏi thăm bạn Việt Phương, kể về chuyến đi chơi công viên Thủ Lệ của gia đình minh, ước mơ và cách bạn sẽ làm để thực hiện ước mơ của mình;...</a:t>
            </a:r>
            <a:endParaRPr lang="en-US" sz="2000">
              <a:solidFill>
                <a:srgbClr val="242021"/>
              </a:solidFill>
              <a:latin typeface="+mn-lt"/>
            </a:endParaRPr>
          </a:p>
          <a:p>
            <a:pPr marL="342900" indent="-342900">
              <a:lnSpc>
                <a:spcPct val="150000"/>
              </a:lnSpc>
              <a:buFont typeface="Arial" panose="020B0604020202020204" pitchFamily="34" charset="0"/>
              <a:buChar char="•"/>
            </a:pPr>
            <a:r>
              <a:rPr lang="vi-VN" sz="2000" b="1">
                <a:solidFill>
                  <a:srgbClr val="242021"/>
                </a:solidFill>
                <a:latin typeface="+mn-lt"/>
              </a:rPr>
              <a:t>Phần kết thúc</a:t>
            </a:r>
            <a:r>
              <a:rPr lang="vi-VN" sz="2000">
                <a:solidFill>
                  <a:srgbClr val="242021"/>
                </a:solidFill>
                <a:latin typeface="+mn-lt"/>
              </a:rPr>
              <a:t> hỏi về ước mơ của người bạn, chúc, xưng hô, chào. </a:t>
            </a:r>
            <a:endParaRPr lang="en-US" sz="2000">
              <a:solidFill>
                <a:srgbClr val="242021"/>
              </a:solidFill>
              <a:latin typeface="+mn-lt"/>
            </a:endParaRPr>
          </a:p>
        </p:txBody>
      </p:sp>
      <p:sp>
        <p:nvSpPr>
          <p:cNvPr id="30" name="Rectangle 29"/>
          <p:cNvSpPr/>
          <p:nvPr/>
        </p:nvSpPr>
        <p:spPr>
          <a:xfrm>
            <a:off x="1457093" y="1399003"/>
            <a:ext cx="6286463" cy="600164"/>
          </a:xfrm>
          <a:prstGeom prst="rect">
            <a:avLst/>
          </a:prstGeom>
        </p:spPr>
        <p:txBody>
          <a:bodyPr wrap="square">
            <a:spAutoFit/>
          </a:bodyPr>
          <a:lstStyle/>
          <a:p>
            <a:pPr algn="ctr">
              <a:lnSpc>
                <a:spcPct val="150000"/>
              </a:lnSpc>
            </a:pPr>
            <a:r>
              <a:rPr lang="en-US" sz="2200" b="1" u="sng">
                <a:solidFill>
                  <a:schemeClr val="tx1"/>
                </a:solidFill>
                <a:latin typeface="+mn-lt"/>
                <a:ea typeface="SimSun" panose="02010600030101010101" pitchFamily="2" charset="-122"/>
              </a:rPr>
              <a:t>Đáp án:</a:t>
            </a:r>
            <a:endParaRPr lang="en-US" sz="2200" b="1" u="sng">
              <a:solidFill>
                <a:schemeClr val="tx1"/>
              </a:solidFill>
              <a:latin typeface="+mn-lt"/>
            </a:endParaRPr>
          </a:p>
        </p:txBody>
      </p:sp>
    </p:spTree>
    <p:extLst>
      <p:ext uri="{BB962C8B-B14F-4D97-AF65-F5344CB8AC3E}">
        <p14:creationId xmlns:p14="http://schemas.microsoft.com/office/powerpoint/2010/main" val="21087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0"/>
          <p:cNvSpPr txBox="1">
            <a:spLocks noGrp="1"/>
          </p:cNvSpPr>
          <p:nvPr>
            <p:ph type="title"/>
          </p:nvPr>
        </p:nvSpPr>
        <p:spPr>
          <a:xfrm>
            <a:off x="1734031" y="2433211"/>
            <a:ext cx="6266969" cy="841800"/>
          </a:xfrm>
          <a:prstGeom prst="rect">
            <a:avLst/>
          </a:prstGeom>
        </p:spPr>
        <p:txBody>
          <a:bodyPr spcFirstLastPara="1" wrap="square" lIns="91425" tIns="91425" rIns="91425" bIns="91425" anchor="ctr" anchorCtr="0">
            <a:noAutofit/>
          </a:bodyPr>
          <a:lstStyle/>
          <a:p>
            <a:pPr algn="just">
              <a:lnSpc>
                <a:spcPct val="150000"/>
              </a:lnSpc>
            </a:pPr>
            <a:r>
              <a:rPr lang="vi-VN" sz="4400" b="1">
                <a:latin typeface="+mn-lt"/>
              </a:rPr>
              <a:t>Trao đổi những thông tin em muốn viết trong thư gửi cho bạn ở xa. </a:t>
            </a:r>
          </a:p>
        </p:txBody>
      </p:sp>
      <p:sp>
        <p:nvSpPr>
          <p:cNvPr id="588" name="Google Shape;588;p50"/>
          <p:cNvSpPr txBox="1">
            <a:spLocks noGrp="1"/>
          </p:cNvSpPr>
          <p:nvPr>
            <p:ph type="title" idx="2"/>
          </p:nvPr>
        </p:nvSpPr>
        <p:spPr>
          <a:xfrm>
            <a:off x="4141234" y="261388"/>
            <a:ext cx="1662300" cy="1120500"/>
          </a:xfrm>
          <a:prstGeom prst="rect">
            <a:avLst/>
          </a:prstGeom>
        </p:spPr>
        <p:txBody>
          <a:bodyPr spcFirstLastPara="1" wrap="square" lIns="91425" tIns="91425" rIns="91425" bIns="91425" anchor="ctr" anchorCtr="0">
            <a:noAutofit/>
          </a:bodyPr>
          <a:lstStyle/>
          <a:p>
            <a:pPr algn="l"/>
            <a:r>
              <a:rPr lang="en" sz="7200" b="1">
                <a:latin typeface="+mj-lt"/>
              </a:rPr>
              <a:t>02</a:t>
            </a:r>
            <a:endParaRPr sz="7200" b="1">
              <a:latin typeface="+mj-lt"/>
            </a:endParaRPr>
          </a:p>
        </p:txBody>
      </p:sp>
      <p:pic>
        <p:nvPicPr>
          <p:cNvPr id="590" name="Google Shape;590;p50"/>
          <p:cNvPicPr preferRelativeResize="0"/>
          <p:nvPr/>
        </p:nvPicPr>
        <p:blipFill>
          <a:blip r:embed="rId3">
            <a:alphaModFix/>
          </a:blip>
          <a:stretch>
            <a:fillRect/>
          </a:stretch>
        </p:blipFill>
        <p:spPr>
          <a:xfrm>
            <a:off x="464713" y="1999621"/>
            <a:ext cx="995836" cy="2935107"/>
          </a:xfrm>
          <a:prstGeom prst="rect">
            <a:avLst/>
          </a:prstGeom>
          <a:noFill/>
          <a:ln>
            <a:noFill/>
          </a:ln>
        </p:spPr>
      </p:pic>
      <p:pic>
        <p:nvPicPr>
          <p:cNvPr id="591" name="Google Shape;591;p50"/>
          <p:cNvPicPr preferRelativeResize="0"/>
          <p:nvPr/>
        </p:nvPicPr>
        <p:blipFill>
          <a:blip r:embed="rId4">
            <a:alphaModFix/>
          </a:blip>
          <a:stretch>
            <a:fillRect/>
          </a:stretch>
        </p:blipFill>
        <p:spPr>
          <a:xfrm>
            <a:off x="7468500" y="3597333"/>
            <a:ext cx="1425999" cy="1546167"/>
          </a:xfrm>
          <a:prstGeom prst="rect">
            <a:avLst/>
          </a:prstGeom>
          <a:noFill/>
          <a:ln>
            <a:noFill/>
          </a:ln>
        </p:spPr>
      </p:pic>
      <p:pic>
        <p:nvPicPr>
          <p:cNvPr id="592" name="Google Shape;592;p50"/>
          <p:cNvPicPr preferRelativeResize="0"/>
          <p:nvPr/>
        </p:nvPicPr>
        <p:blipFill>
          <a:blip r:embed="rId5">
            <a:alphaModFix/>
          </a:blip>
          <a:stretch>
            <a:fillRect/>
          </a:stretch>
        </p:blipFill>
        <p:spPr>
          <a:xfrm flipH="1">
            <a:off x="464713" y="261388"/>
            <a:ext cx="415200" cy="790033"/>
          </a:xfrm>
          <a:prstGeom prst="rect">
            <a:avLst/>
          </a:prstGeom>
          <a:noFill/>
          <a:ln>
            <a:noFill/>
          </a:ln>
        </p:spPr>
      </p:pic>
      <p:pic>
        <p:nvPicPr>
          <p:cNvPr id="593" name="Google Shape;593;p50"/>
          <p:cNvPicPr preferRelativeResize="0"/>
          <p:nvPr/>
        </p:nvPicPr>
        <p:blipFill>
          <a:blip r:embed="rId6">
            <a:alphaModFix/>
          </a:blip>
          <a:stretch>
            <a:fillRect/>
          </a:stretch>
        </p:blipFill>
        <p:spPr>
          <a:xfrm>
            <a:off x="8264087" y="261388"/>
            <a:ext cx="701150" cy="1009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9"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bg1">
                    <a:lumMod val="25000"/>
                  </a:schemeClr>
                </a:solidFill>
                <a:latin typeface="+mj-lt"/>
                <a:cs typeface="Arial" panose="020B0604020202020204" pitchFamily="34" charset="0"/>
              </a:rPr>
              <a:t>BÀI TẬP 2 </a:t>
            </a:r>
          </a:p>
        </p:txBody>
      </p:sp>
      <p:sp>
        <p:nvSpPr>
          <p:cNvPr id="10" name="Rectangle 9">
            <a:extLst>
              <a:ext uri="{FF2B5EF4-FFF2-40B4-BE49-F238E27FC236}">
                <a16:creationId xmlns:a16="http://schemas.microsoft.com/office/drawing/2014/main" id="{1C7F2A0F-12FF-B796-5B8B-C1854B0B4A08}"/>
              </a:ext>
            </a:extLst>
          </p:cNvPr>
          <p:cNvSpPr/>
          <p:nvPr/>
        </p:nvSpPr>
        <p:spPr>
          <a:xfrm>
            <a:off x="787400" y="2222499"/>
            <a:ext cx="7797800" cy="2540001"/>
          </a:xfrm>
          <a:prstGeom prst="rect">
            <a:avLst/>
          </a:prstGeom>
          <a:solidFill>
            <a:srgbClr val="FFFFFF"/>
          </a:solidFill>
          <a:ln w="28575">
            <a:solidFill>
              <a:schemeClr val="bg1">
                <a:lumMod val="25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11" name="Arrow: Pentagon 18">
            <a:extLst>
              <a:ext uri="{FF2B5EF4-FFF2-40B4-BE49-F238E27FC236}">
                <a16:creationId xmlns:a16="http://schemas.microsoft.com/office/drawing/2014/main" id="{ED9E9F7A-14C3-7A04-524B-A681E3CB78F7}"/>
              </a:ext>
            </a:extLst>
          </p:cNvPr>
          <p:cNvSpPr/>
          <p:nvPr/>
        </p:nvSpPr>
        <p:spPr>
          <a:xfrm>
            <a:off x="1022350" y="1919228"/>
            <a:ext cx="3517900" cy="606541"/>
          </a:xfrm>
          <a:prstGeom prst="homePlate">
            <a:avLst>
              <a:gd name="adj" fmla="val 85161"/>
            </a:avLst>
          </a:prstGeom>
          <a:solidFill>
            <a:schemeClr val="bg1">
              <a:lumMod val="25000"/>
            </a:schemeClr>
          </a:solidFill>
          <a:ln w="28575">
            <a:solidFill>
              <a:schemeClr val="bg1">
                <a:lumMod val="2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THẢO LUẬN NHÓM</a:t>
            </a:r>
            <a:endParaRPr lang="vi-VN" sz="2400" b="1">
              <a:solidFill>
                <a:srgbClr val="FFFFFF"/>
              </a:solidFill>
              <a:cs typeface="Arial" panose="020B0604020202020204" pitchFamily="34" charset="0"/>
            </a:endParaRPr>
          </a:p>
        </p:txBody>
      </p:sp>
      <p:sp>
        <p:nvSpPr>
          <p:cNvPr id="12" name="Rectangle 11"/>
          <p:cNvSpPr/>
          <p:nvPr/>
        </p:nvSpPr>
        <p:spPr>
          <a:xfrm>
            <a:off x="1171575" y="2506870"/>
            <a:ext cx="7029450" cy="21236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chemeClr val="bg1">
                    <a:lumMod val="10000"/>
                  </a:schemeClr>
                </a:solidFill>
                <a:latin typeface="+mn-lt"/>
                <a:ea typeface="SimSun" panose="02010600030101010101" pitchFamily="2" charset="-122"/>
                <a:cs typeface="Times New Roman" panose="02020603050405020304" pitchFamily="18" charset="0"/>
              </a:rPr>
              <a:t>Thăm hỏi bạn hoặc gia đình bạn (sức khoẻ, công việc, học tập,...).</a:t>
            </a:r>
          </a:p>
          <a:p>
            <a:pPr marL="342900" indent="-342900" algn="just">
              <a:lnSpc>
                <a:spcPct val="150000"/>
              </a:lnSpc>
              <a:buFont typeface="Arial" panose="020B0604020202020204" pitchFamily="34" charset="0"/>
              <a:buChar char="•"/>
            </a:pPr>
            <a:r>
              <a:rPr lang="vi-VN" sz="2200">
                <a:solidFill>
                  <a:schemeClr val="bg1">
                    <a:lumMod val="10000"/>
                  </a:schemeClr>
                </a:solidFill>
                <a:latin typeface="+mn-lt"/>
                <a:ea typeface="SimSun" panose="02010600030101010101" pitchFamily="2" charset="-122"/>
                <a:cs typeface="Times New Roman" panose="02020603050405020304" pitchFamily="18" charset="0"/>
              </a:rPr>
              <a:t>Chia sẻ thông tin về trưởng, lớp, gia đình, ước mơ,... (những thay đổi, hoạt động, li do).</a:t>
            </a:r>
          </a:p>
        </p:txBody>
      </p:sp>
      <p:sp>
        <p:nvSpPr>
          <p:cNvPr id="13" name="Rounded Rectangle 12"/>
          <p:cNvSpPr/>
          <p:nvPr/>
        </p:nvSpPr>
        <p:spPr>
          <a:xfrm>
            <a:off x="759158" y="908065"/>
            <a:ext cx="7797800" cy="7402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9158" y="996965"/>
            <a:ext cx="7797800" cy="553998"/>
          </a:xfrm>
          <a:prstGeom prst="rect">
            <a:avLst/>
          </a:prstGeom>
        </p:spPr>
        <p:txBody>
          <a:bodyPr wrap="square">
            <a:spAutoFit/>
          </a:bodyPr>
          <a:lstStyle/>
          <a:p>
            <a:pPr algn="ctr">
              <a:lnSpc>
                <a:spcPct val="150000"/>
              </a:lnSpc>
            </a:pPr>
            <a:r>
              <a:rPr lang="vi-VN" sz="2000">
                <a:solidFill>
                  <a:srgbClr val="242021"/>
                </a:solidFill>
                <a:latin typeface="+mn-lt"/>
              </a:rPr>
              <a:t>Trao đổi những thông tin em muốn viết trong thư gửi cho bạn ở xa.</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994</Words>
  <Application>Microsoft Office PowerPoint</Application>
  <PresentationFormat>On-screen Show (16:9)</PresentationFormat>
  <Paragraphs>82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Berkshire Swash</vt:lpstr>
      <vt:lpstr>Bitter</vt:lpstr>
      <vt:lpstr>Enjoy Poetry Break Day by Slidesgo</vt:lpstr>
      <vt:lpstr>PowerPoint Presentation</vt:lpstr>
      <vt:lpstr>PowerPoint Presentation</vt:lpstr>
      <vt:lpstr>PowerPoint Presentation</vt:lpstr>
      <vt:lpstr>PowerPoint Presentation</vt:lpstr>
      <vt:lpstr>Đọc báo cáo và  trả lời câu hỏi</vt:lpstr>
      <vt:lpstr>PowerPoint Presentation</vt:lpstr>
      <vt:lpstr>PowerPoint Presentation</vt:lpstr>
      <vt:lpstr>Trao đổi những thông tin em muốn viết trong thư gửi cho bạn ở xa. </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7</cp:revision>
  <dcterms:modified xsi:type="dcterms:W3CDTF">2025-12-28T12:32:59Z</dcterms:modified>
</cp:coreProperties>
</file>