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63" r:id="rId3"/>
    <p:sldId id="299" r:id="rId4"/>
    <p:sldId id="257" r:id="rId5"/>
    <p:sldId id="258" r:id="rId6"/>
    <p:sldId id="268" r:id="rId7"/>
    <p:sldId id="259" r:id="rId8"/>
    <p:sldId id="301" r:id="rId9"/>
    <p:sldId id="302" r:id="rId10"/>
    <p:sldId id="303" r:id="rId11"/>
    <p:sldId id="304" r:id="rId12"/>
    <p:sldId id="273" r:id="rId13"/>
    <p:sldId id="260" r:id="rId14"/>
    <p:sldId id="305" r:id="rId15"/>
    <p:sldId id="306" r:id="rId16"/>
    <p:sldId id="307" r:id="rId17"/>
    <p:sldId id="308" r:id="rId18"/>
    <p:sldId id="277" r:id="rId19"/>
    <p:sldId id="287" r:id="rId20"/>
    <p:sldId id="309" r:id="rId21"/>
    <p:sldId id="279" r:id="rId22"/>
    <p:sldId id="310" r:id="rId23"/>
    <p:sldId id="311" r:id="rId24"/>
    <p:sldId id="312" r:id="rId25"/>
    <p:sldId id="313" r:id="rId26"/>
    <p:sldId id="284" r:id="rId27"/>
    <p:sldId id="314" r:id="rId28"/>
    <p:sldId id="315" r:id="rId29"/>
    <p:sldId id="316" r:id="rId30"/>
    <p:sldId id="317" r:id="rId31"/>
    <p:sldId id="318" r:id="rId32"/>
    <p:sldId id="270" r:id="rId33"/>
    <p:sldId id="319" r:id="rId34"/>
    <p:sldId id="320" r:id="rId35"/>
    <p:sldId id="321" r:id="rId36"/>
    <p:sldId id="322" r:id="rId37"/>
    <p:sldId id="323" r:id="rId38"/>
    <p:sldId id="261" r:id="rId39"/>
    <p:sldId id="297"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69B"/>
    <a:srgbClr val="FFE7A3"/>
    <a:srgbClr val="E6B9B8"/>
    <a:srgbClr val="ECE7F1"/>
    <a:srgbClr val="E1FFFF"/>
    <a:srgbClr val="CCFFFF"/>
    <a:srgbClr val="F18660"/>
    <a:srgbClr val="FEF2E8"/>
    <a:srgbClr val="9CAD56"/>
    <a:srgbClr val="475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5" autoAdjust="0"/>
  </p:normalViewPr>
  <p:slideViewPr>
    <p:cSldViewPr>
      <p:cViewPr varScale="1">
        <p:scale>
          <a:sx n="57" d="100"/>
          <a:sy n="57" d="100"/>
        </p:scale>
        <p:origin x="1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96E67-241B-4B8F-BE17-5FAE5665EFD8}"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A04FC-F044-45F5-B72F-C82F49BA538B}" type="slidenum">
              <a:rPr lang="en-US" smtClean="0"/>
              <a:t>‹#›</a:t>
            </a:fld>
            <a:endParaRPr lang="en-US"/>
          </a:p>
        </p:txBody>
      </p:sp>
    </p:spTree>
    <p:extLst>
      <p:ext uri="{BB962C8B-B14F-4D97-AF65-F5344CB8AC3E}">
        <p14:creationId xmlns:p14="http://schemas.microsoft.com/office/powerpoint/2010/main" val="313431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2.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5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4.wdp"/><Relationship Id="rId4" Type="http://schemas.openxmlformats.org/officeDocument/2006/relationships/image" Target="../media/image54.png"/><Relationship Id="rId9"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72.svg"/></Relationships>
</file>

<file path=ppt/slides/_rels/slide2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8.png"/><Relationship Id="rId4" Type="http://schemas.openxmlformats.org/officeDocument/2006/relationships/image" Target="../media/image66.sv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4.sv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4.svg"/><Relationship Id="rId9" Type="http://schemas.openxmlformats.org/officeDocument/2006/relationships/image" Target="../media/image86.svg"/></Relationships>
</file>

<file path=ppt/slides/_rels/slide3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microsoft.com/office/2007/relationships/hdphoto" Target="../media/hdphoto3.wdp"/><Relationship Id="rId3" Type="http://schemas.openxmlformats.org/officeDocument/2006/relationships/image" Target="../media/image15.sv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microsoft.com/office/2007/relationships/hdphoto" Target="../media/hdphoto2.wdp"/><Relationship Id="rId5" Type="http://schemas.openxmlformats.org/officeDocument/2006/relationships/image" Target="../media/image16.png"/><Relationship Id="rId1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pic>
        <p:nvPicPr>
          <p:cNvPr id="3" name="Picture 3"/>
          <p:cNvPicPr>
            <a:picLocks noChangeAspect="1"/>
          </p:cNvPicPr>
          <p:nvPr/>
        </p:nvPicPr>
        <p:blipFill>
          <a:blip r:embed="rId3"/>
          <a:srcRect/>
          <a:stretch>
            <a:fillRect/>
          </a:stretch>
        </p:blipFill>
        <p:spPr>
          <a:xfrm rot="253408">
            <a:off x="11759641" y="1165990"/>
            <a:ext cx="704094" cy="700574"/>
          </a:xfrm>
          <a:prstGeom prst="rect">
            <a:avLst/>
          </a:prstGeom>
        </p:spPr>
      </p:pic>
      <p:pic>
        <p:nvPicPr>
          <p:cNvPr id="4" name="Picture 4"/>
          <p:cNvPicPr>
            <a:picLocks noChangeAspect="1"/>
          </p:cNvPicPr>
          <p:nvPr/>
        </p:nvPicPr>
        <p:blipFill>
          <a:blip r:embed="rId4"/>
          <a:srcRect/>
          <a:stretch>
            <a:fillRect/>
          </a:stretch>
        </p:blipFill>
        <p:spPr>
          <a:xfrm rot="733617">
            <a:off x="3580095" y="7379935"/>
            <a:ext cx="1087756" cy="995296"/>
          </a:xfrm>
          <a:prstGeom prst="rect">
            <a:avLst/>
          </a:prstGeom>
        </p:spPr>
      </p:pic>
      <p:pic>
        <p:nvPicPr>
          <p:cNvPr id="5" name="Picture 5"/>
          <p:cNvPicPr>
            <a:picLocks noChangeAspect="1"/>
          </p:cNvPicPr>
          <p:nvPr/>
        </p:nvPicPr>
        <p:blipFill>
          <a:blip r:embed="rId5"/>
          <a:srcRect/>
          <a:stretch>
            <a:fillRect/>
          </a:stretch>
        </p:blipFill>
        <p:spPr>
          <a:xfrm rot="-1738723">
            <a:off x="963015" y="2194685"/>
            <a:ext cx="1476278" cy="15258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365819">
            <a:off x="10594461" y="8582483"/>
            <a:ext cx="1659001" cy="450242"/>
          </a:xfrm>
          <a:prstGeom prst="rect">
            <a:avLst/>
          </a:prstGeom>
        </p:spPr>
      </p:pic>
      <p:pic>
        <p:nvPicPr>
          <p:cNvPr id="8" name="Picture 8"/>
          <p:cNvPicPr>
            <a:picLocks noChangeAspect="1"/>
          </p:cNvPicPr>
          <p:nvPr/>
        </p:nvPicPr>
        <p:blipFill>
          <a:blip r:embed="rId3"/>
          <a:srcRect/>
          <a:stretch>
            <a:fillRect/>
          </a:stretch>
        </p:blipFill>
        <p:spPr>
          <a:xfrm rot="253408">
            <a:off x="1472114" y="6289073"/>
            <a:ext cx="689097" cy="68565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74317">
            <a:off x="4350741" y="968144"/>
            <a:ext cx="2336316" cy="634061"/>
          </a:xfrm>
          <a:prstGeom prst="rect">
            <a:avLst/>
          </a:prstGeom>
        </p:spPr>
      </p:pic>
      <p:pic>
        <p:nvPicPr>
          <p:cNvPr id="10" name="Picture 10"/>
          <p:cNvPicPr>
            <a:picLocks noChangeAspect="1"/>
          </p:cNvPicPr>
          <p:nvPr/>
        </p:nvPicPr>
        <p:blipFill>
          <a:blip r:embed="rId3"/>
          <a:srcRect/>
          <a:stretch>
            <a:fillRect/>
          </a:stretch>
        </p:blipFill>
        <p:spPr>
          <a:xfrm rot="253408">
            <a:off x="17095852" y="4720809"/>
            <a:ext cx="689097" cy="685652"/>
          </a:xfrm>
          <a:prstGeom prst="rect">
            <a:avLst/>
          </a:prstGeom>
        </p:spPr>
      </p:pic>
      <p:pic>
        <p:nvPicPr>
          <p:cNvPr id="11" name="Picture 11"/>
          <p:cNvPicPr>
            <a:picLocks noChangeAspect="1"/>
          </p:cNvPicPr>
          <p:nvPr/>
        </p:nvPicPr>
        <p:blipFill>
          <a:blip r:embed="rId8"/>
          <a:srcRect/>
          <a:stretch>
            <a:fillRect/>
          </a:stretch>
        </p:blipFill>
        <p:spPr>
          <a:xfrm rot="1077670">
            <a:off x="14899141" y="6683505"/>
            <a:ext cx="1854562" cy="1916859"/>
          </a:xfrm>
          <a:prstGeom prst="rect">
            <a:avLst/>
          </a:prstGeom>
        </p:spPr>
      </p:pic>
      <p:pic>
        <p:nvPicPr>
          <p:cNvPr id="12" name="Picture 12"/>
          <p:cNvPicPr>
            <a:picLocks noChangeAspect="1"/>
          </p:cNvPicPr>
          <p:nvPr/>
        </p:nvPicPr>
        <p:blipFill>
          <a:blip r:embed="rId9"/>
          <a:srcRect/>
          <a:stretch>
            <a:fillRect/>
          </a:stretch>
        </p:blipFill>
        <p:spPr>
          <a:xfrm rot="-780828">
            <a:off x="13882237" y="1011433"/>
            <a:ext cx="1921345" cy="1695587"/>
          </a:xfrm>
          <a:prstGeom prst="rect">
            <a:avLst/>
          </a:prstGeom>
        </p:spPr>
      </p:pic>
      <p:sp>
        <p:nvSpPr>
          <p:cNvPr id="14" name="TextBox 7">
            <a:extLst>
              <a:ext uri="{FF2B5EF4-FFF2-40B4-BE49-F238E27FC236}">
                <a16:creationId xmlns:a16="http://schemas.microsoft.com/office/drawing/2014/main" id="{F382605D-8CD3-44BE-AC1B-6FF362FEC183}"/>
              </a:ext>
            </a:extLst>
          </p:cNvPr>
          <p:cNvSpPr txBox="1"/>
          <p:nvPr/>
        </p:nvSpPr>
        <p:spPr>
          <a:xfrm>
            <a:off x="859387" y="2974181"/>
            <a:ext cx="16569226" cy="3693319"/>
          </a:xfrm>
          <a:prstGeom prst="rect">
            <a:avLst/>
          </a:prstGeom>
        </p:spPr>
        <p:txBody>
          <a:bodyPr wrap="square" lIns="0" tIns="0" rIns="0" bIns="0" rtlCol="0" anchor="t">
            <a:spAutoFit/>
          </a:bodyPr>
          <a:lstStyle/>
          <a:p>
            <a:pPr algn="ctr">
              <a:lnSpc>
                <a:spcPct val="150000"/>
              </a:lnSpc>
            </a:pPr>
            <a:r>
              <a:rPr lang="en-US" sz="8000" b="1" dirty="0">
                <a:solidFill>
                  <a:srgbClr val="D2634A"/>
                </a:solidFill>
                <a:latin typeface="Arial" panose="020B0604020202020204" pitchFamily="34" charset="0"/>
                <a:cs typeface="Arial" panose="020B0604020202020204" pitchFamily="34" charset="0"/>
              </a:rPr>
              <a:t>NHIỆT LIỆT CHÀO MỪNG </a:t>
            </a:r>
          </a:p>
          <a:p>
            <a:pPr algn="ctr">
              <a:lnSpc>
                <a:spcPct val="150000"/>
              </a:lnSpc>
            </a:pPr>
            <a:r>
              <a:rPr lang="en-US" sz="8000" b="1" dirty="0">
                <a:solidFill>
                  <a:srgbClr val="D2634A"/>
                </a:solidFill>
                <a:latin typeface="Arial" panose="020B0604020202020204" pitchFamily="34" charset="0"/>
                <a:cs typeface="Arial" panose="020B0604020202020204" pitchFamily="34" charset="0"/>
              </a:rPr>
              <a:t>CÁC EM ĐẾN VỚI BÀI HỌC</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057900"/>
            <a:ext cx="18873102" cy="4992884"/>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flipH="1">
            <a:off x="-40944" y="-1"/>
            <a:ext cx="3465465" cy="838199"/>
          </a:xfrm>
          <a:prstGeom prst="rect">
            <a:avLst/>
          </a:prstGeom>
        </p:spPr>
      </p:pic>
      <p:pic>
        <p:nvPicPr>
          <p:cNvPr id="6" name="Picture 5"/>
          <p:cNvPicPr>
            <a:picLocks noChangeAspect="1"/>
          </p:cNvPicPr>
          <p:nvPr/>
        </p:nvPicPr>
        <p:blipFill>
          <a:blip r:embed="rId5"/>
          <a:stretch>
            <a:fillRect/>
          </a:stretch>
        </p:blipFill>
        <p:spPr>
          <a:xfrm>
            <a:off x="1328085" y="1181100"/>
            <a:ext cx="6681788" cy="8665250"/>
          </a:xfrm>
          <a:prstGeom prst="rect">
            <a:avLst/>
          </a:prstGeom>
          <a:effectLst>
            <a:outerShdw blurRad="50800" dist="38100" dir="2700000" algn="tl" rotWithShape="0">
              <a:prstClr val="black">
                <a:alpha val="40000"/>
              </a:prstClr>
            </a:outerShdw>
          </a:effectLst>
        </p:spPr>
      </p:pic>
      <p:grpSp>
        <p:nvGrpSpPr>
          <p:cNvPr id="17" name="Group 16"/>
          <p:cNvGrpSpPr/>
          <p:nvPr/>
        </p:nvGrpSpPr>
        <p:grpSpPr>
          <a:xfrm>
            <a:off x="9541346" y="2168287"/>
            <a:ext cx="7507732" cy="6690876"/>
            <a:chOff x="670524" y="1411547"/>
            <a:chExt cx="3753866" cy="3345438"/>
          </a:xfrm>
        </p:grpSpPr>
        <p:grpSp>
          <p:nvGrpSpPr>
            <p:cNvPr id="20" name="Group 19"/>
            <p:cNvGrpSpPr/>
            <p:nvPr/>
          </p:nvGrpSpPr>
          <p:grpSpPr>
            <a:xfrm>
              <a:off x="670524" y="1844703"/>
              <a:ext cx="3753866" cy="2912282"/>
              <a:chOff x="651796" y="1624083"/>
              <a:chExt cx="3753866" cy="2912282"/>
            </a:xfrm>
          </p:grpSpPr>
          <p:sp>
            <p:nvSpPr>
              <p:cNvPr id="24" name="Rounded Rectangle 23"/>
              <p:cNvSpPr/>
              <p:nvPr/>
            </p:nvSpPr>
            <p:spPr>
              <a:xfrm>
                <a:off x="651796" y="1624083"/>
                <a:ext cx="3753866" cy="2912282"/>
              </a:xfrm>
              <a:prstGeom prst="roundRect">
                <a:avLst>
                  <a:gd name="adj" fmla="val 4707"/>
                </a:avLst>
              </a:prstGeom>
              <a:solidFill>
                <a:srgbClr val="FFEA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0" name="Rectangle 29"/>
              <p:cNvSpPr/>
              <p:nvPr/>
            </p:nvSpPr>
            <p:spPr>
              <a:xfrm>
                <a:off x="877103" y="2226144"/>
                <a:ext cx="3303252" cy="1708160"/>
              </a:xfrm>
              <a:prstGeom prst="rect">
                <a:avLst/>
              </a:prstGeom>
            </p:spPr>
            <p:txBody>
              <a:bodyPr wrap="square" anchor="ctr">
                <a:spAutoFit/>
              </a:bodyPr>
              <a:lstStyle/>
              <a:p>
                <a:pPr algn="just">
                  <a:lnSpc>
                    <a:spcPct val="150000"/>
                  </a:lnSpc>
                </a:pPr>
                <a:r>
                  <a:rPr lang="en-US" sz="3600">
                    <a:latin typeface="Arial" panose="020B0604020202020204" pitchFamily="34" charset="0"/>
                    <a:cs typeface="Arial" panose="020B0604020202020204" pitchFamily="34" charset="0"/>
                  </a:rPr>
                  <a:t>Quan sát Hình 3, so sánh với dự đoán và trả lời câu hỏi: </a:t>
                </a:r>
                <a:r>
                  <a:rPr lang="nl-NL" sz="3600">
                    <a:latin typeface="Arial" panose="020B0604020202020204" pitchFamily="34" charset="0"/>
                    <a:cs typeface="Arial" panose="020B0604020202020204" pitchFamily="34" charset="0"/>
                  </a:rPr>
                  <a:t>Hãy mô tả kết quả của từng cây sau hai tuần. Giải thích kết quả đó.</a:t>
                </a:r>
                <a:endParaRPr lang="en-US" sz="3600">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6"/>
            <a:stretch>
              <a:fillRect/>
            </a:stretch>
          </p:blipFill>
          <p:spPr>
            <a:xfrm>
              <a:off x="675642" y="1411547"/>
              <a:ext cx="864876" cy="804742"/>
            </a:xfrm>
            <a:prstGeom prst="rect">
              <a:avLst/>
            </a:prstGeom>
          </p:spPr>
        </p:pic>
      </p:grpSp>
    </p:spTree>
    <p:extLst>
      <p:ext uri="{BB962C8B-B14F-4D97-AF65-F5344CB8AC3E}">
        <p14:creationId xmlns:p14="http://schemas.microsoft.com/office/powerpoint/2010/main" val="323282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ppt_y</p:attrName>
                                        </p:attrNameLst>
                                      </p:cBhvr>
                                      <p:tavLst>
                                        <p:tav tm="0">
                                          <p:val>
                                            <p:strVal val="#ppt_y+#ppt_h*1.125000"/>
                                          </p:val>
                                        </p:tav>
                                        <p:tav tm="100000">
                                          <p:val>
                                            <p:strVal val="#ppt_y"/>
                                          </p:val>
                                        </p:tav>
                                      </p:tavLst>
                                    </p:anim>
                                    <p:animEffect transition="in" filter="wipe(up)">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057900"/>
            <a:ext cx="18873102" cy="4992884"/>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flipH="1">
            <a:off x="-40944" y="-1"/>
            <a:ext cx="3465465" cy="83819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2851111"/>
              </p:ext>
            </p:extLst>
          </p:nvPr>
        </p:nvGraphicFramePr>
        <p:xfrm>
          <a:off x="1104899" y="1104900"/>
          <a:ext cx="16078201" cy="8547170"/>
        </p:xfrm>
        <a:graphic>
          <a:graphicData uri="http://schemas.openxmlformats.org/drawingml/2006/table">
            <a:tbl>
              <a:tblPr firstRow="1" firstCol="1" bandRow="1">
                <a:tableStyleId>{5940675A-B579-460E-94D1-54222C63F5DA}</a:tableStyleId>
              </a:tblPr>
              <a:tblGrid>
                <a:gridCol w="2171701">
                  <a:extLst>
                    <a:ext uri="{9D8B030D-6E8A-4147-A177-3AD203B41FA5}">
                      <a16:colId xmlns:a16="http://schemas.microsoft.com/office/drawing/2014/main" val="4275065557"/>
                    </a:ext>
                  </a:extLst>
                </a:gridCol>
                <a:gridCol w="7581901">
                  <a:extLst>
                    <a:ext uri="{9D8B030D-6E8A-4147-A177-3AD203B41FA5}">
                      <a16:colId xmlns:a16="http://schemas.microsoft.com/office/drawing/2014/main" val="532135363"/>
                    </a:ext>
                  </a:extLst>
                </a:gridCol>
                <a:gridCol w="6324599">
                  <a:extLst>
                    <a:ext uri="{9D8B030D-6E8A-4147-A177-3AD203B41FA5}">
                      <a16:colId xmlns:a16="http://schemas.microsoft.com/office/drawing/2014/main" val="451704680"/>
                    </a:ext>
                  </a:extLst>
                </a:gridCol>
              </a:tblGrid>
              <a:tr h="898543">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Cây</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Kết quả</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Giải thích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265877708"/>
                  </a:ext>
                </a:extLst>
              </a:tr>
              <a:tr h="1387457">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989060922"/>
                  </a:ext>
                </a:extLst>
              </a:tr>
              <a:tr h="1266772">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670527159"/>
                  </a:ext>
                </a:extLst>
              </a:tr>
              <a:tr h="1400228">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3</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2268603377"/>
                  </a:ext>
                </a:extLst>
              </a:tr>
              <a:tr h="1797085">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4</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5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5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2940616168"/>
                  </a:ext>
                </a:extLst>
              </a:tr>
              <a:tr h="1797085">
                <a:tc>
                  <a:txBody>
                    <a:bodyPr/>
                    <a:lstStyle/>
                    <a:p>
                      <a:pPr algn="ctr">
                        <a:lnSpc>
                          <a:spcPct val="100000"/>
                        </a:lnSpc>
                        <a:spcAft>
                          <a:spcPts val="0"/>
                        </a:spcAft>
                      </a:pPr>
                      <a:r>
                        <a:rPr lang="nl-NL" sz="3600">
                          <a:effectLst/>
                          <a:latin typeface="Arial" panose="020B0604020202020204" pitchFamily="34" charset="0"/>
                          <a:cs typeface="Arial" panose="020B0604020202020204" pitchFamily="34" charset="0"/>
                        </a:rPr>
                        <a:t>5</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5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ct val="100000"/>
                        </a:lnSpc>
                        <a:spcAft>
                          <a:spcPts val="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297593898"/>
                  </a:ext>
                </a:extLst>
              </a:tr>
            </a:tbl>
          </a:graphicData>
        </a:graphic>
      </p:graphicFrame>
      <p:sp>
        <p:nvSpPr>
          <p:cNvPr id="4" name="Rectangle 3"/>
          <p:cNvSpPr/>
          <p:nvPr/>
        </p:nvSpPr>
        <p:spPr>
          <a:xfrm>
            <a:off x="3747281" y="2402549"/>
            <a:ext cx="6494085"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Cây dài ra, màu nhạt, thân yếu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5773476" y="3707541"/>
            <a:ext cx="2441694"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Cây héo rũ</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5106626" y="5067300"/>
            <a:ext cx="3775393"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Cây chết khô héo</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3424520" y="6053524"/>
            <a:ext cx="7319680" cy="1651671"/>
          </a:xfrm>
          <a:prstGeom prst="rect">
            <a:avLst/>
          </a:prstGeom>
        </p:spPr>
        <p:txBody>
          <a:bodyPr wrap="square">
            <a:spAutoFit/>
          </a:bodyPr>
          <a:lstStyle/>
          <a:p>
            <a:pPr algn="ctr">
              <a:lnSpc>
                <a:spcPct val="150000"/>
              </a:lnSpc>
              <a:spcAft>
                <a:spcPts val="0"/>
              </a:spcAft>
            </a:pPr>
            <a:r>
              <a:rPr lang="nl-NL" sz="3600">
                <a:latin typeface="Arial" panose="020B0604020202020204" pitchFamily="34" charset="0"/>
                <a:cs typeface="Arial" panose="020B0604020202020204" pitchFamily="34" charset="0"/>
              </a:rPr>
              <a:t>Cây phát triển xanh tốt, ra nhiều </a:t>
            </a:r>
          </a:p>
          <a:p>
            <a:pPr algn="ctr">
              <a:lnSpc>
                <a:spcPct val="150000"/>
              </a:lnSpc>
              <a:spcAft>
                <a:spcPts val="0"/>
              </a:spcAft>
            </a:pPr>
            <a:r>
              <a:rPr lang="nl-NL" sz="3600">
                <a:latin typeface="Arial" panose="020B0604020202020204" pitchFamily="34" charset="0"/>
                <a:cs typeface="Arial" panose="020B0604020202020204" pitchFamily="34" charset="0"/>
              </a:rPr>
              <a:t>lá mới, khỏe</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3424520" y="7884974"/>
            <a:ext cx="7319680" cy="1651671"/>
          </a:xfrm>
          <a:prstGeom prst="rect">
            <a:avLst/>
          </a:prstGeom>
        </p:spPr>
        <p:txBody>
          <a:bodyPr wrap="square">
            <a:spAutoFit/>
          </a:bodyPr>
          <a:lstStyle/>
          <a:p>
            <a:pPr algn="ctr">
              <a:lnSpc>
                <a:spcPct val="150000"/>
              </a:lnSpc>
              <a:spcAft>
                <a:spcPts val="0"/>
              </a:spcAft>
            </a:pPr>
            <a:r>
              <a:rPr lang="nl-NL" sz="3600">
                <a:latin typeface="Arial" panose="020B0604020202020204" pitchFamily="34" charset="0"/>
                <a:cs typeface="Arial" panose="020B0604020202020204" pitchFamily="34" charset="0"/>
              </a:rPr>
              <a:t>Cây phát triển chậm, lá vàng, </a:t>
            </a:r>
          </a:p>
          <a:p>
            <a:pPr algn="ctr">
              <a:lnSpc>
                <a:spcPct val="150000"/>
              </a:lnSpc>
              <a:spcAft>
                <a:spcPts val="0"/>
              </a:spcAft>
            </a:pPr>
            <a:r>
              <a:rPr lang="nl-NL" sz="3600">
                <a:latin typeface="Arial" panose="020B0604020202020204" pitchFamily="34" charset="0"/>
                <a:cs typeface="Arial" panose="020B0604020202020204" pitchFamily="34" charset="0"/>
              </a:rPr>
              <a:t>còi cọc</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12329784" y="2406925"/>
            <a:ext cx="3365024"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Thiếu ánh sáng</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2329784" y="3707540"/>
            <a:ext cx="3467616"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Thiếu không khí</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2728932" y="5067300"/>
            <a:ext cx="2566728"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Thiếu nước</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10972800" y="6132374"/>
            <a:ext cx="6019800" cy="1651671"/>
          </a:xfrm>
          <a:prstGeom prst="rect">
            <a:avLst/>
          </a:prstGeom>
        </p:spPr>
        <p:txBody>
          <a:bodyPr wrap="square">
            <a:spAutoFit/>
          </a:bodyPr>
          <a:lstStyle/>
          <a:p>
            <a:pPr algn="ctr">
              <a:lnSpc>
                <a:spcPct val="150000"/>
              </a:lnSpc>
              <a:spcAft>
                <a:spcPts val="0"/>
              </a:spcAft>
            </a:pPr>
            <a:r>
              <a:rPr lang="nl-NL" sz="3600">
                <a:latin typeface="Arial" panose="020B0604020202020204" pitchFamily="34" charset="0"/>
                <a:cs typeface="Arial" panose="020B0604020202020204" pitchFamily="34" charset="0"/>
              </a:rPr>
              <a:t>Các điều kiện sống cơ bản đảm bảo</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12073303" y="8446219"/>
            <a:ext cx="3980577" cy="646331"/>
          </a:xfrm>
          <a:prstGeom prst="rect">
            <a:avLst/>
          </a:prstGeom>
        </p:spPr>
        <p:txBody>
          <a:bodyPr wrap="none">
            <a:spAutoFit/>
          </a:bodyPr>
          <a:lstStyle/>
          <a:p>
            <a:pPr algn="ctr">
              <a:lnSpc>
                <a:spcPct val="100000"/>
              </a:lnSpc>
              <a:spcAft>
                <a:spcPts val="0"/>
              </a:spcAft>
            </a:pPr>
            <a:r>
              <a:rPr lang="nl-NL" sz="3600">
                <a:latin typeface="Arial" panose="020B0604020202020204" pitchFamily="34" charset="0"/>
                <a:cs typeface="Arial" panose="020B0604020202020204" pitchFamily="34" charset="0"/>
              </a:rPr>
              <a:t>Thiếu chất khoáng</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2225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057900"/>
            <a:ext cx="18873102" cy="4992884"/>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a:off x="14822535" y="0"/>
            <a:ext cx="3495035" cy="838198"/>
          </a:xfrm>
          <a:prstGeom prst="rect">
            <a:avLst/>
          </a:prstGeom>
        </p:spPr>
      </p:pic>
      <p:sp>
        <p:nvSpPr>
          <p:cNvPr id="17" name="TextBox 11">
            <a:extLst>
              <a:ext uri="{FF2B5EF4-FFF2-40B4-BE49-F238E27FC236}">
                <a16:creationId xmlns:a16="http://schemas.microsoft.com/office/drawing/2014/main" id="{80CDF31E-9254-82F4-B432-80EDD69C7C25}"/>
              </a:ext>
            </a:extLst>
          </p:cNvPr>
          <p:cNvSpPr txBox="1"/>
          <p:nvPr/>
        </p:nvSpPr>
        <p:spPr>
          <a:xfrm>
            <a:off x="0" y="684193"/>
            <a:ext cx="18287999" cy="954107"/>
          </a:xfrm>
          <a:prstGeom prst="rect">
            <a:avLst/>
          </a:prstGeom>
        </p:spPr>
        <p:txBody>
          <a:bodyPr wrap="square" lIns="0" tIns="0" rIns="0" bIns="0" rtlCol="0" anchor="t">
            <a:spAutoFit/>
          </a:bodyPr>
          <a:lstStyle/>
          <a:p>
            <a:pPr algn="ctr">
              <a:spcBef>
                <a:spcPct val="0"/>
              </a:spcBef>
            </a:pPr>
            <a:r>
              <a:rPr lang="en-US" sz="6200" b="1">
                <a:solidFill>
                  <a:schemeClr val="tx2"/>
                </a:solidFill>
                <a:latin typeface="Arial" panose="020B0604020202020204" pitchFamily="34" charset="0"/>
                <a:cs typeface="Arial" panose="020B0604020202020204" pitchFamily="34" charset="0"/>
              </a:rPr>
              <a:t>Kết luận</a:t>
            </a:r>
            <a:endParaRPr lang="en-US" sz="6200" b="1" dirty="0">
              <a:solidFill>
                <a:schemeClr val="tx2"/>
              </a:solidFill>
              <a:latin typeface="Arial" panose="020B0604020202020204" pitchFamily="34" charset="0"/>
              <a:cs typeface="Arial" panose="020B0604020202020204" pitchFamily="34" charset="0"/>
            </a:endParaRPr>
          </a:p>
        </p:txBody>
      </p:sp>
      <p:pic>
        <p:nvPicPr>
          <p:cNvPr id="18"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flipH="1">
            <a:off x="-40944" y="-1"/>
            <a:ext cx="3465465" cy="838199"/>
          </a:xfrm>
          <a:prstGeom prst="rect">
            <a:avLst/>
          </a:prstGeom>
        </p:spPr>
      </p:pic>
      <p:grpSp>
        <p:nvGrpSpPr>
          <p:cNvPr id="4" name="Group 3"/>
          <p:cNvGrpSpPr/>
          <p:nvPr/>
        </p:nvGrpSpPr>
        <p:grpSpPr>
          <a:xfrm>
            <a:off x="7273652" y="2705100"/>
            <a:ext cx="8880748" cy="4992884"/>
            <a:chOff x="582918" y="1948519"/>
            <a:chExt cx="8880748" cy="4992884"/>
          </a:xfrm>
        </p:grpSpPr>
        <p:grpSp>
          <p:nvGrpSpPr>
            <p:cNvPr id="9" name="Group 8"/>
            <p:cNvGrpSpPr/>
            <p:nvPr/>
          </p:nvGrpSpPr>
          <p:grpSpPr>
            <a:xfrm>
              <a:off x="582918" y="1948519"/>
              <a:ext cx="8880748" cy="4992884"/>
              <a:chOff x="400052" y="2909031"/>
              <a:chExt cx="8880748" cy="4992884"/>
            </a:xfrm>
          </p:grpSpPr>
          <p:sp>
            <p:nvSpPr>
              <p:cNvPr id="10" name="Rectangle 9"/>
              <p:cNvSpPr/>
              <p:nvPr/>
            </p:nvSpPr>
            <p:spPr>
              <a:xfrm>
                <a:off x="400052" y="3317933"/>
                <a:ext cx="8880748" cy="4583982"/>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4367961" y="2909031"/>
                <a:ext cx="944928" cy="908584"/>
              </a:xfrm>
              <a:prstGeom prst="rect">
                <a:avLst/>
              </a:prstGeom>
            </p:spPr>
          </p:pic>
        </p:grpSp>
        <p:sp>
          <p:nvSpPr>
            <p:cNvPr id="2" name="Rectangle 1"/>
            <p:cNvSpPr/>
            <p:nvPr/>
          </p:nvSpPr>
          <p:spPr>
            <a:xfrm>
              <a:off x="1009366" y="3287500"/>
              <a:ext cx="8027851" cy="2723823"/>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Thực vật cần đủ nước, chất khoáng, không khí, ánh sáng để sống và phát triển.</a:t>
              </a:r>
            </a:p>
          </p:txBody>
        </p:sp>
      </p:grpSp>
      <p:pic>
        <p:nvPicPr>
          <p:cNvPr id="19" name="Picture 8"/>
          <p:cNvPicPr>
            <a:picLocks noChangeAspect="1"/>
          </p:cNvPicPr>
          <p:nvPr/>
        </p:nvPicPr>
        <p:blipFill>
          <a:blip r:embed="rId6"/>
          <a:srcRect/>
          <a:stretch>
            <a:fillRect/>
          </a:stretch>
        </p:blipFill>
        <p:spPr>
          <a:xfrm>
            <a:off x="2209800" y="3845485"/>
            <a:ext cx="3657600" cy="6319829"/>
          </a:xfrm>
          <a:prstGeom prst="rect">
            <a:avLst/>
          </a:prstGeom>
        </p:spPr>
      </p:pic>
    </p:spTree>
    <p:extLst>
      <p:ext uri="{BB962C8B-B14F-4D97-AF65-F5344CB8AC3E}">
        <p14:creationId xmlns:p14="http://schemas.microsoft.com/office/powerpoint/2010/main" val="42242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3265" y="8742494"/>
            <a:ext cx="19134530" cy="3563806"/>
          </a:xfrm>
          <a:prstGeom prst="rect">
            <a:avLst/>
          </a:prstGeom>
        </p:spPr>
      </p:pic>
      <p:pic>
        <p:nvPicPr>
          <p:cNvPr id="13" name="Picture 1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606609"/>
            <a:ext cx="1002505" cy="1109273"/>
          </a:xfrm>
          <a:prstGeom prst="rect">
            <a:avLst/>
          </a:prstGeom>
        </p:spPr>
      </p:pic>
      <p:sp>
        <p:nvSpPr>
          <p:cNvPr id="16" name="Rectangle 15"/>
          <p:cNvSpPr/>
          <p:nvPr/>
        </p:nvSpPr>
        <p:spPr>
          <a:xfrm>
            <a:off x="3575468" y="876300"/>
            <a:ext cx="11137063" cy="1754326"/>
          </a:xfrm>
          <a:prstGeom prst="rect">
            <a:avLst/>
          </a:prstGeom>
        </p:spPr>
        <p:txBody>
          <a:bodyPr wrap="square" anchor="ctr">
            <a:spAutoFit/>
          </a:bodyPr>
          <a:lstStyle/>
          <a:p>
            <a:pPr algn="ctr">
              <a:lnSpc>
                <a:spcPct val="150000"/>
              </a:lnSpc>
              <a:spcBef>
                <a:spcPts val="300"/>
              </a:spcBef>
              <a:spcAft>
                <a:spcPts val="300"/>
              </a:spcAft>
            </a:pPr>
            <a:r>
              <a:rPr lang="en-US" sz="3600" b="1">
                <a:latin typeface="Arial" panose="020B0604020202020204" pitchFamily="34" charset="0"/>
                <a:ea typeface="Calibri" panose="020F0502020204030204" pitchFamily="34" charset="0"/>
                <a:cs typeface="Arial" panose="020B0604020202020204" pitchFamily="34" charset="0"/>
              </a:rPr>
              <a:t>Hoạt động 1.2. </a:t>
            </a:r>
            <a:r>
              <a:rPr lang="en-US" sz="3600" b="1" i="1">
                <a:solidFill>
                  <a:srgbClr val="FF0000"/>
                </a:solidFill>
                <a:latin typeface="Arial" panose="020B0604020202020204" pitchFamily="34" charset="0"/>
                <a:cs typeface="Arial" panose="020B0604020202020204" pitchFamily="34" charset="0"/>
              </a:rPr>
              <a:t>Đọc phần em có biết (SGK tr.55) </a:t>
            </a:r>
          </a:p>
          <a:p>
            <a:pPr algn="ctr">
              <a:lnSpc>
                <a:spcPct val="150000"/>
              </a:lnSpc>
              <a:spcBef>
                <a:spcPts val="300"/>
              </a:spcBef>
              <a:spcAft>
                <a:spcPts val="300"/>
              </a:spcAft>
            </a:pPr>
            <a:r>
              <a:rPr lang="en-US" sz="3600" b="1" i="1">
                <a:solidFill>
                  <a:srgbClr val="FF0000"/>
                </a:solidFill>
                <a:latin typeface="Arial" panose="020B0604020202020204" pitchFamily="34" charset="0"/>
                <a:cs typeface="Arial" panose="020B0604020202020204" pitchFamily="34" charset="0"/>
              </a:rPr>
              <a:t>và quan sát hình 4, 5:</a:t>
            </a:r>
            <a:endPar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29"/>
          <p:cNvPicPr>
            <a:picLocks noChangeAspect="1"/>
          </p:cNvPicPr>
          <p:nvPr/>
        </p:nvPicPr>
        <p:blipFill>
          <a:blip r:embed="rId5"/>
          <a:srcRect/>
          <a:stretch>
            <a:fillRect/>
          </a:stretch>
        </p:blipFill>
        <p:spPr>
          <a:xfrm rot="975354">
            <a:off x="15585292" y="159414"/>
            <a:ext cx="2880041" cy="777611"/>
          </a:xfrm>
          <a:prstGeom prst="rect">
            <a:avLst/>
          </a:prstGeom>
        </p:spPr>
      </p:pic>
      <p:grpSp>
        <p:nvGrpSpPr>
          <p:cNvPr id="4" name="Group 3"/>
          <p:cNvGrpSpPr/>
          <p:nvPr/>
        </p:nvGrpSpPr>
        <p:grpSpPr>
          <a:xfrm>
            <a:off x="3834440" y="3467100"/>
            <a:ext cx="10619118" cy="4973108"/>
            <a:chOff x="810882" y="3393280"/>
            <a:chExt cx="10619118" cy="4973108"/>
          </a:xfrm>
        </p:grpSpPr>
        <p:pic>
          <p:nvPicPr>
            <p:cNvPr id="2054" name="Picture 6" descr="Капуста Портоза F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393280"/>
              <a:ext cx="4593564" cy="4057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http://knkn.baria-vungtau.gov.vn/documents/244737/296944/sau%20rieng%20%28dieu%20kien%20song%29.jpg?t=14498048415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393280"/>
              <a:ext cx="5410200" cy="4057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0882" y="7750835"/>
              <a:ext cx="4648200"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Hình 4. Cây bắp cải</a:t>
              </a:r>
            </a:p>
          </p:txBody>
        </p:sp>
        <p:sp>
          <p:nvSpPr>
            <p:cNvPr id="21" name="TextBox 20"/>
            <p:cNvSpPr txBox="1"/>
            <p:nvPr/>
          </p:nvSpPr>
          <p:spPr>
            <a:xfrm>
              <a:off x="6400800" y="7750835"/>
              <a:ext cx="4648200" cy="615553"/>
            </a:xfrm>
            <a:prstGeom prst="rect">
              <a:avLst/>
            </a:prstGeom>
            <a:noFill/>
          </p:spPr>
          <p:txBody>
            <a:bodyPr wrap="square" rtlCol="0">
              <a:spAutoFit/>
            </a:bodyPr>
            <a:lstStyle/>
            <a:p>
              <a:pPr algn="ctr"/>
              <a:r>
                <a:rPr lang="en-US" sz="3400" i="1">
                  <a:latin typeface="Arial" panose="020B0604020202020204" pitchFamily="34" charset="0"/>
                  <a:cs typeface="Arial" panose="020B0604020202020204" pitchFamily="34" charset="0"/>
                </a:rPr>
                <a:t>Hình 5. Cây sầu riêng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3265" y="8742494"/>
            <a:ext cx="19134530" cy="3563806"/>
          </a:xfrm>
          <a:prstGeom prst="rect">
            <a:avLst/>
          </a:prstGeom>
        </p:spPr>
      </p:pic>
      <p:pic>
        <p:nvPicPr>
          <p:cNvPr id="13" name="Picture 1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606609"/>
            <a:ext cx="1002505" cy="1109273"/>
          </a:xfrm>
          <a:prstGeom prst="rect">
            <a:avLst/>
          </a:prstGeom>
        </p:spPr>
      </p:pic>
      <p:sp>
        <p:nvSpPr>
          <p:cNvPr id="16" name="Rectangle 15"/>
          <p:cNvSpPr/>
          <p:nvPr/>
        </p:nvSpPr>
        <p:spPr>
          <a:xfrm>
            <a:off x="3575468" y="876300"/>
            <a:ext cx="11137063" cy="1754326"/>
          </a:xfrm>
          <a:prstGeom prst="rect">
            <a:avLst/>
          </a:prstGeom>
        </p:spPr>
        <p:txBody>
          <a:bodyPr wrap="square" anchor="ctr">
            <a:spAutoFit/>
          </a:bodyPr>
          <a:lstStyle/>
          <a:p>
            <a:pPr algn="ctr">
              <a:lnSpc>
                <a:spcPct val="150000"/>
              </a:lnSpc>
              <a:spcBef>
                <a:spcPts val="300"/>
              </a:spcBef>
              <a:spcAft>
                <a:spcPts val="300"/>
              </a:spcAft>
            </a:pPr>
            <a:r>
              <a:rPr lang="en-US" sz="3600" b="1">
                <a:latin typeface="Arial" panose="020B0604020202020204" pitchFamily="34" charset="0"/>
                <a:ea typeface="Calibri" panose="020F0502020204030204" pitchFamily="34" charset="0"/>
                <a:cs typeface="Arial" panose="020B0604020202020204" pitchFamily="34" charset="0"/>
              </a:rPr>
              <a:t>Hoạt động 1.2. </a:t>
            </a:r>
            <a:r>
              <a:rPr lang="en-US" sz="3600" b="1" i="1">
                <a:solidFill>
                  <a:srgbClr val="FF0000"/>
                </a:solidFill>
                <a:latin typeface="Arial" panose="020B0604020202020204" pitchFamily="34" charset="0"/>
                <a:cs typeface="Arial" panose="020B0604020202020204" pitchFamily="34" charset="0"/>
              </a:rPr>
              <a:t>Đọc phần em có biết (SGK tr.55) </a:t>
            </a:r>
          </a:p>
          <a:p>
            <a:pPr algn="ctr">
              <a:lnSpc>
                <a:spcPct val="150000"/>
              </a:lnSpc>
              <a:spcBef>
                <a:spcPts val="300"/>
              </a:spcBef>
              <a:spcAft>
                <a:spcPts val="300"/>
              </a:spcAft>
            </a:pPr>
            <a:r>
              <a:rPr lang="en-US" sz="3600" b="1" i="1">
                <a:solidFill>
                  <a:srgbClr val="FF0000"/>
                </a:solidFill>
                <a:latin typeface="Arial" panose="020B0604020202020204" pitchFamily="34" charset="0"/>
                <a:cs typeface="Arial" panose="020B0604020202020204" pitchFamily="34" charset="0"/>
              </a:rPr>
              <a:t>và quan sát hình 4, 5:</a:t>
            </a:r>
            <a:endPar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29"/>
          <p:cNvPicPr>
            <a:picLocks noChangeAspect="1"/>
          </p:cNvPicPr>
          <p:nvPr/>
        </p:nvPicPr>
        <p:blipFill>
          <a:blip r:embed="rId5"/>
          <a:srcRect/>
          <a:stretch>
            <a:fillRect/>
          </a:stretch>
        </p:blipFill>
        <p:spPr>
          <a:xfrm rot="975354">
            <a:off x="15585292" y="159414"/>
            <a:ext cx="2880041" cy="777611"/>
          </a:xfrm>
          <a:prstGeom prst="rect">
            <a:avLst/>
          </a:prstGeom>
        </p:spPr>
      </p:pic>
      <p:grpSp>
        <p:nvGrpSpPr>
          <p:cNvPr id="11" name="Group 10"/>
          <p:cNvGrpSpPr/>
          <p:nvPr/>
        </p:nvGrpSpPr>
        <p:grpSpPr>
          <a:xfrm>
            <a:off x="5486400" y="3160928"/>
            <a:ext cx="6324599" cy="6082260"/>
            <a:chOff x="963742" y="2935883"/>
            <a:chExt cx="6324599" cy="6082259"/>
          </a:xfrm>
        </p:grpSpPr>
        <p:grpSp>
          <p:nvGrpSpPr>
            <p:cNvPr id="12" name="Group 3"/>
            <p:cNvGrpSpPr/>
            <p:nvPr/>
          </p:nvGrpSpPr>
          <p:grpSpPr>
            <a:xfrm>
              <a:off x="963742" y="3466186"/>
              <a:ext cx="6324599" cy="5551956"/>
              <a:chOff x="0" y="-38100"/>
              <a:chExt cx="1416312" cy="1029344"/>
            </a:xfrm>
          </p:grpSpPr>
          <p:sp>
            <p:nvSpPr>
              <p:cNvPr id="17" name="Freeform 4"/>
              <p:cNvSpPr/>
              <p:nvPr/>
            </p:nvSpPr>
            <p:spPr>
              <a:xfrm>
                <a:off x="90986" y="0"/>
                <a:ext cx="1325326" cy="991244"/>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FBC391"/>
              </a:solidFill>
              <a:ln w="19050">
                <a:solidFill>
                  <a:srgbClr val="FFFFFF"/>
                </a:solidFill>
              </a:ln>
            </p:spPr>
            <p:txBody>
              <a:bodyPr/>
              <a:lstStyle/>
              <a:p>
                <a:endParaRPr lang="en-US"/>
              </a:p>
            </p:txBody>
          </p:sp>
          <p:sp>
            <p:nvSpPr>
              <p:cNvPr id="18" name="TextBox 5"/>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sz="3500"/>
              </a:p>
            </p:txBody>
          </p:sp>
        </p:grpSp>
        <p:sp>
          <p:nvSpPr>
            <p:cNvPr id="14" name="Rectangle 13"/>
            <p:cNvSpPr/>
            <p:nvPr/>
          </p:nvSpPr>
          <p:spPr>
            <a:xfrm>
              <a:off x="1790928" y="4221255"/>
              <a:ext cx="5065050" cy="4247316"/>
            </a:xfrm>
            <a:prstGeom prst="rect">
              <a:avLst/>
            </a:prstGeom>
          </p:spPr>
          <p:txBody>
            <a:bodyPr wrap="square" anchor="ctr">
              <a:spAutoFit/>
            </a:bodyPr>
            <a:lstStyle/>
            <a:p>
              <a:pPr algn="just">
                <a:lnSpc>
                  <a:spcPct val="150000"/>
                </a:lnSpc>
              </a:pPr>
              <a:r>
                <a:rPr lang="en-US" sz="3600">
                  <a:latin typeface="Arial" panose="020B0604020202020204" pitchFamily="34" charset="0"/>
                  <a:cs typeface="Arial" panose="020B0604020202020204" pitchFamily="34" charset="0"/>
                </a:rPr>
                <a:t>Đưa các cây thường trồng ở vùng nhiệt độ cao sang trồng ở vùng băng tuyết có nhiệt độ quá thấp.</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663" y="2935883"/>
              <a:ext cx="1405580" cy="1405580"/>
            </a:xfrm>
            <a:prstGeom prst="rect">
              <a:avLst/>
            </a:prstGeom>
          </p:spPr>
        </p:pic>
      </p:grpSp>
      <p:grpSp>
        <p:nvGrpSpPr>
          <p:cNvPr id="39" name="Group 38"/>
          <p:cNvGrpSpPr/>
          <p:nvPr/>
        </p:nvGrpSpPr>
        <p:grpSpPr>
          <a:xfrm>
            <a:off x="548423" y="2890025"/>
            <a:ext cx="4870737" cy="3800141"/>
            <a:chOff x="8508284" y="4308359"/>
            <a:chExt cx="7400220" cy="3350257"/>
          </a:xfrm>
          <a:solidFill>
            <a:schemeClr val="accent1"/>
          </a:solidFill>
        </p:grpSpPr>
        <p:sp>
          <p:nvSpPr>
            <p:cNvPr id="40" name="Rounded Rectangular Callout 39"/>
            <p:cNvSpPr/>
            <p:nvPr/>
          </p:nvSpPr>
          <p:spPr>
            <a:xfrm>
              <a:off x="8508284" y="4308359"/>
              <a:ext cx="7400220" cy="2888406"/>
            </a:xfrm>
            <a:prstGeom prst="wedgeRoundRectCallout">
              <a:avLst>
                <a:gd name="adj1" fmla="val 3527"/>
                <a:gd name="adj2" fmla="val 42667"/>
                <a:gd name="adj3" fmla="val 16667"/>
              </a:avLst>
            </a:prstGeom>
            <a:solidFill>
              <a:srgbClr val="C3D6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Các cây sẽ sống và phát triển như thế nào nếu:</a:t>
              </a:r>
            </a:p>
          </p:txBody>
        </p:sp>
        <p:sp>
          <p:nvSpPr>
            <p:cNvPr id="41" name="Isosceles Triangle 40"/>
            <p:cNvSpPr/>
            <p:nvPr/>
          </p:nvSpPr>
          <p:spPr>
            <a:xfrm rot="11823977">
              <a:off x="13077450" y="7033867"/>
              <a:ext cx="1138720" cy="624749"/>
            </a:xfrm>
            <a:prstGeom prst="triangle">
              <a:avLst/>
            </a:prstGeom>
            <a:solidFill>
              <a:srgbClr val="C3D6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p:cNvGrpSpPr/>
          <p:nvPr/>
        </p:nvGrpSpPr>
        <p:grpSpPr>
          <a:xfrm>
            <a:off x="11658600" y="3184896"/>
            <a:ext cx="6324599" cy="6082260"/>
            <a:chOff x="963742" y="2935883"/>
            <a:chExt cx="6324599" cy="6082259"/>
          </a:xfrm>
        </p:grpSpPr>
        <p:grpSp>
          <p:nvGrpSpPr>
            <p:cNvPr id="44" name="Group 3"/>
            <p:cNvGrpSpPr/>
            <p:nvPr/>
          </p:nvGrpSpPr>
          <p:grpSpPr>
            <a:xfrm>
              <a:off x="963742" y="3466186"/>
              <a:ext cx="6324599" cy="5551956"/>
              <a:chOff x="0" y="-38100"/>
              <a:chExt cx="1416312" cy="1029344"/>
            </a:xfrm>
          </p:grpSpPr>
          <p:sp>
            <p:nvSpPr>
              <p:cNvPr id="47" name="Freeform 4"/>
              <p:cNvSpPr/>
              <p:nvPr/>
            </p:nvSpPr>
            <p:spPr>
              <a:xfrm>
                <a:off x="90986" y="0"/>
                <a:ext cx="1325326" cy="991244"/>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FBC391"/>
              </a:solidFill>
              <a:ln w="19050">
                <a:solidFill>
                  <a:srgbClr val="FFFFFF"/>
                </a:solidFill>
              </a:ln>
            </p:spPr>
            <p:txBody>
              <a:bodyPr/>
              <a:lstStyle/>
              <a:p>
                <a:endParaRPr lang="en-US"/>
              </a:p>
            </p:txBody>
          </p:sp>
          <p:sp>
            <p:nvSpPr>
              <p:cNvPr id="48" name="TextBox 5"/>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sz="3500"/>
              </a:p>
            </p:txBody>
          </p:sp>
        </p:grpSp>
        <p:sp>
          <p:nvSpPr>
            <p:cNvPr id="45" name="Rectangle 44"/>
            <p:cNvSpPr/>
            <p:nvPr/>
          </p:nvSpPr>
          <p:spPr>
            <a:xfrm>
              <a:off x="1790928" y="4317495"/>
              <a:ext cx="5065050" cy="4247316"/>
            </a:xfrm>
            <a:prstGeom prst="rect">
              <a:avLst/>
            </a:prstGeom>
          </p:spPr>
          <p:txBody>
            <a:bodyPr wrap="square" anchor="ctr">
              <a:spAutoFit/>
            </a:bodyPr>
            <a:lstStyle/>
            <a:p>
              <a:pPr algn="just">
                <a:lnSpc>
                  <a:spcPct val="150000"/>
                </a:lnSpc>
              </a:pPr>
              <a:r>
                <a:rPr lang="en-US" sz="3600">
                  <a:latin typeface="Arial" panose="020B0604020202020204" pitchFamily="34" charset="0"/>
                  <a:cs typeface="Arial" panose="020B0604020202020204" pitchFamily="34" charset="0"/>
                </a:rPr>
                <a:t>Đưa các cây thường trồng ở vùng nhiệt độ thấp sang trồng ở vùng sa mạc nắng nóng có nhiệt độ quá cao.</a:t>
              </a: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663" y="2935883"/>
              <a:ext cx="1405580" cy="1405580"/>
            </a:xfrm>
            <a:prstGeom prst="rect">
              <a:avLst/>
            </a:prstGeom>
          </p:spPr>
        </p:pic>
      </p:grpSp>
      <p:pic>
        <p:nvPicPr>
          <p:cNvPr id="49" name="Picture 15"/>
          <p:cNvPicPr>
            <a:picLocks noChangeAspect="1"/>
          </p:cNvPicPr>
          <p:nvPr/>
        </p:nvPicPr>
        <p:blipFill>
          <a:blip r:embed="rId7"/>
          <a:srcRect/>
          <a:stretch>
            <a:fillRect/>
          </a:stretch>
        </p:blipFill>
        <p:spPr>
          <a:xfrm>
            <a:off x="1139857" y="6715405"/>
            <a:ext cx="3189724" cy="3789771"/>
          </a:xfrm>
          <a:prstGeom prst="rect">
            <a:avLst/>
          </a:prstGeom>
        </p:spPr>
      </p:pic>
    </p:spTree>
    <p:extLst>
      <p:ext uri="{BB962C8B-B14F-4D97-AF65-F5344CB8AC3E}">
        <p14:creationId xmlns:p14="http://schemas.microsoft.com/office/powerpoint/2010/main" val="1334160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3265" y="8742494"/>
            <a:ext cx="19134530" cy="3563806"/>
          </a:xfrm>
          <a:prstGeom prst="rect">
            <a:avLst/>
          </a:prstGeom>
        </p:spPr>
      </p:pic>
      <p:pic>
        <p:nvPicPr>
          <p:cNvPr id="13" name="Picture 1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606609"/>
            <a:ext cx="1002505" cy="1109273"/>
          </a:xfrm>
          <a:prstGeom prst="rect">
            <a:avLst/>
          </a:prstGeom>
        </p:spPr>
      </p:pic>
      <p:pic>
        <p:nvPicPr>
          <p:cNvPr id="20" name="Picture 29"/>
          <p:cNvPicPr>
            <a:picLocks noChangeAspect="1"/>
          </p:cNvPicPr>
          <p:nvPr/>
        </p:nvPicPr>
        <p:blipFill>
          <a:blip r:embed="rId5"/>
          <a:srcRect/>
          <a:stretch>
            <a:fillRect/>
          </a:stretch>
        </p:blipFill>
        <p:spPr>
          <a:xfrm rot="975354">
            <a:off x="15585292" y="159414"/>
            <a:ext cx="2880041" cy="777611"/>
          </a:xfrm>
          <a:prstGeom prst="rect">
            <a:avLst/>
          </a:prstGeom>
        </p:spPr>
      </p:pic>
      <p:grpSp>
        <p:nvGrpSpPr>
          <p:cNvPr id="2" name="Group 1"/>
          <p:cNvGrpSpPr/>
          <p:nvPr/>
        </p:nvGrpSpPr>
        <p:grpSpPr>
          <a:xfrm>
            <a:off x="3276600" y="749009"/>
            <a:ext cx="11734800" cy="4619625"/>
            <a:chOff x="4038600" y="662099"/>
            <a:chExt cx="11734800" cy="4619625"/>
          </a:xfrm>
        </p:grpSpPr>
        <p:pic>
          <p:nvPicPr>
            <p:cNvPr id="3074" name="Picture 2" descr="Cây cối bị đóng băng ở Lâm Đồ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662099"/>
              <a:ext cx="3962400" cy="46196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Lý do lá cây bị rũ xuống và 6 cách cứu cây ủ rũ sắp ch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662099"/>
              <a:ext cx="7391400" cy="46196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6" name="Flowchart: Process 25"/>
          <p:cNvSpPr/>
          <p:nvPr/>
        </p:nvSpPr>
        <p:spPr>
          <a:xfrm>
            <a:off x="2438400" y="6081005"/>
            <a:ext cx="13411200" cy="3203112"/>
          </a:xfrm>
          <a:prstGeom prst="flowChartProcess">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Trong cả hai trường hợp, khi cây bị đưa sang vùng nhiệt độ thấp hoặc cao hơn nhiệt độ mà cây chịu được thì cây sẽ phát triển kém và có thể bị chết.</a:t>
            </a:r>
          </a:p>
        </p:txBody>
      </p:sp>
      <p:pic>
        <p:nvPicPr>
          <p:cNvPr id="2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106352">
            <a:off x="954131" y="4460986"/>
            <a:ext cx="2076220" cy="1536403"/>
          </a:xfrm>
          <a:prstGeom prst="rect">
            <a:avLst/>
          </a:prstGeom>
        </p:spPr>
      </p:pic>
    </p:spTree>
    <p:extLst>
      <p:ext uri="{BB962C8B-B14F-4D97-AF65-F5344CB8AC3E}">
        <p14:creationId xmlns:p14="http://schemas.microsoft.com/office/powerpoint/2010/main" val="118837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edg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3265" y="8742494"/>
            <a:ext cx="19134530" cy="3563806"/>
          </a:xfrm>
          <a:prstGeom prst="rect">
            <a:avLst/>
          </a:prstGeom>
        </p:spPr>
      </p:pic>
      <p:pic>
        <p:nvPicPr>
          <p:cNvPr id="13" name="Picture 1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606609"/>
            <a:ext cx="1002505" cy="1109273"/>
          </a:xfrm>
          <a:prstGeom prst="rect">
            <a:avLst/>
          </a:prstGeom>
        </p:spPr>
      </p:pic>
      <p:pic>
        <p:nvPicPr>
          <p:cNvPr id="20" name="Picture 29"/>
          <p:cNvPicPr>
            <a:picLocks noChangeAspect="1"/>
          </p:cNvPicPr>
          <p:nvPr/>
        </p:nvPicPr>
        <p:blipFill>
          <a:blip r:embed="rId5"/>
          <a:srcRect/>
          <a:stretch>
            <a:fillRect/>
          </a:stretch>
        </p:blipFill>
        <p:spPr>
          <a:xfrm rot="975354">
            <a:off x="15585292" y="159414"/>
            <a:ext cx="2880041" cy="777611"/>
          </a:xfrm>
          <a:prstGeom prst="rect">
            <a:avLst/>
          </a:prstGeom>
        </p:spPr>
      </p:pic>
      <p:grpSp>
        <p:nvGrpSpPr>
          <p:cNvPr id="10" name="Group 9"/>
          <p:cNvGrpSpPr/>
          <p:nvPr/>
        </p:nvGrpSpPr>
        <p:grpSpPr>
          <a:xfrm>
            <a:off x="1552160" y="800100"/>
            <a:ext cx="15183679" cy="3052443"/>
            <a:chOff x="1891909" y="-433697"/>
            <a:chExt cx="15183679" cy="3052443"/>
          </a:xfrm>
          <a:solidFill>
            <a:schemeClr val="bg1"/>
          </a:solidFill>
        </p:grpSpPr>
        <p:grpSp>
          <p:nvGrpSpPr>
            <p:cNvPr id="11" name="Group 10"/>
            <p:cNvGrpSpPr/>
            <p:nvPr/>
          </p:nvGrpSpPr>
          <p:grpSpPr>
            <a:xfrm>
              <a:off x="2501510" y="-433697"/>
              <a:ext cx="14574078" cy="3052443"/>
              <a:chOff x="11458367" y="-875894"/>
              <a:chExt cx="14574078" cy="3052443"/>
            </a:xfrm>
            <a:grpFill/>
          </p:grpSpPr>
          <p:sp>
            <p:nvSpPr>
              <p:cNvPr id="14" name="Freeform 3"/>
              <p:cNvSpPr/>
              <p:nvPr/>
            </p:nvSpPr>
            <p:spPr>
              <a:xfrm>
                <a:off x="11458367" y="-875894"/>
                <a:ext cx="14574078" cy="3052443"/>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1"/>
              </a:solidFill>
              <a:ln>
                <a:noFill/>
              </a:ln>
              <a:effectLst>
                <a:outerShdw blurRad="50800" dist="38100" dir="2700000" algn="tl" rotWithShape="0">
                  <a:prstClr val="black">
                    <a:alpha val="40000"/>
                  </a:prstClr>
                </a:outerShdw>
              </a:effectLst>
            </p:spPr>
            <p:txBody>
              <a:bodyPr/>
              <a:lstStyle/>
              <a:p>
                <a:endParaRPr lang="en-US"/>
              </a:p>
            </p:txBody>
          </p:sp>
          <p:sp>
            <p:nvSpPr>
              <p:cNvPr id="15" name="TextBox 14">
                <a:extLst>
                  <a:ext uri="{FF2B5EF4-FFF2-40B4-BE49-F238E27FC236}">
                    <a16:creationId xmlns:a16="http://schemas.microsoft.com/office/drawing/2014/main" id="{997DC516-ED6E-49D9-702D-658F0B32E7A9}"/>
                  </a:ext>
                </a:extLst>
              </p:cNvPr>
              <p:cNvSpPr txBox="1"/>
              <p:nvPr/>
            </p:nvSpPr>
            <p:spPr>
              <a:xfrm>
                <a:off x="13009903" y="-642335"/>
                <a:ext cx="12681535" cy="2585323"/>
              </a:xfrm>
              <a:prstGeom prst="rect">
                <a:avLst/>
              </a:prstGeom>
              <a:noFill/>
            </p:spPr>
            <p:txBody>
              <a:bodyPr wrap="square">
                <a:spAutoFit/>
              </a:bodyPr>
              <a:lstStyle/>
              <a:p>
                <a:pPr lvl="0" algn="just">
                  <a:lnSpc>
                    <a:spcPct val="150000"/>
                  </a:lnSpc>
                  <a:spcAft>
                    <a:spcPts val="800"/>
                  </a:spcAft>
                </a:pPr>
                <a:r>
                  <a:rPr lang="en-US" sz="3600">
                    <a:latin typeface="Arial" panose="020B0604020202020204" pitchFamily="34" charset="0"/>
                    <a:cs typeface="Arial" panose="020B0604020202020204" pitchFamily="34" charset="0"/>
                  </a:rPr>
                  <a:t>Hãy liên hệ trong thực tế các cây trồng ở vùng băng tuyết vào mùa đông để làm rõ ảnh hưởng của nhiệt độ đến sự sống, phát triển của cây trồng.</a:t>
                </a:r>
                <a:endParaRPr lang="vi-VN" sz="3600" b="1" dirty="0">
                  <a:latin typeface="Arial" panose="020B0604020202020204" pitchFamily="34" charset="0"/>
                  <a:ea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6"/>
            <a:srcRect/>
            <a:stretch>
              <a:fillRect/>
            </a:stretch>
          </p:blipFill>
          <p:spPr>
            <a:xfrm>
              <a:off x="1891909" y="111322"/>
              <a:ext cx="1820130" cy="1962404"/>
            </a:xfrm>
            <a:prstGeom prst="rect">
              <a:avLst/>
            </a:prstGeom>
            <a:noFill/>
          </p:spPr>
        </p:pic>
      </p:grpSp>
      <p:pic>
        <p:nvPicPr>
          <p:cNvPr id="5122" name="Picture 2" descr="Top 16 Bài văn tả cảnh mùa đông hay nhất - Vik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98" y="4782665"/>
            <a:ext cx="7861202" cy="4736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ounded Rectangular Callout 9">
            <a:extLst>
              <a:ext uri="{FF2B5EF4-FFF2-40B4-BE49-F238E27FC236}">
                <a16:creationId xmlns:a16="http://schemas.microsoft.com/office/drawing/2014/main" id="{194DA647-BC4E-8D37-F414-BD5DBC33C729}"/>
              </a:ext>
            </a:extLst>
          </p:cNvPr>
          <p:cNvSpPr/>
          <p:nvPr/>
        </p:nvSpPr>
        <p:spPr>
          <a:xfrm>
            <a:off x="9753600" y="5132171"/>
            <a:ext cx="7848600" cy="4037361"/>
          </a:xfrm>
          <a:prstGeom prst="wedgeRoundRectCallout">
            <a:avLst>
              <a:gd name="adj1" fmla="val -60985"/>
              <a:gd name="adj2" fmla="val 24260"/>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Vào mùa đông, cây thường rụng lá để hạn chế thoát hơi nước. Qua mùa băng tuyết, cây bắt đầu đâm chồi, nảy lộc, phát triển trở lại.</a:t>
            </a:r>
          </a:p>
        </p:txBody>
      </p:sp>
    </p:spTree>
    <p:extLst>
      <p:ext uri="{BB962C8B-B14F-4D97-AF65-F5344CB8AC3E}">
        <p14:creationId xmlns:p14="http://schemas.microsoft.com/office/powerpoint/2010/main" val="4259803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 calcmode="lin" valueType="num">
                                      <p:cBhvr>
                                        <p:cTn id="14" dur="500" fill="hold"/>
                                        <p:tgtEl>
                                          <p:spTgt spid="5122"/>
                                        </p:tgtEl>
                                        <p:attrNameLst>
                                          <p:attrName>style.rotation</p:attrName>
                                        </p:attrNameLst>
                                      </p:cBhvr>
                                      <p:tavLst>
                                        <p:tav tm="0">
                                          <p:val>
                                            <p:fltVal val="90"/>
                                          </p:val>
                                        </p:tav>
                                        <p:tav tm="100000">
                                          <p:val>
                                            <p:fltVal val="0"/>
                                          </p:val>
                                        </p:tav>
                                      </p:tavLst>
                                    </p:anim>
                                    <p:animEffect transition="in" filter="fade">
                                      <p:cBhvr>
                                        <p:cTn id="15" dur="500"/>
                                        <p:tgtEl>
                                          <p:spTgt spid="512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3265" y="8742494"/>
            <a:ext cx="19134530" cy="3563806"/>
          </a:xfrm>
          <a:prstGeom prst="rect">
            <a:avLst/>
          </a:prstGeom>
        </p:spPr>
      </p:pic>
      <p:pic>
        <p:nvPicPr>
          <p:cNvPr id="13" name="Picture 1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606609"/>
            <a:ext cx="1002505" cy="1109273"/>
          </a:xfrm>
          <a:prstGeom prst="rect">
            <a:avLst/>
          </a:prstGeom>
        </p:spPr>
      </p:pic>
      <p:pic>
        <p:nvPicPr>
          <p:cNvPr id="20" name="Picture 29"/>
          <p:cNvPicPr>
            <a:picLocks noChangeAspect="1"/>
          </p:cNvPicPr>
          <p:nvPr/>
        </p:nvPicPr>
        <p:blipFill>
          <a:blip r:embed="rId5"/>
          <a:srcRect/>
          <a:stretch>
            <a:fillRect/>
          </a:stretch>
        </p:blipFill>
        <p:spPr>
          <a:xfrm rot="975354">
            <a:off x="15585292" y="159414"/>
            <a:ext cx="2880041" cy="777611"/>
          </a:xfrm>
          <a:prstGeom prst="rect">
            <a:avLst/>
          </a:prstGeom>
        </p:spPr>
      </p:pic>
      <p:sp>
        <p:nvSpPr>
          <p:cNvPr id="16" name="Rounded Rectangular Callout 15"/>
          <p:cNvSpPr/>
          <p:nvPr/>
        </p:nvSpPr>
        <p:spPr>
          <a:xfrm>
            <a:off x="1676400" y="1693343"/>
            <a:ext cx="8382000" cy="2349039"/>
          </a:xfrm>
          <a:prstGeom prst="wedgeRoundRectCallout">
            <a:avLst>
              <a:gd name="adj1" fmla="val 66258"/>
              <a:gd name="adj2" fmla="val 38500"/>
              <a:gd name="adj3" fmla="val 16667"/>
            </a:avLst>
          </a:prstGeom>
          <a:solidFill>
            <a:srgbClr val="FFEA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Nhiệt độ ảnh hưởng đến sự sống và phát triển của thực vật như thế nào?</a:t>
            </a:r>
          </a:p>
        </p:txBody>
      </p:sp>
      <p:sp>
        <p:nvSpPr>
          <p:cNvPr id="17" name="Rounded Rectangular Callout 16"/>
          <p:cNvSpPr/>
          <p:nvPr/>
        </p:nvSpPr>
        <p:spPr>
          <a:xfrm>
            <a:off x="1676400" y="5067300"/>
            <a:ext cx="8382000" cy="3886200"/>
          </a:xfrm>
          <a:prstGeom prst="wedgeRoundRectCallout">
            <a:avLst>
              <a:gd name="adj1" fmla="val 64803"/>
              <a:gd name="adj2" fmla="val 6500"/>
              <a:gd name="adj3" fmla="val 16667"/>
            </a:avLst>
          </a:prstGeom>
          <a:solidFill>
            <a:srgbClr val="FFEA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Nhiệt độ thích hợp giúp cây phát triển bình thường. Nhiệt độ quá cao hoặc quá thấp khiến cây kém phát triển và có thể bị chết.</a:t>
            </a:r>
          </a:p>
        </p:txBody>
      </p:sp>
      <p:pic>
        <p:nvPicPr>
          <p:cNvPr id="6146" name="Picture 2" descr="https://o.remove.bg/downloads/01987e47-69c2-41ab-95d3-9556cff9e20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3009900"/>
            <a:ext cx="5410200" cy="68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113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3265" y="8666294"/>
            <a:ext cx="19134530" cy="3563806"/>
          </a:xfrm>
          <a:prstGeom prst="rect">
            <a:avLst/>
          </a:prstGeom>
        </p:spPr>
      </p:pic>
      <p:pic>
        <p:nvPicPr>
          <p:cNvPr id="35" name="Picture 29"/>
          <p:cNvPicPr>
            <a:picLocks noChangeAspect="1"/>
          </p:cNvPicPr>
          <p:nvPr/>
        </p:nvPicPr>
        <p:blipFill>
          <a:blip r:embed="rId3"/>
          <a:srcRect/>
          <a:stretch>
            <a:fillRect/>
          </a:stretch>
        </p:blipFill>
        <p:spPr>
          <a:xfrm rot="975354">
            <a:off x="15585292" y="159414"/>
            <a:ext cx="2880041" cy="777611"/>
          </a:xfrm>
          <a:prstGeom prst="rect">
            <a:avLst/>
          </a:prstGeom>
        </p:spPr>
      </p:pic>
      <p:grpSp>
        <p:nvGrpSpPr>
          <p:cNvPr id="19" name="Group 18"/>
          <p:cNvGrpSpPr/>
          <p:nvPr/>
        </p:nvGrpSpPr>
        <p:grpSpPr>
          <a:xfrm>
            <a:off x="457200" y="598984"/>
            <a:ext cx="12160513" cy="8278317"/>
            <a:chOff x="8877033" y="1118151"/>
            <a:chExt cx="12160513" cy="8278317"/>
          </a:xfrm>
        </p:grpSpPr>
        <p:pic>
          <p:nvPicPr>
            <p:cNvPr id="20" name="Picture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4106" t="868" r="28177"/>
            <a:stretch>
              <a:fillRect/>
            </a:stretch>
          </p:blipFill>
          <p:spPr>
            <a:xfrm rot="5400000">
              <a:off x="11180932" y="-460147"/>
              <a:ext cx="7552716" cy="12160513"/>
            </a:xfrm>
            <a:prstGeom prst="rect">
              <a:avLst/>
            </a:prstGeom>
            <a:effectLst>
              <a:outerShdw blurRad="50800" dist="38100" dir="13500000" algn="br" rotWithShape="0">
                <a:prstClr val="black">
                  <a:alpha val="40000"/>
                </a:prstClr>
              </a:outerShdw>
            </a:effectLst>
          </p:spPr>
        </p:pic>
        <p:pic>
          <p:nvPicPr>
            <p:cNvPr id="2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4883">
              <a:off x="14541631" y="1118151"/>
              <a:ext cx="831317" cy="1451198"/>
            </a:xfrm>
            <a:prstGeom prst="rect">
              <a:avLst/>
            </a:prstGeom>
          </p:spPr>
        </p:pic>
      </p:grpSp>
      <p:pic>
        <p:nvPicPr>
          <p:cNvPr id="14"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20600" y="5295900"/>
            <a:ext cx="5410200" cy="4465874"/>
          </a:xfrm>
          <a:prstGeom prst="rect">
            <a:avLst/>
          </a:prstGeom>
        </p:spPr>
      </p:pic>
      <p:sp>
        <p:nvSpPr>
          <p:cNvPr id="2" name="Rectangle 1"/>
          <p:cNvSpPr/>
          <p:nvPr/>
        </p:nvSpPr>
        <p:spPr>
          <a:xfrm>
            <a:off x="1120644" y="2247511"/>
            <a:ext cx="11147557" cy="574772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Thực vật thường chỉ sống trong một khoảng nhiệt độ nhất định.</a:t>
            </a:r>
          </a:p>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Nhiệt độ quá cao hoặc quá thấp thực vật thường sẽ chết do không lấy được nước, không tạo được chất dinh dưỡng, cơ thể bị đóng băng hoặc khô cháy. </a:t>
            </a:r>
          </a:p>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Khi nhiệt độ thấp hoặc cao cây phát triển thường kém hơn.</a:t>
            </a:r>
          </a:p>
        </p:txBody>
      </p:sp>
    </p:spTree>
    <p:extLst>
      <p:ext uri="{BB962C8B-B14F-4D97-AF65-F5344CB8AC3E}">
        <p14:creationId xmlns:p14="http://schemas.microsoft.com/office/powerpoint/2010/main" val="391446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14" name="Picture 3"/>
          <p:cNvPicPr>
            <a:picLocks noChangeAspect="1"/>
          </p:cNvPicPr>
          <p:nvPr/>
        </p:nvPicPr>
        <p:blipFill>
          <a:blip r:embed="rId2"/>
          <a:srcRect/>
          <a:stretch>
            <a:fillRect/>
          </a:stretch>
        </p:blipFill>
        <p:spPr>
          <a:xfrm>
            <a:off x="-423265" y="8742494"/>
            <a:ext cx="19134530" cy="3563806"/>
          </a:xfrm>
          <a:prstGeom prst="rect">
            <a:avLst/>
          </a:prstGeom>
        </p:spPr>
      </p:pic>
      <p:pic>
        <p:nvPicPr>
          <p:cNvPr id="15" name="Picture 29"/>
          <p:cNvPicPr>
            <a:picLocks noChangeAspect="1"/>
          </p:cNvPicPr>
          <p:nvPr/>
        </p:nvPicPr>
        <p:blipFill>
          <a:blip r:embed="rId3"/>
          <a:srcRect/>
          <a:stretch>
            <a:fillRect/>
          </a:stretch>
        </p:blipFill>
        <p:spPr>
          <a:xfrm rot="975354">
            <a:off x="15585292" y="159414"/>
            <a:ext cx="2880041" cy="777611"/>
          </a:xfrm>
          <a:prstGeom prst="rect">
            <a:avLst/>
          </a:prstGeom>
        </p:spPr>
      </p:pic>
      <p:grpSp>
        <p:nvGrpSpPr>
          <p:cNvPr id="2" name="Group 1"/>
          <p:cNvGrpSpPr/>
          <p:nvPr/>
        </p:nvGrpSpPr>
        <p:grpSpPr>
          <a:xfrm>
            <a:off x="1371600" y="2460325"/>
            <a:ext cx="16294936" cy="8024032"/>
            <a:chOff x="1371600" y="2460325"/>
            <a:chExt cx="16294936" cy="8024032"/>
          </a:xfrm>
        </p:grpSpPr>
        <p:grpSp>
          <p:nvGrpSpPr>
            <p:cNvPr id="20" name="Group 3"/>
            <p:cNvGrpSpPr/>
            <p:nvPr/>
          </p:nvGrpSpPr>
          <p:grpSpPr>
            <a:xfrm>
              <a:off x="1371600" y="2460325"/>
              <a:ext cx="11925300" cy="7248388"/>
              <a:chOff x="0" y="0"/>
              <a:chExt cx="18242783" cy="12091182"/>
            </a:xfrm>
          </p:grpSpPr>
          <p:grpSp>
            <p:nvGrpSpPr>
              <p:cNvPr id="21" name="Group 4"/>
              <p:cNvGrpSpPr/>
              <p:nvPr/>
            </p:nvGrpSpPr>
            <p:grpSpPr>
              <a:xfrm>
                <a:off x="0" y="281638"/>
                <a:ext cx="17924518" cy="11809544"/>
                <a:chOff x="0" y="0"/>
                <a:chExt cx="10805670" cy="7119301"/>
              </a:xfrm>
            </p:grpSpPr>
            <p:sp>
              <p:nvSpPr>
                <p:cNvPr id="24"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FFD762"/>
                </a:solidFill>
                <a:ln>
                  <a:solidFill>
                    <a:srgbClr val="7A4C51"/>
                  </a:solidFill>
                </a:ln>
              </p:spPr>
              <p:txBody>
                <a:bodyPr/>
                <a:lstStyle/>
                <a:p>
                  <a:endParaRPr lang="en-US"/>
                </a:p>
              </p:txBody>
            </p:sp>
          </p:grpSp>
          <p:grpSp>
            <p:nvGrpSpPr>
              <p:cNvPr id="22" name="Group 6"/>
              <p:cNvGrpSpPr/>
              <p:nvPr/>
            </p:nvGrpSpPr>
            <p:grpSpPr>
              <a:xfrm>
                <a:off x="329480" y="0"/>
                <a:ext cx="17913303" cy="11727398"/>
                <a:chOff x="-4213" y="0"/>
                <a:chExt cx="10825343" cy="7087086"/>
              </a:xfrm>
            </p:grpSpPr>
            <p:sp>
              <p:nvSpPr>
                <p:cNvPr id="23" name="Freeform 7"/>
                <p:cNvSpPr/>
                <p:nvPr/>
              </p:nvSpPr>
              <p:spPr>
                <a:xfrm>
                  <a:off x="-4213" y="0"/>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chemeClr val="bg1"/>
                </a:solidFill>
                <a:ln>
                  <a:solidFill>
                    <a:schemeClr val="tx1"/>
                  </a:solidFill>
                </a:ln>
              </p:spPr>
              <p:txBody>
                <a:bodyPr/>
                <a:lstStyle/>
                <a:p>
                  <a:endParaRPr lang="en-US"/>
                </a:p>
              </p:txBody>
            </p:sp>
          </p:grpSp>
        </p:grpSp>
        <p:pic>
          <p:nvPicPr>
            <p:cNvPr id="26" name="Picture 2"/>
            <p:cNvPicPr>
              <a:picLocks noChangeAspect="1"/>
            </p:cNvPicPr>
            <p:nvPr/>
          </p:nvPicPr>
          <p:blipFill>
            <a:blip r:embed="rId4"/>
            <a:srcRect/>
            <a:stretch>
              <a:fillRect/>
            </a:stretch>
          </p:blipFill>
          <p:spPr>
            <a:xfrm>
              <a:off x="13649805" y="5295900"/>
              <a:ext cx="4016731" cy="5188457"/>
            </a:xfrm>
            <a:prstGeom prst="rect">
              <a:avLst/>
            </a:prstGeom>
          </p:spPr>
        </p:pic>
      </p:grpSp>
      <p:sp>
        <p:nvSpPr>
          <p:cNvPr id="10" name="Rectangle 9"/>
          <p:cNvSpPr/>
          <p:nvPr/>
        </p:nvSpPr>
        <p:spPr>
          <a:xfrm>
            <a:off x="0" y="689264"/>
            <a:ext cx="7772400" cy="11897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5000" b="1">
                <a:solidFill>
                  <a:srgbClr val="057F97"/>
                </a:solidFill>
                <a:latin typeface="Arial" panose="020B0604020202020204" pitchFamily="34" charset="0"/>
                <a:cs typeface="Arial" panose="020B0604020202020204" pitchFamily="34" charset="0"/>
              </a:rPr>
              <a:t>Tổng kết</a:t>
            </a:r>
            <a:endParaRPr lang="en-US" sz="5000" b="1" dirty="0">
              <a:solidFill>
                <a:srgbClr val="057F97"/>
              </a:solidFill>
              <a:latin typeface="Arial" panose="020B0604020202020204" pitchFamily="34" charset="0"/>
              <a:cs typeface="Arial" panose="020B0604020202020204" pitchFamily="34" charset="0"/>
            </a:endParaRPr>
          </a:p>
        </p:txBody>
      </p:sp>
      <p:sp>
        <p:nvSpPr>
          <p:cNvPr id="6" name="Rectangle 5"/>
          <p:cNvSpPr/>
          <p:nvPr/>
        </p:nvSpPr>
        <p:spPr>
          <a:xfrm>
            <a:off x="2071736" y="5204723"/>
            <a:ext cx="10740406" cy="2615460"/>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Các yếu tố cần thiết để thực vật sống và phát triển khỏe mạnh bao gồm không khí, nước, chất khoáng, ánh sáng và nhiệt độ thích hợp.</a:t>
            </a:r>
          </a:p>
        </p:txBody>
      </p:sp>
      <p:sp>
        <p:nvSpPr>
          <p:cNvPr id="7" name="Rectangle 6"/>
          <p:cNvSpPr/>
          <p:nvPr/>
        </p:nvSpPr>
        <p:spPr>
          <a:xfrm>
            <a:off x="1884168" y="3704392"/>
            <a:ext cx="11115543" cy="677108"/>
          </a:xfrm>
          <a:prstGeom prst="rect">
            <a:avLst/>
          </a:prstGeom>
        </p:spPr>
        <p:txBody>
          <a:bodyPr wrap="none">
            <a:spAutoFit/>
          </a:bodyPr>
          <a:lstStyle/>
          <a:p>
            <a:pPr algn="ctr"/>
            <a:r>
              <a:rPr lang="en-US" sz="3800" b="1" i="1">
                <a:solidFill>
                  <a:srgbClr val="FF0000"/>
                </a:solidFill>
                <a:latin typeface="Arial" panose="020B0604020202020204" pitchFamily="34" charset="0"/>
                <a:cs typeface="Arial" panose="020B0604020202020204" pitchFamily="34" charset="0"/>
              </a:rPr>
              <a:t>Thực vật cần yếu tố nào để sống và phát triển?</a:t>
            </a:r>
          </a:p>
        </p:txBody>
      </p:sp>
    </p:spTree>
    <p:extLst>
      <p:ext uri="{BB962C8B-B14F-4D97-AF65-F5344CB8AC3E}">
        <p14:creationId xmlns:p14="http://schemas.microsoft.com/office/powerpoint/2010/main" val="4212054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99967" y="8047517"/>
            <a:ext cx="19134530" cy="3563806"/>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5265185" y="684193"/>
            <a:ext cx="7757629" cy="954107"/>
          </a:xfrm>
          <a:prstGeom prst="rect">
            <a:avLst/>
          </a:prstGeom>
        </p:spPr>
        <p:txBody>
          <a:bodyPr wrap="square" lIns="0" tIns="0" rIns="0" bIns="0" rtlCol="0" anchor="t">
            <a:spAutoFit/>
          </a:bodyPr>
          <a:lstStyle/>
          <a:p>
            <a:pPr algn="ctr">
              <a:spcBef>
                <a:spcPct val="0"/>
              </a:spcBef>
            </a:pPr>
            <a:r>
              <a:rPr lang="en-US" sz="6200" b="1">
                <a:solidFill>
                  <a:srgbClr val="475A3E"/>
                </a:solidFill>
                <a:latin typeface="Arial" panose="020B0604020202020204" pitchFamily="34" charset="0"/>
                <a:cs typeface="Arial" panose="020B0604020202020204" pitchFamily="34" charset="0"/>
              </a:rPr>
              <a:t>KHỞI ĐỘNG</a:t>
            </a:r>
            <a:endParaRPr lang="en-US" sz="6200" b="1" dirty="0">
              <a:solidFill>
                <a:srgbClr val="475A3E"/>
              </a:solidFill>
              <a:latin typeface="Arial" panose="020B0604020202020204" pitchFamily="34" charset="0"/>
              <a:cs typeface="Arial" panose="020B0604020202020204" pitchFamily="34" charset="0"/>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962041" cy="1194892"/>
          </a:xfrm>
          <a:prstGeom prst="rect">
            <a:avLst/>
          </a:prstGeom>
        </p:spPr>
      </p:pic>
      <p:pic>
        <p:nvPicPr>
          <p:cNvPr id="19" name="Picture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rcRect/>
          <a:stretch>
            <a:fillRect/>
          </a:stretch>
        </p:blipFill>
        <p:spPr>
          <a:xfrm>
            <a:off x="15964171" y="266700"/>
            <a:ext cx="2019029" cy="1703556"/>
          </a:xfrm>
          <a:prstGeom prst="rect">
            <a:avLst/>
          </a:prstGeom>
        </p:spPr>
      </p:pic>
      <p:pic>
        <p:nvPicPr>
          <p:cNvPr id="4" name="Picture 3"/>
          <p:cNvPicPr>
            <a:picLocks noChangeAspect="1"/>
          </p:cNvPicPr>
          <p:nvPr/>
        </p:nvPicPr>
        <p:blipFill>
          <a:blip r:embed="rId7"/>
          <a:stretch>
            <a:fillRect/>
          </a:stretch>
        </p:blipFill>
        <p:spPr>
          <a:xfrm>
            <a:off x="533400" y="2781300"/>
            <a:ext cx="9010650" cy="6210300"/>
          </a:xfrm>
          <a:prstGeom prst="rect">
            <a:avLst/>
          </a:prstGeom>
          <a:effectLst>
            <a:outerShdw blurRad="50800" dist="38100" dir="2700000" algn="tl" rotWithShape="0">
              <a:prstClr val="black">
                <a:alpha val="40000"/>
              </a:prstClr>
            </a:outerShdw>
          </a:effectLst>
        </p:spPr>
      </p:pic>
      <p:sp>
        <p:nvSpPr>
          <p:cNvPr id="6" name="Rectangle 5"/>
          <p:cNvSpPr/>
          <p:nvPr/>
        </p:nvSpPr>
        <p:spPr>
          <a:xfrm>
            <a:off x="9982200" y="4178290"/>
            <a:ext cx="7772400" cy="3416320"/>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nl-NL" sz="3600">
                <a:latin typeface="Arial" panose="020B0604020202020204" pitchFamily="34" charset="0"/>
                <a:ea typeface="Calibri" panose="020F0502020204030204" pitchFamily="34" charset="0"/>
                <a:cs typeface="Arial" panose="020B0604020202020204" pitchFamily="34" charset="0"/>
              </a:rPr>
              <a:t>Hình 1 mô tả quá trình phát triển lớn lên của cây đậu. </a:t>
            </a:r>
          </a:p>
          <a:p>
            <a:pPr marL="571500" indent="-571500" algn="just">
              <a:lnSpc>
                <a:spcPct val="150000"/>
              </a:lnSpc>
              <a:spcAft>
                <a:spcPts val="0"/>
              </a:spcAft>
              <a:buFont typeface="Wingdings" panose="05000000000000000000" pitchFamily="2" charset="2"/>
              <a:buChar char="§"/>
            </a:pPr>
            <a:r>
              <a:rPr lang="nl-NL" sz="3600">
                <a:latin typeface="Arial" panose="020B0604020202020204" pitchFamily="34" charset="0"/>
                <a:ea typeface="Calibri" panose="020F0502020204030204" pitchFamily="34" charset="0"/>
                <a:cs typeface="Arial" panose="020B0604020202020204" pitchFamily="34" charset="0"/>
              </a:rPr>
              <a:t>Theo em, cây đậu sống và phát triển tốt cần những điều kiện nào?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6" dur="500"/>
                                        <p:tgtEl>
                                          <p:spTgt spid="6">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99967" y="8047517"/>
            <a:ext cx="19134530" cy="3563806"/>
          </a:xfrm>
          <a:prstGeom prst="rect">
            <a:avLst/>
          </a:prstGeom>
        </p:spPr>
      </p:pic>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962041" cy="1194892"/>
          </a:xfrm>
          <a:prstGeom prst="rect">
            <a:avLst/>
          </a:prstGeom>
        </p:spPr>
      </p:pic>
      <p:grpSp>
        <p:nvGrpSpPr>
          <p:cNvPr id="4" name="Group 3"/>
          <p:cNvGrpSpPr/>
          <p:nvPr/>
        </p:nvGrpSpPr>
        <p:grpSpPr>
          <a:xfrm>
            <a:off x="2337898" y="1610153"/>
            <a:ext cx="13258800" cy="6137939"/>
            <a:chOff x="2275442" y="1726532"/>
            <a:chExt cx="13258800" cy="6137939"/>
          </a:xfrm>
        </p:grpSpPr>
        <p:pic>
          <p:nvPicPr>
            <p:cNvPr id="1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5442" y="1920871"/>
              <a:ext cx="13258800" cy="5943600"/>
            </a:xfrm>
            <a:prstGeom prst="rect">
              <a:avLst/>
            </a:prstGeom>
          </p:spPr>
        </p:pic>
        <p:pic>
          <p:nvPicPr>
            <p:cNvPr id="13"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43886" y="1726532"/>
              <a:ext cx="3921911" cy="720205"/>
            </a:xfrm>
            <a:prstGeom prst="rect">
              <a:avLst/>
            </a:prstGeom>
          </p:spPr>
        </p:pic>
        <p:pic>
          <p:nvPicPr>
            <p:cNvPr id="19"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63807" y="6889669"/>
              <a:ext cx="1116589" cy="833255"/>
            </a:xfrm>
            <a:prstGeom prst="rect">
              <a:avLst/>
            </a:prstGeom>
          </p:spPr>
        </p:pic>
      </p:grpSp>
      <p:pic>
        <p:nvPicPr>
          <p:cNvPr id="20" name="Picture 6"/>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rcRect/>
          <a:stretch>
            <a:fillRect/>
          </a:stretch>
        </p:blipFill>
        <p:spPr>
          <a:xfrm>
            <a:off x="15964171" y="266700"/>
            <a:ext cx="2019029" cy="1703556"/>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3851591" y="4299238"/>
            <a:ext cx="10231411" cy="954107"/>
          </a:xfrm>
          <a:prstGeom prst="rect">
            <a:avLst/>
          </a:prstGeom>
        </p:spPr>
        <p:txBody>
          <a:bodyPr wrap="square" lIns="0" tIns="0" rIns="0" bIns="0" rtlCol="0" anchor="t">
            <a:spAutoFit/>
          </a:bodyPr>
          <a:lstStyle/>
          <a:p>
            <a:pPr algn="ctr">
              <a:spcBef>
                <a:spcPct val="0"/>
              </a:spcBef>
            </a:pPr>
            <a:r>
              <a:rPr lang="en-US" sz="6200" b="1">
                <a:solidFill>
                  <a:srgbClr val="475A3E"/>
                </a:solidFill>
                <a:latin typeface="Arial" panose="020B0604020202020204" pitchFamily="34" charset="0"/>
                <a:cs typeface="Arial" panose="020B0604020202020204" pitchFamily="34" charset="0"/>
              </a:rPr>
              <a:t>2. Sự kì diệu của lá cây</a:t>
            </a:r>
            <a:endParaRPr lang="en-US" sz="6200" b="1" dirty="0">
              <a:solidFill>
                <a:srgbClr val="475A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5898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rot="162394">
            <a:off x="-525372" y="8517744"/>
            <a:ext cx="19617986" cy="5247811"/>
          </a:xfrm>
          <a:prstGeom prst="rect">
            <a:avLst/>
          </a:prstGeom>
        </p:spPr>
      </p:pic>
      <p:grpSp>
        <p:nvGrpSpPr>
          <p:cNvPr id="15" name="Group 5"/>
          <p:cNvGrpSpPr/>
          <p:nvPr/>
        </p:nvGrpSpPr>
        <p:grpSpPr>
          <a:xfrm>
            <a:off x="922344" y="1638300"/>
            <a:ext cx="9753600" cy="7391400"/>
            <a:chOff x="46741" y="297441"/>
            <a:chExt cx="2781104" cy="2548711"/>
          </a:xfrm>
          <a:solidFill>
            <a:schemeClr val="bg1"/>
          </a:solidFill>
          <a:effectLst>
            <a:outerShdw blurRad="50800" dist="38100" dir="2700000" algn="tl" rotWithShape="0">
              <a:prstClr val="black">
                <a:alpha val="40000"/>
              </a:prstClr>
            </a:outerShdw>
          </a:effectLst>
        </p:grpSpPr>
        <p:sp>
          <p:nvSpPr>
            <p:cNvPr id="16" name="Freeform 6"/>
            <p:cNvSpPr/>
            <p:nvPr/>
          </p:nvSpPr>
          <p:spPr>
            <a:xfrm>
              <a:off x="46741" y="297441"/>
              <a:ext cx="2781104" cy="2548711"/>
            </a:xfrm>
            <a:custGeom>
              <a:avLst/>
              <a:gdLst/>
              <a:ahLst/>
              <a:cxnLst/>
              <a:rect l="l" t="t" r="r" b="b"/>
              <a:pathLst>
                <a:path w="2781104" h="2548711">
                  <a:moveTo>
                    <a:pt x="2656644" y="2548711"/>
                  </a:moveTo>
                  <a:lnTo>
                    <a:pt x="124460" y="2548711"/>
                  </a:lnTo>
                  <a:cubicBezTo>
                    <a:pt x="55880" y="2548711"/>
                    <a:pt x="0" y="2492831"/>
                    <a:pt x="0" y="2424251"/>
                  </a:cubicBezTo>
                  <a:lnTo>
                    <a:pt x="0" y="124460"/>
                  </a:lnTo>
                  <a:cubicBezTo>
                    <a:pt x="0" y="55880"/>
                    <a:pt x="55880" y="0"/>
                    <a:pt x="124460" y="0"/>
                  </a:cubicBezTo>
                  <a:lnTo>
                    <a:pt x="2656644" y="0"/>
                  </a:lnTo>
                  <a:cubicBezTo>
                    <a:pt x="2725224" y="0"/>
                    <a:pt x="2781104" y="55880"/>
                    <a:pt x="2781104" y="124460"/>
                  </a:cubicBezTo>
                  <a:lnTo>
                    <a:pt x="2781104" y="2424251"/>
                  </a:lnTo>
                  <a:cubicBezTo>
                    <a:pt x="2781104" y="2492831"/>
                    <a:pt x="2725224" y="2548711"/>
                    <a:pt x="2656644" y="2548711"/>
                  </a:cubicBezTo>
                  <a:close/>
                </a:path>
              </a:pathLst>
            </a:custGeom>
            <a:grpFill/>
          </p:spPr>
          <p:txBody>
            <a:bodyPr/>
            <a:lstStyle/>
            <a:p>
              <a:endParaRPr lang="en-US"/>
            </a:p>
          </p:txBody>
        </p:sp>
      </p:grpSp>
      <p:sp>
        <p:nvSpPr>
          <p:cNvPr id="11" name="Rectangle 10"/>
          <p:cNvSpPr/>
          <p:nvPr/>
        </p:nvSpPr>
        <p:spPr>
          <a:xfrm>
            <a:off x="1455744" y="2794843"/>
            <a:ext cx="8686800" cy="5078313"/>
          </a:xfrm>
          <a:prstGeom prst="rect">
            <a:avLst/>
          </a:prstGeom>
        </p:spPr>
        <p:txBody>
          <a:bodyPr wrap="square">
            <a:spAutoFit/>
          </a:bodyPr>
          <a:lstStyle/>
          <a:p>
            <a:pPr algn="just">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Hình 8 và trả lời câu hỏi:</a:t>
            </a:r>
            <a:endParaRPr lang="en-US" sz="3600" b="1" i="1">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Kể tên một số yếu tố tham gia vào quá trình tự tổng hợp chất dinh dưỡng ở thực vật.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Chất dinh dưỡng được thực vật tổng hợp thông qua quá trình nào?</a:t>
            </a:r>
          </a:p>
        </p:txBody>
      </p:sp>
      <p:pic>
        <p:nvPicPr>
          <p:cNvPr id="3" name="Picture 2"/>
          <p:cNvPicPr>
            <a:picLocks noChangeAspect="1"/>
          </p:cNvPicPr>
          <p:nvPr/>
        </p:nvPicPr>
        <p:blipFill>
          <a:blip r:embed="rId3"/>
          <a:stretch>
            <a:fillRect/>
          </a:stretch>
        </p:blipFill>
        <p:spPr>
          <a:xfrm>
            <a:off x="11666544" y="1866899"/>
            <a:ext cx="5630856" cy="6934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909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9" dur="500"/>
                                        <p:tgtEl>
                                          <p:spTgt spid="11">
                                            <p:txEl>
                                              <p:pRg st="1" end="1"/>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rot="162394">
            <a:off x="-525372" y="8517744"/>
            <a:ext cx="19617986" cy="5247811"/>
          </a:xfrm>
          <a:prstGeom prst="rect">
            <a:avLst/>
          </a:prstGeom>
        </p:spPr>
      </p:pic>
      <p:grpSp>
        <p:nvGrpSpPr>
          <p:cNvPr id="15" name="Group 5"/>
          <p:cNvGrpSpPr/>
          <p:nvPr/>
        </p:nvGrpSpPr>
        <p:grpSpPr>
          <a:xfrm>
            <a:off x="922344" y="1638300"/>
            <a:ext cx="9753600" cy="7391400"/>
            <a:chOff x="46741" y="297441"/>
            <a:chExt cx="2781104" cy="2548711"/>
          </a:xfrm>
          <a:solidFill>
            <a:schemeClr val="bg1"/>
          </a:solidFill>
          <a:effectLst>
            <a:outerShdw blurRad="50800" dist="38100" dir="2700000" algn="tl" rotWithShape="0">
              <a:prstClr val="black">
                <a:alpha val="40000"/>
              </a:prstClr>
            </a:outerShdw>
          </a:effectLst>
        </p:grpSpPr>
        <p:sp>
          <p:nvSpPr>
            <p:cNvPr id="16" name="Freeform 6"/>
            <p:cNvSpPr/>
            <p:nvPr/>
          </p:nvSpPr>
          <p:spPr>
            <a:xfrm>
              <a:off x="46741" y="297441"/>
              <a:ext cx="2781104" cy="2548711"/>
            </a:xfrm>
            <a:custGeom>
              <a:avLst/>
              <a:gdLst/>
              <a:ahLst/>
              <a:cxnLst/>
              <a:rect l="l" t="t" r="r" b="b"/>
              <a:pathLst>
                <a:path w="2781104" h="2548711">
                  <a:moveTo>
                    <a:pt x="2656644" y="2548711"/>
                  </a:moveTo>
                  <a:lnTo>
                    <a:pt x="124460" y="2548711"/>
                  </a:lnTo>
                  <a:cubicBezTo>
                    <a:pt x="55880" y="2548711"/>
                    <a:pt x="0" y="2492831"/>
                    <a:pt x="0" y="2424251"/>
                  </a:cubicBezTo>
                  <a:lnTo>
                    <a:pt x="0" y="124460"/>
                  </a:lnTo>
                  <a:cubicBezTo>
                    <a:pt x="0" y="55880"/>
                    <a:pt x="55880" y="0"/>
                    <a:pt x="124460" y="0"/>
                  </a:cubicBezTo>
                  <a:lnTo>
                    <a:pt x="2656644" y="0"/>
                  </a:lnTo>
                  <a:cubicBezTo>
                    <a:pt x="2725224" y="0"/>
                    <a:pt x="2781104" y="55880"/>
                    <a:pt x="2781104" y="124460"/>
                  </a:cubicBezTo>
                  <a:lnTo>
                    <a:pt x="2781104" y="2424251"/>
                  </a:lnTo>
                  <a:cubicBezTo>
                    <a:pt x="2781104" y="2492831"/>
                    <a:pt x="2725224" y="2548711"/>
                    <a:pt x="2656644" y="2548711"/>
                  </a:cubicBezTo>
                  <a:close/>
                </a:path>
              </a:pathLst>
            </a:custGeom>
            <a:grpFill/>
          </p:spPr>
          <p:txBody>
            <a:bodyPr/>
            <a:lstStyle/>
            <a:p>
              <a:endParaRPr lang="en-US"/>
            </a:p>
          </p:txBody>
        </p:sp>
      </p:grpSp>
      <p:sp>
        <p:nvSpPr>
          <p:cNvPr id="11" name="Rectangle 10"/>
          <p:cNvSpPr/>
          <p:nvPr/>
        </p:nvSpPr>
        <p:spPr>
          <a:xfrm>
            <a:off x="1383516" y="3210340"/>
            <a:ext cx="8831256" cy="424731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Một số yếu tố tham gia vào quá trình tự tổng hợp các chất dinh dưỡng ở thực vật: khí các-bô-níc, nước, ánh sáng.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Chất dinh dưỡng được thực vật tự tổng hợp thông qua quá trình quang hợp.</a:t>
            </a:r>
          </a:p>
        </p:txBody>
      </p:sp>
      <p:pic>
        <p:nvPicPr>
          <p:cNvPr id="3" name="Picture 2"/>
          <p:cNvPicPr>
            <a:picLocks noChangeAspect="1"/>
          </p:cNvPicPr>
          <p:nvPr/>
        </p:nvPicPr>
        <p:blipFill>
          <a:blip r:embed="rId3"/>
          <a:stretch>
            <a:fillRect/>
          </a:stretch>
        </p:blipFill>
        <p:spPr>
          <a:xfrm>
            <a:off x="11666544" y="1866899"/>
            <a:ext cx="5630856" cy="6934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3244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rot="162394">
            <a:off x="-525372" y="8517744"/>
            <a:ext cx="19617986" cy="5247811"/>
          </a:xfrm>
          <a:prstGeom prst="rect">
            <a:avLst/>
          </a:prstGeom>
        </p:spPr>
      </p:pic>
      <p:grpSp>
        <p:nvGrpSpPr>
          <p:cNvPr id="8" name="Google Shape;9974;p60"/>
          <p:cNvGrpSpPr/>
          <p:nvPr/>
        </p:nvGrpSpPr>
        <p:grpSpPr>
          <a:xfrm>
            <a:off x="3371848" y="2400300"/>
            <a:ext cx="11544301" cy="7061545"/>
            <a:chOff x="1003232" y="1344811"/>
            <a:chExt cx="7137542" cy="3549567"/>
          </a:xfrm>
        </p:grpSpPr>
        <p:grpSp>
          <p:nvGrpSpPr>
            <p:cNvPr id="12" name="Google Shape;9975;p60"/>
            <p:cNvGrpSpPr/>
            <p:nvPr/>
          </p:nvGrpSpPr>
          <p:grpSpPr>
            <a:xfrm>
              <a:off x="1003232" y="1472057"/>
              <a:ext cx="7038958" cy="3422321"/>
              <a:chOff x="719998" y="1516275"/>
              <a:chExt cx="6794361" cy="3303398"/>
            </a:xfrm>
          </p:grpSpPr>
          <p:sp>
            <p:nvSpPr>
              <p:cNvPr id="18"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978;p60"/>
            <p:cNvGrpSpPr/>
            <p:nvPr/>
          </p:nvGrpSpPr>
          <p:grpSpPr>
            <a:xfrm>
              <a:off x="1136550" y="1344811"/>
              <a:ext cx="7004224" cy="3422313"/>
              <a:chOff x="819248" y="1421033"/>
              <a:chExt cx="6760834" cy="3303390"/>
            </a:xfrm>
          </p:grpSpPr>
          <p:sp>
            <p:nvSpPr>
              <p:cNvPr id="14"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1">
            <a:extLst>
              <a:ext uri="{FF2B5EF4-FFF2-40B4-BE49-F238E27FC236}">
                <a16:creationId xmlns:a16="http://schemas.microsoft.com/office/drawing/2014/main" id="{80CDF31E-9254-82F4-B432-80EDD69C7C25}"/>
              </a:ext>
            </a:extLst>
          </p:cNvPr>
          <p:cNvSpPr txBox="1"/>
          <p:nvPr/>
        </p:nvSpPr>
        <p:spPr>
          <a:xfrm>
            <a:off x="0" y="684193"/>
            <a:ext cx="18287999" cy="954107"/>
          </a:xfrm>
          <a:prstGeom prst="rect">
            <a:avLst/>
          </a:prstGeom>
        </p:spPr>
        <p:txBody>
          <a:bodyPr wrap="square" lIns="0" tIns="0" rIns="0" bIns="0" rtlCol="0" anchor="t">
            <a:spAutoFit/>
          </a:bodyPr>
          <a:lstStyle/>
          <a:p>
            <a:pPr algn="ctr">
              <a:spcBef>
                <a:spcPct val="0"/>
              </a:spcBef>
            </a:pPr>
            <a:r>
              <a:rPr lang="en-US" sz="6200" b="1">
                <a:solidFill>
                  <a:schemeClr val="tx2"/>
                </a:solidFill>
                <a:latin typeface="Arial" panose="020B0604020202020204" pitchFamily="34" charset="0"/>
                <a:cs typeface="Arial" panose="020B0604020202020204" pitchFamily="34" charset="0"/>
              </a:rPr>
              <a:t>Khả năng kì diệu của lá cây</a:t>
            </a:r>
            <a:endParaRPr lang="en-US" sz="6200" b="1" dirty="0">
              <a:solidFill>
                <a:schemeClr val="tx2"/>
              </a:solidFill>
              <a:latin typeface="Arial" panose="020B0604020202020204" pitchFamily="34" charset="0"/>
              <a:cs typeface="Arial" panose="020B0604020202020204" pitchFamily="34" charset="0"/>
            </a:endParaRPr>
          </a:p>
        </p:txBody>
      </p:sp>
      <p:sp>
        <p:nvSpPr>
          <p:cNvPr id="21" name="Rectangle 20"/>
          <p:cNvSpPr/>
          <p:nvPr/>
        </p:nvSpPr>
        <p:spPr>
          <a:xfrm>
            <a:off x="3976049" y="3872743"/>
            <a:ext cx="10335899" cy="4369786"/>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Lá cây có khả năng thu nhận ánh sáng mặt trời, tự tổng hợp nên các chất dinh dưỡng cần cho sự sống từ các chất như khí các-bô-níc, nước nhờ quá trình quang hợp, đồng thời thải ra khí ô-xi.</a:t>
            </a:r>
          </a:p>
        </p:txBody>
      </p:sp>
      <p:pic>
        <p:nvPicPr>
          <p:cNvPr id="7170" name="Picture 2" descr="https://o.remove.bg/downloads/17196034-a38f-44b3-81e2-a720b93e4eec/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2550">
            <a:off x="14192306" y="6125825"/>
            <a:ext cx="2905125"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8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anim calcmode="lin" valueType="num">
                                      <p:cBhvr>
                                        <p:cTn id="18" dur="500" fill="hold"/>
                                        <p:tgtEl>
                                          <p:spTgt spid="7170"/>
                                        </p:tgtEl>
                                        <p:attrNameLst>
                                          <p:attrName>ppt_x</p:attrName>
                                        </p:attrNameLst>
                                      </p:cBhvr>
                                      <p:tavLst>
                                        <p:tav tm="0">
                                          <p:val>
                                            <p:strVal val="#ppt_x"/>
                                          </p:val>
                                        </p:tav>
                                        <p:tav tm="100000">
                                          <p:val>
                                            <p:strVal val="#ppt_x"/>
                                          </p:val>
                                        </p:tav>
                                      </p:tavLst>
                                    </p:anim>
                                    <p:anim calcmode="lin" valueType="num">
                                      <p:cBhvr>
                                        <p:cTn id="19"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rot="162394">
            <a:off x="-525372" y="8517744"/>
            <a:ext cx="19617986" cy="5247811"/>
          </a:xfrm>
          <a:prstGeom prst="rect">
            <a:avLst/>
          </a:prstGeom>
        </p:spPr>
      </p:pic>
      <p:grpSp>
        <p:nvGrpSpPr>
          <p:cNvPr id="4" name="Group 3"/>
          <p:cNvGrpSpPr/>
          <p:nvPr/>
        </p:nvGrpSpPr>
        <p:grpSpPr>
          <a:xfrm>
            <a:off x="3835321" y="800100"/>
            <a:ext cx="10896600" cy="1905000"/>
            <a:chOff x="4114800" y="685800"/>
            <a:chExt cx="10896600" cy="1905000"/>
          </a:xfrm>
        </p:grpSpPr>
        <p:grpSp>
          <p:nvGrpSpPr>
            <p:cNvPr id="2" name="Group 1"/>
            <p:cNvGrpSpPr/>
            <p:nvPr/>
          </p:nvGrpSpPr>
          <p:grpSpPr>
            <a:xfrm>
              <a:off x="4114800" y="685800"/>
              <a:ext cx="10896600" cy="1905000"/>
              <a:chOff x="4114800" y="685800"/>
              <a:chExt cx="10896600" cy="1905000"/>
            </a:xfrm>
          </p:grpSpPr>
          <p:sp>
            <p:nvSpPr>
              <p:cNvPr id="15" name="Google Shape;48;p2">
                <a:extLst>
                  <a:ext uri="{FF2B5EF4-FFF2-40B4-BE49-F238E27FC236}">
                    <a16:creationId xmlns:a16="http://schemas.microsoft.com/office/drawing/2014/main" id="{8050C148-7B0D-E0D4-B5A4-1E410C128ED9}"/>
                  </a:ext>
                </a:extLst>
              </p:cNvPr>
              <p:cNvSpPr/>
              <p:nvPr/>
            </p:nvSpPr>
            <p:spPr>
              <a:xfrm>
                <a:off x="5029200" y="876300"/>
                <a:ext cx="9982200"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endParaRPr lang="en-US" sz="3500">
                  <a:latin typeface="Arial" panose="020B0604020202020204" pitchFamily="34" charset="0"/>
                  <a:cs typeface="Arial" panose="020B0604020202020204" pitchFamily="34" charset="0"/>
                </a:endParaRPr>
              </a:p>
            </p:txBody>
          </p:sp>
          <p:pic>
            <p:nvPicPr>
              <p:cNvPr id="9218" name="Picture 2" descr="https://o.remove.bg/downloads/34f40ae4-a9b8-4e81-aede-964b776a193c/image-removebg-pr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114800" y="685800"/>
                <a:ext cx="2217699" cy="1905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497301" y="1315134"/>
              <a:ext cx="8209299" cy="646331"/>
            </a:xfrm>
            <a:prstGeom prst="rect">
              <a:avLst/>
            </a:prstGeom>
          </p:spPr>
          <p:txBody>
            <a:bodyPr wrap="none">
              <a:spAutoFit/>
            </a:bodyPr>
            <a:lstStyle/>
            <a:p>
              <a:r>
                <a:rPr lang="en-US" sz="3600" kern="0">
                  <a:latin typeface="Arial" panose="020B0604020202020204" pitchFamily="34" charset="0"/>
                  <a:ea typeface="Calibri" panose="020F0502020204030204" pitchFamily="34" charset="0"/>
                  <a:cs typeface="Arial" panose="020B0604020202020204" pitchFamily="34" charset="0"/>
                </a:rPr>
                <a:t>Vì sao lá cây thường có màu xanh lục?</a:t>
              </a:r>
              <a:endParaRPr lang="en-US" sz="3600">
                <a:latin typeface="Arial" panose="020B0604020202020204" pitchFamily="34" charset="0"/>
                <a:cs typeface="Arial" panose="020B0604020202020204" pitchFamily="34" charset="0"/>
              </a:endParaRPr>
            </a:p>
          </p:txBody>
        </p:sp>
      </p:grpSp>
      <p:pic>
        <p:nvPicPr>
          <p:cNvPr id="9220" name="Picture 4" descr="https://o.remove.bg/downloads/12d83278-80cd-4e52-8cbc-dcc51088cefe/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076700"/>
            <a:ext cx="6818724" cy="56388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8935697" y="3771900"/>
            <a:ext cx="8285503" cy="2209800"/>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Lá cây thường có màu xanh lục do trong lá cây có chứa các chất diệp lục. </a:t>
            </a:r>
          </a:p>
        </p:txBody>
      </p:sp>
      <p:sp>
        <p:nvSpPr>
          <p:cNvPr id="23" name="Rounded Rectangle 22"/>
          <p:cNvSpPr/>
          <p:nvPr/>
        </p:nvSpPr>
        <p:spPr>
          <a:xfrm>
            <a:off x="8935696" y="6667500"/>
            <a:ext cx="8285503" cy="2743200"/>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Chất diệp lục có khả năng hấp thụ ánh sáng mặt trời giúp lá cây tổng hợp được chất dinh dưỡng.</a:t>
            </a:r>
          </a:p>
        </p:txBody>
      </p:sp>
      <p:cxnSp>
        <p:nvCxnSpPr>
          <p:cNvPr id="6" name="Straight Arrow Connector 5"/>
          <p:cNvCxnSpPr>
            <a:endCxn id="22" idx="1"/>
          </p:cNvCxnSpPr>
          <p:nvPr/>
        </p:nvCxnSpPr>
        <p:spPr>
          <a:xfrm flipV="1">
            <a:off x="6951319" y="4876800"/>
            <a:ext cx="1984378" cy="28942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3" idx="1"/>
          </p:cNvCxnSpPr>
          <p:nvPr/>
        </p:nvCxnSpPr>
        <p:spPr>
          <a:xfrm flipV="1">
            <a:off x="6858000" y="8039100"/>
            <a:ext cx="2077696" cy="273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0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p:cTn id="12" dur="500" fill="hold"/>
                                        <p:tgtEl>
                                          <p:spTgt spid="9220"/>
                                        </p:tgtEl>
                                        <p:attrNameLst>
                                          <p:attrName>ppt_w</p:attrName>
                                        </p:attrNameLst>
                                      </p:cBhvr>
                                      <p:tavLst>
                                        <p:tav tm="0">
                                          <p:val>
                                            <p:fltVal val="0"/>
                                          </p:val>
                                        </p:tav>
                                        <p:tav tm="100000">
                                          <p:val>
                                            <p:strVal val="#ppt_w"/>
                                          </p:val>
                                        </p:tav>
                                      </p:tavLst>
                                    </p:anim>
                                    <p:anim calcmode="lin" valueType="num">
                                      <p:cBhvr>
                                        <p:cTn id="13" dur="500" fill="hold"/>
                                        <p:tgtEl>
                                          <p:spTgt spid="9220"/>
                                        </p:tgtEl>
                                        <p:attrNameLst>
                                          <p:attrName>ppt_h</p:attrName>
                                        </p:attrNameLst>
                                      </p:cBhvr>
                                      <p:tavLst>
                                        <p:tav tm="0">
                                          <p:val>
                                            <p:fltVal val="0"/>
                                          </p:val>
                                        </p:tav>
                                        <p:tav tm="100000">
                                          <p:val>
                                            <p:strVal val="#ppt_h"/>
                                          </p:val>
                                        </p:tav>
                                      </p:tavLst>
                                    </p:anim>
                                    <p:animEffect transition="in" filter="fade">
                                      <p:cBhvr>
                                        <p:cTn id="14" dur="500"/>
                                        <p:tgtEl>
                                          <p:spTgt spid="92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99967" y="8047517"/>
            <a:ext cx="19134530" cy="3563806"/>
          </a:xfrm>
          <a:prstGeom prst="rect">
            <a:avLst/>
          </a:prstGeom>
        </p:spPr>
      </p:pic>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962041" cy="1194892"/>
          </a:xfrm>
          <a:prstGeom prst="rect">
            <a:avLst/>
          </a:prstGeom>
        </p:spPr>
      </p:pic>
      <p:grpSp>
        <p:nvGrpSpPr>
          <p:cNvPr id="4" name="Group 3"/>
          <p:cNvGrpSpPr/>
          <p:nvPr/>
        </p:nvGrpSpPr>
        <p:grpSpPr>
          <a:xfrm>
            <a:off x="2337898" y="1610153"/>
            <a:ext cx="13258800" cy="6137939"/>
            <a:chOff x="2275442" y="1726532"/>
            <a:chExt cx="13258800" cy="6137939"/>
          </a:xfrm>
        </p:grpSpPr>
        <p:pic>
          <p:nvPicPr>
            <p:cNvPr id="1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5442" y="1920871"/>
              <a:ext cx="13258800" cy="5943600"/>
            </a:xfrm>
            <a:prstGeom prst="rect">
              <a:avLst/>
            </a:prstGeom>
          </p:spPr>
        </p:pic>
        <p:pic>
          <p:nvPicPr>
            <p:cNvPr id="13"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43886" y="1726532"/>
              <a:ext cx="3921911" cy="720205"/>
            </a:xfrm>
            <a:prstGeom prst="rect">
              <a:avLst/>
            </a:prstGeom>
          </p:spPr>
        </p:pic>
        <p:pic>
          <p:nvPicPr>
            <p:cNvPr id="19"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63807" y="6889669"/>
              <a:ext cx="1116589" cy="833255"/>
            </a:xfrm>
            <a:prstGeom prst="rect">
              <a:avLst/>
            </a:prstGeom>
          </p:spPr>
        </p:pic>
      </p:grpSp>
      <p:pic>
        <p:nvPicPr>
          <p:cNvPr id="20" name="Picture 6"/>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rcRect/>
          <a:stretch>
            <a:fillRect/>
          </a:stretch>
        </p:blipFill>
        <p:spPr>
          <a:xfrm>
            <a:off x="15964171" y="266700"/>
            <a:ext cx="2019029" cy="1703556"/>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2798789" y="3543300"/>
            <a:ext cx="12337015" cy="2862322"/>
          </a:xfrm>
          <a:prstGeom prst="rect">
            <a:avLst/>
          </a:prstGeom>
        </p:spPr>
        <p:txBody>
          <a:bodyPr wrap="square" lIns="0" tIns="0" rIns="0" bIns="0" rtlCol="0" anchor="ctr">
            <a:spAutoFit/>
          </a:bodyPr>
          <a:lstStyle/>
          <a:p>
            <a:pPr algn="ctr">
              <a:lnSpc>
                <a:spcPct val="150000"/>
              </a:lnSpc>
              <a:spcBef>
                <a:spcPct val="0"/>
              </a:spcBef>
            </a:pPr>
            <a:r>
              <a:rPr lang="en-US" sz="6200" b="1">
                <a:solidFill>
                  <a:srgbClr val="475A3E"/>
                </a:solidFill>
                <a:latin typeface="Arial" panose="020B0604020202020204" pitchFamily="34" charset="0"/>
                <a:cs typeface="Arial" panose="020B0604020202020204" pitchFamily="34" charset="0"/>
              </a:rPr>
              <a:t>3. Thực vật trao đổi khí </a:t>
            </a:r>
          </a:p>
          <a:p>
            <a:pPr algn="ctr">
              <a:lnSpc>
                <a:spcPct val="150000"/>
              </a:lnSpc>
              <a:spcBef>
                <a:spcPct val="0"/>
              </a:spcBef>
            </a:pPr>
            <a:r>
              <a:rPr lang="en-US" sz="6200" b="1">
                <a:solidFill>
                  <a:srgbClr val="475A3E"/>
                </a:solidFill>
                <a:latin typeface="Arial" panose="020B0604020202020204" pitchFamily="34" charset="0"/>
                <a:cs typeface="Arial" panose="020B0604020202020204" pitchFamily="34" charset="0"/>
              </a:rPr>
              <a:t>với môi trường</a:t>
            </a:r>
            <a:endParaRPr lang="en-US" sz="6200" b="1" dirty="0">
              <a:solidFill>
                <a:srgbClr val="475A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42454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551416"/>
            <a:ext cx="18873102" cy="4992884"/>
          </a:xfrm>
          <a:prstGeom prst="rect">
            <a:avLst/>
          </a:prstGeom>
        </p:spPr>
      </p:pic>
      <p:pic>
        <p:nvPicPr>
          <p:cNvPr id="12" name="Picture 8"/>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1400" y="710876"/>
            <a:ext cx="3871901" cy="441313"/>
          </a:xfrm>
          <a:prstGeom prst="rect">
            <a:avLst/>
          </a:prstGeom>
        </p:spPr>
      </p:pic>
      <p:pic>
        <p:nvPicPr>
          <p:cNvPr id="1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199" y="784344"/>
            <a:ext cx="864965" cy="853956"/>
          </a:xfrm>
          <a:prstGeom prst="rect">
            <a:avLst/>
          </a:prstGeom>
        </p:spPr>
      </p:pic>
      <p:pic>
        <p:nvPicPr>
          <p:cNvPr id="5" name="Picture 4"/>
          <p:cNvPicPr>
            <a:picLocks noChangeAspect="1"/>
          </p:cNvPicPr>
          <p:nvPr/>
        </p:nvPicPr>
        <p:blipFill>
          <a:blip r:embed="rId7"/>
          <a:stretch>
            <a:fillRect/>
          </a:stretch>
        </p:blipFill>
        <p:spPr>
          <a:xfrm>
            <a:off x="588843" y="2511095"/>
            <a:ext cx="7620000" cy="5553075"/>
          </a:xfrm>
          <a:prstGeom prst="rect">
            <a:avLst/>
          </a:prstGeom>
          <a:effectLst>
            <a:outerShdw blurRad="50800" dist="38100" dir="2700000" algn="tl" rotWithShape="0">
              <a:prstClr val="black">
                <a:alpha val="40000"/>
              </a:prstClr>
            </a:outerShdw>
          </a:effectLst>
        </p:spPr>
      </p:pic>
      <p:grpSp>
        <p:nvGrpSpPr>
          <p:cNvPr id="14" name="Group 13"/>
          <p:cNvGrpSpPr/>
          <p:nvPr/>
        </p:nvGrpSpPr>
        <p:grpSpPr>
          <a:xfrm>
            <a:off x="9017449" y="2247900"/>
            <a:ext cx="8622851" cy="2585323"/>
            <a:chOff x="8001000" y="2523362"/>
            <a:chExt cx="8622851" cy="2585323"/>
          </a:xfrm>
        </p:grpSpPr>
        <p:pic>
          <p:nvPicPr>
            <p:cNvPr id="15" name="Picture 16"/>
            <p:cNvPicPr>
              <a:picLocks noChangeAspect="1"/>
            </p:cNvPicPr>
            <p:nvPr/>
          </p:nvPicPr>
          <p:blipFill>
            <a:blip r:embed="rId8"/>
            <a:srcRect/>
            <a:stretch>
              <a:fillRect/>
            </a:stretch>
          </p:blipFill>
          <p:spPr>
            <a:xfrm>
              <a:off x="8001000" y="2901623"/>
              <a:ext cx="1124712" cy="1828800"/>
            </a:xfrm>
            <a:prstGeom prst="rect">
              <a:avLst/>
            </a:prstGeom>
          </p:spPr>
        </p:pic>
        <p:sp>
          <p:nvSpPr>
            <p:cNvPr id="16" name="Rectangle 15"/>
            <p:cNvSpPr/>
            <p:nvPr/>
          </p:nvSpPr>
          <p:spPr>
            <a:xfrm>
              <a:off x="9563828" y="2523362"/>
              <a:ext cx="7060023" cy="2585323"/>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Mô tả sự trao đổi khí của thực vật với môi trường khi quang hợp (hình 9).</a:t>
              </a:r>
            </a:p>
          </p:txBody>
        </p:sp>
      </p:grpSp>
      <p:grpSp>
        <p:nvGrpSpPr>
          <p:cNvPr id="18" name="Group 17"/>
          <p:cNvGrpSpPr/>
          <p:nvPr/>
        </p:nvGrpSpPr>
        <p:grpSpPr>
          <a:xfrm>
            <a:off x="9017449" y="5657703"/>
            <a:ext cx="8622851" cy="2482667"/>
            <a:chOff x="8001000" y="2523362"/>
            <a:chExt cx="8622851" cy="2482667"/>
          </a:xfrm>
        </p:grpSpPr>
        <p:pic>
          <p:nvPicPr>
            <p:cNvPr id="19" name="Picture 16"/>
            <p:cNvPicPr>
              <a:picLocks noChangeAspect="1"/>
            </p:cNvPicPr>
            <p:nvPr/>
          </p:nvPicPr>
          <p:blipFill>
            <a:blip r:embed="rId8"/>
            <a:srcRect/>
            <a:stretch>
              <a:fillRect/>
            </a:stretch>
          </p:blipFill>
          <p:spPr>
            <a:xfrm>
              <a:off x="8001000" y="2901623"/>
              <a:ext cx="1124712" cy="1828800"/>
            </a:xfrm>
            <a:prstGeom prst="rect">
              <a:avLst/>
            </a:prstGeom>
          </p:spPr>
        </p:pic>
        <p:sp>
          <p:nvSpPr>
            <p:cNvPr id="20" name="Rectangle 19"/>
            <p:cNvSpPr/>
            <p:nvPr/>
          </p:nvSpPr>
          <p:spPr>
            <a:xfrm>
              <a:off x="9563828" y="2523362"/>
              <a:ext cx="7060023" cy="248266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Mô tả sự trao đổi khí của thực vật với môi trường khi hô hấp (hình 10).</a:t>
              </a:r>
            </a:p>
          </p:txBody>
        </p:sp>
      </p:grpSp>
    </p:spTree>
    <p:extLst>
      <p:ext uri="{BB962C8B-B14F-4D97-AF65-F5344CB8AC3E}">
        <p14:creationId xmlns:p14="http://schemas.microsoft.com/office/powerpoint/2010/main" val="144178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551416"/>
            <a:ext cx="18873102" cy="4992884"/>
          </a:xfrm>
          <a:prstGeom prst="rect">
            <a:avLst/>
          </a:prstGeom>
        </p:spPr>
      </p:pic>
      <p:pic>
        <p:nvPicPr>
          <p:cNvPr id="12" name="Picture 8"/>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1400" y="710876"/>
            <a:ext cx="3871901" cy="441313"/>
          </a:xfrm>
          <a:prstGeom prst="rect">
            <a:avLst/>
          </a:prstGeom>
        </p:spPr>
      </p:pic>
      <p:pic>
        <p:nvPicPr>
          <p:cNvPr id="1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199" y="784344"/>
            <a:ext cx="864965" cy="853956"/>
          </a:xfrm>
          <a:prstGeom prst="rect">
            <a:avLst/>
          </a:prstGeom>
        </p:spPr>
      </p:pic>
      <p:pic>
        <p:nvPicPr>
          <p:cNvPr id="5" name="Picture 4"/>
          <p:cNvPicPr>
            <a:picLocks noChangeAspect="1"/>
          </p:cNvPicPr>
          <p:nvPr/>
        </p:nvPicPr>
        <p:blipFill>
          <a:blip r:embed="rId7"/>
          <a:stretch>
            <a:fillRect/>
          </a:stretch>
        </p:blipFill>
        <p:spPr>
          <a:xfrm>
            <a:off x="5334000" y="419100"/>
            <a:ext cx="7620000" cy="5553075"/>
          </a:xfrm>
          <a:prstGeom prst="rect">
            <a:avLst/>
          </a:prstGeom>
          <a:effectLst>
            <a:outerShdw blurRad="50800" dist="38100" dir="2700000" algn="tl" rotWithShape="0">
              <a:prstClr val="black">
                <a:alpha val="40000"/>
              </a:prstClr>
            </a:outerShdw>
          </a:effectLst>
        </p:spPr>
      </p:pic>
      <p:sp>
        <p:nvSpPr>
          <p:cNvPr id="17" name="Rounded Rectangle 16"/>
          <p:cNvSpPr/>
          <p:nvPr/>
        </p:nvSpPr>
        <p:spPr>
          <a:xfrm>
            <a:off x="609600" y="6534185"/>
            <a:ext cx="8277822" cy="3257515"/>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Hình 9: Trong quá trình quang hợp, thực vật lấy khí các-bô-níc từ môi trường và thải ra khí ô-xi.</a:t>
            </a:r>
          </a:p>
        </p:txBody>
      </p:sp>
      <p:sp>
        <p:nvSpPr>
          <p:cNvPr id="21" name="Rounded Rectangle 20"/>
          <p:cNvSpPr/>
          <p:nvPr/>
        </p:nvSpPr>
        <p:spPr>
          <a:xfrm>
            <a:off x="9448800" y="6534184"/>
            <a:ext cx="8277822" cy="3257515"/>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Hình 10: Trong quá trình hô hấp, thực vật lấy khí ô-xi từ môi trường và thải ra khí các-bô-níc.</a:t>
            </a:r>
          </a:p>
        </p:txBody>
      </p:sp>
      <p:pic>
        <p:nvPicPr>
          <p:cNvPr id="22" name="Picture 7">
            <a:extLst>
              <a:ext uri="{FF2B5EF4-FFF2-40B4-BE49-F238E27FC236}">
                <a16:creationId xmlns:a16="http://schemas.microsoft.com/office/drawing/2014/main" id="{DD7DB2BB-7DCD-2FA5-0AF0-E8E8DB16628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75493" flipV="1">
            <a:off x="13309631" y="4349987"/>
            <a:ext cx="2517704" cy="1296629"/>
          </a:xfrm>
          <a:prstGeom prst="rect">
            <a:avLst/>
          </a:prstGeom>
        </p:spPr>
      </p:pic>
      <p:pic>
        <p:nvPicPr>
          <p:cNvPr id="23" name="Picture 7">
            <a:extLst>
              <a:ext uri="{FF2B5EF4-FFF2-40B4-BE49-F238E27FC236}">
                <a16:creationId xmlns:a16="http://schemas.microsoft.com/office/drawing/2014/main" id="{DD7DB2BB-7DCD-2FA5-0AF0-E8E8DB16628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04365">
            <a:off x="2742814" y="4393457"/>
            <a:ext cx="2348891" cy="1209690"/>
          </a:xfrm>
          <a:prstGeom prst="rect">
            <a:avLst/>
          </a:prstGeom>
        </p:spPr>
      </p:pic>
    </p:spTree>
    <p:extLst>
      <p:ext uri="{BB962C8B-B14F-4D97-AF65-F5344CB8AC3E}">
        <p14:creationId xmlns:p14="http://schemas.microsoft.com/office/powerpoint/2010/main" val="204843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551416"/>
            <a:ext cx="18873102" cy="4992884"/>
          </a:xfrm>
          <a:prstGeom prst="rect">
            <a:avLst/>
          </a:prstGeom>
        </p:spPr>
      </p:pic>
      <p:pic>
        <p:nvPicPr>
          <p:cNvPr id="12" name="Picture 8"/>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1400" y="710876"/>
            <a:ext cx="3871901" cy="441313"/>
          </a:xfrm>
          <a:prstGeom prst="rect">
            <a:avLst/>
          </a:prstGeom>
        </p:spPr>
      </p:pic>
      <p:pic>
        <p:nvPicPr>
          <p:cNvPr id="1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199" y="784344"/>
            <a:ext cx="864965" cy="853956"/>
          </a:xfrm>
          <a:prstGeom prst="rect">
            <a:avLst/>
          </a:prstGeom>
        </p:spPr>
      </p:pic>
      <p:grpSp>
        <p:nvGrpSpPr>
          <p:cNvPr id="4" name="Group 3"/>
          <p:cNvGrpSpPr/>
          <p:nvPr/>
        </p:nvGrpSpPr>
        <p:grpSpPr>
          <a:xfrm>
            <a:off x="3048000" y="647700"/>
            <a:ext cx="11664405" cy="1754326"/>
            <a:chOff x="3118396" y="784344"/>
            <a:chExt cx="11664405" cy="1754326"/>
          </a:xfrm>
        </p:grpSpPr>
        <p:pic>
          <p:nvPicPr>
            <p:cNvPr id="10"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18396" y="841768"/>
              <a:ext cx="1606004" cy="1639477"/>
            </a:xfrm>
            <a:prstGeom prst="rect">
              <a:avLst/>
            </a:prstGeom>
          </p:spPr>
        </p:pic>
        <p:sp>
          <p:nvSpPr>
            <p:cNvPr id="2" name="Rectangle 1"/>
            <p:cNvSpPr/>
            <p:nvPr/>
          </p:nvSpPr>
          <p:spPr>
            <a:xfrm>
              <a:off x="5105401" y="784344"/>
              <a:ext cx="9677400" cy="175432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Sự trao đổi khí với môi trường khi thực vật quang hợp và hô hấp khác nhau như thế nào?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739320525"/>
              </p:ext>
            </p:extLst>
          </p:nvPr>
        </p:nvGraphicFramePr>
        <p:xfrm>
          <a:off x="1524000" y="2933700"/>
          <a:ext cx="15240000" cy="6627258"/>
        </p:xfrm>
        <a:graphic>
          <a:graphicData uri="http://schemas.openxmlformats.org/drawingml/2006/table">
            <a:tbl>
              <a:tblPr firstRow="1" bandRow="1">
                <a:tableStyleId>{5940675A-B579-460E-94D1-54222C63F5DA}</a:tableStyleId>
              </a:tblPr>
              <a:tblGrid>
                <a:gridCol w="7636772">
                  <a:extLst>
                    <a:ext uri="{9D8B030D-6E8A-4147-A177-3AD203B41FA5}">
                      <a16:colId xmlns:a16="http://schemas.microsoft.com/office/drawing/2014/main" val="1387287981"/>
                    </a:ext>
                  </a:extLst>
                </a:gridCol>
                <a:gridCol w="7603228">
                  <a:extLst>
                    <a:ext uri="{9D8B030D-6E8A-4147-A177-3AD203B41FA5}">
                      <a16:colId xmlns:a16="http://schemas.microsoft.com/office/drawing/2014/main" val="557693307"/>
                    </a:ext>
                  </a:extLst>
                </a:gridCol>
              </a:tblGrid>
              <a:tr h="990600">
                <a:tc>
                  <a:txBody>
                    <a:bodyPr/>
                    <a:lstStyle/>
                    <a:p>
                      <a:pPr algn="ctr"/>
                      <a:r>
                        <a:rPr lang="en-US" sz="3600" b="1">
                          <a:latin typeface="Arial" panose="020B0604020202020204" pitchFamily="34" charset="0"/>
                          <a:cs typeface="Arial" panose="020B0604020202020204" pitchFamily="34" charset="0"/>
                        </a:rPr>
                        <a:t>Quang hợp</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Hô</a:t>
                      </a:r>
                      <a:r>
                        <a:rPr lang="en-US" sz="3600" b="1" baseline="0">
                          <a:latin typeface="Arial" panose="020B0604020202020204" pitchFamily="34" charset="0"/>
                          <a:cs typeface="Arial" panose="020B0604020202020204" pitchFamily="34" charset="0"/>
                        </a:rPr>
                        <a:t> hấp</a:t>
                      </a:r>
                      <a:endParaRPr lang="en-US" sz="36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316070836"/>
                  </a:ext>
                </a:extLst>
              </a:tr>
              <a:tr h="1878886">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113213674"/>
                  </a:ext>
                </a:extLst>
              </a:tr>
              <a:tr h="1878886">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690766905"/>
                  </a:ext>
                </a:extLst>
              </a:tr>
              <a:tr h="1878886">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290319077"/>
                  </a:ext>
                </a:extLst>
              </a:tr>
            </a:tbl>
          </a:graphicData>
        </a:graphic>
      </p:graphicFrame>
      <p:sp>
        <p:nvSpPr>
          <p:cNvPr id="7" name="Rectangle 6"/>
          <p:cNvSpPr/>
          <p:nvPr/>
        </p:nvSpPr>
        <p:spPr>
          <a:xfrm>
            <a:off x="2087111" y="4559108"/>
            <a:ext cx="6571030" cy="646331"/>
          </a:xfrm>
          <a:prstGeom prst="rect">
            <a:avLst/>
          </a:prstGeom>
        </p:spPr>
        <p:txBody>
          <a:bodyPr wrap="none">
            <a:spAutoFit/>
          </a:bodyPr>
          <a:lstStyle/>
          <a:p>
            <a:pPr algn="ctr"/>
            <a:r>
              <a:rPr lang="en-US" sz="3600" kern="0">
                <a:latin typeface="Arial" panose="020B0604020202020204" pitchFamily="34" charset="0"/>
                <a:ea typeface="Calibri" panose="020F0502020204030204" pitchFamily="34" charset="0"/>
                <a:cs typeface="Arial" panose="020B0604020202020204" pitchFamily="34" charset="0"/>
              </a:rPr>
              <a:t>Lấy khí các-bô-níc, thải khí ô-xi</a:t>
            </a:r>
            <a:endParaRPr lang="en-US" sz="3600">
              <a:latin typeface="Arial" panose="020B0604020202020204" pitchFamily="34" charset="0"/>
              <a:cs typeface="Arial" panose="020B0604020202020204" pitchFamily="34" charset="0"/>
            </a:endParaRPr>
          </a:p>
        </p:txBody>
      </p:sp>
      <p:sp>
        <p:nvSpPr>
          <p:cNvPr id="8" name="Rectangle 7"/>
          <p:cNvSpPr/>
          <p:nvPr/>
        </p:nvSpPr>
        <p:spPr>
          <a:xfrm>
            <a:off x="9677400" y="4557878"/>
            <a:ext cx="6571030" cy="646331"/>
          </a:xfrm>
          <a:prstGeom prst="rect">
            <a:avLst/>
          </a:prstGeom>
        </p:spPr>
        <p:txBody>
          <a:bodyPr wrap="none">
            <a:spAutoFit/>
          </a:bodyPr>
          <a:lstStyle/>
          <a:p>
            <a:pPr algn="ctr"/>
            <a:r>
              <a:rPr lang="en-US" sz="3600" kern="0">
                <a:latin typeface="Arial" panose="020B0604020202020204" pitchFamily="34" charset="0"/>
                <a:ea typeface="Calibri" panose="020F0502020204030204" pitchFamily="34" charset="0"/>
                <a:cs typeface="Arial" panose="020B0604020202020204" pitchFamily="34" charset="0"/>
              </a:rPr>
              <a:t>Lấy khí ô-xi, thải khí các-bô-níc</a:t>
            </a:r>
            <a:endParaRPr lang="en-US" sz="3600">
              <a:latin typeface="Arial" panose="020B0604020202020204" pitchFamily="34" charset="0"/>
              <a:cs typeface="Arial" panose="020B0604020202020204" pitchFamily="34" charset="0"/>
            </a:endParaRPr>
          </a:p>
        </p:txBody>
      </p:sp>
      <p:sp>
        <p:nvSpPr>
          <p:cNvPr id="9" name="Rectangle 8"/>
          <p:cNvSpPr/>
          <p:nvPr/>
        </p:nvSpPr>
        <p:spPr>
          <a:xfrm>
            <a:off x="1843454" y="6451423"/>
            <a:ext cx="7058344" cy="646331"/>
          </a:xfrm>
          <a:prstGeom prst="rect">
            <a:avLst/>
          </a:prstGeom>
        </p:spPr>
        <p:txBody>
          <a:bodyPr wrap="none">
            <a:spAutoFit/>
          </a:bodyPr>
          <a:lstStyle/>
          <a:p>
            <a:pPr algn="ctr"/>
            <a:r>
              <a:rPr lang="en-US" sz="3600" kern="0">
                <a:latin typeface="Arial" panose="020B0604020202020204" pitchFamily="34" charset="0"/>
                <a:ea typeface="Calibri" panose="020F0502020204030204" pitchFamily="34" charset="0"/>
                <a:cs typeface="Arial" panose="020B0604020202020204" pitchFamily="34" charset="0"/>
              </a:rPr>
              <a:t>Diễn ra ban ngày khi có ánh sáng</a:t>
            </a:r>
            <a:endParaRPr lang="en-US" sz="3600">
              <a:latin typeface="Arial" panose="020B0604020202020204" pitchFamily="34" charset="0"/>
              <a:cs typeface="Arial" panose="020B0604020202020204" pitchFamily="34" charset="0"/>
            </a:endParaRPr>
          </a:p>
        </p:txBody>
      </p:sp>
      <p:sp>
        <p:nvSpPr>
          <p:cNvPr id="11" name="Rectangle 10"/>
          <p:cNvSpPr/>
          <p:nvPr/>
        </p:nvSpPr>
        <p:spPr>
          <a:xfrm>
            <a:off x="10485313" y="6451424"/>
            <a:ext cx="4955203" cy="646331"/>
          </a:xfrm>
          <a:prstGeom prst="rect">
            <a:avLst/>
          </a:prstGeom>
        </p:spPr>
        <p:txBody>
          <a:bodyPr wrap="none">
            <a:spAutoFit/>
          </a:bodyPr>
          <a:lstStyle/>
          <a:p>
            <a:pPr algn="ctr"/>
            <a:r>
              <a:rPr lang="en-US" sz="3600" kern="0">
                <a:latin typeface="Arial" panose="020B0604020202020204" pitchFamily="34" charset="0"/>
                <a:ea typeface="Calibri" panose="020F0502020204030204" pitchFamily="34" charset="0"/>
                <a:cs typeface="Arial" panose="020B0604020202020204" pitchFamily="34" charset="0"/>
              </a:rPr>
              <a:t>Diễn ra suốt ngày đêm </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3961823" y="8332934"/>
            <a:ext cx="2821606" cy="646331"/>
          </a:xfrm>
          <a:prstGeom prst="rect">
            <a:avLst/>
          </a:prstGeom>
        </p:spPr>
        <p:txBody>
          <a:bodyPr wrap="none">
            <a:spAutoFit/>
          </a:bodyPr>
          <a:lstStyle/>
          <a:p>
            <a:pPr algn="ctr"/>
            <a:r>
              <a:rPr lang="en-US" sz="3600" kern="0">
                <a:latin typeface="Arial" panose="020B0604020202020204" pitchFamily="34" charset="0"/>
                <a:ea typeface="Calibri" panose="020F0502020204030204" pitchFamily="34" charset="0"/>
                <a:cs typeface="Arial" panose="020B0604020202020204" pitchFamily="34" charset="0"/>
              </a:rPr>
              <a:t>Chủ yếu ở lá</a:t>
            </a:r>
            <a:endParaRPr lang="en-US" sz="3600">
              <a:latin typeface="Arial" panose="020B0604020202020204" pitchFamily="34" charset="0"/>
              <a:cs typeface="Arial" panose="020B0604020202020204" pitchFamily="34" charset="0"/>
            </a:endParaRPr>
          </a:p>
        </p:txBody>
      </p:sp>
      <p:sp>
        <p:nvSpPr>
          <p:cNvPr id="15" name="Rectangle 14"/>
          <p:cNvSpPr/>
          <p:nvPr/>
        </p:nvSpPr>
        <p:spPr>
          <a:xfrm>
            <a:off x="11415855" y="8332933"/>
            <a:ext cx="3094117" cy="646331"/>
          </a:xfrm>
          <a:prstGeom prst="rect">
            <a:avLst/>
          </a:prstGeom>
        </p:spPr>
        <p:txBody>
          <a:bodyPr wrap="none">
            <a:spAutoFit/>
          </a:bodyPr>
          <a:lstStyle/>
          <a:p>
            <a:pPr algn="ctr"/>
            <a:r>
              <a:rPr lang="en-US" sz="3600" kern="0">
                <a:latin typeface="Arial" panose="020B0604020202020204" pitchFamily="34" charset="0"/>
                <a:ea typeface="Calibri" panose="020F0502020204030204" pitchFamily="34" charset="0"/>
                <a:cs typeface="Arial" panose="020B0604020202020204" pitchFamily="34" charset="0"/>
              </a:rPr>
              <a:t>Ở toàn bộ cây</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522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551416"/>
            <a:ext cx="18873102" cy="4992884"/>
          </a:xfrm>
          <a:prstGeom prst="rect">
            <a:avLst/>
          </a:prstGeom>
        </p:spPr>
      </p:pic>
      <p:pic>
        <p:nvPicPr>
          <p:cNvPr id="12" name="Picture 8"/>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1400" y="710876"/>
            <a:ext cx="3871901" cy="441313"/>
          </a:xfrm>
          <a:prstGeom prst="rect">
            <a:avLst/>
          </a:prstGeom>
        </p:spPr>
      </p:pic>
      <p:pic>
        <p:nvPicPr>
          <p:cNvPr id="1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199" y="784344"/>
            <a:ext cx="864965" cy="853956"/>
          </a:xfrm>
          <a:prstGeom prst="rect">
            <a:avLst/>
          </a:prstGeom>
        </p:spPr>
      </p:pic>
      <p:grpSp>
        <p:nvGrpSpPr>
          <p:cNvPr id="17" name="Group 16"/>
          <p:cNvGrpSpPr/>
          <p:nvPr/>
        </p:nvGrpSpPr>
        <p:grpSpPr>
          <a:xfrm>
            <a:off x="674299" y="1549435"/>
            <a:ext cx="5459636" cy="8737565"/>
            <a:chOff x="1322164" y="1565926"/>
            <a:chExt cx="5459636" cy="8737565"/>
          </a:xfrm>
        </p:grpSpPr>
        <p:sp>
          <p:nvSpPr>
            <p:cNvPr id="16" name="Freeform 2"/>
            <p:cNvSpPr/>
            <p:nvPr/>
          </p:nvSpPr>
          <p:spPr>
            <a:xfrm>
              <a:off x="1322164" y="1565926"/>
              <a:ext cx="5459636" cy="8737565"/>
            </a:xfrm>
            <a:custGeom>
              <a:avLst/>
              <a:gdLst/>
              <a:ahLst/>
              <a:cxnLst/>
              <a:rect l="l" t="t" r="r" b="b"/>
              <a:pathLst>
                <a:path w="4696441" h="8737565">
                  <a:moveTo>
                    <a:pt x="0" y="0"/>
                  </a:moveTo>
                  <a:lnTo>
                    <a:pt x="4696441" y="0"/>
                  </a:lnTo>
                  <a:lnTo>
                    <a:pt x="4696441" y="8737565"/>
                  </a:lnTo>
                  <a:lnTo>
                    <a:pt x="0" y="8737565"/>
                  </a:lnTo>
                  <a:lnTo>
                    <a:pt x="0" y="0"/>
                  </a:lnTo>
                  <a:close/>
                </a:path>
              </a:pathLst>
            </a:custGeom>
            <a:blipFill>
              <a:blip r:embed="rId7"/>
              <a:stretch>
                <a:fillRect/>
              </a:stretch>
            </a:blipFill>
          </p:spPr>
          <p:txBody>
            <a:bodyPr/>
            <a:lstStyle/>
            <a:p>
              <a:endParaRPr lang="en-US"/>
            </a:p>
          </p:txBody>
        </p:sp>
        <p:sp>
          <p:nvSpPr>
            <p:cNvPr id="5" name="Rectangle 4"/>
            <p:cNvSpPr/>
            <p:nvPr/>
          </p:nvSpPr>
          <p:spPr>
            <a:xfrm>
              <a:off x="1696467" y="2946380"/>
              <a:ext cx="4711029" cy="3416320"/>
            </a:xfrm>
            <a:prstGeom prst="rect">
              <a:avLst/>
            </a:prstGeom>
          </p:spPr>
          <p:txBody>
            <a:bodyPr wrap="square">
              <a:spAutoFit/>
            </a:bodyPr>
            <a:lstStyle/>
            <a:p>
              <a:pPr algn="ctr">
                <a:lnSpc>
                  <a:spcPct val="150000"/>
                </a:lnSpc>
              </a:pPr>
              <a:r>
                <a:rPr lang="en-US" sz="3600" kern="0">
                  <a:latin typeface="Arial" panose="020B0604020202020204" pitchFamily="34" charset="0"/>
                  <a:ea typeface="Calibri" panose="020F0502020204030204" pitchFamily="34" charset="0"/>
                  <a:cs typeface="Arial" panose="020B0604020202020204" pitchFamily="34" charset="0"/>
                </a:rPr>
                <a:t>Vẽ sơ đồ về sự trao đổi khí đối với môi trường khi thực vật quang hợp và hô hấp</a:t>
              </a:r>
              <a:endParaRPr lang="en-US" sz="36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1411" r="49883"/>
          <a:stretch/>
        </p:blipFill>
        <p:spPr>
          <a:xfrm>
            <a:off x="6934200" y="769428"/>
            <a:ext cx="5777015" cy="4879543"/>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50823" r="5412"/>
          <a:stretch/>
        </p:blipFill>
        <p:spPr>
          <a:xfrm>
            <a:off x="11887200" y="4405821"/>
            <a:ext cx="5486400" cy="5157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4041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17"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71500"/>
            <a:ext cx="962041" cy="1194892"/>
          </a:xfrm>
          <a:prstGeom prst="rect">
            <a:avLst/>
          </a:prstGeom>
        </p:spPr>
      </p:pic>
      <p:pic>
        <p:nvPicPr>
          <p:cNvPr id="19"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a:xfrm>
            <a:off x="15964171" y="266700"/>
            <a:ext cx="2019029" cy="1703556"/>
          </a:xfrm>
          <a:prstGeom prst="rect">
            <a:avLst/>
          </a:prstGeom>
        </p:spPr>
      </p:pic>
      <p:pic>
        <p:nvPicPr>
          <p:cNvPr id="4" name="Picture 3"/>
          <p:cNvPicPr>
            <a:picLocks noChangeAspect="1"/>
          </p:cNvPicPr>
          <p:nvPr/>
        </p:nvPicPr>
        <p:blipFill>
          <a:blip r:embed="rId6"/>
          <a:stretch>
            <a:fillRect/>
          </a:stretch>
        </p:blipFill>
        <p:spPr>
          <a:xfrm>
            <a:off x="5054450" y="2247900"/>
            <a:ext cx="8111027" cy="5590264"/>
          </a:xfrm>
          <a:prstGeom prst="rect">
            <a:avLst/>
          </a:prstGeom>
          <a:effectLst>
            <a:outerShdw blurRad="50800" dist="38100" dir="2700000" algn="tl" rotWithShape="0">
              <a:prstClr val="black">
                <a:alpha val="40000"/>
              </a:prstClr>
            </a:outerShdw>
          </a:effectLst>
        </p:spPr>
      </p:pic>
      <p:sp>
        <p:nvSpPr>
          <p:cNvPr id="8" name="Google Shape;48;p2">
            <a:extLst>
              <a:ext uri="{FF2B5EF4-FFF2-40B4-BE49-F238E27FC236}">
                <a16:creationId xmlns:a16="http://schemas.microsoft.com/office/drawing/2014/main" id="{8050C148-7B0D-E0D4-B5A4-1E410C128ED9}"/>
              </a:ext>
            </a:extLst>
          </p:cNvPr>
          <p:cNvSpPr/>
          <p:nvPr/>
        </p:nvSpPr>
        <p:spPr>
          <a:xfrm>
            <a:off x="973477" y="8039100"/>
            <a:ext cx="3598523"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Đất</a:t>
            </a:r>
          </a:p>
        </p:txBody>
      </p:sp>
      <p:cxnSp>
        <p:nvCxnSpPr>
          <p:cNvPr id="5" name="Straight Arrow Connector 4"/>
          <p:cNvCxnSpPr>
            <a:endCxn id="8" idx="0"/>
          </p:cNvCxnSpPr>
          <p:nvPr/>
        </p:nvCxnSpPr>
        <p:spPr>
          <a:xfrm flipH="1">
            <a:off x="2772739" y="6896100"/>
            <a:ext cx="3458538" cy="1143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Google Shape;48;p2">
            <a:extLst>
              <a:ext uri="{FF2B5EF4-FFF2-40B4-BE49-F238E27FC236}">
                <a16:creationId xmlns:a16="http://schemas.microsoft.com/office/drawing/2014/main" id="{8050C148-7B0D-E0D4-B5A4-1E410C128ED9}"/>
              </a:ext>
            </a:extLst>
          </p:cNvPr>
          <p:cNvSpPr/>
          <p:nvPr/>
        </p:nvSpPr>
        <p:spPr>
          <a:xfrm>
            <a:off x="668677" y="2943228"/>
            <a:ext cx="3598523"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Nước</a:t>
            </a:r>
          </a:p>
        </p:txBody>
      </p:sp>
      <p:cxnSp>
        <p:nvCxnSpPr>
          <p:cNvPr id="12" name="Straight Arrow Connector 11"/>
          <p:cNvCxnSpPr>
            <a:endCxn id="11" idx="3"/>
          </p:cNvCxnSpPr>
          <p:nvPr/>
        </p:nvCxnSpPr>
        <p:spPr>
          <a:xfrm flipH="1" flipV="1">
            <a:off x="4267200" y="3705228"/>
            <a:ext cx="1811677" cy="762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Google Shape;48;p2">
            <a:extLst>
              <a:ext uri="{FF2B5EF4-FFF2-40B4-BE49-F238E27FC236}">
                <a16:creationId xmlns:a16="http://schemas.microsoft.com/office/drawing/2014/main" id="{8050C148-7B0D-E0D4-B5A4-1E410C128ED9}"/>
              </a:ext>
            </a:extLst>
          </p:cNvPr>
          <p:cNvSpPr/>
          <p:nvPr/>
        </p:nvSpPr>
        <p:spPr>
          <a:xfrm>
            <a:off x="13851277" y="7734300"/>
            <a:ext cx="3598523"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Không khí</a:t>
            </a:r>
          </a:p>
        </p:txBody>
      </p:sp>
      <p:cxnSp>
        <p:nvCxnSpPr>
          <p:cNvPr id="18" name="Straight Arrow Connector 17"/>
          <p:cNvCxnSpPr>
            <a:endCxn id="16" idx="0"/>
          </p:cNvCxnSpPr>
          <p:nvPr/>
        </p:nvCxnSpPr>
        <p:spPr>
          <a:xfrm>
            <a:off x="12344400" y="5219700"/>
            <a:ext cx="3306139" cy="25146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Google Shape;48;p2">
            <a:extLst>
              <a:ext uri="{FF2B5EF4-FFF2-40B4-BE49-F238E27FC236}">
                <a16:creationId xmlns:a16="http://schemas.microsoft.com/office/drawing/2014/main" id="{8050C148-7B0D-E0D4-B5A4-1E410C128ED9}"/>
              </a:ext>
            </a:extLst>
          </p:cNvPr>
          <p:cNvSpPr/>
          <p:nvPr/>
        </p:nvSpPr>
        <p:spPr>
          <a:xfrm>
            <a:off x="13952727" y="1004392"/>
            <a:ext cx="3598523"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Ánh sáng</a:t>
            </a:r>
          </a:p>
        </p:txBody>
      </p:sp>
      <p:cxnSp>
        <p:nvCxnSpPr>
          <p:cNvPr id="21" name="Straight Arrow Connector 20"/>
          <p:cNvCxnSpPr>
            <a:endCxn id="20" idx="1"/>
          </p:cNvCxnSpPr>
          <p:nvPr/>
        </p:nvCxnSpPr>
        <p:spPr>
          <a:xfrm flipV="1">
            <a:off x="11125200" y="1766392"/>
            <a:ext cx="2827527" cy="11768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071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551416"/>
            <a:ext cx="18873102" cy="4992884"/>
          </a:xfrm>
          <a:prstGeom prst="rect">
            <a:avLst/>
          </a:prstGeom>
        </p:spPr>
      </p:pic>
      <p:pic>
        <p:nvPicPr>
          <p:cNvPr id="12" name="Picture 8"/>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1400" y="710876"/>
            <a:ext cx="3871901" cy="441313"/>
          </a:xfrm>
          <a:prstGeom prst="rect">
            <a:avLst/>
          </a:prstGeom>
        </p:spPr>
      </p:pic>
      <p:pic>
        <p:nvPicPr>
          <p:cNvPr id="1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199" y="784344"/>
            <a:ext cx="864965" cy="853956"/>
          </a:xfrm>
          <a:prstGeom prst="rect">
            <a:avLst/>
          </a:prstGeom>
        </p:spPr>
      </p:pic>
      <p:grpSp>
        <p:nvGrpSpPr>
          <p:cNvPr id="4" name="Group 3"/>
          <p:cNvGrpSpPr/>
          <p:nvPr/>
        </p:nvGrpSpPr>
        <p:grpSpPr>
          <a:xfrm>
            <a:off x="3048000" y="874574"/>
            <a:ext cx="11664405" cy="1754326"/>
            <a:chOff x="3118396" y="784344"/>
            <a:chExt cx="11664405" cy="1754326"/>
          </a:xfrm>
        </p:grpSpPr>
        <p:pic>
          <p:nvPicPr>
            <p:cNvPr id="10"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18396" y="841768"/>
              <a:ext cx="1606004" cy="1639477"/>
            </a:xfrm>
            <a:prstGeom prst="rect">
              <a:avLst/>
            </a:prstGeom>
          </p:spPr>
        </p:pic>
        <p:sp>
          <p:nvSpPr>
            <p:cNvPr id="2" name="Rectangle 1"/>
            <p:cNvSpPr/>
            <p:nvPr/>
          </p:nvSpPr>
          <p:spPr>
            <a:xfrm>
              <a:off x="5105401" y="784344"/>
              <a:ext cx="9677400" cy="1754326"/>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Vì sao buổi tối chúng ta không nên để cây xanh trong phòng ngủ?</a:t>
              </a:r>
            </a:p>
          </p:txBody>
        </p:sp>
      </p:grpSp>
      <p:grpSp>
        <p:nvGrpSpPr>
          <p:cNvPr id="16" name="Group 15"/>
          <p:cNvGrpSpPr/>
          <p:nvPr/>
        </p:nvGrpSpPr>
        <p:grpSpPr>
          <a:xfrm>
            <a:off x="7239000" y="2781300"/>
            <a:ext cx="9098750" cy="5943599"/>
            <a:chOff x="-259550" y="1333500"/>
            <a:chExt cx="9098750" cy="5943599"/>
          </a:xfrm>
        </p:grpSpPr>
        <p:sp>
          <p:nvSpPr>
            <p:cNvPr id="17" name="Rounded Rectangle 16"/>
            <p:cNvSpPr/>
            <p:nvPr/>
          </p:nvSpPr>
          <p:spPr>
            <a:xfrm>
              <a:off x="-259550" y="2349032"/>
              <a:ext cx="9098750" cy="4928067"/>
            </a:xfrm>
            <a:prstGeom prst="roundRect">
              <a:avLst/>
            </a:prstGeom>
            <a:solidFill>
              <a:srgbClr val="ECE7F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nl-NL" sz="3600">
                  <a:latin typeface="Arial" panose="020B0604020202020204" pitchFamily="34" charset="0"/>
                  <a:cs typeface="Arial" panose="020B0604020202020204" pitchFamily="34" charset="0"/>
                </a:rPr>
                <a:t>Vì ban đêm cây lấy khí ô-xi, thải ra khí các-bô-níc mà con người cũng cần khí ô-xi để hô hấp.</a:t>
              </a:r>
              <a:endParaRPr lang="en-US" sz="3600">
                <a:latin typeface="Arial" panose="020B0604020202020204" pitchFamily="34" charset="0"/>
                <a:cs typeface="Arial" panose="020B0604020202020204" pitchFamily="34" charset="0"/>
              </a:endParaRPr>
            </a:p>
          </p:txBody>
        </p:sp>
        <p:pic>
          <p:nvPicPr>
            <p:cNvPr id="18" name="Picture 25"/>
            <p:cNvPicPr>
              <a:picLocks noChangeAspect="1"/>
            </p:cNvPicPr>
            <p:nvPr/>
          </p:nvPicPr>
          <p:blipFill>
            <a:blip r:embed="rId9"/>
            <a:srcRect/>
            <a:stretch>
              <a:fillRect/>
            </a:stretch>
          </p:blipFill>
          <p:spPr>
            <a:xfrm>
              <a:off x="6617672" y="1333500"/>
              <a:ext cx="1708387" cy="1779570"/>
            </a:xfrm>
            <a:prstGeom prst="rect">
              <a:avLst/>
            </a:prstGeom>
          </p:spPr>
        </p:pic>
      </p:grpSp>
      <p:pic>
        <p:nvPicPr>
          <p:cNvPr id="11266" name="Picture 2" descr="https://o.remove.bg/downloads/5a5cf84d-c838-4a40-bbcf-c52973103a8d/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5391936"/>
            <a:ext cx="44481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241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500"/>
                                        <p:tgtEl>
                                          <p:spTgt spid="11266"/>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99967" y="8047517"/>
            <a:ext cx="19134530" cy="3563806"/>
          </a:xfrm>
          <a:prstGeom prst="rect">
            <a:avLst/>
          </a:prstGeom>
        </p:spPr>
      </p:pic>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962041" cy="1194892"/>
          </a:xfrm>
          <a:prstGeom prst="rect">
            <a:avLst/>
          </a:prstGeom>
        </p:spPr>
      </p:pic>
      <p:grpSp>
        <p:nvGrpSpPr>
          <p:cNvPr id="4" name="Group 3"/>
          <p:cNvGrpSpPr/>
          <p:nvPr/>
        </p:nvGrpSpPr>
        <p:grpSpPr>
          <a:xfrm>
            <a:off x="2337898" y="1610153"/>
            <a:ext cx="13258800" cy="6137939"/>
            <a:chOff x="2275442" y="1726532"/>
            <a:chExt cx="13258800" cy="6137939"/>
          </a:xfrm>
        </p:grpSpPr>
        <p:pic>
          <p:nvPicPr>
            <p:cNvPr id="1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5442" y="1920871"/>
              <a:ext cx="13258800" cy="5943600"/>
            </a:xfrm>
            <a:prstGeom prst="rect">
              <a:avLst/>
            </a:prstGeom>
          </p:spPr>
        </p:pic>
        <p:pic>
          <p:nvPicPr>
            <p:cNvPr id="13"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43886" y="1726532"/>
              <a:ext cx="3921911" cy="720205"/>
            </a:xfrm>
            <a:prstGeom prst="rect">
              <a:avLst/>
            </a:prstGeom>
          </p:spPr>
        </p:pic>
        <p:pic>
          <p:nvPicPr>
            <p:cNvPr id="19"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63807" y="6889669"/>
              <a:ext cx="1116589" cy="833255"/>
            </a:xfrm>
            <a:prstGeom prst="rect">
              <a:avLst/>
            </a:prstGeom>
          </p:spPr>
        </p:pic>
      </p:grpSp>
      <p:pic>
        <p:nvPicPr>
          <p:cNvPr id="20" name="Picture 6"/>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rcRect/>
          <a:stretch>
            <a:fillRect/>
          </a:stretch>
        </p:blipFill>
        <p:spPr>
          <a:xfrm>
            <a:off x="15964171" y="266700"/>
            <a:ext cx="2019029" cy="1703556"/>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2798789" y="3631690"/>
            <a:ext cx="12337015" cy="2685543"/>
          </a:xfrm>
          <a:prstGeom prst="rect">
            <a:avLst/>
          </a:prstGeom>
        </p:spPr>
        <p:txBody>
          <a:bodyPr wrap="square" lIns="0" tIns="0" rIns="0" bIns="0" rtlCol="0" anchor="ctr">
            <a:spAutoFit/>
          </a:bodyPr>
          <a:lstStyle/>
          <a:p>
            <a:pPr algn="ctr">
              <a:lnSpc>
                <a:spcPct val="150000"/>
              </a:lnSpc>
              <a:spcBef>
                <a:spcPct val="0"/>
              </a:spcBef>
            </a:pPr>
            <a:r>
              <a:rPr lang="en-US" sz="6200" b="1">
                <a:solidFill>
                  <a:srgbClr val="475A3E"/>
                </a:solidFill>
                <a:latin typeface="Arial" panose="020B0604020202020204" pitchFamily="34" charset="0"/>
                <a:cs typeface="Arial" panose="020B0604020202020204" pitchFamily="34" charset="0"/>
              </a:rPr>
              <a:t>4. Thực vật trao đổi nước và chất khoáng với môi trường</a:t>
            </a:r>
            <a:endParaRPr lang="en-US" sz="6200" b="1" dirty="0">
              <a:solidFill>
                <a:srgbClr val="475A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5379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8333"/>
          <a:stretch/>
        </p:blipFill>
        <p:spPr>
          <a:xfrm rot="10800000" flipH="1">
            <a:off x="-40944" y="-1"/>
            <a:ext cx="3465465" cy="838199"/>
          </a:xfrm>
          <a:prstGeom prst="rect">
            <a:avLst/>
          </a:prstGeom>
        </p:spPr>
      </p:pic>
      <p:grpSp>
        <p:nvGrpSpPr>
          <p:cNvPr id="17" name="Group 16"/>
          <p:cNvGrpSpPr/>
          <p:nvPr/>
        </p:nvGrpSpPr>
        <p:grpSpPr>
          <a:xfrm>
            <a:off x="762000" y="1549435"/>
            <a:ext cx="5459636" cy="8737565"/>
            <a:chOff x="1322164" y="1565926"/>
            <a:chExt cx="5459636" cy="8737565"/>
          </a:xfrm>
        </p:grpSpPr>
        <p:sp>
          <p:nvSpPr>
            <p:cNvPr id="19" name="Freeform 2"/>
            <p:cNvSpPr/>
            <p:nvPr/>
          </p:nvSpPr>
          <p:spPr>
            <a:xfrm>
              <a:off x="1322164" y="1565926"/>
              <a:ext cx="5459636" cy="8737565"/>
            </a:xfrm>
            <a:custGeom>
              <a:avLst/>
              <a:gdLst/>
              <a:ahLst/>
              <a:cxnLst/>
              <a:rect l="l" t="t" r="r" b="b"/>
              <a:pathLst>
                <a:path w="4696441" h="8737565">
                  <a:moveTo>
                    <a:pt x="0" y="0"/>
                  </a:moveTo>
                  <a:lnTo>
                    <a:pt x="4696441" y="0"/>
                  </a:lnTo>
                  <a:lnTo>
                    <a:pt x="4696441" y="8737565"/>
                  </a:lnTo>
                  <a:lnTo>
                    <a:pt x="0" y="8737565"/>
                  </a:lnTo>
                  <a:lnTo>
                    <a:pt x="0" y="0"/>
                  </a:lnTo>
                  <a:close/>
                </a:path>
              </a:pathLst>
            </a:custGeom>
            <a:blipFill>
              <a:blip r:embed="rId4"/>
              <a:stretch>
                <a:fillRect/>
              </a:stretch>
            </a:blipFill>
          </p:spPr>
          <p:txBody>
            <a:bodyPr/>
            <a:lstStyle/>
            <a:p>
              <a:endParaRPr lang="en-US"/>
            </a:p>
          </p:txBody>
        </p:sp>
        <p:sp>
          <p:nvSpPr>
            <p:cNvPr id="20" name="Rectangle 19"/>
            <p:cNvSpPr/>
            <p:nvPr/>
          </p:nvSpPr>
          <p:spPr>
            <a:xfrm>
              <a:off x="1696467" y="3349385"/>
              <a:ext cx="4711029" cy="2585323"/>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Vẽ sơ đồ thể hiện sự trao đổi nước và chất khoáng ở thực vật</a:t>
              </a: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7148" y="1549435"/>
            <a:ext cx="10177852" cy="74637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2601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8333"/>
          <a:stretch/>
        </p:blipFill>
        <p:spPr>
          <a:xfrm rot="10800000" flipH="1">
            <a:off x="-40944" y="-1"/>
            <a:ext cx="3465465" cy="838199"/>
          </a:xfrm>
          <a:prstGeom prst="rect">
            <a:avLst/>
          </a:prstGeom>
        </p:spPr>
      </p:pic>
      <p:grpSp>
        <p:nvGrpSpPr>
          <p:cNvPr id="8" name="Group 7"/>
          <p:cNvGrpSpPr/>
          <p:nvPr/>
        </p:nvGrpSpPr>
        <p:grpSpPr>
          <a:xfrm>
            <a:off x="8534400" y="723900"/>
            <a:ext cx="8686800" cy="4103999"/>
            <a:chOff x="5985415" y="4328346"/>
            <a:chExt cx="8686800" cy="4103999"/>
          </a:xfrm>
        </p:grpSpPr>
        <p:sp>
          <p:nvSpPr>
            <p:cNvPr id="9" name="Rounded Rectangle 8"/>
            <p:cNvSpPr/>
            <p:nvPr/>
          </p:nvSpPr>
          <p:spPr>
            <a:xfrm>
              <a:off x="5985415" y="4716625"/>
              <a:ext cx="8686800" cy="371572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Vì sao trong những trưa nắng ngày hè khi đứng dưới bóng cây lại có cảm giác mát mẻ?</a:t>
              </a:r>
            </a:p>
          </p:txBody>
        </p:sp>
        <p:pic>
          <p:nvPicPr>
            <p:cNvPr id="10" name="Picture 9"/>
            <p:cNvPicPr>
              <a:picLocks noChangeAspect="1"/>
            </p:cNvPicPr>
            <p:nvPr/>
          </p:nvPicPr>
          <p:blipFill>
            <a:blip r:embed="rId4"/>
            <a:stretch>
              <a:fillRect/>
            </a:stretch>
          </p:blipFill>
          <p:spPr>
            <a:xfrm>
              <a:off x="9883785" y="4328346"/>
              <a:ext cx="890060" cy="852753"/>
            </a:xfrm>
            <a:prstGeom prst="rect">
              <a:avLst/>
            </a:prstGeom>
          </p:spPr>
        </p:pic>
      </p:grpSp>
      <p:grpSp>
        <p:nvGrpSpPr>
          <p:cNvPr id="14" name="Group 13"/>
          <p:cNvGrpSpPr/>
          <p:nvPr/>
        </p:nvGrpSpPr>
        <p:grpSpPr>
          <a:xfrm>
            <a:off x="8534400" y="5486402"/>
            <a:ext cx="8686800" cy="4142097"/>
            <a:chOff x="5985415" y="4290248"/>
            <a:chExt cx="8686800" cy="4142097"/>
          </a:xfrm>
        </p:grpSpPr>
        <p:sp>
          <p:nvSpPr>
            <p:cNvPr id="15" name="Rounded Rectangle 14"/>
            <p:cNvSpPr/>
            <p:nvPr/>
          </p:nvSpPr>
          <p:spPr>
            <a:xfrm>
              <a:off x="5985415" y="4716625"/>
              <a:ext cx="8686800" cy="3715720"/>
            </a:xfrm>
            <a:prstGeom prst="roundRect">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Vì sao trong những ngày nắng nóng vào sáng sớm và chiều tối thường phải tưới nước nhiều hơn cho cây trồng?</a:t>
              </a:r>
            </a:p>
          </p:txBody>
        </p:sp>
        <p:pic>
          <p:nvPicPr>
            <p:cNvPr id="16" name="Picture 15"/>
            <p:cNvPicPr>
              <a:picLocks noChangeAspect="1"/>
            </p:cNvPicPr>
            <p:nvPr/>
          </p:nvPicPr>
          <p:blipFill>
            <a:blip r:embed="rId4"/>
            <a:stretch>
              <a:fillRect/>
            </a:stretch>
          </p:blipFill>
          <p:spPr>
            <a:xfrm>
              <a:off x="9883785" y="4290248"/>
              <a:ext cx="890060" cy="852753"/>
            </a:xfrm>
            <a:prstGeom prst="rect">
              <a:avLst/>
            </a:prstGeom>
          </p:spPr>
        </p:pic>
      </p:grpSp>
      <p:pic>
        <p:nvPicPr>
          <p:cNvPr id="21"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4533900"/>
            <a:ext cx="6817243" cy="5257800"/>
          </a:xfrm>
          <a:prstGeom prst="rect">
            <a:avLst/>
          </a:prstGeom>
        </p:spPr>
      </p:pic>
    </p:spTree>
    <p:extLst>
      <p:ext uri="{BB962C8B-B14F-4D97-AF65-F5344CB8AC3E}">
        <p14:creationId xmlns:p14="http://schemas.microsoft.com/office/powerpoint/2010/main" val="312312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8333"/>
          <a:stretch/>
        </p:blipFill>
        <p:spPr>
          <a:xfrm rot="10800000" flipH="1">
            <a:off x="-40944" y="-1"/>
            <a:ext cx="3465465" cy="838199"/>
          </a:xfrm>
          <a:prstGeom prst="rect">
            <a:avLst/>
          </a:prstGeom>
        </p:spPr>
      </p:pic>
      <p:sp>
        <p:nvSpPr>
          <p:cNvPr id="12" name="Rounded Rectangle 11"/>
          <p:cNvSpPr/>
          <p:nvPr/>
        </p:nvSpPr>
        <p:spPr>
          <a:xfrm>
            <a:off x="851223" y="1104901"/>
            <a:ext cx="7162800" cy="3751031"/>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nl-NL" sz="3600">
                <a:solidFill>
                  <a:schemeClr val="tx1"/>
                </a:solidFill>
                <a:latin typeface="Arial" panose="020B0604020202020204" pitchFamily="34" charset="0"/>
                <a:cs typeface="Arial" panose="020B0604020202020204" pitchFamily="34" charset="0"/>
              </a:rPr>
              <a:t>Vì lá cây có thoát hơi nước trao đổi với môi trường</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3" name="Right Arrow 12"/>
          <p:cNvSpPr/>
          <p:nvPr/>
        </p:nvSpPr>
        <p:spPr>
          <a:xfrm>
            <a:off x="8502422" y="2370816"/>
            <a:ext cx="990600" cy="12192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9981421" y="1104900"/>
            <a:ext cx="7468379" cy="3751031"/>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Khi nắng nóng, sự thoát hơi nước lại càng mạnh, hơi nước tạo cảm giác mát mẻ hơn</a:t>
            </a:r>
            <a:endParaRPr lang="en-US" sz="360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851223" y="5676900"/>
            <a:ext cx="7162800" cy="3751031"/>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nl-NL" sz="3600">
                <a:solidFill>
                  <a:schemeClr val="tx1"/>
                </a:solidFill>
                <a:latin typeface="Arial" panose="020B0604020202020204" pitchFamily="34" charset="0"/>
                <a:cs typeface="Arial" panose="020B0604020202020204" pitchFamily="34" charset="0"/>
              </a:rPr>
              <a:t>Vì khi nắng nóng cây thoát hơi nước nhiều làm cây mất nước </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0" name="Right Arrow 19"/>
          <p:cNvSpPr/>
          <p:nvPr/>
        </p:nvSpPr>
        <p:spPr>
          <a:xfrm>
            <a:off x="8502422" y="6942815"/>
            <a:ext cx="990600" cy="12192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ounded Rectangle 21"/>
          <p:cNvSpPr/>
          <p:nvPr/>
        </p:nvSpPr>
        <p:spPr>
          <a:xfrm>
            <a:off x="9981421" y="5676899"/>
            <a:ext cx="7468379" cy="3751031"/>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Cần hút nhiều nước hơn, nước trong đất cũng bị bay hơi nên tăng cường tưới nước để cây có đủ nước</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156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9" grpId="0" animBg="1"/>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srcRect r="55796" b="3783"/>
          <a:stretch/>
        </p:blipFill>
        <p:spPr>
          <a:xfrm rot="10800000">
            <a:off x="0" y="-241280"/>
            <a:ext cx="5105400" cy="206975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6366">
            <a:off x="15037895" y="926985"/>
            <a:ext cx="3657600" cy="671668"/>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8572500"/>
            <a:ext cx="920939" cy="1019020"/>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5265185" y="684193"/>
            <a:ext cx="7757629" cy="954107"/>
          </a:xfrm>
          <a:prstGeom prst="rect">
            <a:avLst/>
          </a:prstGeom>
        </p:spPr>
        <p:txBody>
          <a:bodyPr wrap="square" lIns="0" tIns="0" rIns="0" bIns="0" rtlCol="0" anchor="t">
            <a:spAutoFit/>
          </a:bodyPr>
          <a:lstStyle/>
          <a:p>
            <a:pPr algn="ctr">
              <a:spcBef>
                <a:spcPct val="0"/>
              </a:spcBef>
            </a:pPr>
            <a:r>
              <a:rPr lang="en-US" sz="6200" b="1">
                <a:solidFill>
                  <a:srgbClr val="475A3E"/>
                </a:solidFill>
                <a:latin typeface="Arial" panose="020B0604020202020204" pitchFamily="34" charset="0"/>
                <a:cs typeface="Arial" panose="020B0604020202020204" pitchFamily="34" charset="0"/>
              </a:rPr>
              <a:t>VẬN DỤNG</a:t>
            </a:r>
            <a:endParaRPr lang="en-US" sz="6200" b="1" dirty="0">
              <a:solidFill>
                <a:srgbClr val="475A3E"/>
              </a:solidFill>
              <a:latin typeface="Arial" panose="020B0604020202020204" pitchFamily="34" charset="0"/>
              <a:cs typeface="Arial" panose="020B0604020202020204" pitchFamily="34" charset="0"/>
            </a:endParaRPr>
          </a:p>
        </p:txBody>
      </p:sp>
      <p:sp>
        <p:nvSpPr>
          <p:cNvPr id="5" name="Rectangle 4"/>
          <p:cNvSpPr/>
          <p:nvPr/>
        </p:nvSpPr>
        <p:spPr>
          <a:xfrm>
            <a:off x="2514598" y="2247900"/>
            <a:ext cx="13258801" cy="3416320"/>
          </a:xfrm>
          <a:prstGeom prst="rect">
            <a:avLst/>
          </a:prstGeom>
        </p:spPr>
        <p:txBody>
          <a:bodyPr wrap="square">
            <a:spAutoFit/>
          </a:bodyPr>
          <a:lstStyle/>
          <a:p>
            <a:pPr algn="just">
              <a:lnSpc>
                <a:spcPct val="150000"/>
              </a:lnSpc>
              <a:spcAft>
                <a:spcPts val="0"/>
              </a:spcAf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Câu 1. </a:t>
            </a:r>
            <a:r>
              <a:rPr lang="en-US" sz="3600">
                <a:latin typeface="Arial" panose="020B0604020202020204" pitchFamily="34" charset="0"/>
                <a:ea typeface="Times New Roman" panose="02020603050405020304" pitchFamily="18" charset="0"/>
                <a:cs typeface="Arial" panose="020B0604020202020204" pitchFamily="34" charset="0"/>
              </a:rPr>
              <a:t>Trong một cây rau cải, để cây sống và phát triển cần các yếu tố nào?</a:t>
            </a:r>
            <a:endParaRPr lang="en-US" sz="360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mj-lt"/>
              <a:buAutoNum type="arabicParenBoth"/>
            </a:pPr>
            <a:r>
              <a:rPr lang="en-US" sz="3600">
                <a:latin typeface="Arial" panose="020B0604020202020204" pitchFamily="34" charset="0"/>
                <a:ea typeface="Times New Roman" panose="02020603050405020304" pitchFamily="18" charset="0"/>
                <a:cs typeface="Arial" panose="020B0604020202020204" pitchFamily="34" charset="0"/>
              </a:rPr>
              <a:t> Ánh sáng.			(2) Chất khoáng.			(3) Nước.</a:t>
            </a:r>
            <a:endParaRPr lang="en-US" sz="36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(4) Không khí.			(5) Nhiệt độ.</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23" name="Rounded Rectangle 22"/>
          <p:cNvSpPr/>
          <p:nvPr/>
        </p:nvSpPr>
        <p:spPr>
          <a:xfrm>
            <a:off x="2438400" y="6134100"/>
            <a:ext cx="5937267" cy="1527013"/>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(1) và (2)</a:t>
            </a:r>
          </a:p>
        </p:txBody>
      </p:sp>
      <p:sp>
        <p:nvSpPr>
          <p:cNvPr id="24" name="Rounded Rectangle 23"/>
          <p:cNvSpPr/>
          <p:nvPr/>
        </p:nvSpPr>
        <p:spPr>
          <a:xfrm>
            <a:off x="9836133" y="6134100"/>
            <a:ext cx="5937267" cy="1527013"/>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(2); (3) và (4)</a:t>
            </a:r>
          </a:p>
        </p:txBody>
      </p:sp>
      <p:sp>
        <p:nvSpPr>
          <p:cNvPr id="25" name="Rounded Rectangle 24"/>
          <p:cNvSpPr/>
          <p:nvPr/>
        </p:nvSpPr>
        <p:spPr>
          <a:xfrm>
            <a:off x="2438400" y="8206624"/>
            <a:ext cx="5937267" cy="1527013"/>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(1); (3) và (5)</a:t>
            </a:r>
          </a:p>
        </p:txBody>
      </p:sp>
      <p:sp>
        <p:nvSpPr>
          <p:cNvPr id="26" name="Rounded Rectangle 25"/>
          <p:cNvSpPr/>
          <p:nvPr/>
        </p:nvSpPr>
        <p:spPr>
          <a:xfrm>
            <a:off x="9836133" y="8206624"/>
            <a:ext cx="5937267" cy="1527013"/>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(1); (2); (3); (4) và (5)</a:t>
            </a:r>
          </a:p>
        </p:txBody>
      </p:sp>
      <p:sp>
        <p:nvSpPr>
          <p:cNvPr id="27" name="Rounded Rectangle 26"/>
          <p:cNvSpPr/>
          <p:nvPr/>
        </p:nvSpPr>
        <p:spPr>
          <a:xfrm>
            <a:off x="9836133" y="8206624"/>
            <a:ext cx="5937266" cy="1527013"/>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D. (1); (2); (3); (4) và (5)</a:t>
            </a:r>
          </a:p>
        </p:txBody>
      </p:sp>
    </p:spTree>
    <p:extLst>
      <p:ext uri="{BB962C8B-B14F-4D97-AF65-F5344CB8AC3E}">
        <p14:creationId xmlns:p14="http://schemas.microsoft.com/office/powerpoint/2010/main" val="816622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down)">
                                      <p:cBhvr>
                                        <p:cTn id="16" dur="500"/>
                                        <p:tgtEl>
                                          <p:spTgt spid="5">
                                            <p:txEl>
                                              <p:pRg st="1" end="1"/>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4"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srcRect r="55796" b="3783"/>
          <a:stretch/>
        </p:blipFill>
        <p:spPr>
          <a:xfrm rot="10800000">
            <a:off x="0" y="-241280"/>
            <a:ext cx="5105400" cy="206975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6366">
            <a:off x="15037895" y="926985"/>
            <a:ext cx="3657600" cy="671668"/>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8572500"/>
            <a:ext cx="920939" cy="1019020"/>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5265185" y="684193"/>
            <a:ext cx="7757629" cy="954107"/>
          </a:xfrm>
          <a:prstGeom prst="rect">
            <a:avLst/>
          </a:prstGeom>
        </p:spPr>
        <p:txBody>
          <a:bodyPr wrap="square" lIns="0" tIns="0" rIns="0" bIns="0" rtlCol="0" anchor="t">
            <a:spAutoFit/>
          </a:bodyPr>
          <a:lstStyle/>
          <a:p>
            <a:pPr algn="ctr">
              <a:spcBef>
                <a:spcPct val="0"/>
              </a:spcBef>
            </a:pPr>
            <a:r>
              <a:rPr lang="en-US" sz="6200" b="1">
                <a:solidFill>
                  <a:srgbClr val="475A3E"/>
                </a:solidFill>
                <a:latin typeface="Arial" panose="020B0604020202020204" pitchFamily="34" charset="0"/>
                <a:cs typeface="Arial" panose="020B0604020202020204" pitchFamily="34" charset="0"/>
              </a:rPr>
              <a:t>VẬN DỤNG</a:t>
            </a:r>
            <a:endParaRPr lang="en-US" sz="6200" b="1" dirty="0">
              <a:solidFill>
                <a:srgbClr val="475A3E"/>
              </a:solidFill>
              <a:latin typeface="Arial" panose="020B0604020202020204" pitchFamily="34" charset="0"/>
              <a:cs typeface="Arial" panose="020B0604020202020204" pitchFamily="34" charset="0"/>
            </a:endParaRPr>
          </a:p>
        </p:txBody>
      </p:sp>
      <p:sp>
        <p:nvSpPr>
          <p:cNvPr id="5" name="Rectangle 4"/>
          <p:cNvSpPr/>
          <p:nvPr/>
        </p:nvSpPr>
        <p:spPr>
          <a:xfrm>
            <a:off x="2362198" y="2461562"/>
            <a:ext cx="13563602" cy="646331"/>
          </a:xfrm>
          <a:prstGeom prst="rect">
            <a:avLst/>
          </a:prstGeom>
        </p:spPr>
        <p:txBody>
          <a:bodyPr wrap="square">
            <a:spAutoFit/>
          </a:bodyPr>
          <a:lstStyle/>
          <a:p>
            <a:pPr algn="ct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Câu 2. </a:t>
            </a:r>
            <a:r>
              <a:rPr lang="en-US" sz="3600">
                <a:latin typeface="Arial" panose="020B0604020202020204" pitchFamily="34" charset="0"/>
                <a:cs typeface="Arial" panose="020B0604020202020204" pitchFamily="34" charset="0"/>
              </a:rPr>
              <a:t>Trong quá trình hô hấp, thực vật hấp thụ khí nào sau đây?</a:t>
            </a:r>
          </a:p>
        </p:txBody>
      </p:sp>
      <p:sp>
        <p:nvSpPr>
          <p:cNvPr id="13" name="Rounded Rectangle 12"/>
          <p:cNvSpPr/>
          <p:nvPr/>
        </p:nvSpPr>
        <p:spPr>
          <a:xfrm>
            <a:off x="1609032" y="4000500"/>
            <a:ext cx="6849168" cy="242019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Khí các-bô-níc</a:t>
            </a:r>
          </a:p>
        </p:txBody>
      </p:sp>
      <p:sp>
        <p:nvSpPr>
          <p:cNvPr id="14" name="Rounded Rectangle 13"/>
          <p:cNvSpPr/>
          <p:nvPr/>
        </p:nvSpPr>
        <p:spPr>
          <a:xfrm>
            <a:off x="1609032" y="7142908"/>
            <a:ext cx="6849168" cy="242019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Khí ô-xi</a:t>
            </a:r>
          </a:p>
        </p:txBody>
      </p:sp>
      <p:sp>
        <p:nvSpPr>
          <p:cNvPr id="16" name="Rounded Rectangle 15"/>
          <p:cNvSpPr/>
          <p:nvPr/>
        </p:nvSpPr>
        <p:spPr>
          <a:xfrm>
            <a:off x="9829796" y="4000500"/>
            <a:ext cx="6849168" cy="242019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Khí ni-tơ</a:t>
            </a:r>
          </a:p>
        </p:txBody>
      </p:sp>
      <p:sp>
        <p:nvSpPr>
          <p:cNvPr id="17" name="Rounded Rectangle 16"/>
          <p:cNvSpPr/>
          <p:nvPr/>
        </p:nvSpPr>
        <p:spPr>
          <a:xfrm>
            <a:off x="9829796" y="7142908"/>
            <a:ext cx="6849168" cy="242019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Khí các-bô-níc và khí ô-xi</a:t>
            </a:r>
          </a:p>
        </p:txBody>
      </p:sp>
      <p:sp>
        <p:nvSpPr>
          <p:cNvPr id="18" name="Rounded Rectangle 17"/>
          <p:cNvSpPr/>
          <p:nvPr/>
        </p:nvSpPr>
        <p:spPr>
          <a:xfrm>
            <a:off x="1602190" y="7142908"/>
            <a:ext cx="6856010" cy="2420192"/>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C. Khí ô-xi</a:t>
            </a:r>
          </a:p>
        </p:txBody>
      </p:sp>
    </p:spTree>
    <p:extLst>
      <p:ext uri="{BB962C8B-B14F-4D97-AF65-F5344CB8AC3E}">
        <p14:creationId xmlns:p14="http://schemas.microsoft.com/office/powerpoint/2010/main" val="1298625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4"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srcRect r="55796" b="3783"/>
          <a:stretch/>
        </p:blipFill>
        <p:spPr>
          <a:xfrm rot="10800000">
            <a:off x="0" y="-241280"/>
            <a:ext cx="5105400" cy="206975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6366">
            <a:off x="15037895" y="926985"/>
            <a:ext cx="3657600" cy="671668"/>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8572500"/>
            <a:ext cx="920939" cy="1019020"/>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5265185" y="684193"/>
            <a:ext cx="7757629" cy="954107"/>
          </a:xfrm>
          <a:prstGeom prst="rect">
            <a:avLst/>
          </a:prstGeom>
        </p:spPr>
        <p:txBody>
          <a:bodyPr wrap="square" lIns="0" tIns="0" rIns="0" bIns="0" rtlCol="0" anchor="t">
            <a:spAutoFit/>
          </a:bodyPr>
          <a:lstStyle/>
          <a:p>
            <a:pPr algn="ctr">
              <a:spcBef>
                <a:spcPct val="0"/>
              </a:spcBef>
            </a:pPr>
            <a:r>
              <a:rPr lang="en-US" sz="6200" b="1">
                <a:solidFill>
                  <a:srgbClr val="475A3E"/>
                </a:solidFill>
                <a:latin typeface="Arial" panose="020B0604020202020204" pitchFamily="34" charset="0"/>
                <a:cs typeface="Arial" panose="020B0604020202020204" pitchFamily="34" charset="0"/>
              </a:rPr>
              <a:t>VẬN DỤNG</a:t>
            </a:r>
            <a:endParaRPr lang="en-US" sz="6200" b="1" dirty="0">
              <a:solidFill>
                <a:srgbClr val="475A3E"/>
              </a:solidFill>
              <a:latin typeface="Arial" panose="020B0604020202020204" pitchFamily="34" charset="0"/>
              <a:cs typeface="Arial" panose="020B0604020202020204" pitchFamily="34" charset="0"/>
            </a:endParaRPr>
          </a:p>
        </p:txBody>
      </p:sp>
      <p:sp>
        <p:nvSpPr>
          <p:cNvPr id="5" name="Rectangle 4"/>
          <p:cNvSpPr/>
          <p:nvPr/>
        </p:nvSpPr>
        <p:spPr>
          <a:xfrm>
            <a:off x="962073" y="2324100"/>
            <a:ext cx="16363852" cy="1754326"/>
          </a:xfrm>
          <a:prstGeom prst="rect">
            <a:avLst/>
          </a:prstGeom>
        </p:spPr>
        <p:txBody>
          <a:bodyPr wrap="square">
            <a:spAutoFit/>
          </a:bodyPr>
          <a:lstStyle/>
          <a:p>
            <a:pPr algn="just">
              <a:lnSpc>
                <a:spcPct val="150000"/>
              </a:lnSpc>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Câu 3. </a:t>
            </a:r>
            <a:r>
              <a:rPr lang="en-US" sz="3600">
                <a:latin typeface="Arial" panose="020B0604020202020204" pitchFamily="34" charset="0"/>
                <a:cs typeface="Arial" panose="020B0604020202020204" pitchFamily="34" charset="0"/>
              </a:rPr>
              <a:t>Ở nước ta có ánh sáng mặt trời quanh năm, nhiệt độ trung bình khoảng trên 20</a:t>
            </a:r>
            <a:r>
              <a:rPr lang="en-US" sz="3600" baseline="30000">
                <a:latin typeface="Arial" panose="020B0604020202020204" pitchFamily="34" charset="0"/>
                <a:cs typeface="Arial" panose="020B0604020202020204" pitchFamily="34" charset="0"/>
              </a:rPr>
              <a:t>0</a:t>
            </a:r>
            <a:r>
              <a:rPr lang="en-US" sz="3600">
                <a:latin typeface="Arial" panose="020B0604020202020204" pitchFamily="34" charset="0"/>
                <a:cs typeface="Arial" panose="020B0604020202020204" pitchFamily="34" charset="0"/>
              </a:rPr>
              <a:t>C, mưa nhiều. Thực vật sống và phát triển tốt. Nguyên nhân vì sao?</a:t>
            </a:r>
          </a:p>
        </p:txBody>
      </p:sp>
      <p:grpSp>
        <p:nvGrpSpPr>
          <p:cNvPr id="19" name="Group 18"/>
          <p:cNvGrpSpPr/>
          <p:nvPr/>
        </p:nvGrpSpPr>
        <p:grpSpPr>
          <a:xfrm>
            <a:off x="2209800" y="4686300"/>
            <a:ext cx="8458200" cy="4827294"/>
            <a:chOff x="1093349" y="4662163"/>
            <a:chExt cx="8458200" cy="4827294"/>
          </a:xfrm>
        </p:grpSpPr>
        <p:grpSp>
          <p:nvGrpSpPr>
            <p:cNvPr id="20" name="Group 19"/>
            <p:cNvGrpSpPr/>
            <p:nvPr/>
          </p:nvGrpSpPr>
          <p:grpSpPr>
            <a:xfrm>
              <a:off x="1093349" y="4662163"/>
              <a:ext cx="8458200" cy="4827294"/>
              <a:chOff x="400051" y="2938808"/>
              <a:chExt cx="8458200" cy="4953790"/>
            </a:xfrm>
          </p:grpSpPr>
          <p:sp>
            <p:nvSpPr>
              <p:cNvPr id="22" name="Rectangle 21"/>
              <p:cNvSpPr/>
              <p:nvPr/>
            </p:nvSpPr>
            <p:spPr>
              <a:xfrm>
                <a:off x="400051" y="3317935"/>
                <a:ext cx="8458200" cy="4574663"/>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7"/>
              <a:stretch>
                <a:fillRect/>
              </a:stretch>
            </p:blipFill>
            <p:spPr>
              <a:xfrm>
                <a:off x="4222526" y="2938808"/>
                <a:ext cx="813247" cy="781968"/>
              </a:xfrm>
              <a:prstGeom prst="rect">
                <a:avLst/>
              </a:prstGeom>
            </p:spPr>
          </p:pic>
        </p:grpSp>
        <p:sp>
          <p:nvSpPr>
            <p:cNvPr id="21" name="Rectangle 20"/>
            <p:cNvSpPr/>
            <p:nvPr/>
          </p:nvSpPr>
          <p:spPr>
            <a:xfrm>
              <a:off x="1474347" y="5651037"/>
              <a:ext cx="7696203" cy="3416320"/>
            </a:xfrm>
            <a:prstGeom prst="rect">
              <a:avLst/>
            </a:prstGeom>
          </p:spPr>
          <p:txBody>
            <a:bodyPr wrap="square">
              <a:spAutoFit/>
            </a:bodyPr>
            <a:lstStyle/>
            <a:p>
              <a:pPr algn="just">
                <a:lnSpc>
                  <a:spcPct val="150000"/>
                </a:lnSpc>
              </a:pPr>
              <a:r>
                <a:rPr lang="nl-NL" sz="3600">
                  <a:latin typeface="Arial" panose="020B0604020202020204" pitchFamily="34" charset="0"/>
                  <a:cs typeface="Arial" panose="020B0604020202020204" pitchFamily="34" charset="0"/>
                </a:rPr>
                <a:t>Vì điều kiện nước ta có ánh sáng, nhiệt độ thích hợp và dồi dào nước. Đó là các yếu tố cần thiết cho sự sống và phát triển của thực vật. </a:t>
              </a:r>
              <a:endParaRPr lang="en-US" sz="3600">
                <a:latin typeface="Arial" panose="020B0604020202020204" pitchFamily="34" charset="0"/>
                <a:cs typeface="Arial" panose="020B0604020202020204" pitchFamily="34" charset="0"/>
              </a:endParaRPr>
            </a:p>
          </p:txBody>
        </p:sp>
      </p:grpSp>
      <p:pic>
        <p:nvPicPr>
          <p:cNvPr id="2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71061" y="6134100"/>
            <a:ext cx="4419602" cy="3938971"/>
          </a:xfrm>
          <a:prstGeom prst="rect">
            <a:avLst/>
          </a:prstGeom>
        </p:spPr>
      </p:pic>
    </p:spTree>
    <p:extLst>
      <p:ext uri="{BB962C8B-B14F-4D97-AF65-F5344CB8AC3E}">
        <p14:creationId xmlns:p14="http://schemas.microsoft.com/office/powerpoint/2010/main" val="866312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rot="162394">
            <a:off x="-525372" y="8517744"/>
            <a:ext cx="19617986" cy="5247811"/>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45690">
            <a:off x="16264711" y="790690"/>
            <a:ext cx="1399439" cy="888441"/>
          </a:xfrm>
          <a:prstGeom prst="rect">
            <a:avLst/>
          </a:prstGeom>
        </p:spPr>
      </p:pic>
      <p:sp>
        <p:nvSpPr>
          <p:cNvPr id="10" name="TextBox 11">
            <a:extLst>
              <a:ext uri="{FF2B5EF4-FFF2-40B4-BE49-F238E27FC236}">
                <a16:creationId xmlns:a16="http://schemas.microsoft.com/office/drawing/2014/main" id="{80CDF31E-9254-82F4-B432-80EDD69C7C25}"/>
              </a:ext>
            </a:extLst>
          </p:cNvPr>
          <p:cNvSpPr txBox="1"/>
          <p:nvPr/>
        </p:nvSpPr>
        <p:spPr>
          <a:xfrm>
            <a:off x="0" y="912793"/>
            <a:ext cx="18287999" cy="954107"/>
          </a:xfrm>
          <a:prstGeom prst="rect">
            <a:avLst/>
          </a:prstGeom>
        </p:spPr>
        <p:txBody>
          <a:bodyPr wrap="square" lIns="0" tIns="0" rIns="0" bIns="0" rtlCol="0" anchor="t">
            <a:spAutoFit/>
          </a:bodyPr>
          <a:lstStyle/>
          <a:p>
            <a:pPr algn="ctr">
              <a:spcBef>
                <a:spcPct val="0"/>
              </a:spcBef>
            </a:pPr>
            <a:r>
              <a:rPr lang="en-US" sz="6200" b="1">
                <a:solidFill>
                  <a:srgbClr val="475A3E"/>
                </a:solidFill>
                <a:latin typeface="Arial" panose="020B0604020202020204" pitchFamily="34" charset="0"/>
                <a:cs typeface="Arial" panose="020B0604020202020204" pitchFamily="34" charset="0"/>
              </a:rPr>
              <a:t>HƯỚNG DẪN VỀ NHÀ</a:t>
            </a:r>
            <a:endParaRPr lang="en-US" sz="6200" b="1" dirty="0">
              <a:solidFill>
                <a:srgbClr val="475A3E"/>
              </a:solidFill>
              <a:latin typeface="Arial" panose="020B0604020202020204" pitchFamily="34" charset="0"/>
              <a:cs typeface="Arial" panose="020B0604020202020204" pitchFamily="34" charset="0"/>
            </a:endParaRPr>
          </a:p>
        </p:txBody>
      </p:sp>
      <p:grpSp>
        <p:nvGrpSpPr>
          <p:cNvPr id="21" name="Group 20"/>
          <p:cNvGrpSpPr/>
          <p:nvPr/>
        </p:nvGrpSpPr>
        <p:grpSpPr>
          <a:xfrm>
            <a:off x="228600" y="3388070"/>
            <a:ext cx="5852930" cy="4495799"/>
            <a:chOff x="381000" y="3162300"/>
            <a:chExt cx="5852930" cy="4495799"/>
          </a:xfrm>
        </p:grpSpPr>
        <p:grpSp>
          <p:nvGrpSpPr>
            <p:cNvPr id="13" name="Group 12"/>
            <p:cNvGrpSpPr/>
            <p:nvPr/>
          </p:nvGrpSpPr>
          <p:grpSpPr>
            <a:xfrm>
              <a:off x="381000" y="3162300"/>
              <a:ext cx="5852930" cy="4495799"/>
              <a:chOff x="381000" y="2247901"/>
              <a:chExt cx="5852930" cy="4495799"/>
            </a:xfrm>
          </p:grpSpPr>
          <p:pic>
            <p:nvPicPr>
              <p:cNvPr id="11"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763" y="2247901"/>
                <a:ext cx="3799822" cy="990600"/>
              </a:xfrm>
              <a:prstGeom prst="rect">
                <a:avLst/>
              </a:prstGeom>
            </p:spPr>
          </p:pic>
          <p:pic>
            <p:nvPicPr>
              <p:cNvPr id="12"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3378265"/>
                <a:ext cx="5852930" cy="3365435"/>
              </a:xfrm>
              <a:prstGeom prst="rect">
                <a:avLst/>
              </a:prstGeom>
            </p:spPr>
          </p:pic>
        </p:grpSp>
        <p:sp>
          <p:nvSpPr>
            <p:cNvPr id="14" name="Rectangle 13"/>
            <p:cNvSpPr/>
            <p:nvPr/>
          </p:nvSpPr>
          <p:spPr>
            <a:xfrm>
              <a:off x="1485779" y="5098218"/>
              <a:ext cx="3643371" cy="1754326"/>
            </a:xfrm>
            <a:prstGeom prst="rect">
              <a:avLst/>
            </a:prstGeom>
          </p:spPr>
          <p:txBody>
            <a:bodyPr wrap="square">
              <a:spAutoFit/>
            </a:bodyPr>
            <a:lstStyle/>
            <a:p>
              <a:pPr algn="ctr">
                <a:lnSpc>
                  <a:spcPct val="150000"/>
                </a:lnSpc>
                <a:spcBef>
                  <a:spcPts val="100"/>
                </a:spcBef>
                <a:spcAft>
                  <a:spcPts val="100"/>
                </a:spcAft>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Ôn lại nội dung bài học</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p:cNvSpPr txBox="1"/>
            <p:nvPr/>
          </p:nvSpPr>
          <p:spPr>
            <a:xfrm>
              <a:off x="2013274" y="3334434"/>
              <a:ext cx="10668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1</a:t>
              </a:r>
            </a:p>
          </p:txBody>
        </p:sp>
      </p:grpSp>
      <p:grpSp>
        <p:nvGrpSpPr>
          <p:cNvPr id="22" name="Group 21"/>
          <p:cNvGrpSpPr/>
          <p:nvPr/>
        </p:nvGrpSpPr>
        <p:grpSpPr>
          <a:xfrm>
            <a:off x="6243220" y="3388070"/>
            <a:ext cx="5852930" cy="4498630"/>
            <a:chOff x="381000" y="3159469"/>
            <a:chExt cx="5852930" cy="4498630"/>
          </a:xfrm>
        </p:grpSpPr>
        <p:grpSp>
          <p:nvGrpSpPr>
            <p:cNvPr id="23" name="Group 22"/>
            <p:cNvGrpSpPr/>
            <p:nvPr/>
          </p:nvGrpSpPr>
          <p:grpSpPr>
            <a:xfrm>
              <a:off x="381000" y="3159469"/>
              <a:ext cx="5852930" cy="4498630"/>
              <a:chOff x="381000" y="2245070"/>
              <a:chExt cx="5852930" cy="4498630"/>
            </a:xfrm>
          </p:grpSpPr>
          <p:pic>
            <p:nvPicPr>
              <p:cNvPr id="26"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763" y="2245070"/>
                <a:ext cx="3799822" cy="993431"/>
              </a:xfrm>
              <a:prstGeom prst="rect">
                <a:avLst/>
              </a:prstGeom>
            </p:spPr>
          </p:pic>
          <p:pic>
            <p:nvPicPr>
              <p:cNvPr id="27"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3378265"/>
                <a:ext cx="5852930" cy="3365435"/>
              </a:xfrm>
              <a:prstGeom prst="rect">
                <a:avLst/>
              </a:prstGeom>
            </p:spPr>
          </p:pic>
        </p:grpSp>
        <p:sp>
          <p:nvSpPr>
            <p:cNvPr id="24" name="Rectangle 23"/>
            <p:cNvSpPr/>
            <p:nvPr/>
          </p:nvSpPr>
          <p:spPr>
            <a:xfrm>
              <a:off x="933923" y="5003054"/>
              <a:ext cx="4695712" cy="1846659"/>
            </a:xfrm>
            <a:prstGeom prst="rect">
              <a:avLst/>
            </a:prstGeom>
          </p:spPr>
          <p:txBody>
            <a:bodyPr wrap="square">
              <a:spAutoFit/>
            </a:bodyPr>
            <a:lstStyle/>
            <a:p>
              <a:pPr algn="ctr">
                <a:lnSpc>
                  <a:spcPct val="150000"/>
                </a:lnSpc>
                <a:spcBef>
                  <a:spcPts val="100"/>
                </a:spcBef>
                <a:spcAft>
                  <a:spcPts val="100"/>
                </a:spcAft>
              </a:pPr>
              <a:r>
                <a:rPr lang="nl-NL" sz="3800">
                  <a:latin typeface="Arial" panose="020B0604020202020204" pitchFamily="34" charset="0"/>
                  <a:cs typeface="Arial" panose="020B0604020202020204" pitchFamily="34" charset="0"/>
                </a:rPr>
                <a:t>Làm bài tập trong Vở bài tập</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p:cNvSpPr txBox="1"/>
            <p:nvPr/>
          </p:nvSpPr>
          <p:spPr>
            <a:xfrm>
              <a:off x="2013274" y="3331602"/>
              <a:ext cx="10668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2</a:t>
              </a:r>
            </a:p>
          </p:txBody>
        </p:sp>
      </p:grpSp>
      <p:grpSp>
        <p:nvGrpSpPr>
          <p:cNvPr id="28" name="Group 27"/>
          <p:cNvGrpSpPr/>
          <p:nvPr/>
        </p:nvGrpSpPr>
        <p:grpSpPr>
          <a:xfrm>
            <a:off x="12257841" y="3388070"/>
            <a:ext cx="5852930" cy="4495799"/>
            <a:chOff x="381000" y="3162300"/>
            <a:chExt cx="5852930" cy="4495799"/>
          </a:xfrm>
        </p:grpSpPr>
        <p:grpSp>
          <p:nvGrpSpPr>
            <p:cNvPr id="29" name="Group 28"/>
            <p:cNvGrpSpPr/>
            <p:nvPr/>
          </p:nvGrpSpPr>
          <p:grpSpPr>
            <a:xfrm>
              <a:off x="381000" y="3162300"/>
              <a:ext cx="5852930" cy="4495799"/>
              <a:chOff x="381000" y="2247901"/>
              <a:chExt cx="5852930" cy="4495799"/>
            </a:xfrm>
          </p:grpSpPr>
          <p:pic>
            <p:nvPicPr>
              <p:cNvPr id="3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763" y="2247901"/>
                <a:ext cx="3799822" cy="990600"/>
              </a:xfrm>
              <a:prstGeom prst="rect">
                <a:avLst/>
              </a:prstGeom>
            </p:spPr>
          </p:pic>
          <p:pic>
            <p:nvPicPr>
              <p:cNvPr id="33"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3378265"/>
                <a:ext cx="5852930" cy="3365435"/>
              </a:xfrm>
              <a:prstGeom prst="rect">
                <a:avLst/>
              </a:prstGeom>
            </p:spPr>
          </p:pic>
        </p:grpSp>
        <p:sp>
          <p:nvSpPr>
            <p:cNvPr id="30" name="Rectangle 29"/>
            <p:cNvSpPr/>
            <p:nvPr/>
          </p:nvSpPr>
          <p:spPr>
            <a:xfrm>
              <a:off x="844002" y="4676674"/>
              <a:ext cx="4926925" cy="2723823"/>
            </a:xfrm>
            <a:prstGeom prst="rect">
              <a:avLst/>
            </a:prstGeom>
          </p:spPr>
          <p:txBody>
            <a:bodyPr wrap="square">
              <a:spAutoFit/>
            </a:bodyPr>
            <a:lstStyle/>
            <a:p>
              <a:pPr algn="ctr">
                <a:lnSpc>
                  <a:spcPct val="150000"/>
                </a:lnSpc>
                <a:spcBef>
                  <a:spcPts val="100"/>
                </a:spcBef>
                <a:spcAft>
                  <a:spcPts val="100"/>
                </a:spcAft>
              </a:pPr>
              <a:r>
                <a:rPr lang="nl-NL" sz="3800">
                  <a:latin typeface="Arial" panose="020B0604020202020204" pitchFamily="34" charset="0"/>
                  <a:cs typeface="Arial" panose="020B0604020202020204" pitchFamily="34" charset="0"/>
                </a:rPr>
                <a:t>Đọc trước </a:t>
              </a:r>
              <a:r>
                <a:rPr lang="nl-NL" sz="3800" i="1">
                  <a:latin typeface="Arial" panose="020B0604020202020204" pitchFamily="34" charset="0"/>
                  <a:cs typeface="Arial" panose="020B0604020202020204" pitchFamily="34" charset="0"/>
                </a:rPr>
                <a:t>Bài</a:t>
              </a:r>
              <a:r>
                <a:rPr lang="nl-NL" sz="3800">
                  <a:latin typeface="Arial" panose="020B0604020202020204" pitchFamily="34" charset="0"/>
                  <a:cs typeface="Arial" panose="020B0604020202020204" pitchFamily="34" charset="0"/>
                </a:rPr>
                <a:t> </a:t>
              </a:r>
              <a:r>
                <a:rPr lang="nl-NL" sz="3800" i="1">
                  <a:latin typeface="Arial" panose="020B0604020202020204" pitchFamily="34" charset="0"/>
                  <a:cs typeface="Arial" panose="020B0604020202020204" pitchFamily="34" charset="0"/>
                </a:rPr>
                <a:t>16 – Động vật cần gì để sống?</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p:cNvSpPr txBox="1"/>
            <p:nvPr/>
          </p:nvSpPr>
          <p:spPr>
            <a:xfrm>
              <a:off x="2013274" y="3334433"/>
              <a:ext cx="10668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pic>
        <p:nvPicPr>
          <p:cNvPr id="3" name="Picture 3"/>
          <p:cNvPicPr>
            <a:picLocks noChangeAspect="1"/>
          </p:cNvPicPr>
          <p:nvPr/>
        </p:nvPicPr>
        <p:blipFill>
          <a:blip r:embed="rId3"/>
          <a:srcRect/>
          <a:stretch>
            <a:fillRect/>
          </a:stretch>
        </p:blipFill>
        <p:spPr>
          <a:xfrm rot="253408">
            <a:off x="11759641" y="1165990"/>
            <a:ext cx="704094" cy="700574"/>
          </a:xfrm>
          <a:prstGeom prst="rect">
            <a:avLst/>
          </a:prstGeom>
        </p:spPr>
      </p:pic>
      <p:pic>
        <p:nvPicPr>
          <p:cNvPr id="4" name="Picture 4"/>
          <p:cNvPicPr>
            <a:picLocks noChangeAspect="1"/>
          </p:cNvPicPr>
          <p:nvPr/>
        </p:nvPicPr>
        <p:blipFill>
          <a:blip r:embed="rId4"/>
          <a:srcRect/>
          <a:stretch>
            <a:fillRect/>
          </a:stretch>
        </p:blipFill>
        <p:spPr>
          <a:xfrm rot="733617">
            <a:off x="3580095" y="7379935"/>
            <a:ext cx="1087756" cy="995296"/>
          </a:xfrm>
          <a:prstGeom prst="rect">
            <a:avLst/>
          </a:prstGeom>
        </p:spPr>
      </p:pic>
      <p:pic>
        <p:nvPicPr>
          <p:cNvPr id="5" name="Picture 5"/>
          <p:cNvPicPr>
            <a:picLocks noChangeAspect="1"/>
          </p:cNvPicPr>
          <p:nvPr/>
        </p:nvPicPr>
        <p:blipFill>
          <a:blip r:embed="rId5"/>
          <a:srcRect/>
          <a:stretch>
            <a:fillRect/>
          </a:stretch>
        </p:blipFill>
        <p:spPr>
          <a:xfrm rot="-1738723">
            <a:off x="963015" y="2194685"/>
            <a:ext cx="1476278" cy="15258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365819">
            <a:off x="10594461" y="8582483"/>
            <a:ext cx="1659001" cy="450242"/>
          </a:xfrm>
          <a:prstGeom prst="rect">
            <a:avLst/>
          </a:prstGeom>
        </p:spPr>
      </p:pic>
      <p:pic>
        <p:nvPicPr>
          <p:cNvPr id="8" name="Picture 8"/>
          <p:cNvPicPr>
            <a:picLocks noChangeAspect="1"/>
          </p:cNvPicPr>
          <p:nvPr/>
        </p:nvPicPr>
        <p:blipFill>
          <a:blip r:embed="rId3"/>
          <a:srcRect/>
          <a:stretch>
            <a:fillRect/>
          </a:stretch>
        </p:blipFill>
        <p:spPr>
          <a:xfrm rot="253408">
            <a:off x="1472114" y="6289073"/>
            <a:ext cx="689097" cy="68565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74317">
            <a:off x="4350741" y="968144"/>
            <a:ext cx="2336316" cy="634061"/>
          </a:xfrm>
          <a:prstGeom prst="rect">
            <a:avLst/>
          </a:prstGeom>
        </p:spPr>
      </p:pic>
      <p:pic>
        <p:nvPicPr>
          <p:cNvPr id="10" name="Picture 10"/>
          <p:cNvPicPr>
            <a:picLocks noChangeAspect="1"/>
          </p:cNvPicPr>
          <p:nvPr/>
        </p:nvPicPr>
        <p:blipFill>
          <a:blip r:embed="rId3"/>
          <a:srcRect/>
          <a:stretch>
            <a:fillRect/>
          </a:stretch>
        </p:blipFill>
        <p:spPr>
          <a:xfrm rot="253408">
            <a:off x="17095852" y="4720809"/>
            <a:ext cx="689097" cy="685652"/>
          </a:xfrm>
          <a:prstGeom prst="rect">
            <a:avLst/>
          </a:prstGeom>
        </p:spPr>
      </p:pic>
      <p:pic>
        <p:nvPicPr>
          <p:cNvPr id="11" name="Picture 11"/>
          <p:cNvPicPr>
            <a:picLocks noChangeAspect="1"/>
          </p:cNvPicPr>
          <p:nvPr/>
        </p:nvPicPr>
        <p:blipFill>
          <a:blip r:embed="rId8"/>
          <a:srcRect/>
          <a:stretch>
            <a:fillRect/>
          </a:stretch>
        </p:blipFill>
        <p:spPr>
          <a:xfrm rot="1077670">
            <a:off x="14899141" y="6683505"/>
            <a:ext cx="1854562" cy="1916859"/>
          </a:xfrm>
          <a:prstGeom prst="rect">
            <a:avLst/>
          </a:prstGeom>
        </p:spPr>
      </p:pic>
      <p:pic>
        <p:nvPicPr>
          <p:cNvPr id="12" name="Picture 12"/>
          <p:cNvPicPr>
            <a:picLocks noChangeAspect="1"/>
          </p:cNvPicPr>
          <p:nvPr/>
        </p:nvPicPr>
        <p:blipFill>
          <a:blip r:embed="rId9"/>
          <a:srcRect/>
          <a:stretch>
            <a:fillRect/>
          </a:stretch>
        </p:blipFill>
        <p:spPr>
          <a:xfrm rot="-780828">
            <a:off x="13882237" y="1011433"/>
            <a:ext cx="1921345" cy="1695587"/>
          </a:xfrm>
          <a:prstGeom prst="rect">
            <a:avLst/>
          </a:prstGeom>
        </p:spPr>
      </p:pic>
      <p:sp>
        <p:nvSpPr>
          <p:cNvPr id="14" name="TextBox 7">
            <a:extLst>
              <a:ext uri="{FF2B5EF4-FFF2-40B4-BE49-F238E27FC236}">
                <a16:creationId xmlns:a16="http://schemas.microsoft.com/office/drawing/2014/main" id="{F382605D-8CD3-44BE-AC1B-6FF362FEC183}"/>
              </a:ext>
            </a:extLst>
          </p:cNvPr>
          <p:cNvSpPr txBox="1"/>
          <p:nvPr/>
        </p:nvSpPr>
        <p:spPr>
          <a:xfrm>
            <a:off x="859387" y="2973721"/>
            <a:ext cx="16569226" cy="3465179"/>
          </a:xfrm>
          <a:prstGeom prst="rect">
            <a:avLst/>
          </a:prstGeom>
        </p:spPr>
        <p:txBody>
          <a:bodyPr wrap="square" lIns="0" tIns="0" rIns="0" bIns="0" rtlCol="0" anchor="t">
            <a:spAutoFit/>
          </a:bodyPr>
          <a:lstStyle/>
          <a:p>
            <a:pPr algn="ctr">
              <a:lnSpc>
                <a:spcPct val="150000"/>
              </a:lnSpc>
            </a:pPr>
            <a:r>
              <a:rPr lang="en-US" sz="8000" b="1">
                <a:solidFill>
                  <a:srgbClr val="D2634A"/>
                </a:solidFill>
                <a:latin typeface="Arial" panose="020B0604020202020204" pitchFamily="34" charset="0"/>
                <a:cs typeface="Arial" panose="020B0604020202020204" pitchFamily="34" charset="0"/>
              </a:rPr>
              <a:t>CẢM ƠN CÁC EM ĐÃ </a:t>
            </a:r>
          </a:p>
          <a:p>
            <a:pPr algn="ctr">
              <a:lnSpc>
                <a:spcPct val="150000"/>
              </a:lnSpc>
            </a:pPr>
            <a:r>
              <a:rPr lang="en-US" sz="8000" b="1">
                <a:solidFill>
                  <a:srgbClr val="D2634A"/>
                </a:solidFill>
                <a:latin typeface="Arial" panose="020B0604020202020204" pitchFamily="34" charset="0"/>
                <a:cs typeface="Arial" panose="020B0604020202020204" pitchFamily="34" charset="0"/>
              </a:rPr>
              <a:t>LẮNG NGHE BÀI GIẢNG</a:t>
            </a:r>
            <a:endParaRPr lang="en-US" sz="8000" b="1" dirty="0">
              <a:solidFill>
                <a:srgbClr val="D2634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880034"/>
      </p:ext>
    </p:extLst>
  </p:cSld>
  <p:clrMapOvr>
    <a:masterClrMapping/>
  </p:clrMapOvr>
  <p:transition>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grpSp>
        <p:nvGrpSpPr>
          <p:cNvPr id="8" name="Group 7"/>
          <p:cNvGrpSpPr/>
          <p:nvPr/>
        </p:nvGrpSpPr>
        <p:grpSpPr>
          <a:xfrm>
            <a:off x="2345089" y="1166153"/>
            <a:ext cx="13597822" cy="6881364"/>
            <a:chOff x="2207710" y="1614381"/>
            <a:chExt cx="13597822" cy="6881364"/>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10688">
              <a:off x="2207710" y="1614381"/>
              <a:ext cx="13395266" cy="6881364"/>
            </a:xfrm>
            <a:prstGeom prst="rect">
              <a:avLst/>
            </a:prstGeom>
          </p:spPr>
        </p:pic>
        <p:pic>
          <p:nvPicPr>
            <p:cNvPr id="10" name="Picture 5"/>
            <p:cNvPicPr>
              <a:picLocks noChangeAspect="1"/>
            </p:cNvPicPr>
            <p:nvPr/>
          </p:nvPicPr>
          <p:blipFill>
            <a:blip r:embed="rId4"/>
            <a:srcRect/>
            <a:stretch>
              <a:fillRect/>
            </a:stretch>
          </p:blipFill>
          <p:spPr>
            <a:xfrm rot="1920855">
              <a:off x="13794610" y="2063746"/>
              <a:ext cx="1441520" cy="1318991"/>
            </a:xfrm>
            <a:prstGeom prst="rect">
              <a:avLst/>
            </a:prstGeom>
          </p:spPr>
        </p:pic>
        <p:pic>
          <p:nvPicPr>
            <p:cNvPr id="11"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190059" flipH="1">
              <a:off x="14046711" y="6575416"/>
              <a:ext cx="1758821" cy="1202594"/>
            </a:xfrm>
            <a:prstGeom prst="rect">
              <a:avLst/>
            </a:prstGeom>
          </p:spPr>
        </p:pic>
        <p:pic>
          <p:nvPicPr>
            <p:cNvPr id="12"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2970">
              <a:off x="3274814" y="2262132"/>
              <a:ext cx="833780" cy="1538856"/>
            </a:xfrm>
            <a:prstGeom prst="rect">
              <a:avLst/>
            </a:prstGeom>
          </p:spPr>
        </p:pic>
      </p:grpSp>
      <p:pic>
        <p:nvPicPr>
          <p:cNvPr id="2" name="Picture 2"/>
          <p:cNvPicPr>
            <a:picLocks noChangeAspect="1"/>
          </p:cNvPicPr>
          <p:nvPr/>
        </p:nvPicPr>
        <p:blipFill>
          <a:blip r:embed="rId9"/>
          <a:srcRect/>
          <a:stretch>
            <a:fillRect/>
          </a:stretch>
        </p:blipFill>
        <p:spPr>
          <a:xfrm>
            <a:off x="-599967" y="8047517"/>
            <a:ext cx="19134530" cy="3563806"/>
          </a:xfrm>
          <a:prstGeom prst="rect">
            <a:avLst/>
          </a:prstGeom>
        </p:spPr>
      </p:pic>
      <p:pic>
        <p:nvPicPr>
          <p:cNvPr id="4" name="Picture 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603060" y="571500"/>
            <a:ext cx="920939" cy="1019020"/>
          </a:xfrm>
          <a:prstGeom prst="rect">
            <a:avLst/>
          </a:prstGeom>
        </p:spPr>
      </p:pic>
      <p:pic>
        <p:nvPicPr>
          <p:cNvPr id="5" name="Picture 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6346787" y="7178749"/>
            <a:ext cx="1133455" cy="1254169"/>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5705" y="6972579"/>
            <a:ext cx="1116589" cy="833255"/>
          </a:xfrm>
          <a:prstGeom prst="rect">
            <a:avLst/>
          </a:prstGeom>
        </p:spPr>
      </p:pic>
      <p:sp>
        <p:nvSpPr>
          <p:cNvPr id="13" name="TextBox 7">
            <a:extLst>
              <a:ext uri="{FF2B5EF4-FFF2-40B4-BE49-F238E27FC236}">
                <a16:creationId xmlns:a16="http://schemas.microsoft.com/office/drawing/2014/main" id="{2D3C42C6-CE9E-4CFF-A86D-40FA12638402}"/>
              </a:ext>
            </a:extLst>
          </p:cNvPr>
          <p:cNvSpPr txBox="1"/>
          <p:nvPr/>
        </p:nvSpPr>
        <p:spPr>
          <a:xfrm>
            <a:off x="3619140" y="3468112"/>
            <a:ext cx="10850061" cy="3046988"/>
          </a:xfrm>
          <a:prstGeom prst="rect">
            <a:avLst/>
          </a:prstGeom>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6600" b="1">
                <a:solidFill>
                  <a:schemeClr val="accent4">
                    <a:lumMod val="75000"/>
                  </a:schemeClr>
                </a:solidFill>
                <a:latin typeface="Arial" panose="020B0604020202020204" pitchFamily="34" charset="0"/>
                <a:cs typeface="Arial" panose="020B0604020202020204" pitchFamily="34" charset="0"/>
              </a:rPr>
              <a:t>BÀI 15. THỰC VẬT CẦN GÌ ĐỂ SỐNG?</a:t>
            </a:r>
            <a:endParaRPr lang="en-US" sz="6600" b="1" dirty="0">
              <a:solidFill>
                <a:schemeClr val="accent4">
                  <a:lumMod val="75000"/>
                </a:schemeClr>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552" y="9230092"/>
            <a:ext cx="568649" cy="56141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03778">
            <a:off x="15570256" y="829843"/>
            <a:ext cx="907676" cy="896124"/>
          </a:xfrm>
          <a:prstGeom prst="rect">
            <a:avLst/>
          </a:prstGeom>
        </p:spPr>
      </p:pic>
      <p:pic>
        <p:nvPicPr>
          <p:cNvPr id="7" name="Picture 7"/>
          <p:cNvPicPr>
            <a:picLocks noChangeAspect="1"/>
          </p:cNvPicPr>
          <p:nvPr/>
        </p:nvPicPr>
        <p:blipFill>
          <a:blip r:embed="rId6"/>
          <a:srcRect/>
          <a:stretch>
            <a:fillRect/>
          </a:stretch>
        </p:blipFill>
        <p:spPr>
          <a:xfrm rot="-1670978">
            <a:off x="2646726" y="301819"/>
            <a:ext cx="951496" cy="1231710"/>
          </a:xfrm>
          <a:prstGeom prst="rect">
            <a:avLst/>
          </a:prstGeom>
        </p:spPr>
      </p:pic>
      <p:sp>
        <p:nvSpPr>
          <p:cNvPr id="26" name="TextBox 11">
            <a:extLst>
              <a:ext uri="{FF2B5EF4-FFF2-40B4-BE49-F238E27FC236}">
                <a16:creationId xmlns:a16="http://schemas.microsoft.com/office/drawing/2014/main" id="{80CDF31E-9254-82F4-B432-80EDD69C7C25}"/>
              </a:ext>
            </a:extLst>
          </p:cNvPr>
          <p:cNvSpPr txBox="1"/>
          <p:nvPr/>
        </p:nvSpPr>
        <p:spPr>
          <a:xfrm>
            <a:off x="5265185" y="723900"/>
            <a:ext cx="7757629" cy="954107"/>
          </a:xfrm>
          <a:prstGeom prst="rect">
            <a:avLst/>
          </a:prstGeom>
        </p:spPr>
        <p:txBody>
          <a:bodyPr wrap="square" lIns="0" tIns="0" rIns="0" bIns="0" rtlCol="0" anchor="t">
            <a:spAutoFit/>
          </a:bodyPr>
          <a:lstStyle/>
          <a:p>
            <a:pPr algn="ctr">
              <a:spcBef>
                <a:spcPct val="0"/>
              </a:spcBef>
            </a:pPr>
            <a:r>
              <a:rPr lang="en-US" sz="6200" b="1">
                <a:solidFill>
                  <a:srgbClr val="9CAD56"/>
                </a:solidFill>
                <a:latin typeface="Arial" panose="020B0604020202020204" pitchFamily="34" charset="0"/>
                <a:cs typeface="Arial" panose="020B0604020202020204" pitchFamily="34" charset="0"/>
              </a:rPr>
              <a:t>NỘI DUNG BÀI HỌC</a:t>
            </a:r>
            <a:endParaRPr lang="en-US" sz="6200" b="1" dirty="0">
              <a:solidFill>
                <a:srgbClr val="9CAD56"/>
              </a:solidFill>
              <a:latin typeface="Arial" panose="020B0604020202020204" pitchFamily="34" charset="0"/>
              <a:cs typeface="Arial" panose="020B0604020202020204" pitchFamily="34" charset="0"/>
            </a:endParaRPr>
          </a:p>
        </p:txBody>
      </p:sp>
      <p:grpSp>
        <p:nvGrpSpPr>
          <p:cNvPr id="30" name="Group 29"/>
          <p:cNvGrpSpPr/>
          <p:nvPr/>
        </p:nvGrpSpPr>
        <p:grpSpPr>
          <a:xfrm>
            <a:off x="615093" y="3076470"/>
            <a:ext cx="8071707" cy="2977738"/>
            <a:chOff x="1143001" y="2390331"/>
            <a:chExt cx="8071707" cy="2977738"/>
          </a:xfrm>
        </p:grpSpPr>
        <p:pic>
          <p:nvPicPr>
            <p:cNvPr id="27"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001" y="3044796"/>
              <a:ext cx="1388273" cy="1839880"/>
            </a:xfrm>
            <a:prstGeom prst="rect">
              <a:avLst/>
            </a:prstGeom>
          </p:spPr>
        </p:pic>
        <p:sp>
          <p:nvSpPr>
            <p:cNvPr id="28" name="TextBox 28"/>
            <p:cNvSpPr txBox="1"/>
            <p:nvPr/>
          </p:nvSpPr>
          <p:spPr>
            <a:xfrm>
              <a:off x="1371601" y="3349667"/>
              <a:ext cx="938579" cy="661720"/>
            </a:xfrm>
            <a:prstGeom prst="rect">
              <a:avLst/>
            </a:prstGeom>
          </p:spPr>
          <p:txBody>
            <a:bodyPr lIns="0" tIns="0" rIns="0" bIns="0" rtlCol="0" anchor="t">
              <a:spAutoFit/>
            </a:bodyPr>
            <a:lstStyle/>
            <a:p>
              <a:pPr algn="ctr"/>
              <a:r>
                <a:rPr lang="en-US" sz="4300" b="1">
                  <a:latin typeface="Arial" panose="020B0604020202020204" pitchFamily="34" charset="0"/>
                  <a:cs typeface="Arial" panose="020B0604020202020204" pitchFamily="34" charset="0"/>
                </a:rPr>
                <a:t>1</a:t>
              </a:r>
              <a:endParaRPr lang="en-US" sz="4300" b="1" dirty="0">
                <a:latin typeface="Arial" panose="020B0604020202020204" pitchFamily="34" charset="0"/>
                <a:cs typeface="Arial" panose="020B0604020202020204" pitchFamily="34" charset="0"/>
              </a:endParaRPr>
            </a:p>
          </p:txBody>
        </p:sp>
        <p:sp>
          <p:nvSpPr>
            <p:cNvPr id="29" name="TextBox 28"/>
            <p:cNvSpPr txBox="1"/>
            <p:nvPr/>
          </p:nvSpPr>
          <p:spPr>
            <a:xfrm>
              <a:off x="2971799" y="2390331"/>
              <a:ext cx="6242909" cy="2977738"/>
            </a:xfrm>
            <a:prstGeom prst="rect">
              <a:avLst/>
            </a:prstGeom>
          </p:spPr>
          <p:txBody>
            <a:bodyPr wrap="square" lIns="0" tIns="0" rIns="0" bIns="0" rtlCol="0" anchor="t">
              <a:spAutoFit/>
            </a:bodyPr>
            <a:lstStyle/>
            <a:p>
              <a:pPr algn="just">
                <a:lnSpc>
                  <a:spcPct val="150000"/>
                </a:lnSpc>
              </a:pPr>
              <a:r>
                <a:rPr lang="en-US" sz="4300" b="1">
                  <a:solidFill>
                    <a:schemeClr val="accent2"/>
                  </a:solidFill>
                  <a:latin typeface="Arial" panose="020B0604020202020204" pitchFamily="34" charset="0"/>
                  <a:cs typeface="Arial" panose="020B0604020202020204" pitchFamily="34" charset="0"/>
                </a:rPr>
                <a:t>Các yếu tố cần cho sự sống và sự phát triển của thực vật</a:t>
              </a:r>
              <a:endParaRPr lang="en-US" sz="4300" b="1" dirty="0">
                <a:solidFill>
                  <a:schemeClr val="accent2"/>
                </a:solidFill>
                <a:latin typeface="Arial" panose="020B0604020202020204" pitchFamily="34" charset="0"/>
                <a:cs typeface="Arial" panose="020B0604020202020204" pitchFamily="34" charset="0"/>
              </a:endParaRPr>
            </a:p>
          </p:txBody>
        </p:sp>
      </p:grpSp>
      <p:grpSp>
        <p:nvGrpSpPr>
          <p:cNvPr id="43" name="Group 42"/>
          <p:cNvGrpSpPr/>
          <p:nvPr/>
        </p:nvGrpSpPr>
        <p:grpSpPr>
          <a:xfrm>
            <a:off x="615093" y="6816937"/>
            <a:ext cx="7614507" cy="1839880"/>
            <a:chOff x="1143000" y="2528091"/>
            <a:chExt cx="7614507" cy="1839880"/>
          </a:xfrm>
        </p:grpSpPr>
        <p:pic>
          <p:nvPicPr>
            <p:cNvPr id="44"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000" y="2528091"/>
              <a:ext cx="1388273" cy="1839880"/>
            </a:xfrm>
            <a:prstGeom prst="rect">
              <a:avLst/>
            </a:prstGeom>
          </p:spPr>
        </p:pic>
        <p:sp>
          <p:nvSpPr>
            <p:cNvPr id="45" name="TextBox 28"/>
            <p:cNvSpPr txBox="1"/>
            <p:nvPr/>
          </p:nvSpPr>
          <p:spPr>
            <a:xfrm>
              <a:off x="1371600" y="2832962"/>
              <a:ext cx="938579" cy="661720"/>
            </a:xfrm>
            <a:prstGeom prst="rect">
              <a:avLst/>
            </a:prstGeom>
          </p:spPr>
          <p:txBody>
            <a:bodyPr lIns="0" tIns="0" rIns="0" bIns="0" rtlCol="0" anchor="t">
              <a:spAutoFit/>
            </a:bodyPr>
            <a:lstStyle/>
            <a:p>
              <a:pPr algn="ctr"/>
              <a:r>
                <a:rPr lang="en-US" sz="4300" b="1">
                  <a:latin typeface="Arial" panose="020B0604020202020204" pitchFamily="34" charset="0"/>
                  <a:cs typeface="Arial" panose="020B0604020202020204" pitchFamily="34" charset="0"/>
                </a:rPr>
                <a:t>2</a:t>
              </a:r>
              <a:endParaRPr lang="en-US" sz="4300" b="1" dirty="0">
                <a:latin typeface="Arial" panose="020B0604020202020204" pitchFamily="34" charset="0"/>
                <a:cs typeface="Arial" panose="020B0604020202020204" pitchFamily="34" charset="0"/>
              </a:endParaRPr>
            </a:p>
          </p:txBody>
        </p:sp>
        <p:sp>
          <p:nvSpPr>
            <p:cNvPr id="46" name="TextBox 45"/>
            <p:cNvSpPr txBox="1"/>
            <p:nvPr/>
          </p:nvSpPr>
          <p:spPr>
            <a:xfrm>
              <a:off x="2975211" y="2996371"/>
              <a:ext cx="5782296" cy="661720"/>
            </a:xfrm>
            <a:prstGeom prst="rect">
              <a:avLst/>
            </a:prstGeom>
          </p:spPr>
          <p:txBody>
            <a:bodyPr wrap="square" lIns="0" tIns="0" rIns="0" bIns="0" rtlCol="0" anchor="t">
              <a:spAutoFit/>
            </a:bodyPr>
            <a:lstStyle/>
            <a:p>
              <a:pPr algn="just"/>
              <a:r>
                <a:rPr lang="en-US" sz="4300" b="1">
                  <a:solidFill>
                    <a:schemeClr val="accent2"/>
                  </a:solidFill>
                  <a:latin typeface="Arial" panose="020B0604020202020204" pitchFamily="34" charset="0"/>
                  <a:cs typeface="Arial" panose="020B0604020202020204" pitchFamily="34" charset="0"/>
                </a:rPr>
                <a:t>Sự kì diệu của lá cây</a:t>
              </a:r>
              <a:endParaRPr lang="en-US" sz="4300" b="1" dirty="0">
                <a:solidFill>
                  <a:schemeClr val="accent2"/>
                </a:solidFill>
                <a:latin typeface="Arial" panose="020B0604020202020204" pitchFamily="34" charset="0"/>
                <a:cs typeface="Arial" panose="020B0604020202020204" pitchFamily="34" charset="0"/>
              </a:endParaRPr>
            </a:p>
          </p:txBody>
        </p:sp>
      </p:grpSp>
      <p:grpSp>
        <p:nvGrpSpPr>
          <p:cNvPr id="47" name="Group 46"/>
          <p:cNvGrpSpPr/>
          <p:nvPr/>
        </p:nvGrpSpPr>
        <p:grpSpPr>
          <a:xfrm>
            <a:off x="9601200" y="3362692"/>
            <a:ext cx="7848601" cy="1985159"/>
            <a:chOff x="1143000" y="2382812"/>
            <a:chExt cx="7848601" cy="1985159"/>
          </a:xfrm>
        </p:grpSpPr>
        <p:pic>
          <p:nvPicPr>
            <p:cNvPr id="48"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000" y="2528091"/>
              <a:ext cx="1388273" cy="1839880"/>
            </a:xfrm>
            <a:prstGeom prst="rect">
              <a:avLst/>
            </a:prstGeom>
          </p:spPr>
        </p:pic>
        <p:sp>
          <p:nvSpPr>
            <p:cNvPr id="49" name="TextBox 28"/>
            <p:cNvSpPr txBox="1"/>
            <p:nvPr/>
          </p:nvSpPr>
          <p:spPr>
            <a:xfrm>
              <a:off x="1371600" y="2832962"/>
              <a:ext cx="938579" cy="661720"/>
            </a:xfrm>
            <a:prstGeom prst="rect">
              <a:avLst/>
            </a:prstGeom>
          </p:spPr>
          <p:txBody>
            <a:bodyPr lIns="0" tIns="0" rIns="0" bIns="0" rtlCol="0" anchor="t">
              <a:spAutoFit/>
            </a:bodyPr>
            <a:lstStyle/>
            <a:p>
              <a:pPr algn="ctr"/>
              <a:r>
                <a:rPr lang="en-US" sz="4300" b="1">
                  <a:latin typeface="Arial" panose="020B0604020202020204" pitchFamily="34" charset="0"/>
                  <a:cs typeface="Arial" panose="020B0604020202020204" pitchFamily="34" charset="0"/>
                </a:rPr>
                <a:t>3</a:t>
              </a:r>
              <a:endParaRPr lang="en-US" sz="4300" b="1" dirty="0">
                <a:latin typeface="Arial" panose="020B0604020202020204" pitchFamily="34" charset="0"/>
                <a:cs typeface="Arial" panose="020B0604020202020204" pitchFamily="34" charset="0"/>
              </a:endParaRPr>
            </a:p>
          </p:txBody>
        </p:sp>
        <p:sp>
          <p:nvSpPr>
            <p:cNvPr id="50" name="TextBox 49"/>
            <p:cNvSpPr txBox="1"/>
            <p:nvPr/>
          </p:nvSpPr>
          <p:spPr>
            <a:xfrm>
              <a:off x="2971799" y="2382812"/>
              <a:ext cx="6019802" cy="1985159"/>
            </a:xfrm>
            <a:prstGeom prst="rect">
              <a:avLst/>
            </a:prstGeom>
          </p:spPr>
          <p:txBody>
            <a:bodyPr wrap="square" lIns="0" tIns="0" rIns="0" bIns="0" rtlCol="0" anchor="t">
              <a:spAutoFit/>
            </a:bodyPr>
            <a:lstStyle/>
            <a:p>
              <a:pPr algn="just">
                <a:lnSpc>
                  <a:spcPct val="150000"/>
                </a:lnSpc>
              </a:pPr>
              <a:r>
                <a:rPr lang="en-US" sz="4300" b="1">
                  <a:solidFill>
                    <a:schemeClr val="accent2"/>
                  </a:solidFill>
                  <a:latin typeface="Arial" panose="020B0604020202020204" pitchFamily="34" charset="0"/>
                  <a:cs typeface="Arial" panose="020B0604020202020204" pitchFamily="34" charset="0"/>
                </a:rPr>
                <a:t>Thực vật trao đổi khí với môi trường</a:t>
              </a:r>
              <a:endParaRPr lang="en-US" sz="4300" b="1" dirty="0">
                <a:solidFill>
                  <a:schemeClr val="accent2"/>
                </a:solidFill>
                <a:latin typeface="Arial" panose="020B0604020202020204" pitchFamily="34" charset="0"/>
                <a:cs typeface="Arial" panose="020B0604020202020204" pitchFamily="34" charset="0"/>
              </a:endParaRPr>
            </a:p>
          </p:txBody>
        </p:sp>
      </p:grpSp>
      <p:grpSp>
        <p:nvGrpSpPr>
          <p:cNvPr id="53" name="Group 52"/>
          <p:cNvGrpSpPr/>
          <p:nvPr/>
        </p:nvGrpSpPr>
        <p:grpSpPr>
          <a:xfrm>
            <a:off x="9601200" y="6252354"/>
            <a:ext cx="8077200" cy="2977738"/>
            <a:chOff x="1143000" y="1959162"/>
            <a:chExt cx="8077200" cy="2977738"/>
          </a:xfrm>
        </p:grpSpPr>
        <p:pic>
          <p:nvPicPr>
            <p:cNvPr id="54"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000" y="2528091"/>
              <a:ext cx="1388273" cy="1839880"/>
            </a:xfrm>
            <a:prstGeom prst="rect">
              <a:avLst/>
            </a:prstGeom>
          </p:spPr>
        </p:pic>
        <p:sp>
          <p:nvSpPr>
            <p:cNvPr id="55" name="TextBox 28"/>
            <p:cNvSpPr txBox="1"/>
            <p:nvPr/>
          </p:nvSpPr>
          <p:spPr>
            <a:xfrm>
              <a:off x="1371600" y="2832962"/>
              <a:ext cx="938579" cy="661720"/>
            </a:xfrm>
            <a:prstGeom prst="rect">
              <a:avLst/>
            </a:prstGeom>
          </p:spPr>
          <p:txBody>
            <a:bodyPr lIns="0" tIns="0" rIns="0" bIns="0" rtlCol="0" anchor="t">
              <a:spAutoFit/>
            </a:bodyPr>
            <a:lstStyle/>
            <a:p>
              <a:pPr algn="ctr"/>
              <a:r>
                <a:rPr lang="en-US" sz="4300" b="1">
                  <a:latin typeface="Arial" panose="020B0604020202020204" pitchFamily="34" charset="0"/>
                  <a:cs typeface="Arial" panose="020B0604020202020204" pitchFamily="34" charset="0"/>
                </a:rPr>
                <a:t>4</a:t>
              </a:r>
              <a:endParaRPr lang="en-US" sz="4300" b="1" dirty="0">
                <a:latin typeface="Arial" panose="020B0604020202020204" pitchFamily="34" charset="0"/>
                <a:cs typeface="Arial" panose="020B0604020202020204" pitchFamily="34" charset="0"/>
              </a:endParaRPr>
            </a:p>
          </p:txBody>
        </p:sp>
        <p:sp>
          <p:nvSpPr>
            <p:cNvPr id="56" name="TextBox 55"/>
            <p:cNvSpPr txBox="1"/>
            <p:nvPr/>
          </p:nvSpPr>
          <p:spPr>
            <a:xfrm>
              <a:off x="2971799" y="1959162"/>
              <a:ext cx="6248401" cy="2977738"/>
            </a:xfrm>
            <a:prstGeom prst="rect">
              <a:avLst/>
            </a:prstGeom>
          </p:spPr>
          <p:txBody>
            <a:bodyPr wrap="square" lIns="0" tIns="0" rIns="0" bIns="0" rtlCol="0" anchor="t">
              <a:spAutoFit/>
            </a:bodyPr>
            <a:lstStyle/>
            <a:p>
              <a:pPr algn="just">
                <a:lnSpc>
                  <a:spcPct val="150000"/>
                </a:lnSpc>
              </a:pPr>
              <a:r>
                <a:rPr lang="en-US" sz="4300" b="1">
                  <a:solidFill>
                    <a:schemeClr val="accent2"/>
                  </a:solidFill>
                  <a:latin typeface="Arial" panose="020B0604020202020204" pitchFamily="34" charset="0"/>
                  <a:cs typeface="Arial" panose="020B0604020202020204" pitchFamily="34" charset="0"/>
                </a:rPr>
                <a:t>Thực vật trao đổi nước và chất khoáng với môi trường</a:t>
              </a:r>
              <a:endParaRPr lang="en-US" sz="4300" b="1" dirty="0">
                <a:solidFill>
                  <a:schemeClr val="accent2"/>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strVal val="#ppt_x"/>
                                          </p:val>
                                        </p:tav>
                                        <p:tav tm="100000">
                                          <p:val>
                                            <p:strVal val="#ppt_x"/>
                                          </p:val>
                                        </p:tav>
                                      </p:tavLst>
                                    </p:anim>
                                    <p:anim calcmode="lin" valueType="num">
                                      <p:cBhvr>
                                        <p:cTn id="20" dur="500" fill="hold"/>
                                        <p:tgtEl>
                                          <p:spTgt spid="4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strVal val="#ppt_x"/>
                                          </p:val>
                                        </p:tav>
                                        <p:tav tm="100000">
                                          <p:val>
                                            <p:strVal val="#ppt_x"/>
                                          </p:val>
                                        </p:tav>
                                      </p:tavLst>
                                    </p:anim>
                                    <p:anim calcmode="lin" valueType="num">
                                      <p:cBhvr>
                                        <p:cTn id="26" dur="500" fill="hold"/>
                                        <p:tgtEl>
                                          <p:spTgt spid="47"/>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anim calcmode="lin" valueType="num">
                                      <p:cBhvr>
                                        <p:cTn id="31" dur="500" fill="hold"/>
                                        <p:tgtEl>
                                          <p:spTgt spid="53"/>
                                        </p:tgtEl>
                                        <p:attrNameLst>
                                          <p:attrName>ppt_x</p:attrName>
                                        </p:attrNameLst>
                                      </p:cBhvr>
                                      <p:tavLst>
                                        <p:tav tm="0">
                                          <p:val>
                                            <p:strVal val="#ppt_x"/>
                                          </p:val>
                                        </p:tav>
                                        <p:tav tm="100000">
                                          <p:val>
                                            <p:strVal val="#ppt_x"/>
                                          </p:val>
                                        </p:tav>
                                      </p:tavLst>
                                    </p:anim>
                                    <p:anim calcmode="lin" valueType="num">
                                      <p:cBhvr>
                                        <p:cTn id="32"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99967" y="8047517"/>
            <a:ext cx="19134530" cy="3563806"/>
          </a:xfrm>
          <a:prstGeom prst="rect">
            <a:avLst/>
          </a:prstGeom>
        </p:spPr>
      </p:pic>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962041" cy="1194892"/>
          </a:xfrm>
          <a:prstGeom prst="rect">
            <a:avLst/>
          </a:prstGeom>
        </p:spPr>
      </p:pic>
      <p:grpSp>
        <p:nvGrpSpPr>
          <p:cNvPr id="4" name="Group 3"/>
          <p:cNvGrpSpPr/>
          <p:nvPr/>
        </p:nvGrpSpPr>
        <p:grpSpPr>
          <a:xfrm>
            <a:off x="2337898" y="1610153"/>
            <a:ext cx="13258800" cy="6137939"/>
            <a:chOff x="2275442" y="1726532"/>
            <a:chExt cx="13258800" cy="6137939"/>
          </a:xfrm>
        </p:grpSpPr>
        <p:pic>
          <p:nvPicPr>
            <p:cNvPr id="1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75442" y="1920871"/>
              <a:ext cx="13258800" cy="5943600"/>
            </a:xfrm>
            <a:prstGeom prst="rect">
              <a:avLst/>
            </a:prstGeom>
          </p:spPr>
        </p:pic>
        <p:pic>
          <p:nvPicPr>
            <p:cNvPr id="13"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43886" y="1726532"/>
              <a:ext cx="3921911" cy="720205"/>
            </a:xfrm>
            <a:prstGeom prst="rect">
              <a:avLst/>
            </a:prstGeom>
          </p:spPr>
        </p:pic>
        <p:pic>
          <p:nvPicPr>
            <p:cNvPr id="19"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63807" y="6889669"/>
              <a:ext cx="1116589" cy="833255"/>
            </a:xfrm>
            <a:prstGeom prst="rect">
              <a:avLst/>
            </a:prstGeom>
          </p:spPr>
        </p:pic>
      </p:grpSp>
      <p:pic>
        <p:nvPicPr>
          <p:cNvPr id="20" name="Picture 6"/>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rcRect/>
          <a:stretch>
            <a:fillRect/>
          </a:stretch>
        </p:blipFill>
        <p:spPr>
          <a:xfrm>
            <a:off x="15964171" y="266700"/>
            <a:ext cx="2019029" cy="1703556"/>
          </a:xfrm>
          <a:prstGeom prst="rect">
            <a:avLst/>
          </a:prstGeom>
        </p:spPr>
      </p:pic>
      <p:sp>
        <p:nvSpPr>
          <p:cNvPr id="15" name="TextBox 11">
            <a:extLst>
              <a:ext uri="{FF2B5EF4-FFF2-40B4-BE49-F238E27FC236}">
                <a16:creationId xmlns:a16="http://schemas.microsoft.com/office/drawing/2014/main" id="{80CDF31E-9254-82F4-B432-80EDD69C7C25}"/>
              </a:ext>
            </a:extLst>
          </p:cNvPr>
          <p:cNvSpPr txBox="1"/>
          <p:nvPr/>
        </p:nvSpPr>
        <p:spPr>
          <a:xfrm>
            <a:off x="2798789" y="3698074"/>
            <a:ext cx="12337015" cy="2512226"/>
          </a:xfrm>
          <a:prstGeom prst="rect">
            <a:avLst/>
          </a:prstGeom>
        </p:spPr>
        <p:txBody>
          <a:bodyPr wrap="square" lIns="0" tIns="0" rIns="0" bIns="0" rtlCol="0" anchor="t">
            <a:spAutoFit/>
          </a:bodyPr>
          <a:lstStyle/>
          <a:p>
            <a:pPr algn="ctr">
              <a:lnSpc>
                <a:spcPct val="150000"/>
              </a:lnSpc>
              <a:spcBef>
                <a:spcPct val="0"/>
              </a:spcBef>
            </a:pPr>
            <a:r>
              <a:rPr lang="en-US" sz="5800" b="1">
                <a:solidFill>
                  <a:srgbClr val="475A3E"/>
                </a:solidFill>
                <a:latin typeface="Arial" panose="020B0604020202020204" pitchFamily="34" charset="0"/>
                <a:cs typeface="Arial" panose="020B0604020202020204" pitchFamily="34" charset="0"/>
              </a:rPr>
              <a:t>1. Các yếu tố cần cho sự sống và sự phát triển của thực vật</a:t>
            </a:r>
            <a:endParaRPr lang="en-US" sz="5800" b="1" dirty="0">
              <a:solidFill>
                <a:srgbClr val="475A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2305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057900"/>
            <a:ext cx="18873102" cy="4992884"/>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flipH="1">
            <a:off x="-40944" y="-1"/>
            <a:ext cx="3465465" cy="838199"/>
          </a:xfrm>
          <a:prstGeom prst="rect">
            <a:avLst/>
          </a:prstGeom>
        </p:spPr>
      </p:pic>
      <p:sp>
        <p:nvSpPr>
          <p:cNvPr id="19" name="Rectangle 18"/>
          <p:cNvSpPr/>
          <p:nvPr/>
        </p:nvSpPr>
        <p:spPr>
          <a:xfrm>
            <a:off x="3080168" y="961192"/>
            <a:ext cx="12127663" cy="677108"/>
          </a:xfrm>
          <a:prstGeom prst="rect">
            <a:avLst/>
          </a:prstGeom>
        </p:spPr>
        <p:txBody>
          <a:bodyPr wrap="square" anchor="ctr">
            <a:spAutoFit/>
          </a:bodyPr>
          <a:lstStyle/>
          <a:p>
            <a:pPr algn="ctr">
              <a:spcBef>
                <a:spcPts val="300"/>
              </a:spcBef>
              <a:spcAft>
                <a:spcPts val="300"/>
              </a:spcAft>
            </a:pPr>
            <a:r>
              <a:rPr lang="en-US" sz="3800" b="1">
                <a:latin typeface="Arial" panose="020B0604020202020204" pitchFamily="34" charset="0"/>
                <a:ea typeface="Calibri" panose="020F0502020204030204" pitchFamily="34" charset="0"/>
                <a:cs typeface="Arial" panose="020B0604020202020204" pitchFamily="34" charset="0"/>
              </a:rPr>
              <a:t>Hoạt động 1.1. </a:t>
            </a:r>
            <a:r>
              <a:rPr lang="vi-VN" sz="3800" b="1" i="1">
                <a:solidFill>
                  <a:srgbClr val="FF0000"/>
                </a:solidFill>
                <a:latin typeface="Arial" panose="020B0604020202020204" pitchFamily="34" charset="0"/>
                <a:ea typeface="Calibri" panose="020F0502020204030204" pitchFamily="34" charset="0"/>
                <a:cs typeface="Arial" panose="020B0604020202020204" pitchFamily="34" charset="0"/>
              </a:rPr>
              <a:t>Quan </a:t>
            </a:r>
            <a:r>
              <a:rPr lang="vi-VN" sz="3800" b="1" i="1" dirty="0">
                <a:solidFill>
                  <a:srgbClr val="FF0000"/>
                </a:solidFill>
                <a:latin typeface="Arial" panose="020B0604020202020204" pitchFamily="34" charset="0"/>
                <a:ea typeface="Calibri" panose="020F0502020204030204" pitchFamily="34" charset="0"/>
                <a:cs typeface="Arial" panose="020B0604020202020204" pitchFamily="34" charset="0"/>
              </a:rPr>
              <a:t>sát </a:t>
            </a:r>
            <a:r>
              <a:rPr lang="vi-VN" sz="3800" b="1" i="1">
                <a:solidFill>
                  <a:srgbClr val="FF0000"/>
                </a:solidFill>
                <a:latin typeface="Arial" panose="020B0604020202020204" pitchFamily="34" charset="0"/>
                <a:ea typeface="Calibri" panose="020F0502020204030204" pitchFamily="34" charset="0"/>
                <a:cs typeface="Arial" panose="020B0604020202020204" pitchFamily="34" charset="0"/>
              </a:rPr>
              <a:t>Hình </a:t>
            </a:r>
            <a:r>
              <a:rPr lang="en-US" sz="3800" b="1" i="1">
                <a:solidFill>
                  <a:srgbClr val="FF0000"/>
                </a:solidFill>
                <a:latin typeface="Arial" panose="020B0604020202020204" pitchFamily="34" charset="0"/>
                <a:ea typeface="Calibri" panose="020F0502020204030204" pitchFamily="34" charset="0"/>
                <a:cs typeface="Arial" panose="020B0604020202020204" pitchFamily="34" charset="0"/>
              </a:rPr>
              <a:t>1 </a:t>
            </a:r>
            <a:r>
              <a:rPr lang="vi-VN" sz="3800" b="1" i="1">
                <a:solidFill>
                  <a:srgbClr val="FF0000"/>
                </a:solidFill>
                <a:latin typeface="Arial" panose="020B0604020202020204" pitchFamily="34" charset="0"/>
                <a:ea typeface="Calibri" panose="020F0502020204030204" pitchFamily="34" charset="0"/>
                <a:cs typeface="Arial" panose="020B0604020202020204" pitchFamily="34" charset="0"/>
              </a:rPr>
              <a:t>và </a:t>
            </a:r>
            <a:r>
              <a:rPr lang="vi-VN" sz="3800" b="1" i="1" dirty="0">
                <a:solidFill>
                  <a:srgbClr val="FF0000"/>
                </a:solidFill>
                <a:latin typeface="Arial" panose="020B0604020202020204" pitchFamily="34" charset="0"/>
                <a:ea typeface="Calibri" panose="020F0502020204030204" pitchFamily="34" charset="0"/>
                <a:cs typeface="Arial" panose="020B0604020202020204" pitchFamily="34" charset="0"/>
              </a:rPr>
              <a:t>trả </a:t>
            </a:r>
            <a:r>
              <a:rPr lang="vi-VN" sz="3800" b="1" i="1">
                <a:solidFill>
                  <a:srgbClr val="FF0000"/>
                </a:solidFill>
                <a:latin typeface="Arial" panose="020B0604020202020204" pitchFamily="34" charset="0"/>
                <a:ea typeface="Calibri" panose="020F0502020204030204" pitchFamily="34" charset="0"/>
                <a:cs typeface="Arial" panose="020B0604020202020204" pitchFamily="34" charset="0"/>
              </a:rPr>
              <a:t>lời câu hỏi:</a:t>
            </a:r>
            <a:endParaRPr lang="en-US" sz="3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143000" y="2302328"/>
            <a:ext cx="6324600" cy="7511143"/>
          </a:xfrm>
          <a:prstGeom prst="rect">
            <a:avLst/>
          </a:prstGeom>
          <a:effectLst>
            <a:outerShdw blurRad="50800" dist="38100" dir="2700000" algn="tl" rotWithShape="0">
              <a:prstClr val="black">
                <a:alpha val="40000"/>
              </a:prstClr>
            </a:outerShdw>
          </a:effectLst>
        </p:spPr>
      </p:pic>
      <p:sp>
        <p:nvSpPr>
          <p:cNvPr id="11" name="Rounded Rectangle 10"/>
          <p:cNvSpPr/>
          <p:nvPr/>
        </p:nvSpPr>
        <p:spPr>
          <a:xfrm>
            <a:off x="8686800" y="3162300"/>
            <a:ext cx="8305800" cy="2057400"/>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Các cây đậu được đặt trong điều kiện như thế nào?</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3" name="Rounded Rectangle 12"/>
          <p:cNvSpPr/>
          <p:nvPr/>
        </p:nvSpPr>
        <p:spPr>
          <a:xfrm>
            <a:off x="8686800" y="5981069"/>
            <a:ext cx="8305800" cy="3124832"/>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Dự đoán sự thay đổi của các cây đậu đặt trong các điều kiện đó sau hai tuần. Giải thích dự đoán đó.</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057900"/>
            <a:ext cx="18873102" cy="4992884"/>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flipH="1">
            <a:off x="-40944" y="-1"/>
            <a:ext cx="3465465" cy="838199"/>
          </a:xfrm>
          <a:prstGeom prst="rect">
            <a:avLst/>
          </a:prstGeom>
        </p:spPr>
      </p:pic>
      <p:pic>
        <p:nvPicPr>
          <p:cNvPr id="4" name="Picture 3"/>
          <p:cNvPicPr>
            <a:picLocks noChangeAspect="1"/>
          </p:cNvPicPr>
          <p:nvPr/>
        </p:nvPicPr>
        <p:blipFill>
          <a:blip r:embed="rId5"/>
          <a:stretch>
            <a:fillRect/>
          </a:stretch>
        </p:blipFill>
        <p:spPr>
          <a:xfrm>
            <a:off x="5921991" y="604157"/>
            <a:ext cx="6324600" cy="7511143"/>
          </a:xfrm>
          <a:prstGeom prst="rect">
            <a:avLst/>
          </a:prstGeom>
          <a:effectLst>
            <a:outerShdw blurRad="50800" dist="38100" dir="2700000" algn="tl" rotWithShape="0">
              <a:prstClr val="black">
                <a:alpha val="40000"/>
              </a:prstClr>
            </a:outerShdw>
          </a:effectLst>
        </p:spPr>
      </p:pic>
      <p:sp>
        <p:nvSpPr>
          <p:cNvPr id="9" name="Google Shape;48;p2">
            <a:extLst>
              <a:ext uri="{FF2B5EF4-FFF2-40B4-BE49-F238E27FC236}">
                <a16:creationId xmlns:a16="http://schemas.microsoft.com/office/drawing/2014/main" id="{8050C148-7B0D-E0D4-B5A4-1E410C128ED9}"/>
              </a:ext>
            </a:extLst>
          </p:cNvPr>
          <p:cNvSpPr/>
          <p:nvPr/>
        </p:nvSpPr>
        <p:spPr>
          <a:xfrm>
            <a:off x="816591" y="1104900"/>
            <a:ext cx="4191000"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Thiếu ánh sáng</a:t>
            </a:r>
          </a:p>
        </p:txBody>
      </p:sp>
      <p:cxnSp>
        <p:nvCxnSpPr>
          <p:cNvPr id="10" name="Straight Arrow Connector 9"/>
          <p:cNvCxnSpPr>
            <a:endCxn id="9" idx="3"/>
          </p:cNvCxnSpPr>
          <p:nvPr/>
        </p:nvCxnSpPr>
        <p:spPr>
          <a:xfrm flipH="1">
            <a:off x="5007591" y="1866900"/>
            <a:ext cx="9144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Google Shape;48;p2">
            <a:extLst>
              <a:ext uri="{FF2B5EF4-FFF2-40B4-BE49-F238E27FC236}">
                <a16:creationId xmlns:a16="http://schemas.microsoft.com/office/drawing/2014/main" id="{8050C148-7B0D-E0D4-B5A4-1E410C128ED9}"/>
              </a:ext>
            </a:extLst>
          </p:cNvPr>
          <p:cNvSpPr/>
          <p:nvPr/>
        </p:nvSpPr>
        <p:spPr>
          <a:xfrm>
            <a:off x="13160991" y="1104900"/>
            <a:ext cx="4191000"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Thiếu không khí</a:t>
            </a:r>
          </a:p>
        </p:txBody>
      </p:sp>
      <p:cxnSp>
        <p:nvCxnSpPr>
          <p:cNvPr id="15" name="Straight Arrow Connector 14"/>
          <p:cNvCxnSpPr>
            <a:endCxn id="14" idx="1"/>
          </p:cNvCxnSpPr>
          <p:nvPr/>
        </p:nvCxnSpPr>
        <p:spPr>
          <a:xfrm>
            <a:off x="12246591" y="1866900"/>
            <a:ext cx="9144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Google Shape;48;p2">
            <a:extLst>
              <a:ext uri="{FF2B5EF4-FFF2-40B4-BE49-F238E27FC236}">
                <a16:creationId xmlns:a16="http://schemas.microsoft.com/office/drawing/2014/main" id="{8050C148-7B0D-E0D4-B5A4-1E410C128ED9}"/>
              </a:ext>
            </a:extLst>
          </p:cNvPr>
          <p:cNvSpPr/>
          <p:nvPr/>
        </p:nvSpPr>
        <p:spPr>
          <a:xfrm>
            <a:off x="816591" y="3695700"/>
            <a:ext cx="4191000"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Thiếu nước</a:t>
            </a:r>
          </a:p>
        </p:txBody>
      </p:sp>
      <p:cxnSp>
        <p:nvCxnSpPr>
          <p:cNvPr id="20" name="Straight Arrow Connector 19"/>
          <p:cNvCxnSpPr>
            <a:endCxn id="17" idx="3"/>
          </p:cNvCxnSpPr>
          <p:nvPr/>
        </p:nvCxnSpPr>
        <p:spPr>
          <a:xfrm flipH="1">
            <a:off x="5007591" y="4457700"/>
            <a:ext cx="9144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Google Shape;48;p2">
            <a:extLst>
              <a:ext uri="{FF2B5EF4-FFF2-40B4-BE49-F238E27FC236}">
                <a16:creationId xmlns:a16="http://schemas.microsoft.com/office/drawing/2014/main" id="{8050C148-7B0D-E0D4-B5A4-1E410C128ED9}"/>
              </a:ext>
            </a:extLst>
          </p:cNvPr>
          <p:cNvSpPr/>
          <p:nvPr/>
        </p:nvSpPr>
        <p:spPr>
          <a:xfrm>
            <a:off x="13335000" y="3573439"/>
            <a:ext cx="4191000" cy="1524000"/>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Đầy đủ các yếu tố</a:t>
            </a:r>
          </a:p>
        </p:txBody>
      </p:sp>
      <p:cxnSp>
        <p:nvCxnSpPr>
          <p:cNvPr id="24" name="Straight Arrow Connector 23"/>
          <p:cNvCxnSpPr>
            <a:endCxn id="23" idx="1"/>
          </p:cNvCxnSpPr>
          <p:nvPr/>
        </p:nvCxnSpPr>
        <p:spPr>
          <a:xfrm>
            <a:off x="12268200" y="4335439"/>
            <a:ext cx="10668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5" name="Google Shape;48;p2">
            <a:extLst>
              <a:ext uri="{FF2B5EF4-FFF2-40B4-BE49-F238E27FC236}">
                <a16:creationId xmlns:a16="http://schemas.microsoft.com/office/drawing/2014/main" id="{8050C148-7B0D-E0D4-B5A4-1E410C128ED9}"/>
              </a:ext>
            </a:extLst>
          </p:cNvPr>
          <p:cNvSpPr/>
          <p:nvPr/>
        </p:nvSpPr>
        <p:spPr>
          <a:xfrm>
            <a:off x="5921991" y="8648700"/>
            <a:ext cx="6346209" cy="1262744"/>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500">
                <a:latin typeface="Arial" panose="020B0604020202020204" pitchFamily="34" charset="0"/>
                <a:cs typeface="Arial" panose="020B0604020202020204" pitchFamily="34" charset="0"/>
              </a:rPr>
              <a:t>Thiếu chất khoáng</a:t>
            </a:r>
          </a:p>
        </p:txBody>
      </p:sp>
      <p:cxnSp>
        <p:nvCxnSpPr>
          <p:cNvPr id="36" name="Straight Arrow Connector 35"/>
          <p:cNvCxnSpPr>
            <a:stCxn id="4" idx="2"/>
            <a:endCxn id="35" idx="0"/>
          </p:cNvCxnSpPr>
          <p:nvPr/>
        </p:nvCxnSpPr>
        <p:spPr>
          <a:xfrm>
            <a:off x="9084291" y="8115300"/>
            <a:ext cx="10805" cy="5334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2087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7" grpId="0" animBg="1"/>
      <p:bldP spid="23"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92551" y="6057900"/>
            <a:ext cx="18873102" cy="4992884"/>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a:off x="14822535" y="0"/>
            <a:ext cx="3495035" cy="838198"/>
          </a:xfrm>
          <a:prstGeom prst="rect">
            <a:avLst/>
          </a:prstGeom>
        </p:spPr>
      </p:pic>
      <p:pic>
        <p:nvPicPr>
          <p:cNvPr id="18" name="Picture 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8333"/>
          <a:stretch/>
        </p:blipFill>
        <p:spPr>
          <a:xfrm rot="10800000" flipH="1">
            <a:off x="-40944" y="-1"/>
            <a:ext cx="3465465" cy="838199"/>
          </a:xfrm>
          <a:prstGeom prst="rect">
            <a:avLst/>
          </a:prstGeom>
        </p:spPr>
      </p:pic>
      <p:pic>
        <p:nvPicPr>
          <p:cNvPr id="4" name="Picture 3"/>
          <p:cNvPicPr>
            <a:picLocks noChangeAspect="1"/>
          </p:cNvPicPr>
          <p:nvPr/>
        </p:nvPicPr>
        <p:blipFill>
          <a:blip r:embed="rId5"/>
          <a:stretch>
            <a:fillRect/>
          </a:stretch>
        </p:blipFill>
        <p:spPr>
          <a:xfrm>
            <a:off x="1473651" y="1536923"/>
            <a:ext cx="6324600" cy="7511143"/>
          </a:xfrm>
          <a:prstGeom prst="rect">
            <a:avLst/>
          </a:prstGeom>
          <a:effectLst>
            <a:outerShdw blurRad="50800" dist="38100" dir="2700000" algn="tl" rotWithShape="0">
              <a:prstClr val="black">
                <a:alpha val="40000"/>
              </a:prstClr>
            </a:outerShdw>
          </a:effectLst>
        </p:spPr>
      </p:pic>
      <p:sp>
        <p:nvSpPr>
          <p:cNvPr id="16" name="Right Arrow 15"/>
          <p:cNvSpPr/>
          <p:nvPr/>
        </p:nvSpPr>
        <p:spPr>
          <a:xfrm>
            <a:off x="8788851" y="1335727"/>
            <a:ext cx="838200" cy="1066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p:cNvSpPr/>
          <p:nvPr/>
        </p:nvSpPr>
        <p:spPr>
          <a:xfrm>
            <a:off x="10058400" y="1545961"/>
            <a:ext cx="5673348" cy="646331"/>
          </a:xfrm>
          <a:prstGeom prst="rect">
            <a:avLst/>
          </a:prstGeom>
        </p:spPr>
        <p:txBody>
          <a:bodyPr wrap="none">
            <a:spAutoFit/>
          </a:bodyPr>
          <a:lstStyle/>
          <a:p>
            <a:r>
              <a:rPr lang="nl-NL" sz="3600" kern="0">
                <a:latin typeface="Arial" panose="020B0604020202020204" pitchFamily="34" charset="0"/>
                <a:ea typeface="Calibri" panose="020F0502020204030204" pitchFamily="34" charset="0"/>
                <a:cs typeface="Arial" panose="020B0604020202020204" pitchFamily="34" charset="0"/>
              </a:rPr>
              <a:t>Cây 1: cây dài ra, thân yếu</a:t>
            </a:r>
            <a:endParaRPr lang="en-US" sz="3600">
              <a:latin typeface="Arial" panose="020B0604020202020204" pitchFamily="34" charset="0"/>
              <a:cs typeface="Arial" panose="020B0604020202020204" pitchFamily="34" charset="0"/>
            </a:endParaRPr>
          </a:p>
        </p:txBody>
      </p:sp>
      <p:sp>
        <p:nvSpPr>
          <p:cNvPr id="19" name="Right Arrow 18"/>
          <p:cNvSpPr/>
          <p:nvPr/>
        </p:nvSpPr>
        <p:spPr>
          <a:xfrm>
            <a:off x="8788851" y="2879462"/>
            <a:ext cx="838200" cy="1066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ectangle 20"/>
          <p:cNvSpPr/>
          <p:nvPr/>
        </p:nvSpPr>
        <p:spPr>
          <a:xfrm>
            <a:off x="10058400" y="3089696"/>
            <a:ext cx="3801041" cy="646331"/>
          </a:xfrm>
          <a:prstGeom prst="rect">
            <a:avLst/>
          </a:prstGeom>
        </p:spPr>
        <p:txBody>
          <a:bodyPr wrap="none">
            <a:spAutoFit/>
          </a:bodyPr>
          <a:lstStyle/>
          <a:p>
            <a:r>
              <a:rPr lang="nl-NL" sz="3600">
                <a:latin typeface="Arial" panose="020B0604020202020204" pitchFamily="34" charset="0"/>
                <a:cs typeface="Arial" panose="020B0604020202020204" pitchFamily="34" charset="0"/>
              </a:rPr>
              <a:t>Cây 2: cây héo rũ</a:t>
            </a:r>
            <a:endParaRPr lang="en-US" sz="3600">
              <a:latin typeface="Arial" panose="020B0604020202020204" pitchFamily="34" charset="0"/>
              <a:cs typeface="Arial" panose="020B0604020202020204" pitchFamily="34" charset="0"/>
            </a:endParaRPr>
          </a:p>
        </p:txBody>
      </p:sp>
      <p:sp>
        <p:nvSpPr>
          <p:cNvPr id="22" name="Right Arrow 21"/>
          <p:cNvSpPr/>
          <p:nvPr/>
        </p:nvSpPr>
        <p:spPr>
          <a:xfrm>
            <a:off x="8788851" y="4621304"/>
            <a:ext cx="838200" cy="1066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p:cNvSpPr/>
          <p:nvPr/>
        </p:nvSpPr>
        <p:spPr>
          <a:xfrm>
            <a:off x="10058400" y="4938644"/>
            <a:ext cx="3365024" cy="646331"/>
          </a:xfrm>
          <a:prstGeom prst="rect">
            <a:avLst/>
          </a:prstGeom>
        </p:spPr>
        <p:txBody>
          <a:bodyPr wrap="none">
            <a:spAutoFit/>
          </a:bodyPr>
          <a:lstStyle/>
          <a:p>
            <a:r>
              <a:rPr lang="nl-NL" sz="3600">
                <a:latin typeface="Arial" panose="020B0604020202020204" pitchFamily="34" charset="0"/>
                <a:cs typeface="Arial" panose="020B0604020202020204" pitchFamily="34" charset="0"/>
              </a:rPr>
              <a:t>Cây 3: cây chết</a:t>
            </a:r>
            <a:endParaRPr lang="en-US" sz="3600">
              <a:latin typeface="Arial" panose="020B0604020202020204" pitchFamily="34" charset="0"/>
              <a:cs typeface="Arial" panose="020B0604020202020204" pitchFamily="34" charset="0"/>
            </a:endParaRPr>
          </a:p>
        </p:txBody>
      </p:sp>
      <p:sp>
        <p:nvSpPr>
          <p:cNvPr id="26" name="Right Arrow 25"/>
          <p:cNvSpPr/>
          <p:nvPr/>
        </p:nvSpPr>
        <p:spPr>
          <a:xfrm>
            <a:off x="8788851" y="6362700"/>
            <a:ext cx="838200" cy="1066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ectangle 26"/>
          <p:cNvSpPr/>
          <p:nvPr/>
        </p:nvSpPr>
        <p:spPr>
          <a:xfrm>
            <a:off x="10058400" y="6572935"/>
            <a:ext cx="5057795" cy="646331"/>
          </a:xfrm>
          <a:prstGeom prst="rect">
            <a:avLst/>
          </a:prstGeom>
        </p:spPr>
        <p:txBody>
          <a:bodyPr wrap="none">
            <a:spAutoFit/>
          </a:bodyPr>
          <a:lstStyle/>
          <a:p>
            <a:r>
              <a:rPr lang="nl-NL" sz="3600">
                <a:latin typeface="Arial" panose="020B0604020202020204" pitchFamily="34" charset="0"/>
                <a:cs typeface="Arial" panose="020B0604020202020204" pitchFamily="34" charset="0"/>
              </a:rPr>
              <a:t>Cây 4: cây phát triển tốt</a:t>
            </a:r>
            <a:endParaRPr lang="en-US" sz="3600">
              <a:latin typeface="Arial" panose="020B0604020202020204" pitchFamily="34" charset="0"/>
              <a:cs typeface="Arial" panose="020B0604020202020204" pitchFamily="34" charset="0"/>
            </a:endParaRPr>
          </a:p>
        </p:txBody>
      </p:sp>
      <p:sp>
        <p:nvSpPr>
          <p:cNvPr id="28" name="Right Arrow 27"/>
          <p:cNvSpPr/>
          <p:nvPr/>
        </p:nvSpPr>
        <p:spPr>
          <a:xfrm>
            <a:off x="8803552" y="8039100"/>
            <a:ext cx="838200" cy="1066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p:cNvSpPr/>
          <p:nvPr/>
        </p:nvSpPr>
        <p:spPr>
          <a:xfrm>
            <a:off x="10058400" y="8249335"/>
            <a:ext cx="5673348" cy="646331"/>
          </a:xfrm>
          <a:prstGeom prst="rect">
            <a:avLst/>
          </a:prstGeom>
        </p:spPr>
        <p:txBody>
          <a:bodyPr wrap="none">
            <a:spAutoFit/>
          </a:bodyPr>
          <a:lstStyle/>
          <a:p>
            <a:r>
              <a:rPr lang="nl-NL" sz="3600">
                <a:latin typeface="Arial" panose="020B0604020202020204" pitchFamily="34" charset="0"/>
                <a:cs typeface="Arial" panose="020B0604020202020204" pitchFamily="34" charset="0"/>
              </a:rPr>
              <a:t>Cây 5: cây phát triển chậm</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594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9" grpId="0" animBg="1"/>
      <p:bldP spid="21" grpId="0"/>
      <p:bldP spid="22" grpId="0" animBg="1"/>
      <p:bldP spid="25" grpId="0"/>
      <p:bldP spid="26" grpId="0" animBg="1"/>
      <p:bldP spid="27" grpId="0"/>
      <p:bldP spid="28" grpId="0" animBg="1"/>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1554</Words>
  <Application>Microsoft Office PowerPoint</Application>
  <PresentationFormat>Custom</PresentationFormat>
  <Paragraphs>141</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FPT SHOP</cp:lastModifiedBy>
  <cp:revision>79</cp:revision>
  <dcterms:created xsi:type="dcterms:W3CDTF">2006-08-16T00:00:00Z</dcterms:created>
  <dcterms:modified xsi:type="dcterms:W3CDTF">2025-12-06T07:54:46Z</dcterms:modified>
  <dc:identifier>DAFZ8Q3lRuM</dc:identifier>
</cp:coreProperties>
</file>