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8" r:id="rId2"/>
    <p:sldId id="259" r:id="rId3"/>
    <p:sldId id="296" r:id="rId4"/>
    <p:sldId id="256" r:id="rId5"/>
    <p:sldId id="270" r:id="rId6"/>
    <p:sldId id="276" r:id="rId7"/>
    <p:sldId id="298" r:id="rId8"/>
    <p:sldId id="271" r:id="rId9"/>
    <p:sldId id="299" r:id="rId10"/>
    <p:sldId id="300" r:id="rId11"/>
    <p:sldId id="301" r:id="rId12"/>
    <p:sldId id="302" r:id="rId13"/>
    <p:sldId id="303" r:id="rId14"/>
    <p:sldId id="304" r:id="rId15"/>
    <p:sldId id="274" r:id="rId16"/>
    <p:sldId id="275"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C5D8"/>
    <a:srgbClr val="ADE8C8"/>
    <a:srgbClr val="B7DCFF"/>
    <a:srgbClr val="F8A4A4"/>
    <a:srgbClr val="FFE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26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5EA7B-5CEF-4810-B41B-CCA7E84FC9CD}" type="datetimeFigureOut">
              <a:rPr lang="en-US" smtClean="0"/>
              <a:t>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F1580-FBEF-4CE0-A860-34292F711E5E}" type="slidenum">
              <a:rPr lang="en-US" smtClean="0"/>
              <a:t>‹#›</a:t>
            </a:fld>
            <a:endParaRPr lang="en-US"/>
          </a:p>
        </p:txBody>
      </p:sp>
    </p:spTree>
    <p:extLst>
      <p:ext uri="{BB962C8B-B14F-4D97-AF65-F5344CB8AC3E}">
        <p14:creationId xmlns:p14="http://schemas.microsoft.com/office/powerpoint/2010/main" val="77273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F1580-FBEF-4CE0-A860-34292F711E5E}" type="slidenum">
              <a:rPr lang="en-US" smtClean="0"/>
              <a:t>8</a:t>
            </a:fld>
            <a:endParaRPr lang="en-US"/>
          </a:p>
        </p:txBody>
      </p:sp>
    </p:spTree>
    <p:extLst>
      <p:ext uri="{BB962C8B-B14F-4D97-AF65-F5344CB8AC3E}">
        <p14:creationId xmlns:p14="http://schemas.microsoft.com/office/powerpoint/2010/main" val="356853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F1580-FBEF-4CE0-A860-34292F711E5E}" type="slidenum">
              <a:rPr lang="en-US" smtClean="0"/>
              <a:t>9</a:t>
            </a:fld>
            <a:endParaRPr lang="en-US"/>
          </a:p>
        </p:txBody>
      </p:sp>
    </p:spTree>
    <p:extLst>
      <p:ext uri="{BB962C8B-B14F-4D97-AF65-F5344CB8AC3E}">
        <p14:creationId xmlns:p14="http://schemas.microsoft.com/office/powerpoint/2010/main" val="226507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F1580-FBEF-4CE0-A860-34292F711E5E}" type="slidenum">
              <a:rPr lang="en-US" smtClean="0"/>
              <a:t>10</a:t>
            </a:fld>
            <a:endParaRPr lang="en-US"/>
          </a:p>
        </p:txBody>
      </p:sp>
    </p:spTree>
    <p:extLst>
      <p:ext uri="{BB962C8B-B14F-4D97-AF65-F5344CB8AC3E}">
        <p14:creationId xmlns:p14="http://schemas.microsoft.com/office/powerpoint/2010/main" val="389558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F1580-FBEF-4CE0-A860-34292F711E5E}" type="slidenum">
              <a:rPr lang="en-US" smtClean="0"/>
              <a:t>11</a:t>
            </a:fld>
            <a:endParaRPr lang="en-US"/>
          </a:p>
        </p:txBody>
      </p:sp>
    </p:spTree>
    <p:extLst>
      <p:ext uri="{BB962C8B-B14F-4D97-AF65-F5344CB8AC3E}">
        <p14:creationId xmlns:p14="http://schemas.microsoft.com/office/powerpoint/2010/main" val="392360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F1580-FBEF-4CE0-A860-34292F711E5E}" type="slidenum">
              <a:rPr lang="en-US" smtClean="0"/>
              <a:t>12</a:t>
            </a:fld>
            <a:endParaRPr lang="en-US"/>
          </a:p>
        </p:txBody>
      </p:sp>
    </p:spTree>
    <p:extLst>
      <p:ext uri="{BB962C8B-B14F-4D97-AF65-F5344CB8AC3E}">
        <p14:creationId xmlns:p14="http://schemas.microsoft.com/office/powerpoint/2010/main" val="284954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F1580-FBEF-4CE0-A860-34292F711E5E}" type="slidenum">
              <a:rPr lang="en-US" smtClean="0"/>
              <a:t>13</a:t>
            </a:fld>
            <a:endParaRPr lang="en-US"/>
          </a:p>
        </p:txBody>
      </p:sp>
    </p:spTree>
    <p:extLst>
      <p:ext uri="{BB962C8B-B14F-4D97-AF65-F5344CB8AC3E}">
        <p14:creationId xmlns:p14="http://schemas.microsoft.com/office/powerpoint/2010/main" val="277303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F1580-FBEF-4CE0-A860-34292F711E5E}" type="slidenum">
              <a:rPr lang="en-US" smtClean="0"/>
              <a:t>14</a:t>
            </a:fld>
            <a:endParaRPr lang="en-US"/>
          </a:p>
        </p:txBody>
      </p:sp>
    </p:spTree>
    <p:extLst>
      <p:ext uri="{BB962C8B-B14F-4D97-AF65-F5344CB8AC3E}">
        <p14:creationId xmlns:p14="http://schemas.microsoft.com/office/powerpoint/2010/main" val="237027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4.svg"/><Relationship Id="rId4" Type="http://schemas.openxmlformats.org/officeDocument/2006/relationships/image" Target="../media/image2.sv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31.png"/><Relationship Id="rId5" Type="http://schemas.openxmlformats.org/officeDocument/2006/relationships/image" Target="../media/image3.png"/><Relationship Id="rId10" Type="http://schemas.openxmlformats.org/officeDocument/2006/relationships/image" Target="../media/image24.svg"/><Relationship Id="rId4" Type="http://schemas.openxmlformats.org/officeDocument/2006/relationships/image" Target="../media/image2.sv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4.svg"/><Relationship Id="rId4" Type="http://schemas.openxmlformats.org/officeDocument/2006/relationships/image" Target="../media/image2.sv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24.svg"/><Relationship Id="rId4" Type="http://schemas.openxmlformats.org/officeDocument/2006/relationships/image" Target="../media/image2.sv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4.svg"/><Relationship Id="rId4" Type="http://schemas.openxmlformats.org/officeDocument/2006/relationships/image" Target="../media/image2.sv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4.svg"/><Relationship Id="rId15" Type="http://schemas.openxmlformats.org/officeDocument/2006/relationships/image" Target="../media/image3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4.sv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sv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6.svg"/><Relationship Id="rId5" Type="http://schemas.openxmlformats.org/officeDocument/2006/relationships/image" Target="../media/image4.sv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24.svg"/><Relationship Id="rId4" Type="http://schemas.openxmlformats.org/officeDocument/2006/relationships/image" Target="../media/image2.sv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4.svg"/><Relationship Id="rId4" Type="http://schemas.openxmlformats.org/officeDocument/2006/relationships/image" Target="../media/image2.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6C5D8"/>
        </a:solidFill>
        <a:effectLst/>
      </p:bgPr>
    </p:bg>
    <p:spTree>
      <p:nvGrpSpPr>
        <p:cNvPr id="1" name=""/>
        <p:cNvGrpSpPr/>
        <p:nvPr/>
      </p:nvGrpSpPr>
      <p:grpSpPr>
        <a:xfrm>
          <a:off x="0" y="0"/>
          <a:ext cx="0" cy="0"/>
          <a:chOff x="0" y="0"/>
          <a:chExt cx="0" cy="0"/>
        </a:xfrm>
      </p:grpSpPr>
      <p:grpSp>
        <p:nvGrpSpPr>
          <p:cNvPr id="30" name="Group 29"/>
          <p:cNvGrpSpPr/>
          <p:nvPr/>
        </p:nvGrpSpPr>
        <p:grpSpPr>
          <a:xfrm>
            <a:off x="1028700" y="1028700"/>
            <a:ext cx="16230600" cy="8229600"/>
            <a:chOff x="1028700" y="1028700"/>
            <a:chExt cx="16230600" cy="822960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3596882" y="4227924"/>
              <a:ext cx="6423466" cy="63118"/>
              <a:chOff x="0" y="0"/>
              <a:chExt cx="1691777" cy="16624"/>
            </a:xfrm>
          </p:grpSpPr>
          <p:sp>
            <p:nvSpPr>
              <p:cNvPr id="6" name="Freeform 6"/>
              <p:cNvSpPr/>
              <p:nvPr/>
            </p:nvSpPr>
            <p:spPr>
              <a:xfrm>
                <a:off x="0" y="0"/>
                <a:ext cx="1691777" cy="16624"/>
              </a:xfrm>
              <a:custGeom>
                <a:avLst/>
                <a:gdLst/>
                <a:ahLst/>
                <a:cxnLst/>
                <a:rect l="l" t="t" r="r" b="b"/>
                <a:pathLst>
                  <a:path w="1691777" h="16624">
                    <a:moveTo>
                      <a:pt x="0" y="0"/>
                    </a:moveTo>
                    <a:lnTo>
                      <a:pt x="1691777" y="0"/>
                    </a:lnTo>
                    <a:lnTo>
                      <a:pt x="1691777" y="16624"/>
                    </a:lnTo>
                    <a:lnTo>
                      <a:pt x="0" y="16624"/>
                    </a:lnTo>
                    <a:close/>
                  </a:path>
                </a:pathLst>
              </a:custGeom>
              <a:solidFill>
                <a:srgbClr val="FFE893"/>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6275535" y="8279453"/>
              <a:ext cx="983765" cy="97884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38225"/>
              <a:ext cx="913367" cy="90880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14721" y="8264152"/>
              <a:ext cx="983765" cy="978847"/>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931087" y="1061956"/>
              <a:ext cx="913367" cy="908800"/>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6223824" y="7285306"/>
              <a:ext cx="983765" cy="978847"/>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087040" y="1970756"/>
              <a:ext cx="913367" cy="908800"/>
            </a:xfrm>
            <a:prstGeom prst="rect">
              <a:avLst/>
            </a:prstGeom>
          </p:spPr>
        </p:pic>
        <p:grpSp>
          <p:nvGrpSpPr>
            <p:cNvPr id="18" name="Group 18"/>
            <p:cNvGrpSpPr/>
            <p:nvPr/>
          </p:nvGrpSpPr>
          <p:grpSpPr>
            <a:xfrm rot="5400000">
              <a:off x="-1548199" y="5923853"/>
              <a:ext cx="6136221" cy="47625"/>
              <a:chOff x="0" y="0"/>
              <a:chExt cx="1616124" cy="12543"/>
            </a:xfrm>
          </p:grpSpPr>
          <p:sp>
            <p:nvSpPr>
              <p:cNvPr id="19" name="Freeform 19"/>
              <p:cNvSpPr/>
              <p:nvPr/>
            </p:nvSpPr>
            <p:spPr>
              <a:xfrm>
                <a:off x="0" y="0"/>
                <a:ext cx="1616124" cy="12543"/>
              </a:xfrm>
              <a:custGeom>
                <a:avLst/>
                <a:gdLst/>
                <a:ahLst/>
                <a:cxnLst/>
                <a:rect l="l" t="t" r="r" b="b"/>
                <a:pathLst>
                  <a:path w="1616124" h="12543">
                    <a:moveTo>
                      <a:pt x="0" y="0"/>
                    </a:moveTo>
                    <a:lnTo>
                      <a:pt x="1616124" y="0"/>
                    </a:lnTo>
                    <a:lnTo>
                      <a:pt x="1616124" y="12543"/>
                    </a:lnTo>
                    <a:lnTo>
                      <a:pt x="0" y="12543"/>
                    </a:lnTo>
                    <a:close/>
                  </a:path>
                </a:pathLst>
              </a:custGeom>
              <a:solidFill>
                <a:srgbClr val="F8A4A4"/>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543723" y="8968151"/>
              <a:ext cx="13958290" cy="47625"/>
              <a:chOff x="0" y="0"/>
              <a:chExt cx="3676258" cy="12543"/>
            </a:xfrm>
          </p:grpSpPr>
          <p:sp>
            <p:nvSpPr>
              <p:cNvPr id="22" name="Freeform 22"/>
              <p:cNvSpPr/>
              <p:nvPr/>
            </p:nvSpPr>
            <p:spPr>
              <a:xfrm>
                <a:off x="0" y="0"/>
                <a:ext cx="3676257" cy="12543"/>
              </a:xfrm>
              <a:custGeom>
                <a:avLst/>
                <a:gdLst/>
                <a:ahLst/>
                <a:cxnLst/>
                <a:rect l="l" t="t" r="r" b="b"/>
                <a:pathLst>
                  <a:path w="3676257" h="12543">
                    <a:moveTo>
                      <a:pt x="0" y="0"/>
                    </a:moveTo>
                    <a:lnTo>
                      <a:pt x="3676257" y="0"/>
                    </a:lnTo>
                    <a:lnTo>
                      <a:pt x="3676257" y="12543"/>
                    </a:lnTo>
                    <a:lnTo>
                      <a:pt x="0" y="12543"/>
                    </a:lnTo>
                    <a:close/>
                  </a:path>
                </a:pathLst>
              </a:custGeom>
              <a:solidFill>
                <a:srgbClr val="ADE8C8"/>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31" name="TextBox 7"/>
          <p:cNvSpPr txBox="1"/>
          <p:nvPr/>
        </p:nvSpPr>
        <p:spPr>
          <a:xfrm>
            <a:off x="1028700" y="3412257"/>
            <a:ext cx="16230601" cy="3462486"/>
          </a:xfrm>
          <a:prstGeom prst="rect">
            <a:avLst/>
          </a:prstGeom>
        </p:spPr>
        <p:txBody>
          <a:bodyPr wrap="square" lIns="0" tIns="0" rIns="0" bIns="0" rtlCol="0" anchor="t">
            <a:spAutoFit/>
          </a:bodyPr>
          <a:lstStyle/>
          <a:p>
            <a:pPr algn="ctr">
              <a:lnSpc>
                <a:spcPct val="150000"/>
              </a:lnSpc>
            </a:pPr>
            <a:r>
              <a:rPr lang="en-US" sz="7500" b="1" dirty="0">
                <a:solidFill>
                  <a:srgbClr val="534340"/>
                </a:solidFill>
                <a:latin typeface="Arial" panose="020B0604020202020204" pitchFamily="34" charset="0"/>
                <a:cs typeface="Arial" panose="020B0604020202020204" pitchFamily="34" charset="0"/>
              </a:rPr>
              <a:t>CHÀO MỪNG CÁC EM ĐẾN VỚI BUỔI HỌC </a:t>
            </a:r>
            <a:r>
              <a:rPr lang="en-US" sz="7500" b="1">
                <a:solidFill>
                  <a:srgbClr val="534340"/>
                </a:solidFill>
                <a:latin typeface="Arial" panose="020B0604020202020204" pitchFamily="34" charset="0"/>
                <a:cs typeface="Arial" panose="020B0604020202020204" pitchFamily="34" charset="0"/>
              </a:rPr>
              <a:t>MÔN CÔNG NGHỆ</a:t>
            </a:r>
            <a:endParaRPr lang="en-US" sz="7500" b="1" dirty="0">
              <a:solidFill>
                <a:srgbClr val="534340"/>
              </a:solidFill>
              <a:latin typeface="Arial" panose="020B0604020202020204" pitchFamily="34" charset="0"/>
              <a:cs typeface="Arial" panose="020B0604020202020204" pitchFamily="34" charset="0"/>
            </a:endParaRPr>
          </a:p>
        </p:txBody>
      </p:sp>
      <p:pic>
        <p:nvPicPr>
          <p:cNvPr id="32"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55535" y="7098594"/>
            <a:ext cx="3859265" cy="3092236"/>
          </a:xfrm>
          <a:prstGeom prst="rect">
            <a:avLst/>
          </a:prstGeom>
        </p:spPr>
      </p:pic>
      <p:pic>
        <p:nvPicPr>
          <p:cNvPr id="1026" name="Picture 2" descr="https://o.remove.bg/downloads/e68a5a15-03ff-4c45-93f9-4de31609577a/image-removebg-preview.png">
            <a:extLst>
              <a:ext uri="{FF2B5EF4-FFF2-40B4-BE49-F238E27FC236}">
                <a16:creationId xmlns:a16="http://schemas.microsoft.com/office/drawing/2014/main" id="{82AF88EF-F832-4FC9-AFA8-6E6269BCBEB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463348">
            <a:off x="15668774" y="292718"/>
            <a:ext cx="2197287" cy="2447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6C5D8"/>
        </a:solidFill>
        <a:effectLst/>
      </p:bgPr>
    </p:bg>
    <p:spTree>
      <p:nvGrpSpPr>
        <p:cNvPr id="1" name=""/>
        <p:cNvGrpSpPr/>
        <p:nvPr/>
      </p:nvGrpSpPr>
      <p:grpSpPr>
        <a:xfrm>
          <a:off x="0" y="0"/>
          <a:ext cx="0" cy="0"/>
          <a:chOff x="0" y="0"/>
          <a:chExt cx="0" cy="0"/>
        </a:xfrm>
      </p:grpSpPr>
      <p:grpSp>
        <p:nvGrpSpPr>
          <p:cNvPr id="14" name="Group 13"/>
          <p:cNvGrpSpPr/>
          <p:nvPr/>
        </p:nvGrpSpPr>
        <p:grpSpPr>
          <a:xfrm>
            <a:off x="762000" y="647700"/>
            <a:ext cx="16878300" cy="9067800"/>
            <a:chOff x="1028700" y="1028700"/>
            <a:chExt cx="16230600" cy="822960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3596882" y="4227924"/>
              <a:ext cx="6423466" cy="63118"/>
              <a:chOff x="0" y="0"/>
              <a:chExt cx="1691777" cy="16624"/>
            </a:xfrm>
          </p:grpSpPr>
          <p:sp>
            <p:nvSpPr>
              <p:cNvPr id="6" name="Freeform 6"/>
              <p:cNvSpPr/>
              <p:nvPr/>
            </p:nvSpPr>
            <p:spPr>
              <a:xfrm>
                <a:off x="0" y="0"/>
                <a:ext cx="1691777" cy="16624"/>
              </a:xfrm>
              <a:custGeom>
                <a:avLst/>
                <a:gdLst/>
                <a:ahLst/>
                <a:cxnLst/>
                <a:rect l="l" t="t" r="r" b="b"/>
                <a:pathLst>
                  <a:path w="1691777" h="16624">
                    <a:moveTo>
                      <a:pt x="0" y="0"/>
                    </a:moveTo>
                    <a:lnTo>
                      <a:pt x="1691777" y="0"/>
                    </a:lnTo>
                    <a:lnTo>
                      <a:pt x="1691777" y="16624"/>
                    </a:lnTo>
                    <a:lnTo>
                      <a:pt x="0" y="16624"/>
                    </a:lnTo>
                    <a:close/>
                  </a:path>
                </a:pathLst>
              </a:custGeom>
              <a:solidFill>
                <a:srgbClr val="FFE893"/>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6275535" y="8279453"/>
              <a:ext cx="983765" cy="978847"/>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1038225"/>
              <a:ext cx="913367" cy="908800"/>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14721" y="8264152"/>
              <a:ext cx="983765" cy="978847"/>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931087" y="1061956"/>
              <a:ext cx="913367" cy="90880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16223824" y="7285306"/>
              <a:ext cx="983765" cy="978847"/>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087040" y="1970756"/>
              <a:ext cx="913367" cy="908800"/>
            </a:xfrm>
            <a:prstGeom prst="rect">
              <a:avLst/>
            </a:prstGeom>
          </p:spPr>
        </p:pic>
        <p:grpSp>
          <p:nvGrpSpPr>
            <p:cNvPr id="18" name="Group 18"/>
            <p:cNvGrpSpPr/>
            <p:nvPr/>
          </p:nvGrpSpPr>
          <p:grpSpPr>
            <a:xfrm rot="5400000">
              <a:off x="-1548199" y="5923853"/>
              <a:ext cx="6136221" cy="47625"/>
              <a:chOff x="0" y="0"/>
              <a:chExt cx="1616124" cy="12543"/>
            </a:xfrm>
          </p:grpSpPr>
          <p:sp>
            <p:nvSpPr>
              <p:cNvPr id="19" name="Freeform 19"/>
              <p:cNvSpPr/>
              <p:nvPr/>
            </p:nvSpPr>
            <p:spPr>
              <a:xfrm>
                <a:off x="0" y="0"/>
                <a:ext cx="1616124" cy="12543"/>
              </a:xfrm>
              <a:custGeom>
                <a:avLst/>
                <a:gdLst/>
                <a:ahLst/>
                <a:cxnLst/>
                <a:rect l="l" t="t" r="r" b="b"/>
                <a:pathLst>
                  <a:path w="1616124" h="12543">
                    <a:moveTo>
                      <a:pt x="0" y="0"/>
                    </a:moveTo>
                    <a:lnTo>
                      <a:pt x="1616124" y="0"/>
                    </a:lnTo>
                    <a:lnTo>
                      <a:pt x="1616124" y="12543"/>
                    </a:lnTo>
                    <a:lnTo>
                      <a:pt x="0" y="12543"/>
                    </a:lnTo>
                    <a:close/>
                  </a:path>
                </a:pathLst>
              </a:custGeom>
              <a:solidFill>
                <a:srgbClr val="F8A4A4"/>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543723" y="8968151"/>
              <a:ext cx="13958290" cy="47625"/>
              <a:chOff x="0" y="0"/>
              <a:chExt cx="3676258" cy="12543"/>
            </a:xfrm>
          </p:grpSpPr>
          <p:sp>
            <p:nvSpPr>
              <p:cNvPr id="22" name="Freeform 22"/>
              <p:cNvSpPr/>
              <p:nvPr/>
            </p:nvSpPr>
            <p:spPr>
              <a:xfrm>
                <a:off x="0" y="0"/>
                <a:ext cx="3676257" cy="12543"/>
              </a:xfrm>
              <a:custGeom>
                <a:avLst/>
                <a:gdLst/>
                <a:ahLst/>
                <a:cxnLst/>
                <a:rect l="l" t="t" r="r" b="b"/>
                <a:pathLst>
                  <a:path w="3676257" h="12543">
                    <a:moveTo>
                      <a:pt x="0" y="0"/>
                    </a:moveTo>
                    <a:lnTo>
                      <a:pt x="3676257" y="0"/>
                    </a:lnTo>
                    <a:lnTo>
                      <a:pt x="3676257" y="12543"/>
                    </a:lnTo>
                    <a:lnTo>
                      <a:pt x="0" y="12543"/>
                    </a:lnTo>
                    <a:close/>
                  </a:path>
                </a:pathLst>
              </a:custGeom>
              <a:solidFill>
                <a:srgbClr val="ADE8C8"/>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7" name="Rounded Rectangle 26"/>
          <p:cNvSpPr/>
          <p:nvPr/>
        </p:nvSpPr>
        <p:spPr>
          <a:xfrm>
            <a:off x="1981200" y="1075292"/>
            <a:ext cx="14473463" cy="175260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a:solidFill>
                  <a:schemeClr val="tx1"/>
                </a:solidFill>
                <a:latin typeface="Arial" panose="020B0604020202020204" pitchFamily="34" charset="0"/>
                <a:cs typeface="Arial" panose="020B0604020202020204" pitchFamily="34" charset="0"/>
              </a:rPr>
              <a:t>Câu 2. </a:t>
            </a:r>
            <a:r>
              <a:rPr lang="en-US" sz="3600">
                <a:solidFill>
                  <a:schemeClr val="tx1"/>
                </a:solidFill>
                <a:latin typeface="Arial" panose="020B0604020202020204" pitchFamily="34" charset="0"/>
                <a:cs typeface="Arial" panose="020B0604020202020204" pitchFamily="34" charset="0"/>
              </a:rPr>
              <a:t>Việc làm nào dưới đây có tác dụng giảm ô nhiễm tiếng ồn?</a:t>
            </a:r>
          </a:p>
        </p:txBody>
      </p:sp>
      <p:sp>
        <p:nvSpPr>
          <p:cNvPr id="28" name="Rounded Rectangle 27"/>
          <p:cNvSpPr/>
          <p:nvPr/>
        </p:nvSpPr>
        <p:spPr>
          <a:xfrm>
            <a:off x="1985410" y="3197108"/>
            <a:ext cx="6849168" cy="274320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Lắp ống giảm âm thanh cho động cơ của ô tô, xe máy</a:t>
            </a:r>
          </a:p>
        </p:txBody>
      </p:sp>
      <p:sp>
        <p:nvSpPr>
          <p:cNvPr id="29" name="Rounded Rectangle 28"/>
          <p:cNvSpPr/>
          <p:nvPr/>
        </p:nvSpPr>
        <p:spPr>
          <a:xfrm>
            <a:off x="1977515" y="6309408"/>
            <a:ext cx="6849168" cy="274320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Dựng các tấm cách âm ngăn đường cao tốc với khu dân cư ven đường</a:t>
            </a:r>
          </a:p>
        </p:txBody>
      </p:sp>
      <p:sp>
        <p:nvSpPr>
          <p:cNvPr id="32" name="Rounded Rectangle 31"/>
          <p:cNvSpPr/>
          <p:nvPr/>
        </p:nvSpPr>
        <p:spPr>
          <a:xfrm>
            <a:off x="9605495" y="3197108"/>
            <a:ext cx="6849168" cy="274320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Treo biển báo cấm bấm còi ở những nơi gần bệnh viện, trường học</a:t>
            </a:r>
          </a:p>
        </p:txBody>
      </p:sp>
      <p:sp>
        <p:nvSpPr>
          <p:cNvPr id="33" name="Rounded Rectangle 32"/>
          <p:cNvSpPr/>
          <p:nvPr/>
        </p:nvSpPr>
        <p:spPr>
          <a:xfrm>
            <a:off x="9601810" y="6309408"/>
            <a:ext cx="6849168" cy="274320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Nô đùa, hò hét trong nhà khi mẹ đang ốm</a:t>
            </a:r>
          </a:p>
        </p:txBody>
      </p:sp>
      <p:sp>
        <p:nvSpPr>
          <p:cNvPr id="34" name="Rounded Rectangle 33"/>
          <p:cNvSpPr/>
          <p:nvPr/>
        </p:nvSpPr>
        <p:spPr>
          <a:xfrm>
            <a:off x="1985410" y="3198102"/>
            <a:ext cx="6849168" cy="2742206"/>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bg1"/>
                </a:solidFill>
                <a:latin typeface="Arial" panose="020B0604020202020204" pitchFamily="34" charset="0"/>
                <a:cs typeface="Arial" panose="020B0604020202020204" pitchFamily="34" charset="0"/>
              </a:rPr>
              <a:t>Lắp ống giảm âm thanh cho động cơ của ô tô, xe máy</a:t>
            </a:r>
          </a:p>
        </p:txBody>
      </p:sp>
      <p:sp>
        <p:nvSpPr>
          <p:cNvPr id="35" name="Rounded Rectangle 34"/>
          <p:cNvSpPr/>
          <p:nvPr/>
        </p:nvSpPr>
        <p:spPr>
          <a:xfrm>
            <a:off x="9609704" y="3196992"/>
            <a:ext cx="6841274" cy="2743316"/>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bg1"/>
                </a:solidFill>
                <a:latin typeface="Arial" panose="020B0604020202020204" pitchFamily="34" charset="0"/>
                <a:cs typeface="Arial" panose="020B0604020202020204" pitchFamily="34" charset="0"/>
              </a:rPr>
              <a:t>Treo biển báo cấm bấm còi ở những nơi gần bệnh viện, trường học</a:t>
            </a:r>
          </a:p>
        </p:txBody>
      </p:sp>
      <p:sp>
        <p:nvSpPr>
          <p:cNvPr id="36" name="Rounded Rectangle 35"/>
          <p:cNvSpPr/>
          <p:nvPr/>
        </p:nvSpPr>
        <p:spPr>
          <a:xfrm>
            <a:off x="1977514" y="6309407"/>
            <a:ext cx="6857063" cy="2743316"/>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bg1"/>
                </a:solidFill>
                <a:latin typeface="Arial" panose="020B0604020202020204" pitchFamily="34" charset="0"/>
                <a:cs typeface="Arial" panose="020B0604020202020204" pitchFamily="34" charset="0"/>
              </a:rPr>
              <a:t>Dựng các tấm cách âm ngăn đường cao tốc với khu dân cư ven đường</a:t>
            </a:r>
          </a:p>
        </p:txBody>
      </p:sp>
    </p:spTree>
    <p:extLst>
      <p:ext uri="{BB962C8B-B14F-4D97-AF65-F5344CB8AC3E}">
        <p14:creationId xmlns:p14="http://schemas.microsoft.com/office/powerpoint/2010/main" val="3592468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arn(inVertical)">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6C5D8"/>
        </a:solidFill>
        <a:effectLst/>
      </p:bgPr>
    </p:bg>
    <p:spTree>
      <p:nvGrpSpPr>
        <p:cNvPr id="1" name=""/>
        <p:cNvGrpSpPr/>
        <p:nvPr/>
      </p:nvGrpSpPr>
      <p:grpSpPr>
        <a:xfrm>
          <a:off x="0" y="0"/>
          <a:ext cx="0" cy="0"/>
          <a:chOff x="0" y="0"/>
          <a:chExt cx="0" cy="0"/>
        </a:xfrm>
      </p:grpSpPr>
      <p:grpSp>
        <p:nvGrpSpPr>
          <p:cNvPr id="14" name="Group 13"/>
          <p:cNvGrpSpPr/>
          <p:nvPr/>
        </p:nvGrpSpPr>
        <p:grpSpPr>
          <a:xfrm>
            <a:off x="762000" y="647700"/>
            <a:ext cx="16878300" cy="9067800"/>
            <a:chOff x="1028700" y="1028700"/>
            <a:chExt cx="16230600" cy="822960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3596882" y="4227924"/>
              <a:ext cx="6423466" cy="63118"/>
              <a:chOff x="0" y="0"/>
              <a:chExt cx="1691777" cy="16624"/>
            </a:xfrm>
          </p:grpSpPr>
          <p:sp>
            <p:nvSpPr>
              <p:cNvPr id="6" name="Freeform 6"/>
              <p:cNvSpPr/>
              <p:nvPr/>
            </p:nvSpPr>
            <p:spPr>
              <a:xfrm>
                <a:off x="0" y="0"/>
                <a:ext cx="1691777" cy="16624"/>
              </a:xfrm>
              <a:custGeom>
                <a:avLst/>
                <a:gdLst/>
                <a:ahLst/>
                <a:cxnLst/>
                <a:rect l="l" t="t" r="r" b="b"/>
                <a:pathLst>
                  <a:path w="1691777" h="16624">
                    <a:moveTo>
                      <a:pt x="0" y="0"/>
                    </a:moveTo>
                    <a:lnTo>
                      <a:pt x="1691777" y="0"/>
                    </a:lnTo>
                    <a:lnTo>
                      <a:pt x="1691777" y="16624"/>
                    </a:lnTo>
                    <a:lnTo>
                      <a:pt x="0" y="16624"/>
                    </a:lnTo>
                    <a:close/>
                  </a:path>
                </a:pathLst>
              </a:custGeom>
              <a:solidFill>
                <a:srgbClr val="FFE893"/>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6275535" y="8279453"/>
              <a:ext cx="983765" cy="978847"/>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1038225"/>
              <a:ext cx="913367" cy="908800"/>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14721" y="8264152"/>
              <a:ext cx="983765" cy="978847"/>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931087" y="1061956"/>
              <a:ext cx="913367" cy="90880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16223824" y="7285306"/>
              <a:ext cx="983765" cy="978847"/>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087040" y="1970756"/>
              <a:ext cx="913367" cy="908800"/>
            </a:xfrm>
            <a:prstGeom prst="rect">
              <a:avLst/>
            </a:prstGeom>
          </p:spPr>
        </p:pic>
        <p:grpSp>
          <p:nvGrpSpPr>
            <p:cNvPr id="18" name="Group 18"/>
            <p:cNvGrpSpPr/>
            <p:nvPr/>
          </p:nvGrpSpPr>
          <p:grpSpPr>
            <a:xfrm rot="5400000">
              <a:off x="-1548199" y="5923853"/>
              <a:ext cx="6136221" cy="47625"/>
              <a:chOff x="0" y="0"/>
              <a:chExt cx="1616124" cy="12543"/>
            </a:xfrm>
          </p:grpSpPr>
          <p:sp>
            <p:nvSpPr>
              <p:cNvPr id="19" name="Freeform 19"/>
              <p:cNvSpPr/>
              <p:nvPr/>
            </p:nvSpPr>
            <p:spPr>
              <a:xfrm>
                <a:off x="0" y="0"/>
                <a:ext cx="1616124" cy="12543"/>
              </a:xfrm>
              <a:custGeom>
                <a:avLst/>
                <a:gdLst/>
                <a:ahLst/>
                <a:cxnLst/>
                <a:rect l="l" t="t" r="r" b="b"/>
                <a:pathLst>
                  <a:path w="1616124" h="12543">
                    <a:moveTo>
                      <a:pt x="0" y="0"/>
                    </a:moveTo>
                    <a:lnTo>
                      <a:pt x="1616124" y="0"/>
                    </a:lnTo>
                    <a:lnTo>
                      <a:pt x="1616124" y="12543"/>
                    </a:lnTo>
                    <a:lnTo>
                      <a:pt x="0" y="12543"/>
                    </a:lnTo>
                    <a:close/>
                  </a:path>
                </a:pathLst>
              </a:custGeom>
              <a:solidFill>
                <a:srgbClr val="F8A4A4"/>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543723" y="8968151"/>
              <a:ext cx="13958290" cy="47625"/>
              <a:chOff x="0" y="0"/>
              <a:chExt cx="3676258" cy="12543"/>
            </a:xfrm>
          </p:grpSpPr>
          <p:sp>
            <p:nvSpPr>
              <p:cNvPr id="22" name="Freeform 22"/>
              <p:cNvSpPr/>
              <p:nvPr/>
            </p:nvSpPr>
            <p:spPr>
              <a:xfrm>
                <a:off x="0" y="0"/>
                <a:ext cx="3676257" cy="12543"/>
              </a:xfrm>
              <a:custGeom>
                <a:avLst/>
                <a:gdLst/>
                <a:ahLst/>
                <a:cxnLst/>
                <a:rect l="l" t="t" r="r" b="b"/>
                <a:pathLst>
                  <a:path w="3676257" h="12543">
                    <a:moveTo>
                      <a:pt x="0" y="0"/>
                    </a:moveTo>
                    <a:lnTo>
                      <a:pt x="3676257" y="0"/>
                    </a:lnTo>
                    <a:lnTo>
                      <a:pt x="3676257" y="12543"/>
                    </a:lnTo>
                    <a:lnTo>
                      <a:pt x="0" y="12543"/>
                    </a:lnTo>
                    <a:close/>
                  </a:path>
                </a:pathLst>
              </a:custGeom>
              <a:solidFill>
                <a:srgbClr val="ADE8C8"/>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56" name="TextBox 18">
            <a:extLst>
              <a:ext uri="{FF2B5EF4-FFF2-40B4-BE49-F238E27FC236}">
                <a16:creationId xmlns:a16="http://schemas.microsoft.com/office/drawing/2014/main" id="{90670B90-96B2-3059-C472-768521E0AEDE}"/>
              </a:ext>
            </a:extLst>
          </p:cNvPr>
          <p:cNvSpPr txBox="1"/>
          <p:nvPr/>
        </p:nvSpPr>
        <p:spPr>
          <a:xfrm>
            <a:off x="762000" y="1060127"/>
            <a:ext cx="16878299" cy="944618"/>
          </a:xfrm>
          <a:prstGeom prst="rect">
            <a:avLst/>
          </a:prstGeom>
        </p:spPr>
        <p:txBody>
          <a:bodyPr wrap="square" lIns="0" tIns="0" rIns="0" bIns="0" rtlCol="0" anchor="t">
            <a:spAutoFit/>
          </a:bodyPr>
          <a:lstStyle/>
          <a:p>
            <a:pPr marL="0" lvl="0" indent="0" algn="ctr">
              <a:lnSpc>
                <a:spcPts val="8000"/>
              </a:lnSpc>
              <a:spcBef>
                <a:spcPct val="0"/>
              </a:spcBef>
            </a:pPr>
            <a:r>
              <a:rPr lang="en-US" sz="5800" b="1">
                <a:solidFill>
                  <a:schemeClr val="tx2"/>
                </a:solidFill>
                <a:latin typeface="Arial" panose="020B0604020202020204" pitchFamily="34" charset="0"/>
                <a:cs typeface="Arial" panose="020B0604020202020204" pitchFamily="34" charset="0"/>
              </a:rPr>
              <a:t>2. LUYỆN TẬP</a:t>
            </a:r>
            <a:endParaRPr lang="en-US" sz="5800" b="1" dirty="0">
              <a:solidFill>
                <a:schemeClr val="tx2"/>
              </a:solidFill>
              <a:latin typeface="Arial" panose="020B0604020202020204" pitchFamily="34" charset="0"/>
              <a:cs typeface="Arial" panose="020B0604020202020204" pitchFamily="34" charset="0"/>
            </a:endParaRPr>
          </a:p>
        </p:txBody>
      </p:sp>
      <p:sp>
        <p:nvSpPr>
          <p:cNvPr id="15" name="Rectangle 14"/>
          <p:cNvSpPr/>
          <p:nvPr/>
        </p:nvSpPr>
        <p:spPr>
          <a:xfrm>
            <a:off x="1833151" y="2396182"/>
            <a:ext cx="14861967" cy="1754326"/>
          </a:xfrm>
          <a:prstGeom prst="rect">
            <a:avLst/>
          </a:prstGeom>
        </p:spPr>
        <p:txBody>
          <a:bodyPr wrap="square">
            <a:spAutoFit/>
          </a:bodyPr>
          <a:lstStyle/>
          <a:p>
            <a:pPr algn="just">
              <a:lnSpc>
                <a:spcPct val="150000"/>
              </a:lnSpc>
            </a:pPr>
            <a:r>
              <a:rPr lang="nl-NL" sz="3600" b="1">
                <a:latin typeface="Arial" panose="020B0604020202020204" pitchFamily="34" charset="0"/>
                <a:ea typeface="Times New Roman" panose="02020603050405020304" pitchFamily="18" charset="0"/>
                <a:cs typeface="Arial" panose="020B0604020202020204" pitchFamily="34" charset="0"/>
              </a:rPr>
              <a:t>Câu 3.</a:t>
            </a:r>
            <a:r>
              <a:rPr lang="nl-NL" sz="3600">
                <a:latin typeface="Arial" panose="020B0604020202020204" pitchFamily="34" charset="0"/>
                <a:ea typeface="Times New Roman" panose="02020603050405020304" pitchFamily="18" charset="0"/>
                <a:cs typeface="Arial" panose="020B0604020202020204" pitchFamily="34" charset="0"/>
              </a:rPr>
              <a:t> </a:t>
            </a:r>
            <a:r>
              <a:rPr lang="en-US" sz="3600">
                <a:latin typeface="Arial" panose="020B0604020202020204" pitchFamily="34" charset="0"/>
                <a:cs typeface="Arial" panose="020B0604020202020204" pitchFamily="34" charset="0"/>
              </a:rPr>
              <a:t>Nhà bạn Minh quay về hướng nam (hình 2). Buổi sáng trời nắng, bóng của ngôi nhà đổ về hướng nào? Vì sao?</a:t>
            </a:r>
          </a:p>
        </p:txBody>
      </p:sp>
      <p:pic>
        <p:nvPicPr>
          <p:cNvPr id="16" name="Picture 15"/>
          <p:cNvPicPr>
            <a:picLocks noChangeAspect="1"/>
          </p:cNvPicPr>
          <p:nvPr/>
        </p:nvPicPr>
        <p:blipFill>
          <a:blip r:embed="rId11"/>
          <a:stretch>
            <a:fillRect/>
          </a:stretch>
        </p:blipFill>
        <p:spPr>
          <a:xfrm>
            <a:off x="5804963" y="4558172"/>
            <a:ext cx="6918342" cy="4449776"/>
          </a:xfrm>
          <a:prstGeom prst="rect">
            <a:avLst/>
          </a:prstGeom>
          <a:effectLst>
            <a:outerShdw blurRad="50800" dist="38100" dir="2700000" algn="tl" rotWithShape="0">
              <a:prstClr val="black">
                <a:alpha val="40000"/>
              </a:prstClr>
            </a:outerShdw>
          </a:effectLst>
        </p:spPr>
      </p:pic>
      <p:pic>
        <p:nvPicPr>
          <p:cNvPr id="30" name="Picture 33"/>
          <p:cNvPicPr>
            <a:picLocks noChangeAspect="1"/>
          </p:cNvPicPr>
          <p:nvPr/>
        </p:nvPicPr>
        <p:blipFill>
          <a:blip r:embed="rId12"/>
          <a:srcRect/>
          <a:stretch>
            <a:fillRect/>
          </a:stretch>
        </p:blipFill>
        <p:spPr>
          <a:xfrm>
            <a:off x="2020483" y="6067671"/>
            <a:ext cx="3161117" cy="3541867"/>
          </a:xfrm>
          <a:prstGeom prst="rect">
            <a:avLst/>
          </a:prstGeom>
        </p:spPr>
      </p:pic>
    </p:spTree>
    <p:extLst>
      <p:ext uri="{BB962C8B-B14F-4D97-AF65-F5344CB8AC3E}">
        <p14:creationId xmlns:p14="http://schemas.microsoft.com/office/powerpoint/2010/main" val="3622898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6C5D8"/>
        </a:solidFill>
        <a:effectLst/>
      </p:bgPr>
    </p:bg>
    <p:spTree>
      <p:nvGrpSpPr>
        <p:cNvPr id="1" name=""/>
        <p:cNvGrpSpPr/>
        <p:nvPr/>
      </p:nvGrpSpPr>
      <p:grpSpPr>
        <a:xfrm>
          <a:off x="0" y="0"/>
          <a:ext cx="0" cy="0"/>
          <a:chOff x="0" y="0"/>
          <a:chExt cx="0" cy="0"/>
        </a:xfrm>
      </p:grpSpPr>
      <p:grpSp>
        <p:nvGrpSpPr>
          <p:cNvPr id="14" name="Group 13"/>
          <p:cNvGrpSpPr/>
          <p:nvPr/>
        </p:nvGrpSpPr>
        <p:grpSpPr>
          <a:xfrm>
            <a:off x="762000" y="647700"/>
            <a:ext cx="16878300" cy="9067800"/>
            <a:chOff x="1028700" y="1028700"/>
            <a:chExt cx="16230600" cy="822960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3596882" y="4227924"/>
              <a:ext cx="6423466" cy="63118"/>
              <a:chOff x="0" y="0"/>
              <a:chExt cx="1691777" cy="16624"/>
            </a:xfrm>
          </p:grpSpPr>
          <p:sp>
            <p:nvSpPr>
              <p:cNvPr id="6" name="Freeform 6"/>
              <p:cNvSpPr/>
              <p:nvPr/>
            </p:nvSpPr>
            <p:spPr>
              <a:xfrm>
                <a:off x="0" y="0"/>
                <a:ext cx="1691777" cy="16624"/>
              </a:xfrm>
              <a:custGeom>
                <a:avLst/>
                <a:gdLst/>
                <a:ahLst/>
                <a:cxnLst/>
                <a:rect l="l" t="t" r="r" b="b"/>
                <a:pathLst>
                  <a:path w="1691777" h="16624">
                    <a:moveTo>
                      <a:pt x="0" y="0"/>
                    </a:moveTo>
                    <a:lnTo>
                      <a:pt x="1691777" y="0"/>
                    </a:lnTo>
                    <a:lnTo>
                      <a:pt x="1691777" y="16624"/>
                    </a:lnTo>
                    <a:lnTo>
                      <a:pt x="0" y="16624"/>
                    </a:lnTo>
                    <a:close/>
                  </a:path>
                </a:pathLst>
              </a:custGeom>
              <a:solidFill>
                <a:srgbClr val="FFE893"/>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6275535" y="8279453"/>
              <a:ext cx="983765" cy="978847"/>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1038225"/>
              <a:ext cx="913367" cy="908800"/>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14721" y="8264152"/>
              <a:ext cx="983765" cy="978847"/>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931087" y="1061956"/>
              <a:ext cx="913367" cy="90880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16223824" y="7285306"/>
              <a:ext cx="983765" cy="978847"/>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087040" y="1970756"/>
              <a:ext cx="913367" cy="908800"/>
            </a:xfrm>
            <a:prstGeom prst="rect">
              <a:avLst/>
            </a:prstGeom>
          </p:spPr>
        </p:pic>
        <p:grpSp>
          <p:nvGrpSpPr>
            <p:cNvPr id="18" name="Group 18"/>
            <p:cNvGrpSpPr/>
            <p:nvPr/>
          </p:nvGrpSpPr>
          <p:grpSpPr>
            <a:xfrm rot="5400000">
              <a:off x="-1548199" y="5923853"/>
              <a:ext cx="6136221" cy="47625"/>
              <a:chOff x="0" y="0"/>
              <a:chExt cx="1616124" cy="12543"/>
            </a:xfrm>
          </p:grpSpPr>
          <p:sp>
            <p:nvSpPr>
              <p:cNvPr id="19" name="Freeform 19"/>
              <p:cNvSpPr/>
              <p:nvPr/>
            </p:nvSpPr>
            <p:spPr>
              <a:xfrm>
                <a:off x="0" y="0"/>
                <a:ext cx="1616124" cy="12543"/>
              </a:xfrm>
              <a:custGeom>
                <a:avLst/>
                <a:gdLst/>
                <a:ahLst/>
                <a:cxnLst/>
                <a:rect l="l" t="t" r="r" b="b"/>
                <a:pathLst>
                  <a:path w="1616124" h="12543">
                    <a:moveTo>
                      <a:pt x="0" y="0"/>
                    </a:moveTo>
                    <a:lnTo>
                      <a:pt x="1616124" y="0"/>
                    </a:lnTo>
                    <a:lnTo>
                      <a:pt x="1616124" y="12543"/>
                    </a:lnTo>
                    <a:lnTo>
                      <a:pt x="0" y="12543"/>
                    </a:lnTo>
                    <a:close/>
                  </a:path>
                </a:pathLst>
              </a:custGeom>
              <a:solidFill>
                <a:srgbClr val="F8A4A4"/>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543723" y="8968151"/>
              <a:ext cx="13958290" cy="47625"/>
              <a:chOff x="0" y="0"/>
              <a:chExt cx="3676258" cy="12543"/>
            </a:xfrm>
          </p:grpSpPr>
          <p:sp>
            <p:nvSpPr>
              <p:cNvPr id="22" name="Freeform 22"/>
              <p:cNvSpPr/>
              <p:nvPr/>
            </p:nvSpPr>
            <p:spPr>
              <a:xfrm>
                <a:off x="0" y="0"/>
                <a:ext cx="3676257" cy="12543"/>
              </a:xfrm>
              <a:custGeom>
                <a:avLst/>
                <a:gdLst/>
                <a:ahLst/>
                <a:cxnLst/>
                <a:rect l="l" t="t" r="r" b="b"/>
                <a:pathLst>
                  <a:path w="3676257" h="12543">
                    <a:moveTo>
                      <a:pt x="0" y="0"/>
                    </a:moveTo>
                    <a:lnTo>
                      <a:pt x="3676257" y="0"/>
                    </a:lnTo>
                    <a:lnTo>
                      <a:pt x="3676257" y="12543"/>
                    </a:lnTo>
                    <a:lnTo>
                      <a:pt x="0" y="12543"/>
                    </a:lnTo>
                    <a:close/>
                  </a:path>
                </a:pathLst>
              </a:custGeom>
              <a:solidFill>
                <a:srgbClr val="ADE8C8"/>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56" name="TextBox 18">
            <a:extLst>
              <a:ext uri="{FF2B5EF4-FFF2-40B4-BE49-F238E27FC236}">
                <a16:creationId xmlns:a16="http://schemas.microsoft.com/office/drawing/2014/main" id="{90670B90-96B2-3059-C472-768521E0AEDE}"/>
              </a:ext>
            </a:extLst>
          </p:cNvPr>
          <p:cNvSpPr txBox="1"/>
          <p:nvPr/>
        </p:nvSpPr>
        <p:spPr>
          <a:xfrm>
            <a:off x="762000" y="1060127"/>
            <a:ext cx="16878299" cy="944618"/>
          </a:xfrm>
          <a:prstGeom prst="rect">
            <a:avLst/>
          </a:prstGeom>
        </p:spPr>
        <p:txBody>
          <a:bodyPr wrap="square" lIns="0" tIns="0" rIns="0" bIns="0" rtlCol="0" anchor="t">
            <a:spAutoFit/>
          </a:bodyPr>
          <a:lstStyle/>
          <a:p>
            <a:pPr marL="0" lvl="0" indent="0" algn="ctr">
              <a:lnSpc>
                <a:spcPts val="8000"/>
              </a:lnSpc>
              <a:spcBef>
                <a:spcPct val="0"/>
              </a:spcBef>
            </a:pPr>
            <a:r>
              <a:rPr lang="en-US" sz="5800" b="1">
                <a:solidFill>
                  <a:schemeClr val="tx2"/>
                </a:solidFill>
                <a:latin typeface="Arial" panose="020B0604020202020204" pitchFamily="34" charset="0"/>
                <a:cs typeface="Arial" panose="020B0604020202020204" pitchFamily="34" charset="0"/>
              </a:rPr>
              <a:t>2. LUYỆN TẬP</a:t>
            </a:r>
            <a:endParaRPr lang="en-US" sz="5800" b="1" dirty="0">
              <a:solidFill>
                <a:schemeClr val="tx2"/>
              </a:solidFill>
              <a:latin typeface="Arial" panose="020B0604020202020204" pitchFamily="34" charset="0"/>
              <a:cs typeface="Arial" panose="020B0604020202020204" pitchFamily="34" charset="0"/>
            </a:endParaRPr>
          </a:p>
        </p:txBody>
      </p:sp>
      <p:sp>
        <p:nvSpPr>
          <p:cNvPr id="15" name="Rectangle 14"/>
          <p:cNvSpPr/>
          <p:nvPr/>
        </p:nvSpPr>
        <p:spPr>
          <a:xfrm>
            <a:off x="1833151" y="2396182"/>
            <a:ext cx="14861967" cy="1754326"/>
          </a:xfrm>
          <a:prstGeom prst="rect">
            <a:avLst/>
          </a:prstGeom>
        </p:spPr>
        <p:txBody>
          <a:bodyPr wrap="square">
            <a:spAutoFit/>
          </a:bodyPr>
          <a:lstStyle/>
          <a:p>
            <a:pPr algn="just">
              <a:lnSpc>
                <a:spcPct val="150000"/>
              </a:lnSpc>
            </a:pPr>
            <a:r>
              <a:rPr lang="nl-NL" sz="3600" b="1">
                <a:latin typeface="Arial" panose="020B0604020202020204" pitchFamily="34" charset="0"/>
                <a:ea typeface="Times New Roman" panose="02020603050405020304" pitchFamily="18" charset="0"/>
                <a:cs typeface="Arial" panose="020B0604020202020204" pitchFamily="34" charset="0"/>
              </a:rPr>
              <a:t>Câu 3.</a:t>
            </a:r>
            <a:r>
              <a:rPr lang="nl-NL" sz="3600">
                <a:latin typeface="Arial" panose="020B0604020202020204" pitchFamily="34" charset="0"/>
                <a:ea typeface="Times New Roman" panose="02020603050405020304" pitchFamily="18" charset="0"/>
                <a:cs typeface="Arial" panose="020B0604020202020204" pitchFamily="34" charset="0"/>
              </a:rPr>
              <a:t> </a:t>
            </a:r>
            <a:r>
              <a:rPr lang="en-US" sz="3600">
                <a:latin typeface="Arial" panose="020B0604020202020204" pitchFamily="34" charset="0"/>
                <a:cs typeface="Arial" panose="020B0604020202020204" pitchFamily="34" charset="0"/>
              </a:rPr>
              <a:t>Nhà bạn Minh quay về hướng nam (hình 2). Buổi sáng trời nắng, bóng của ngôi nhà đổ về hướng nào? Vì sao?</a:t>
            </a:r>
          </a:p>
        </p:txBody>
      </p:sp>
      <p:sp>
        <p:nvSpPr>
          <p:cNvPr id="25" name="Google Shape;48;p2">
            <a:extLst>
              <a:ext uri="{FF2B5EF4-FFF2-40B4-BE49-F238E27FC236}">
                <a16:creationId xmlns:a16="http://schemas.microsoft.com/office/drawing/2014/main" id="{8050C148-7B0D-E0D4-B5A4-1E410C128ED9}"/>
              </a:ext>
            </a:extLst>
          </p:cNvPr>
          <p:cNvSpPr/>
          <p:nvPr/>
        </p:nvSpPr>
        <p:spPr>
          <a:xfrm>
            <a:off x="1752600" y="4610100"/>
            <a:ext cx="6244049" cy="1919383"/>
          </a:xfrm>
          <a:prstGeom prst="roundRect">
            <a:avLst/>
          </a:prstGeom>
          <a:solidFill>
            <a:schemeClr val="bg1"/>
          </a:solidFill>
          <a:ln w="38100" cap="flat" cmpd="sng">
            <a:solidFill>
              <a:schemeClr val="accent5">
                <a:lumMod val="75000"/>
              </a:schemeClr>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pPr>
            <a:r>
              <a:rPr lang="en-US" sz="3400">
                <a:latin typeface="Arial" panose="020B0604020202020204" pitchFamily="34" charset="0"/>
                <a:cs typeface="Arial" panose="020B0604020202020204" pitchFamily="34" charset="0"/>
              </a:rPr>
              <a:t>Nhà bạn Minh quay về </a:t>
            </a:r>
            <a:br>
              <a:rPr lang="en-US" sz="3400">
                <a:latin typeface="Arial" panose="020B0604020202020204" pitchFamily="34" charset="0"/>
                <a:cs typeface="Arial" panose="020B0604020202020204" pitchFamily="34" charset="0"/>
              </a:rPr>
            </a:br>
            <a:r>
              <a:rPr lang="en-US" sz="3400">
                <a:latin typeface="Arial" panose="020B0604020202020204" pitchFamily="34" charset="0"/>
                <a:cs typeface="Arial" panose="020B0604020202020204" pitchFamily="34" charset="0"/>
              </a:rPr>
              <a:t>hướng nam</a:t>
            </a:r>
          </a:p>
        </p:txBody>
      </p:sp>
      <p:sp>
        <p:nvSpPr>
          <p:cNvPr id="26" name="Google Shape;48;p2">
            <a:extLst>
              <a:ext uri="{FF2B5EF4-FFF2-40B4-BE49-F238E27FC236}">
                <a16:creationId xmlns:a16="http://schemas.microsoft.com/office/drawing/2014/main" id="{8050C148-7B0D-E0D4-B5A4-1E410C128ED9}"/>
              </a:ext>
            </a:extLst>
          </p:cNvPr>
          <p:cNvSpPr/>
          <p:nvPr/>
        </p:nvSpPr>
        <p:spPr>
          <a:xfrm>
            <a:off x="1752600" y="7038193"/>
            <a:ext cx="6244049" cy="1919383"/>
          </a:xfrm>
          <a:prstGeom prst="roundRect">
            <a:avLst/>
          </a:prstGeom>
          <a:solidFill>
            <a:schemeClr val="bg1"/>
          </a:solidFill>
          <a:ln w="38100" cap="flat" cmpd="sng">
            <a:solidFill>
              <a:schemeClr val="accent5">
                <a:lumMod val="75000"/>
              </a:schemeClr>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pPr>
            <a:r>
              <a:rPr lang="en-US" sz="3400">
                <a:latin typeface="Arial" panose="020B0604020202020204" pitchFamily="34" charset="0"/>
                <a:cs typeface="Arial" panose="020B0604020202020204" pitchFamily="34" charset="0"/>
              </a:rPr>
              <a:t>Buổi sáng trời nắng, bóng của ngôi nhà đổ về hướng tây </a:t>
            </a:r>
          </a:p>
        </p:txBody>
      </p:sp>
      <p:sp>
        <p:nvSpPr>
          <p:cNvPr id="17" name="Right Brace 16"/>
          <p:cNvSpPr/>
          <p:nvPr/>
        </p:nvSpPr>
        <p:spPr>
          <a:xfrm>
            <a:off x="8380648" y="5300568"/>
            <a:ext cx="718066" cy="3043357"/>
          </a:xfrm>
          <a:prstGeom prst="rightBrace">
            <a:avLst>
              <a:gd name="adj1" fmla="val 27339"/>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Arrow 27"/>
          <p:cNvSpPr/>
          <p:nvPr/>
        </p:nvSpPr>
        <p:spPr>
          <a:xfrm>
            <a:off x="9482713" y="6293557"/>
            <a:ext cx="914400" cy="10668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781112" y="4814004"/>
            <a:ext cx="5831082" cy="4016484"/>
          </a:xfrm>
          <a:prstGeom prst="rect">
            <a:avLst/>
          </a:prstGeom>
        </p:spPr>
        <p:txBody>
          <a:bodyPr wrap="square">
            <a:spAutoFit/>
          </a:bodyPr>
          <a:lstStyle/>
          <a:p>
            <a:pPr algn="just">
              <a:lnSpc>
                <a:spcPct val="150000"/>
              </a:lnSpc>
            </a:pPr>
            <a:r>
              <a:rPr lang="en-US" sz="3400" kern="0">
                <a:latin typeface="Arial" panose="020B0604020202020204" pitchFamily="34" charset="0"/>
                <a:ea typeface="Calibri" panose="020F0502020204030204" pitchFamily="34" charset="0"/>
                <a:cs typeface="Arial" panose="020B0604020202020204" pitchFamily="34" charset="0"/>
              </a:rPr>
              <a:t>Buổi sáng ánh sáng mặt trời chiếu theo hướng từ đông sang tây, không truyền được qua ngôi nhà nên tạo bóng đổ về hướng tây.</a:t>
            </a:r>
            <a:endParaRPr lang="en-US" sz="3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691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7" grpId="0" animBg="1"/>
      <p:bldP spid="28"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6C5D8"/>
        </a:solidFill>
        <a:effectLst/>
      </p:bgPr>
    </p:bg>
    <p:spTree>
      <p:nvGrpSpPr>
        <p:cNvPr id="1" name=""/>
        <p:cNvGrpSpPr/>
        <p:nvPr/>
      </p:nvGrpSpPr>
      <p:grpSpPr>
        <a:xfrm>
          <a:off x="0" y="0"/>
          <a:ext cx="0" cy="0"/>
          <a:chOff x="0" y="0"/>
          <a:chExt cx="0" cy="0"/>
        </a:xfrm>
      </p:grpSpPr>
      <p:grpSp>
        <p:nvGrpSpPr>
          <p:cNvPr id="14" name="Group 13"/>
          <p:cNvGrpSpPr/>
          <p:nvPr/>
        </p:nvGrpSpPr>
        <p:grpSpPr>
          <a:xfrm>
            <a:off x="762000" y="647700"/>
            <a:ext cx="16878300" cy="9067800"/>
            <a:chOff x="1028700" y="1028700"/>
            <a:chExt cx="16230600" cy="822960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3596882" y="4227924"/>
              <a:ext cx="6423466" cy="63118"/>
              <a:chOff x="0" y="0"/>
              <a:chExt cx="1691777" cy="16624"/>
            </a:xfrm>
          </p:grpSpPr>
          <p:sp>
            <p:nvSpPr>
              <p:cNvPr id="6" name="Freeform 6"/>
              <p:cNvSpPr/>
              <p:nvPr/>
            </p:nvSpPr>
            <p:spPr>
              <a:xfrm>
                <a:off x="0" y="0"/>
                <a:ext cx="1691777" cy="16624"/>
              </a:xfrm>
              <a:custGeom>
                <a:avLst/>
                <a:gdLst/>
                <a:ahLst/>
                <a:cxnLst/>
                <a:rect l="l" t="t" r="r" b="b"/>
                <a:pathLst>
                  <a:path w="1691777" h="16624">
                    <a:moveTo>
                      <a:pt x="0" y="0"/>
                    </a:moveTo>
                    <a:lnTo>
                      <a:pt x="1691777" y="0"/>
                    </a:lnTo>
                    <a:lnTo>
                      <a:pt x="1691777" y="16624"/>
                    </a:lnTo>
                    <a:lnTo>
                      <a:pt x="0" y="16624"/>
                    </a:lnTo>
                    <a:close/>
                  </a:path>
                </a:pathLst>
              </a:custGeom>
              <a:solidFill>
                <a:srgbClr val="FFE893"/>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6275535" y="8279453"/>
              <a:ext cx="983765" cy="978847"/>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1038225"/>
              <a:ext cx="913367" cy="908800"/>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14721" y="8264152"/>
              <a:ext cx="983765" cy="978847"/>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931087" y="1061956"/>
              <a:ext cx="913367" cy="90880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16223824" y="7285306"/>
              <a:ext cx="983765" cy="978847"/>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087040" y="1970756"/>
              <a:ext cx="913367" cy="908800"/>
            </a:xfrm>
            <a:prstGeom prst="rect">
              <a:avLst/>
            </a:prstGeom>
          </p:spPr>
        </p:pic>
        <p:grpSp>
          <p:nvGrpSpPr>
            <p:cNvPr id="18" name="Group 18"/>
            <p:cNvGrpSpPr/>
            <p:nvPr/>
          </p:nvGrpSpPr>
          <p:grpSpPr>
            <a:xfrm rot="5400000">
              <a:off x="-1548199" y="5923853"/>
              <a:ext cx="6136221" cy="47625"/>
              <a:chOff x="0" y="0"/>
              <a:chExt cx="1616124" cy="12543"/>
            </a:xfrm>
          </p:grpSpPr>
          <p:sp>
            <p:nvSpPr>
              <p:cNvPr id="19" name="Freeform 19"/>
              <p:cNvSpPr/>
              <p:nvPr/>
            </p:nvSpPr>
            <p:spPr>
              <a:xfrm>
                <a:off x="0" y="0"/>
                <a:ext cx="1616124" cy="12543"/>
              </a:xfrm>
              <a:custGeom>
                <a:avLst/>
                <a:gdLst/>
                <a:ahLst/>
                <a:cxnLst/>
                <a:rect l="l" t="t" r="r" b="b"/>
                <a:pathLst>
                  <a:path w="1616124" h="12543">
                    <a:moveTo>
                      <a:pt x="0" y="0"/>
                    </a:moveTo>
                    <a:lnTo>
                      <a:pt x="1616124" y="0"/>
                    </a:lnTo>
                    <a:lnTo>
                      <a:pt x="1616124" y="12543"/>
                    </a:lnTo>
                    <a:lnTo>
                      <a:pt x="0" y="12543"/>
                    </a:lnTo>
                    <a:close/>
                  </a:path>
                </a:pathLst>
              </a:custGeom>
              <a:solidFill>
                <a:srgbClr val="F8A4A4"/>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543723" y="8968151"/>
              <a:ext cx="13958290" cy="47625"/>
              <a:chOff x="0" y="0"/>
              <a:chExt cx="3676258" cy="12543"/>
            </a:xfrm>
          </p:grpSpPr>
          <p:sp>
            <p:nvSpPr>
              <p:cNvPr id="22" name="Freeform 22"/>
              <p:cNvSpPr/>
              <p:nvPr/>
            </p:nvSpPr>
            <p:spPr>
              <a:xfrm>
                <a:off x="0" y="0"/>
                <a:ext cx="3676257" cy="12543"/>
              </a:xfrm>
              <a:custGeom>
                <a:avLst/>
                <a:gdLst/>
                <a:ahLst/>
                <a:cxnLst/>
                <a:rect l="l" t="t" r="r" b="b"/>
                <a:pathLst>
                  <a:path w="3676257" h="12543">
                    <a:moveTo>
                      <a:pt x="0" y="0"/>
                    </a:moveTo>
                    <a:lnTo>
                      <a:pt x="3676257" y="0"/>
                    </a:lnTo>
                    <a:lnTo>
                      <a:pt x="3676257" y="12543"/>
                    </a:lnTo>
                    <a:lnTo>
                      <a:pt x="0" y="12543"/>
                    </a:lnTo>
                    <a:close/>
                  </a:path>
                </a:pathLst>
              </a:custGeom>
              <a:solidFill>
                <a:srgbClr val="ADE8C8"/>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56" name="TextBox 18">
            <a:extLst>
              <a:ext uri="{FF2B5EF4-FFF2-40B4-BE49-F238E27FC236}">
                <a16:creationId xmlns:a16="http://schemas.microsoft.com/office/drawing/2014/main" id="{90670B90-96B2-3059-C472-768521E0AEDE}"/>
              </a:ext>
            </a:extLst>
          </p:cNvPr>
          <p:cNvSpPr txBox="1"/>
          <p:nvPr/>
        </p:nvSpPr>
        <p:spPr>
          <a:xfrm>
            <a:off x="762000" y="1060127"/>
            <a:ext cx="16878299" cy="944618"/>
          </a:xfrm>
          <a:prstGeom prst="rect">
            <a:avLst/>
          </a:prstGeom>
        </p:spPr>
        <p:txBody>
          <a:bodyPr wrap="square" lIns="0" tIns="0" rIns="0" bIns="0" rtlCol="0" anchor="t">
            <a:spAutoFit/>
          </a:bodyPr>
          <a:lstStyle/>
          <a:p>
            <a:pPr marL="0" lvl="0" indent="0" algn="ctr">
              <a:lnSpc>
                <a:spcPts val="8000"/>
              </a:lnSpc>
              <a:spcBef>
                <a:spcPct val="0"/>
              </a:spcBef>
            </a:pPr>
            <a:r>
              <a:rPr lang="en-US" sz="5800" b="1">
                <a:solidFill>
                  <a:schemeClr val="tx2"/>
                </a:solidFill>
                <a:latin typeface="Arial" panose="020B0604020202020204" pitchFamily="34" charset="0"/>
                <a:cs typeface="Arial" panose="020B0604020202020204" pitchFamily="34" charset="0"/>
              </a:rPr>
              <a:t>2. LUYỆN TẬP</a:t>
            </a:r>
            <a:endParaRPr lang="en-US" sz="5800" b="1" dirty="0">
              <a:solidFill>
                <a:schemeClr val="tx2"/>
              </a:solidFill>
              <a:latin typeface="Arial" panose="020B0604020202020204" pitchFamily="34" charset="0"/>
              <a:cs typeface="Arial" panose="020B0604020202020204" pitchFamily="34" charset="0"/>
            </a:endParaRPr>
          </a:p>
        </p:txBody>
      </p:sp>
      <p:sp>
        <p:nvSpPr>
          <p:cNvPr id="15" name="Rectangle 14"/>
          <p:cNvSpPr/>
          <p:nvPr/>
        </p:nvSpPr>
        <p:spPr>
          <a:xfrm>
            <a:off x="1763171" y="3563183"/>
            <a:ext cx="7901157" cy="4247317"/>
          </a:xfrm>
          <a:prstGeom prst="rect">
            <a:avLst/>
          </a:prstGeom>
        </p:spPr>
        <p:txBody>
          <a:bodyPr wrap="square">
            <a:spAutoFit/>
          </a:bodyPr>
          <a:lstStyle/>
          <a:p>
            <a:pPr algn="just">
              <a:lnSpc>
                <a:spcPct val="150000"/>
              </a:lnSpc>
            </a:pPr>
            <a:r>
              <a:rPr lang="nl-NL" sz="3600" b="1">
                <a:latin typeface="Arial" panose="020B0604020202020204" pitchFamily="34" charset="0"/>
                <a:ea typeface="Times New Roman" panose="02020603050405020304" pitchFamily="18" charset="0"/>
                <a:cs typeface="Arial" panose="020B0604020202020204" pitchFamily="34" charset="0"/>
              </a:rPr>
              <a:t>Câu 4.</a:t>
            </a:r>
            <a:r>
              <a:rPr lang="nl-NL" sz="3600">
                <a:latin typeface="Arial" panose="020B0604020202020204" pitchFamily="34" charset="0"/>
                <a:ea typeface="Times New Roman" panose="02020603050405020304" pitchFamily="18" charset="0"/>
                <a:cs typeface="Arial" panose="020B0604020202020204" pitchFamily="34" charset="0"/>
              </a:rPr>
              <a:t> </a:t>
            </a:r>
            <a:r>
              <a:rPr lang="en-US" sz="3600">
                <a:latin typeface="Arial" panose="020B0604020202020204" pitchFamily="34" charset="0"/>
                <a:cs typeface="Arial" panose="020B0604020202020204" pitchFamily="34" charset="0"/>
              </a:rPr>
              <a:t>Em có một cốc nhựa, một cốc nhôm, một chậu, một phích nước nóng và một ít nước đá (hình 3). Hãy đề xuất cách làm thí nghiệm chứng tỏ nhôm dẫn nhiệt tốt hơn nhựa.</a:t>
            </a:r>
          </a:p>
        </p:txBody>
      </p:sp>
      <p:pic>
        <p:nvPicPr>
          <p:cNvPr id="17" name="Picture 16"/>
          <p:cNvPicPr>
            <a:picLocks noChangeAspect="1"/>
          </p:cNvPicPr>
          <p:nvPr/>
        </p:nvPicPr>
        <p:blipFill>
          <a:blip r:embed="rId11"/>
          <a:stretch>
            <a:fillRect/>
          </a:stretch>
        </p:blipFill>
        <p:spPr>
          <a:xfrm>
            <a:off x="10074374" y="3344525"/>
            <a:ext cx="6469307" cy="47998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89996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 dur="500"/>
                                        <p:tgtEl>
                                          <p:spTgt spid="1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heckerboard(across)">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6C5D8"/>
        </a:solidFill>
        <a:effectLst/>
      </p:bgPr>
    </p:bg>
    <p:spTree>
      <p:nvGrpSpPr>
        <p:cNvPr id="1" name=""/>
        <p:cNvGrpSpPr/>
        <p:nvPr/>
      </p:nvGrpSpPr>
      <p:grpSpPr>
        <a:xfrm>
          <a:off x="0" y="0"/>
          <a:ext cx="0" cy="0"/>
          <a:chOff x="0" y="0"/>
          <a:chExt cx="0" cy="0"/>
        </a:xfrm>
      </p:grpSpPr>
      <p:grpSp>
        <p:nvGrpSpPr>
          <p:cNvPr id="14" name="Group 13"/>
          <p:cNvGrpSpPr/>
          <p:nvPr/>
        </p:nvGrpSpPr>
        <p:grpSpPr>
          <a:xfrm>
            <a:off x="762000" y="647700"/>
            <a:ext cx="16878300" cy="9067800"/>
            <a:chOff x="1028700" y="1028700"/>
            <a:chExt cx="16230600" cy="822960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3596882" y="4227924"/>
              <a:ext cx="6423466" cy="63118"/>
              <a:chOff x="0" y="0"/>
              <a:chExt cx="1691777" cy="16624"/>
            </a:xfrm>
          </p:grpSpPr>
          <p:sp>
            <p:nvSpPr>
              <p:cNvPr id="6" name="Freeform 6"/>
              <p:cNvSpPr/>
              <p:nvPr/>
            </p:nvSpPr>
            <p:spPr>
              <a:xfrm>
                <a:off x="0" y="0"/>
                <a:ext cx="1691777" cy="16624"/>
              </a:xfrm>
              <a:custGeom>
                <a:avLst/>
                <a:gdLst/>
                <a:ahLst/>
                <a:cxnLst/>
                <a:rect l="l" t="t" r="r" b="b"/>
                <a:pathLst>
                  <a:path w="1691777" h="16624">
                    <a:moveTo>
                      <a:pt x="0" y="0"/>
                    </a:moveTo>
                    <a:lnTo>
                      <a:pt x="1691777" y="0"/>
                    </a:lnTo>
                    <a:lnTo>
                      <a:pt x="1691777" y="16624"/>
                    </a:lnTo>
                    <a:lnTo>
                      <a:pt x="0" y="16624"/>
                    </a:lnTo>
                    <a:close/>
                  </a:path>
                </a:pathLst>
              </a:custGeom>
              <a:solidFill>
                <a:srgbClr val="FFE893"/>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6275535" y="8279453"/>
              <a:ext cx="983765" cy="978847"/>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1038225"/>
              <a:ext cx="913367" cy="908800"/>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14721" y="8264152"/>
              <a:ext cx="983765" cy="978847"/>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931087" y="1061956"/>
              <a:ext cx="913367" cy="90880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16223824" y="7285306"/>
              <a:ext cx="983765" cy="978847"/>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087040" y="1970756"/>
              <a:ext cx="913367" cy="908800"/>
            </a:xfrm>
            <a:prstGeom prst="rect">
              <a:avLst/>
            </a:prstGeom>
          </p:spPr>
        </p:pic>
        <p:grpSp>
          <p:nvGrpSpPr>
            <p:cNvPr id="18" name="Group 18"/>
            <p:cNvGrpSpPr/>
            <p:nvPr/>
          </p:nvGrpSpPr>
          <p:grpSpPr>
            <a:xfrm rot="5400000">
              <a:off x="-1548199" y="5923853"/>
              <a:ext cx="6136221" cy="47625"/>
              <a:chOff x="0" y="0"/>
              <a:chExt cx="1616124" cy="12543"/>
            </a:xfrm>
          </p:grpSpPr>
          <p:sp>
            <p:nvSpPr>
              <p:cNvPr id="19" name="Freeform 19"/>
              <p:cNvSpPr/>
              <p:nvPr/>
            </p:nvSpPr>
            <p:spPr>
              <a:xfrm>
                <a:off x="0" y="0"/>
                <a:ext cx="1616124" cy="12543"/>
              </a:xfrm>
              <a:custGeom>
                <a:avLst/>
                <a:gdLst/>
                <a:ahLst/>
                <a:cxnLst/>
                <a:rect l="l" t="t" r="r" b="b"/>
                <a:pathLst>
                  <a:path w="1616124" h="12543">
                    <a:moveTo>
                      <a:pt x="0" y="0"/>
                    </a:moveTo>
                    <a:lnTo>
                      <a:pt x="1616124" y="0"/>
                    </a:lnTo>
                    <a:lnTo>
                      <a:pt x="1616124" y="12543"/>
                    </a:lnTo>
                    <a:lnTo>
                      <a:pt x="0" y="12543"/>
                    </a:lnTo>
                    <a:close/>
                  </a:path>
                </a:pathLst>
              </a:custGeom>
              <a:solidFill>
                <a:srgbClr val="F8A4A4"/>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543723" y="8968151"/>
              <a:ext cx="13958290" cy="47625"/>
              <a:chOff x="0" y="0"/>
              <a:chExt cx="3676258" cy="12543"/>
            </a:xfrm>
          </p:grpSpPr>
          <p:sp>
            <p:nvSpPr>
              <p:cNvPr id="22" name="Freeform 22"/>
              <p:cNvSpPr/>
              <p:nvPr/>
            </p:nvSpPr>
            <p:spPr>
              <a:xfrm>
                <a:off x="0" y="0"/>
                <a:ext cx="3676257" cy="12543"/>
              </a:xfrm>
              <a:custGeom>
                <a:avLst/>
                <a:gdLst/>
                <a:ahLst/>
                <a:cxnLst/>
                <a:rect l="l" t="t" r="r" b="b"/>
                <a:pathLst>
                  <a:path w="3676257" h="12543">
                    <a:moveTo>
                      <a:pt x="0" y="0"/>
                    </a:moveTo>
                    <a:lnTo>
                      <a:pt x="3676257" y="0"/>
                    </a:lnTo>
                    <a:lnTo>
                      <a:pt x="3676257" y="12543"/>
                    </a:lnTo>
                    <a:lnTo>
                      <a:pt x="0" y="12543"/>
                    </a:lnTo>
                    <a:close/>
                  </a:path>
                </a:pathLst>
              </a:custGeom>
              <a:solidFill>
                <a:srgbClr val="ADE8C8"/>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4" name="Google Shape;48;p2">
            <a:extLst>
              <a:ext uri="{FF2B5EF4-FFF2-40B4-BE49-F238E27FC236}">
                <a16:creationId xmlns:a16="http://schemas.microsoft.com/office/drawing/2014/main" id="{952D6FC7-1749-C816-ED37-17446C85AE2D}"/>
              </a:ext>
            </a:extLst>
          </p:cNvPr>
          <p:cNvSpPr/>
          <p:nvPr/>
        </p:nvSpPr>
        <p:spPr>
          <a:xfrm>
            <a:off x="5943598" y="1181100"/>
            <a:ext cx="6400800" cy="1676400"/>
          </a:xfrm>
          <a:prstGeom prst="roundRect">
            <a:avLst>
              <a:gd name="adj" fmla="val 11614"/>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144000" tIns="72000" rIns="144000" bIns="144000" anchor="ctr" anchorCtr="0">
            <a:noAutofit/>
          </a:bodyPr>
          <a:lstStyle/>
          <a:p>
            <a:pPr algn="ctr">
              <a:buClr>
                <a:schemeClr val="tx2">
                  <a:lumMod val="50000"/>
                </a:schemeClr>
              </a:buClr>
            </a:pPr>
            <a:r>
              <a:rPr lang="en-US" sz="3600" b="1">
                <a:latin typeface="Arial" panose="020B0604020202020204" pitchFamily="34" charset="0"/>
                <a:cs typeface="Arial" panose="020B0604020202020204" pitchFamily="34" charset="0"/>
              </a:rPr>
              <a:t>2 cách làm thí nghiệm</a:t>
            </a:r>
            <a:endParaRPr lang="en-VN" sz="3600" b="1" dirty="0">
              <a:solidFill>
                <a:srgbClr val="273135"/>
              </a:solidFill>
              <a:latin typeface="Arial" panose="020B0604020202020204" pitchFamily="34" charset="0"/>
              <a:cs typeface="Arial" panose="020B0604020202020204" pitchFamily="34" charset="0"/>
            </a:endParaRPr>
          </a:p>
        </p:txBody>
      </p:sp>
      <p:sp>
        <p:nvSpPr>
          <p:cNvPr id="25" name="Google Shape;48;p2">
            <a:extLst>
              <a:ext uri="{FF2B5EF4-FFF2-40B4-BE49-F238E27FC236}">
                <a16:creationId xmlns:a16="http://schemas.microsoft.com/office/drawing/2014/main" id="{952D6FC7-1749-C816-ED37-17446C85AE2D}"/>
              </a:ext>
            </a:extLst>
          </p:cNvPr>
          <p:cNvSpPr/>
          <p:nvPr/>
        </p:nvSpPr>
        <p:spPr>
          <a:xfrm>
            <a:off x="1909657" y="3888050"/>
            <a:ext cx="6700943" cy="5042445"/>
          </a:xfrm>
          <a:prstGeom prst="roundRect">
            <a:avLst>
              <a:gd name="adj" fmla="val 11614"/>
            </a:avLst>
          </a:prstGeom>
          <a:solidFill>
            <a:schemeClr val="bg1"/>
          </a:solidFill>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144000" tIns="72000" rIns="144000" bIns="144000" anchor="ctr" anchorCtr="0">
            <a:noAutofit/>
          </a:bodyPr>
          <a:lstStyle/>
          <a:p>
            <a:pPr algn="just">
              <a:lnSpc>
                <a:spcPct val="150000"/>
              </a:lnSpc>
            </a:pPr>
            <a:r>
              <a:rPr lang="en-US" sz="3600" b="1">
                <a:solidFill>
                  <a:schemeClr val="tx1"/>
                </a:solidFill>
                <a:latin typeface="Arial" panose="020B0604020202020204" pitchFamily="34" charset="0"/>
                <a:cs typeface="Arial" panose="020B0604020202020204" pitchFamily="34" charset="0"/>
              </a:rPr>
              <a:t>Cách thứ nhất: </a:t>
            </a:r>
            <a:r>
              <a:rPr lang="en-US" sz="3600">
                <a:solidFill>
                  <a:schemeClr val="tx1"/>
                </a:solidFill>
                <a:latin typeface="Arial" panose="020B0604020202020204" pitchFamily="34" charset="0"/>
                <a:cs typeface="Arial" panose="020B0604020202020204" pitchFamily="34" charset="0"/>
              </a:rPr>
              <a:t>Cho cùng một lượng nước đá vào hai cốc. Khoảng 3 phút sau chạm tay vào hai cốc để cảm nhận cốc nào lạnh hơn.</a:t>
            </a:r>
          </a:p>
        </p:txBody>
      </p:sp>
      <p:sp>
        <p:nvSpPr>
          <p:cNvPr id="26" name="Google Shape;48;p2">
            <a:extLst>
              <a:ext uri="{FF2B5EF4-FFF2-40B4-BE49-F238E27FC236}">
                <a16:creationId xmlns:a16="http://schemas.microsoft.com/office/drawing/2014/main" id="{952D6FC7-1749-C816-ED37-17446C85AE2D}"/>
              </a:ext>
            </a:extLst>
          </p:cNvPr>
          <p:cNvSpPr/>
          <p:nvPr/>
        </p:nvSpPr>
        <p:spPr>
          <a:xfrm>
            <a:off x="9824500" y="3888050"/>
            <a:ext cx="6701471" cy="5042445"/>
          </a:xfrm>
          <a:prstGeom prst="roundRect">
            <a:avLst>
              <a:gd name="adj" fmla="val 11614"/>
            </a:avLst>
          </a:prstGeom>
          <a:solidFill>
            <a:schemeClr val="bg1"/>
          </a:solidFill>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144000" tIns="72000" rIns="144000" bIns="144000" anchor="ctr" anchorCtr="0">
            <a:noAutofit/>
          </a:bodyPr>
          <a:lstStyle/>
          <a:p>
            <a:pPr algn="just">
              <a:lnSpc>
                <a:spcPct val="150000"/>
              </a:lnSpc>
            </a:pPr>
            <a:r>
              <a:rPr lang="en-US" sz="3600" b="1">
                <a:solidFill>
                  <a:schemeClr val="tx1"/>
                </a:solidFill>
                <a:latin typeface="Arial" panose="020B0604020202020204" pitchFamily="34" charset="0"/>
                <a:cs typeface="Arial" panose="020B0604020202020204" pitchFamily="34" charset="0"/>
              </a:rPr>
              <a:t>Cách thứ hai: </a:t>
            </a:r>
            <a:r>
              <a:rPr lang="en-US" sz="3600">
                <a:solidFill>
                  <a:schemeClr val="tx1"/>
                </a:solidFill>
                <a:latin typeface="Arial" panose="020B0604020202020204" pitchFamily="34" charset="0"/>
                <a:cs typeface="Arial" panose="020B0604020202020204" pitchFamily="34" charset="0"/>
              </a:rPr>
              <a:t>Cho cùng một lượng nước nóng vào hai cốc. Khoảng 3 phút sau chạm tay vào hai cốc để cảm nhận cốc nào nóng hơn.</a:t>
            </a:r>
          </a:p>
        </p:txBody>
      </p:sp>
      <p:cxnSp>
        <p:nvCxnSpPr>
          <p:cNvPr id="27" name="Straight Arrow Connector 26"/>
          <p:cNvCxnSpPr>
            <a:stCxn id="24" idx="2"/>
            <a:endCxn id="25" idx="0"/>
          </p:cNvCxnSpPr>
          <p:nvPr/>
        </p:nvCxnSpPr>
        <p:spPr>
          <a:xfrm flipH="1">
            <a:off x="5260129" y="2857500"/>
            <a:ext cx="3883869" cy="10305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2"/>
            <a:endCxn id="26" idx="0"/>
          </p:cNvCxnSpPr>
          <p:nvPr/>
        </p:nvCxnSpPr>
        <p:spPr>
          <a:xfrm>
            <a:off x="9143998" y="2857500"/>
            <a:ext cx="4031238" cy="10305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341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par>
                          <p:cTn id="13" fill="hold">
                            <p:stCondLst>
                              <p:cond delay="500"/>
                            </p:stCondLst>
                            <p:childTnLst>
                              <p:par>
                                <p:cTn id="14" presetID="20" presetClass="entr" presetSubtype="0" fill="hold" grpId="0" nodeType="afterEffect">
                                  <p:stCondLst>
                                    <p:cond delay="0"/>
                                  </p:stCondLst>
                                  <p:childTnLst>
                                    <p:set>
                                      <p:cBhvr>
                                        <p:cTn id="15" dur="1" fill="hold">
                                          <p:stCondLst>
                                            <p:cond delay="0"/>
                                          </p:stCondLst>
                                        </p:cTn>
                                        <p:tgtEl>
                                          <p:spTgt spid="25">
                                            <p:bg/>
                                          </p:spTgt>
                                        </p:tgtEl>
                                        <p:attrNameLst>
                                          <p:attrName>style.visibility</p:attrName>
                                        </p:attrNameLst>
                                      </p:cBhvr>
                                      <p:to>
                                        <p:strVal val="visible"/>
                                      </p:to>
                                    </p:set>
                                    <p:animEffect transition="in" filter="wedge">
                                      <p:cBhvr>
                                        <p:cTn id="16" dur="500"/>
                                        <p:tgtEl>
                                          <p:spTgt spid="25">
                                            <p:bg/>
                                          </p:spTgt>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dissolve">
                                      <p:cBhvr>
                                        <p:cTn id="20" dur="500"/>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childTnLst>
                          </p:cTn>
                        </p:par>
                        <p:par>
                          <p:cTn id="26" fill="hold">
                            <p:stCondLst>
                              <p:cond delay="500"/>
                            </p:stCondLst>
                            <p:childTnLst>
                              <p:par>
                                <p:cTn id="27" presetID="20" presetClass="entr" presetSubtype="0" fill="hold" grpId="0" nodeType="afterEffect">
                                  <p:stCondLst>
                                    <p:cond delay="0"/>
                                  </p:stCondLst>
                                  <p:childTnLst>
                                    <p:set>
                                      <p:cBhvr>
                                        <p:cTn id="28" dur="1" fill="hold">
                                          <p:stCondLst>
                                            <p:cond delay="0"/>
                                          </p:stCondLst>
                                        </p:cTn>
                                        <p:tgtEl>
                                          <p:spTgt spid="26">
                                            <p:bg/>
                                          </p:spTgt>
                                        </p:tgtEl>
                                        <p:attrNameLst>
                                          <p:attrName>style.visibility</p:attrName>
                                        </p:attrNameLst>
                                      </p:cBhvr>
                                      <p:to>
                                        <p:strVal val="visible"/>
                                      </p:to>
                                    </p:set>
                                    <p:animEffect transition="in" filter="wedge">
                                      <p:cBhvr>
                                        <p:cTn id="29" dur="500"/>
                                        <p:tgtEl>
                                          <p:spTgt spid="26">
                                            <p:bg/>
                                          </p:spTgt>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animEffect transition="in" filter="dissolve">
                                      <p:cBhvr>
                                        <p:cTn id="3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uiExpand="1" build="p" animBg="1"/>
      <p:bldP spid="26"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6C5D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3596882" y="4227924"/>
            <a:ext cx="6423466" cy="63118"/>
            <a:chOff x="0" y="0"/>
            <a:chExt cx="1691777" cy="16624"/>
          </a:xfrm>
        </p:grpSpPr>
        <p:sp>
          <p:nvSpPr>
            <p:cNvPr id="6" name="Freeform 6"/>
            <p:cNvSpPr/>
            <p:nvPr/>
          </p:nvSpPr>
          <p:spPr>
            <a:xfrm>
              <a:off x="0" y="0"/>
              <a:ext cx="1691777" cy="16624"/>
            </a:xfrm>
            <a:custGeom>
              <a:avLst/>
              <a:gdLst/>
              <a:ahLst/>
              <a:cxnLst/>
              <a:rect l="l" t="t" r="r" b="b"/>
              <a:pathLst>
                <a:path w="1691777" h="16624">
                  <a:moveTo>
                    <a:pt x="0" y="0"/>
                  </a:moveTo>
                  <a:lnTo>
                    <a:pt x="1691777" y="0"/>
                  </a:lnTo>
                  <a:lnTo>
                    <a:pt x="1691777" y="16624"/>
                  </a:lnTo>
                  <a:lnTo>
                    <a:pt x="0" y="16624"/>
                  </a:lnTo>
                  <a:close/>
                </a:path>
              </a:pathLst>
            </a:custGeom>
            <a:solidFill>
              <a:srgbClr val="FFE893"/>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6275535" y="8279453"/>
            <a:ext cx="983765" cy="97884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38225"/>
            <a:ext cx="913367" cy="90880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14721" y="8264152"/>
            <a:ext cx="983765" cy="978847"/>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931087" y="1061956"/>
            <a:ext cx="913367" cy="908800"/>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6223824" y="7285306"/>
            <a:ext cx="983765" cy="978847"/>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087040" y="1970756"/>
            <a:ext cx="913367" cy="908800"/>
          </a:xfrm>
          <a:prstGeom prst="rect">
            <a:avLst/>
          </a:prstGeom>
        </p:spPr>
      </p:pic>
      <p:grpSp>
        <p:nvGrpSpPr>
          <p:cNvPr id="14" name="Group 14"/>
          <p:cNvGrpSpPr/>
          <p:nvPr/>
        </p:nvGrpSpPr>
        <p:grpSpPr>
          <a:xfrm>
            <a:off x="2844453" y="1443835"/>
            <a:ext cx="12891170" cy="1032665"/>
            <a:chOff x="0" y="0"/>
            <a:chExt cx="2963581" cy="174572"/>
          </a:xfrm>
        </p:grpSpPr>
        <p:sp>
          <p:nvSpPr>
            <p:cNvPr id="15" name="Freeform 15"/>
            <p:cNvSpPr/>
            <p:nvPr/>
          </p:nvSpPr>
          <p:spPr>
            <a:xfrm>
              <a:off x="0" y="0"/>
              <a:ext cx="2963581" cy="174572"/>
            </a:xfrm>
            <a:custGeom>
              <a:avLst/>
              <a:gdLst/>
              <a:ahLst/>
              <a:cxnLst/>
              <a:rect l="l" t="t" r="r" b="b"/>
              <a:pathLst>
                <a:path w="2963581" h="174572">
                  <a:moveTo>
                    <a:pt x="30629" y="0"/>
                  </a:moveTo>
                  <a:lnTo>
                    <a:pt x="2932953" y="0"/>
                  </a:lnTo>
                  <a:cubicBezTo>
                    <a:pt x="2941076" y="0"/>
                    <a:pt x="2948867" y="3227"/>
                    <a:pt x="2954610" y="8971"/>
                  </a:cubicBezTo>
                  <a:cubicBezTo>
                    <a:pt x="2960354" y="14715"/>
                    <a:pt x="2963581" y="22505"/>
                    <a:pt x="2963581" y="30629"/>
                  </a:cubicBezTo>
                  <a:lnTo>
                    <a:pt x="2963581" y="143944"/>
                  </a:lnTo>
                  <a:cubicBezTo>
                    <a:pt x="2963581" y="160860"/>
                    <a:pt x="2949868" y="174572"/>
                    <a:pt x="2932953" y="174572"/>
                  </a:cubicBezTo>
                  <a:lnTo>
                    <a:pt x="30629" y="174572"/>
                  </a:lnTo>
                  <a:cubicBezTo>
                    <a:pt x="22505" y="174572"/>
                    <a:pt x="14715" y="171346"/>
                    <a:pt x="8971" y="165602"/>
                  </a:cubicBezTo>
                  <a:cubicBezTo>
                    <a:pt x="3227" y="159858"/>
                    <a:pt x="0" y="152067"/>
                    <a:pt x="0" y="143944"/>
                  </a:cubicBezTo>
                  <a:lnTo>
                    <a:pt x="0" y="30629"/>
                  </a:lnTo>
                  <a:cubicBezTo>
                    <a:pt x="0" y="22505"/>
                    <a:pt x="3227" y="14715"/>
                    <a:pt x="8971" y="8971"/>
                  </a:cubicBezTo>
                  <a:cubicBezTo>
                    <a:pt x="14715" y="3227"/>
                    <a:pt x="22505" y="0"/>
                    <a:pt x="30629" y="0"/>
                  </a:cubicBezTo>
                  <a:close/>
                </a:path>
              </a:pathLst>
            </a:custGeom>
            <a:solidFill>
              <a:srgbClr val="EFEAEA"/>
            </a:solidFill>
          </p:spPr>
          <p:txBody>
            <a:bodyPr/>
            <a:lstStyle/>
            <a:p>
              <a:endParaRPr lang="en-US"/>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52198" y="1673298"/>
            <a:ext cx="551964" cy="551964"/>
          </a:xfrm>
          <a:prstGeom prst="rect">
            <a:avLst/>
          </a:prstGeom>
        </p:spPr>
      </p:pic>
      <p:grpSp>
        <p:nvGrpSpPr>
          <p:cNvPr id="18" name="Group 18"/>
          <p:cNvGrpSpPr/>
          <p:nvPr/>
        </p:nvGrpSpPr>
        <p:grpSpPr>
          <a:xfrm rot="5400000">
            <a:off x="-1548199" y="5923853"/>
            <a:ext cx="6136221" cy="47625"/>
            <a:chOff x="0" y="0"/>
            <a:chExt cx="1616124" cy="12543"/>
          </a:xfrm>
        </p:grpSpPr>
        <p:sp>
          <p:nvSpPr>
            <p:cNvPr id="19" name="Freeform 19"/>
            <p:cNvSpPr/>
            <p:nvPr/>
          </p:nvSpPr>
          <p:spPr>
            <a:xfrm>
              <a:off x="0" y="0"/>
              <a:ext cx="1616124" cy="12543"/>
            </a:xfrm>
            <a:custGeom>
              <a:avLst/>
              <a:gdLst/>
              <a:ahLst/>
              <a:cxnLst/>
              <a:rect l="l" t="t" r="r" b="b"/>
              <a:pathLst>
                <a:path w="1616124" h="12543">
                  <a:moveTo>
                    <a:pt x="0" y="0"/>
                  </a:moveTo>
                  <a:lnTo>
                    <a:pt x="1616124" y="0"/>
                  </a:lnTo>
                  <a:lnTo>
                    <a:pt x="1616124" y="12543"/>
                  </a:lnTo>
                  <a:lnTo>
                    <a:pt x="0" y="12543"/>
                  </a:lnTo>
                  <a:close/>
                </a:path>
              </a:pathLst>
            </a:custGeom>
            <a:solidFill>
              <a:srgbClr val="F8A4A4"/>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543723" y="8968151"/>
            <a:ext cx="13958290" cy="47625"/>
            <a:chOff x="0" y="0"/>
            <a:chExt cx="3676258" cy="12543"/>
          </a:xfrm>
        </p:grpSpPr>
        <p:sp>
          <p:nvSpPr>
            <p:cNvPr id="22" name="Freeform 22"/>
            <p:cNvSpPr/>
            <p:nvPr/>
          </p:nvSpPr>
          <p:spPr>
            <a:xfrm>
              <a:off x="0" y="0"/>
              <a:ext cx="3676257" cy="12543"/>
            </a:xfrm>
            <a:custGeom>
              <a:avLst/>
              <a:gdLst/>
              <a:ahLst/>
              <a:cxnLst/>
              <a:rect l="l" t="t" r="r" b="b"/>
              <a:pathLst>
                <a:path w="3676257" h="12543">
                  <a:moveTo>
                    <a:pt x="0" y="0"/>
                  </a:moveTo>
                  <a:lnTo>
                    <a:pt x="3676257" y="0"/>
                  </a:lnTo>
                  <a:lnTo>
                    <a:pt x="3676257" y="12543"/>
                  </a:lnTo>
                  <a:lnTo>
                    <a:pt x="0" y="12543"/>
                  </a:lnTo>
                  <a:close/>
                </a:path>
              </a:pathLst>
            </a:custGeom>
            <a:solidFill>
              <a:srgbClr val="ADE8C8"/>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4" name="Picture 24"/>
          <p:cNvPicPr>
            <a:picLocks noChangeAspect="1"/>
          </p:cNvPicPr>
          <p:nvPr/>
        </p:nvPicPr>
        <p:blipFill>
          <a:blip r:embed="rId12"/>
          <a:srcRect/>
          <a:stretch>
            <a:fillRect/>
          </a:stretch>
        </p:blipFill>
        <p:spPr>
          <a:xfrm>
            <a:off x="14236132" y="1638300"/>
            <a:ext cx="529082" cy="476174"/>
          </a:xfrm>
          <a:prstGeom prst="rect">
            <a:avLst/>
          </a:prstGeom>
        </p:spPr>
      </p:pic>
      <p:pic>
        <p:nvPicPr>
          <p:cNvPr id="25" name="Picture 25"/>
          <p:cNvPicPr>
            <a:picLocks noChangeAspect="1"/>
          </p:cNvPicPr>
          <p:nvPr/>
        </p:nvPicPr>
        <p:blipFill>
          <a:blip r:embed="rId13"/>
          <a:srcRect/>
          <a:stretch>
            <a:fillRect/>
          </a:stretch>
        </p:blipFill>
        <p:spPr>
          <a:xfrm rot="-10800000">
            <a:off x="14869990" y="1707837"/>
            <a:ext cx="262281" cy="406637"/>
          </a:xfrm>
          <a:prstGeom prst="rect">
            <a:avLst/>
          </a:prstGeom>
        </p:spPr>
      </p:pic>
      <p:pic>
        <p:nvPicPr>
          <p:cNvPr id="26" name="Picture 26"/>
          <p:cNvPicPr>
            <a:picLocks noChangeAspect="1"/>
          </p:cNvPicPr>
          <p:nvPr/>
        </p:nvPicPr>
        <p:blipFill>
          <a:blip r:embed="rId14"/>
          <a:srcRect/>
          <a:stretch>
            <a:fillRect/>
          </a:stretch>
        </p:blipFill>
        <p:spPr>
          <a:xfrm rot="-10800000">
            <a:off x="15239733" y="1707837"/>
            <a:ext cx="262281" cy="406637"/>
          </a:xfrm>
          <a:prstGeom prst="rect">
            <a:avLst/>
          </a:prstGeom>
        </p:spPr>
      </p:pic>
      <p:sp>
        <p:nvSpPr>
          <p:cNvPr id="28" name="TextBox 28"/>
          <p:cNvSpPr txBox="1"/>
          <p:nvPr/>
        </p:nvSpPr>
        <p:spPr>
          <a:xfrm>
            <a:off x="3813712" y="1476226"/>
            <a:ext cx="10686961" cy="1000274"/>
          </a:xfrm>
          <a:prstGeom prst="rect">
            <a:avLst/>
          </a:prstGeom>
        </p:spPr>
        <p:txBody>
          <a:bodyPr lIns="0" tIns="0" rIns="0" bIns="0" rtlCol="0" anchor="ctr">
            <a:spAutoFit/>
          </a:bodyPr>
          <a:lstStyle/>
          <a:p>
            <a:pPr algn="ctr"/>
            <a:r>
              <a:rPr lang="en-US" sz="6500" b="1" dirty="0">
                <a:solidFill>
                  <a:srgbClr val="000000"/>
                </a:solidFill>
                <a:latin typeface="Arial" panose="020B0604020202020204" pitchFamily="34" charset="0"/>
                <a:cs typeface="Arial" panose="020B0604020202020204" pitchFamily="34" charset="0"/>
              </a:rPr>
              <a:t>CỦNG CỐ, DẶN DÒ</a:t>
            </a:r>
          </a:p>
        </p:txBody>
      </p:sp>
      <p:pic>
        <p:nvPicPr>
          <p:cNvPr id="34" name="Picture 41"/>
          <p:cNvPicPr>
            <a:picLocks noChangeAspect="1"/>
          </p:cNvPicPr>
          <p:nvPr/>
        </p:nvPicPr>
        <p:blipFill>
          <a:blip r:embed="rId15"/>
          <a:srcRect/>
          <a:stretch>
            <a:fillRect/>
          </a:stretch>
        </p:blipFill>
        <p:spPr>
          <a:xfrm>
            <a:off x="3589495" y="3332827"/>
            <a:ext cx="1683300" cy="1847243"/>
          </a:xfrm>
          <a:prstGeom prst="rect">
            <a:avLst/>
          </a:prstGeom>
        </p:spPr>
      </p:pic>
      <p:sp>
        <p:nvSpPr>
          <p:cNvPr id="35" name="TextBox 44"/>
          <p:cNvSpPr txBox="1"/>
          <p:nvPr/>
        </p:nvSpPr>
        <p:spPr>
          <a:xfrm>
            <a:off x="5839679" y="3933282"/>
            <a:ext cx="8661510" cy="692497"/>
          </a:xfrm>
          <a:prstGeom prst="rect">
            <a:avLst/>
          </a:prstGeom>
        </p:spPr>
        <p:txBody>
          <a:bodyPr wrap="square" lIns="0" tIns="0" rIns="0" bIns="0" rtlCol="0" anchor="t">
            <a:spAutoFit/>
          </a:bodyPr>
          <a:lstStyle/>
          <a:p>
            <a:r>
              <a:rPr lang="en-US" sz="4500" b="1" dirty="0" err="1">
                <a:solidFill>
                  <a:srgbClr val="CB5D5D"/>
                </a:solidFill>
                <a:latin typeface="Arial" panose="020B0604020202020204" pitchFamily="34" charset="0"/>
                <a:cs typeface="Arial" panose="020B0604020202020204" pitchFamily="34" charset="0"/>
              </a:rPr>
              <a:t>Ôn</a:t>
            </a:r>
            <a:r>
              <a:rPr lang="en-US" sz="4500" b="1" dirty="0">
                <a:solidFill>
                  <a:srgbClr val="CB5D5D"/>
                </a:solidFill>
                <a:latin typeface="Arial" panose="020B0604020202020204" pitchFamily="34" charset="0"/>
                <a:cs typeface="Arial" panose="020B0604020202020204" pitchFamily="34" charset="0"/>
              </a:rPr>
              <a:t> </a:t>
            </a:r>
            <a:r>
              <a:rPr lang="en-US" sz="4500" b="1" dirty="0" err="1">
                <a:solidFill>
                  <a:srgbClr val="CB5D5D"/>
                </a:solidFill>
                <a:latin typeface="Arial" panose="020B0604020202020204" pitchFamily="34" charset="0"/>
                <a:cs typeface="Arial" panose="020B0604020202020204" pitchFamily="34" charset="0"/>
              </a:rPr>
              <a:t>tập</a:t>
            </a:r>
            <a:r>
              <a:rPr lang="en-US" sz="4500" b="1" dirty="0">
                <a:solidFill>
                  <a:srgbClr val="CB5D5D"/>
                </a:solidFill>
                <a:latin typeface="Arial" panose="020B0604020202020204" pitchFamily="34" charset="0"/>
                <a:cs typeface="Arial" panose="020B0604020202020204" pitchFamily="34" charset="0"/>
              </a:rPr>
              <a:t> </a:t>
            </a:r>
            <a:r>
              <a:rPr lang="en-US" sz="4500" b="1" dirty="0" err="1">
                <a:solidFill>
                  <a:srgbClr val="CB5D5D"/>
                </a:solidFill>
                <a:latin typeface="Arial" panose="020B0604020202020204" pitchFamily="34" charset="0"/>
                <a:cs typeface="Arial" panose="020B0604020202020204" pitchFamily="34" charset="0"/>
              </a:rPr>
              <a:t>lại</a:t>
            </a:r>
            <a:r>
              <a:rPr lang="en-US" sz="4500" b="1" dirty="0">
                <a:solidFill>
                  <a:srgbClr val="CB5D5D"/>
                </a:solidFill>
                <a:latin typeface="Arial" panose="020B0604020202020204" pitchFamily="34" charset="0"/>
                <a:cs typeface="Arial" panose="020B0604020202020204" pitchFamily="34" charset="0"/>
              </a:rPr>
              <a:t> </a:t>
            </a:r>
            <a:r>
              <a:rPr lang="en-US" sz="4500" b="1" err="1">
                <a:solidFill>
                  <a:srgbClr val="CB5D5D"/>
                </a:solidFill>
                <a:latin typeface="Arial" panose="020B0604020202020204" pitchFamily="34" charset="0"/>
                <a:cs typeface="Arial" panose="020B0604020202020204" pitchFamily="34" charset="0"/>
              </a:rPr>
              <a:t>các</a:t>
            </a:r>
            <a:r>
              <a:rPr lang="en-US" sz="4500" b="1">
                <a:solidFill>
                  <a:srgbClr val="CB5D5D"/>
                </a:solidFill>
                <a:latin typeface="Arial" panose="020B0604020202020204" pitchFamily="34" charset="0"/>
                <a:cs typeface="Arial" panose="020B0604020202020204" pitchFamily="34" charset="0"/>
              </a:rPr>
              <a:t> kiến thức đã học</a:t>
            </a:r>
            <a:endParaRPr lang="en-US" sz="4500" b="1" dirty="0">
              <a:solidFill>
                <a:srgbClr val="CB5D5D"/>
              </a:solidFill>
              <a:latin typeface="Arial" panose="020B0604020202020204" pitchFamily="34" charset="0"/>
              <a:cs typeface="Arial" panose="020B0604020202020204" pitchFamily="34" charset="0"/>
            </a:endParaRPr>
          </a:p>
        </p:txBody>
      </p:sp>
      <p:pic>
        <p:nvPicPr>
          <p:cNvPr id="36" name="Picture 40"/>
          <p:cNvPicPr>
            <a:picLocks noChangeAspect="1"/>
          </p:cNvPicPr>
          <p:nvPr/>
        </p:nvPicPr>
        <p:blipFill>
          <a:blip r:embed="rId16"/>
          <a:srcRect/>
          <a:stretch>
            <a:fillRect/>
          </a:stretch>
        </p:blipFill>
        <p:spPr>
          <a:xfrm>
            <a:off x="3352800" y="5890119"/>
            <a:ext cx="2188100" cy="2141603"/>
          </a:xfrm>
          <a:prstGeom prst="rect">
            <a:avLst/>
          </a:prstGeom>
        </p:spPr>
      </p:pic>
      <p:sp>
        <p:nvSpPr>
          <p:cNvPr id="37" name="TextBox 44"/>
          <p:cNvSpPr txBox="1"/>
          <p:nvPr/>
        </p:nvSpPr>
        <p:spPr>
          <a:xfrm>
            <a:off x="5839679" y="6632714"/>
            <a:ext cx="8901100" cy="692497"/>
          </a:xfrm>
          <a:prstGeom prst="rect">
            <a:avLst/>
          </a:prstGeom>
        </p:spPr>
        <p:txBody>
          <a:bodyPr wrap="square" lIns="0" tIns="0" rIns="0" bIns="0" rtlCol="0" anchor="t">
            <a:spAutoFit/>
          </a:bodyPr>
          <a:lstStyle/>
          <a:p>
            <a:r>
              <a:rPr lang="en-US" sz="4500" b="1">
                <a:solidFill>
                  <a:srgbClr val="CB5D5D"/>
                </a:solidFill>
                <a:latin typeface="Arial" panose="020B0604020202020204" pitchFamily="34" charset="0"/>
                <a:cs typeface="Arial" panose="020B0604020202020204" pitchFamily="34" charset="0"/>
              </a:rPr>
              <a:t>Đọc trước nội dung Bài 15</a:t>
            </a:r>
            <a:endParaRPr lang="en-US" sz="4500" b="1" dirty="0">
              <a:solidFill>
                <a:srgbClr val="CB5D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562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6C5D8"/>
        </a:solidFill>
        <a:effectLst/>
      </p:bgPr>
    </p:bg>
    <p:spTree>
      <p:nvGrpSpPr>
        <p:cNvPr id="1" name=""/>
        <p:cNvGrpSpPr/>
        <p:nvPr/>
      </p:nvGrpSpPr>
      <p:grpSpPr>
        <a:xfrm>
          <a:off x="0" y="0"/>
          <a:ext cx="0" cy="0"/>
          <a:chOff x="0" y="0"/>
          <a:chExt cx="0" cy="0"/>
        </a:xfrm>
      </p:grpSpPr>
      <p:grpSp>
        <p:nvGrpSpPr>
          <p:cNvPr id="30" name="Group 29"/>
          <p:cNvGrpSpPr/>
          <p:nvPr/>
        </p:nvGrpSpPr>
        <p:grpSpPr>
          <a:xfrm>
            <a:off x="1028700" y="1028700"/>
            <a:ext cx="16230600" cy="8229600"/>
            <a:chOff x="1028700" y="1028700"/>
            <a:chExt cx="16230600" cy="822960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3596882" y="4227924"/>
              <a:ext cx="6423466" cy="63118"/>
              <a:chOff x="0" y="0"/>
              <a:chExt cx="1691777" cy="16624"/>
            </a:xfrm>
          </p:grpSpPr>
          <p:sp>
            <p:nvSpPr>
              <p:cNvPr id="6" name="Freeform 6"/>
              <p:cNvSpPr/>
              <p:nvPr/>
            </p:nvSpPr>
            <p:spPr>
              <a:xfrm>
                <a:off x="0" y="0"/>
                <a:ext cx="1691777" cy="16624"/>
              </a:xfrm>
              <a:custGeom>
                <a:avLst/>
                <a:gdLst/>
                <a:ahLst/>
                <a:cxnLst/>
                <a:rect l="l" t="t" r="r" b="b"/>
                <a:pathLst>
                  <a:path w="1691777" h="16624">
                    <a:moveTo>
                      <a:pt x="0" y="0"/>
                    </a:moveTo>
                    <a:lnTo>
                      <a:pt x="1691777" y="0"/>
                    </a:lnTo>
                    <a:lnTo>
                      <a:pt x="1691777" y="16624"/>
                    </a:lnTo>
                    <a:lnTo>
                      <a:pt x="0" y="16624"/>
                    </a:lnTo>
                    <a:close/>
                  </a:path>
                </a:pathLst>
              </a:custGeom>
              <a:solidFill>
                <a:srgbClr val="FFE893"/>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6275535" y="8279453"/>
              <a:ext cx="983765" cy="97884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38225"/>
              <a:ext cx="913367" cy="90880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14721" y="8264152"/>
              <a:ext cx="983765" cy="978847"/>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931087" y="1061956"/>
              <a:ext cx="913367" cy="908800"/>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6223824" y="7285306"/>
              <a:ext cx="983765" cy="978847"/>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087040" y="1970756"/>
              <a:ext cx="913367" cy="908800"/>
            </a:xfrm>
            <a:prstGeom prst="rect">
              <a:avLst/>
            </a:prstGeom>
          </p:spPr>
        </p:pic>
        <p:grpSp>
          <p:nvGrpSpPr>
            <p:cNvPr id="18" name="Group 18"/>
            <p:cNvGrpSpPr/>
            <p:nvPr/>
          </p:nvGrpSpPr>
          <p:grpSpPr>
            <a:xfrm rot="5400000">
              <a:off x="-1548199" y="5923853"/>
              <a:ext cx="6136221" cy="47625"/>
              <a:chOff x="0" y="0"/>
              <a:chExt cx="1616124" cy="12543"/>
            </a:xfrm>
          </p:grpSpPr>
          <p:sp>
            <p:nvSpPr>
              <p:cNvPr id="19" name="Freeform 19"/>
              <p:cNvSpPr/>
              <p:nvPr/>
            </p:nvSpPr>
            <p:spPr>
              <a:xfrm>
                <a:off x="0" y="0"/>
                <a:ext cx="1616124" cy="12543"/>
              </a:xfrm>
              <a:custGeom>
                <a:avLst/>
                <a:gdLst/>
                <a:ahLst/>
                <a:cxnLst/>
                <a:rect l="l" t="t" r="r" b="b"/>
                <a:pathLst>
                  <a:path w="1616124" h="12543">
                    <a:moveTo>
                      <a:pt x="0" y="0"/>
                    </a:moveTo>
                    <a:lnTo>
                      <a:pt x="1616124" y="0"/>
                    </a:lnTo>
                    <a:lnTo>
                      <a:pt x="1616124" y="12543"/>
                    </a:lnTo>
                    <a:lnTo>
                      <a:pt x="0" y="12543"/>
                    </a:lnTo>
                    <a:close/>
                  </a:path>
                </a:pathLst>
              </a:custGeom>
              <a:solidFill>
                <a:srgbClr val="F8A4A4"/>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543723" y="8968151"/>
              <a:ext cx="13958290" cy="47625"/>
              <a:chOff x="0" y="0"/>
              <a:chExt cx="3676258" cy="12543"/>
            </a:xfrm>
          </p:grpSpPr>
          <p:sp>
            <p:nvSpPr>
              <p:cNvPr id="22" name="Freeform 22"/>
              <p:cNvSpPr/>
              <p:nvPr/>
            </p:nvSpPr>
            <p:spPr>
              <a:xfrm>
                <a:off x="0" y="0"/>
                <a:ext cx="3676257" cy="12543"/>
              </a:xfrm>
              <a:custGeom>
                <a:avLst/>
                <a:gdLst/>
                <a:ahLst/>
                <a:cxnLst/>
                <a:rect l="l" t="t" r="r" b="b"/>
                <a:pathLst>
                  <a:path w="3676257" h="12543">
                    <a:moveTo>
                      <a:pt x="0" y="0"/>
                    </a:moveTo>
                    <a:lnTo>
                      <a:pt x="3676257" y="0"/>
                    </a:lnTo>
                    <a:lnTo>
                      <a:pt x="3676257" y="12543"/>
                    </a:lnTo>
                    <a:lnTo>
                      <a:pt x="0" y="12543"/>
                    </a:lnTo>
                    <a:close/>
                  </a:path>
                </a:pathLst>
              </a:custGeom>
              <a:solidFill>
                <a:srgbClr val="ADE8C8"/>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31" name="TextBox 7"/>
          <p:cNvSpPr txBox="1"/>
          <p:nvPr/>
        </p:nvSpPr>
        <p:spPr>
          <a:xfrm>
            <a:off x="1028700" y="3412257"/>
            <a:ext cx="16230601" cy="3248646"/>
          </a:xfrm>
          <a:prstGeom prst="rect">
            <a:avLst/>
          </a:prstGeom>
        </p:spPr>
        <p:txBody>
          <a:bodyPr wrap="square" lIns="0" tIns="0" rIns="0" bIns="0" rtlCol="0" anchor="t">
            <a:spAutoFit/>
          </a:bodyPr>
          <a:lstStyle/>
          <a:p>
            <a:pPr algn="ctr">
              <a:lnSpc>
                <a:spcPct val="150000"/>
              </a:lnSpc>
            </a:pPr>
            <a:r>
              <a:rPr lang="en-US" sz="7500" b="1" dirty="0">
                <a:solidFill>
                  <a:srgbClr val="534340"/>
                </a:solidFill>
                <a:latin typeface="Arial" panose="020B0604020202020204" pitchFamily="34" charset="0"/>
                <a:cs typeface="Arial" panose="020B0604020202020204" pitchFamily="34" charset="0"/>
              </a:rPr>
              <a:t>CẢM ƠN CÁC EM ĐÃ CHÚ Ý </a:t>
            </a:r>
          </a:p>
          <a:p>
            <a:pPr algn="ctr">
              <a:lnSpc>
                <a:spcPct val="150000"/>
              </a:lnSpc>
            </a:pPr>
            <a:r>
              <a:rPr lang="en-US" sz="7500" b="1" dirty="0">
                <a:solidFill>
                  <a:srgbClr val="534340"/>
                </a:solidFill>
                <a:latin typeface="Arial" panose="020B0604020202020204" pitchFamily="34" charset="0"/>
                <a:cs typeface="Arial" panose="020B0604020202020204" pitchFamily="34" charset="0"/>
              </a:rPr>
              <a:t>LẮNG NGHE BÀI GIẢNG</a:t>
            </a:r>
          </a:p>
        </p:txBody>
      </p:sp>
      <p:pic>
        <p:nvPicPr>
          <p:cNvPr id="32"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55535" y="7098594"/>
            <a:ext cx="3859265" cy="3092236"/>
          </a:xfrm>
          <a:prstGeom prst="rect">
            <a:avLst/>
          </a:prstGeom>
        </p:spPr>
      </p:pic>
      <p:pic>
        <p:nvPicPr>
          <p:cNvPr id="24" name="Picture 2" descr="https://o.remove.bg/downloads/e68a5a15-03ff-4c45-93f9-4de31609577a/image-removebg-preview.png">
            <a:extLst>
              <a:ext uri="{FF2B5EF4-FFF2-40B4-BE49-F238E27FC236}">
                <a16:creationId xmlns:a16="http://schemas.microsoft.com/office/drawing/2014/main" id="{55C4EF66-C0D9-4D50-BEDE-9E8121000A0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463348">
            <a:off x="15668774" y="292718"/>
            <a:ext cx="2197287" cy="244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842514"/>
      </p:ext>
    </p:extLst>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6C5D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3596882" y="4227924"/>
            <a:ext cx="6423466" cy="63118"/>
            <a:chOff x="0" y="0"/>
            <a:chExt cx="1691777" cy="16624"/>
          </a:xfrm>
        </p:grpSpPr>
        <p:sp>
          <p:nvSpPr>
            <p:cNvPr id="6" name="Freeform 6"/>
            <p:cNvSpPr/>
            <p:nvPr/>
          </p:nvSpPr>
          <p:spPr>
            <a:xfrm>
              <a:off x="0" y="0"/>
              <a:ext cx="1691777" cy="16624"/>
            </a:xfrm>
            <a:custGeom>
              <a:avLst/>
              <a:gdLst/>
              <a:ahLst/>
              <a:cxnLst/>
              <a:rect l="l" t="t" r="r" b="b"/>
              <a:pathLst>
                <a:path w="1691777" h="16624">
                  <a:moveTo>
                    <a:pt x="0" y="0"/>
                  </a:moveTo>
                  <a:lnTo>
                    <a:pt x="1691777" y="0"/>
                  </a:lnTo>
                  <a:lnTo>
                    <a:pt x="1691777" y="16624"/>
                  </a:lnTo>
                  <a:lnTo>
                    <a:pt x="0" y="16624"/>
                  </a:lnTo>
                  <a:close/>
                </a:path>
              </a:pathLst>
            </a:custGeom>
            <a:solidFill>
              <a:srgbClr val="FFE893"/>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6275535" y="8279453"/>
            <a:ext cx="983765" cy="97884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38225"/>
            <a:ext cx="913367" cy="90880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14721" y="8264152"/>
            <a:ext cx="983765" cy="978847"/>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931087" y="1061956"/>
            <a:ext cx="913367" cy="908800"/>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6223824" y="7285306"/>
            <a:ext cx="983765" cy="978847"/>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087040" y="1970756"/>
            <a:ext cx="913367" cy="908800"/>
          </a:xfrm>
          <a:prstGeom prst="rect">
            <a:avLst/>
          </a:prstGeom>
        </p:spPr>
      </p:pic>
      <p:grpSp>
        <p:nvGrpSpPr>
          <p:cNvPr id="14" name="Group 14"/>
          <p:cNvGrpSpPr/>
          <p:nvPr/>
        </p:nvGrpSpPr>
        <p:grpSpPr>
          <a:xfrm>
            <a:off x="2844453" y="1443835"/>
            <a:ext cx="12891170" cy="1032665"/>
            <a:chOff x="0" y="0"/>
            <a:chExt cx="2963581" cy="174572"/>
          </a:xfrm>
        </p:grpSpPr>
        <p:sp>
          <p:nvSpPr>
            <p:cNvPr id="15" name="Freeform 15"/>
            <p:cNvSpPr/>
            <p:nvPr/>
          </p:nvSpPr>
          <p:spPr>
            <a:xfrm>
              <a:off x="0" y="0"/>
              <a:ext cx="2963581" cy="174572"/>
            </a:xfrm>
            <a:custGeom>
              <a:avLst/>
              <a:gdLst/>
              <a:ahLst/>
              <a:cxnLst/>
              <a:rect l="l" t="t" r="r" b="b"/>
              <a:pathLst>
                <a:path w="2963581" h="174572">
                  <a:moveTo>
                    <a:pt x="30629" y="0"/>
                  </a:moveTo>
                  <a:lnTo>
                    <a:pt x="2932953" y="0"/>
                  </a:lnTo>
                  <a:cubicBezTo>
                    <a:pt x="2941076" y="0"/>
                    <a:pt x="2948867" y="3227"/>
                    <a:pt x="2954610" y="8971"/>
                  </a:cubicBezTo>
                  <a:cubicBezTo>
                    <a:pt x="2960354" y="14715"/>
                    <a:pt x="2963581" y="22505"/>
                    <a:pt x="2963581" y="30629"/>
                  </a:cubicBezTo>
                  <a:lnTo>
                    <a:pt x="2963581" y="143944"/>
                  </a:lnTo>
                  <a:cubicBezTo>
                    <a:pt x="2963581" y="160860"/>
                    <a:pt x="2949868" y="174572"/>
                    <a:pt x="2932953" y="174572"/>
                  </a:cubicBezTo>
                  <a:lnTo>
                    <a:pt x="30629" y="174572"/>
                  </a:lnTo>
                  <a:cubicBezTo>
                    <a:pt x="22505" y="174572"/>
                    <a:pt x="14715" y="171346"/>
                    <a:pt x="8971" y="165602"/>
                  </a:cubicBezTo>
                  <a:cubicBezTo>
                    <a:pt x="3227" y="159858"/>
                    <a:pt x="0" y="152067"/>
                    <a:pt x="0" y="143944"/>
                  </a:cubicBezTo>
                  <a:lnTo>
                    <a:pt x="0" y="30629"/>
                  </a:lnTo>
                  <a:cubicBezTo>
                    <a:pt x="0" y="22505"/>
                    <a:pt x="3227" y="14715"/>
                    <a:pt x="8971" y="8971"/>
                  </a:cubicBezTo>
                  <a:cubicBezTo>
                    <a:pt x="14715" y="3227"/>
                    <a:pt x="22505" y="0"/>
                    <a:pt x="30629" y="0"/>
                  </a:cubicBezTo>
                  <a:close/>
                </a:path>
              </a:pathLst>
            </a:custGeom>
            <a:solidFill>
              <a:srgbClr val="EFEAEA"/>
            </a:solidFill>
          </p:spPr>
          <p:txBody>
            <a:bodyPr/>
            <a:lstStyle/>
            <a:p>
              <a:endParaRPr lang="en-US"/>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52198" y="1673298"/>
            <a:ext cx="551964" cy="551964"/>
          </a:xfrm>
          <a:prstGeom prst="rect">
            <a:avLst/>
          </a:prstGeom>
        </p:spPr>
      </p:pic>
      <p:grpSp>
        <p:nvGrpSpPr>
          <p:cNvPr id="18" name="Group 18"/>
          <p:cNvGrpSpPr/>
          <p:nvPr/>
        </p:nvGrpSpPr>
        <p:grpSpPr>
          <a:xfrm rot="5400000">
            <a:off x="-1548199" y="5923853"/>
            <a:ext cx="6136221" cy="47625"/>
            <a:chOff x="0" y="0"/>
            <a:chExt cx="1616124" cy="12543"/>
          </a:xfrm>
        </p:grpSpPr>
        <p:sp>
          <p:nvSpPr>
            <p:cNvPr id="19" name="Freeform 19"/>
            <p:cNvSpPr/>
            <p:nvPr/>
          </p:nvSpPr>
          <p:spPr>
            <a:xfrm>
              <a:off x="0" y="0"/>
              <a:ext cx="1616124" cy="12543"/>
            </a:xfrm>
            <a:custGeom>
              <a:avLst/>
              <a:gdLst/>
              <a:ahLst/>
              <a:cxnLst/>
              <a:rect l="l" t="t" r="r" b="b"/>
              <a:pathLst>
                <a:path w="1616124" h="12543">
                  <a:moveTo>
                    <a:pt x="0" y="0"/>
                  </a:moveTo>
                  <a:lnTo>
                    <a:pt x="1616124" y="0"/>
                  </a:lnTo>
                  <a:lnTo>
                    <a:pt x="1616124" y="12543"/>
                  </a:lnTo>
                  <a:lnTo>
                    <a:pt x="0" y="12543"/>
                  </a:lnTo>
                  <a:close/>
                </a:path>
              </a:pathLst>
            </a:custGeom>
            <a:solidFill>
              <a:srgbClr val="F8A4A4"/>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543723" y="8968151"/>
            <a:ext cx="13958290" cy="47625"/>
            <a:chOff x="0" y="0"/>
            <a:chExt cx="3676258" cy="12543"/>
          </a:xfrm>
        </p:grpSpPr>
        <p:sp>
          <p:nvSpPr>
            <p:cNvPr id="22" name="Freeform 22"/>
            <p:cNvSpPr/>
            <p:nvPr/>
          </p:nvSpPr>
          <p:spPr>
            <a:xfrm>
              <a:off x="0" y="0"/>
              <a:ext cx="3676257" cy="12543"/>
            </a:xfrm>
            <a:custGeom>
              <a:avLst/>
              <a:gdLst/>
              <a:ahLst/>
              <a:cxnLst/>
              <a:rect l="l" t="t" r="r" b="b"/>
              <a:pathLst>
                <a:path w="3676257" h="12543">
                  <a:moveTo>
                    <a:pt x="0" y="0"/>
                  </a:moveTo>
                  <a:lnTo>
                    <a:pt x="3676257" y="0"/>
                  </a:lnTo>
                  <a:lnTo>
                    <a:pt x="3676257" y="12543"/>
                  </a:lnTo>
                  <a:lnTo>
                    <a:pt x="0" y="12543"/>
                  </a:lnTo>
                  <a:close/>
                </a:path>
              </a:pathLst>
            </a:custGeom>
            <a:solidFill>
              <a:srgbClr val="ADE8C8"/>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4" name="Picture 24"/>
          <p:cNvPicPr>
            <a:picLocks noChangeAspect="1"/>
          </p:cNvPicPr>
          <p:nvPr/>
        </p:nvPicPr>
        <p:blipFill>
          <a:blip r:embed="rId12"/>
          <a:srcRect/>
          <a:stretch>
            <a:fillRect/>
          </a:stretch>
        </p:blipFill>
        <p:spPr>
          <a:xfrm>
            <a:off x="14236132" y="1638300"/>
            <a:ext cx="529082" cy="476174"/>
          </a:xfrm>
          <a:prstGeom prst="rect">
            <a:avLst/>
          </a:prstGeom>
        </p:spPr>
      </p:pic>
      <p:pic>
        <p:nvPicPr>
          <p:cNvPr id="25" name="Picture 25"/>
          <p:cNvPicPr>
            <a:picLocks noChangeAspect="1"/>
          </p:cNvPicPr>
          <p:nvPr/>
        </p:nvPicPr>
        <p:blipFill>
          <a:blip r:embed="rId13"/>
          <a:srcRect/>
          <a:stretch>
            <a:fillRect/>
          </a:stretch>
        </p:blipFill>
        <p:spPr>
          <a:xfrm rot="-10800000">
            <a:off x="14869990" y="1707837"/>
            <a:ext cx="262281" cy="406637"/>
          </a:xfrm>
          <a:prstGeom prst="rect">
            <a:avLst/>
          </a:prstGeom>
        </p:spPr>
      </p:pic>
      <p:pic>
        <p:nvPicPr>
          <p:cNvPr id="26" name="Picture 26"/>
          <p:cNvPicPr>
            <a:picLocks noChangeAspect="1"/>
          </p:cNvPicPr>
          <p:nvPr/>
        </p:nvPicPr>
        <p:blipFill>
          <a:blip r:embed="rId14"/>
          <a:srcRect/>
          <a:stretch>
            <a:fillRect/>
          </a:stretch>
        </p:blipFill>
        <p:spPr>
          <a:xfrm rot="-10800000">
            <a:off x="15239733" y="1707837"/>
            <a:ext cx="262281" cy="406637"/>
          </a:xfrm>
          <a:prstGeom prst="rect">
            <a:avLst/>
          </a:prstGeom>
        </p:spPr>
      </p:pic>
      <p:pic>
        <p:nvPicPr>
          <p:cNvPr id="27" name="Picture 27"/>
          <p:cNvPicPr>
            <a:picLocks noChangeAspect="1"/>
          </p:cNvPicPr>
          <p:nvPr/>
        </p:nvPicPr>
        <p:blipFill>
          <a:blip r:embed="rId15"/>
          <a:srcRect/>
          <a:stretch>
            <a:fillRect/>
          </a:stretch>
        </p:blipFill>
        <p:spPr>
          <a:xfrm>
            <a:off x="11885402" y="3093430"/>
            <a:ext cx="3188532" cy="7027068"/>
          </a:xfrm>
          <a:prstGeom prst="rect">
            <a:avLst/>
          </a:prstGeom>
        </p:spPr>
      </p:pic>
      <p:sp>
        <p:nvSpPr>
          <p:cNvPr id="28" name="TextBox 28"/>
          <p:cNvSpPr txBox="1"/>
          <p:nvPr/>
        </p:nvSpPr>
        <p:spPr>
          <a:xfrm>
            <a:off x="3813712" y="1476226"/>
            <a:ext cx="10686961" cy="1000274"/>
          </a:xfrm>
          <a:prstGeom prst="rect">
            <a:avLst/>
          </a:prstGeom>
        </p:spPr>
        <p:txBody>
          <a:bodyPr lIns="0" tIns="0" rIns="0" bIns="0" rtlCol="0" anchor="ctr">
            <a:spAutoFit/>
          </a:bodyPr>
          <a:lstStyle/>
          <a:p>
            <a:pPr algn="ctr"/>
            <a:r>
              <a:rPr lang="en-US" sz="6500" b="1" dirty="0">
                <a:solidFill>
                  <a:srgbClr val="000000"/>
                </a:solidFill>
                <a:latin typeface="Arial" panose="020B0604020202020204" pitchFamily="34" charset="0"/>
                <a:cs typeface="Arial" panose="020B0604020202020204" pitchFamily="34" charset="0"/>
              </a:rPr>
              <a:t>KHỞI ĐỘNG</a:t>
            </a:r>
          </a:p>
        </p:txBody>
      </p:sp>
      <p:grpSp>
        <p:nvGrpSpPr>
          <p:cNvPr id="31" name="Group 30"/>
          <p:cNvGrpSpPr/>
          <p:nvPr/>
        </p:nvGrpSpPr>
        <p:grpSpPr>
          <a:xfrm>
            <a:off x="2825461" y="3121593"/>
            <a:ext cx="8716319" cy="5480990"/>
            <a:chOff x="1582210" y="2601720"/>
            <a:chExt cx="8716319" cy="6344921"/>
          </a:xfrm>
        </p:grpSpPr>
        <p:pic>
          <p:nvPicPr>
            <p:cNvPr id="32" name="Picture 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582210" y="2601720"/>
              <a:ext cx="8716319" cy="6344921"/>
            </a:xfrm>
            <a:prstGeom prst="rect">
              <a:avLst/>
            </a:prstGeom>
          </p:spPr>
        </p:pic>
        <p:sp>
          <p:nvSpPr>
            <p:cNvPr id="33" name="Rectangle 32"/>
            <p:cNvSpPr/>
            <p:nvPr/>
          </p:nvSpPr>
          <p:spPr>
            <a:xfrm>
              <a:off x="2098570" y="3898485"/>
              <a:ext cx="7683598" cy="2137735"/>
            </a:xfrm>
            <a:prstGeom prst="rect">
              <a:avLst/>
            </a:prstGeom>
          </p:spPr>
          <p:txBody>
            <a:bodyPr wrap="square">
              <a:spAutoFit/>
            </a:bodyPr>
            <a:lstStyle/>
            <a:p>
              <a:pPr algn="ctr">
                <a:lnSpc>
                  <a:spcPct val="150000"/>
                </a:lnSpc>
              </a:pPr>
              <a:r>
                <a:rPr lang="en-US" sz="3800" b="1">
                  <a:solidFill>
                    <a:srgbClr val="FF0000"/>
                  </a:solidFill>
                  <a:latin typeface="Arial" panose="020B0604020202020204" pitchFamily="34" charset="0"/>
                  <a:cs typeface="Arial" panose="020B0604020202020204" pitchFamily="34" charset="0"/>
                </a:rPr>
                <a:t>Trả lời câu hỏi: </a:t>
              </a:r>
              <a:r>
                <a:rPr lang="nl-NL" sz="3800">
                  <a:latin typeface="Arial" panose="020B0604020202020204" pitchFamily="34" charset="0"/>
                  <a:cs typeface="Arial" panose="020B0604020202020204" pitchFamily="34" charset="0"/>
                </a:rPr>
                <a:t>Em đã được học những gì từ chủ đề Năng lượng? </a:t>
              </a:r>
              <a:endParaRPr lang="en-US" sz="3800" dirty="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6C5D8"/>
        </a:solidFill>
        <a:effectLst/>
      </p:bgPr>
    </p:bg>
    <p:spTree>
      <p:nvGrpSpPr>
        <p:cNvPr id="1" name=""/>
        <p:cNvGrpSpPr/>
        <p:nvPr/>
      </p:nvGrpSpPr>
      <p:grpSpPr>
        <a:xfrm>
          <a:off x="0" y="0"/>
          <a:ext cx="0" cy="0"/>
          <a:chOff x="0" y="0"/>
          <a:chExt cx="0" cy="0"/>
        </a:xfrm>
      </p:grpSpPr>
      <p:sp>
        <p:nvSpPr>
          <p:cNvPr id="34" name="Google Shape;48;p2">
            <a:extLst>
              <a:ext uri="{FF2B5EF4-FFF2-40B4-BE49-F238E27FC236}">
                <a16:creationId xmlns:a16="http://schemas.microsoft.com/office/drawing/2014/main" id="{8050C148-7B0D-E0D4-B5A4-1E410C128ED9}"/>
              </a:ext>
            </a:extLst>
          </p:cNvPr>
          <p:cNvSpPr/>
          <p:nvPr/>
        </p:nvSpPr>
        <p:spPr>
          <a:xfrm>
            <a:off x="333232" y="639170"/>
            <a:ext cx="5638800" cy="190500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pPr>
            <a:r>
              <a:rPr lang="nl-NL" sz="3600">
                <a:latin typeface="Arial" panose="020B0604020202020204" pitchFamily="34" charset="0"/>
                <a:ea typeface="Calibri" panose="020F0502020204030204" pitchFamily="34" charset="0"/>
                <a:cs typeface="Arial" panose="020B0604020202020204" pitchFamily="34" charset="0"/>
              </a:rPr>
              <a:t>Các vật phát sáng và vật được chiếu sáng</a:t>
            </a:r>
            <a:endParaRPr lang="en-US" sz="3500">
              <a:latin typeface="Arial" panose="020B0604020202020204" pitchFamily="34" charset="0"/>
              <a:cs typeface="Arial" panose="020B0604020202020204" pitchFamily="34" charset="0"/>
            </a:endParaRPr>
          </a:p>
        </p:txBody>
      </p:sp>
      <p:sp>
        <p:nvSpPr>
          <p:cNvPr id="35" name="Google Shape;48;p2">
            <a:extLst>
              <a:ext uri="{FF2B5EF4-FFF2-40B4-BE49-F238E27FC236}">
                <a16:creationId xmlns:a16="http://schemas.microsoft.com/office/drawing/2014/main" id="{8050C148-7B0D-E0D4-B5A4-1E410C128ED9}"/>
              </a:ext>
            </a:extLst>
          </p:cNvPr>
          <p:cNvSpPr/>
          <p:nvPr/>
        </p:nvSpPr>
        <p:spPr>
          <a:xfrm>
            <a:off x="333232" y="3039470"/>
            <a:ext cx="5638800" cy="190500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r>
              <a:rPr lang="nl-NL" sz="3600">
                <a:latin typeface="Arial" panose="020B0604020202020204" pitchFamily="34" charset="0"/>
                <a:ea typeface="Calibri" panose="020F0502020204030204" pitchFamily="34" charset="0"/>
                <a:cs typeface="Arial" panose="020B0604020202020204" pitchFamily="34" charset="0"/>
              </a:rPr>
              <a:t>Vai trò của ánh sáng</a:t>
            </a:r>
            <a:endParaRPr lang="en-US" sz="3500">
              <a:latin typeface="Arial" panose="020B0604020202020204" pitchFamily="34" charset="0"/>
              <a:cs typeface="Arial" panose="020B0604020202020204" pitchFamily="34" charset="0"/>
            </a:endParaRPr>
          </a:p>
        </p:txBody>
      </p:sp>
      <p:sp>
        <p:nvSpPr>
          <p:cNvPr id="36" name="Google Shape;48;p2">
            <a:extLst>
              <a:ext uri="{FF2B5EF4-FFF2-40B4-BE49-F238E27FC236}">
                <a16:creationId xmlns:a16="http://schemas.microsoft.com/office/drawing/2014/main" id="{8050C148-7B0D-E0D4-B5A4-1E410C128ED9}"/>
              </a:ext>
            </a:extLst>
          </p:cNvPr>
          <p:cNvSpPr/>
          <p:nvPr/>
        </p:nvSpPr>
        <p:spPr>
          <a:xfrm>
            <a:off x="333232" y="5442634"/>
            <a:ext cx="5638800" cy="190500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r>
              <a:rPr lang="nl-NL" sz="3600">
                <a:latin typeface="Arial" panose="020B0604020202020204" pitchFamily="34" charset="0"/>
                <a:ea typeface="Calibri" panose="020F0502020204030204" pitchFamily="34" charset="0"/>
                <a:cs typeface="Arial" panose="020B0604020202020204" pitchFamily="34" charset="0"/>
              </a:rPr>
              <a:t>Sự truyền ánh sáng</a:t>
            </a:r>
            <a:endParaRPr lang="en-US" sz="3500">
              <a:latin typeface="Arial" panose="020B0604020202020204" pitchFamily="34" charset="0"/>
              <a:cs typeface="Arial" panose="020B0604020202020204" pitchFamily="34" charset="0"/>
            </a:endParaRPr>
          </a:p>
        </p:txBody>
      </p:sp>
      <p:sp>
        <p:nvSpPr>
          <p:cNvPr id="37" name="Google Shape;48;p2">
            <a:extLst>
              <a:ext uri="{FF2B5EF4-FFF2-40B4-BE49-F238E27FC236}">
                <a16:creationId xmlns:a16="http://schemas.microsoft.com/office/drawing/2014/main" id="{8050C148-7B0D-E0D4-B5A4-1E410C128ED9}"/>
              </a:ext>
            </a:extLst>
          </p:cNvPr>
          <p:cNvSpPr/>
          <p:nvPr/>
        </p:nvSpPr>
        <p:spPr>
          <a:xfrm>
            <a:off x="333232" y="7845798"/>
            <a:ext cx="5638800" cy="190500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pPr>
            <a:r>
              <a:rPr lang="nl-NL" sz="3600">
                <a:latin typeface="Arial" panose="020B0604020202020204" pitchFamily="34" charset="0"/>
                <a:ea typeface="Calibri" panose="020F0502020204030204" pitchFamily="34" charset="0"/>
                <a:cs typeface="Arial" panose="020B0604020202020204" pitchFamily="34" charset="0"/>
              </a:rPr>
              <a:t>Vật cho ánh sáng truyền qua và vật cản ánh sáng</a:t>
            </a:r>
            <a:endParaRPr lang="en-US" sz="3500">
              <a:latin typeface="Arial" panose="020B0604020202020204" pitchFamily="34" charset="0"/>
              <a:cs typeface="Arial" panose="020B0604020202020204" pitchFamily="34" charset="0"/>
            </a:endParaRPr>
          </a:p>
        </p:txBody>
      </p:sp>
      <p:cxnSp>
        <p:nvCxnSpPr>
          <p:cNvPr id="38" name="Straight Arrow Connector 37"/>
          <p:cNvCxnSpPr>
            <a:stCxn id="34" idx="2"/>
            <a:endCxn id="35" idx="0"/>
          </p:cNvCxnSpPr>
          <p:nvPr/>
        </p:nvCxnSpPr>
        <p:spPr>
          <a:xfrm>
            <a:off x="3152632" y="2544170"/>
            <a:ext cx="0" cy="495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5" idx="2"/>
            <a:endCxn id="36" idx="0"/>
          </p:cNvCxnSpPr>
          <p:nvPr/>
        </p:nvCxnSpPr>
        <p:spPr>
          <a:xfrm>
            <a:off x="3152632" y="4944470"/>
            <a:ext cx="0" cy="4981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6" idx="2"/>
            <a:endCxn id="37" idx="0"/>
          </p:cNvCxnSpPr>
          <p:nvPr/>
        </p:nvCxnSpPr>
        <p:spPr>
          <a:xfrm>
            <a:off x="3152632" y="7347634"/>
            <a:ext cx="0" cy="4981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Google Shape;48;p2">
            <a:extLst>
              <a:ext uri="{FF2B5EF4-FFF2-40B4-BE49-F238E27FC236}">
                <a16:creationId xmlns:a16="http://schemas.microsoft.com/office/drawing/2014/main" id="{8050C148-7B0D-E0D4-B5A4-1E410C128ED9}"/>
              </a:ext>
            </a:extLst>
          </p:cNvPr>
          <p:cNvSpPr/>
          <p:nvPr/>
        </p:nvSpPr>
        <p:spPr>
          <a:xfrm>
            <a:off x="6338816" y="636327"/>
            <a:ext cx="5638800" cy="190500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pPr>
            <a:r>
              <a:rPr lang="nl-NL" sz="3600">
                <a:latin typeface="Arial" panose="020B0604020202020204" pitchFamily="34" charset="0"/>
                <a:ea typeface="Calibri" panose="020F0502020204030204" pitchFamily="34" charset="0"/>
                <a:cs typeface="Arial" panose="020B0604020202020204" pitchFamily="34" charset="0"/>
              </a:rPr>
              <a:t>Vật phát ra âm thanh</a:t>
            </a:r>
            <a:endParaRPr lang="en-US" sz="3500">
              <a:latin typeface="Arial" panose="020B0604020202020204" pitchFamily="34" charset="0"/>
              <a:cs typeface="Arial" panose="020B0604020202020204" pitchFamily="34" charset="0"/>
            </a:endParaRPr>
          </a:p>
        </p:txBody>
      </p:sp>
      <p:sp>
        <p:nvSpPr>
          <p:cNvPr id="46" name="Google Shape;48;p2">
            <a:extLst>
              <a:ext uri="{FF2B5EF4-FFF2-40B4-BE49-F238E27FC236}">
                <a16:creationId xmlns:a16="http://schemas.microsoft.com/office/drawing/2014/main" id="{8050C148-7B0D-E0D4-B5A4-1E410C128ED9}"/>
              </a:ext>
            </a:extLst>
          </p:cNvPr>
          <p:cNvSpPr/>
          <p:nvPr/>
        </p:nvSpPr>
        <p:spPr>
          <a:xfrm>
            <a:off x="6338816" y="3036627"/>
            <a:ext cx="5638800" cy="190500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r>
              <a:rPr lang="nl-NL" sz="3600">
                <a:latin typeface="Arial" panose="020B0604020202020204" pitchFamily="34" charset="0"/>
                <a:ea typeface="Calibri" panose="020F0502020204030204" pitchFamily="34" charset="0"/>
                <a:cs typeface="Arial" panose="020B0604020202020204" pitchFamily="34" charset="0"/>
              </a:rPr>
              <a:t>Sự lan truyền âm thanh</a:t>
            </a:r>
            <a:endParaRPr lang="en-US" sz="3500">
              <a:latin typeface="Arial" panose="020B0604020202020204" pitchFamily="34" charset="0"/>
              <a:cs typeface="Arial" panose="020B0604020202020204" pitchFamily="34" charset="0"/>
            </a:endParaRPr>
          </a:p>
        </p:txBody>
      </p:sp>
      <p:sp>
        <p:nvSpPr>
          <p:cNvPr id="47" name="Google Shape;48;p2">
            <a:extLst>
              <a:ext uri="{FF2B5EF4-FFF2-40B4-BE49-F238E27FC236}">
                <a16:creationId xmlns:a16="http://schemas.microsoft.com/office/drawing/2014/main" id="{8050C148-7B0D-E0D4-B5A4-1E410C128ED9}"/>
              </a:ext>
            </a:extLst>
          </p:cNvPr>
          <p:cNvSpPr/>
          <p:nvPr/>
        </p:nvSpPr>
        <p:spPr>
          <a:xfrm>
            <a:off x="6338816" y="5439791"/>
            <a:ext cx="5638800" cy="190500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pPr>
            <a:r>
              <a:rPr lang="nl-NL" sz="3600">
                <a:latin typeface="Arial" panose="020B0604020202020204" pitchFamily="34" charset="0"/>
                <a:ea typeface="Calibri" panose="020F0502020204030204" pitchFamily="34" charset="0"/>
                <a:cs typeface="Arial" panose="020B0604020202020204" pitchFamily="34" charset="0"/>
              </a:rPr>
              <a:t>Âm thanh trong </a:t>
            </a:r>
          </a:p>
          <a:p>
            <a:pPr algn="ctr">
              <a:lnSpc>
                <a:spcPct val="150000"/>
              </a:lnSpc>
            </a:pPr>
            <a:r>
              <a:rPr lang="nl-NL" sz="3600">
                <a:latin typeface="Arial" panose="020B0604020202020204" pitchFamily="34" charset="0"/>
                <a:ea typeface="Calibri" panose="020F0502020204030204" pitchFamily="34" charset="0"/>
                <a:cs typeface="Arial" panose="020B0604020202020204" pitchFamily="34" charset="0"/>
              </a:rPr>
              <a:t>cuộc sống</a:t>
            </a:r>
            <a:endParaRPr lang="en-US" sz="3500">
              <a:latin typeface="Arial" panose="020B0604020202020204" pitchFamily="34" charset="0"/>
              <a:cs typeface="Arial" panose="020B0604020202020204" pitchFamily="34" charset="0"/>
            </a:endParaRPr>
          </a:p>
        </p:txBody>
      </p:sp>
      <p:cxnSp>
        <p:nvCxnSpPr>
          <p:cNvPr id="48" name="Straight Arrow Connector 47"/>
          <p:cNvCxnSpPr>
            <a:stCxn id="45" idx="2"/>
            <a:endCxn id="46" idx="0"/>
          </p:cNvCxnSpPr>
          <p:nvPr/>
        </p:nvCxnSpPr>
        <p:spPr>
          <a:xfrm>
            <a:off x="9158216" y="2541327"/>
            <a:ext cx="0" cy="495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6" idx="2"/>
            <a:endCxn id="47" idx="0"/>
          </p:cNvCxnSpPr>
          <p:nvPr/>
        </p:nvCxnSpPr>
        <p:spPr>
          <a:xfrm>
            <a:off x="9158216" y="4941627"/>
            <a:ext cx="0" cy="4981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Google Shape;48;p2">
            <a:extLst>
              <a:ext uri="{FF2B5EF4-FFF2-40B4-BE49-F238E27FC236}">
                <a16:creationId xmlns:a16="http://schemas.microsoft.com/office/drawing/2014/main" id="{8050C148-7B0D-E0D4-B5A4-1E410C128ED9}"/>
              </a:ext>
            </a:extLst>
          </p:cNvPr>
          <p:cNvSpPr/>
          <p:nvPr/>
        </p:nvSpPr>
        <p:spPr>
          <a:xfrm>
            <a:off x="12344400" y="636327"/>
            <a:ext cx="5638800" cy="190500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pPr>
            <a:r>
              <a:rPr lang="nl-NL" sz="3600">
                <a:latin typeface="Arial" panose="020B0604020202020204" pitchFamily="34" charset="0"/>
                <a:ea typeface="Calibri" panose="020F0502020204030204" pitchFamily="34" charset="0"/>
                <a:cs typeface="Arial" panose="020B0604020202020204" pitchFamily="34" charset="0"/>
              </a:rPr>
              <a:t>Nóng lạnh và nhiệt độ</a:t>
            </a:r>
            <a:endParaRPr lang="en-US" sz="3500">
              <a:latin typeface="Arial" panose="020B0604020202020204" pitchFamily="34" charset="0"/>
              <a:cs typeface="Arial" panose="020B0604020202020204" pitchFamily="34" charset="0"/>
            </a:endParaRPr>
          </a:p>
        </p:txBody>
      </p:sp>
      <p:sp>
        <p:nvSpPr>
          <p:cNvPr id="52" name="Google Shape;48;p2">
            <a:extLst>
              <a:ext uri="{FF2B5EF4-FFF2-40B4-BE49-F238E27FC236}">
                <a16:creationId xmlns:a16="http://schemas.microsoft.com/office/drawing/2014/main" id="{8050C148-7B0D-E0D4-B5A4-1E410C128ED9}"/>
              </a:ext>
            </a:extLst>
          </p:cNvPr>
          <p:cNvSpPr/>
          <p:nvPr/>
        </p:nvSpPr>
        <p:spPr>
          <a:xfrm>
            <a:off x="12344400" y="3036627"/>
            <a:ext cx="5638800" cy="190500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r>
              <a:rPr lang="nl-NL" sz="3600">
                <a:latin typeface="Arial" panose="020B0604020202020204" pitchFamily="34" charset="0"/>
                <a:ea typeface="Calibri" panose="020F0502020204030204" pitchFamily="34" charset="0"/>
                <a:cs typeface="Arial" panose="020B0604020202020204" pitchFamily="34" charset="0"/>
              </a:rPr>
              <a:t>Sự truyền nhiệt</a:t>
            </a:r>
            <a:endParaRPr lang="en-US" sz="3500">
              <a:latin typeface="Arial" panose="020B0604020202020204" pitchFamily="34" charset="0"/>
              <a:cs typeface="Arial" panose="020B0604020202020204" pitchFamily="34" charset="0"/>
            </a:endParaRPr>
          </a:p>
        </p:txBody>
      </p:sp>
      <p:sp>
        <p:nvSpPr>
          <p:cNvPr id="53" name="Google Shape;48;p2">
            <a:extLst>
              <a:ext uri="{FF2B5EF4-FFF2-40B4-BE49-F238E27FC236}">
                <a16:creationId xmlns:a16="http://schemas.microsoft.com/office/drawing/2014/main" id="{8050C148-7B0D-E0D4-B5A4-1E410C128ED9}"/>
              </a:ext>
            </a:extLst>
          </p:cNvPr>
          <p:cNvSpPr/>
          <p:nvPr/>
        </p:nvSpPr>
        <p:spPr>
          <a:xfrm>
            <a:off x="12344400" y="5439791"/>
            <a:ext cx="5638800" cy="190500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pPr>
            <a:r>
              <a:rPr lang="nl-NL" sz="3600">
                <a:latin typeface="Arial" panose="020B0604020202020204" pitchFamily="34" charset="0"/>
                <a:ea typeface="Calibri" panose="020F0502020204030204" pitchFamily="34" charset="0"/>
                <a:cs typeface="Arial" panose="020B0604020202020204" pitchFamily="34" charset="0"/>
              </a:rPr>
              <a:t>Ứng dụng tính chất </a:t>
            </a:r>
          </a:p>
          <a:p>
            <a:pPr algn="ctr">
              <a:lnSpc>
                <a:spcPct val="150000"/>
              </a:lnSpc>
            </a:pPr>
            <a:r>
              <a:rPr lang="nl-NL" sz="3600">
                <a:latin typeface="Arial" panose="020B0604020202020204" pitchFamily="34" charset="0"/>
                <a:ea typeface="Calibri" panose="020F0502020204030204" pitchFamily="34" charset="0"/>
                <a:cs typeface="Arial" panose="020B0604020202020204" pitchFamily="34" charset="0"/>
              </a:rPr>
              <a:t>dẫn nhiệt của vật</a:t>
            </a:r>
            <a:endParaRPr lang="en-US" sz="3500">
              <a:latin typeface="Arial" panose="020B0604020202020204" pitchFamily="34" charset="0"/>
              <a:cs typeface="Arial" panose="020B0604020202020204" pitchFamily="34" charset="0"/>
            </a:endParaRPr>
          </a:p>
        </p:txBody>
      </p:sp>
      <p:cxnSp>
        <p:nvCxnSpPr>
          <p:cNvPr id="54" name="Straight Arrow Connector 53"/>
          <p:cNvCxnSpPr>
            <a:stCxn id="51" idx="2"/>
            <a:endCxn id="52" idx="0"/>
          </p:cNvCxnSpPr>
          <p:nvPr/>
        </p:nvCxnSpPr>
        <p:spPr>
          <a:xfrm>
            <a:off x="15163800" y="2541327"/>
            <a:ext cx="0" cy="495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2" idx="2"/>
            <a:endCxn id="53" idx="0"/>
          </p:cNvCxnSpPr>
          <p:nvPr/>
        </p:nvCxnSpPr>
        <p:spPr>
          <a:xfrm>
            <a:off x="15163800" y="4941627"/>
            <a:ext cx="0" cy="4981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839200" y="8137830"/>
            <a:ext cx="6587495" cy="2149170"/>
          </a:xfrm>
          <a:prstGeom prst="rect">
            <a:avLst/>
          </a:prstGeom>
        </p:spPr>
      </p:pic>
    </p:spTree>
    <p:extLst>
      <p:ext uri="{BB962C8B-B14F-4D97-AF65-F5344CB8AC3E}">
        <p14:creationId xmlns:p14="http://schemas.microsoft.com/office/powerpoint/2010/main" val="3840110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up)">
                                      <p:cBhvr>
                                        <p:cTn id="12" dur="500"/>
                                        <p:tgtEl>
                                          <p:spTgt spid="38"/>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up)">
                                      <p:cBhvr>
                                        <p:cTn id="21" dur="500"/>
                                        <p:tgtEl>
                                          <p:spTgt spid="39"/>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dissolv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up)">
                                      <p:cBhvr>
                                        <p:cTn id="30" dur="500"/>
                                        <p:tgtEl>
                                          <p:spTgt spid="42"/>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dissolv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dissolv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up)">
                                      <p:cBhvr>
                                        <p:cTn id="44" dur="500"/>
                                        <p:tgtEl>
                                          <p:spTgt spid="48"/>
                                        </p:tgtEl>
                                      </p:cBhvr>
                                    </p:animEffect>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dissolve">
                                      <p:cBhvr>
                                        <p:cTn id="48" dur="500"/>
                                        <p:tgtEl>
                                          <p:spTgt spid="4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up)">
                                      <p:cBhvr>
                                        <p:cTn id="53" dur="500"/>
                                        <p:tgtEl>
                                          <p:spTgt spid="49"/>
                                        </p:tgtEl>
                                      </p:cBhvr>
                                    </p:animEffect>
                                  </p:childTnLst>
                                </p:cTn>
                              </p:par>
                            </p:childTnLst>
                          </p:cTn>
                        </p:par>
                        <p:par>
                          <p:cTn id="54" fill="hold">
                            <p:stCondLst>
                              <p:cond delay="500"/>
                            </p:stCondLst>
                            <p:childTnLst>
                              <p:par>
                                <p:cTn id="55" presetID="9" presetClass="entr" presetSubtype="0"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dissolv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dissolve">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up)">
                                      <p:cBhvr>
                                        <p:cTn id="67" dur="500"/>
                                        <p:tgtEl>
                                          <p:spTgt spid="54"/>
                                        </p:tgtEl>
                                      </p:cBhvr>
                                    </p:animEffect>
                                  </p:childTnLst>
                                </p:cTn>
                              </p:par>
                            </p:childTnLst>
                          </p:cTn>
                        </p:par>
                        <p:par>
                          <p:cTn id="68" fill="hold">
                            <p:stCondLst>
                              <p:cond delay="500"/>
                            </p:stCondLst>
                            <p:childTnLst>
                              <p:par>
                                <p:cTn id="69" presetID="9"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dissolve">
                                      <p:cBhvr>
                                        <p:cTn id="71" dur="500"/>
                                        <p:tgtEl>
                                          <p:spTgt spid="5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up)">
                                      <p:cBhvr>
                                        <p:cTn id="76" dur="500"/>
                                        <p:tgtEl>
                                          <p:spTgt spid="55"/>
                                        </p:tgtEl>
                                      </p:cBhvr>
                                    </p:animEffect>
                                  </p:childTnLst>
                                </p:cTn>
                              </p:par>
                            </p:childTnLst>
                          </p:cTn>
                        </p:par>
                        <p:par>
                          <p:cTn id="77" fill="hold">
                            <p:stCondLst>
                              <p:cond delay="500"/>
                            </p:stCondLst>
                            <p:childTnLst>
                              <p:par>
                                <p:cTn id="78" presetID="9"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dissolve">
                                      <p:cBhvr>
                                        <p:cTn id="8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45" grpId="0" animBg="1"/>
      <p:bldP spid="46" grpId="0" animBg="1"/>
      <p:bldP spid="47" grpId="0" animBg="1"/>
      <p:bldP spid="51" grpId="0" animBg="1"/>
      <p:bldP spid="52"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6C5D8"/>
        </a:solidFill>
        <a:effectLst/>
      </p:bgPr>
    </p:bg>
    <p:spTree>
      <p:nvGrpSpPr>
        <p:cNvPr id="1" name=""/>
        <p:cNvGrpSpPr/>
        <p:nvPr/>
      </p:nvGrpSpPr>
      <p:grpSpPr>
        <a:xfrm>
          <a:off x="0" y="0"/>
          <a:ext cx="0" cy="0"/>
          <a:chOff x="0" y="0"/>
          <a:chExt cx="0" cy="0"/>
        </a:xfrm>
      </p:grpSpPr>
      <p:grpSp>
        <p:nvGrpSpPr>
          <p:cNvPr id="29" name="Group 28"/>
          <p:cNvGrpSpPr/>
          <p:nvPr/>
        </p:nvGrpSpPr>
        <p:grpSpPr>
          <a:xfrm>
            <a:off x="1028700" y="1019175"/>
            <a:ext cx="16230600" cy="8239125"/>
            <a:chOff x="1028700" y="1019175"/>
            <a:chExt cx="16230600" cy="8239125"/>
          </a:xfrm>
        </p:grpSpPr>
        <p:grpSp>
          <p:nvGrpSpPr>
            <p:cNvPr id="2" name="Group 2"/>
            <p:cNvGrpSpPr/>
            <p:nvPr/>
          </p:nvGrpSpPr>
          <p:grpSpPr>
            <a:xfrm>
              <a:off x="1028700" y="1019175"/>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3596882" y="4227924"/>
              <a:ext cx="6423466" cy="63118"/>
              <a:chOff x="0" y="0"/>
              <a:chExt cx="1691777" cy="16624"/>
            </a:xfrm>
          </p:grpSpPr>
          <p:sp>
            <p:nvSpPr>
              <p:cNvPr id="6" name="Freeform 6"/>
              <p:cNvSpPr/>
              <p:nvPr/>
            </p:nvSpPr>
            <p:spPr>
              <a:xfrm>
                <a:off x="0" y="0"/>
                <a:ext cx="1691777" cy="16624"/>
              </a:xfrm>
              <a:custGeom>
                <a:avLst/>
                <a:gdLst/>
                <a:ahLst/>
                <a:cxnLst/>
                <a:rect l="l" t="t" r="r" b="b"/>
                <a:pathLst>
                  <a:path w="1691777" h="16624">
                    <a:moveTo>
                      <a:pt x="0" y="0"/>
                    </a:moveTo>
                    <a:lnTo>
                      <a:pt x="1691777" y="0"/>
                    </a:lnTo>
                    <a:lnTo>
                      <a:pt x="1691777" y="16624"/>
                    </a:lnTo>
                    <a:lnTo>
                      <a:pt x="0" y="16624"/>
                    </a:lnTo>
                    <a:close/>
                  </a:path>
                </a:pathLst>
              </a:custGeom>
              <a:solidFill>
                <a:srgbClr val="FFE893"/>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6275535" y="8279453"/>
              <a:ext cx="983765" cy="97884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913367" cy="90880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14721" y="8264152"/>
              <a:ext cx="983765" cy="978847"/>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931087" y="1061956"/>
              <a:ext cx="913367" cy="908800"/>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6223824" y="7285306"/>
              <a:ext cx="983765" cy="978847"/>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087040" y="1970756"/>
              <a:ext cx="913367" cy="908800"/>
            </a:xfrm>
            <a:prstGeom prst="rect">
              <a:avLst/>
            </a:prstGeom>
          </p:spPr>
        </p:pic>
        <p:grpSp>
          <p:nvGrpSpPr>
            <p:cNvPr id="18" name="Group 18"/>
            <p:cNvGrpSpPr/>
            <p:nvPr/>
          </p:nvGrpSpPr>
          <p:grpSpPr>
            <a:xfrm rot="5400000">
              <a:off x="-1548199" y="5923853"/>
              <a:ext cx="6136221" cy="47625"/>
              <a:chOff x="0" y="0"/>
              <a:chExt cx="1616124" cy="12543"/>
            </a:xfrm>
          </p:grpSpPr>
          <p:sp>
            <p:nvSpPr>
              <p:cNvPr id="19" name="Freeform 19"/>
              <p:cNvSpPr/>
              <p:nvPr/>
            </p:nvSpPr>
            <p:spPr>
              <a:xfrm>
                <a:off x="0" y="0"/>
                <a:ext cx="1616124" cy="12543"/>
              </a:xfrm>
              <a:custGeom>
                <a:avLst/>
                <a:gdLst/>
                <a:ahLst/>
                <a:cxnLst/>
                <a:rect l="l" t="t" r="r" b="b"/>
                <a:pathLst>
                  <a:path w="1616124" h="12543">
                    <a:moveTo>
                      <a:pt x="0" y="0"/>
                    </a:moveTo>
                    <a:lnTo>
                      <a:pt x="1616124" y="0"/>
                    </a:lnTo>
                    <a:lnTo>
                      <a:pt x="1616124" y="12543"/>
                    </a:lnTo>
                    <a:lnTo>
                      <a:pt x="0" y="12543"/>
                    </a:lnTo>
                    <a:close/>
                  </a:path>
                </a:pathLst>
              </a:custGeom>
              <a:solidFill>
                <a:srgbClr val="F8A4A4"/>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543723" y="8968151"/>
              <a:ext cx="13958290" cy="47625"/>
              <a:chOff x="0" y="0"/>
              <a:chExt cx="3676258" cy="12543"/>
            </a:xfrm>
          </p:grpSpPr>
          <p:sp>
            <p:nvSpPr>
              <p:cNvPr id="22" name="Freeform 22"/>
              <p:cNvSpPr/>
              <p:nvPr/>
            </p:nvSpPr>
            <p:spPr>
              <a:xfrm>
                <a:off x="0" y="0"/>
                <a:ext cx="3676257" cy="12543"/>
              </a:xfrm>
              <a:custGeom>
                <a:avLst/>
                <a:gdLst/>
                <a:ahLst/>
                <a:cxnLst/>
                <a:rect l="l" t="t" r="r" b="b"/>
                <a:pathLst>
                  <a:path w="3676257" h="12543">
                    <a:moveTo>
                      <a:pt x="0" y="0"/>
                    </a:moveTo>
                    <a:lnTo>
                      <a:pt x="3676257" y="0"/>
                    </a:lnTo>
                    <a:lnTo>
                      <a:pt x="3676257" y="12543"/>
                    </a:lnTo>
                    <a:lnTo>
                      <a:pt x="0" y="12543"/>
                    </a:lnTo>
                    <a:close/>
                  </a:path>
                </a:pathLst>
              </a:custGeom>
              <a:solidFill>
                <a:srgbClr val="A5D8BC"/>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pic>
        <p:nvPicPr>
          <p:cNvPr id="24" name="Picture 24"/>
          <p:cNvPicPr>
            <a:picLocks noChangeAspect="1"/>
          </p:cNvPicPr>
          <p:nvPr/>
        </p:nvPicPr>
        <p:blipFill>
          <a:blip r:embed="rId10"/>
          <a:srcRect b="17507"/>
          <a:stretch>
            <a:fillRect/>
          </a:stretch>
        </p:blipFill>
        <p:spPr>
          <a:xfrm>
            <a:off x="5434915" y="5361104"/>
            <a:ext cx="7421584" cy="3607047"/>
          </a:xfrm>
          <a:prstGeom prst="rect">
            <a:avLst/>
          </a:prstGeom>
        </p:spPr>
      </p:pic>
      <p:sp>
        <p:nvSpPr>
          <p:cNvPr id="27" name="TextBox 7">
            <a:extLst>
              <a:ext uri="{FF2B5EF4-FFF2-40B4-BE49-F238E27FC236}">
                <a16:creationId xmlns:a16="http://schemas.microsoft.com/office/drawing/2014/main" id="{F382605D-8CD3-44BE-AC1B-6FF362FEC183}"/>
              </a:ext>
            </a:extLst>
          </p:cNvPr>
          <p:cNvSpPr txBox="1"/>
          <p:nvPr/>
        </p:nvSpPr>
        <p:spPr>
          <a:xfrm>
            <a:off x="1940902" y="1582460"/>
            <a:ext cx="14406196" cy="1046440"/>
          </a:xfrm>
          <a:prstGeom prst="rect">
            <a:avLst/>
          </a:prstGeom>
        </p:spPr>
        <p:txBody>
          <a:bodyPr wrap="square" lIns="0" tIns="0" rIns="0" bIns="0" rtlCol="0" anchor="ctr">
            <a:spAutoFit/>
          </a:bodyPr>
          <a:lstStyle/>
          <a:p>
            <a:pPr algn="ctr"/>
            <a:r>
              <a:rPr lang="en-US" sz="6800" b="1">
                <a:solidFill>
                  <a:schemeClr val="accent2"/>
                </a:solidFill>
                <a:latin typeface="Arial" panose="020B0604020202020204" pitchFamily="34" charset="0"/>
                <a:cs typeface="Arial" panose="020B0604020202020204" pitchFamily="34" charset="0"/>
              </a:rPr>
              <a:t>ÔN TẬP CHỦ ĐỀ</a:t>
            </a:r>
            <a:endParaRPr lang="en-US" sz="6800" b="1" dirty="0">
              <a:solidFill>
                <a:schemeClr val="accent2"/>
              </a:solidFill>
              <a:latin typeface="Arial" panose="020B0604020202020204" pitchFamily="34" charset="0"/>
              <a:cs typeface="Arial" panose="020B0604020202020204" pitchFamily="34" charset="0"/>
            </a:endParaRPr>
          </a:p>
        </p:txBody>
      </p:sp>
      <p:grpSp>
        <p:nvGrpSpPr>
          <p:cNvPr id="31" name="Group 30"/>
          <p:cNvGrpSpPr/>
          <p:nvPr/>
        </p:nvGrpSpPr>
        <p:grpSpPr>
          <a:xfrm>
            <a:off x="4544758" y="3269114"/>
            <a:ext cx="9089239" cy="6382407"/>
            <a:chOff x="4544758" y="3269114"/>
            <a:chExt cx="9089239" cy="6382407"/>
          </a:xfrm>
        </p:grpSpPr>
        <p:grpSp>
          <p:nvGrpSpPr>
            <p:cNvPr id="14" name="Group 14"/>
            <p:cNvGrpSpPr/>
            <p:nvPr/>
          </p:nvGrpSpPr>
          <p:grpSpPr>
            <a:xfrm>
              <a:off x="4544758" y="3269114"/>
              <a:ext cx="9089239" cy="6382407"/>
              <a:chOff x="-53887" y="-69571"/>
              <a:chExt cx="2089546" cy="882371"/>
            </a:xfrm>
          </p:grpSpPr>
          <p:sp>
            <p:nvSpPr>
              <p:cNvPr id="15" name="Freeform 15"/>
              <p:cNvSpPr/>
              <p:nvPr/>
            </p:nvSpPr>
            <p:spPr>
              <a:xfrm>
                <a:off x="-53887" y="-69571"/>
                <a:ext cx="2089546" cy="227531"/>
              </a:xfrm>
              <a:custGeom>
                <a:avLst/>
                <a:gdLst/>
                <a:ahLst/>
                <a:cxnLst/>
                <a:rect l="l" t="t" r="r" b="b"/>
                <a:pathLst>
                  <a:path w="2000180" h="174572">
                    <a:moveTo>
                      <a:pt x="45381" y="0"/>
                    </a:moveTo>
                    <a:lnTo>
                      <a:pt x="1954799" y="0"/>
                    </a:lnTo>
                    <a:cubicBezTo>
                      <a:pt x="1979863" y="0"/>
                      <a:pt x="2000180" y="20318"/>
                      <a:pt x="2000180" y="45381"/>
                    </a:cubicBezTo>
                    <a:lnTo>
                      <a:pt x="2000180" y="129191"/>
                    </a:lnTo>
                    <a:cubicBezTo>
                      <a:pt x="2000180" y="154255"/>
                      <a:pt x="1979863" y="174572"/>
                      <a:pt x="1954799" y="174572"/>
                    </a:cubicBezTo>
                    <a:lnTo>
                      <a:pt x="45381" y="174572"/>
                    </a:lnTo>
                    <a:cubicBezTo>
                      <a:pt x="20318" y="174572"/>
                      <a:pt x="0" y="154255"/>
                      <a:pt x="0" y="129191"/>
                    </a:cubicBezTo>
                    <a:lnTo>
                      <a:pt x="0" y="45381"/>
                    </a:lnTo>
                    <a:cubicBezTo>
                      <a:pt x="0" y="20318"/>
                      <a:pt x="20318" y="0"/>
                      <a:pt x="45381" y="0"/>
                    </a:cubicBezTo>
                    <a:close/>
                  </a:path>
                </a:pathLst>
              </a:custGeom>
              <a:solidFill>
                <a:srgbClr val="EFEAEA"/>
              </a:solidFill>
            </p:spPr>
            <p:txBody>
              <a:bodyPr/>
              <a:lstStyle/>
              <a:p>
                <a:endParaRPr lang="en-US"/>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096140" y="3622097"/>
              <a:ext cx="958336" cy="958336"/>
            </a:xfrm>
            <a:prstGeom prst="rect">
              <a:avLst/>
            </a:prstGeom>
          </p:spPr>
        </p:pic>
        <p:sp>
          <p:nvSpPr>
            <p:cNvPr id="30" name="Rectangle 29"/>
            <p:cNvSpPr/>
            <p:nvPr/>
          </p:nvSpPr>
          <p:spPr>
            <a:xfrm>
              <a:off x="6442199" y="3522622"/>
              <a:ext cx="6301726" cy="1138773"/>
            </a:xfrm>
            <a:prstGeom prst="rect">
              <a:avLst/>
            </a:prstGeom>
          </p:spPr>
          <p:txBody>
            <a:bodyPr wrap="none">
              <a:spAutoFit/>
            </a:bodyPr>
            <a:lstStyle/>
            <a:p>
              <a:pPr algn="ctr"/>
              <a:r>
                <a:rPr lang="en-US" sz="6800" b="1">
                  <a:solidFill>
                    <a:schemeClr val="accent5">
                      <a:lumMod val="50000"/>
                    </a:schemeClr>
                  </a:solidFill>
                  <a:latin typeface="Arial" panose="020B0604020202020204" pitchFamily="34" charset="0"/>
                  <a:cs typeface="Arial" panose="020B0604020202020204" pitchFamily="34" charset="0"/>
                </a:rPr>
                <a:t>NĂNG LƯỢNG</a:t>
              </a:r>
              <a:endParaRPr lang="en-US" sz="6800" b="1" dirty="0">
                <a:solidFill>
                  <a:schemeClr val="accent5">
                    <a:lumMod val="50000"/>
                  </a:schemeClr>
                </a:solidFill>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6C5D8"/>
        </a:solidFill>
        <a:effectLst/>
      </p:bgPr>
    </p:bg>
    <p:spTree>
      <p:nvGrpSpPr>
        <p:cNvPr id="1" name=""/>
        <p:cNvGrpSpPr/>
        <p:nvPr/>
      </p:nvGrpSpPr>
      <p:grpSpPr>
        <a:xfrm>
          <a:off x="0" y="0"/>
          <a:ext cx="0" cy="0"/>
          <a:chOff x="0" y="0"/>
          <a:chExt cx="0" cy="0"/>
        </a:xfrm>
      </p:grpSpPr>
      <p:grpSp>
        <p:nvGrpSpPr>
          <p:cNvPr id="14" name="Group 13"/>
          <p:cNvGrpSpPr/>
          <p:nvPr/>
        </p:nvGrpSpPr>
        <p:grpSpPr>
          <a:xfrm>
            <a:off x="762000" y="647700"/>
            <a:ext cx="16878300" cy="9067800"/>
            <a:chOff x="1028700" y="1028700"/>
            <a:chExt cx="16230600" cy="822960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3596882" y="4227924"/>
              <a:ext cx="6423466" cy="63118"/>
              <a:chOff x="0" y="0"/>
              <a:chExt cx="1691777" cy="16624"/>
            </a:xfrm>
          </p:grpSpPr>
          <p:sp>
            <p:nvSpPr>
              <p:cNvPr id="6" name="Freeform 6"/>
              <p:cNvSpPr/>
              <p:nvPr/>
            </p:nvSpPr>
            <p:spPr>
              <a:xfrm>
                <a:off x="0" y="0"/>
                <a:ext cx="1691777" cy="16624"/>
              </a:xfrm>
              <a:custGeom>
                <a:avLst/>
                <a:gdLst/>
                <a:ahLst/>
                <a:cxnLst/>
                <a:rect l="l" t="t" r="r" b="b"/>
                <a:pathLst>
                  <a:path w="1691777" h="16624">
                    <a:moveTo>
                      <a:pt x="0" y="0"/>
                    </a:moveTo>
                    <a:lnTo>
                      <a:pt x="1691777" y="0"/>
                    </a:lnTo>
                    <a:lnTo>
                      <a:pt x="1691777" y="16624"/>
                    </a:lnTo>
                    <a:lnTo>
                      <a:pt x="0" y="16624"/>
                    </a:lnTo>
                    <a:close/>
                  </a:path>
                </a:pathLst>
              </a:custGeom>
              <a:solidFill>
                <a:srgbClr val="FFE893"/>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6275535" y="8279453"/>
              <a:ext cx="983765" cy="97884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38225"/>
              <a:ext cx="913367" cy="90880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14721" y="8264152"/>
              <a:ext cx="983765" cy="978847"/>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931087" y="1061956"/>
              <a:ext cx="913367" cy="908800"/>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6223824" y="7285306"/>
              <a:ext cx="983765" cy="978847"/>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087040" y="1970756"/>
              <a:ext cx="913367" cy="908800"/>
            </a:xfrm>
            <a:prstGeom prst="rect">
              <a:avLst/>
            </a:prstGeom>
          </p:spPr>
        </p:pic>
        <p:grpSp>
          <p:nvGrpSpPr>
            <p:cNvPr id="18" name="Group 18"/>
            <p:cNvGrpSpPr/>
            <p:nvPr/>
          </p:nvGrpSpPr>
          <p:grpSpPr>
            <a:xfrm rot="5400000">
              <a:off x="-1548199" y="5923853"/>
              <a:ext cx="6136221" cy="47625"/>
              <a:chOff x="0" y="0"/>
              <a:chExt cx="1616124" cy="12543"/>
            </a:xfrm>
          </p:grpSpPr>
          <p:sp>
            <p:nvSpPr>
              <p:cNvPr id="19" name="Freeform 19"/>
              <p:cNvSpPr/>
              <p:nvPr/>
            </p:nvSpPr>
            <p:spPr>
              <a:xfrm>
                <a:off x="0" y="0"/>
                <a:ext cx="1616124" cy="12543"/>
              </a:xfrm>
              <a:custGeom>
                <a:avLst/>
                <a:gdLst/>
                <a:ahLst/>
                <a:cxnLst/>
                <a:rect l="l" t="t" r="r" b="b"/>
                <a:pathLst>
                  <a:path w="1616124" h="12543">
                    <a:moveTo>
                      <a:pt x="0" y="0"/>
                    </a:moveTo>
                    <a:lnTo>
                      <a:pt x="1616124" y="0"/>
                    </a:lnTo>
                    <a:lnTo>
                      <a:pt x="1616124" y="12543"/>
                    </a:lnTo>
                    <a:lnTo>
                      <a:pt x="0" y="12543"/>
                    </a:lnTo>
                    <a:close/>
                  </a:path>
                </a:pathLst>
              </a:custGeom>
              <a:solidFill>
                <a:srgbClr val="F8A4A4"/>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543723" y="8968151"/>
              <a:ext cx="13958290" cy="47625"/>
              <a:chOff x="0" y="0"/>
              <a:chExt cx="3676258" cy="12543"/>
            </a:xfrm>
          </p:grpSpPr>
          <p:sp>
            <p:nvSpPr>
              <p:cNvPr id="22" name="Freeform 22"/>
              <p:cNvSpPr/>
              <p:nvPr/>
            </p:nvSpPr>
            <p:spPr>
              <a:xfrm>
                <a:off x="0" y="0"/>
                <a:ext cx="3676257" cy="12543"/>
              </a:xfrm>
              <a:custGeom>
                <a:avLst/>
                <a:gdLst/>
                <a:ahLst/>
                <a:cxnLst/>
                <a:rect l="l" t="t" r="r" b="b"/>
                <a:pathLst>
                  <a:path w="3676257" h="12543">
                    <a:moveTo>
                      <a:pt x="0" y="0"/>
                    </a:moveTo>
                    <a:lnTo>
                      <a:pt x="3676257" y="0"/>
                    </a:lnTo>
                    <a:lnTo>
                      <a:pt x="3676257" y="12543"/>
                    </a:lnTo>
                    <a:lnTo>
                      <a:pt x="0" y="12543"/>
                    </a:lnTo>
                    <a:close/>
                  </a:path>
                </a:pathLst>
              </a:custGeom>
              <a:solidFill>
                <a:srgbClr val="ADE8C8"/>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56" name="TextBox 18">
            <a:extLst>
              <a:ext uri="{FF2B5EF4-FFF2-40B4-BE49-F238E27FC236}">
                <a16:creationId xmlns:a16="http://schemas.microsoft.com/office/drawing/2014/main" id="{90670B90-96B2-3059-C472-768521E0AEDE}"/>
              </a:ext>
            </a:extLst>
          </p:cNvPr>
          <p:cNvSpPr txBox="1"/>
          <p:nvPr/>
        </p:nvSpPr>
        <p:spPr>
          <a:xfrm>
            <a:off x="3534035" y="1060127"/>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a:solidFill>
                  <a:schemeClr val="tx2"/>
                </a:solidFill>
                <a:latin typeface="Arial" panose="020B0604020202020204" pitchFamily="34" charset="0"/>
                <a:cs typeface="Arial" panose="020B0604020202020204" pitchFamily="34" charset="0"/>
              </a:rPr>
              <a:t>NỘI DUNG BÀI HỌC</a:t>
            </a:r>
          </a:p>
        </p:txBody>
      </p:sp>
      <p:grpSp>
        <p:nvGrpSpPr>
          <p:cNvPr id="32" name="Group 31">
            <a:extLst>
              <a:ext uri="{FF2B5EF4-FFF2-40B4-BE49-F238E27FC236}">
                <a16:creationId xmlns:a16="http://schemas.microsoft.com/office/drawing/2014/main" id="{361F0E2E-82A5-61F3-98B4-B9758207AA7F}"/>
              </a:ext>
            </a:extLst>
          </p:cNvPr>
          <p:cNvGrpSpPr/>
          <p:nvPr/>
        </p:nvGrpSpPr>
        <p:grpSpPr>
          <a:xfrm>
            <a:off x="1771347" y="3224051"/>
            <a:ext cx="7126928" cy="4648200"/>
            <a:chOff x="1622990" y="1841858"/>
            <a:chExt cx="14941586" cy="3574663"/>
          </a:xfrm>
        </p:grpSpPr>
        <p:grpSp>
          <p:nvGrpSpPr>
            <p:cNvPr id="33" name="Group 2"/>
            <p:cNvGrpSpPr/>
            <p:nvPr/>
          </p:nvGrpSpPr>
          <p:grpSpPr>
            <a:xfrm>
              <a:off x="1622990" y="2162728"/>
              <a:ext cx="14941586" cy="3253793"/>
              <a:chOff x="0" y="-3810"/>
              <a:chExt cx="6809830" cy="1381755"/>
            </a:xfrm>
          </p:grpSpPr>
          <p:sp>
            <p:nvSpPr>
              <p:cNvPr id="36" name="Freeform 3"/>
              <p:cNvSpPr/>
              <p:nvPr/>
            </p:nvSpPr>
            <p:spPr>
              <a:xfrm>
                <a:off x="0" y="-3810"/>
                <a:ext cx="6809830" cy="1381755"/>
              </a:xfrm>
              <a:custGeom>
                <a:avLst/>
                <a:gdLst/>
                <a:ahLst/>
                <a:cxnLst/>
                <a:rect l="l" t="t" r="r" b="b"/>
                <a:pathLst>
                  <a:path w="6809830" h="3273346">
                    <a:moveTo>
                      <a:pt x="6797130" y="38100"/>
                    </a:moveTo>
                    <a:cubicBezTo>
                      <a:pt x="6795860" y="34290"/>
                      <a:pt x="6795860" y="30480"/>
                      <a:pt x="6795860" y="25400"/>
                    </a:cubicBezTo>
                    <a:cubicBezTo>
                      <a:pt x="6795860" y="11430"/>
                      <a:pt x="6792051" y="6350"/>
                      <a:pt x="6778080" y="5080"/>
                    </a:cubicBezTo>
                    <a:cubicBezTo>
                      <a:pt x="6710631" y="3810"/>
                      <a:pt x="6579657" y="0"/>
                      <a:pt x="6454141" y="5080"/>
                    </a:cubicBezTo>
                    <a:cubicBezTo>
                      <a:pt x="6219480" y="12700"/>
                      <a:pt x="5990275" y="13970"/>
                      <a:pt x="5755614" y="13970"/>
                    </a:cubicBezTo>
                    <a:cubicBezTo>
                      <a:pt x="5400894" y="13970"/>
                      <a:pt x="5051630" y="10160"/>
                      <a:pt x="4696910" y="8890"/>
                    </a:cubicBezTo>
                    <a:cubicBezTo>
                      <a:pt x="4522278" y="7620"/>
                      <a:pt x="4353104" y="7620"/>
                      <a:pt x="4178472" y="8890"/>
                    </a:cubicBezTo>
                    <a:cubicBezTo>
                      <a:pt x="3987469" y="8890"/>
                      <a:pt x="3801923" y="11430"/>
                      <a:pt x="3610919" y="12700"/>
                    </a:cubicBezTo>
                    <a:cubicBezTo>
                      <a:pt x="3469031" y="13970"/>
                      <a:pt x="3332600" y="12700"/>
                      <a:pt x="3190712" y="16510"/>
                    </a:cubicBezTo>
                    <a:cubicBezTo>
                      <a:pt x="3048823" y="20320"/>
                      <a:pt x="2432155" y="20320"/>
                      <a:pt x="2290267" y="19050"/>
                    </a:cubicBezTo>
                    <a:cubicBezTo>
                      <a:pt x="2202951" y="17780"/>
                      <a:pt x="1919175" y="21590"/>
                      <a:pt x="1831859" y="21590"/>
                    </a:cubicBezTo>
                    <a:cubicBezTo>
                      <a:pt x="1717257" y="21590"/>
                      <a:pt x="1597198" y="22860"/>
                      <a:pt x="1482596" y="21590"/>
                    </a:cubicBezTo>
                    <a:cubicBezTo>
                      <a:pt x="1346165" y="20320"/>
                      <a:pt x="1209734" y="19050"/>
                      <a:pt x="1073303" y="25400"/>
                    </a:cubicBezTo>
                    <a:cubicBezTo>
                      <a:pt x="936872" y="31750"/>
                      <a:pt x="800441" y="31750"/>
                      <a:pt x="664010" y="29210"/>
                    </a:cubicBezTo>
                    <a:cubicBezTo>
                      <a:pt x="522121" y="26670"/>
                      <a:pt x="385690" y="25400"/>
                      <a:pt x="243802" y="24130"/>
                    </a:cubicBezTo>
                    <a:cubicBezTo>
                      <a:pt x="156486" y="21590"/>
                      <a:pt x="63713" y="20320"/>
                      <a:pt x="39370" y="20320"/>
                    </a:cubicBezTo>
                    <a:cubicBezTo>
                      <a:pt x="26670" y="19050"/>
                      <a:pt x="13970" y="17780"/>
                      <a:pt x="0" y="16510"/>
                    </a:cubicBezTo>
                    <a:cubicBezTo>
                      <a:pt x="0" y="24130"/>
                      <a:pt x="0" y="29210"/>
                      <a:pt x="0" y="33020"/>
                    </a:cubicBezTo>
                    <a:cubicBezTo>
                      <a:pt x="7620" y="119892"/>
                      <a:pt x="3810" y="274424"/>
                      <a:pt x="2540" y="396022"/>
                    </a:cubicBezTo>
                    <a:cubicBezTo>
                      <a:pt x="1270" y="482155"/>
                      <a:pt x="2540" y="565754"/>
                      <a:pt x="2540" y="651886"/>
                    </a:cubicBezTo>
                    <a:cubicBezTo>
                      <a:pt x="3810" y="730419"/>
                      <a:pt x="5080" y="808951"/>
                      <a:pt x="6350" y="887483"/>
                    </a:cubicBezTo>
                    <a:cubicBezTo>
                      <a:pt x="7620" y="963482"/>
                      <a:pt x="6350" y="1039482"/>
                      <a:pt x="7620" y="1115481"/>
                    </a:cubicBezTo>
                    <a:cubicBezTo>
                      <a:pt x="8890" y="1232013"/>
                      <a:pt x="10160" y="1348545"/>
                      <a:pt x="11430" y="1465077"/>
                    </a:cubicBezTo>
                    <a:cubicBezTo>
                      <a:pt x="11430" y="1508143"/>
                      <a:pt x="11430" y="3175057"/>
                      <a:pt x="11430" y="3218123"/>
                    </a:cubicBezTo>
                    <a:cubicBezTo>
                      <a:pt x="11430" y="3237786"/>
                      <a:pt x="15240" y="3241596"/>
                      <a:pt x="31750" y="3245406"/>
                    </a:cubicBezTo>
                    <a:cubicBezTo>
                      <a:pt x="43180" y="3247946"/>
                      <a:pt x="54610" y="3250486"/>
                      <a:pt x="85542" y="3251756"/>
                    </a:cubicBezTo>
                    <a:cubicBezTo>
                      <a:pt x="309289" y="3253026"/>
                      <a:pt x="533036" y="3254296"/>
                      <a:pt x="756783" y="3254296"/>
                    </a:cubicBezTo>
                    <a:cubicBezTo>
                      <a:pt x="805898" y="3254296"/>
                      <a:pt x="855013" y="3254296"/>
                      <a:pt x="904128" y="3254296"/>
                    </a:cubicBezTo>
                    <a:cubicBezTo>
                      <a:pt x="1062388" y="3255566"/>
                      <a:pt x="1215191" y="3259376"/>
                      <a:pt x="1373451" y="3256836"/>
                    </a:cubicBezTo>
                    <a:cubicBezTo>
                      <a:pt x="1542626" y="3254296"/>
                      <a:pt x="1717257" y="3255566"/>
                      <a:pt x="1886432" y="3256836"/>
                    </a:cubicBezTo>
                    <a:cubicBezTo>
                      <a:pt x="2088349" y="3258106"/>
                      <a:pt x="2966965" y="3258106"/>
                      <a:pt x="3168883" y="3258106"/>
                    </a:cubicBezTo>
                    <a:cubicBezTo>
                      <a:pt x="3338057" y="3259376"/>
                      <a:pt x="3507232" y="3258106"/>
                      <a:pt x="3676406" y="3259376"/>
                    </a:cubicBezTo>
                    <a:cubicBezTo>
                      <a:pt x="3801923" y="3259376"/>
                      <a:pt x="3927439" y="3261916"/>
                      <a:pt x="4052956" y="3260646"/>
                    </a:cubicBezTo>
                    <a:cubicBezTo>
                      <a:pt x="4314903" y="3260646"/>
                      <a:pt x="4576851" y="3258106"/>
                      <a:pt x="4838798" y="3259376"/>
                    </a:cubicBezTo>
                    <a:cubicBezTo>
                      <a:pt x="5237177" y="3260646"/>
                      <a:pt x="5635555" y="3264456"/>
                      <a:pt x="6033934" y="3266996"/>
                    </a:cubicBezTo>
                    <a:cubicBezTo>
                      <a:pt x="6164907" y="3268266"/>
                      <a:pt x="6295881" y="3266996"/>
                      <a:pt x="6426855" y="3265726"/>
                    </a:cubicBezTo>
                    <a:cubicBezTo>
                      <a:pt x="6541457" y="3264456"/>
                      <a:pt x="6656059" y="3264456"/>
                      <a:pt x="6761570" y="3270806"/>
                    </a:cubicBezTo>
                    <a:cubicBezTo>
                      <a:pt x="6774270" y="3273346"/>
                      <a:pt x="6783160" y="3266996"/>
                      <a:pt x="6784431" y="3253026"/>
                    </a:cubicBezTo>
                    <a:cubicBezTo>
                      <a:pt x="6785701" y="3237786"/>
                      <a:pt x="6786970" y="3222546"/>
                      <a:pt x="6786970" y="3190257"/>
                    </a:cubicBezTo>
                    <a:cubicBezTo>
                      <a:pt x="6789510" y="3104124"/>
                      <a:pt x="6792051" y="1394144"/>
                      <a:pt x="6794591" y="1308012"/>
                    </a:cubicBezTo>
                    <a:cubicBezTo>
                      <a:pt x="6795860" y="1275079"/>
                      <a:pt x="6795860" y="1242146"/>
                      <a:pt x="6795860" y="1211746"/>
                    </a:cubicBezTo>
                    <a:cubicBezTo>
                      <a:pt x="6797131" y="1125614"/>
                      <a:pt x="6798401" y="1039481"/>
                      <a:pt x="6799670" y="950816"/>
                    </a:cubicBezTo>
                    <a:cubicBezTo>
                      <a:pt x="6800941" y="849484"/>
                      <a:pt x="6800941" y="750685"/>
                      <a:pt x="6800941" y="649353"/>
                    </a:cubicBezTo>
                    <a:cubicBezTo>
                      <a:pt x="6800941" y="616420"/>
                      <a:pt x="6802210" y="583487"/>
                      <a:pt x="6802210" y="553087"/>
                    </a:cubicBezTo>
                    <a:cubicBezTo>
                      <a:pt x="6802210" y="469488"/>
                      <a:pt x="6800941" y="388422"/>
                      <a:pt x="6802210" y="304823"/>
                    </a:cubicBezTo>
                    <a:cubicBezTo>
                      <a:pt x="6806020" y="218691"/>
                      <a:pt x="6809830" y="97092"/>
                      <a:pt x="6797130" y="38100"/>
                    </a:cubicBezTo>
                    <a:close/>
                  </a:path>
                </a:pathLst>
              </a:custGeom>
              <a:solidFill>
                <a:srgbClr val="FCE4E2"/>
              </a:solidFill>
              <a:effectLst>
                <a:outerShdw blurRad="50800" dist="38100" dir="2700000" algn="tl" rotWithShape="0">
                  <a:prstClr val="black">
                    <a:alpha val="40000"/>
                  </a:prstClr>
                </a:outerShdw>
              </a:effectLst>
            </p:spPr>
            <p:txBody>
              <a:bodyPr/>
              <a:lstStyle/>
              <a:p>
                <a:endParaRPr lang="en-US"/>
              </a:p>
            </p:txBody>
          </p:sp>
        </p:grpSp>
        <p:pic>
          <p:nvPicPr>
            <p:cNvPr id="34"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550695" y="1841858"/>
              <a:ext cx="5072519" cy="641739"/>
            </a:xfrm>
            <a:prstGeom prst="rect">
              <a:avLst/>
            </a:prstGeom>
          </p:spPr>
        </p:pic>
        <p:sp>
          <p:nvSpPr>
            <p:cNvPr id="35" name="TextBox 34"/>
            <p:cNvSpPr txBox="1"/>
            <p:nvPr/>
          </p:nvSpPr>
          <p:spPr>
            <a:xfrm>
              <a:off x="2356164" y="2909949"/>
              <a:ext cx="13948039" cy="1846207"/>
            </a:xfrm>
            <a:prstGeom prst="rect">
              <a:avLst/>
            </a:prstGeom>
            <a:noFill/>
          </p:spPr>
          <p:txBody>
            <a:bodyPr wrap="square" rtlCol="0" anchor="ctr">
              <a:spAutoFit/>
            </a:bodyPr>
            <a:lstStyle/>
            <a:p>
              <a:pPr algn="ctr">
                <a:lnSpc>
                  <a:spcPct val="150000"/>
                </a:lnSpc>
              </a:pPr>
              <a:r>
                <a:rPr lang="en-US" sz="5000" b="1" dirty="0">
                  <a:latin typeface="Arial" panose="020B0604020202020204" pitchFamily="34" charset="0"/>
                  <a:cs typeface="Arial" panose="020B0604020202020204" pitchFamily="34" charset="0"/>
                </a:rPr>
                <a:t>1</a:t>
              </a:r>
              <a:r>
                <a:rPr lang="en-US" sz="5000" b="1">
                  <a:latin typeface="Arial" panose="020B0604020202020204" pitchFamily="34" charset="0"/>
                  <a:cs typeface="Arial" panose="020B0604020202020204" pitchFamily="34" charset="0"/>
                </a:rPr>
                <a:t>. HỆ THỐNG KIẾN THỨC ĐÃ HỌC</a:t>
              </a:r>
              <a:endParaRPr lang="vi-VN" sz="5000" b="1"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9746A0B6-0995-1A0F-7777-CF1E1D89D569}"/>
              </a:ext>
            </a:extLst>
          </p:cNvPr>
          <p:cNvGrpSpPr/>
          <p:nvPr/>
        </p:nvGrpSpPr>
        <p:grpSpPr>
          <a:xfrm>
            <a:off x="9484672" y="3224051"/>
            <a:ext cx="7126928" cy="4648200"/>
            <a:chOff x="1622990" y="1841858"/>
            <a:chExt cx="14941586" cy="3574663"/>
          </a:xfrm>
        </p:grpSpPr>
        <p:grpSp>
          <p:nvGrpSpPr>
            <p:cNvPr id="38" name="Group 2">
              <a:extLst>
                <a:ext uri="{FF2B5EF4-FFF2-40B4-BE49-F238E27FC236}">
                  <a16:creationId xmlns:a16="http://schemas.microsoft.com/office/drawing/2014/main" id="{2B0A6600-7B58-5C59-04F5-25C98A5BB613}"/>
                </a:ext>
              </a:extLst>
            </p:cNvPr>
            <p:cNvGrpSpPr/>
            <p:nvPr/>
          </p:nvGrpSpPr>
          <p:grpSpPr>
            <a:xfrm>
              <a:off x="1622990" y="2162728"/>
              <a:ext cx="14941586" cy="3253793"/>
              <a:chOff x="0" y="-3810"/>
              <a:chExt cx="6809830" cy="1381755"/>
            </a:xfrm>
          </p:grpSpPr>
          <p:sp>
            <p:nvSpPr>
              <p:cNvPr id="41" name="Freeform 3">
                <a:extLst>
                  <a:ext uri="{FF2B5EF4-FFF2-40B4-BE49-F238E27FC236}">
                    <a16:creationId xmlns:a16="http://schemas.microsoft.com/office/drawing/2014/main" id="{CEE48F27-1C31-EDB4-F5F7-DD7E71C45525}"/>
                  </a:ext>
                </a:extLst>
              </p:cNvPr>
              <p:cNvSpPr/>
              <p:nvPr/>
            </p:nvSpPr>
            <p:spPr>
              <a:xfrm>
                <a:off x="0" y="-3810"/>
                <a:ext cx="6809830" cy="1381755"/>
              </a:xfrm>
              <a:custGeom>
                <a:avLst/>
                <a:gdLst/>
                <a:ahLst/>
                <a:cxnLst/>
                <a:rect l="l" t="t" r="r" b="b"/>
                <a:pathLst>
                  <a:path w="6809830" h="3273346">
                    <a:moveTo>
                      <a:pt x="6797130" y="38100"/>
                    </a:moveTo>
                    <a:cubicBezTo>
                      <a:pt x="6795860" y="34290"/>
                      <a:pt x="6795860" y="30480"/>
                      <a:pt x="6795860" y="25400"/>
                    </a:cubicBezTo>
                    <a:cubicBezTo>
                      <a:pt x="6795860" y="11430"/>
                      <a:pt x="6792051" y="6350"/>
                      <a:pt x="6778080" y="5080"/>
                    </a:cubicBezTo>
                    <a:cubicBezTo>
                      <a:pt x="6710631" y="3810"/>
                      <a:pt x="6579657" y="0"/>
                      <a:pt x="6454141" y="5080"/>
                    </a:cubicBezTo>
                    <a:cubicBezTo>
                      <a:pt x="6219480" y="12700"/>
                      <a:pt x="5990275" y="13970"/>
                      <a:pt x="5755614" y="13970"/>
                    </a:cubicBezTo>
                    <a:cubicBezTo>
                      <a:pt x="5400894" y="13970"/>
                      <a:pt x="5051630" y="10160"/>
                      <a:pt x="4696910" y="8890"/>
                    </a:cubicBezTo>
                    <a:cubicBezTo>
                      <a:pt x="4522278" y="7620"/>
                      <a:pt x="4353104" y="7620"/>
                      <a:pt x="4178472" y="8890"/>
                    </a:cubicBezTo>
                    <a:cubicBezTo>
                      <a:pt x="3987469" y="8890"/>
                      <a:pt x="3801923" y="11430"/>
                      <a:pt x="3610919" y="12700"/>
                    </a:cubicBezTo>
                    <a:cubicBezTo>
                      <a:pt x="3469031" y="13970"/>
                      <a:pt x="3332600" y="12700"/>
                      <a:pt x="3190712" y="16510"/>
                    </a:cubicBezTo>
                    <a:cubicBezTo>
                      <a:pt x="3048823" y="20320"/>
                      <a:pt x="2432155" y="20320"/>
                      <a:pt x="2290267" y="19050"/>
                    </a:cubicBezTo>
                    <a:cubicBezTo>
                      <a:pt x="2202951" y="17780"/>
                      <a:pt x="1919175" y="21590"/>
                      <a:pt x="1831859" y="21590"/>
                    </a:cubicBezTo>
                    <a:cubicBezTo>
                      <a:pt x="1717257" y="21590"/>
                      <a:pt x="1597198" y="22860"/>
                      <a:pt x="1482596" y="21590"/>
                    </a:cubicBezTo>
                    <a:cubicBezTo>
                      <a:pt x="1346165" y="20320"/>
                      <a:pt x="1209734" y="19050"/>
                      <a:pt x="1073303" y="25400"/>
                    </a:cubicBezTo>
                    <a:cubicBezTo>
                      <a:pt x="936872" y="31750"/>
                      <a:pt x="800441" y="31750"/>
                      <a:pt x="664010" y="29210"/>
                    </a:cubicBezTo>
                    <a:cubicBezTo>
                      <a:pt x="522121" y="26670"/>
                      <a:pt x="385690" y="25400"/>
                      <a:pt x="243802" y="24130"/>
                    </a:cubicBezTo>
                    <a:cubicBezTo>
                      <a:pt x="156486" y="21590"/>
                      <a:pt x="63713" y="20320"/>
                      <a:pt x="39370" y="20320"/>
                    </a:cubicBezTo>
                    <a:cubicBezTo>
                      <a:pt x="26670" y="19050"/>
                      <a:pt x="13970" y="17780"/>
                      <a:pt x="0" y="16510"/>
                    </a:cubicBezTo>
                    <a:cubicBezTo>
                      <a:pt x="0" y="24130"/>
                      <a:pt x="0" y="29210"/>
                      <a:pt x="0" y="33020"/>
                    </a:cubicBezTo>
                    <a:cubicBezTo>
                      <a:pt x="7620" y="119892"/>
                      <a:pt x="3810" y="274424"/>
                      <a:pt x="2540" y="396022"/>
                    </a:cubicBezTo>
                    <a:cubicBezTo>
                      <a:pt x="1270" y="482155"/>
                      <a:pt x="2540" y="565754"/>
                      <a:pt x="2540" y="651886"/>
                    </a:cubicBezTo>
                    <a:cubicBezTo>
                      <a:pt x="3810" y="730419"/>
                      <a:pt x="5080" y="808951"/>
                      <a:pt x="6350" y="887483"/>
                    </a:cubicBezTo>
                    <a:cubicBezTo>
                      <a:pt x="7620" y="963482"/>
                      <a:pt x="6350" y="1039482"/>
                      <a:pt x="7620" y="1115481"/>
                    </a:cubicBezTo>
                    <a:cubicBezTo>
                      <a:pt x="8890" y="1232013"/>
                      <a:pt x="10160" y="1348545"/>
                      <a:pt x="11430" y="1465077"/>
                    </a:cubicBezTo>
                    <a:cubicBezTo>
                      <a:pt x="11430" y="1508143"/>
                      <a:pt x="11430" y="3175057"/>
                      <a:pt x="11430" y="3218123"/>
                    </a:cubicBezTo>
                    <a:cubicBezTo>
                      <a:pt x="11430" y="3237786"/>
                      <a:pt x="15240" y="3241596"/>
                      <a:pt x="31750" y="3245406"/>
                    </a:cubicBezTo>
                    <a:cubicBezTo>
                      <a:pt x="43180" y="3247946"/>
                      <a:pt x="54610" y="3250486"/>
                      <a:pt x="85542" y="3251756"/>
                    </a:cubicBezTo>
                    <a:cubicBezTo>
                      <a:pt x="309289" y="3253026"/>
                      <a:pt x="533036" y="3254296"/>
                      <a:pt x="756783" y="3254296"/>
                    </a:cubicBezTo>
                    <a:cubicBezTo>
                      <a:pt x="805898" y="3254296"/>
                      <a:pt x="855013" y="3254296"/>
                      <a:pt x="904128" y="3254296"/>
                    </a:cubicBezTo>
                    <a:cubicBezTo>
                      <a:pt x="1062388" y="3255566"/>
                      <a:pt x="1215191" y="3259376"/>
                      <a:pt x="1373451" y="3256836"/>
                    </a:cubicBezTo>
                    <a:cubicBezTo>
                      <a:pt x="1542626" y="3254296"/>
                      <a:pt x="1717257" y="3255566"/>
                      <a:pt x="1886432" y="3256836"/>
                    </a:cubicBezTo>
                    <a:cubicBezTo>
                      <a:pt x="2088349" y="3258106"/>
                      <a:pt x="2966965" y="3258106"/>
                      <a:pt x="3168883" y="3258106"/>
                    </a:cubicBezTo>
                    <a:cubicBezTo>
                      <a:pt x="3338057" y="3259376"/>
                      <a:pt x="3507232" y="3258106"/>
                      <a:pt x="3676406" y="3259376"/>
                    </a:cubicBezTo>
                    <a:cubicBezTo>
                      <a:pt x="3801923" y="3259376"/>
                      <a:pt x="3927439" y="3261916"/>
                      <a:pt x="4052956" y="3260646"/>
                    </a:cubicBezTo>
                    <a:cubicBezTo>
                      <a:pt x="4314903" y="3260646"/>
                      <a:pt x="4576851" y="3258106"/>
                      <a:pt x="4838798" y="3259376"/>
                    </a:cubicBezTo>
                    <a:cubicBezTo>
                      <a:pt x="5237177" y="3260646"/>
                      <a:pt x="5635555" y="3264456"/>
                      <a:pt x="6033934" y="3266996"/>
                    </a:cubicBezTo>
                    <a:cubicBezTo>
                      <a:pt x="6164907" y="3268266"/>
                      <a:pt x="6295881" y="3266996"/>
                      <a:pt x="6426855" y="3265726"/>
                    </a:cubicBezTo>
                    <a:cubicBezTo>
                      <a:pt x="6541457" y="3264456"/>
                      <a:pt x="6656059" y="3264456"/>
                      <a:pt x="6761570" y="3270806"/>
                    </a:cubicBezTo>
                    <a:cubicBezTo>
                      <a:pt x="6774270" y="3273346"/>
                      <a:pt x="6783160" y="3266996"/>
                      <a:pt x="6784431" y="3253026"/>
                    </a:cubicBezTo>
                    <a:cubicBezTo>
                      <a:pt x="6785701" y="3237786"/>
                      <a:pt x="6786970" y="3222546"/>
                      <a:pt x="6786970" y="3190257"/>
                    </a:cubicBezTo>
                    <a:cubicBezTo>
                      <a:pt x="6789510" y="3104124"/>
                      <a:pt x="6792051" y="1394144"/>
                      <a:pt x="6794591" y="1308012"/>
                    </a:cubicBezTo>
                    <a:cubicBezTo>
                      <a:pt x="6795860" y="1275079"/>
                      <a:pt x="6795860" y="1242146"/>
                      <a:pt x="6795860" y="1211746"/>
                    </a:cubicBezTo>
                    <a:cubicBezTo>
                      <a:pt x="6797131" y="1125614"/>
                      <a:pt x="6798401" y="1039481"/>
                      <a:pt x="6799670" y="950816"/>
                    </a:cubicBezTo>
                    <a:cubicBezTo>
                      <a:pt x="6800941" y="849484"/>
                      <a:pt x="6800941" y="750685"/>
                      <a:pt x="6800941" y="649353"/>
                    </a:cubicBezTo>
                    <a:cubicBezTo>
                      <a:pt x="6800941" y="616420"/>
                      <a:pt x="6802210" y="583487"/>
                      <a:pt x="6802210" y="553087"/>
                    </a:cubicBezTo>
                    <a:cubicBezTo>
                      <a:pt x="6802210" y="469488"/>
                      <a:pt x="6800941" y="388422"/>
                      <a:pt x="6802210" y="304823"/>
                    </a:cubicBezTo>
                    <a:cubicBezTo>
                      <a:pt x="6806020" y="218691"/>
                      <a:pt x="6809830" y="97092"/>
                      <a:pt x="6797130" y="38100"/>
                    </a:cubicBezTo>
                    <a:close/>
                  </a:path>
                </a:pathLst>
              </a:custGeom>
              <a:solidFill>
                <a:srgbClr val="FCE4E2"/>
              </a:solidFill>
              <a:effectLst>
                <a:outerShdw blurRad="50800" dist="38100" dir="2700000" algn="tl" rotWithShape="0">
                  <a:prstClr val="black">
                    <a:alpha val="40000"/>
                  </a:prstClr>
                </a:outerShdw>
              </a:effectLst>
            </p:spPr>
            <p:txBody>
              <a:bodyPr/>
              <a:lstStyle/>
              <a:p>
                <a:endParaRPr lang="en-US"/>
              </a:p>
            </p:txBody>
          </p:sp>
        </p:grpSp>
        <p:pic>
          <p:nvPicPr>
            <p:cNvPr id="39" name="Picture 15">
              <a:extLst>
                <a:ext uri="{FF2B5EF4-FFF2-40B4-BE49-F238E27FC236}">
                  <a16:creationId xmlns:a16="http://schemas.microsoft.com/office/drawing/2014/main" id="{3D44657E-513F-43DF-16C0-5EAEDFA2B28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550695" y="1841858"/>
              <a:ext cx="5072519" cy="641739"/>
            </a:xfrm>
            <a:prstGeom prst="rect">
              <a:avLst/>
            </a:prstGeom>
          </p:spPr>
        </p:pic>
        <p:sp>
          <p:nvSpPr>
            <p:cNvPr id="40" name="TextBox 39">
              <a:extLst>
                <a:ext uri="{FF2B5EF4-FFF2-40B4-BE49-F238E27FC236}">
                  <a16:creationId xmlns:a16="http://schemas.microsoft.com/office/drawing/2014/main" id="{375DC94E-BC81-E889-382B-BCA5E35CEA0A}"/>
                </a:ext>
              </a:extLst>
            </p:cNvPr>
            <p:cNvSpPr txBox="1"/>
            <p:nvPr/>
          </p:nvSpPr>
          <p:spPr>
            <a:xfrm>
              <a:off x="1878673" y="3237973"/>
              <a:ext cx="14451639" cy="1103303"/>
            </a:xfrm>
            <a:prstGeom prst="rect">
              <a:avLst/>
            </a:prstGeom>
            <a:noFill/>
          </p:spPr>
          <p:txBody>
            <a:bodyPr wrap="square" rtlCol="0" anchor="ctr">
              <a:spAutoFit/>
            </a:bodyPr>
            <a:lstStyle/>
            <a:p>
              <a:pPr algn="ctr">
                <a:lnSpc>
                  <a:spcPct val="150000"/>
                </a:lnSpc>
              </a:pPr>
              <a:r>
                <a:rPr lang="en-US" sz="5000" b="1" dirty="0">
                  <a:latin typeface="Arial" panose="020B0604020202020204" pitchFamily="34" charset="0"/>
                  <a:cs typeface="Arial" panose="020B0604020202020204" pitchFamily="34" charset="0"/>
                </a:rPr>
                <a:t>2</a:t>
              </a:r>
              <a:r>
                <a:rPr lang="en-US" sz="5000" b="1">
                  <a:latin typeface="Arial" panose="020B0604020202020204" pitchFamily="34" charset="0"/>
                  <a:cs typeface="Arial" panose="020B0604020202020204" pitchFamily="34" charset="0"/>
                </a:rPr>
                <a:t>. LUYỆN TẬP</a:t>
              </a:r>
              <a:endParaRPr lang="vi-VN" sz="5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61403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anim calcmode="lin" valueType="num">
                                      <p:cBhvr>
                                        <p:cTn id="13" dur="500" fill="hold"/>
                                        <p:tgtEl>
                                          <p:spTgt spid="32"/>
                                        </p:tgtEl>
                                        <p:attrNameLst>
                                          <p:attrName>ppt_x</p:attrName>
                                        </p:attrNameLst>
                                      </p:cBhvr>
                                      <p:tavLst>
                                        <p:tav tm="0">
                                          <p:val>
                                            <p:strVal val="#ppt_x"/>
                                          </p:val>
                                        </p:tav>
                                        <p:tav tm="100000">
                                          <p:val>
                                            <p:strVal val="#ppt_x"/>
                                          </p:val>
                                        </p:tav>
                                      </p:tavLst>
                                    </p:anim>
                                    <p:anim calcmode="lin" valueType="num">
                                      <p:cBhvr>
                                        <p:cTn id="14" dur="5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anim calcmode="lin" valueType="num">
                                      <p:cBhvr>
                                        <p:cTn id="19" dur="500" fill="hold"/>
                                        <p:tgtEl>
                                          <p:spTgt spid="37"/>
                                        </p:tgtEl>
                                        <p:attrNameLst>
                                          <p:attrName>ppt_x</p:attrName>
                                        </p:attrNameLst>
                                      </p:cBhvr>
                                      <p:tavLst>
                                        <p:tav tm="0">
                                          <p:val>
                                            <p:strVal val="#ppt_x"/>
                                          </p:val>
                                        </p:tav>
                                        <p:tav tm="100000">
                                          <p:val>
                                            <p:strVal val="#ppt_x"/>
                                          </p:val>
                                        </p:tav>
                                      </p:tavLst>
                                    </p:anim>
                                    <p:anim calcmode="lin" valueType="num">
                                      <p:cBhvr>
                                        <p:cTn id="20"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C5D8"/>
        </a:solidFill>
        <a:effectLst/>
      </p:bgPr>
    </p:bg>
    <p:spTree>
      <p:nvGrpSpPr>
        <p:cNvPr id="1" name=""/>
        <p:cNvGrpSpPr/>
        <p:nvPr/>
      </p:nvGrpSpPr>
      <p:grpSpPr>
        <a:xfrm>
          <a:off x="0" y="0"/>
          <a:ext cx="0" cy="0"/>
          <a:chOff x="0" y="0"/>
          <a:chExt cx="0" cy="0"/>
        </a:xfrm>
      </p:grpSpPr>
      <p:grpSp>
        <p:nvGrpSpPr>
          <p:cNvPr id="34" name="Group 33"/>
          <p:cNvGrpSpPr/>
          <p:nvPr/>
        </p:nvGrpSpPr>
        <p:grpSpPr>
          <a:xfrm>
            <a:off x="762000" y="647700"/>
            <a:ext cx="16878300" cy="9067800"/>
            <a:chOff x="1028700" y="1028700"/>
            <a:chExt cx="16230600" cy="8229600"/>
          </a:xfrm>
        </p:grpSpPr>
        <p:grpSp>
          <p:nvGrpSpPr>
            <p:cNvPr id="35" name="Group 2"/>
            <p:cNvGrpSpPr/>
            <p:nvPr/>
          </p:nvGrpSpPr>
          <p:grpSpPr>
            <a:xfrm>
              <a:off x="1028700" y="1028700"/>
              <a:ext cx="16230600" cy="8229600"/>
              <a:chOff x="0" y="0"/>
              <a:chExt cx="4274726" cy="2167467"/>
            </a:xfrm>
          </p:grpSpPr>
          <p:sp>
            <p:nvSpPr>
              <p:cNvPr id="51"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p>
            </p:txBody>
          </p:sp>
          <p:sp>
            <p:nvSpPr>
              <p:cNvPr id="52"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5"/>
            <p:cNvGrpSpPr/>
            <p:nvPr/>
          </p:nvGrpSpPr>
          <p:grpSpPr>
            <a:xfrm rot="5400000">
              <a:off x="13596882" y="4227924"/>
              <a:ext cx="6423466" cy="63118"/>
              <a:chOff x="0" y="0"/>
              <a:chExt cx="1691777" cy="16624"/>
            </a:xfrm>
          </p:grpSpPr>
          <p:sp>
            <p:nvSpPr>
              <p:cNvPr id="49" name="Freeform 6"/>
              <p:cNvSpPr/>
              <p:nvPr/>
            </p:nvSpPr>
            <p:spPr>
              <a:xfrm>
                <a:off x="0" y="0"/>
                <a:ext cx="1691777" cy="16624"/>
              </a:xfrm>
              <a:custGeom>
                <a:avLst/>
                <a:gdLst/>
                <a:ahLst/>
                <a:cxnLst/>
                <a:rect l="l" t="t" r="r" b="b"/>
                <a:pathLst>
                  <a:path w="1691777" h="16624">
                    <a:moveTo>
                      <a:pt x="0" y="0"/>
                    </a:moveTo>
                    <a:lnTo>
                      <a:pt x="1691777" y="0"/>
                    </a:lnTo>
                    <a:lnTo>
                      <a:pt x="1691777" y="16624"/>
                    </a:lnTo>
                    <a:lnTo>
                      <a:pt x="0" y="16624"/>
                    </a:lnTo>
                    <a:close/>
                  </a:path>
                </a:pathLst>
              </a:custGeom>
              <a:solidFill>
                <a:srgbClr val="FFE893"/>
              </a:solidFill>
            </p:spPr>
            <p:txBody>
              <a:bodyPr/>
              <a:lstStyle/>
              <a:p>
                <a:endParaRPr lang="en-US"/>
              </a:p>
            </p:txBody>
          </p:sp>
          <p:sp>
            <p:nvSpPr>
              <p:cNvPr id="50"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37"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6275535" y="8279453"/>
              <a:ext cx="983765" cy="978847"/>
            </a:xfrm>
            <a:prstGeom prst="rect">
              <a:avLst/>
            </a:prstGeom>
          </p:spPr>
        </p:pic>
        <p:pic>
          <p:nvPicPr>
            <p:cNvPr id="38"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38225"/>
              <a:ext cx="913367" cy="908800"/>
            </a:xfrm>
            <a:prstGeom prst="rect">
              <a:avLst/>
            </a:prstGeom>
          </p:spPr>
        </p:pic>
        <p:pic>
          <p:nvPicPr>
            <p:cNvPr id="39"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14721" y="8264152"/>
              <a:ext cx="983765" cy="978847"/>
            </a:xfrm>
            <a:prstGeom prst="rect">
              <a:avLst/>
            </a:prstGeom>
          </p:spPr>
        </p:pic>
        <p:pic>
          <p:nvPicPr>
            <p:cNvPr id="40"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931087" y="1061956"/>
              <a:ext cx="913367" cy="908800"/>
            </a:xfrm>
            <a:prstGeom prst="rect">
              <a:avLst/>
            </a:prstGeom>
          </p:spPr>
        </p:pic>
        <p:pic>
          <p:nvPicPr>
            <p:cNvPr id="41"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6223824" y="7285306"/>
              <a:ext cx="983765" cy="978847"/>
            </a:xfrm>
            <a:prstGeom prst="rect">
              <a:avLst/>
            </a:prstGeom>
          </p:spPr>
        </p:pic>
        <p:grpSp>
          <p:nvGrpSpPr>
            <p:cNvPr id="43" name="Group 18"/>
            <p:cNvGrpSpPr/>
            <p:nvPr/>
          </p:nvGrpSpPr>
          <p:grpSpPr>
            <a:xfrm rot="5400000">
              <a:off x="-1548199" y="5923853"/>
              <a:ext cx="6136221" cy="47625"/>
              <a:chOff x="0" y="0"/>
              <a:chExt cx="1616124" cy="12543"/>
            </a:xfrm>
          </p:grpSpPr>
          <p:sp>
            <p:nvSpPr>
              <p:cNvPr id="47" name="Freeform 19"/>
              <p:cNvSpPr/>
              <p:nvPr/>
            </p:nvSpPr>
            <p:spPr>
              <a:xfrm>
                <a:off x="0" y="0"/>
                <a:ext cx="1616124" cy="12543"/>
              </a:xfrm>
              <a:custGeom>
                <a:avLst/>
                <a:gdLst/>
                <a:ahLst/>
                <a:cxnLst/>
                <a:rect l="l" t="t" r="r" b="b"/>
                <a:pathLst>
                  <a:path w="1616124" h="12543">
                    <a:moveTo>
                      <a:pt x="0" y="0"/>
                    </a:moveTo>
                    <a:lnTo>
                      <a:pt x="1616124" y="0"/>
                    </a:lnTo>
                    <a:lnTo>
                      <a:pt x="1616124" y="12543"/>
                    </a:lnTo>
                    <a:lnTo>
                      <a:pt x="0" y="12543"/>
                    </a:lnTo>
                    <a:close/>
                  </a:path>
                </a:pathLst>
              </a:custGeom>
              <a:solidFill>
                <a:srgbClr val="F8A4A4"/>
              </a:solidFill>
            </p:spPr>
            <p:txBody>
              <a:bodyPr/>
              <a:lstStyle/>
              <a:p>
                <a:endParaRPr lang="en-US"/>
              </a:p>
            </p:txBody>
          </p:sp>
          <p:sp>
            <p:nvSpPr>
              <p:cNvPr id="48"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4" name="Group 21"/>
            <p:cNvGrpSpPr/>
            <p:nvPr/>
          </p:nvGrpSpPr>
          <p:grpSpPr>
            <a:xfrm>
              <a:off x="1543723" y="8968151"/>
              <a:ext cx="13958290" cy="47625"/>
              <a:chOff x="0" y="0"/>
              <a:chExt cx="3676258" cy="12543"/>
            </a:xfrm>
          </p:grpSpPr>
          <p:sp>
            <p:nvSpPr>
              <p:cNvPr id="45" name="Freeform 22"/>
              <p:cNvSpPr/>
              <p:nvPr/>
            </p:nvSpPr>
            <p:spPr>
              <a:xfrm>
                <a:off x="0" y="0"/>
                <a:ext cx="3676257" cy="12543"/>
              </a:xfrm>
              <a:custGeom>
                <a:avLst/>
                <a:gdLst/>
                <a:ahLst/>
                <a:cxnLst/>
                <a:rect l="l" t="t" r="r" b="b"/>
                <a:pathLst>
                  <a:path w="3676257" h="12543">
                    <a:moveTo>
                      <a:pt x="0" y="0"/>
                    </a:moveTo>
                    <a:lnTo>
                      <a:pt x="3676257" y="0"/>
                    </a:lnTo>
                    <a:lnTo>
                      <a:pt x="3676257" y="12543"/>
                    </a:lnTo>
                    <a:lnTo>
                      <a:pt x="0" y="12543"/>
                    </a:lnTo>
                    <a:close/>
                  </a:path>
                </a:pathLst>
              </a:custGeom>
              <a:solidFill>
                <a:srgbClr val="ADE8C8"/>
              </a:solidFill>
            </p:spPr>
            <p:txBody>
              <a:bodyPr/>
              <a:lstStyle/>
              <a:p>
                <a:endParaRPr lang="en-US"/>
              </a:p>
            </p:txBody>
          </p:sp>
          <p:sp>
            <p:nvSpPr>
              <p:cNvPr id="46"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42"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087040" y="1970756"/>
              <a:ext cx="913367" cy="908800"/>
            </a:xfrm>
            <a:prstGeom prst="rect">
              <a:avLst/>
            </a:prstGeom>
          </p:spPr>
        </p:pic>
      </p:grpSp>
      <p:sp>
        <p:nvSpPr>
          <p:cNvPr id="56" name="TextBox 18">
            <a:extLst>
              <a:ext uri="{FF2B5EF4-FFF2-40B4-BE49-F238E27FC236}">
                <a16:creationId xmlns:a16="http://schemas.microsoft.com/office/drawing/2014/main" id="{90670B90-96B2-3059-C472-768521E0AEDE}"/>
              </a:ext>
            </a:extLst>
          </p:cNvPr>
          <p:cNvSpPr txBox="1"/>
          <p:nvPr/>
        </p:nvSpPr>
        <p:spPr>
          <a:xfrm>
            <a:off x="762000" y="857816"/>
            <a:ext cx="16878299" cy="932884"/>
          </a:xfrm>
          <a:prstGeom prst="rect">
            <a:avLst/>
          </a:prstGeom>
        </p:spPr>
        <p:txBody>
          <a:bodyPr wrap="square" lIns="0" tIns="0" rIns="0" bIns="0" rtlCol="0" anchor="t">
            <a:spAutoFit/>
          </a:bodyPr>
          <a:lstStyle/>
          <a:p>
            <a:pPr algn="ctr">
              <a:lnSpc>
                <a:spcPts val="8000"/>
              </a:lnSpc>
              <a:spcBef>
                <a:spcPct val="0"/>
              </a:spcBef>
            </a:pPr>
            <a:r>
              <a:rPr lang="en-US" sz="5200" b="1" dirty="0">
                <a:solidFill>
                  <a:schemeClr val="tx2"/>
                </a:solidFill>
                <a:latin typeface="Arial" panose="020B0604020202020204" pitchFamily="34" charset="0"/>
                <a:cs typeface="Arial" panose="020B0604020202020204" pitchFamily="34" charset="0"/>
              </a:rPr>
              <a:t>1</a:t>
            </a:r>
            <a:r>
              <a:rPr lang="en-US" sz="5200" b="1">
                <a:solidFill>
                  <a:schemeClr val="tx2"/>
                </a:solidFill>
                <a:latin typeface="Arial" panose="020B0604020202020204" pitchFamily="34" charset="0"/>
                <a:cs typeface="Arial" panose="020B0604020202020204" pitchFamily="34" charset="0"/>
              </a:rPr>
              <a:t>. </a:t>
            </a:r>
            <a:r>
              <a:rPr lang="en-US" sz="5200" b="1">
                <a:solidFill>
                  <a:schemeClr val="tx2"/>
                </a:solidFill>
                <a:latin typeface="Arial" panose="020B0604020202020204" pitchFamily="34" charset="0"/>
                <a:ea typeface="Arial" panose="020B0604020202020204" pitchFamily="34" charset="0"/>
                <a:cs typeface="Arial" panose="020B0604020202020204" pitchFamily="34" charset="0"/>
              </a:rPr>
              <a:t>HỆ THỐNG HOÁ KIẾN THỨC</a:t>
            </a:r>
            <a:endParaRPr lang="en-US" sz="5200" b="1" dirty="0">
              <a:solidFill>
                <a:schemeClr val="tx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0"/>
          <a:stretch>
            <a:fillRect/>
          </a:stretch>
        </p:blipFill>
        <p:spPr>
          <a:xfrm>
            <a:off x="1550581" y="2144559"/>
            <a:ext cx="7219950" cy="7000875"/>
          </a:xfrm>
          <a:prstGeom prst="rect">
            <a:avLst/>
          </a:prstGeom>
          <a:effectLst>
            <a:outerShdw blurRad="50800" dist="38100" dir="2700000" algn="tl" rotWithShape="0">
              <a:prstClr val="black">
                <a:alpha val="40000"/>
              </a:prstClr>
            </a:outerShdw>
          </a:effectLst>
        </p:spPr>
      </p:pic>
      <p:grpSp>
        <p:nvGrpSpPr>
          <p:cNvPr id="53" name="Group 52"/>
          <p:cNvGrpSpPr/>
          <p:nvPr/>
        </p:nvGrpSpPr>
        <p:grpSpPr>
          <a:xfrm>
            <a:off x="9665857" y="3245718"/>
            <a:ext cx="7193297" cy="4620875"/>
            <a:chOff x="4282067" y="1696323"/>
            <a:chExt cx="3536396" cy="2537679"/>
          </a:xfrm>
        </p:grpSpPr>
        <p:sp>
          <p:nvSpPr>
            <p:cNvPr id="54" name="Oval Callout 53"/>
            <p:cNvSpPr/>
            <p:nvPr/>
          </p:nvSpPr>
          <p:spPr>
            <a:xfrm>
              <a:off x="4282067" y="1696323"/>
              <a:ext cx="3536396" cy="2537679"/>
            </a:xfrm>
            <a:prstGeom prst="wedgeEllipseCallout">
              <a:avLst>
                <a:gd name="adj1" fmla="val -59857"/>
                <a:gd name="adj2" fmla="val 18510"/>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5" name="Rectangle 54"/>
            <p:cNvSpPr/>
            <p:nvPr/>
          </p:nvSpPr>
          <p:spPr>
            <a:xfrm>
              <a:off x="4621026" y="2271759"/>
              <a:ext cx="2858477" cy="1381770"/>
            </a:xfrm>
            <a:prstGeom prst="rect">
              <a:avLst/>
            </a:prstGeom>
          </p:spPr>
          <p:txBody>
            <a:bodyPr wrap="square" anchor="ctr">
              <a:spAutoFit/>
            </a:bodyPr>
            <a:lstStyle/>
            <a:p>
              <a:pPr algn="just">
                <a:lnSpc>
                  <a:spcPct val="150000"/>
                </a:lnSpc>
              </a:pPr>
              <a:r>
                <a:rPr lang="nl-NL" sz="3500">
                  <a:latin typeface="Arial" panose="020B0604020202020204" pitchFamily="34" charset="0"/>
                  <a:cs typeface="Arial" panose="020B0604020202020204" pitchFamily="34" charset="0"/>
                </a:rPr>
                <a:t>Quan sát hình 1, lập sơ đồ tóm tắt nội dung chính đã học ở chủ đề Năng lượng </a:t>
              </a:r>
              <a:endParaRPr lang="en-US" sz="35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3131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6C5D8"/>
        </a:solidFill>
        <a:effectLst/>
      </p:bgPr>
    </p:bg>
    <p:spTree>
      <p:nvGrpSpPr>
        <p:cNvPr id="1" name=""/>
        <p:cNvGrpSpPr/>
        <p:nvPr/>
      </p:nvGrpSpPr>
      <p:grpSpPr>
        <a:xfrm>
          <a:off x="0" y="0"/>
          <a:ext cx="0" cy="0"/>
          <a:chOff x="0" y="0"/>
          <a:chExt cx="0" cy="0"/>
        </a:xfrm>
      </p:grpSpPr>
      <p:grpSp>
        <p:nvGrpSpPr>
          <p:cNvPr id="34" name="Group 33"/>
          <p:cNvGrpSpPr/>
          <p:nvPr/>
        </p:nvGrpSpPr>
        <p:grpSpPr>
          <a:xfrm>
            <a:off x="762000" y="647700"/>
            <a:ext cx="16878300" cy="9067800"/>
            <a:chOff x="1028700" y="1028700"/>
            <a:chExt cx="16230600" cy="8229600"/>
          </a:xfrm>
        </p:grpSpPr>
        <p:grpSp>
          <p:nvGrpSpPr>
            <p:cNvPr id="35" name="Group 2"/>
            <p:cNvGrpSpPr/>
            <p:nvPr/>
          </p:nvGrpSpPr>
          <p:grpSpPr>
            <a:xfrm>
              <a:off x="1028700" y="1028700"/>
              <a:ext cx="16230600" cy="8229600"/>
              <a:chOff x="0" y="0"/>
              <a:chExt cx="4274726" cy="2167467"/>
            </a:xfrm>
          </p:grpSpPr>
          <p:sp>
            <p:nvSpPr>
              <p:cNvPr id="51"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p>
            </p:txBody>
          </p:sp>
          <p:sp>
            <p:nvSpPr>
              <p:cNvPr id="52"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5"/>
            <p:cNvGrpSpPr/>
            <p:nvPr/>
          </p:nvGrpSpPr>
          <p:grpSpPr>
            <a:xfrm rot="5400000">
              <a:off x="13596882" y="4227924"/>
              <a:ext cx="6423466" cy="63118"/>
              <a:chOff x="0" y="0"/>
              <a:chExt cx="1691777" cy="16624"/>
            </a:xfrm>
          </p:grpSpPr>
          <p:sp>
            <p:nvSpPr>
              <p:cNvPr id="49" name="Freeform 6"/>
              <p:cNvSpPr/>
              <p:nvPr/>
            </p:nvSpPr>
            <p:spPr>
              <a:xfrm>
                <a:off x="0" y="0"/>
                <a:ext cx="1691777" cy="16624"/>
              </a:xfrm>
              <a:custGeom>
                <a:avLst/>
                <a:gdLst/>
                <a:ahLst/>
                <a:cxnLst/>
                <a:rect l="l" t="t" r="r" b="b"/>
                <a:pathLst>
                  <a:path w="1691777" h="16624">
                    <a:moveTo>
                      <a:pt x="0" y="0"/>
                    </a:moveTo>
                    <a:lnTo>
                      <a:pt x="1691777" y="0"/>
                    </a:lnTo>
                    <a:lnTo>
                      <a:pt x="1691777" y="16624"/>
                    </a:lnTo>
                    <a:lnTo>
                      <a:pt x="0" y="16624"/>
                    </a:lnTo>
                    <a:close/>
                  </a:path>
                </a:pathLst>
              </a:custGeom>
              <a:solidFill>
                <a:srgbClr val="FFE893"/>
              </a:solidFill>
            </p:spPr>
            <p:txBody>
              <a:bodyPr/>
              <a:lstStyle/>
              <a:p>
                <a:endParaRPr lang="en-US"/>
              </a:p>
            </p:txBody>
          </p:sp>
          <p:sp>
            <p:nvSpPr>
              <p:cNvPr id="50"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37"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6275535" y="8279453"/>
              <a:ext cx="983765" cy="978847"/>
            </a:xfrm>
            <a:prstGeom prst="rect">
              <a:avLst/>
            </a:prstGeom>
          </p:spPr>
        </p:pic>
        <p:pic>
          <p:nvPicPr>
            <p:cNvPr id="38"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38225"/>
              <a:ext cx="913367" cy="908800"/>
            </a:xfrm>
            <a:prstGeom prst="rect">
              <a:avLst/>
            </a:prstGeom>
          </p:spPr>
        </p:pic>
        <p:pic>
          <p:nvPicPr>
            <p:cNvPr id="39"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14721" y="8264152"/>
              <a:ext cx="983765" cy="978847"/>
            </a:xfrm>
            <a:prstGeom prst="rect">
              <a:avLst/>
            </a:prstGeom>
          </p:spPr>
        </p:pic>
        <p:pic>
          <p:nvPicPr>
            <p:cNvPr id="40"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931087" y="1061956"/>
              <a:ext cx="913367" cy="908800"/>
            </a:xfrm>
            <a:prstGeom prst="rect">
              <a:avLst/>
            </a:prstGeom>
          </p:spPr>
        </p:pic>
        <p:pic>
          <p:nvPicPr>
            <p:cNvPr id="41"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6223824" y="7285306"/>
              <a:ext cx="983765" cy="978847"/>
            </a:xfrm>
            <a:prstGeom prst="rect">
              <a:avLst/>
            </a:prstGeom>
          </p:spPr>
        </p:pic>
        <p:grpSp>
          <p:nvGrpSpPr>
            <p:cNvPr id="43" name="Group 18"/>
            <p:cNvGrpSpPr/>
            <p:nvPr/>
          </p:nvGrpSpPr>
          <p:grpSpPr>
            <a:xfrm rot="5400000">
              <a:off x="-1548199" y="5923853"/>
              <a:ext cx="6136221" cy="47625"/>
              <a:chOff x="0" y="0"/>
              <a:chExt cx="1616124" cy="12543"/>
            </a:xfrm>
          </p:grpSpPr>
          <p:sp>
            <p:nvSpPr>
              <p:cNvPr id="47" name="Freeform 19"/>
              <p:cNvSpPr/>
              <p:nvPr/>
            </p:nvSpPr>
            <p:spPr>
              <a:xfrm>
                <a:off x="0" y="0"/>
                <a:ext cx="1616124" cy="12543"/>
              </a:xfrm>
              <a:custGeom>
                <a:avLst/>
                <a:gdLst/>
                <a:ahLst/>
                <a:cxnLst/>
                <a:rect l="l" t="t" r="r" b="b"/>
                <a:pathLst>
                  <a:path w="1616124" h="12543">
                    <a:moveTo>
                      <a:pt x="0" y="0"/>
                    </a:moveTo>
                    <a:lnTo>
                      <a:pt x="1616124" y="0"/>
                    </a:lnTo>
                    <a:lnTo>
                      <a:pt x="1616124" y="12543"/>
                    </a:lnTo>
                    <a:lnTo>
                      <a:pt x="0" y="12543"/>
                    </a:lnTo>
                    <a:close/>
                  </a:path>
                </a:pathLst>
              </a:custGeom>
              <a:solidFill>
                <a:srgbClr val="F8A4A4"/>
              </a:solidFill>
            </p:spPr>
            <p:txBody>
              <a:bodyPr/>
              <a:lstStyle/>
              <a:p>
                <a:endParaRPr lang="en-US"/>
              </a:p>
            </p:txBody>
          </p:sp>
          <p:sp>
            <p:nvSpPr>
              <p:cNvPr id="48"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4" name="Group 21"/>
            <p:cNvGrpSpPr/>
            <p:nvPr/>
          </p:nvGrpSpPr>
          <p:grpSpPr>
            <a:xfrm>
              <a:off x="1543723" y="8968151"/>
              <a:ext cx="13958290" cy="47625"/>
              <a:chOff x="0" y="0"/>
              <a:chExt cx="3676258" cy="12543"/>
            </a:xfrm>
          </p:grpSpPr>
          <p:sp>
            <p:nvSpPr>
              <p:cNvPr id="45" name="Freeform 22"/>
              <p:cNvSpPr/>
              <p:nvPr/>
            </p:nvSpPr>
            <p:spPr>
              <a:xfrm>
                <a:off x="0" y="0"/>
                <a:ext cx="3676257" cy="12543"/>
              </a:xfrm>
              <a:custGeom>
                <a:avLst/>
                <a:gdLst/>
                <a:ahLst/>
                <a:cxnLst/>
                <a:rect l="l" t="t" r="r" b="b"/>
                <a:pathLst>
                  <a:path w="3676257" h="12543">
                    <a:moveTo>
                      <a:pt x="0" y="0"/>
                    </a:moveTo>
                    <a:lnTo>
                      <a:pt x="3676257" y="0"/>
                    </a:lnTo>
                    <a:lnTo>
                      <a:pt x="3676257" y="12543"/>
                    </a:lnTo>
                    <a:lnTo>
                      <a:pt x="0" y="12543"/>
                    </a:lnTo>
                    <a:close/>
                  </a:path>
                </a:pathLst>
              </a:custGeom>
              <a:solidFill>
                <a:srgbClr val="ADE8C8"/>
              </a:solidFill>
            </p:spPr>
            <p:txBody>
              <a:bodyPr/>
              <a:lstStyle/>
              <a:p>
                <a:endParaRPr lang="en-US"/>
              </a:p>
            </p:txBody>
          </p:sp>
          <p:sp>
            <p:nvSpPr>
              <p:cNvPr id="46"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42"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087040" y="1970756"/>
              <a:ext cx="913367" cy="908800"/>
            </a:xfrm>
            <a:prstGeom prst="rect">
              <a:avLst/>
            </a:prstGeom>
          </p:spPr>
        </p:pic>
      </p:grpSp>
      <p:sp>
        <p:nvSpPr>
          <p:cNvPr id="56" name="TextBox 18">
            <a:extLst>
              <a:ext uri="{FF2B5EF4-FFF2-40B4-BE49-F238E27FC236}">
                <a16:creationId xmlns:a16="http://schemas.microsoft.com/office/drawing/2014/main" id="{90670B90-96B2-3059-C472-768521E0AEDE}"/>
              </a:ext>
            </a:extLst>
          </p:cNvPr>
          <p:cNvSpPr txBox="1"/>
          <p:nvPr/>
        </p:nvSpPr>
        <p:spPr>
          <a:xfrm>
            <a:off x="762000" y="857816"/>
            <a:ext cx="16878299" cy="932884"/>
          </a:xfrm>
          <a:prstGeom prst="rect">
            <a:avLst/>
          </a:prstGeom>
        </p:spPr>
        <p:txBody>
          <a:bodyPr wrap="square" lIns="0" tIns="0" rIns="0" bIns="0" rtlCol="0" anchor="t">
            <a:spAutoFit/>
          </a:bodyPr>
          <a:lstStyle/>
          <a:p>
            <a:pPr algn="ctr">
              <a:lnSpc>
                <a:spcPts val="8000"/>
              </a:lnSpc>
              <a:spcBef>
                <a:spcPct val="0"/>
              </a:spcBef>
            </a:pPr>
            <a:r>
              <a:rPr lang="en-US" sz="5200" b="1" dirty="0">
                <a:solidFill>
                  <a:schemeClr val="tx2"/>
                </a:solidFill>
                <a:latin typeface="Arial" panose="020B0604020202020204" pitchFamily="34" charset="0"/>
                <a:cs typeface="Arial" panose="020B0604020202020204" pitchFamily="34" charset="0"/>
              </a:rPr>
              <a:t>1</a:t>
            </a:r>
            <a:r>
              <a:rPr lang="en-US" sz="5200" b="1">
                <a:solidFill>
                  <a:schemeClr val="tx2"/>
                </a:solidFill>
                <a:latin typeface="Arial" panose="020B0604020202020204" pitchFamily="34" charset="0"/>
                <a:cs typeface="Arial" panose="020B0604020202020204" pitchFamily="34" charset="0"/>
              </a:rPr>
              <a:t>. </a:t>
            </a:r>
            <a:r>
              <a:rPr lang="en-US" sz="5200" b="1">
                <a:solidFill>
                  <a:schemeClr val="tx2"/>
                </a:solidFill>
                <a:latin typeface="Arial" panose="020B0604020202020204" pitchFamily="34" charset="0"/>
                <a:ea typeface="Arial" panose="020B0604020202020204" pitchFamily="34" charset="0"/>
                <a:cs typeface="Arial" panose="020B0604020202020204" pitchFamily="34" charset="0"/>
              </a:rPr>
              <a:t>HỆ THỐNG HOÁ KIẾN THỨC</a:t>
            </a:r>
            <a:endParaRPr lang="en-US" sz="5200" b="1"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79948" y="2190361"/>
            <a:ext cx="14042401" cy="6993881"/>
          </a:xfrm>
          <a:prstGeom prst="rect">
            <a:avLst/>
          </a:prstGeom>
        </p:spPr>
      </p:pic>
    </p:spTree>
    <p:extLst>
      <p:ext uri="{BB962C8B-B14F-4D97-AF65-F5344CB8AC3E}">
        <p14:creationId xmlns:p14="http://schemas.microsoft.com/office/powerpoint/2010/main" val="2411269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6C5D8"/>
        </a:solidFill>
        <a:effectLst/>
      </p:bgPr>
    </p:bg>
    <p:spTree>
      <p:nvGrpSpPr>
        <p:cNvPr id="1" name=""/>
        <p:cNvGrpSpPr/>
        <p:nvPr/>
      </p:nvGrpSpPr>
      <p:grpSpPr>
        <a:xfrm>
          <a:off x="0" y="0"/>
          <a:ext cx="0" cy="0"/>
          <a:chOff x="0" y="0"/>
          <a:chExt cx="0" cy="0"/>
        </a:xfrm>
      </p:grpSpPr>
      <p:grpSp>
        <p:nvGrpSpPr>
          <p:cNvPr id="14" name="Group 13"/>
          <p:cNvGrpSpPr/>
          <p:nvPr/>
        </p:nvGrpSpPr>
        <p:grpSpPr>
          <a:xfrm>
            <a:off x="762000" y="647700"/>
            <a:ext cx="16878300" cy="9067800"/>
            <a:chOff x="1028700" y="1028700"/>
            <a:chExt cx="16230600" cy="822960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3596882" y="4227924"/>
              <a:ext cx="6423466" cy="63118"/>
              <a:chOff x="0" y="0"/>
              <a:chExt cx="1691777" cy="16624"/>
            </a:xfrm>
          </p:grpSpPr>
          <p:sp>
            <p:nvSpPr>
              <p:cNvPr id="6" name="Freeform 6"/>
              <p:cNvSpPr/>
              <p:nvPr/>
            </p:nvSpPr>
            <p:spPr>
              <a:xfrm>
                <a:off x="0" y="0"/>
                <a:ext cx="1691777" cy="16624"/>
              </a:xfrm>
              <a:custGeom>
                <a:avLst/>
                <a:gdLst/>
                <a:ahLst/>
                <a:cxnLst/>
                <a:rect l="l" t="t" r="r" b="b"/>
                <a:pathLst>
                  <a:path w="1691777" h="16624">
                    <a:moveTo>
                      <a:pt x="0" y="0"/>
                    </a:moveTo>
                    <a:lnTo>
                      <a:pt x="1691777" y="0"/>
                    </a:lnTo>
                    <a:lnTo>
                      <a:pt x="1691777" y="16624"/>
                    </a:lnTo>
                    <a:lnTo>
                      <a:pt x="0" y="16624"/>
                    </a:lnTo>
                    <a:close/>
                  </a:path>
                </a:pathLst>
              </a:custGeom>
              <a:solidFill>
                <a:srgbClr val="FFE893"/>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6275535" y="8279453"/>
              <a:ext cx="983765" cy="978847"/>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1038225"/>
              <a:ext cx="913367" cy="908800"/>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14721" y="8264152"/>
              <a:ext cx="983765" cy="978847"/>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931087" y="1061956"/>
              <a:ext cx="913367" cy="90880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16223824" y="7285306"/>
              <a:ext cx="983765" cy="978847"/>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087040" y="1970756"/>
              <a:ext cx="913367" cy="908800"/>
            </a:xfrm>
            <a:prstGeom prst="rect">
              <a:avLst/>
            </a:prstGeom>
          </p:spPr>
        </p:pic>
        <p:grpSp>
          <p:nvGrpSpPr>
            <p:cNvPr id="18" name="Group 18"/>
            <p:cNvGrpSpPr/>
            <p:nvPr/>
          </p:nvGrpSpPr>
          <p:grpSpPr>
            <a:xfrm rot="5400000">
              <a:off x="-1548199" y="5923853"/>
              <a:ext cx="6136221" cy="47625"/>
              <a:chOff x="0" y="0"/>
              <a:chExt cx="1616124" cy="12543"/>
            </a:xfrm>
          </p:grpSpPr>
          <p:sp>
            <p:nvSpPr>
              <p:cNvPr id="19" name="Freeform 19"/>
              <p:cNvSpPr/>
              <p:nvPr/>
            </p:nvSpPr>
            <p:spPr>
              <a:xfrm>
                <a:off x="0" y="0"/>
                <a:ext cx="1616124" cy="12543"/>
              </a:xfrm>
              <a:custGeom>
                <a:avLst/>
                <a:gdLst/>
                <a:ahLst/>
                <a:cxnLst/>
                <a:rect l="l" t="t" r="r" b="b"/>
                <a:pathLst>
                  <a:path w="1616124" h="12543">
                    <a:moveTo>
                      <a:pt x="0" y="0"/>
                    </a:moveTo>
                    <a:lnTo>
                      <a:pt x="1616124" y="0"/>
                    </a:lnTo>
                    <a:lnTo>
                      <a:pt x="1616124" y="12543"/>
                    </a:lnTo>
                    <a:lnTo>
                      <a:pt x="0" y="12543"/>
                    </a:lnTo>
                    <a:close/>
                  </a:path>
                </a:pathLst>
              </a:custGeom>
              <a:solidFill>
                <a:srgbClr val="F8A4A4"/>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543723" y="8968151"/>
              <a:ext cx="13958290" cy="47625"/>
              <a:chOff x="0" y="0"/>
              <a:chExt cx="3676258" cy="12543"/>
            </a:xfrm>
          </p:grpSpPr>
          <p:sp>
            <p:nvSpPr>
              <p:cNvPr id="22" name="Freeform 22"/>
              <p:cNvSpPr/>
              <p:nvPr/>
            </p:nvSpPr>
            <p:spPr>
              <a:xfrm>
                <a:off x="0" y="0"/>
                <a:ext cx="3676257" cy="12543"/>
              </a:xfrm>
              <a:custGeom>
                <a:avLst/>
                <a:gdLst/>
                <a:ahLst/>
                <a:cxnLst/>
                <a:rect l="l" t="t" r="r" b="b"/>
                <a:pathLst>
                  <a:path w="3676257" h="12543">
                    <a:moveTo>
                      <a:pt x="0" y="0"/>
                    </a:moveTo>
                    <a:lnTo>
                      <a:pt x="3676257" y="0"/>
                    </a:lnTo>
                    <a:lnTo>
                      <a:pt x="3676257" y="12543"/>
                    </a:lnTo>
                    <a:lnTo>
                      <a:pt x="0" y="12543"/>
                    </a:lnTo>
                    <a:close/>
                  </a:path>
                </a:pathLst>
              </a:custGeom>
              <a:solidFill>
                <a:srgbClr val="ADE8C8"/>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56" name="TextBox 18">
            <a:extLst>
              <a:ext uri="{FF2B5EF4-FFF2-40B4-BE49-F238E27FC236}">
                <a16:creationId xmlns:a16="http://schemas.microsoft.com/office/drawing/2014/main" id="{90670B90-96B2-3059-C472-768521E0AEDE}"/>
              </a:ext>
            </a:extLst>
          </p:cNvPr>
          <p:cNvSpPr txBox="1"/>
          <p:nvPr/>
        </p:nvSpPr>
        <p:spPr>
          <a:xfrm>
            <a:off x="762000" y="1060127"/>
            <a:ext cx="16878299" cy="944618"/>
          </a:xfrm>
          <a:prstGeom prst="rect">
            <a:avLst/>
          </a:prstGeom>
        </p:spPr>
        <p:txBody>
          <a:bodyPr wrap="square" lIns="0" tIns="0" rIns="0" bIns="0" rtlCol="0" anchor="t">
            <a:spAutoFit/>
          </a:bodyPr>
          <a:lstStyle/>
          <a:p>
            <a:pPr marL="0" lvl="0" indent="0" algn="ctr">
              <a:lnSpc>
                <a:spcPts val="8000"/>
              </a:lnSpc>
              <a:spcBef>
                <a:spcPct val="0"/>
              </a:spcBef>
            </a:pPr>
            <a:r>
              <a:rPr lang="en-US" sz="5800" b="1">
                <a:solidFill>
                  <a:schemeClr val="tx2"/>
                </a:solidFill>
                <a:latin typeface="Arial" panose="020B0604020202020204" pitchFamily="34" charset="0"/>
                <a:cs typeface="Arial" panose="020B0604020202020204" pitchFamily="34" charset="0"/>
              </a:rPr>
              <a:t>2. LUYỆN TẬP</a:t>
            </a:r>
            <a:endParaRPr lang="en-US" sz="5800" b="1" dirty="0">
              <a:solidFill>
                <a:schemeClr val="tx2"/>
              </a:solidFill>
              <a:latin typeface="Arial" panose="020B0604020202020204" pitchFamily="34" charset="0"/>
              <a:cs typeface="Arial" panose="020B0604020202020204" pitchFamily="34" charset="0"/>
            </a:endParaRPr>
          </a:p>
        </p:txBody>
      </p:sp>
      <p:sp>
        <p:nvSpPr>
          <p:cNvPr id="15" name="Rectangle 14"/>
          <p:cNvSpPr/>
          <p:nvPr/>
        </p:nvSpPr>
        <p:spPr>
          <a:xfrm>
            <a:off x="1894768" y="2527811"/>
            <a:ext cx="6351743" cy="646331"/>
          </a:xfrm>
          <a:prstGeom prst="rect">
            <a:avLst/>
          </a:prstGeom>
        </p:spPr>
        <p:txBody>
          <a:bodyPr wrap="square">
            <a:spAutoFit/>
          </a:bodyPr>
          <a:lstStyle/>
          <a:p>
            <a:pPr algn="just"/>
            <a:r>
              <a:rPr lang="nl-NL" sz="3600" b="1">
                <a:latin typeface="Arial" panose="020B0604020202020204" pitchFamily="34" charset="0"/>
                <a:ea typeface="Times New Roman" panose="02020603050405020304" pitchFamily="18" charset="0"/>
                <a:cs typeface="Arial" panose="020B0604020202020204" pitchFamily="34" charset="0"/>
              </a:rPr>
              <a:t>Câu 1.</a:t>
            </a:r>
            <a:r>
              <a:rPr lang="nl-NL" sz="3600">
                <a:latin typeface="Arial" panose="020B0604020202020204" pitchFamily="34" charset="0"/>
                <a:ea typeface="Times New Roman" panose="02020603050405020304" pitchFamily="18" charset="0"/>
                <a:cs typeface="Arial" panose="020B0604020202020204" pitchFamily="34" charset="0"/>
              </a:rPr>
              <a:t> </a:t>
            </a:r>
            <a:r>
              <a:rPr lang="en-US" sz="3600">
                <a:latin typeface="Arial" panose="020B0604020202020204" pitchFamily="34" charset="0"/>
                <a:cs typeface="Arial" panose="020B0604020202020204" pitchFamily="34" charset="0"/>
              </a:rPr>
              <a:t>Chọn trong số các vật:</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26" name="Rounded Rectangle 25"/>
          <p:cNvSpPr/>
          <p:nvPr/>
        </p:nvSpPr>
        <p:spPr>
          <a:xfrm>
            <a:off x="1581349" y="3719304"/>
            <a:ext cx="3593738" cy="1429589"/>
          </a:xfrm>
          <a:prstGeom prst="roundRect">
            <a:avLst/>
          </a:prstGeom>
          <a:solidFill>
            <a:srgbClr val="ADE8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Tấm kính trong</a:t>
            </a:r>
            <a:endParaRPr lang="en-US" sz="3600" b="1" dirty="0">
              <a:solidFill>
                <a:schemeClr val="tx1"/>
              </a:solidFill>
              <a:latin typeface="Arial" panose="020B0604020202020204" pitchFamily="34" charset="0"/>
              <a:cs typeface="Arial" panose="020B0604020202020204" pitchFamily="34" charset="0"/>
            </a:endParaRPr>
          </a:p>
        </p:txBody>
      </p:sp>
      <p:sp>
        <p:nvSpPr>
          <p:cNvPr id="27" name="Rounded Rectangle 26"/>
          <p:cNvSpPr/>
          <p:nvPr/>
        </p:nvSpPr>
        <p:spPr>
          <a:xfrm>
            <a:off x="5495120" y="3718264"/>
            <a:ext cx="3593738" cy="1429589"/>
          </a:xfrm>
          <a:prstGeom prst="roundRect">
            <a:avLst/>
          </a:prstGeom>
          <a:solidFill>
            <a:srgbClr val="ADE8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Quyển sách</a:t>
            </a:r>
            <a:endParaRPr lang="en-US" sz="3600" b="1" dirty="0">
              <a:solidFill>
                <a:schemeClr val="tx1"/>
              </a:solidFill>
              <a:latin typeface="Arial" panose="020B0604020202020204" pitchFamily="34" charset="0"/>
              <a:cs typeface="Arial" panose="020B0604020202020204" pitchFamily="34" charset="0"/>
            </a:endParaRPr>
          </a:p>
        </p:txBody>
      </p:sp>
      <p:sp>
        <p:nvSpPr>
          <p:cNvPr id="28" name="Rounded Rectangle 27"/>
          <p:cNvSpPr/>
          <p:nvPr/>
        </p:nvSpPr>
        <p:spPr>
          <a:xfrm>
            <a:off x="9408891" y="3713910"/>
            <a:ext cx="3593738" cy="1429589"/>
          </a:xfrm>
          <a:prstGeom prst="roundRect">
            <a:avLst/>
          </a:prstGeom>
          <a:solidFill>
            <a:srgbClr val="ADE8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Xoong nhôm</a:t>
            </a:r>
            <a:endParaRPr lang="en-US" sz="3600" b="1" dirty="0">
              <a:solidFill>
                <a:schemeClr val="tx1"/>
              </a:solidFill>
              <a:latin typeface="Arial" panose="020B0604020202020204" pitchFamily="34" charset="0"/>
              <a:cs typeface="Arial" panose="020B0604020202020204" pitchFamily="34" charset="0"/>
            </a:endParaRPr>
          </a:p>
        </p:txBody>
      </p:sp>
      <p:sp>
        <p:nvSpPr>
          <p:cNvPr id="29" name="Rounded Rectangle 28"/>
          <p:cNvSpPr/>
          <p:nvPr/>
        </p:nvSpPr>
        <p:spPr>
          <a:xfrm>
            <a:off x="13322662" y="3713910"/>
            <a:ext cx="3593738" cy="1429589"/>
          </a:xfrm>
          <a:prstGeom prst="roundRect">
            <a:avLst/>
          </a:prstGeom>
          <a:solidFill>
            <a:srgbClr val="ADE8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Cánh cửa gỗ</a:t>
            </a:r>
            <a:endParaRPr lang="en-US" sz="3600" b="1"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1995118" y="5600700"/>
            <a:ext cx="14412032" cy="1754326"/>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Phân loại theo nhóm: vật cho ánh sáng truyền qua, vật cản ánh sáng, vật dẫn nhiệt tốt, vật dẫn nhiệt kém.</a:t>
            </a:r>
            <a:endParaRPr lang="en-US" sz="3600"/>
          </a:p>
        </p:txBody>
      </p:sp>
      <p:pic>
        <p:nvPicPr>
          <p:cNvPr id="32"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320621" y="7776797"/>
            <a:ext cx="7785779" cy="2121624"/>
          </a:xfrm>
          <a:prstGeom prst="rect">
            <a:avLst/>
          </a:prstGeom>
        </p:spPr>
      </p:pic>
    </p:spTree>
    <p:extLst>
      <p:ext uri="{BB962C8B-B14F-4D97-AF65-F5344CB8AC3E}">
        <p14:creationId xmlns:p14="http://schemas.microsoft.com/office/powerpoint/2010/main" val="3884100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26" grpId="0" animBg="1"/>
      <p:bldP spid="27" grpId="0" animBg="1"/>
      <p:bldP spid="28" grpId="0" animBg="1"/>
      <p:bldP spid="29"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6C5D8"/>
        </a:solidFill>
        <a:effectLst/>
      </p:bgPr>
    </p:bg>
    <p:spTree>
      <p:nvGrpSpPr>
        <p:cNvPr id="1" name=""/>
        <p:cNvGrpSpPr/>
        <p:nvPr/>
      </p:nvGrpSpPr>
      <p:grpSpPr>
        <a:xfrm>
          <a:off x="0" y="0"/>
          <a:ext cx="0" cy="0"/>
          <a:chOff x="0" y="0"/>
          <a:chExt cx="0" cy="0"/>
        </a:xfrm>
      </p:grpSpPr>
      <p:grpSp>
        <p:nvGrpSpPr>
          <p:cNvPr id="14" name="Group 13"/>
          <p:cNvGrpSpPr/>
          <p:nvPr/>
        </p:nvGrpSpPr>
        <p:grpSpPr>
          <a:xfrm>
            <a:off x="762000" y="647700"/>
            <a:ext cx="16878300" cy="9067800"/>
            <a:chOff x="1028700" y="1028700"/>
            <a:chExt cx="16230600" cy="822960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3596882" y="4227924"/>
              <a:ext cx="6423466" cy="63118"/>
              <a:chOff x="0" y="0"/>
              <a:chExt cx="1691777" cy="16624"/>
            </a:xfrm>
          </p:grpSpPr>
          <p:sp>
            <p:nvSpPr>
              <p:cNvPr id="6" name="Freeform 6"/>
              <p:cNvSpPr/>
              <p:nvPr/>
            </p:nvSpPr>
            <p:spPr>
              <a:xfrm>
                <a:off x="0" y="0"/>
                <a:ext cx="1691777" cy="16624"/>
              </a:xfrm>
              <a:custGeom>
                <a:avLst/>
                <a:gdLst/>
                <a:ahLst/>
                <a:cxnLst/>
                <a:rect l="l" t="t" r="r" b="b"/>
                <a:pathLst>
                  <a:path w="1691777" h="16624">
                    <a:moveTo>
                      <a:pt x="0" y="0"/>
                    </a:moveTo>
                    <a:lnTo>
                      <a:pt x="1691777" y="0"/>
                    </a:lnTo>
                    <a:lnTo>
                      <a:pt x="1691777" y="16624"/>
                    </a:lnTo>
                    <a:lnTo>
                      <a:pt x="0" y="16624"/>
                    </a:lnTo>
                    <a:close/>
                  </a:path>
                </a:pathLst>
              </a:custGeom>
              <a:solidFill>
                <a:srgbClr val="FFE893"/>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6275535" y="8279453"/>
              <a:ext cx="983765" cy="978847"/>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1038225"/>
              <a:ext cx="913367" cy="908800"/>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14721" y="8264152"/>
              <a:ext cx="983765" cy="978847"/>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931087" y="1061956"/>
              <a:ext cx="913367" cy="90880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16223824" y="7285306"/>
              <a:ext cx="983765" cy="978847"/>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087040" y="1970756"/>
              <a:ext cx="913367" cy="908800"/>
            </a:xfrm>
            <a:prstGeom prst="rect">
              <a:avLst/>
            </a:prstGeom>
          </p:spPr>
        </p:pic>
        <p:grpSp>
          <p:nvGrpSpPr>
            <p:cNvPr id="18" name="Group 18"/>
            <p:cNvGrpSpPr/>
            <p:nvPr/>
          </p:nvGrpSpPr>
          <p:grpSpPr>
            <a:xfrm rot="5400000">
              <a:off x="-1548199" y="5923853"/>
              <a:ext cx="6136221" cy="47625"/>
              <a:chOff x="0" y="0"/>
              <a:chExt cx="1616124" cy="12543"/>
            </a:xfrm>
          </p:grpSpPr>
          <p:sp>
            <p:nvSpPr>
              <p:cNvPr id="19" name="Freeform 19"/>
              <p:cNvSpPr/>
              <p:nvPr/>
            </p:nvSpPr>
            <p:spPr>
              <a:xfrm>
                <a:off x="0" y="0"/>
                <a:ext cx="1616124" cy="12543"/>
              </a:xfrm>
              <a:custGeom>
                <a:avLst/>
                <a:gdLst/>
                <a:ahLst/>
                <a:cxnLst/>
                <a:rect l="l" t="t" r="r" b="b"/>
                <a:pathLst>
                  <a:path w="1616124" h="12543">
                    <a:moveTo>
                      <a:pt x="0" y="0"/>
                    </a:moveTo>
                    <a:lnTo>
                      <a:pt x="1616124" y="0"/>
                    </a:lnTo>
                    <a:lnTo>
                      <a:pt x="1616124" y="12543"/>
                    </a:lnTo>
                    <a:lnTo>
                      <a:pt x="0" y="12543"/>
                    </a:lnTo>
                    <a:close/>
                  </a:path>
                </a:pathLst>
              </a:custGeom>
              <a:solidFill>
                <a:srgbClr val="F8A4A4"/>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543723" y="8968151"/>
              <a:ext cx="13958290" cy="47625"/>
              <a:chOff x="0" y="0"/>
              <a:chExt cx="3676258" cy="12543"/>
            </a:xfrm>
          </p:grpSpPr>
          <p:sp>
            <p:nvSpPr>
              <p:cNvPr id="22" name="Freeform 22"/>
              <p:cNvSpPr/>
              <p:nvPr/>
            </p:nvSpPr>
            <p:spPr>
              <a:xfrm>
                <a:off x="0" y="0"/>
                <a:ext cx="3676257" cy="12543"/>
              </a:xfrm>
              <a:custGeom>
                <a:avLst/>
                <a:gdLst/>
                <a:ahLst/>
                <a:cxnLst/>
                <a:rect l="l" t="t" r="r" b="b"/>
                <a:pathLst>
                  <a:path w="3676257" h="12543">
                    <a:moveTo>
                      <a:pt x="0" y="0"/>
                    </a:moveTo>
                    <a:lnTo>
                      <a:pt x="3676257" y="0"/>
                    </a:lnTo>
                    <a:lnTo>
                      <a:pt x="3676257" y="12543"/>
                    </a:lnTo>
                    <a:lnTo>
                      <a:pt x="0" y="12543"/>
                    </a:lnTo>
                    <a:close/>
                  </a:path>
                </a:pathLst>
              </a:custGeom>
              <a:solidFill>
                <a:srgbClr val="ADE8C8"/>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56" name="TextBox 18">
            <a:extLst>
              <a:ext uri="{FF2B5EF4-FFF2-40B4-BE49-F238E27FC236}">
                <a16:creationId xmlns:a16="http://schemas.microsoft.com/office/drawing/2014/main" id="{90670B90-96B2-3059-C472-768521E0AEDE}"/>
              </a:ext>
            </a:extLst>
          </p:cNvPr>
          <p:cNvSpPr txBox="1"/>
          <p:nvPr/>
        </p:nvSpPr>
        <p:spPr>
          <a:xfrm>
            <a:off x="762000" y="1060127"/>
            <a:ext cx="16878299" cy="944618"/>
          </a:xfrm>
          <a:prstGeom prst="rect">
            <a:avLst/>
          </a:prstGeom>
        </p:spPr>
        <p:txBody>
          <a:bodyPr wrap="square" lIns="0" tIns="0" rIns="0" bIns="0" rtlCol="0" anchor="t">
            <a:spAutoFit/>
          </a:bodyPr>
          <a:lstStyle/>
          <a:p>
            <a:pPr marL="0" lvl="0" indent="0" algn="ctr">
              <a:lnSpc>
                <a:spcPts val="8000"/>
              </a:lnSpc>
              <a:spcBef>
                <a:spcPct val="0"/>
              </a:spcBef>
            </a:pPr>
            <a:r>
              <a:rPr lang="en-US" sz="5800" b="1">
                <a:solidFill>
                  <a:schemeClr val="tx2"/>
                </a:solidFill>
                <a:latin typeface="Arial" panose="020B0604020202020204" pitchFamily="34" charset="0"/>
                <a:cs typeface="Arial" panose="020B0604020202020204" pitchFamily="34" charset="0"/>
              </a:rPr>
              <a:t>2. LUYỆN TẬP</a:t>
            </a:r>
            <a:endParaRPr lang="en-US" sz="5800" b="1" dirty="0">
              <a:solidFill>
                <a:schemeClr val="tx2"/>
              </a:solidFill>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400378527"/>
              </p:ext>
            </p:extLst>
          </p:nvPr>
        </p:nvGraphicFramePr>
        <p:xfrm>
          <a:off x="1524000" y="3098262"/>
          <a:ext cx="15324899" cy="4708157"/>
        </p:xfrm>
        <a:graphic>
          <a:graphicData uri="http://schemas.openxmlformats.org/drawingml/2006/table">
            <a:tbl>
              <a:tblPr firstRow="1" firstCol="1" bandRow="1">
                <a:tableStyleId>{5940675A-B579-460E-94D1-54222C63F5DA}</a:tableStyleId>
              </a:tblPr>
              <a:tblGrid>
                <a:gridCol w="3830406">
                  <a:extLst>
                    <a:ext uri="{9D8B030D-6E8A-4147-A177-3AD203B41FA5}">
                      <a16:colId xmlns:a16="http://schemas.microsoft.com/office/drawing/2014/main" val="1856341318"/>
                    </a:ext>
                  </a:extLst>
                </a:gridCol>
                <a:gridCol w="3830406">
                  <a:extLst>
                    <a:ext uri="{9D8B030D-6E8A-4147-A177-3AD203B41FA5}">
                      <a16:colId xmlns:a16="http://schemas.microsoft.com/office/drawing/2014/main" val="2228144781"/>
                    </a:ext>
                  </a:extLst>
                </a:gridCol>
                <a:gridCol w="3830406">
                  <a:extLst>
                    <a:ext uri="{9D8B030D-6E8A-4147-A177-3AD203B41FA5}">
                      <a16:colId xmlns:a16="http://schemas.microsoft.com/office/drawing/2014/main" val="3418905367"/>
                    </a:ext>
                  </a:extLst>
                </a:gridCol>
                <a:gridCol w="3833681">
                  <a:extLst>
                    <a:ext uri="{9D8B030D-6E8A-4147-A177-3AD203B41FA5}">
                      <a16:colId xmlns:a16="http://schemas.microsoft.com/office/drawing/2014/main" val="1265183953"/>
                    </a:ext>
                  </a:extLst>
                </a:gridCol>
              </a:tblGrid>
              <a:tr h="1883263">
                <a:tc>
                  <a:txBody>
                    <a:bodyPr/>
                    <a:lstStyle/>
                    <a:p>
                      <a:pPr algn="ctr">
                        <a:lnSpc>
                          <a:spcPct val="150000"/>
                        </a:lnSpc>
                        <a:spcAft>
                          <a:spcPts val="0"/>
                        </a:spcAft>
                      </a:pPr>
                      <a:r>
                        <a:rPr lang="en-US" sz="3600">
                          <a:effectLst/>
                          <a:latin typeface="Arial" panose="020B0604020202020204" pitchFamily="34" charset="0"/>
                          <a:cs typeface="Arial" panose="020B0604020202020204" pitchFamily="34" charset="0"/>
                        </a:rPr>
                        <a:t>Vật cho ánh sáng truyền qua</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40000"/>
                        <a:lumOff val="60000"/>
                      </a:schemeClr>
                    </a:solidFill>
                  </a:tcPr>
                </a:tc>
                <a:tc>
                  <a:txBody>
                    <a:bodyPr/>
                    <a:lstStyle/>
                    <a:p>
                      <a:pPr algn="ctr">
                        <a:lnSpc>
                          <a:spcPct val="100000"/>
                        </a:lnSpc>
                        <a:spcAft>
                          <a:spcPts val="0"/>
                        </a:spcAft>
                      </a:pPr>
                      <a:r>
                        <a:rPr lang="en-US" sz="3600">
                          <a:effectLst/>
                          <a:latin typeface="Arial" panose="020B0604020202020204" pitchFamily="34" charset="0"/>
                          <a:cs typeface="Arial" panose="020B0604020202020204" pitchFamily="34" charset="0"/>
                        </a:rPr>
                        <a:t>Vật cản ánh sáng</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40000"/>
                        <a:lumOff val="60000"/>
                      </a:schemeClr>
                    </a:solidFill>
                  </a:tcPr>
                </a:tc>
                <a:tc>
                  <a:txBody>
                    <a:bodyPr/>
                    <a:lstStyle/>
                    <a:p>
                      <a:pPr algn="ctr">
                        <a:lnSpc>
                          <a:spcPct val="100000"/>
                        </a:lnSpc>
                        <a:spcAft>
                          <a:spcPts val="0"/>
                        </a:spcAft>
                      </a:pPr>
                      <a:r>
                        <a:rPr lang="en-US" sz="3600">
                          <a:effectLst/>
                          <a:latin typeface="Arial" panose="020B0604020202020204" pitchFamily="34" charset="0"/>
                          <a:cs typeface="Arial" panose="020B0604020202020204" pitchFamily="34" charset="0"/>
                        </a:rPr>
                        <a:t>Vật dẫn nhiệt tốt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40000"/>
                        <a:lumOff val="60000"/>
                      </a:schemeClr>
                    </a:solidFill>
                  </a:tcPr>
                </a:tc>
                <a:tc>
                  <a:txBody>
                    <a:bodyPr/>
                    <a:lstStyle/>
                    <a:p>
                      <a:pPr algn="ctr">
                        <a:lnSpc>
                          <a:spcPct val="100000"/>
                        </a:lnSpc>
                        <a:spcAft>
                          <a:spcPts val="0"/>
                        </a:spcAft>
                      </a:pPr>
                      <a:r>
                        <a:rPr lang="en-US" sz="3600">
                          <a:effectLst/>
                          <a:latin typeface="Arial" panose="020B0604020202020204" pitchFamily="34" charset="0"/>
                          <a:cs typeface="Arial" panose="020B0604020202020204" pitchFamily="34" charset="0"/>
                        </a:rPr>
                        <a:t>Vật dẫn nhiệt kém</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1224393909"/>
                  </a:ext>
                </a:extLst>
              </a:tr>
              <a:tr h="2824894">
                <a:tc>
                  <a:txBody>
                    <a:bodyPr/>
                    <a:lstStyle/>
                    <a:p>
                      <a:pPr algn="just">
                        <a:lnSpc>
                          <a:spcPct val="150000"/>
                        </a:lnSpc>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just">
                        <a:lnSpc>
                          <a:spcPct val="150000"/>
                        </a:lnSpc>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just">
                        <a:lnSpc>
                          <a:spcPct val="150000"/>
                        </a:lnSpc>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just">
                        <a:lnSpc>
                          <a:spcPct val="150000"/>
                        </a:lnSpc>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790652429"/>
                  </a:ext>
                </a:extLst>
              </a:tr>
            </a:tbl>
          </a:graphicData>
        </a:graphic>
      </p:graphicFrame>
      <p:sp>
        <p:nvSpPr>
          <p:cNvPr id="17" name="Rectangle 16"/>
          <p:cNvSpPr/>
          <p:nvPr/>
        </p:nvSpPr>
        <p:spPr>
          <a:xfrm>
            <a:off x="1817320" y="5847031"/>
            <a:ext cx="3288080" cy="646331"/>
          </a:xfrm>
          <a:prstGeom prst="rect">
            <a:avLst/>
          </a:prstGeom>
        </p:spPr>
        <p:txBody>
          <a:bodyPr wrap="none">
            <a:spAutoFit/>
          </a:bodyPr>
          <a:lstStyle/>
          <a:p>
            <a:pPr algn="just">
              <a:spcAft>
                <a:spcPts val="0"/>
              </a:spcAft>
            </a:pPr>
            <a:r>
              <a:rPr lang="en-US" sz="3600">
                <a:latin typeface="Arial" panose="020B0604020202020204" pitchFamily="34" charset="0"/>
                <a:cs typeface="Arial" panose="020B0604020202020204" pitchFamily="34" charset="0"/>
              </a:rPr>
              <a:t>Tấm kính trong</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25" name="Rectangle 24"/>
          <p:cNvSpPr/>
          <p:nvPr/>
        </p:nvSpPr>
        <p:spPr>
          <a:xfrm>
            <a:off x="5562600" y="5067300"/>
            <a:ext cx="3408663" cy="2585323"/>
          </a:xfrm>
          <a:prstGeom prst="rect">
            <a:avLst/>
          </a:prstGeom>
        </p:spPr>
        <p:txBody>
          <a:bodyPr wrap="square">
            <a:spAutoFit/>
          </a:bodyPr>
          <a:lstStyle/>
          <a:p>
            <a:pPr algn="ctr">
              <a:lnSpc>
                <a:spcPct val="150000"/>
              </a:lnSpc>
              <a:spcAft>
                <a:spcPts val="0"/>
              </a:spcAft>
            </a:pPr>
            <a:r>
              <a:rPr lang="en-US" sz="3600">
                <a:latin typeface="Arial" panose="020B0604020202020204" pitchFamily="34" charset="0"/>
                <a:cs typeface="Arial" panose="020B0604020202020204" pitchFamily="34" charset="0"/>
              </a:rPr>
              <a:t>Quyển sách, xoong nhôm, cánh cửa gỗ</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30" name="Rectangle 29"/>
          <p:cNvSpPr/>
          <p:nvPr/>
        </p:nvSpPr>
        <p:spPr>
          <a:xfrm>
            <a:off x="9825408" y="5847031"/>
            <a:ext cx="2800767" cy="646331"/>
          </a:xfrm>
          <a:prstGeom prst="rect">
            <a:avLst/>
          </a:prstGeom>
        </p:spPr>
        <p:txBody>
          <a:bodyPr wrap="none">
            <a:spAutoFit/>
          </a:bodyPr>
          <a:lstStyle/>
          <a:p>
            <a:pPr algn="just">
              <a:spcAft>
                <a:spcPts val="0"/>
              </a:spcAft>
            </a:pPr>
            <a:r>
              <a:rPr lang="en-US" sz="3600">
                <a:latin typeface="Arial" panose="020B0604020202020204" pitchFamily="34" charset="0"/>
                <a:cs typeface="Arial" panose="020B0604020202020204" pitchFamily="34" charset="0"/>
              </a:rPr>
              <a:t>Xoong nhôm</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13135673" y="5074693"/>
            <a:ext cx="3567287" cy="2585323"/>
          </a:xfrm>
          <a:prstGeom prst="rect">
            <a:avLst/>
          </a:prstGeom>
        </p:spPr>
        <p:txBody>
          <a:bodyPr wrap="square">
            <a:spAutoFit/>
          </a:bodyPr>
          <a:lstStyle/>
          <a:p>
            <a:pPr algn="ctr">
              <a:lnSpc>
                <a:spcPct val="150000"/>
              </a:lnSpc>
              <a:spcAft>
                <a:spcPts val="0"/>
              </a:spcAft>
            </a:pPr>
            <a:r>
              <a:rPr lang="en-US" sz="3600">
                <a:latin typeface="Arial" panose="020B0604020202020204" pitchFamily="34" charset="0"/>
                <a:cs typeface="Arial" panose="020B0604020202020204" pitchFamily="34" charset="0"/>
              </a:rPr>
              <a:t>Quyển sách, cánh cửa gỗ, tấm kính trong</a:t>
            </a:r>
            <a:endParaRPr lang="en-US" sz="36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3632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TotalTime>
  <Words>630</Words>
  <Application>Microsoft Office PowerPoint</Application>
  <PresentationFormat>Custom</PresentationFormat>
  <Paragraphs>71</Paragraphs>
  <Slides>16</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FPT SHOP</cp:lastModifiedBy>
  <cp:revision>43</cp:revision>
  <dcterms:created xsi:type="dcterms:W3CDTF">2006-08-16T00:00:00Z</dcterms:created>
  <dcterms:modified xsi:type="dcterms:W3CDTF">2025-12-06T07:53:11Z</dcterms:modified>
  <dc:identifier>DAFSuRgBe48</dc:identifier>
</cp:coreProperties>
</file>