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96" r:id="rId3"/>
    <p:sldId id="345" r:id="rId4"/>
    <p:sldId id="306" r:id="rId5"/>
    <p:sldId id="307" r:id="rId6"/>
    <p:sldId id="292" r:id="rId7"/>
    <p:sldId id="375" r:id="rId8"/>
    <p:sldId id="311" r:id="rId9"/>
    <p:sldId id="347" r:id="rId10"/>
    <p:sldId id="376" r:id="rId11"/>
    <p:sldId id="377" r:id="rId12"/>
    <p:sldId id="356" r:id="rId13"/>
    <p:sldId id="378" r:id="rId14"/>
    <p:sldId id="379" r:id="rId15"/>
    <p:sldId id="372" r:id="rId16"/>
    <p:sldId id="344" r:id="rId17"/>
    <p:sldId id="323" r:id="rId18"/>
    <p:sldId id="336" r:id="rId19"/>
    <p:sldId id="341" r:id="rId20"/>
    <p:sldId id="342" r:id="rId21"/>
    <p:sldId id="343" r:id="rId22"/>
    <p:sldId id="260" r:id="rId23"/>
    <p:sldId id="3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3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55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46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4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2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2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48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2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2025/2/28</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3846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8.png"/><Relationship Id="rId3" Type="http://schemas.openxmlformats.org/officeDocument/2006/relationships/image" Target="../media/image29.png"/><Relationship Id="rId7" Type="http://schemas.openxmlformats.org/officeDocument/2006/relationships/image" Target="../media/image53.png"/><Relationship Id="rId12" Type="http://schemas.openxmlformats.org/officeDocument/2006/relationships/image" Target="../media/image57.sv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35.png"/><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g"/><Relationship Id="rId12" Type="http://schemas.openxmlformats.org/officeDocument/2006/relationships/image" Target="../media/image67.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63.svg"/><Relationship Id="rId11" Type="http://schemas.microsoft.com/office/2007/relationships/hdphoto" Target="../media/hdphoto7.wdp"/><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sv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g"/><Relationship Id="rId12" Type="http://schemas.openxmlformats.org/officeDocument/2006/relationships/image" Target="../media/image67.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63.svg"/><Relationship Id="rId11" Type="http://schemas.microsoft.com/office/2007/relationships/hdphoto" Target="../media/hdphoto7.wdp"/><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sv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8.png"/><Relationship Id="rId3" Type="http://schemas.openxmlformats.org/officeDocument/2006/relationships/image" Target="../media/image29.png"/><Relationship Id="rId7" Type="http://schemas.openxmlformats.org/officeDocument/2006/relationships/image" Target="../media/image53.png"/><Relationship Id="rId12" Type="http://schemas.openxmlformats.org/officeDocument/2006/relationships/image" Target="../media/image57.sv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35.pn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5" name="Picture 4">
            <a:extLst>
              <a:ext uri="{FF2B5EF4-FFF2-40B4-BE49-F238E27FC236}">
                <a16:creationId xmlns:a16="http://schemas.microsoft.com/office/drawing/2014/main" id="{CE0397D1-94FB-3220-651A-BC7C840D712A}"/>
              </a:ext>
            </a:extLst>
          </p:cNvPr>
          <p:cNvPicPr>
            <a:picLocks noChangeAspect="1"/>
          </p:cNvPicPr>
          <p:nvPr/>
        </p:nvPicPr>
        <p:blipFill>
          <a:blip r:embed="rId6"/>
          <a:stretch>
            <a:fillRect/>
          </a:stretch>
        </p:blipFill>
        <p:spPr>
          <a:xfrm>
            <a:off x="2682117" y="422009"/>
            <a:ext cx="7218290" cy="725487"/>
          </a:xfrm>
          <a:prstGeom prst="rect">
            <a:avLst/>
          </a:prstGeom>
        </p:spPr>
      </p:pic>
      <p:pic>
        <p:nvPicPr>
          <p:cNvPr id="6" name="Picture 5">
            <a:extLst>
              <a:ext uri="{FF2B5EF4-FFF2-40B4-BE49-F238E27FC236}">
                <a16:creationId xmlns:a16="http://schemas.microsoft.com/office/drawing/2014/main" id="{CD2BB7B5-8F96-5DD2-5261-35DC1A4A6499}"/>
              </a:ext>
            </a:extLst>
          </p:cNvPr>
          <p:cNvPicPr>
            <a:picLocks noChangeAspect="1"/>
          </p:cNvPicPr>
          <p:nvPr/>
        </p:nvPicPr>
        <p:blipFill>
          <a:blip r:embed="rId7"/>
          <a:stretch>
            <a:fillRect/>
          </a:stretch>
        </p:blipFill>
        <p:spPr>
          <a:xfrm>
            <a:off x="2422789" y="633047"/>
            <a:ext cx="8565622" cy="4029805"/>
          </a:xfrm>
          <a:prstGeom prst="rect">
            <a:avLst/>
          </a:prstGeom>
        </p:spPr>
      </p:pic>
      <p:pic>
        <p:nvPicPr>
          <p:cNvPr id="10" name="Picture 9">
            <a:extLst>
              <a:ext uri="{FF2B5EF4-FFF2-40B4-BE49-F238E27FC236}">
                <a16:creationId xmlns:a16="http://schemas.microsoft.com/office/drawing/2014/main" id="{EE753201-7CB8-6D83-DED7-736D6B3B40FC}"/>
              </a:ext>
            </a:extLst>
          </p:cNvPr>
          <p:cNvPicPr>
            <a:picLocks noChangeAspect="1"/>
          </p:cNvPicPr>
          <p:nvPr/>
        </p:nvPicPr>
        <p:blipFill>
          <a:blip r:embed="rId8"/>
          <a:stretch>
            <a:fillRect/>
          </a:stretch>
        </p:blipFill>
        <p:spPr>
          <a:xfrm rot="20281306">
            <a:off x="1729649" y="1382226"/>
            <a:ext cx="2103302" cy="96934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phó</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xâm</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hại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thần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97C3E2DD-A69A-B273-365A-C9B8B5EFF274}"/>
              </a:ext>
            </a:extLst>
          </p:cNvPr>
          <p:cNvSpPr txBox="1"/>
          <p:nvPr/>
        </p:nvSpPr>
        <p:spPr>
          <a:xfrm>
            <a:off x="863028" y="339047"/>
            <a:ext cx="10509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phó</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xâm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thần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FF75B9B-E14D-21DD-2AFC-93BC17A22CA5}"/>
              </a:ext>
            </a:extLst>
          </p:cNvPr>
          <p:cNvPicPr>
            <a:picLocks noChangeAspect="1"/>
          </p:cNvPicPr>
          <p:nvPr/>
        </p:nvPicPr>
        <p:blipFill>
          <a:blip r:embed="rId3"/>
          <a:stretch>
            <a:fillRect/>
          </a:stretch>
        </p:blipFill>
        <p:spPr>
          <a:xfrm>
            <a:off x="1471612" y="1724025"/>
            <a:ext cx="9454048" cy="4057650"/>
          </a:xfrm>
          <a:prstGeom prst="rect">
            <a:avLst/>
          </a:prstGeom>
        </p:spPr>
      </p:pic>
    </p:spTree>
    <p:extLst>
      <p:ext uri="{BB962C8B-B14F-4D97-AF65-F5344CB8AC3E}">
        <p14:creationId xmlns:p14="http://schemas.microsoft.com/office/powerpoint/2010/main" val="2032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5" name="Picture 4">
            <a:extLst>
              <a:ext uri="{FF2B5EF4-FFF2-40B4-BE49-F238E27FC236}">
                <a16:creationId xmlns:a16="http://schemas.microsoft.com/office/drawing/2014/main" id="{0579A53C-F8CB-8901-3F8D-CF7F8D00D253}"/>
              </a:ext>
            </a:extLst>
          </p:cNvPr>
          <p:cNvPicPr>
            <a:picLocks noChangeAspect="1"/>
          </p:cNvPicPr>
          <p:nvPr/>
        </p:nvPicPr>
        <p:blipFill>
          <a:blip r:embed="rId3"/>
          <a:stretch>
            <a:fillRect/>
          </a:stretch>
        </p:blipFill>
        <p:spPr>
          <a:xfrm>
            <a:off x="1828800" y="538162"/>
            <a:ext cx="8466528" cy="1614488"/>
          </a:xfrm>
          <a:prstGeom prst="rect">
            <a:avLst/>
          </a:prstGeom>
        </p:spPr>
      </p:pic>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8"/>
            <a:ext cx="10448926" cy="3588101"/>
          </a:xfrm>
          <a:custGeom>
            <a:avLst/>
            <a:gdLst>
              <a:gd name="connsiteX0" fmla="*/ 0 w 10448926"/>
              <a:gd name="connsiteY0" fmla="*/ 598029 h 3588101"/>
              <a:gd name="connsiteX1" fmla="*/ 598029 w 10448926"/>
              <a:gd name="connsiteY1" fmla="*/ 0 h 3588101"/>
              <a:gd name="connsiteX2" fmla="*/ 9850897 w 10448926"/>
              <a:gd name="connsiteY2" fmla="*/ 0 h 3588101"/>
              <a:gd name="connsiteX3" fmla="*/ 10448926 w 10448926"/>
              <a:gd name="connsiteY3" fmla="*/ 598029 h 3588101"/>
              <a:gd name="connsiteX4" fmla="*/ 10448926 w 10448926"/>
              <a:gd name="connsiteY4" fmla="*/ 2990072 h 3588101"/>
              <a:gd name="connsiteX5" fmla="*/ 9850897 w 10448926"/>
              <a:gd name="connsiteY5" fmla="*/ 3588101 h 3588101"/>
              <a:gd name="connsiteX6" fmla="*/ 598029 w 10448926"/>
              <a:gd name="connsiteY6" fmla="*/ 3588101 h 3588101"/>
              <a:gd name="connsiteX7" fmla="*/ 0 w 10448926"/>
              <a:gd name="connsiteY7" fmla="*/ 2990072 h 3588101"/>
              <a:gd name="connsiteX8" fmla="*/ 0 w 10448926"/>
              <a:gd name="connsiteY8" fmla="*/ 598029 h 35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588101" fill="none" extrusionOk="0">
                <a:moveTo>
                  <a:pt x="0" y="598029"/>
                </a:moveTo>
                <a:cubicBezTo>
                  <a:pt x="-41141" y="307176"/>
                  <a:pt x="262380" y="1742"/>
                  <a:pt x="598029" y="0"/>
                </a:cubicBezTo>
                <a:cubicBezTo>
                  <a:pt x="3670877" y="-88141"/>
                  <a:pt x="8501194" y="-30127"/>
                  <a:pt x="9850897" y="0"/>
                </a:cubicBezTo>
                <a:cubicBezTo>
                  <a:pt x="10169551" y="-33656"/>
                  <a:pt x="10469538" y="260751"/>
                  <a:pt x="10448926" y="598029"/>
                </a:cubicBezTo>
                <a:cubicBezTo>
                  <a:pt x="10472220" y="1698492"/>
                  <a:pt x="10334529" y="1887368"/>
                  <a:pt x="10448926" y="2990072"/>
                </a:cubicBezTo>
                <a:cubicBezTo>
                  <a:pt x="10481212" y="3347881"/>
                  <a:pt x="10185063" y="3591889"/>
                  <a:pt x="9850897" y="3588101"/>
                </a:cubicBezTo>
                <a:cubicBezTo>
                  <a:pt x="5474980" y="3430709"/>
                  <a:pt x="4200077" y="3570323"/>
                  <a:pt x="598029" y="3588101"/>
                </a:cubicBezTo>
                <a:cubicBezTo>
                  <a:pt x="250161" y="3563444"/>
                  <a:pt x="-4737" y="3286425"/>
                  <a:pt x="0" y="2990072"/>
                </a:cubicBezTo>
                <a:cubicBezTo>
                  <a:pt x="-165838" y="2703708"/>
                  <a:pt x="-140199" y="902595"/>
                  <a:pt x="0" y="598029"/>
                </a:cubicBezTo>
                <a:close/>
              </a:path>
              <a:path w="10448926" h="3588101" stroke="0" extrusionOk="0">
                <a:moveTo>
                  <a:pt x="0" y="598029"/>
                </a:moveTo>
                <a:cubicBezTo>
                  <a:pt x="-57663" y="269057"/>
                  <a:pt x="264892" y="-4489"/>
                  <a:pt x="598029" y="0"/>
                </a:cubicBezTo>
                <a:cubicBezTo>
                  <a:pt x="3929787" y="35450"/>
                  <a:pt x="8672213" y="37244"/>
                  <a:pt x="9850897" y="0"/>
                </a:cubicBezTo>
                <a:cubicBezTo>
                  <a:pt x="10190824" y="-24866"/>
                  <a:pt x="10424039" y="266680"/>
                  <a:pt x="10448926" y="598029"/>
                </a:cubicBezTo>
                <a:cubicBezTo>
                  <a:pt x="10604563" y="1445017"/>
                  <a:pt x="10347688" y="2285202"/>
                  <a:pt x="10448926" y="2990072"/>
                </a:cubicBezTo>
                <a:cubicBezTo>
                  <a:pt x="10509603" y="3311960"/>
                  <a:pt x="10173254" y="3566756"/>
                  <a:pt x="9850897" y="3588101"/>
                </a:cubicBezTo>
                <a:cubicBezTo>
                  <a:pt x="6123842" y="3566596"/>
                  <a:pt x="4443083" y="3716228"/>
                  <a:pt x="598029" y="3588101"/>
                </a:cubicBezTo>
                <a:cubicBezTo>
                  <a:pt x="314678" y="3560375"/>
                  <a:pt x="7995" y="3324280"/>
                  <a:pt x="0" y="2990072"/>
                </a:cubicBezTo>
                <a:cubicBezTo>
                  <a:pt x="-124700" y="2067362"/>
                  <a:pt x="-57919" y="1336039"/>
                  <a:pt x="0" y="598029"/>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lên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tiếng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bảo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vệ</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thích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sự</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biệt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hỗ</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trợ</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một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tế</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với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người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đặt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mình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trí</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xúc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Chia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sẻ</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sao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thấy</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nét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riêng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Rủ</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tham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hoạt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động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chung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nhóm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lớp</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trường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74619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9"/>
            <a:ext cx="10448926" cy="3464276"/>
          </a:xfrm>
          <a:custGeom>
            <a:avLst/>
            <a:gdLst>
              <a:gd name="connsiteX0" fmla="*/ 0 w 10448926"/>
              <a:gd name="connsiteY0" fmla="*/ 577391 h 3464276"/>
              <a:gd name="connsiteX1" fmla="*/ 577391 w 10448926"/>
              <a:gd name="connsiteY1" fmla="*/ 0 h 3464276"/>
              <a:gd name="connsiteX2" fmla="*/ 9871535 w 10448926"/>
              <a:gd name="connsiteY2" fmla="*/ 0 h 3464276"/>
              <a:gd name="connsiteX3" fmla="*/ 10448926 w 10448926"/>
              <a:gd name="connsiteY3" fmla="*/ 577391 h 3464276"/>
              <a:gd name="connsiteX4" fmla="*/ 10448926 w 10448926"/>
              <a:gd name="connsiteY4" fmla="*/ 2886885 h 3464276"/>
              <a:gd name="connsiteX5" fmla="*/ 9871535 w 10448926"/>
              <a:gd name="connsiteY5" fmla="*/ 3464276 h 3464276"/>
              <a:gd name="connsiteX6" fmla="*/ 577391 w 10448926"/>
              <a:gd name="connsiteY6" fmla="*/ 3464276 h 3464276"/>
              <a:gd name="connsiteX7" fmla="*/ 0 w 10448926"/>
              <a:gd name="connsiteY7" fmla="*/ 2886885 h 3464276"/>
              <a:gd name="connsiteX8" fmla="*/ 0 w 10448926"/>
              <a:gd name="connsiteY8" fmla="*/ 577391 h 346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464276" fill="none" extrusionOk="0">
                <a:moveTo>
                  <a:pt x="0" y="577391"/>
                </a:moveTo>
                <a:cubicBezTo>
                  <a:pt x="-13995" y="271919"/>
                  <a:pt x="239638" y="6124"/>
                  <a:pt x="577391" y="0"/>
                </a:cubicBezTo>
                <a:cubicBezTo>
                  <a:pt x="3395837" y="-88141"/>
                  <a:pt x="8850731" y="-30127"/>
                  <a:pt x="9871535" y="0"/>
                </a:cubicBezTo>
                <a:cubicBezTo>
                  <a:pt x="10169962" y="-59212"/>
                  <a:pt x="10476748" y="249064"/>
                  <a:pt x="10448926" y="577391"/>
                </a:cubicBezTo>
                <a:cubicBezTo>
                  <a:pt x="10472220" y="1110516"/>
                  <a:pt x="10334529" y="1922242"/>
                  <a:pt x="10448926" y="2886885"/>
                </a:cubicBezTo>
                <a:cubicBezTo>
                  <a:pt x="10488637" y="3239627"/>
                  <a:pt x="10216878" y="3490084"/>
                  <a:pt x="9871535" y="3464276"/>
                </a:cubicBezTo>
                <a:cubicBezTo>
                  <a:pt x="8460544" y="3306884"/>
                  <a:pt x="3302878" y="3446498"/>
                  <a:pt x="577391" y="3464276"/>
                </a:cubicBezTo>
                <a:cubicBezTo>
                  <a:pt x="242631" y="3442016"/>
                  <a:pt x="-5913" y="3163413"/>
                  <a:pt x="0" y="2886885"/>
                </a:cubicBezTo>
                <a:cubicBezTo>
                  <a:pt x="-165838" y="2187795"/>
                  <a:pt x="-140199" y="1233927"/>
                  <a:pt x="0" y="577391"/>
                </a:cubicBezTo>
                <a:close/>
              </a:path>
              <a:path w="10448926" h="3464276" stroke="0" extrusionOk="0">
                <a:moveTo>
                  <a:pt x="0" y="577391"/>
                </a:moveTo>
                <a:cubicBezTo>
                  <a:pt x="-26956" y="259119"/>
                  <a:pt x="245937" y="-19766"/>
                  <a:pt x="577391" y="0"/>
                </a:cubicBezTo>
                <a:cubicBezTo>
                  <a:pt x="5060950" y="35450"/>
                  <a:pt x="8290057" y="37244"/>
                  <a:pt x="9871535" y="0"/>
                </a:cubicBezTo>
                <a:cubicBezTo>
                  <a:pt x="10210794" y="-52530"/>
                  <a:pt x="10417103" y="257142"/>
                  <a:pt x="10448926" y="577391"/>
                </a:cubicBezTo>
                <a:cubicBezTo>
                  <a:pt x="10604563" y="1230727"/>
                  <a:pt x="10347688" y="2620993"/>
                  <a:pt x="10448926" y="2886885"/>
                </a:cubicBezTo>
                <a:cubicBezTo>
                  <a:pt x="10509125" y="3197441"/>
                  <a:pt x="10173105" y="3417645"/>
                  <a:pt x="9871535" y="3464276"/>
                </a:cubicBezTo>
                <a:cubicBezTo>
                  <a:pt x="6291364" y="3442771"/>
                  <a:pt x="4236502" y="3592403"/>
                  <a:pt x="577391" y="3464276"/>
                </a:cubicBezTo>
                <a:cubicBezTo>
                  <a:pt x="300479" y="3439479"/>
                  <a:pt x="38847" y="3224843"/>
                  <a:pt x="0" y="2886885"/>
                </a:cubicBezTo>
                <a:cubicBezTo>
                  <a:pt x="-124700" y="1946923"/>
                  <a:pt x="-57919" y="1563051"/>
                  <a:pt x="0" y="577391"/>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Trò chuyện với bạn để tìm hiểu lí do làm sao bị người thân trách móc, mắng nhiếc</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Động viên bạn</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Hướng dẫn bạn cách khắc phục những điểm yếu hoặc giới thiệu người tư vấn cho bạn.</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Rủ bạn tham gia các hoạt động chung của tổ, lớp.</a:t>
            </a:r>
          </a:p>
        </p:txBody>
      </p:sp>
      <p:pic>
        <p:nvPicPr>
          <p:cNvPr id="3" name="Picture 2">
            <a:extLst>
              <a:ext uri="{FF2B5EF4-FFF2-40B4-BE49-F238E27FC236}">
                <a16:creationId xmlns:a16="http://schemas.microsoft.com/office/drawing/2014/main" id="{482B3D41-6E8E-B4F2-C299-2BEA47C81FD2}"/>
              </a:ext>
            </a:extLst>
          </p:cNvPr>
          <p:cNvPicPr>
            <a:picLocks noChangeAspect="1"/>
          </p:cNvPicPr>
          <p:nvPr/>
        </p:nvPicPr>
        <p:blipFill>
          <a:blip r:embed="rId3"/>
          <a:stretch>
            <a:fillRect/>
          </a:stretch>
        </p:blipFill>
        <p:spPr>
          <a:xfrm>
            <a:off x="1790700" y="261938"/>
            <a:ext cx="8577262" cy="2160000"/>
          </a:xfrm>
          <a:prstGeom prst="rect">
            <a:avLst/>
          </a:prstGeom>
        </p:spPr>
      </p:pic>
    </p:spTree>
    <p:extLst>
      <p:ext uri="{BB962C8B-B14F-4D97-AF65-F5344CB8AC3E}">
        <p14:creationId xmlns:p14="http://schemas.microsoft.com/office/powerpoint/2010/main" val="343273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txBody>
            <a:bodyPr/>
            <a:lstStyle/>
            <a:p>
              <a:endParaRPr lang="en-US"/>
            </a:p>
          </p:txBody>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txBody>
            <a:bodyPr/>
            <a:lstStyle/>
            <a:p>
              <a:endParaRPr lang="en-US"/>
            </a:p>
          </p:txBody>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txBody>
            <a:bodyPr/>
            <a:lstStyle/>
            <a:p>
              <a:endParaRPr lang="en-US"/>
            </a:p>
          </p:txBody>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txBody>
            <a:bodyPr/>
            <a:lstStyle/>
            <a:p>
              <a:endParaRPr lang="en-US"/>
            </a:p>
          </p:txBody>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pic>
        <p:nvPicPr>
          <p:cNvPr id="9" name="Picture 8">
            <a:extLst>
              <a:ext uri="{FF2B5EF4-FFF2-40B4-BE49-F238E27FC236}">
                <a16:creationId xmlns:a16="http://schemas.microsoft.com/office/drawing/2014/main"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a:extLst>
              <a:ext uri="{FF2B5EF4-FFF2-40B4-BE49-F238E27FC236}">
                <a16:creationId xmlns:a16="http://schemas.microsoft.com/office/drawing/2014/main" id="{41772FD7-38FE-B383-B0DB-781ACBEF0D1E}"/>
              </a:ext>
            </a:extLst>
          </p:cNvPr>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a:ea typeface="+mn-ea"/>
                <a:cs typeface="+mn-cs"/>
              </a:rPr>
              <a:t>Vận</a:t>
            </a:r>
            <a:r>
              <a:rPr kumimoji="0" lang="en-US" sz="6600" b="1" i="0" u="none" strike="noStrike" kern="1200" cap="none" spc="0" normalizeH="0" noProof="0" dirty="0">
                <a:ln>
                  <a:noFill/>
                </a:ln>
                <a:solidFill>
                  <a:prstClr val="white"/>
                </a:solidFill>
                <a:effectLst/>
                <a:uLnTx/>
                <a:uFillTx/>
                <a:latin typeface="Calibri"/>
                <a:ea typeface="+mn-ea"/>
                <a:cs typeface="+mn-cs"/>
              </a:rPr>
              <a:t> </a:t>
            </a:r>
            <a:r>
              <a:rPr kumimoji="0" lang="en-US" sz="6600" b="1" i="0" u="none" strike="noStrike" kern="1200" cap="none" spc="0" normalizeH="0" noProof="0" dirty="0" err="1">
                <a:ln>
                  <a:noFill/>
                </a:ln>
                <a:solidFill>
                  <a:prstClr val="white"/>
                </a:solidFill>
                <a:effectLst/>
                <a:uLnTx/>
                <a:uFillTx/>
                <a:latin typeface="Calibri"/>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64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txBody>
            <a:bodyPr/>
            <a:lstStyle/>
            <a:p>
              <a:endParaRPr lang="en-US"/>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a:rPr>
              <a:t>V</a:t>
            </a:r>
            <a:r>
              <a:rPr lang="vi-VN" sz="4400" b="1" dirty="0">
                <a:solidFill>
                  <a:srgbClr val="FF0000"/>
                </a:solidFill>
                <a:latin typeface="Calibri"/>
              </a:rPr>
              <a:t>ề nhà:</a:t>
            </a:r>
            <a:endParaRPr lang="en-US" sz="4400" b="1" dirty="0">
              <a:solidFill>
                <a:srgbClr val="FF0000"/>
              </a:solidFill>
              <a:latin typeface="Calibri"/>
            </a:endParaRPr>
          </a:p>
          <a:p>
            <a:pPr lvl="0" algn="ctr">
              <a:defRPr/>
            </a:pPr>
            <a:r>
              <a:rPr lang="vi-VN" sz="3200" b="1" i="1" dirty="0">
                <a:solidFill>
                  <a:sysClr val="windowText" lastClr="000000"/>
                </a:solidFill>
                <a:latin typeface="Calibri"/>
              </a:rPr>
              <a:t>Chia sẻ với người thân về những hành vi phòng tránh xâm hại tinh thần mà em đã học</a:t>
            </a:r>
            <a:endParaRPr kumimoji="0" lang="en-US" sz="3200" b="1" i="1"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21933" y="639332"/>
            <a:ext cx="10664575" cy="107721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Em hãy viết ra những điều em khó nói về xâm hại tinh thần iên quan đến bản thân và </a:t>
            </a:r>
            <a:r>
              <a:rPr lang="en-US" sz="3200" b="1" dirty="0" err="1">
                <a:solidFill>
                  <a:srgbClr val="002060"/>
                </a:solidFill>
                <a:latin typeface="Calibri" panose="020F0502020204030204" pitchFamily="34" charset="0"/>
                <a:cs typeface="Calibri" panose="020F0502020204030204" pitchFamily="34" charset="0"/>
              </a:rPr>
              <a:t>bỏ</a:t>
            </a:r>
            <a:r>
              <a:rPr lang="vi-VN" sz="3200" b="1" dirty="0">
                <a:solidFill>
                  <a:srgbClr val="002060"/>
                </a:solidFill>
                <a:latin typeface="Calibri" panose="020F0502020204030204" pitchFamily="34" charset="0"/>
                <a:cs typeface="Calibri" panose="020F0502020204030204" pitchFamily="34" charset="0"/>
              </a:rPr>
              <a:t> vào hòm thư</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8" name="Picture 7">
            <a:extLst>
              <a:ext uri="{FF2B5EF4-FFF2-40B4-BE49-F238E27FC236}">
                <a16:creationId xmlns:a16="http://schemas.microsoft.com/office/drawing/2014/main" id="{5563583A-3D6C-24DD-A6C2-21500404A434}"/>
              </a:ext>
            </a:extLst>
          </p:cNvPr>
          <p:cNvPicPr>
            <a:picLocks noChangeAspect="1"/>
          </p:cNvPicPr>
          <p:nvPr/>
        </p:nvPicPr>
        <p:blipFill>
          <a:blip r:embed="rId4"/>
          <a:stretch>
            <a:fillRect/>
          </a:stretch>
        </p:blipFill>
        <p:spPr>
          <a:xfrm>
            <a:off x="1804987" y="2424112"/>
            <a:ext cx="9138785" cy="32527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Hòm thư là để các em bỏ những lá thư em viết khi em khó nói với thầy, cô, bố, mẹ, bạn bè và người thân những hành vi mình bị xâm hại về tinh thâng và cách em muốn nhờ giúp đỡ người đọc thư sẽ phản hồi, chia sẻ mọi thông tin đều được bảo mật</a:t>
            </a: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4" name="Picture 3">
            <a:extLst>
              <a:ext uri="{FF2B5EF4-FFF2-40B4-BE49-F238E27FC236}">
                <a16:creationId xmlns:a16="http://schemas.microsoft.com/office/drawing/2014/main" id="{8AF3CB0A-B22D-605A-9D2B-5B30D5F98DD1}"/>
              </a:ext>
            </a:extLst>
          </p:cNvPr>
          <p:cNvPicPr>
            <a:picLocks noChangeAspect="1"/>
          </p:cNvPicPr>
          <p:nvPr/>
        </p:nvPicPr>
        <p:blipFill>
          <a:blip r:embed="rId4"/>
          <a:stretch>
            <a:fillRect/>
          </a:stretch>
        </p:blipFill>
        <p:spPr>
          <a:xfrm>
            <a:off x="985837" y="1762125"/>
            <a:ext cx="3218252" cy="3024187"/>
          </a:xfrm>
          <a:prstGeom prst="rect">
            <a:avLst/>
          </a:prstGeom>
        </p:spPr>
      </p:pic>
      <p:sp>
        <p:nvSpPr>
          <p:cNvPr id="5" name="Rectangle: Rounded Corners 4">
            <a:extLst>
              <a:ext uri="{FF2B5EF4-FFF2-40B4-BE49-F238E27FC236}">
                <a16:creationId xmlns:a16="http://schemas.microsoft.com/office/drawing/2014/main" id="{A953175D-8222-362D-DBA2-D940DDD5C640}"/>
              </a:ext>
            </a:extLst>
          </p:cNvPr>
          <p:cNvSpPr/>
          <p:nvPr/>
        </p:nvSpPr>
        <p:spPr>
          <a:xfrm>
            <a:off x="4467224" y="1612548"/>
            <a:ext cx="7419976" cy="3911952"/>
          </a:xfrm>
          <a:custGeom>
            <a:avLst/>
            <a:gdLst>
              <a:gd name="connsiteX0" fmla="*/ 0 w 7419976"/>
              <a:gd name="connsiteY0" fmla="*/ 652005 h 3911952"/>
              <a:gd name="connsiteX1" fmla="*/ 652005 w 7419976"/>
              <a:gd name="connsiteY1" fmla="*/ 0 h 3911952"/>
              <a:gd name="connsiteX2" fmla="*/ 6767971 w 7419976"/>
              <a:gd name="connsiteY2" fmla="*/ 0 h 3911952"/>
              <a:gd name="connsiteX3" fmla="*/ 7419976 w 7419976"/>
              <a:gd name="connsiteY3" fmla="*/ 652005 h 3911952"/>
              <a:gd name="connsiteX4" fmla="*/ 7419976 w 7419976"/>
              <a:gd name="connsiteY4" fmla="*/ 3259947 h 3911952"/>
              <a:gd name="connsiteX5" fmla="*/ 6767971 w 7419976"/>
              <a:gd name="connsiteY5" fmla="*/ 3911952 h 3911952"/>
              <a:gd name="connsiteX6" fmla="*/ 652005 w 7419976"/>
              <a:gd name="connsiteY6" fmla="*/ 3911952 h 3911952"/>
              <a:gd name="connsiteX7" fmla="*/ 0 w 7419976"/>
              <a:gd name="connsiteY7" fmla="*/ 3259947 h 3911952"/>
              <a:gd name="connsiteX8" fmla="*/ 0 w 7419976"/>
              <a:gd name="connsiteY8" fmla="*/ 652005 h 391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9976" h="3911952" fill="none" extrusionOk="0">
                <a:moveTo>
                  <a:pt x="0" y="652005"/>
                </a:moveTo>
                <a:cubicBezTo>
                  <a:pt x="-28743" y="319460"/>
                  <a:pt x="239699" y="16946"/>
                  <a:pt x="652005" y="0"/>
                </a:cubicBezTo>
                <a:cubicBezTo>
                  <a:pt x="3443107" y="-88141"/>
                  <a:pt x="6087245" y="-30127"/>
                  <a:pt x="6767971" y="0"/>
                </a:cubicBezTo>
                <a:cubicBezTo>
                  <a:pt x="7106378" y="-62767"/>
                  <a:pt x="7473167" y="273859"/>
                  <a:pt x="7419976" y="652005"/>
                </a:cubicBezTo>
                <a:cubicBezTo>
                  <a:pt x="7443270" y="1203854"/>
                  <a:pt x="7305579" y="2976291"/>
                  <a:pt x="7419976" y="3259947"/>
                </a:cubicBezTo>
                <a:cubicBezTo>
                  <a:pt x="7433808" y="3631833"/>
                  <a:pt x="7149603" y="3932962"/>
                  <a:pt x="6767971" y="3911952"/>
                </a:cubicBezTo>
                <a:cubicBezTo>
                  <a:pt x="5822587" y="3754560"/>
                  <a:pt x="2416968" y="3894174"/>
                  <a:pt x="652005" y="3911952"/>
                </a:cubicBezTo>
                <a:cubicBezTo>
                  <a:pt x="261793" y="3869721"/>
                  <a:pt x="-4540" y="3587522"/>
                  <a:pt x="0" y="3259947"/>
                </a:cubicBezTo>
                <a:cubicBezTo>
                  <a:pt x="-165838" y="2321242"/>
                  <a:pt x="-140199" y="1259590"/>
                  <a:pt x="0" y="652005"/>
                </a:cubicBezTo>
                <a:close/>
              </a:path>
              <a:path w="7419976" h="3911952" stroke="0" extrusionOk="0">
                <a:moveTo>
                  <a:pt x="0" y="652005"/>
                </a:moveTo>
                <a:cubicBezTo>
                  <a:pt x="-12838" y="292205"/>
                  <a:pt x="264492" y="-43117"/>
                  <a:pt x="652005" y="0"/>
                </a:cubicBezTo>
                <a:cubicBezTo>
                  <a:pt x="3228636" y="35450"/>
                  <a:pt x="5509331" y="37244"/>
                  <a:pt x="6767971" y="0"/>
                </a:cubicBezTo>
                <a:cubicBezTo>
                  <a:pt x="7145713" y="-45506"/>
                  <a:pt x="7397846" y="290964"/>
                  <a:pt x="7419976" y="652005"/>
                </a:cubicBezTo>
                <a:cubicBezTo>
                  <a:pt x="7575613" y="1901909"/>
                  <a:pt x="7318738" y="2076968"/>
                  <a:pt x="7419976" y="3259947"/>
                </a:cubicBezTo>
                <a:cubicBezTo>
                  <a:pt x="7481879" y="3611476"/>
                  <a:pt x="7111766" y="3868060"/>
                  <a:pt x="6767971" y="3911952"/>
                </a:cubicBezTo>
                <a:cubicBezTo>
                  <a:pt x="5444953" y="3890447"/>
                  <a:pt x="2793913" y="4040079"/>
                  <a:pt x="652005" y="3911952"/>
                </a:cubicBezTo>
                <a:cubicBezTo>
                  <a:pt x="347004" y="3879405"/>
                  <a:pt x="48922" y="3644059"/>
                  <a:pt x="0" y="3259947"/>
                </a:cubicBezTo>
                <a:cubicBezTo>
                  <a:pt x="-124700" y="2118940"/>
                  <a:pt x="-57919" y="1240040"/>
                  <a:pt x="0" y="6520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Hòm thư là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nơi</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các em bỏ những lá thư em viết khi em khó nói với thầy, cô, bố, mẹ, bạn bè và người thân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về</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những hành vi mình bị xâm hại về tinh th</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ần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và cách em muốn nhờ giúp đỡ</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a:t>
            </a:r>
          </a:p>
          <a:p>
            <a:pPr marL="457200" indent="-457200" algn="just">
              <a:buFont typeface="Arial" panose="020B0604020202020204" pitchFamily="34" charset="0"/>
              <a:buChar char="•"/>
            </a:pP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gười đọc thư sẽ phản hồi, chia sẻ mọi thông tin đều được bảo mật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891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1</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trẻ</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bị</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hại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A7B251E4-1F52-D3EB-BCD2-050EBD10B5AC}"/>
              </a:ext>
            </a:extLst>
          </p:cNvPr>
          <p:cNvSpPr txBox="1"/>
          <p:nvPr/>
        </p:nvSpPr>
        <p:spPr>
          <a:xfrm>
            <a:off x="760288" y="369870"/>
            <a:ext cx="10767316" cy="7586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xem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video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xâm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hại</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tinh</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thần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Xâm hại tinh thần">
            <a:hlinkClick r:id="" action="ppaction://media"/>
            <a:extLst>
              <a:ext uri="{FF2B5EF4-FFF2-40B4-BE49-F238E27FC236}">
                <a16:creationId xmlns:a16="http://schemas.microsoft.com/office/drawing/2014/main" id="{E098CFFD-E75E-3CB3-A7A0-1F17A459C2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5749" y="1362075"/>
            <a:ext cx="8805333" cy="4953000"/>
          </a:xfrm>
          <a:prstGeom prst="rect">
            <a:avLst/>
          </a:prstGeom>
        </p:spPr>
      </p:pic>
    </p:spTree>
    <p:extLst>
      <p:ext uri="{BB962C8B-B14F-4D97-AF65-F5344CB8AC3E}">
        <p14:creationId xmlns:p14="http://schemas.microsoft.com/office/powerpoint/2010/main" val="1344909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3" name="Group 2">
            <a:extLst>
              <a:ext uri="{FF2B5EF4-FFF2-40B4-BE49-F238E27FC236}">
                <a16:creationId xmlns:a16="http://schemas.microsoft.com/office/drawing/2014/main" id="{02ACCF55-D087-60C9-A3F1-2310CB3AC438}"/>
              </a:ext>
            </a:extLst>
          </p:cNvPr>
          <p:cNvGrpSpPr/>
          <p:nvPr/>
        </p:nvGrpSpPr>
        <p:grpSpPr>
          <a:xfrm>
            <a:off x="140093" y="3169203"/>
            <a:ext cx="4718300" cy="3219610"/>
            <a:chOff x="8391525" y="4286250"/>
            <a:chExt cx="3949408" cy="2272460"/>
          </a:xfrm>
        </p:grpSpPr>
        <p:grpSp>
          <p:nvGrpSpPr>
            <p:cNvPr id="5" name="Group 4">
              <a:extLst>
                <a:ext uri="{FF2B5EF4-FFF2-40B4-BE49-F238E27FC236}">
                  <a16:creationId xmlns:a16="http://schemas.microsoft.com/office/drawing/2014/main" id="{8F9B6255-3C7D-F9FC-0F6D-D6BBE5EC9086}"/>
                </a:ext>
              </a:extLst>
            </p:cNvPr>
            <p:cNvGrpSpPr/>
            <p:nvPr/>
          </p:nvGrpSpPr>
          <p:grpSpPr>
            <a:xfrm>
              <a:off x="8391525" y="4610099"/>
              <a:ext cx="3949408" cy="1948611"/>
              <a:chOff x="552075" y="4100046"/>
              <a:chExt cx="5135957" cy="2549869"/>
            </a:xfrm>
          </p:grpSpPr>
          <p:pic>
            <p:nvPicPr>
              <p:cNvPr id="8" name="Picture 7" descr="A picture containing text&#10;&#10;Description automatically generated">
                <a:extLst>
                  <a:ext uri="{FF2B5EF4-FFF2-40B4-BE49-F238E27FC236}">
                    <a16:creationId xmlns:a16="http://schemas.microsoft.com/office/drawing/2014/main" id="{3604940D-889B-16C1-84FD-7C64F0F2B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75" y="4100046"/>
                <a:ext cx="5135957" cy="2549869"/>
              </a:xfrm>
              <a:prstGeom prst="rect">
                <a:avLst/>
              </a:prstGeom>
            </p:spPr>
          </p:pic>
          <p:pic>
            <p:nvPicPr>
              <p:cNvPr id="9" name="Picture 8">
                <a:extLst>
                  <a:ext uri="{FF2B5EF4-FFF2-40B4-BE49-F238E27FC236}">
                    <a16:creationId xmlns:a16="http://schemas.microsoft.com/office/drawing/2014/main" id="{AF4639DC-1E11-CF6B-9EF6-EAA3B597320A}"/>
                  </a:ext>
                </a:extLst>
              </p:cNvPr>
              <p:cNvPicPr>
                <a:picLocks noChangeAspect="1"/>
              </p:cNvPicPr>
              <p:nvPr/>
            </p:nvPicPr>
            <p:blipFill>
              <a:blip r:embed="rId4"/>
              <a:stretch>
                <a:fillRect/>
              </a:stretch>
            </p:blipFill>
            <p:spPr>
              <a:xfrm>
                <a:off x="2363339" y="5792836"/>
                <a:ext cx="1035879" cy="77947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6" name="TextBox 5">
              <a:extLst>
                <a:ext uri="{FF2B5EF4-FFF2-40B4-BE49-F238E27FC236}">
                  <a16:creationId xmlns:a16="http://schemas.microsoft.com/office/drawing/2014/main" id="{039D3C6C-3043-D21B-D82E-C491BAC1ADD9}"/>
                </a:ext>
              </a:extLst>
            </p:cNvPr>
            <p:cNvSpPr txBox="1"/>
            <p:nvPr/>
          </p:nvSpPr>
          <p:spPr>
            <a:xfrm>
              <a:off x="8886825" y="4286250"/>
              <a:ext cx="3105150" cy="45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4</a:t>
              </a:r>
            </a:p>
          </p:txBody>
        </p:sp>
      </p:grpSp>
      <p:sp>
        <p:nvSpPr>
          <p:cNvPr id="10" name="Speech Bubble: Rectangle with Corners Rounded 4">
            <a:extLst>
              <a:ext uri="{FF2B5EF4-FFF2-40B4-BE49-F238E27FC236}">
                <a16:creationId xmlns:a16="http://schemas.microsoft.com/office/drawing/2014/main" id="{A1F661F2-3CB4-EBDA-4ADC-A53FE5657395}"/>
              </a:ext>
            </a:extLst>
          </p:cNvPr>
          <p:cNvSpPr/>
          <p:nvPr/>
        </p:nvSpPr>
        <p:spPr>
          <a:xfrm flipH="1">
            <a:off x="3234821" y="548556"/>
            <a:ext cx="7052177" cy="126119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xâm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hại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thần</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EBBA6FA5-6064-3375-A788-E9EA6AFDE658}"/>
              </a:ext>
            </a:extLst>
          </p:cNvPr>
          <p:cNvSpPr/>
          <p:nvPr/>
        </p:nvSpPr>
        <p:spPr>
          <a:xfrm flipH="1">
            <a:off x="4444495" y="21963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địa điểm nào thường dễ sảy ra tình huống bị sâm hại tinh thần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3210D7A0-CE61-CD87-933A-973B7B67676D}"/>
              </a:ext>
            </a:extLst>
          </p:cNvPr>
          <p:cNvSpPr/>
          <p:nvPr/>
        </p:nvSpPr>
        <p:spPr>
          <a:xfrm flipH="1">
            <a:off x="4692145" y="36822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người có thể thực hiện hành vi sâm hại tinh thần là ai ?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645DEA4-467F-3BA5-F81A-A6D9722C202D}"/>
              </a:ext>
            </a:extLst>
          </p:cNvPr>
          <p:cNvSpPr/>
          <p:nvPr/>
        </p:nvSpPr>
        <p:spPr>
          <a:xfrm flipH="1">
            <a:off x="4806445" y="4968157"/>
            <a:ext cx="6233030" cy="78494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Hậu quả cho người bị sâm hại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5575C614-A1DC-742B-69F3-C7A6517739F9}"/>
              </a:ext>
            </a:extLst>
          </p:cNvPr>
          <p:cNvSpPr txBox="1"/>
          <p:nvPr/>
        </p:nvSpPr>
        <p:spPr>
          <a:xfrm>
            <a:off x="2614131" y="554858"/>
            <a:ext cx="7037798" cy="749141"/>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hành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vi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2" name="TextBox 1">
            <a:extLst>
              <a:ext uri="{FF2B5EF4-FFF2-40B4-BE49-F238E27FC236}">
                <a16:creationId xmlns:a16="http://schemas.microsoft.com/office/drawing/2014/main" id="{94B8E46B-C033-358F-CF7D-BADDBCF31E88}"/>
              </a:ext>
            </a:extLst>
          </p:cNvPr>
          <p:cNvSpPr txBox="1"/>
          <p:nvPr/>
        </p:nvSpPr>
        <p:spPr>
          <a:xfrm>
            <a:off x="1438275" y="1666875"/>
            <a:ext cx="9658350" cy="1446550"/>
          </a:xfrm>
          <a:prstGeom prst="rect">
            <a:avLst/>
          </a:prstGeom>
          <a:noFill/>
        </p:spPr>
        <p:txBody>
          <a:bodyPr wrap="square" rtlCol="0">
            <a:spAutoFit/>
          </a:bodyPr>
          <a:lstStyle/>
          <a:p>
            <a:pPr marL="571500" indent="-571500" algn="just">
              <a:buFont typeface="Arial" panose="020B0604020202020204" pitchFamily="34" charset="0"/>
              <a:buChar char="•"/>
            </a:pPr>
            <a:r>
              <a:rPr lang="nl-NL" sz="4400" dirty="0">
                <a:solidFill>
                  <a:srgbClr val="FF0000"/>
                </a:solidFill>
                <a:effectLst/>
                <a:latin typeface="Cambria" panose="02040503050406030204" pitchFamily="18" charset="0"/>
                <a:ea typeface="Cambria" panose="02040503050406030204" pitchFamily="18" charset="0"/>
              </a:rPr>
              <a:t>Quát mắng, đe dọa, chửi tục, trêu ghẹo, phân biệt đối xử....</a:t>
            </a:r>
            <a:endParaRPr lang="en-US" sz="4400" dirty="0">
              <a:solidFill>
                <a:srgbClr val="FF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57276" y="3479033"/>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5B9BD5">
                    <a:lumMod val="75000"/>
                  </a:srgbClr>
                </a:solidFill>
                <a:latin typeface="Calibri" panose="020F0502020204030204" pitchFamily="34" charset="0"/>
                <a:cs typeface="Calibri" panose="020F0502020204030204" pitchFamily="34" charset="0"/>
              </a:rPr>
              <a:t>Địa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điểm</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thường</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xảy</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ra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1962150" y="4467225"/>
            <a:ext cx="8801100" cy="769441"/>
          </a:xfrm>
          <a:prstGeom prst="rect">
            <a:avLst/>
          </a:prstGeom>
          <a:noFill/>
        </p:spPr>
        <p:txBody>
          <a:bodyPr wrap="square" rtlCol="0">
            <a:spAutoFit/>
          </a:bodyPr>
          <a:lstStyle/>
          <a:p>
            <a:pPr marL="571500" indent="-571500" algn="just">
              <a:buFont typeface="Arial" panose="020B0604020202020204" pitchFamily="34" charset="0"/>
              <a:buChar char="•"/>
            </a:pPr>
            <a:r>
              <a:rPr lang="en-US" sz="4400" dirty="0">
                <a:solidFill>
                  <a:srgbClr val="FF0000"/>
                </a:solidFill>
                <a:latin typeface="Cambria" panose="02040503050406030204" pitchFamily="18" charset="0"/>
                <a:ea typeface="Cambria" panose="02040503050406030204" pitchFamily="18" charset="0"/>
              </a:rPr>
              <a:t>X</a:t>
            </a:r>
            <a:r>
              <a:rPr lang="vi-VN" sz="4400" dirty="0">
                <a:solidFill>
                  <a:srgbClr val="FF0000"/>
                </a:solidFill>
                <a:latin typeface="Cambria" panose="02040503050406030204" pitchFamily="18" charset="0"/>
                <a:ea typeface="Cambria" panose="02040503050406030204" pitchFamily="18" charset="0"/>
              </a:rPr>
              <a:t>ảy ra mọi lúc, mọi nơi</a:t>
            </a:r>
            <a:endParaRPr lang="en-US" sz="4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00126" y="726308"/>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3600" b="1" dirty="0">
                <a:solidFill>
                  <a:srgbClr val="5B9BD5">
                    <a:lumMod val="75000"/>
                  </a:srgbClr>
                </a:solidFill>
                <a:latin typeface="Calibri" panose="020F0502020204030204" pitchFamily="34" charset="0"/>
                <a:cs typeface="Calibri" panose="020F0502020204030204" pitchFamily="34" charset="0"/>
              </a:rPr>
              <a:t>N</a:t>
            </a:r>
            <a:r>
              <a:rPr lang="vi-VN" sz="3600" b="1" dirty="0">
                <a:solidFill>
                  <a:srgbClr val="5B9BD5">
                    <a:lumMod val="75000"/>
                  </a:srgbClr>
                </a:solidFill>
                <a:latin typeface="Calibri" panose="020F0502020204030204" pitchFamily="34" charset="0"/>
                <a:cs typeface="Calibri" panose="020F0502020204030204" pitchFamily="34" charset="0"/>
              </a:rPr>
              <a:t>gười có thể thực hiện hành vi </a:t>
            </a:r>
            <a:r>
              <a:rPr lang="en-US" sz="3600" b="1" dirty="0">
                <a:solidFill>
                  <a:srgbClr val="5B9BD5">
                    <a:lumMod val="75000"/>
                  </a:srgbClr>
                </a:solidFill>
                <a:latin typeface="Calibri" panose="020F0502020204030204" pitchFamily="34" charset="0"/>
                <a:cs typeface="Calibri" panose="020F0502020204030204" pitchFamily="34" charset="0"/>
              </a:rPr>
              <a:t>x</a:t>
            </a:r>
            <a:r>
              <a:rPr lang="vi-VN" sz="3600" b="1" dirty="0">
                <a:solidFill>
                  <a:srgbClr val="5B9BD5">
                    <a:lumMod val="75000"/>
                  </a:srgbClr>
                </a:solidFill>
                <a:latin typeface="Calibri" panose="020F0502020204030204" pitchFamily="34" charset="0"/>
                <a:cs typeface="Calibri" panose="020F0502020204030204" pitchFamily="34" charset="0"/>
              </a:rPr>
              <a:t>âm hại tinh 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819150" y="159067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Người quen, người lạ, người thân, người hơn tuổi, người có cả hai giới tính....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A2ADC3A-62FA-1D0D-282D-1BEC77A51F99}"/>
              </a:ext>
            </a:extLst>
          </p:cNvPr>
          <p:cNvSpPr txBox="1"/>
          <p:nvPr/>
        </p:nvSpPr>
        <p:spPr>
          <a:xfrm>
            <a:off x="1685924" y="3221858"/>
            <a:ext cx="8810625" cy="817245"/>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800" b="1" dirty="0">
                <a:solidFill>
                  <a:srgbClr val="5B9BD5">
                    <a:lumMod val="75000"/>
                  </a:srgbClr>
                </a:solidFill>
                <a:latin typeface="Calibri" panose="020F0502020204030204" pitchFamily="34" charset="0"/>
                <a:cs typeface="Calibri" panose="020F0502020204030204" pitchFamily="34" charset="0"/>
              </a:rPr>
              <a:t>Hậu quả cho người bị </a:t>
            </a:r>
            <a:r>
              <a:rPr lang="en-US" sz="4800" b="1" dirty="0">
                <a:solidFill>
                  <a:srgbClr val="5B9BD5">
                    <a:lumMod val="75000"/>
                  </a:srgbClr>
                </a:solidFill>
                <a:latin typeface="Calibri" panose="020F0502020204030204" pitchFamily="34" charset="0"/>
                <a:cs typeface="Calibri" panose="020F0502020204030204" pitchFamily="34" charset="0"/>
              </a:rPr>
              <a:t>x</a:t>
            </a:r>
            <a:r>
              <a:rPr lang="vi-VN" sz="4800" b="1" dirty="0">
                <a:solidFill>
                  <a:srgbClr val="5B9BD5">
                    <a:lumMod val="75000"/>
                  </a:srgbClr>
                </a:solidFill>
                <a:latin typeface="Calibri" panose="020F0502020204030204" pitchFamily="34" charset="0"/>
                <a:cs typeface="Calibri" panose="020F0502020204030204" pitchFamily="34" charset="0"/>
              </a:rPr>
              <a:t>âm hại</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8" name="TextBox 7">
            <a:extLst>
              <a:ext uri="{FF2B5EF4-FFF2-40B4-BE49-F238E27FC236}">
                <a16:creationId xmlns:a16="http://schemas.microsoft.com/office/drawing/2014/main" id="{3C380EBA-1C1A-1746-5E77-FE79179EF095}"/>
              </a:ext>
            </a:extLst>
          </p:cNvPr>
          <p:cNvSpPr txBox="1"/>
          <p:nvPr/>
        </p:nvSpPr>
        <p:spPr>
          <a:xfrm>
            <a:off x="933450" y="442912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Lo lắng, sống thụ động, mất lòng tin vào người khác...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5607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animBg="1"/>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591</Words>
  <Application>Microsoft Office PowerPoint</Application>
  <PresentationFormat>Widescreen</PresentationFormat>
  <Paragraphs>45</Paragraphs>
  <Slides>22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Cambria</vt:lpstr>
      <vt:lpstr>SVN-Hole Hearted</vt:lpstr>
      <vt:lpstr>Tahoma</vt:lpstr>
      <vt:lpstr>字魂107号-萌趣欢乐体</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28</cp:revision>
  <dcterms:created xsi:type="dcterms:W3CDTF">2023-11-08T05:37:12Z</dcterms:created>
  <dcterms:modified xsi:type="dcterms:W3CDTF">2025-02-28T00:53:49Z</dcterms:modified>
</cp:coreProperties>
</file>