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3.wav" ContentType="audio/wav"/>
  <Override PartName="/ppt/media/media4.wav" ContentType="audio/wav"/>
  <Override PartName="/ppt/media/media5.wav" ContentType="audio/wav"/>
  <Override PartName="/ppt/media/media6.wav" ContentType="audio/wav"/>
  <Override PartName="/ppt/notesSlides/notesSlide6.xml" ContentType="application/vnd.openxmlformats-officedocument.presentationml.notesSlide+xml"/>
  <Override PartName="/ppt/media/media7.wav" ContentType="audio/wav"/>
  <Override PartName="/ppt/media/media8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media9.wav" ContentType="audio/wav"/>
  <Override PartName="/ppt/notesSlides/notesSlide9.xml" ContentType="application/vnd.openxmlformats-officedocument.presentationml.notesSlide+xml"/>
  <Override PartName="/ppt/media/audio2.wav" ContentType="audio/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3.wav" ContentType="audio/wav"/>
  <Override PartName="/ppt/notesSlides/notesSlide13.xml" ContentType="application/vnd.openxmlformats-officedocument.presentationml.notesSlide+xml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notesSlides/notesSlide14.xml" ContentType="application/vnd.openxmlformats-officedocument.presentationml.notesSlide+xml"/>
  <Override PartName="/ppt/media/media10.WAV" ContentType="audio/wav"/>
  <Override PartName="/ppt/media/media11.WAV" ContentType="audio/wav"/>
  <Override PartName="/ppt/media/media12.WAV" ContentType="audio/wav"/>
  <Override PartName="/ppt/media/audio8.wav" ContentType="audio/wav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0"/>
  </p:notesMasterIdLst>
  <p:sldIdLst>
    <p:sldId id="352" r:id="rId2"/>
    <p:sldId id="349" r:id="rId3"/>
    <p:sldId id="390" r:id="rId4"/>
    <p:sldId id="391" r:id="rId5"/>
    <p:sldId id="392" r:id="rId6"/>
    <p:sldId id="378" r:id="rId7"/>
    <p:sldId id="432" r:id="rId8"/>
    <p:sldId id="393" r:id="rId9"/>
    <p:sldId id="396" r:id="rId10"/>
    <p:sldId id="452" r:id="rId11"/>
    <p:sldId id="395" r:id="rId12"/>
    <p:sldId id="434" r:id="rId13"/>
    <p:sldId id="453" r:id="rId14"/>
    <p:sldId id="454" r:id="rId15"/>
    <p:sldId id="455" r:id="rId16"/>
    <p:sldId id="504" r:id="rId17"/>
    <p:sldId id="505" r:id="rId18"/>
    <p:sldId id="507" r:id="rId19"/>
    <p:sldId id="510" r:id="rId20"/>
    <p:sldId id="511" r:id="rId21"/>
    <p:sldId id="512" r:id="rId22"/>
    <p:sldId id="513" r:id="rId23"/>
    <p:sldId id="514" r:id="rId24"/>
    <p:sldId id="516" r:id="rId25"/>
    <p:sldId id="373" r:id="rId26"/>
    <p:sldId id="374" r:id="rId27"/>
    <p:sldId id="377" r:id="rId28"/>
    <p:sldId id="375" r:id="rId29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Bebas Neue" panose="020B0604020202020204" charset="0"/>
      <p:regular r:id="rId35"/>
    </p:embeddedFont>
    <p:embeddedFont>
      <p:font typeface="Arial Black" panose="020B0A04020102020204" pitchFamily="34" charset="0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rface" initials="S" lastIdx="7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DE66"/>
    <a:srgbClr val="008000"/>
    <a:srgbClr val="CCECFF"/>
    <a:srgbClr val="0A0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B33C16E6-0F09-4351-A88A-AEF5EEFB6438}">
  <a:tblStyle styleId="{B33C16E6-0F09-4351-A88A-AEF5EEFB64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60" autoAdjust="0"/>
    <p:restoredTop sz="74484" autoAdjust="0"/>
  </p:normalViewPr>
  <p:slideViewPr>
    <p:cSldViewPr snapToObjects="1">
      <p:cViewPr varScale="1">
        <p:scale>
          <a:sx n="64" d="100"/>
          <a:sy n="64" d="100"/>
        </p:scale>
        <p:origin x="-1340" y="-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159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062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ko-KR" smtClean="0">
              <a:ea typeface="Gulim" pitchFamily="34" charset="-127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9pPr>
          </a:lstStyle>
          <a:p>
            <a:pPr eaLnBrk="1" hangingPunct="1"/>
            <a:fld id="{1CD55904-3EA7-4759-89F2-DD2F097908B2}" type="slidenum">
              <a:rPr kumimoji="0" lang="en-GB" altLang="ko-KR" b="0">
                <a:solidFill>
                  <a:prstClr val="black"/>
                </a:solidFill>
              </a:rPr>
              <a:pPr eaLnBrk="1" hangingPunct="1"/>
              <a:t>14</a:t>
            </a:fld>
            <a:endParaRPr kumimoji="0" lang="en-GB" altLang="ko-KR" b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891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on the face to choose a 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764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4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AU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AU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Ss</a:t>
            </a:r>
            <a:r>
              <a:rPr lang="en-AU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standing in a circle. 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AU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One S will be given a ball.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AU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T plays a song and counts 1,2,3 to start the game.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AU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The S with the ball will say the</a:t>
            </a:r>
            <a:r>
              <a:rPr lang="en-AU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name of a job and</a:t>
            </a:r>
            <a:r>
              <a:rPr lang="en-AU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pass the bomb to the one in their left.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AU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T will stop the song randomly. When the song is stopped, the one with the ball will lose and they will take the fine (dancing along or singing, </a:t>
            </a:r>
            <a:r>
              <a:rPr lang="en-AU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etc</a:t>
            </a:r>
            <a:endParaRPr i="0"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Pass the bomb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- One S will be given a ball.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- T plays a song and counts 1,2,3 to start the game.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- The S with the ball will say a word relating to before our time topic and pass the bomb to the one in their left.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- T will stop the song randomly. When the song is stopped, the one with the ball will lose and they will take the fine (dancing along or singing, etc.)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69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68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605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432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286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398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061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2/4/2025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80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170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21" Type="http://schemas.microsoft.com/office/2007/relationships/hdphoto" Target="../media/hdphoto7.wdp"/><Relationship Id="rId34" Type="http://schemas.openxmlformats.org/officeDocument/2006/relationships/image" Target="../media/image16.png"/><Relationship Id="rId42" Type="http://schemas.openxmlformats.org/officeDocument/2006/relationships/image" Target="../media/image22.png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8.png"/><Relationship Id="rId40" Type="http://schemas.microsoft.com/office/2007/relationships/hdphoto" Target="../media/hdphoto15.wdp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7.em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4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microsoft.com/office/2007/relationships/hdphoto" Target="../media/hdphoto14.wdp"/><Relationship Id="rId43" Type="http://schemas.openxmlformats.org/officeDocument/2006/relationships/image" Target="../media/image23.png"/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19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audio" Target="../media/audio1.wav"/><Relationship Id="rId5" Type="http://schemas.openxmlformats.org/officeDocument/2006/relationships/image" Target="../media/image22.png"/><Relationship Id="rId10" Type="http://schemas.openxmlformats.org/officeDocument/2006/relationships/image" Target="../media/image49.png"/><Relationship Id="rId4" Type="http://schemas.openxmlformats.org/officeDocument/2006/relationships/image" Target="../media/image37.png"/><Relationship Id="rId9" Type="http://schemas.microsoft.com/office/2007/relationships/hdphoto" Target="../media/hdphoto1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jpg"/><Relationship Id="rId12" Type="http://schemas.openxmlformats.org/officeDocument/2006/relationships/image" Target="../media/image3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31.gif"/><Relationship Id="rId5" Type="http://schemas.openxmlformats.org/officeDocument/2006/relationships/audio" Target="../media/audio1.wav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2.png"/><Relationship Id="rId1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22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audio" Target="../media/audio1.wav"/><Relationship Id="rId21" Type="http://schemas.openxmlformats.org/officeDocument/2006/relationships/image" Target="../media/image67.png"/><Relationship Id="rId7" Type="http://schemas.openxmlformats.org/officeDocument/2006/relationships/audio" Target="../media/audio7.wav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57.png"/><Relationship Id="rId24" Type="http://schemas.openxmlformats.org/officeDocument/2006/relationships/audio" Target="../media/audio1.wav"/><Relationship Id="rId5" Type="http://schemas.openxmlformats.org/officeDocument/2006/relationships/audio" Target="../media/audio5.wav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audio" Target="../media/audio4.wav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20.xml"/><Relationship Id="rId3" Type="http://schemas.openxmlformats.org/officeDocument/2006/relationships/audio" Target="../media/audio1.wav"/><Relationship Id="rId7" Type="http://schemas.openxmlformats.org/officeDocument/2006/relationships/slide" Target="slide21.xml"/><Relationship Id="rId12" Type="http://schemas.openxmlformats.org/officeDocument/2006/relationships/slide" Target="slide17.xml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slide" Target="slide22.xml"/><Relationship Id="rId5" Type="http://schemas.openxmlformats.org/officeDocument/2006/relationships/slide" Target="slide18.xml"/><Relationship Id="rId15" Type="http://schemas.openxmlformats.org/officeDocument/2006/relationships/slide" Target="slide25.xml"/><Relationship Id="rId10" Type="http://schemas.openxmlformats.org/officeDocument/2006/relationships/slide" Target="slide19.xml"/><Relationship Id="rId4" Type="http://schemas.openxmlformats.org/officeDocument/2006/relationships/image" Target="../media/image52.jpeg"/><Relationship Id="rId9" Type="http://schemas.openxmlformats.org/officeDocument/2006/relationships/slide" Target="slide16.xml"/><Relationship Id="rId14" Type="http://schemas.openxmlformats.org/officeDocument/2006/relationships/slide" Target="slide2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72.png"/><Relationship Id="rId5" Type="http://schemas.openxmlformats.org/officeDocument/2006/relationships/image" Target="../media/image52.jpe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74.png"/><Relationship Id="rId5" Type="http://schemas.openxmlformats.org/officeDocument/2006/relationships/image" Target="../media/image52.jpe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5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68.png"/><Relationship Id="rId5" Type="http://schemas.openxmlformats.org/officeDocument/2006/relationships/image" Target="../media/image52.jpe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5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66.png"/><Relationship Id="rId5" Type="http://schemas.openxmlformats.org/officeDocument/2006/relationships/image" Target="../media/image76.pn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26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5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64.png"/><Relationship Id="rId5" Type="http://schemas.openxmlformats.org/officeDocument/2006/relationships/image" Target="../media/image77.pn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5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67.png"/><Relationship Id="rId5" Type="http://schemas.openxmlformats.org/officeDocument/2006/relationships/image" Target="../media/image78.pn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5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61.png"/><Relationship Id="rId5" Type="http://schemas.openxmlformats.org/officeDocument/2006/relationships/image" Target="../media/image79.pn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5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75.png"/><Relationship Id="rId5" Type="http://schemas.openxmlformats.org/officeDocument/2006/relationships/image" Target="../media/image68.pn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5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80.png"/><Relationship Id="rId5" Type="http://schemas.openxmlformats.org/officeDocument/2006/relationships/image" Target="../media/image65.pn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openxmlformats.org/officeDocument/2006/relationships/image" Target="../media/image3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jpg"/><Relationship Id="rId11" Type="http://schemas.openxmlformats.org/officeDocument/2006/relationships/image" Target="../media/image32.gif"/><Relationship Id="rId5" Type="http://schemas.openxmlformats.org/officeDocument/2006/relationships/image" Target="../media/image18.png"/><Relationship Id="rId10" Type="http://schemas.openxmlformats.org/officeDocument/2006/relationships/image" Target="../media/image31.gif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8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22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8.wav"/><Relationship Id="rId7" Type="http://schemas.openxmlformats.org/officeDocument/2006/relationships/image" Target="../media/image3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83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5.png"/><Relationship Id="rId12" Type="http://schemas.openxmlformats.org/officeDocument/2006/relationships/audio" Target="../media/audio1.wav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84.jpe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12" Type="http://schemas.openxmlformats.org/officeDocument/2006/relationships/image" Target="../media/image32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7.jpg"/><Relationship Id="rId11" Type="http://schemas.openxmlformats.org/officeDocument/2006/relationships/image" Target="../media/image31.gif"/><Relationship Id="rId5" Type="http://schemas.openxmlformats.org/officeDocument/2006/relationships/audio" Target="../media/audio1.wav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9.png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12" Type="http://schemas.openxmlformats.org/officeDocument/2006/relationships/image" Target="../media/image3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jpg"/><Relationship Id="rId11" Type="http://schemas.openxmlformats.org/officeDocument/2006/relationships/image" Target="../media/image32.gif"/><Relationship Id="rId5" Type="http://schemas.openxmlformats.org/officeDocument/2006/relationships/audio" Target="../media/audio1.wav"/><Relationship Id="rId10" Type="http://schemas.openxmlformats.org/officeDocument/2006/relationships/image" Target="../media/image31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0.png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38.jpeg"/><Relationship Id="rId18" Type="http://schemas.openxmlformats.org/officeDocument/2006/relationships/image" Target="../media/image42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37.png"/><Relationship Id="rId17" Type="http://schemas.openxmlformats.org/officeDocument/2006/relationships/image" Target="../media/image22.png"/><Relationship Id="rId2" Type="http://schemas.openxmlformats.org/officeDocument/2006/relationships/audio" Target="../media/media3.wav"/><Relationship Id="rId16" Type="http://schemas.openxmlformats.org/officeDocument/2006/relationships/image" Target="../media/image41.jpe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audio" Target="../media/audio1.wav"/><Relationship Id="rId5" Type="http://schemas.microsoft.com/office/2007/relationships/media" Target="../media/media5.wav"/><Relationship Id="rId15" Type="http://schemas.openxmlformats.org/officeDocument/2006/relationships/image" Target="../media/image40.jpeg"/><Relationship Id="rId10" Type="http://schemas.openxmlformats.org/officeDocument/2006/relationships/notesSlide" Target="../notesSlides/notesSlide6.xml"/><Relationship Id="rId19" Type="http://schemas.openxmlformats.org/officeDocument/2006/relationships/audio" Target="../media/audio1.wav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audio" Target="../media/audio1.wav"/><Relationship Id="rId3" Type="http://schemas.microsoft.com/office/2007/relationships/media" Target="../media/media8.wav"/><Relationship Id="rId7" Type="http://schemas.openxmlformats.org/officeDocument/2006/relationships/audio" Target="../media/audio1.wav"/><Relationship Id="rId12" Type="http://schemas.openxmlformats.org/officeDocument/2006/relationships/image" Target="../media/image42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44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3.png"/><Relationship Id="rId4" Type="http://schemas.openxmlformats.org/officeDocument/2006/relationships/audio" Target="../media/media8.wav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jpg"/><Relationship Id="rId12" Type="http://schemas.openxmlformats.org/officeDocument/2006/relationships/image" Target="../media/image3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31.gif"/><Relationship Id="rId5" Type="http://schemas.openxmlformats.org/officeDocument/2006/relationships/audio" Target="../media/audio1.wav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2.png"/><Relationship Id="rId1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xmlns="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89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98" y="362279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58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60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49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94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903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6" y="2779421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80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699586" y="643372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62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74" y="403173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658427" y="3355654"/>
            <a:ext cx="612815" cy="85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3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wind.wav"/>
          </p:stSnd>
        </p:sndAc>
      </p:transition>
    </mc:Choice>
    <mc:Fallback xmlns="">
      <p:transition spd="slow">
        <p:random/>
        <p:sndAc>
          <p:stSnd>
            <p:snd r:embed="rId44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5250"/>
            <a:ext cx="9220200" cy="52283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38ACC6D-CC22-7435-A289-3F009D37A016}"/>
              </a:ext>
            </a:extLst>
          </p:cNvPr>
          <p:cNvSpPr txBox="1"/>
          <p:nvPr/>
        </p:nvSpPr>
        <p:spPr>
          <a:xfrm>
            <a:off x="983126" y="240536"/>
            <a:ext cx="3741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Comic Sans MS" panose="030F0902030302020204" pitchFamily="66" charset="0"/>
              </a:rPr>
              <a:t>8. Look, ask and answer.</a:t>
            </a:r>
            <a:endParaRPr lang="x-none" sz="2400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1026" name="Picture 2" descr="Doctor, Doctor, Give Me The News: Please Call Her By Her Title — Take The  Lea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96"/>
            <a:ext cx="2888095" cy="1916336"/>
          </a:xfrm>
          <a:prstGeom prst="roundRect">
            <a:avLst>
              <a:gd name="adj" fmla="val 8594"/>
            </a:avLst>
          </a:prstGeom>
          <a:solidFill>
            <a:schemeClr val="dk2"/>
          </a:solidFill>
          <a:ln w="19050" cap="rnd">
            <a:solidFill>
              <a:schemeClr val="bg2"/>
            </a:solidFill>
            <a:beve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028" name="Picture 4" descr="27,100+ Veterinarian Male Stock Photos, Pictures &amp; Royalty-Free Images -  iStock | Veterinarian office, Veterinarian cat, Tattooed m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609" y="1277935"/>
            <a:ext cx="2882485" cy="1921657"/>
          </a:xfrm>
          <a:prstGeom prst="roundRect">
            <a:avLst>
              <a:gd name="adj" fmla="val 8594"/>
            </a:avLst>
          </a:prstGeom>
          <a:solidFill>
            <a:schemeClr val="dk2"/>
          </a:solidFill>
          <a:ln w="19050" cap="rnd">
            <a:solidFill>
              <a:schemeClr val="bg2"/>
            </a:solidFill>
            <a:bevel/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73E9F4A-ECC1-477A-57BF-773A0C418133}"/>
              </a:ext>
            </a:extLst>
          </p:cNvPr>
          <p:cNvSpPr txBox="1"/>
          <p:nvPr/>
        </p:nvSpPr>
        <p:spPr>
          <a:xfrm>
            <a:off x="71702" y="785880"/>
            <a:ext cx="4148240" cy="442674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ClrTx/>
              <a:buAutoNum type="arabicPeriod"/>
            </a:pPr>
            <a:r>
              <a:rPr lang="en-GB" sz="2000" dirty="0" smtClean="0">
                <a:solidFill>
                  <a:schemeClr val="tx1"/>
                </a:solidFill>
                <a:latin typeface="Comic Sans MS" panose="030F0902030302020204" pitchFamily="66" charset="0"/>
              </a:rPr>
              <a:t>mother/ doctor/ in a hospital</a:t>
            </a:r>
            <a:endParaRPr lang="x-none" sz="2000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D21704A-D352-6711-433C-C93F0163FD22}"/>
              </a:ext>
            </a:extLst>
          </p:cNvPr>
          <p:cNvSpPr txBox="1"/>
          <p:nvPr/>
        </p:nvSpPr>
        <p:spPr>
          <a:xfrm>
            <a:off x="5744810" y="780467"/>
            <a:ext cx="3310084" cy="442674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>
              <a:buClr>
                <a:schemeClr val="bg2"/>
              </a:buClr>
            </a:pPr>
            <a:r>
              <a:rPr lang="x-none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2. </a:t>
            </a:r>
            <a:r>
              <a:rPr lang="en-GB" sz="2000" dirty="0" smtClean="0">
                <a:solidFill>
                  <a:schemeClr val="tx1"/>
                </a:solidFill>
                <a:latin typeface="Comic Sans MS" panose="030F0902030302020204" pitchFamily="66" charset="0"/>
              </a:rPr>
              <a:t>father/ vet/ in a clinic</a:t>
            </a:r>
            <a:endParaRPr lang="x-none" sz="2000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3299890"/>
            <a:ext cx="3886198" cy="476726"/>
          </a:xfrm>
          <a:prstGeom prst="wedgeRoundRectCallout">
            <a:avLst>
              <a:gd name="adj1" fmla="val -54166"/>
              <a:gd name="adj2" fmla="val 51844"/>
              <a:gd name="adj3" fmla="val 16667"/>
            </a:avLst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chemeClr val="accent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dirty="0" smtClean="0">
                <a:latin typeface="Comic Sans MS" panose="030F0702030302020204" pitchFamily="66" charset="0"/>
              </a:rPr>
              <a:t>What does your mother do?</a:t>
            </a:r>
            <a:endParaRPr lang="en-US" sz="2200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3034" y="3576156"/>
            <a:ext cx="2438400" cy="476726"/>
          </a:xfrm>
          <a:prstGeom prst="wedgeRoundRectCallout">
            <a:avLst>
              <a:gd name="adj1" fmla="val 56771"/>
              <a:gd name="adj2" fmla="val 22540"/>
              <a:gd name="adj3" fmla="val 16667"/>
            </a:avLst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chemeClr val="accent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dirty="0" smtClean="0">
                <a:latin typeface="Comic Sans MS" panose="030F0702030302020204" pitchFamily="66" charset="0"/>
              </a:rPr>
              <a:t>She’s a doctor.</a:t>
            </a:r>
            <a:endParaRPr lang="en-US" sz="2200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95400" y="4052882"/>
            <a:ext cx="3200400" cy="496149"/>
          </a:xfrm>
          <a:prstGeom prst="wedgeRoundRectCallout">
            <a:avLst>
              <a:gd name="adj1" fmla="val -53513"/>
              <a:gd name="adj2" fmla="val -1436"/>
              <a:gd name="adj3" fmla="val 16667"/>
            </a:avLst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chemeClr val="accent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dirty="0" smtClean="0">
                <a:latin typeface="Comic Sans MS" panose="030F0702030302020204" pitchFamily="66" charset="0"/>
              </a:rPr>
              <a:t>Where does she work?</a:t>
            </a:r>
            <a:endParaRPr lang="en-US" sz="2200" dirty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24400" y="4513004"/>
            <a:ext cx="3352799" cy="476726"/>
          </a:xfrm>
          <a:prstGeom prst="wedgeRoundRectCallout">
            <a:avLst>
              <a:gd name="adj1" fmla="val 55303"/>
              <a:gd name="adj2" fmla="val -36068"/>
              <a:gd name="adj3" fmla="val 16667"/>
            </a:avLst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chemeClr val="accent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dirty="0" smtClean="0">
                <a:latin typeface="Comic Sans MS" panose="030F0702030302020204" pitchFamily="66" charset="0"/>
              </a:rPr>
              <a:t>She works in a hospital.</a:t>
            </a:r>
            <a:endParaRPr lang="en-US" sz="22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53" b="96645" l="9744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4525" y="2536760"/>
            <a:ext cx="2870200" cy="287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973" y="2767194"/>
            <a:ext cx="1900580" cy="254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4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wind.wav"/>
          </p:stSnd>
        </p:sndAc>
      </p:transition>
    </mc:Choice>
    <mc:Fallback xmlns="">
      <p:transition spd="slow">
        <p:random/>
        <p:sndAc>
          <p:stSnd>
            <p:snd r:embed="rId11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  <p:bldP spid="3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4DF788A-6C9B-CA29-C4CE-1116BA1E9C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0000"/>
          <a:stretch/>
        </p:blipFill>
        <p:spPr>
          <a:xfrm>
            <a:off x="0" y="0"/>
            <a:ext cx="9144000" cy="53149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35582BD-0B89-3D56-CD1C-55F4219BBFB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002" b="9016"/>
          <a:stretch/>
        </p:blipFill>
        <p:spPr>
          <a:xfrm>
            <a:off x="-1287948" y="-230866"/>
            <a:ext cx="11938704" cy="6248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5" y="2896683"/>
            <a:ext cx="2493745" cy="21750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98454"/>
            <a:ext cx="1034719" cy="7915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067" y="-29734"/>
            <a:ext cx="1906938" cy="190693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95084" y="1777324"/>
            <a:ext cx="5398041" cy="919401"/>
          </a:xfrm>
          <a:prstGeom prst="roundRect">
            <a:avLst/>
          </a:prstGeom>
          <a:solidFill>
            <a:schemeClr val="accent2">
              <a:alpha val="73000"/>
            </a:schemeClr>
          </a:solidFill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GB" sz="4800" b="1" dirty="0" smtClean="0">
                <a:ln/>
                <a:solidFill>
                  <a:schemeClr val="accent4"/>
                </a:solidFill>
                <a:latin typeface="Comic Sans MS" pitchFamily="66" charset="0"/>
              </a:rPr>
              <a:t>4. PRODUCTION</a:t>
            </a:r>
            <a:endParaRPr lang="en-US" sz="4800" b="1" dirty="0">
              <a:ln/>
              <a:solidFill>
                <a:schemeClr val="accent4"/>
              </a:solidFill>
              <a:latin typeface="Comic Sans MS" pitchFamily="66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237">
            <a:off x="5225230" y="-861831"/>
            <a:ext cx="2695074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5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wind.wav"/>
          </p:stSnd>
        </p:sndAc>
      </p:transition>
    </mc:Choice>
    <mc:Fallback xmlns="">
      <p:transition spd="slow">
        <p:random/>
        <p:sndAc>
          <p:stSnd>
            <p:snd r:embed="rId14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5250"/>
            <a:ext cx="9220200" cy="5228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87DC8D1-D648-70CC-CE23-521C17ACE378}"/>
              </a:ext>
            </a:extLst>
          </p:cNvPr>
          <p:cNvSpPr txBox="1"/>
          <p:nvPr/>
        </p:nvSpPr>
        <p:spPr>
          <a:xfrm>
            <a:off x="1192054" y="449505"/>
            <a:ext cx="1842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omic Sans MS" panose="030F0702030302020204" pitchFamily="66" charset="0"/>
              </a:rPr>
              <a:t>9. Let’s talk.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77155" y="3409950"/>
            <a:ext cx="2590031" cy="851297"/>
          </a:xfrm>
          <a:prstGeom prst="wedgeRoundRectCallout">
            <a:avLst>
              <a:gd name="adj1" fmla="val 58300"/>
              <a:gd name="adj2" fmla="val -50918"/>
              <a:gd name="adj3" fmla="val 16667"/>
            </a:avLst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chemeClr val="accent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dirty="0" smtClean="0">
                <a:latin typeface="Comic Sans MS" panose="030F0702030302020204" pitchFamily="66" charset="0"/>
              </a:rPr>
              <a:t>Where does your father work?</a:t>
            </a:r>
            <a:endParaRPr lang="en-US" sz="2200" dirty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57825" y="1200150"/>
            <a:ext cx="3352799" cy="851297"/>
          </a:xfrm>
          <a:prstGeom prst="wedgeRoundRectCallout">
            <a:avLst>
              <a:gd name="adj1" fmla="val -55087"/>
              <a:gd name="adj2" fmla="val 52929"/>
              <a:gd name="adj3" fmla="val 16667"/>
            </a:avLst>
          </a:prstGeom>
          <a:solidFill>
            <a:schemeClr val="accent1">
              <a:lumMod val="20000"/>
              <a:lumOff val="80000"/>
              <a:alpha val="59000"/>
            </a:schemeClr>
          </a:solidFill>
          <a:ln>
            <a:solidFill>
              <a:schemeClr val="accent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dirty="0" smtClean="0">
                <a:latin typeface="Comic Sans MS" panose="030F0702030302020204" pitchFamily="66" charset="0"/>
              </a:rPr>
              <a:t>My father works in a hospital. He’s a doctor.</a:t>
            </a:r>
            <a:endParaRPr lang="en-US" sz="22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274" y="1814942"/>
            <a:ext cx="3554655" cy="35546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801499"/>
            <a:ext cx="3625531" cy="362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0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wind.wav"/>
          </p:stSnd>
        </p:sndAc>
      </p:transition>
    </mc:Choice>
    <mc:Fallback xmlns="">
      <p:transition spd="slow">
        <p:random/>
        <p:sndAc>
          <p:stSnd>
            <p:snd r:embed="rId8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ario Backgrounds - Wallpaper Cav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4"/>
          <a:stretch/>
        </p:blipFill>
        <p:spPr bwMode="auto">
          <a:xfrm>
            <a:off x="0" y="-19050"/>
            <a:ext cx="9143999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BlastHeade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191"/>
            <a:ext cx="6057900" cy="35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 descr="300px-MP8Mari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1" y="2971800"/>
            <a:ext cx="1697831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0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wind.wav"/>
          </p:stSnd>
        </p:sndAc>
      </p:transition>
    </mc:Choice>
    <mc:Fallback xmlns="">
      <p:transition spd="slow">
        <p:random/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Ri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4" descr="Mario Backgrounds - Wallpaper Cav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4"/>
          <a:stretch/>
        </p:blipFill>
        <p:spPr bwMode="auto">
          <a:xfrm>
            <a:off x="0" y="-19050"/>
            <a:ext cx="9143999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51"/>
          <p:cNvGrpSpPr>
            <a:grpSpLocks/>
          </p:cNvGrpSpPr>
          <p:nvPr/>
        </p:nvGrpSpPr>
        <p:grpSpPr bwMode="auto">
          <a:xfrm>
            <a:off x="4637485" y="3771900"/>
            <a:ext cx="3431603" cy="1200150"/>
            <a:chOff x="4367022" y="5257800"/>
            <a:chExt cx="4575667" cy="1600200"/>
          </a:xfrm>
        </p:grpSpPr>
        <p:sp>
          <p:nvSpPr>
            <p:cNvPr id="4118" name="TextBox 41"/>
            <p:cNvSpPr txBox="1">
              <a:spLocks noChangeArrowheads="1"/>
            </p:cNvSpPr>
            <p:nvPr/>
          </p:nvSpPr>
          <p:spPr bwMode="auto">
            <a:xfrm>
              <a:off x="5818357" y="5616020"/>
              <a:ext cx="3124332" cy="771843"/>
            </a:xfrm>
            <a:prstGeom prst="round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ko-KR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10 </a:t>
              </a:r>
              <a:r>
                <a:rPr kumimoji="0" lang="en-US" altLang="ko-KR" sz="2800" b="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points!</a:t>
              </a:r>
              <a:endParaRPr kumimoji="0" lang="en-US" altLang="ko-KR" sz="2800" b="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117" name="Picture 40" descr="Glowstar.gif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022" y="5257800"/>
              <a:ext cx="1424178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1657350" y="171450"/>
            <a:ext cx="2743200" cy="685800"/>
            <a:chOff x="381000" y="229229"/>
            <a:chExt cx="3657600" cy="913771"/>
          </a:xfrm>
        </p:grpSpPr>
        <p:pic>
          <p:nvPicPr>
            <p:cNvPr id="4145" name="Picture 2" descr="Coin.gi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29229"/>
              <a:ext cx="762000" cy="913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46" name="TextBox 31"/>
            <p:cNvSpPr txBox="1">
              <a:spLocks noChangeArrowheads="1"/>
            </p:cNvSpPr>
            <p:nvPr/>
          </p:nvSpPr>
          <p:spPr bwMode="auto">
            <a:xfrm>
              <a:off x="1676400" y="345037"/>
              <a:ext cx="2362200" cy="771312"/>
            </a:xfrm>
            <a:prstGeom prst="round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ko-KR" sz="2800" b="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1 Point!</a:t>
              </a:r>
              <a:endParaRPr kumimoji="0" lang="en-GB" altLang="ko-KR" sz="2800" b="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1371600" y="1140619"/>
            <a:ext cx="3028950" cy="688181"/>
            <a:chOff x="0" y="1521153"/>
            <a:chExt cx="4038600" cy="917247"/>
          </a:xfrm>
        </p:grpSpPr>
        <p:grpSp>
          <p:nvGrpSpPr>
            <p:cNvPr id="4141" name="Group 14"/>
            <p:cNvGrpSpPr>
              <a:grpSpLocks/>
            </p:cNvGrpSpPr>
            <p:nvPr/>
          </p:nvGrpSpPr>
          <p:grpSpPr bwMode="auto">
            <a:xfrm>
              <a:off x="0" y="1521153"/>
              <a:ext cx="1524000" cy="917247"/>
              <a:chOff x="2438400" y="1981200"/>
              <a:chExt cx="4589463" cy="2762250"/>
            </a:xfrm>
          </p:grpSpPr>
          <p:pic>
            <p:nvPicPr>
              <p:cNvPr id="4143" name="Picture 12" descr="Coin.gif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8400" y="19812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4" name="Picture 13" descr="Coin.gif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4400" y="19812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42" name="TextBox 32"/>
            <p:cNvSpPr txBox="1">
              <a:spLocks noChangeArrowheads="1"/>
            </p:cNvSpPr>
            <p:nvPr/>
          </p:nvSpPr>
          <p:spPr bwMode="auto">
            <a:xfrm>
              <a:off x="1676400" y="1637000"/>
              <a:ext cx="2362200" cy="771567"/>
            </a:xfrm>
            <a:prstGeom prst="round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ko-KR" sz="2800" b="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2 Points!</a:t>
              </a:r>
              <a:endParaRPr kumimoji="0" lang="en-GB" altLang="ko-KR" sz="2800" b="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5" name="Group 44"/>
          <p:cNvGrpSpPr>
            <a:grpSpLocks/>
          </p:cNvGrpSpPr>
          <p:nvPr/>
        </p:nvGrpSpPr>
        <p:grpSpPr bwMode="auto">
          <a:xfrm>
            <a:off x="1485900" y="2057400"/>
            <a:ext cx="2914650" cy="857250"/>
            <a:chOff x="152400" y="2743200"/>
            <a:chExt cx="3886200" cy="1143000"/>
          </a:xfrm>
        </p:grpSpPr>
        <p:grpSp>
          <p:nvGrpSpPr>
            <p:cNvPr id="4136" name="Group 6"/>
            <p:cNvGrpSpPr>
              <a:grpSpLocks/>
            </p:cNvGrpSpPr>
            <p:nvPr/>
          </p:nvGrpSpPr>
          <p:grpSpPr bwMode="auto">
            <a:xfrm>
              <a:off x="152400" y="2743200"/>
              <a:ext cx="1300290" cy="1143000"/>
              <a:chOff x="1828800" y="304800"/>
              <a:chExt cx="5656263" cy="4972050"/>
            </a:xfrm>
          </p:grpSpPr>
          <p:pic>
            <p:nvPicPr>
              <p:cNvPr id="4138" name="Picture 3" descr="Coin.gif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8800" y="25146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9" name="Picture 4" descr="Coin.gif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9000" y="3048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0" name="Picture 5" descr="Coin.gif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1600" y="249555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37" name="TextBox 33"/>
            <p:cNvSpPr txBox="1">
              <a:spLocks noChangeArrowheads="1"/>
            </p:cNvSpPr>
            <p:nvPr/>
          </p:nvSpPr>
          <p:spPr bwMode="auto">
            <a:xfrm>
              <a:off x="1676400" y="2895600"/>
              <a:ext cx="2362200" cy="771843"/>
            </a:xfrm>
            <a:prstGeom prst="round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ko-KR" sz="2800" b="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3 Points!</a:t>
              </a:r>
              <a:endParaRPr kumimoji="0" lang="en-GB" altLang="ko-KR" sz="2800" b="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" name="Group 45"/>
          <p:cNvGrpSpPr>
            <a:grpSpLocks/>
          </p:cNvGrpSpPr>
          <p:nvPr/>
        </p:nvGrpSpPr>
        <p:grpSpPr bwMode="auto">
          <a:xfrm>
            <a:off x="1543050" y="2918223"/>
            <a:ext cx="2857500" cy="967978"/>
            <a:chOff x="228600" y="3890960"/>
            <a:chExt cx="3810000" cy="1290640"/>
          </a:xfrm>
        </p:grpSpPr>
        <p:grpSp>
          <p:nvGrpSpPr>
            <p:cNvPr id="4130" name="Group 11"/>
            <p:cNvGrpSpPr>
              <a:grpSpLocks/>
            </p:cNvGrpSpPr>
            <p:nvPr/>
          </p:nvGrpSpPr>
          <p:grpSpPr bwMode="auto">
            <a:xfrm>
              <a:off x="228600" y="3890960"/>
              <a:ext cx="1084262" cy="1290640"/>
              <a:chOff x="1887538" y="0"/>
              <a:chExt cx="5521325" cy="6572250"/>
            </a:xfrm>
          </p:grpSpPr>
          <p:pic>
            <p:nvPicPr>
              <p:cNvPr id="4132" name="Picture 7" descr="Coin.gif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7538" y="2038350"/>
                <a:ext cx="2303462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3" name="Picture 8" descr="Coin.gif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9000" y="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4" name="Picture 9" descr="Coin.gif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5200" y="38100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5" name="Picture 10" descr="Coin.gif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5400" y="19050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31" name="TextBox 34"/>
            <p:cNvSpPr txBox="1">
              <a:spLocks noChangeArrowheads="1"/>
            </p:cNvSpPr>
            <p:nvPr/>
          </p:nvSpPr>
          <p:spPr bwMode="auto">
            <a:xfrm>
              <a:off x="1676400" y="4195761"/>
              <a:ext cx="2362200" cy="771844"/>
            </a:xfrm>
            <a:prstGeom prst="round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ko-KR" sz="2800" b="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4 Points!</a:t>
              </a:r>
              <a:endParaRPr kumimoji="0" lang="en-GB" altLang="ko-KR" sz="2800" b="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Group 46"/>
          <p:cNvGrpSpPr>
            <a:grpSpLocks/>
          </p:cNvGrpSpPr>
          <p:nvPr/>
        </p:nvGrpSpPr>
        <p:grpSpPr bwMode="auto">
          <a:xfrm>
            <a:off x="1543050" y="3943350"/>
            <a:ext cx="2857500" cy="958454"/>
            <a:chOff x="228600" y="5257800"/>
            <a:chExt cx="3810000" cy="1278100"/>
          </a:xfrm>
        </p:grpSpPr>
        <p:grpSp>
          <p:nvGrpSpPr>
            <p:cNvPr id="4123" name="Group 20"/>
            <p:cNvGrpSpPr>
              <a:grpSpLocks/>
            </p:cNvGrpSpPr>
            <p:nvPr/>
          </p:nvGrpSpPr>
          <p:grpSpPr bwMode="auto">
            <a:xfrm>
              <a:off x="228600" y="5257800"/>
              <a:ext cx="1219200" cy="1278100"/>
              <a:chOff x="1676400" y="0"/>
              <a:chExt cx="6342063" cy="6648450"/>
            </a:xfrm>
          </p:grpSpPr>
          <p:pic>
            <p:nvPicPr>
              <p:cNvPr id="4125" name="Picture 15" descr="Coin.gif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6400" y="14478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6" name="Picture 16" descr="Coin.gif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7600" y="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7" name="Picture 17" descr="Coin.gif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0800" y="38862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8" name="Picture 18" descr="Coin.gif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4400" y="38862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9" name="Picture 19" descr="Coin.gif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000" y="1371600"/>
                <a:ext cx="2303463" cy="2762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24" name="TextBox 35"/>
            <p:cNvSpPr txBox="1">
              <a:spLocks noChangeArrowheads="1"/>
            </p:cNvSpPr>
            <p:nvPr/>
          </p:nvSpPr>
          <p:spPr bwMode="auto">
            <a:xfrm>
              <a:off x="1676400" y="5486429"/>
              <a:ext cx="2362200" cy="771940"/>
            </a:xfrm>
            <a:prstGeom prst="round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ko-KR" sz="2800" b="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5 Points!!</a:t>
              </a:r>
              <a:endParaRPr kumimoji="0" lang="en-GB" altLang="ko-KR" sz="2800" b="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Group 48"/>
          <p:cNvGrpSpPr>
            <a:grpSpLocks/>
          </p:cNvGrpSpPr>
          <p:nvPr/>
        </p:nvGrpSpPr>
        <p:grpSpPr bwMode="auto">
          <a:xfrm>
            <a:off x="4597875" y="167406"/>
            <a:ext cx="3609975" cy="1078230"/>
            <a:chOff x="4343400" y="1407668"/>
            <a:chExt cx="4813300" cy="1438179"/>
          </a:xfrm>
        </p:grpSpPr>
        <p:pic>
          <p:nvPicPr>
            <p:cNvPr id="4121" name="Picture 27" descr="Green Shell.gif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1407668"/>
              <a:ext cx="1429258" cy="1183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2" name="TextBox 37"/>
            <p:cNvSpPr txBox="1">
              <a:spLocks noChangeArrowheads="1"/>
            </p:cNvSpPr>
            <p:nvPr/>
          </p:nvSpPr>
          <p:spPr bwMode="auto">
            <a:xfrm>
              <a:off x="5715000" y="1437842"/>
              <a:ext cx="3441700" cy="1408005"/>
            </a:xfrm>
            <a:prstGeom prst="round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ko-KR" sz="2800" b="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Blast </a:t>
              </a:r>
              <a:r>
                <a:rPr kumimoji="0" lang="en-US" altLang="ko-KR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1</a:t>
              </a:r>
              <a:r>
                <a:rPr kumimoji="0" lang="en-US" altLang="ko-KR" sz="2800" b="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 point from a team!</a:t>
              </a:r>
              <a:endParaRPr kumimoji="0" lang="en-GB" altLang="ko-KR" sz="2800" b="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2" name="Group 49"/>
          <p:cNvGrpSpPr>
            <a:grpSpLocks/>
          </p:cNvGrpSpPr>
          <p:nvPr/>
        </p:nvGrpSpPr>
        <p:grpSpPr bwMode="auto">
          <a:xfrm>
            <a:off x="4562475" y="1428749"/>
            <a:ext cx="3895724" cy="1098470"/>
            <a:chOff x="4267200" y="2609448"/>
            <a:chExt cx="5194299" cy="1465117"/>
          </a:xfrm>
        </p:grpSpPr>
        <p:pic>
          <p:nvPicPr>
            <p:cNvPr id="4119" name="Picture 28" descr="RedShell.gif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2609448"/>
              <a:ext cx="1447800" cy="1200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0" name="TextBox 38"/>
            <p:cNvSpPr txBox="1">
              <a:spLocks noChangeArrowheads="1"/>
            </p:cNvSpPr>
            <p:nvPr/>
          </p:nvSpPr>
          <p:spPr bwMode="auto">
            <a:xfrm>
              <a:off x="5714999" y="2666616"/>
              <a:ext cx="3746500" cy="1407949"/>
            </a:xfrm>
            <a:prstGeom prst="round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ko-KR" sz="2800" b="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Blast </a:t>
              </a:r>
              <a:r>
                <a:rPr kumimoji="0" lang="en-US" altLang="ko-KR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2</a:t>
              </a:r>
              <a:r>
                <a:rPr kumimoji="0" lang="en-US" altLang="ko-KR" sz="2800" b="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 points from a team!</a:t>
              </a:r>
              <a:endParaRPr kumimoji="0" lang="en-GB" altLang="ko-KR" sz="2800" b="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" name="Group 50"/>
          <p:cNvGrpSpPr>
            <a:grpSpLocks/>
          </p:cNvGrpSpPr>
          <p:nvPr/>
        </p:nvGrpSpPr>
        <p:grpSpPr bwMode="auto">
          <a:xfrm>
            <a:off x="4171950" y="2286000"/>
            <a:ext cx="4059970" cy="1543050"/>
            <a:chOff x="3733800" y="3276600"/>
            <a:chExt cx="5413294" cy="2057400"/>
          </a:xfrm>
        </p:grpSpPr>
        <p:pic>
          <p:nvPicPr>
            <p:cNvPr id="4115" name="Picture 29" descr="BlueShell.gif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733800" y="3276600"/>
              <a:ext cx="20574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6" name="TextBox 39"/>
            <p:cNvSpPr txBox="1">
              <a:spLocks noChangeArrowheads="1"/>
            </p:cNvSpPr>
            <p:nvPr/>
          </p:nvSpPr>
          <p:spPr bwMode="auto">
            <a:xfrm>
              <a:off x="5720027" y="3903384"/>
              <a:ext cx="3427067" cy="1407477"/>
            </a:xfrm>
            <a:prstGeom prst="round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ko-KR" sz="2800" b="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Blast </a:t>
              </a:r>
              <a:r>
                <a:rPr kumimoji="0" lang="en-US" altLang="ko-KR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3</a:t>
              </a:r>
              <a:r>
                <a:rPr kumimoji="0" lang="en-US" altLang="ko-KR" sz="2800" b="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 points from a team!</a:t>
              </a:r>
              <a:endParaRPr kumimoji="0" lang="en-GB" altLang="ko-KR" sz="2800" b="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5" name="Group 59"/>
          <p:cNvGrpSpPr>
            <a:grpSpLocks/>
          </p:cNvGrpSpPr>
          <p:nvPr/>
        </p:nvGrpSpPr>
        <p:grpSpPr bwMode="auto">
          <a:xfrm>
            <a:off x="1485899" y="190499"/>
            <a:ext cx="6400799" cy="4743451"/>
            <a:chOff x="10984437" y="-4531682"/>
            <a:chExt cx="7851227" cy="5791201"/>
          </a:xfrm>
        </p:grpSpPr>
        <p:sp>
          <p:nvSpPr>
            <p:cNvPr id="4108" name="TextBox 54"/>
            <p:cNvSpPr txBox="1">
              <a:spLocks noChangeArrowheads="1"/>
            </p:cNvSpPr>
            <p:nvPr/>
          </p:nvSpPr>
          <p:spPr bwMode="auto">
            <a:xfrm>
              <a:off x="10984437" y="-4531682"/>
              <a:ext cx="7848306" cy="5791200"/>
            </a:xfrm>
            <a:prstGeom prst="rect">
              <a:avLst/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path path="shape">
                <a:fillToRect l="50000" t="50000" r="50000" b="50000"/>
              </a:path>
            </a:gradFill>
            <a:ln w="50800">
              <a:solidFill>
                <a:srgbClr val="0070C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Gulim" pitchFamily="34" charset="-127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ko-KR" sz="2700" b="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Enemies!!! Lose 3 points!</a:t>
              </a:r>
              <a:endParaRPr kumimoji="0" lang="en-GB" altLang="ko-KR" sz="2700" b="0" dirty="0">
                <a:solidFill>
                  <a:prstClr val="black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109" name="Picture 53" descr="Piranha Plant.gif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5437" y="-1483683"/>
              <a:ext cx="1905000" cy="2587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Picture 54" descr="blooper_large.gif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1637" y="-3845881"/>
              <a:ext cx="1752601" cy="2175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55" descr="bombomb.gif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48246" y="-1864683"/>
              <a:ext cx="2410838" cy="2968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2" name="Picture 56" descr="bowserdance.gif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66038" y="-2095312"/>
              <a:ext cx="2669626" cy="3354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57" descr="Bullet Bill.gif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18437" y="-3541081"/>
              <a:ext cx="216131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4" name="Picture 58" descr="Goomba3d.gif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8646" y="-3769682"/>
              <a:ext cx="1752601" cy="20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6619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wind.wav"/>
          </p:stSnd>
        </p:sndAc>
      </p:transition>
    </mc:Choice>
    <mc:Fallback xmlns="">
      <p:transition spd="slow">
        <p:random/>
        <p:sndAc>
          <p:stSnd>
            <p:snd r:embed="rId24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mb3_power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mb3_power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mb3_power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vinci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per Mario 3 - D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ario Backgrounds - Wallpaper Cav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4"/>
          <a:stretch/>
        </p:blipFill>
        <p:spPr bwMode="auto">
          <a:xfrm>
            <a:off x="0" y="-19050"/>
            <a:ext cx="9143999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2" descr="http://www.mariowiki.com/images/thumb/3/3f/SuperMushroom.png/120px-SuperMushroom.png">
            <a:hlinkClick r:id="rId5" action="ppaction://hlinksldjump"/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774" y="373105"/>
            <a:ext cx="1806925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7" name="Text Box 107"/>
          <p:cNvSpPr txBox="1">
            <a:spLocks noChangeArrowheads="1"/>
          </p:cNvSpPr>
          <p:nvPr/>
        </p:nvSpPr>
        <p:spPr bwMode="auto">
          <a:xfrm>
            <a:off x="6844399" y="499564"/>
            <a:ext cx="64607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2700" b="0" dirty="0" smtClean="0">
                <a:solidFill>
                  <a:prstClr val="black"/>
                </a:solidFill>
                <a:latin typeface="Arial Black" pitchFamily="34" charset="0"/>
              </a:rPr>
              <a:t>5</a:t>
            </a:r>
            <a:endParaRPr lang="en-US" sz="2700" b="0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2" name="Picture 12" descr="http://www.mariowiki.com/images/thumb/3/3f/SuperMushroom.png/120px-SuperMushroom.png">
            <a:hlinkClick r:id="rId7" action="ppaction://hlinksldjump"/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249" y="1895701"/>
            <a:ext cx="1806925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30" name="Text Box 110"/>
          <p:cNvSpPr txBox="1">
            <a:spLocks noChangeArrowheads="1"/>
          </p:cNvSpPr>
          <p:nvPr/>
        </p:nvSpPr>
        <p:spPr bwMode="auto">
          <a:xfrm>
            <a:off x="6825349" y="2022160"/>
            <a:ext cx="70589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2700" b="0" dirty="0" smtClean="0">
                <a:solidFill>
                  <a:prstClr val="black"/>
                </a:solidFill>
                <a:latin typeface="Arial Black" pitchFamily="34" charset="0"/>
              </a:rPr>
              <a:t>E</a:t>
            </a:r>
            <a:endParaRPr lang="en-US" sz="2700" b="0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3" name="Picture 12" descr="http://www.mariowiki.com/images/thumb/3/3f/SuperMushroom.png/120px-SuperMushroom.png">
            <a:hlinkClick r:id="rId8" action="ppaction://hlinksldjump"/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249" y="3384735"/>
            <a:ext cx="1806925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33" name="Text Box 113"/>
          <p:cNvSpPr txBox="1">
            <a:spLocks noChangeArrowheads="1"/>
          </p:cNvSpPr>
          <p:nvPr/>
        </p:nvSpPr>
        <p:spPr bwMode="auto">
          <a:xfrm>
            <a:off x="6811062" y="3511194"/>
            <a:ext cx="73581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2700" b="0" dirty="0" smtClean="0">
                <a:solidFill>
                  <a:prstClr val="black"/>
                </a:solidFill>
                <a:latin typeface="Arial Black" pitchFamily="34" charset="0"/>
              </a:rPr>
              <a:t>K</a:t>
            </a:r>
            <a:endParaRPr lang="en-US" sz="2700" b="0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13" name="Picture 12" descr="http://www.mariowiki.com/images/thumb/3/3f/SuperMushroom.png/120px-SuperMushroom.png">
            <a:hlinkClick r:id="rId9" action="ppaction://hlinksldjump"/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974" y="387342"/>
            <a:ext cx="1806925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66" name="Text Box 146"/>
          <p:cNvSpPr txBox="1">
            <a:spLocks noChangeArrowheads="1"/>
          </p:cNvSpPr>
          <p:nvPr/>
        </p:nvSpPr>
        <p:spPr bwMode="auto">
          <a:xfrm>
            <a:off x="2513124" y="513801"/>
            <a:ext cx="64607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2700" b="0" dirty="0" smtClean="0">
                <a:solidFill>
                  <a:prstClr val="black"/>
                </a:solidFill>
                <a:latin typeface="Arial Black" pitchFamily="34" charset="0"/>
              </a:rPr>
              <a:t>3</a:t>
            </a:r>
            <a:endParaRPr lang="en-US" sz="2700" b="0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14" name="Picture 12" descr="http://www.mariowiki.com/images/thumb/3/3f/SuperMushroom.png/120px-SuperMushroom.png">
            <a:hlinkClick r:id="rId10" action="ppaction://hlinksldjump"/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499" y="1909938"/>
            <a:ext cx="1806925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69" name="Text Box 149"/>
          <p:cNvSpPr txBox="1">
            <a:spLocks noChangeArrowheads="1"/>
          </p:cNvSpPr>
          <p:nvPr/>
        </p:nvSpPr>
        <p:spPr bwMode="auto">
          <a:xfrm>
            <a:off x="2513124" y="2036397"/>
            <a:ext cx="64607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2700" b="0" dirty="0" smtClean="0">
                <a:solidFill>
                  <a:prstClr val="black"/>
                </a:solidFill>
                <a:latin typeface="Arial Black" pitchFamily="34" charset="0"/>
              </a:rPr>
              <a:t>7</a:t>
            </a:r>
            <a:endParaRPr lang="en-US" sz="2700" b="0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15" name="Picture 12" descr="http://www.mariowiki.com/images/thumb/3/3f/SuperMushroom.png/120px-SuperMushroom.png">
            <a:hlinkClick r:id="rId11" action="ppaction://hlinksldjump"/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974" y="3418022"/>
            <a:ext cx="1806925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72" name="Text Box 152"/>
          <p:cNvSpPr txBox="1">
            <a:spLocks noChangeArrowheads="1"/>
          </p:cNvSpPr>
          <p:nvPr/>
        </p:nvSpPr>
        <p:spPr bwMode="auto">
          <a:xfrm>
            <a:off x="2517666" y="3544481"/>
            <a:ext cx="100501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GB" sz="2700" b="0" dirty="0" smtClean="0">
                <a:solidFill>
                  <a:prstClr val="black"/>
                </a:solidFill>
                <a:latin typeface="Arial Black" pitchFamily="34" charset="0"/>
              </a:rPr>
              <a:t>9</a:t>
            </a:r>
            <a:endParaRPr lang="en-US" sz="2700" b="0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17" name="Picture 12" descr="http://www.mariowiki.com/images/thumb/3/3f/SuperMushroom.png/120px-SuperMushroom.png">
            <a:hlinkClick r:id="rId12" action="ppaction://hlinksldjump"/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74" y="405590"/>
            <a:ext cx="1806925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78" name="Text Box 158"/>
          <p:cNvSpPr txBox="1">
            <a:spLocks noChangeArrowheads="1"/>
          </p:cNvSpPr>
          <p:nvPr/>
        </p:nvSpPr>
        <p:spPr bwMode="auto">
          <a:xfrm>
            <a:off x="4664474" y="532049"/>
            <a:ext cx="70589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2700" b="0" dirty="0">
                <a:solidFill>
                  <a:prstClr val="black"/>
                </a:solidFill>
                <a:latin typeface="Arial Black" pitchFamily="34" charset="0"/>
              </a:rPr>
              <a:t>B</a:t>
            </a:r>
            <a:endParaRPr lang="en-US" sz="2700" b="0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18" name="Picture 12" descr="http://www.mariowiki.com/images/thumb/3/3f/SuperMushroom.png/120px-SuperMushroom.png">
            <a:hlinkClick r:id="rId13" action="ppaction://hlinksldjump"/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899" y="1928186"/>
            <a:ext cx="1806925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81" name="Text Box 161"/>
          <p:cNvSpPr txBox="1">
            <a:spLocks noChangeArrowheads="1"/>
          </p:cNvSpPr>
          <p:nvPr/>
        </p:nvSpPr>
        <p:spPr bwMode="auto">
          <a:xfrm>
            <a:off x="4664474" y="2054645"/>
            <a:ext cx="70589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2700" b="0">
                <a:solidFill>
                  <a:prstClr val="black"/>
                </a:solidFill>
                <a:latin typeface="Arial Black" pitchFamily="34" charset="0"/>
              </a:rPr>
              <a:t>D</a:t>
            </a:r>
            <a:endParaRPr lang="en-US" sz="2700" b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19" name="Picture 12" descr="http://www.mariowiki.com/images/thumb/3/3f/SuperMushroom.png/120px-SuperMushroom.png">
            <a:hlinkClick r:id="rId14" action="ppaction://hlinksldjump"/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899" y="3417220"/>
            <a:ext cx="1806925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84" name="Text Box 164"/>
          <p:cNvSpPr txBox="1">
            <a:spLocks noChangeArrowheads="1"/>
          </p:cNvSpPr>
          <p:nvPr/>
        </p:nvSpPr>
        <p:spPr bwMode="auto">
          <a:xfrm>
            <a:off x="4683524" y="3543679"/>
            <a:ext cx="64607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Gulim" pitchFamily="34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sz="2700" b="0">
                <a:solidFill>
                  <a:prstClr val="black"/>
                </a:solidFill>
                <a:latin typeface="Arial Black" pitchFamily="34" charset="0"/>
              </a:rPr>
              <a:t>1</a:t>
            </a:r>
            <a:endParaRPr lang="en-US" sz="2700" b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4" name="Picture 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8294" y="3648184"/>
            <a:ext cx="1120774" cy="111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2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  <p:sndAc>
          <p:stSnd>
            <p:snd r:embed="rId3" name="wind.wav"/>
          </p:stSnd>
        </p:sndAc>
      </p:transition>
    </mc:Choice>
    <mc:Fallback xmlns="">
      <p:transition spd="slow" advClick="0">
        <p:random/>
        <p:sndAc>
          <p:stSnd>
            <p:snd r:embed="rId17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5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5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227" grpId="0"/>
      <p:bldP spid="5230" grpId="0"/>
      <p:bldP spid="5233" grpId="0"/>
      <p:bldP spid="5266" grpId="0"/>
      <p:bldP spid="5269" grpId="0"/>
      <p:bldP spid="5272" grpId="0"/>
      <p:bldP spid="5278" grpId="0"/>
      <p:bldP spid="5281" grpId="0"/>
      <p:bldP spid="528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Mario Backgrounds - Wallpaper Cav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4"/>
          <a:stretch/>
        </p:blipFill>
        <p:spPr bwMode="auto">
          <a:xfrm>
            <a:off x="0" y="-19050"/>
            <a:ext cx="9143999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nvi223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bombomb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453628"/>
            <a:ext cx="3740944" cy="420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lock.gif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3943350"/>
            <a:ext cx="1014413" cy="1007269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86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  <p:sndAc>
          <p:stSnd>
            <p:snd r:embed="rId4" name="wind.wav"/>
          </p:stSnd>
        </p:sndAc>
      </p:transition>
    </mc:Choice>
    <mc:Fallback xmlns="">
      <p:transition spd="slow" advClick="0">
        <p:random/>
        <p:sndAc>
          <p:stSnd>
            <p:snd r:embed="rId10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Mario Backgrounds - Wallpaper Cav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4"/>
          <a:stretch/>
        </p:blipFill>
        <p:spPr bwMode="auto">
          <a:xfrm>
            <a:off x="0" y="-19050"/>
            <a:ext cx="9143999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mb3225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bombomb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644" y="453628"/>
            <a:ext cx="4202906" cy="420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lock.gif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3943350"/>
            <a:ext cx="1014413" cy="1007269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55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  <p:sndAc>
          <p:stSnd>
            <p:snd r:embed="rId4" name="wind.wav"/>
          </p:stSnd>
        </p:sndAc>
      </p:transition>
    </mc:Choice>
    <mc:Fallback xmlns="">
      <p:transition spd="slow" advClick="0">
        <p:random/>
        <p:sndAc>
          <p:stSnd>
            <p:snd r:embed="rId10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Mario Backgrounds - Wallpaper Cav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4"/>
          <a:stretch/>
        </p:blipFill>
        <p:spPr bwMode="auto">
          <a:xfrm>
            <a:off x="0" y="-19050"/>
            <a:ext cx="9143999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bombomb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644" y="1073944"/>
            <a:ext cx="4202906" cy="296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upe225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lock.gif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3943350"/>
            <a:ext cx="1014413" cy="1007269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21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  <p:sndAc>
          <p:stSnd>
            <p:snd r:embed="rId4" name="wind.wav"/>
          </p:stSnd>
        </p:sndAc>
      </p:transition>
    </mc:Choice>
    <mc:Fallback xmlns="">
      <p:transition spd="slow" advClick="0">
        <p:random/>
        <p:sndAc>
          <p:stSnd>
            <p:snd r:embed="rId10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Mario Backgrounds - Wallpaper Cav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4"/>
          <a:stretch/>
        </p:blipFill>
        <p:spPr bwMode="auto">
          <a:xfrm>
            <a:off x="0" y="-19050"/>
            <a:ext cx="9143999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pe220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bombomb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644" y="-32147"/>
            <a:ext cx="4202906" cy="517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lock.gif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3943350"/>
            <a:ext cx="1014413" cy="1007269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4332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/>
          <a:stretch/>
        </p:blipFill>
        <p:spPr>
          <a:xfrm>
            <a:off x="0" y="605141"/>
            <a:ext cx="9144000" cy="4648200"/>
          </a:xfrm>
          <a:prstGeom prst="rect">
            <a:avLst/>
          </a:prstGeom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940260" y="184065"/>
            <a:ext cx="3263483" cy="1940957"/>
          </a:xfrm>
          <a:prstGeom prst="roundRect">
            <a:avLst/>
          </a:prstGeom>
          <a:solidFill>
            <a:schemeClr val="bg2">
              <a:alpha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E4DE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Unit 7: Jobs</a:t>
            </a:r>
          </a:p>
          <a:p>
            <a:pPr algn="ctr"/>
            <a:r>
              <a:rPr lang="en-US" sz="3600" b="1" dirty="0">
                <a:solidFill>
                  <a:srgbClr val="E4DE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Lesson 2</a:t>
            </a:r>
          </a:p>
          <a:p>
            <a:pPr algn="ctr"/>
            <a:r>
              <a:rPr lang="en-US" sz="3600" b="1" dirty="0">
                <a:solidFill>
                  <a:srgbClr val="E4DE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Task 7, 8, 9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3570C8B-097E-0E92-08C9-943946A0B4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199334" y="463684"/>
            <a:ext cx="1841610" cy="18416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E7CD2EB-8BB8-4DBB-C8B3-30A986B15E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396114" y="397046"/>
            <a:ext cx="927249" cy="9272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F0F8F42-5937-3A61-272F-76D546715B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46102" y="164081"/>
            <a:ext cx="653347" cy="65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wind.wav"/>
          </p:stSnd>
        </p:sndAc>
      </p:transition>
    </mc:Choice>
    <mc:Fallback xmlns="">
      <p:transition spd="slow">
        <p:random/>
        <p:sndAc>
          <p:stSnd>
            <p:snd r:embed="rId11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2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Mario Backgrounds - Wallpaper Cav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4"/>
          <a:stretch/>
        </p:blipFill>
        <p:spPr bwMode="auto">
          <a:xfrm>
            <a:off x="0" y="-19050"/>
            <a:ext cx="9143999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upe220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bombomb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97" y="-32147"/>
            <a:ext cx="3810000" cy="517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Block.gif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3943350"/>
            <a:ext cx="1014413" cy="1007269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02061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Mario Backgrounds - Wallpaper Cav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4"/>
          <a:stretch/>
        </p:blipFill>
        <p:spPr bwMode="auto">
          <a:xfrm>
            <a:off x="0" y="-19050"/>
            <a:ext cx="9143999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pe222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bombomb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316" y="-32147"/>
            <a:ext cx="4119563" cy="517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lock.gif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3943350"/>
            <a:ext cx="1014413" cy="1007269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30284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Mario Backgrounds - Wallpaper Cav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4"/>
          <a:stretch/>
        </p:blipFill>
        <p:spPr bwMode="auto">
          <a:xfrm>
            <a:off x="0" y="-19050"/>
            <a:ext cx="9143999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mb3222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bombomb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644" y="815578"/>
            <a:ext cx="4202906" cy="348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lock.gif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3943350"/>
            <a:ext cx="1014413" cy="1007269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85758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Mario Backgrounds - Wallpaper Cav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4"/>
          <a:stretch/>
        </p:blipFill>
        <p:spPr bwMode="auto">
          <a:xfrm>
            <a:off x="0" y="-19050"/>
            <a:ext cx="9143999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bombomb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644" y="1073944"/>
            <a:ext cx="4202906" cy="296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upe225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lock.gif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3943350"/>
            <a:ext cx="1014413" cy="1007269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83420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Mario Backgrounds - Wallpaper Cav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4"/>
          <a:stretch/>
        </p:blipFill>
        <p:spPr bwMode="auto">
          <a:xfrm>
            <a:off x="0" y="-19050"/>
            <a:ext cx="9143999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bombomb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-32147"/>
            <a:ext cx="4169569" cy="517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upe226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lock.gif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3943350"/>
            <a:ext cx="1014413" cy="1007269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15324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DF788A-6C9B-CA29-C4CE-1116BA1E9C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35582BD-0B89-3D56-CD1C-55F4219BBF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01100" y="-1962150"/>
            <a:ext cx="11938704" cy="83332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5" y="2896683"/>
            <a:ext cx="2493745" cy="21750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98454"/>
            <a:ext cx="1034719" cy="7915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067" y="-29734"/>
            <a:ext cx="1906938" cy="19069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95084" y="1777324"/>
            <a:ext cx="5545325" cy="919401"/>
          </a:xfrm>
          <a:prstGeom prst="roundRect">
            <a:avLst/>
          </a:prstGeom>
          <a:solidFill>
            <a:schemeClr val="accent2">
              <a:alpha val="73000"/>
            </a:schemeClr>
          </a:solidFill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GB" sz="4800" b="1" dirty="0" smtClean="0">
                <a:ln/>
                <a:solidFill>
                  <a:schemeClr val="accent4"/>
                </a:solidFill>
                <a:latin typeface="Comic Sans MS" pitchFamily="66" charset="0"/>
              </a:rPr>
              <a:t>5. ASSESSMENT</a:t>
            </a:r>
            <a:endParaRPr lang="en-US" sz="4800" b="1" dirty="0">
              <a:ln/>
              <a:solidFill>
                <a:schemeClr val="accent4"/>
              </a:solidFill>
              <a:latin typeface="Comic Sans MS" pitchFamily="66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237">
            <a:off x="5225230" y="-759753"/>
            <a:ext cx="2695074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4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wind.wav"/>
          </p:stSnd>
        </p:sndAc>
      </p:transition>
    </mc:Choice>
    <mc:Fallback xmlns="">
      <p:transition spd="slow">
        <p:random/>
        <p:sndAc>
          <p:stSnd>
            <p:snd r:embed="rId13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5250"/>
            <a:ext cx="9220200" cy="522834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52285" y="327300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  <a:latin typeface="Comic Sans MS" pitchFamily="66" charset="0"/>
              </a:rPr>
              <a:t>Look and write.</a:t>
            </a:r>
            <a:endParaRPr lang="en-US" sz="1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sp>
        <p:nvSpPr>
          <p:cNvPr id="33" name="Flowchart: Alternate Process 32"/>
          <p:cNvSpPr/>
          <p:nvPr/>
        </p:nvSpPr>
        <p:spPr>
          <a:xfrm>
            <a:off x="2436575" y="1390484"/>
            <a:ext cx="6492614" cy="3658052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2200" dirty="0">
                <a:latin typeface="Comic Sans MS" pitchFamily="66" charset="0"/>
              </a:rPr>
              <a:t>1. Joe is a _______. He works in an Italian _________ in Hanoi. He can make great pizzas and spaghetti</a:t>
            </a:r>
            <a:r>
              <a:rPr lang="en-GB" sz="2200" dirty="0" smtClean="0">
                <a:latin typeface="Comic Sans MS" pitchFamily="66" charset="0"/>
              </a:rPr>
              <a:t>.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2200" dirty="0" smtClean="0">
                <a:latin typeface="Comic Sans MS" pitchFamily="66" charset="0"/>
              </a:rPr>
              <a:t>2. Mariana is my cousin. She’s young and nice. She is a ________. She takes good care of animals. She _______ in a clinic in Singapore.</a:t>
            </a:r>
            <a:endParaRPr lang="en-US" sz="2200" dirty="0">
              <a:latin typeface="Comic Sans MS" pitchFamily="66" charset="0"/>
            </a:endParaRPr>
          </a:p>
        </p:txBody>
      </p:sp>
      <p:pic>
        <p:nvPicPr>
          <p:cNvPr id="27650" name="Picture 2" descr="Premium Vector | Female veterinarian with pets, cats and dog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9" r="10412" b="8468"/>
          <a:stretch/>
        </p:blipFill>
        <p:spPr bwMode="auto">
          <a:xfrm>
            <a:off x="153432" y="3213609"/>
            <a:ext cx="2048818" cy="1796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  <a:extLst/>
        </p:spPr>
      </p:pic>
      <p:pic>
        <p:nvPicPr>
          <p:cNvPr id="27652" name="Picture 4" descr="Free vector restaurant mural wallpape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0"/>
          <a:stretch/>
        </p:blipFill>
        <p:spPr bwMode="auto">
          <a:xfrm>
            <a:off x="141334" y="1371600"/>
            <a:ext cx="2073014" cy="1774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2171700" y="763712"/>
            <a:ext cx="4876799" cy="421324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Comic Sans MS" panose="030F0702030302020204" pitchFamily="66" charset="0"/>
              </a:rPr>
              <a:t>v</a:t>
            </a:r>
            <a:r>
              <a:rPr lang="en-GB" sz="1800" dirty="0" smtClean="0">
                <a:latin typeface="Comic Sans MS" panose="030F0702030302020204" pitchFamily="66" charset="0"/>
              </a:rPr>
              <a:t>et	restaurant	chef	works</a:t>
            </a:r>
            <a:endParaRPr lang="en-US" sz="1800" dirty="0"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41027" y="1747744"/>
            <a:ext cx="734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chef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18806" y="2235267"/>
            <a:ext cx="1468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restaurant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40983" y="3827326"/>
            <a:ext cx="570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vet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89921" y="4311992"/>
            <a:ext cx="880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works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3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wind.wav"/>
          </p:stSnd>
        </p:sndAc>
      </p:transition>
    </mc:Choice>
    <mc:Fallback xmlns="">
      <p:transition spd="slow">
        <p:random/>
        <p:sndAc>
          <p:stSnd>
            <p:snd r:embed="rId8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3" grpId="0" animBg="1"/>
      <p:bldP spid="5" grpId="0" animBg="1"/>
      <p:bldP spid="2" grpId="0"/>
      <p:bldP spid="14" grpId="0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5250"/>
            <a:ext cx="9220200" cy="5228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ADF6FF1-3AE2-7AE3-6C57-0EA4BE703AC2}"/>
              </a:ext>
            </a:extLst>
          </p:cNvPr>
          <p:cNvSpPr txBox="1"/>
          <p:nvPr/>
        </p:nvSpPr>
        <p:spPr>
          <a:xfrm>
            <a:off x="1656408" y="438460"/>
            <a:ext cx="5831183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algn="ctr" defTabSz="914355">
              <a:buClr>
                <a:srgbClr val="F7AE54"/>
              </a:buClr>
            </a:pPr>
            <a:r>
              <a:rPr lang="en-US" sz="3200" b="1" kern="0" spc="300" dirty="0">
                <a:solidFill>
                  <a:schemeClr val="tx1"/>
                </a:solidFill>
                <a:latin typeface="Comic Sans MS" panose="030F0702030302020204" pitchFamily="66" charset="0"/>
              </a:rPr>
              <a:t>UNIT </a:t>
            </a:r>
            <a:r>
              <a:rPr lang="en-US" sz="3200" b="1" spc="300" dirty="0">
                <a:solidFill>
                  <a:schemeClr val="tx1"/>
                </a:solidFill>
                <a:latin typeface="Comic Sans MS" panose="030F0702030302020204" pitchFamily="66" charset="0"/>
              </a:rPr>
              <a:t>7</a:t>
            </a:r>
            <a:r>
              <a:rPr lang="en-US" sz="3200" b="1" kern="0" spc="3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: JOBS</a:t>
            </a:r>
          </a:p>
          <a:p>
            <a:pPr algn="ctr" defTabSz="914355">
              <a:buClr>
                <a:srgbClr val="F7AE54"/>
              </a:buClr>
            </a:pPr>
            <a:r>
              <a:rPr lang="en-GB" sz="3200" b="1" spc="3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LESSON 2: PERIOD 3</a:t>
            </a:r>
            <a:endParaRPr lang="x-none" sz="3200" b="1" kern="0" spc="3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18C7ABC-BA6C-E5E6-DCB7-4EE18A54F8FC}"/>
              </a:ext>
            </a:extLst>
          </p:cNvPr>
          <p:cNvSpPr txBox="1"/>
          <p:nvPr/>
        </p:nvSpPr>
        <p:spPr>
          <a:xfrm>
            <a:off x="2702184" y="1575736"/>
            <a:ext cx="4204989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x-none" sz="2400" kern="0" spc="300" dirty="0">
                <a:solidFill>
                  <a:schemeClr val="tx1"/>
                </a:solidFill>
                <a:latin typeface="Comic Sans MS" panose="030F0702030302020204" pitchFamily="66" charset="0"/>
                <a:cs typeface="Arial"/>
                <a:sym typeface="Arial"/>
              </a:rPr>
              <a:t>What we learnt today</a:t>
            </a:r>
            <a:r>
              <a:rPr lang="en-US" sz="2400" kern="0" spc="300" dirty="0">
                <a:solidFill>
                  <a:schemeClr val="tx1"/>
                </a:solidFill>
                <a:latin typeface="Comic Sans MS" panose="030F0702030302020204" pitchFamily="66" charset="0"/>
                <a:cs typeface="Arial"/>
                <a:sym typeface="Arial"/>
              </a:rPr>
              <a:t>:</a:t>
            </a:r>
            <a:endParaRPr lang="x-none" sz="2400" kern="0" spc="300" dirty="0">
              <a:solidFill>
                <a:schemeClr val="tx1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37000" y="2126348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18C7ABC-BA6C-E5E6-DCB7-4EE18A54F8FC}"/>
              </a:ext>
            </a:extLst>
          </p:cNvPr>
          <p:cNvSpPr txBox="1"/>
          <p:nvPr/>
        </p:nvSpPr>
        <p:spPr>
          <a:xfrm>
            <a:off x="2045864" y="2126348"/>
            <a:ext cx="6126004" cy="2553886"/>
          </a:xfrm>
          <a:prstGeom prst="roundRect">
            <a:avLst/>
          </a:prstGeom>
          <a:solidFill>
            <a:schemeClr val="accent2">
              <a:alpha val="50000"/>
            </a:schemeClr>
          </a:solidFill>
        </p:spPr>
        <p:txBody>
          <a:bodyPr wrap="squar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en-US" sz="2400" kern="0" spc="300" dirty="0">
                <a:solidFill>
                  <a:schemeClr val="tx1"/>
                </a:solidFill>
                <a:latin typeface="Comic Sans MS" pitchFamily="66" charset="0"/>
                <a:sym typeface="Arial"/>
              </a:rPr>
              <a:t>Review vocabulary:</a:t>
            </a:r>
          </a:p>
          <a:p>
            <a:pPr defTabSz="914355">
              <a:buClr>
                <a:srgbClr val="000000"/>
              </a:buClr>
            </a:pPr>
            <a:r>
              <a:rPr lang="en-US" sz="2400" spc="300" dirty="0">
                <a:solidFill>
                  <a:schemeClr val="tx1"/>
                </a:solidFill>
                <a:latin typeface="Comic Sans MS" panose="030F0702030302020204" pitchFamily="66" charset="0"/>
              </a:rPr>
              <a:t>- </a:t>
            </a:r>
            <a:r>
              <a:rPr lang="en-US" sz="2400" spc="3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in a hospital, in a restaurant, in a studio, in a clinic</a:t>
            </a:r>
          </a:p>
          <a:p>
            <a:pPr defTabSz="914355">
              <a:buClr>
                <a:srgbClr val="000000"/>
              </a:buClr>
            </a:pPr>
            <a:r>
              <a:rPr lang="en-US" sz="2400" kern="0" spc="300" dirty="0" smtClean="0">
                <a:solidFill>
                  <a:schemeClr val="tx1"/>
                </a:solidFill>
                <a:latin typeface="Comic Sans MS" panose="030F0702030302020204" pitchFamily="66" charset="0"/>
                <a:sym typeface="Arial"/>
              </a:rPr>
              <a:t>Review </a:t>
            </a:r>
            <a:r>
              <a:rPr lang="en-US" sz="2400" kern="0" spc="300" dirty="0">
                <a:solidFill>
                  <a:schemeClr val="tx1"/>
                </a:solidFill>
                <a:latin typeface="Comic Sans MS" panose="030F0702030302020204" pitchFamily="66" charset="0"/>
                <a:sym typeface="Arial"/>
              </a:rPr>
              <a:t>structure:</a:t>
            </a:r>
          </a:p>
          <a:p>
            <a:pPr defTabSz="914355"/>
            <a:r>
              <a:rPr lang="en-US" sz="2400" spc="3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-</a:t>
            </a:r>
            <a:r>
              <a:rPr lang="en-US" sz="2400" dirty="0" smtClean="0">
                <a:solidFill>
                  <a:schemeClr val="tx1"/>
                </a:solidFill>
                <a:latin typeface="Comic Sans MS" pitchFamily="66" charset="0"/>
              </a:rPr>
              <a:t> Where does he work?</a:t>
            </a:r>
          </a:p>
          <a:p>
            <a:pPr defTabSz="914355"/>
            <a:r>
              <a:rPr lang="en-GB" sz="2400" dirty="0" smtClean="0">
                <a:solidFill>
                  <a:schemeClr val="tx1"/>
                </a:solidFill>
                <a:latin typeface="Comic Sans MS" pitchFamily="66" charset="0"/>
              </a:rPr>
              <a:t>- He works in a restaurant.</a:t>
            </a:r>
            <a:endParaRPr lang="en-US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042" y="3300761"/>
            <a:ext cx="3642324" cy="17513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8" y="-7809"/>
            <a:ext cx="1906938" cy="19069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237">
            <a:off x="6575666" y="-836443"/>
            <a:ext cx="2695074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8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wind.wav"/>
          </p:stSnd>
        </p:sndAc>
      </p:transition>
    </mc:Choice>
    <mc:Fallback xmlns="">
      <p:transition spd="slow">
        <p:random/>
        <p:sndAc>
          <p:stSnd>
            <p:snd r:embed="rId8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400"/>
                            </p:stCondLst>
                            <p:childTnLst>
                              <p:par>
                                <p:cTn id="4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900"/>
                            </p:stCondLst>
                            <p:childTnLst>
                              <p:par>
                                <p:cTn id="6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100"/>
                            </p:stCondLst>
                            <p:childTnLst>
                              <p:par>
                                <p:cTn id="8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600"/>
                            </p:stCondLst>
                            <p:childTnLst>
                              <p:par>
                                <p:cTn id="10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 uiExpand="1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17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331" y="7176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6" y="525640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746208" y="2454493"/>
            <a:ext cx="5090246" cy="1754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36" tIns="45718" rIns="91436" bIns="45718">
            <a:spAutoFit/>
          </a:bodyPr>
          <a:lstStyle/>
          <a:p>
            <a:pPr algn="ctr" defTabSz="814414">
              <a:spcBef>
                <a:spcPct val="50000"/>
              </a:spcBef>
              <a:buClr>
                <a:srgbClr val="000000"/>
              </a:buClr>
            </a:pPr>
            <a:r>
              <a:rPr lang="en-US" altLang="zh-CN" sz="5400" b="1" kern="0" dirty="0">
                <a:solidFill>
                  <a:srgbClr val="F7AE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Thank you &amp; goodbye!</a:t>
            </a:r>
            <a:endParaRPr lang="zh-CN" altLang="en-US" sz="5400" b="1" kern="0" dirty="0">
              <a:solidFill>
                <a:srgbClr val="F7AE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2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wind.wav"/>
          </p:stSnd>
        </p:sndAc>
      </p:transition>
    </mc:Choice>
    <mc:Fallback xmlns="">
      <p:transition spd="slow">
        <p:random/>
        <p:sndAc>
          <p:stSnd>
            <p:snd r:embed="rId12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6D00DE2-8391-C31D-D509-F074290884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032"/>
          <a:stretch/>
        </p:blipFill>
        <p:spPr>
          <a:xfrm>
            <a:off x="0" y="-29733"/>
            <a:ext cx="9144000" cy="51732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35582BD-0B89-3D56-CD1C-55F4219BBF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857" b="19443"/>
          <a:stretch/>
        </p:blipFill>
        <p:spPr>
          <a:xfrm>
            <a:off x="-1361257" y="21319"/>
            <a:ext cx="11938704" cy="514163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743200" y="1679445"/>
            <a:ext cx="4512774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/>
                <a:solidFill>
                  <a:schemeClr val="accent4"/>
                </a:solidFill>
                <a:latin typeface="Comic Sans MS" pitchFamily="66" charset="0"/>
              </a:rPr>
              <a:t>1. </a:t>
            </a:r>
            <a:r>
              <a:rPr lang="en-US" sz="4800" b="1" dirty="0" smtClean="0">
                <a:ln/>
                <a:solidFill>
                  <a:schemeClr val="accent4"/>
                </a:solidFill>
                <a:latin typeface="Comic Sans MS" pitchFamily="66" charset="0"/>
              </a:rPr>
              <a:t>WARM UP</a:t>
            </a:r>
            <a:endParaRPr lang="en-US" sz="4800" b="1" dirty="0">
              <a:ln/>
              <a:solidFill>
                <a:schemeClr val="accent4"/>
              </a:solidFill>
              <a:latin typeface="Comic Sans MS" pitchFamily="66" charset="0"/>
            </a:endParaRPr>
          </a:p>
          <a:p>
            <a:pPr algn="ctr"/>
            <a:r>
              <a:rPr lang="en-US" sz="4800" b="1" dirty="0">
                <a:ln/>
                <a:solidFill>
                  <a:schemeClr val="accent4"/>
                </a:solidFill>
                <a:latin typeface="Comic Sans MS" pitchFamily="66" charset="0"/>
              </a:rPr>
              <a:t>Pass the bomb</a:t>
            </a:r>
          </a:p>
        </p:txBody>
      </p:sp>
      <p:pic>
        <p:nvPicPr>
          <p:cNvPr id="11" name="Upbeat and Happy Pop Background Music For Video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0" end="267834.622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36326" y="-599811"/>
            <a:ext cx="406400" cy="40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5" y="2896683"/>
            <a:ext cx="2493745" cy="2175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334717"/>
            <a:ext cx="1034719" cy="791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067" y="-29734"/>
            <a:ext cx="1906938" cy="19069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237">
            <a:off x="5225230" y="-759753"/>
            <a:ext cx="2695074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wind.wav"/>
          </p:stSnd>
        </p:sndAc>
      </p:transition>
    </mc:Choice>
    <mc:Fallback xmlns="">
      <p:transition spd="slow">
        <p:random/>
        <p:sndAc>
          <p:stSnd>
            <p:snd r:embed="rId14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9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"/>
            <a:ext cx="9156700" cy="515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06484" y="1809750"/>
            <a:ext cx="57310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mic Sans MS" pitchFamily="66" charset="0"/>
              </a:rPr>
              <a:t>Pass the bomb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2071116"/>
            <a:ext cx="2844800" cy="30723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-460445"/>
            <a:ext cx="3048000" cy="304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439203"/>
            <a:ext cx="1270000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939" y="3486150"/>
            <a:ext cx="3048000" cy="3048000"/>
          </a:xfrm>
          <a:prstGeom prst="rect">
            <a:avLst/>
          </a:prstGeom>
        </p:spPr>
      </p:pic>
      <p:pic>
        <p:nvPicPr>
          <p:cNvPr id="5" name="Upbeat and Happy Pop Background Music For Video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0" end="267834.622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36326" y="-5998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2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wind.wav"/>
          </p:stSnd>
        </p:sndAc>
      </p:transition>
    </mc:Choice>
    <mc:Fallback xmlns="">
      <p:transition spd="slow">
        <p:random/>
        <p:sndAc>
          <p:stSnd>
            <p:snd r:embed="rId11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4DF788A-6C9B-CA29-C4CE-1116BA1E9C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000"/>
          <a:stretch/>
        </p:blipFill>
        <p:spPr>
          <a:xfrm>
            <a:off x="0" y="-76200"/>
            <a:ext cx="9144000" cy="5467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35582BD-0B89-3D56-CD1C-55F4219BBF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831" b="18160"/>
          <a:stretch/>
        </p:blipFill>
        <p:spPr>
          <a:xfrm>
            <a:off x="-1397352" y="-71268"/>
            <a:ext cx="11938704" cy="5334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5" y="2896683"/>
            <a:ext cx="2493745" cy="21750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98454"/>
            <a:ext cx="1034719" cy="7915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067" y="-29734"/>
            <a:ext cx="1906938" cy="19069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237">
            <a:off x="5225230" y="-759753"/>
            <a:ext cx="2695074" cy="2133600"/>
          </a:xfrm>
          <a:prstGeom prst="rect">
            <a:avLst/>
          </a:prstGeom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26642" y="2225171"/>
            <a:ext cx="3650358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800" b="1" dirty="0">
                <a:ln/>
                <a:solidFill>
                  <a:schemeClr val="accent4"/>
                </a:solidFill>
                <a:latin typeface="Comic Sans MS" pitchFamily="66" charset="0"/>
              </a:rPr>
              <a:t>2. REVIEW</a:t>
            </a:r>
          </a:p>
        </p:txBody>
      </p:sp>
    </p:spTree>
    <p:extLst>
      <p:ext uri="{BB962C8B-B14F-4D97-AF65-F5344CB8AC3E}">
        <p14:creationId xmlns:p14="http://schemas.microsoft.com/office/powerpoint/2010/main" val="186527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wind.wav"/>
          </p:stSnd>
        </p:sndAc>
      </p:transition>
    </mc:Choice>
    <mc:Fallback xmlns="">
      <p:transition spd="slow">
        <p:random/>
        <p:sndAc>
          <p:stSnd>
            <p:snd r:embed="rId14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5.55556E-7 -1.23457E-6 L -5.55556E-7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-17151"/>
            <a:ext cx="9220200" cy="5228342"/>
          </a:xfrm>
          <a:prstGeom prst="rect">
            <a:avLst/>
          </a:prstGeom>
        </p:spPr>
      </p:pic>
      <p:pic>
        <p:nvPicPr>
          <p:cNvPr id="1026" name="Picture 2" descr="CRE Investors Are Turning Their Attention to Veterinary Clinics | Wealth  Management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2" t="-1710" r="222" b="1710"/>
          <a:stretch/>
        </p:blipFill>
        <p:spPr bwMode="auto">
          <a:xfrm>
            <a:off x="987234" y="469167"/>
            <a:ext cx="2438400" cy="1747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  <a:extLst/>
        </p:spPr>
      </p:pic>
      <p:pic>
        <p:nvPicPr>
          <p:cNvPr id="1028" name="Picture 4" descr="Tips For Eating Healthy At Any Restaurant | ckamgmt.com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8"/>
          <a:stretch/>
        </p:blipFill>
        <p:spPr bwMode="auto">
          <a:xfrm>
            <a:off x="5362063" y="500092"/>
            <a:ext cx="2449129" cy="1709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  <a:extLst/>
        </p:spPr>
      </p:pic>
      <p:pic>
        <p:nvPicPr>
          <p:cNvPr id="1030" name="Picture 6" descr="Best Hospitals to Work for in California 2023 | Incredible Health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/>
          <a:stretch/>
        </p:blipFill>
        <p:spPr bwMode="auto">
          <a:xfrm>
            <a:off x="1025028" y="2938481"/>
            <a:ext cx="2438270" cy="1727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  <a:extLst/>
        </p:spPr>
      </p:pic>
      <p:pic>
        <p:nvPicPr>
          <p:cNvPr id="1032" name="Picture 8" descr="Studio Trống Với Ánh Sáng Nhiếp Ảnh Hình ảnh Sẵn có - Tải xuống Hình ảnh  Ngay bây giờ - Chụp hình - Sự kiện, Ảnh chụp trong studio, Studio - Nơi làm  việc - iStock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"/>
          <a:stretch/>
        </p:blipFill>
        <p:spPr bwMode="auto">
          <a:xfrm>
            <a:off x="5399838" y="2928896"/>
            <a:ext cx="2427671" cy="1707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/>
            </a:solidFill>
          </a:ln>
          <a:effectLst>
            <a:reflection blurRad="12700" stA="38000" endPos="0" dist="5000" dir="5400000" sy="-100000" algn="bl" rotWithShape="0"/>
          </a:effectLst>
          <a:ex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657498A-F19D-7353-D755-3B5BB4D1FFD0}"/>
              </a:ext>
            </a:extLst>
          </p:cNvPr>
          <p:cNvSpPr txBox="1"/>
          <p:nvPr/>
        </p:nvSpPr>
        <p:spPr>
          <a:xfrm>
            <a:off x="1047276" y="2290507"/>
            <a:ext cx="1619723" cy="51077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i</a:t>
            </a:r>
            <a:r>
              <a:rPr lang="x-non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n a clinic</a:t>
            </a:r>
          </a:p>
        </p:txBody>
      </p:sp>
      <p:pic>
        <p:nvPicPr>
          <p:cNvPr id="6" name="in a clinic.wav">
            <a:hlinkClick r:id="" action="ppaction://media"/>
            <a:extLst>
              <a:ext uri="{FF2B5EF4-FFF2-40B4-BE49-F238E27FC236}">
                <a16:creationId xmlns:a16="http://schemas.microsoft.com/office/drawing/2014/main" xmlns="" id="{D78F3052-7F17-E9DC-24C0-00D4D4327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666999" y="2268897"/>
            <a:ext cx="553998" cy="5539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A005E57-CFFA-06E1-7059-153BFC314317}"/>
              </a:ext>
            </a:extLst>
          </p:cNvPr>
          <p:cNvSpPr txBox="1"/>
          <p:nvPr/>
        </p:nvSpPr>
        <p:spPr>
          <a:xfrm>
            <a:off x="1187704" y="4616204"/>
            <a:ext cx="2037460" cy="51077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i</a:t>
            </a:r>
            <a:r>
              <a:rPr lang="x-non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n a hospital</a:t>
            </a:r>
          </a:p>
        </p:txBody>
      </p:sp>
      <p:pic>
        <p:nvPicPr>
          <p:cNvPr id="8" name="in a hospital.wav">
            <a:hlinkClick r:id="" action="ppaction://media"/>
            <a:extLst>
              <a:ext uri="{FF2B5EF4-FFF2-40B4-BE49-F238E27FC236}">
                <a16:creationId xmlns:a16="http://schemas.microsoft.com/office/drawing/2014/main" xmlns="" id="{2DA908AF-2291-BE01-C472-6A3E1B95C8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68799" y="4653858"/>
            <a:ext cx="553998" cy="5539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A41BCA-DDF1-FA6F-D315-38753DE9D782}"/>
              </a:ext>
            </a:extLst>
          </p:cNvPr>
          <p:cNvSpPr txBox="1"/>
          <p:nvPr/>
        </p:nvSpPr>
        <p:spPr>
          <a:xfrm>
            <a:off x="5399838" y="2295503"/>
            <a:ext cx="2477546" cy="51077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i</a:t>
            </a:r>
            <a:r>
              <a:rPr lang="x-non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n a restaurant</a:t>
            </a:r>
          </a:p>
        </p:txBody>
      </p:sp>
      <p:pic>
        <p:nvPicPr>
          <p:cNvPr id="11" name="in a restaurant.wav">
            <a:hlinkClick r:id="" action="ppaction://media"/>
            <a:extLst>
              <a:ext uri="{FF2B5EF4-FFF2-40B4-BE49-F238E27FC236}">
                <a16:creationId xmlns:a16="http://schemas.microsoft.com/office/drawing/2014/main" xmlns="" id="{0C69D0AD-651E-F968-3924-8E41B7CC1EE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796263" y="2290507"/>
            <a:ext cx="553998" cy="5539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3FA6D74-67FF-E372-0592-15B867C1FFED}"/>
              </a:ext>
            </a:extLst>
          </p:cNvPr>
          <p:cNvSpPr txBox="1"/>
          <p:nvPr/>
        </p:nvSpPr>
        <p:spPr>
          <a:xfrm>
            <a:off x="5762818" y="4587474"/>
            <a:ext cx="1776159" cy="51077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i</a:t>
            </a:r>
            <a:r>
              <a:rPr lang="x-non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n a studio</a:t>
            </a:r>
          </a:p>
        </p:txBody>
      </p:sp>
      <p:pic>
        <p:nvPicPr>
          <p:cNvPr id="13" name="in a studio.wav">
            <a:hlinkClick r:id="" action="ppaction://media"/>
            <a:extLst>
              <a:ext uri="{FF2B5EF4-FFF2-40B4-BE49-F238E27FC236}">
                <a16:creationId xmlns:a16="http://schemas.microsoft.com/office/drawing/2014/main" xmlns="" id="{9DB6B7BA-38B5-B4CE-2A4D-88BB62A5A9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466545" y="4572432"/>
            <a:ext cx="553998" cy="5539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38ACC6D-CC22-7435-A289-3F009D37A016}"/>
              </a:ext>
            </a:extLst>
          </p:cNvPr>
          <p:cNvSpPr txBox="1"/>
          <p:nvPr/>
        </p:nvSpPr>
        <p:spPr>
          <a:xfrm>
            <a:off x="983126" y="9625"/>
            <a:ext cx="2522074" cy="442674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Listen and repeat.</a:t>
            </a:r>
            <a:endParaRPr lang="x-none" sz="2000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97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1" name="wind.wav"/>
          </p:stSnd>
        </p:sndAc>
      </p:transition>
    </mc:Choice>
    <mc:Fallback xmlns="">
      <p:transition spd="slow">
        <p:random/>
        <p:sndAc>
          <p:stSnd>
            <p:snd r:embed="rId19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7" grpId="0" animBg="1"/>
      <p:bldP spid="10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95250"/>
            <a:ext cx="9220200" cy="52283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BCECDCD-BAF8-0EA8-ADE2-51A41F126D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7957" y="795613"/>
            <a:ext cx="3719148" cy="2721177"/>
          </a:xfrm>
          <a:custGeom>
            <a:avLst/>
            <a:gdLst>
              <a:gd name="connsiteX0" fmla="*/ 0 w 3719148"/>
              <a:gd name="connsiteY0" fmla="*/ 233858 h 2721177"/>
              <a:gd name="connsiteX1" fmla="*/ 233858 w 3719148"/>
              <a:gd name="connsiteY1" fmla="*/ 0 h 2721177"/>
              <a:gd name="connsiteX2" fmla="*/ 884144 w 3719148"/>
              <a:gd name="connsiteY2" fmla="*/ 0 h 2721177"/>
              <a:gd name="connsiteX3" fmla="*/ 1469402 w 3719148"/>
              <a:gd name="connsiteY3" fmla="*/ 0 h 2721177"/>
              <a:gd name="connsiteX4" fmla="*/ 2152203 w 3719148"/>
              <a:gd name="connsiteY4" fmla="*/ 0 h 2721177"/>
              <a:gd name="connsiteX5" fmla="*/ 2737461 w 3719148"/>
              <a:gd name="connsiteY5" fmla="*/ 0 h 2721177"/>
              <a:gd name="connsiteX6" fmla="*/ 3485290 w 3719148"/>
              <a:gd name="connsiteY6" fmla="*/ 0 h 2721177"/>
              <a:gd name="connsiteX7" fmla="*/ 3719148 w 3719148"/>
              <a:gd name="connsiteY7" fmla="*/ 233858 h 2721177"/>
              <a:gd name="connsiteX8" fmla="*/ 3719148 w 3719148"/>
              <a:gd name="connsiteY8" fmla="*/ 819758 h 2721177"/>
              <a:gd name="connsiteX9" fmla="*/ 3719148 w 3719148"/>
              <a:gd name="connsiteY9" fmla="*/ 1315519 h 2721177"/>
              <a:gd name="connsiteX10" fmla="*/ 3719148 w 3719148"/>
              <a:gd name="connsiteY10" fmla="*/ 1833815 h 2721177"/>
              <a:gd name="connsiteX11" fmla="*/ 3719148 w 3719148"/>
              <a:gd name="connsiteY11" fmla="*/ 2487319 h 2721177"/>
              <a:gd name="connsiteX12" fmla="*/ 3485290 w 3719148"/>
              <a:gd name="connsiteY12" fmla="*/ 2721177 h 2721177"/>
              <a:gd name="connsiteX13" fmla="*/ 2900032 w 3719148"/>
              <a:gd name="connsiteY13" fmla="*/ 2721177 h 2721177"/>
              <a:gd name="connsiteX14" fmla="*/ 2282260 w 3719148"/>
              <a:gd name="connsiteY14" fmla="*/ 2721177 h 2721177"/>
              <a:gd name="connsiteX15" fmla="*/ 1631974 w 3719148"/>
              <a:gd name="connsiteY15" fmla="*/ 2721177 h 2721177"/>
              <a:gd name="connsiteX16" fmla="*/ 1046716 w 3719148"/>
              <a:gd name="connsiteY16" fmla="*/ 2721177 h 2721177"/>
              <a:gd name="connsiteX17" fmla="*/ 233858 w 3719148"/>
              <a:gd name="connsiteY17" fmla="*/ 2721177 h 2721177"/>
              <a:gd name="connsiteX18" fmla="*/ 0 w 3719148"/>
              <a:gd name="connsiteY18" fmla="*/ 2487319 h 2721177"/>
              <a:gd name="connsiteX19" fmla="*/ 0 w 3719148"/>
              <a:gd name="connsiteY19" fmla="*/ 1991558 h 2721177"/>
              <a:gd name="connsiteX20" fmla="*/ 0 w 3719148"/>
              <a:gd name="connsiteY20" fmla="*/ 1450727 h 2721177"/>
              <a:gd name="connsiteX21" fmla="*/ 0 w 3719148"/>
              <a:gd name="connsiteY21" fmla="*/ 864827 h 2721177"/>
              <a:gd name="connsiteX22" fmla="*/ 0 w 3719148"/>
              <a:gd name="connsiteY22" fmla="*/ 233858 h 272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719148" h="2721177" fill="none" extrusionOk="0">
                <a:moveTo>
                  <a:pt x="0" y="233858"/>
                </a:moveTo>
                <a:cubicBezTo>
                  <a:pt x="-7267" y="104291"/>
                  <a:pt x="128426" y="20425"/>
                  <a:pt x="233858" y="0"/>
                </a:cubicBezTo>
                <a:cubicBezTo>
                  <a:pt x="417188" y="-2422"/>
                  <a:pt x="660512" y="233"/>
                  <a:pt x="884144" y="0"/>
                </a:cubicBezTo>
                <a:cubicBezTo>
                  <a:pt x="1107776" y="-233"/>
                  <a:pt x="1182360" y="-3359"/>
                  <a:pt x="1469402" y="0"/>
                </a:cubicBezTo>
                <a:cubicBezTo>
                  <a:pt x="1756444" y="3359"/>
                  <a:pt x="2014643" y="28995"/>
                  <a:pt x="2152203" y="0"/>
                </a:cubicBezTo>
                <a:cubicBezTo>
                  <a:pt x="2289763" y="-28995"/>
                  <a:pt x="2538716" y="7179"/>
                  <a:pt x="2737461" y="0"/>
                </a:cubicBezTo>
                <a:cubicBezTo>
                  <a:pt x="2936206" y="-7179"/>
                  <a:pt x="3150005" y="-25695"/>
                  <a:pt x="3485290" y="0"/>
                </a:cubicBezTo>
                <a:cubicBezTo>
                  <a:pt x="3600302" y="14317"/>
                  <a:pt x="3706383" y="132019"/>
                  <a:pt x="3719148" y="233858"/>
                </a:cubicBezTo>
                <a:cubicBezTo>
                  <a:pt x="3721952" y="389196"/>
                  <a:pt x="3703565" y="614498"/>
                  <a:pt x="3719148" y="819758"/>
                </a:cubicBezTo>
                <a:cubicBezTo>
                  <a:pt x="3734731" y="1025018"/>
                  <a:pt x="3714884" y="1092698"/>
                  <a:pt x="3719148" y="1315519"/>
                </a:cubicBezTo>
                <a:cubicBezTo>
                  <a:pt x="3723412" y="1538340"/>
                  <a:pt x="3744731" y="1592308"/>
                  <a:pt x="3719148" y="1833815"/>
                </a:cubicBezTo>
                <a:cubicBezTo>
                  <a:pt x="3693565" y="2075322"/>
                  <a:pt x="3720771" y="2343459"/>
                  <a:pt x="3719148" y="2487319"/>
                </a:cubicBezTo>
                <a:cubicBezTo>
                  <a:pt x="3722557" y="2615573"/>
                  <a:pt x="3610371" y="2749406"/>
                  <a:pt x="3485290" y="2721177"/>
                </a:cubicBezTo>
                <a:cubicBezTo>
                  <a:pt x="3306097" y="2716937"/>
                  <a:pt x="3169544" y="2721900"/>
                  <a:pt x="2900032" y="2721177"/>
                </a:cubicBezTo>
                <a:cubicBezTo>
                  <a:pt x="2630520" y="2720454"/>
                  <a:pt x="2557451" y="2709300"/>
                  <a:pt x="2282260" y="2721177"/>
                </a:cubicBezTo>
                <a:cubicBezTo>
                  <a:pt x="2007069" y="2733054"/>
                  <a:pt x="1931271" y="2698614"/>
                  <a:pt x="1631974" y="2721177"/>
                </a:cubicBezTo>
                <a:cubicBezTo>
                  <a:pt x="1332677" y="2743740"/>
                  <a:pt x="1236938" y="2712486"/>
                  <a:pt x="1046716" y="2721177"/>
                </a:cubicBezTo>
                <a:cubicBezTo>
                  <a:pt x="856494" y="2729868"/>
                  <a:pt x="452191" y="2746712"/>
                  <a:pt x="233858" y="2721177"/>
                </a:cubicBezTo>
                <a:cubicBezTo>
                  <a:pt x="90762" y="2696277"/>
                  <a:pt x="-6846" y="2619657"/>
                  <a:pt x="0" y="2487319"/>
                </a:cubicBezTo>
                <a:cubicBezTo>
                  <a:pt x="-17219" y="2246654"/>
                  <a:pt x="-18857" y="2216250"/>
                  <a:pt x="0" y="1991558"/>
                </a:cubicBezTo>
                <a:cubicBezTo>
                  <a:pt x="18857" y="1766866"/>
                  <a:pt x="-18834" y="1568447"/>
                  <a:pt x="0" y="1450727"/>
                </a:cubicBezTo>
                <a:cubicBezTo>
                  <a:pt x="18834" y="1333007"/>
                  <a:pt x="10865" y="1020596"/>
                  <a:pt x="0" y="864827"/>
                </a:cubicBezTo>
                <a:cubicBezTo>
                  <a:pt x="-10865" y="709058"/>
                  <a:pt x="21980" y="527086"/>
                  <a:pt x="0" y="233858"/>
                </a:cubicBezTo>
                <a:close/>
              </a:path>
              <a:path w="3719148" h="2721177" stroke="0" extrusionOk="0">
                <a:moveTo>
                  <a:pt x="0" y="233858"/>
                </a:moveTo>
                <a:cubicBezTo>
                  <a:pt x="-8302" y="99581"/>
                  <a:pt x="95536" y="3440"/>
                  <a:pt x="233858" y="0"/>
                </a:cubicBezTo>
                <a:cubicBezTo>
                  <a:pt x="412152" y="7747"/>
                  <a:pt x="604304" y="-20102"/>
                  <a:pt x="949173" y="0"/>
                </a:cubicBezTo>
                <a:cubicBezTo>
                  <a:pt x="1294043" y="20102"/>
                  <a:pt x="1295913" y="26465"/>
                  <a:pt x="1566945" y="0"/>
                </a:cubicBezTo>
                <a:cubicBezTo>
                  <a:pt x="1837977" y="-26465"/>
                  <a:pt x="2014683" y="-14893"/>
                  <a:pt x="2152203" y="0"/>
                </a:cubicBezTo>
                <a:cubicBezTo>
                  <a:pt x="2289723" y="14893"/>
                  <a:pt x="2678698" y="7921"/>
                  <a:pt x="2835004" y="0"/>
                </a:cubicBezTo>
                <a:cubicBezTo>
                  <a:pt x="2991310" y="-7921"/>
                  <a:pt x="3242817" y="4277"/>
                  <a:pt x="3485290" y="0"/>
                </a:cubicBezTo>
                <a:cubicBezTo>
                  <a:pt x="3623365" y="-14514"/>
                  <a:pt x="3712359" y="110668"/>
                  <a:pt x="3719148" y="233858"/>
                </a:cubicBezTo>
                <a:cubicBezTo>
                  <a:pt x="3715383" y="419194"/>
                  <a:pt x="3695477" y="583608"/>
                  <a:pt x="3719148" y="797223"/>
                </a:cubicBezTo>
                <a:cubicBezTo>
                  <a:pt x="3742819" y="1010838"/>
                  <a:pt x="3735718" y="1064218"/>
                  <a:pt x="3719148" y="1292985"/>
                </a:cubicBezTo>
                <a:cubicBezTo>
                  <a:pt x="3702578" y="1521752"/>
                  <a:pt x="3704141" y="1688343"/>
                  <a:pt x="3719148" y="1856350"/>
                </a:cubicBezTo>
                <a:cubicBezTo>
                  <a:pt x="3734155" y="2024358"/>
                  <a:pt x="3740094" y="2331398"/>
                  <a:pt x="3719148" y="2487319"/>
                </a:cubicBezTo>
                <a:cubicBezTo>
                  <a:pt x="3724272" y="2611411"/>
                  <a:pt x="3634628" y="2708164"/>
                  <a:pt x="3485290" y="2721177"/>
                </a:cubicBezTo>
                <a:cubicBezTo>
                  <a:pt x="3224535" y="2690115"/>
                  <a:pt x="2976926" y="2699539"/>
                  <a:pt x="2835004" y="2721177"/>
                </a:cubicBezTo>
                <a:cubicBezTo>
                  <a:pt x="2693082" y="2742815"/>
                  <a:pt x="2383042" y="2716609"/>
                  <a:pt x="2249746" y="2721177"/>
                </a:cubicBezTo>
                <a:cubicBezTo>
                  <a:pt x="2116450" y="2725745"/>
                  <a:pt x="1823559" y="2722932"/>
                  <a:pt x="1599459" y="2721177"/>
                </a:cubicBezTo>
                <a:cubicBezTo>
                  <a:pt x="1375359" y="2719422"/>
                  <a:pt x="1174926" y="2688602"/>
                  <a:pt x="884144" y="2721177"/>
                </a:cubicBezTo>
                <a:cubicBezTo>
                  <a:pt x="593363" y="2753752"/>
                  <a:pt x="482048" y="2738258"/>
                  <a:pt x="233858" y="2721177"/>
                </a:cubicBezTo>
                <a:cubicBezTo>
                  <a:pt x="101771" y="2726418"/>
                  <a:pt x="19734" y="2631139"/>
                  <a:pt x="0" y="2487319"/>
                </a:cubicBezTo>
                <a:cubicBezTo>
                  <a:pt x="-11261" y="2369897"/>
                  <a:pt x="-4215" y="2193122"/>
                  <a:pt x="0" y="1969023"/>
                </a:cubicBezTo>
                <a:cubicBezTo>
                  <a:pt x="4215" y="1744924"/>
                  <a:pt x="26132" y="1540095"/>
                  <a:pt x="0" y="1405658"/>
                </a:cubicBezTo>
                <a:cubicBezTo>
                  <a:pt x="-26132" y="1271221"/>
                  <a:pt x="-1151" y="1120932"/>
                  <a:pt x="0" y="887362"/>
                </a:cubicBezTo>
                <a:cubicBezTo>
                  <a:pt x="1151" y="653792"/>
                  <a:pt x="413" y="514004"/>
                  <a:pt x="0" y="233858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85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C446802-76A3-70E0-74E7-B6479E51385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4377"/>
          <a:stretch/>
        </p:blipFill>
        <p:spPr>
          <a:xfrm>
            <a:off x="4497376" y="795613"/>
            <a:ext cx="4059392" cy="2711136"/>
          </a:xfrm>
          <a:custGeom>
            <a:avLst/>
            <a:gdLst>
              <a:gd name="connsiteX0" fmla="*/ 0 w 4059392"/>
              <a:gd name="connsiteY0" fmla="*/ 232995 h 2711136"/>
              <a:gd name="connsiteX1" fmla="*/ 232995 w 4059392"/>
              <a:gd name="connsiteY1" fmla="*/ 0 h 2711136"/>
              <a:gd name="connsiteX2" fmla="*/ 903763 w 4059392"/>
              <a:gd name="connsiteY2" fmla="*/ 0 h 2711136"/>
              <a:gd name="connsiteX3" fmla="*/ 1430796 w 4059392"/>
              <a:gd name="connsiteY3" fmla="*/ 0 h 2711136"/>
              <a:gd name="connsiteX4" fmla="*/ 1993762 w 4059392"/>
              <a:gd name="connsiteY4" fmla="*/ 0 h 2711136"/>
              <a:gd name="connsiteX5" fmla="*/ 2484860 w 4059392"/>
              <a:gd name="connsiteY5" fmla="*/ 0 h 2711136"/>
              <a:gd name="connsiteX6" fmla="*/ 3155629 w 4059392"/>
              <a:gd name="connsiteY6" fmla="*/ 0 h 2711136"/>
              <a:gd name="connsiteX7" fmla="*/ 3826397 w 4059392"/>
              <a:gd name="connsiteY7" fmla="*/ 0 h 2711136"/>
              <a:gd name="connsiteX8" fmla="*/ 4059392 w 4059392"/>
              <a:gd name="connsiteY8" fmla="*/ 232995 h 2711136"/>
              <a:gd name="connsiteX9" fmla="*/ 4059392 w 4059392"/>
              <a:gd name="connsiteY9" fmla="*/ 726927 h 2711136"/>
              <a:gd name="connsiteX10" fmla="*/ 4059392 w 4059392"/>
              <a:gd name="connsiteY10" fmla="*/ 1333117 h 2711136"/>
              <a:gd name="connsiteX11" fmla="*/ 4059392 w 4059392"/>
              <a:gd name="connsiteY11" fmla="*/ 1871952 h 2711136"/>
              <a:gd name="connsiteX12" fmla="*/ 4059392 w 4059392"/>
              <a:gd name="connsiteY12" fmla="*/ 2478141 h 2711136"/>
              <a:gd name="connsiteX13" fmla="*/ 3826397 w 4059392"/>
              <a:gd name="connsiteY13" fmla="*/ 2711136 h 2711136"/>
              <a:gd name="connsiteX14" fmla="*/ 3335299 w 4059392"/>
              <a:gd name="connsiteY14" fmla="*/ 2711136 h 2711136"/>
              <a:gd name="connsiteX15" fmla="*/ 2700464 w 4059392"/>
              <a:gd name="connsiteY15" fmla="*/ 2711136 h 2711136"/>
              <a:gd name="connsiteX16" fmla="*/ 2029696 w 4059392"/>
              <a:gd name="connsiteY16" fmla="*/ 2711136 h 2711136"/>
              <a:gd name="connsiteX17" fmla="*/ 1502664 w 4059392"/>
              <a:gd name="connsiteY17" fmla="*/ 2711136 h 2711136"/>
              <a:gd name="connsiteX18" fmla="*/ 939697 w 4059392"/>
              <a:gd name="connsiteY18" fmla="*/ 2711136 h 2711136"/>
              <a:gd name="connsiteX19" fmla="*/ 232995 w 4059392"/>
              <a:gd name="connsiteY19" fmla="*/ 2711136 h 2711136"/>
              <a:gd name="connsiteX20" fmla="*/ 0 w 4059392"/>
              <a:gd name="connsiteY20" fmla="*/ 2478141 h 2711136"/>
              <a:gd name="connsiteX21" fmla="*/ 0 w 4059392"/>
              <a:gd name="connsiteY21" fmla="*/ 1894403 h 2711136"/>
              <a:gd name="connsiteX22" fmla="*/ 0 w 4059392"/>
              <a:gd name="connsiteY22" fmla="*/ 1310665 h 2711136"/>
              <a:gd name="connsiteX23" fmla="*/ 0 w 4059392"/>
              <a:gd name="connsiteY23" fmla="*/ 232995 h 271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059392" h="2711136" fill="none" extrusionOk="0">
                <a:moveTo>
                  <a:pt x="0" y="232995"/>
                </a:moveTo>
                <a:cubicBezTo>
                  <a:pt x="27707" y="95846"/>
                  <a:pt x="118718" y="2974"/>
                  <a:pt x="232995" y="0"/>
                </a:cubicBezTo>
                <a:cubicBezTo>
                  <a:pt x="430279" y="-21283"/>
                  <a:pt x="739737" y="18800"/>
                  <a:pt x="903763" y="0"/>
                </a:cubicBezTo>
                <a:cubicBezTo>
                  <a:pt x="1067789" y="-18800"/>
                  <a:pt x="1173070" y="-6295"/>
                  <a:pt x="1430796" y="0"/>
                </a:cubicBezTo>
                <a:cubicBezTo>
                  <a:pt x="1688522" y="6295"/>
                  <a:pt x="1749472" y="5732"/>
                  <a:pt x="1993762" y="0"/>
                </a:cubicBezTo>
                <a:cubicBezTo>
                  <a:pt x="2238052" y="-5732"/>
                  <a:pt x="2329485" y="-9492"/>
                  <a:pt x="2484860" y="0"/>
                </a:cubicBezTo>
                <a:cubicBezTo>
                  <a:pt x="2640235" y="9492"/>
                  <a:pt x="2941398" y="13614"/>
                  <a:pt x="3155629" y="0"/>
                </a:cubicBezTo>
                <a:cubicBezTo>
                  <a:pt x="3369860" y="-13614"/>
                  <a:pt x="3499285" y="-33472"/>
                  <a:pt x="3826397" y="0"/>
                </a:cubicBezTo>
                <a:cubicBezTo>
                  <a:pt x="3951007" y="7807"/>
                  <a:pt x="4073771" y="99991"/>
                  <a:pt x="4059392" y="232995"/>
                </a:cubicBezTo>
                <a:cubicBezTo>
                  <a:pt x="4052033" y="432274"/>
                  <a:pt x="4047199" y="572264"/>
                  <a:pt x="4059392" y="726927"/>
                </a:cubicBezTo>
                <a:cubicBezTo>
                  <a:pt x="4071585" y="881590"/>
                  <a:pt x="4031768" y="1142443"/>
                  <a:pt x="4059392" y="1333117"/>
                </a:cubicBezTo>
                <a:cubicBezTo>
                  <a:pt x="4087017" y="1523791"/>
                  <a:pt x="4080008" y="1652682"/>
                  <a:pt x="4059392" y="1871952"/>
                </a:cubicBezTo>
                <a:cubicBezTo>
                  <a:pt x="4038776" y="2091223"/>
                  <a:pt x="4057641" y="2197801"/>
                  <a:pt x="4059392" y="2478141"/>
                </a:cubicBezTo>
                <a:cubicBezTo>
                  <a:pt x="4050772" y="2600596"/>
                  <a:pt x="3936454" y="2731899"/>
                  <a:pt x="3826397" y="2711136"/>
                </a:cubicBezTo>
                <a:cubicBezTo>
                  <a:pt x="3672686" y="2702395"/>
                  <a:pt x="3545222" y="2693162"/>
                  <a:pt x="3335299" y="2711136"/>
                </a:cubicBezTo>
                <a:cubicBezTo>
                  <a:pt x="3125376" y="2729110"/>
                  <a:pt x="2998356" y="2685508"/>
                  <a:pt x="2700464" y="2711136"/>
                </a:cubicBezTo>
                <a:cubicBezTo>
                  <a:pt x="2402573" y="2736764"/>
                  <a:pt x="2269624" y="2713640"/>
                  <a:pt x="2029696" y="2711136"/>
                </a:cubicBezTo>
                <a:cubicBezTo>
                  <a:pt x="1789768" y="2708632"/>
                  <a:pt x="1628224" y="2692375"/>
                  <a:pt x="1502664" y="2711136"/>
                </a:cubicBezTo>
                <a:cubicBezTo>
                  <a:pt x="1377104" y="2729897"/>
                  <a:pt x="1192822" y="2710610"/>
                  <a:pt x="939697" y="2711136"/>
                </a:cubicBezTo>
                <a:cubicBezTo>
                  <a:pt x="686572" y="2711662"/>
                  <a:pt x="489125" y="2677963"/>
                  <a:pt x="232995" y="2711136"/>
                </a:cubicBezTo>
                <a:cubicBezTo>
                  <a:pt x="90317" y="2739183"/>
                  <a:pt x="3156" y="2589975"/>
                  <a:pt x="0" y="2478141"/>
                </a:cubicBezTo>
                <a:cubicBezTo>
                  <a:pt x="-27046" y="2262249"/>
                  <a:pt x="-23502" y="2139622"/>
                  <a:pt x="0" y="1894403"/>
                </a:cubicBezTo>
                <a:cubicBezTo>
                  <a:pt x="23502" y="1649184"/>
                  <a:pt x="6358" y="1460580"/>
                  <a:pt x="0" y="1310665"/>
                </a:cubicBezTo>
                <a:cubicBezTo>
                  <a:pt x="-6358" y="1160750"/>
                  <a:pt x="-46791" y="618434"/>
                  <a:pt x="0" y="232995"/>
                </a:cubicBezTo>
                <a:close/>
              </a:path>
              <a:path w="4059392" h="2711136" stroke="0" extrusionOk="0">
                <a:moveTo>
                  <a:pt x="0" y="232995"/>
                </a:moveTo>
                <a:cubicBezTo>
                  <a:pt x="-5642" y="97277"/>
                  <a:pt x="110228" y="-3357"/>
                  <a:pt x="232995" y="0"/>
                </a:cubicBezTo>
                <a:cubicBezTo>
                  <a:pt x="349636" y="-20575"/>
                  <a:pt x="543257" y="-8574"/>
                  <a:pt x="724093" y="0"/>
                </a:cubicBezTo>
                <a:cubicBezTo>
                  <a:pt x="904929" y="8574"/>
                  <a:pt x="975652" y="-17859"/>
                  <a:pt x="1215192" y="0"/>
                </a:cubicBezTo>
                <a:cubicBezTo>
                  <a:pt x="1454732" y="17859"/>
                  <a:pt x="1588773" y="-17690"/>
                  <a:pt x="1742224" y="0"/>
                </a:cubicBezTo>
                <a:cubicBezTo>
                  <a:pt x="1895675" y="17690"/>
                  <a:pt x="2109363" y="19082"/>
                  <a:pt x="2305190" y="0"/>
                </a:cubicBezTo>
                <a:cubicBezTo>
                  <a:pt x="2501017" y="-19082"/>
                  <a:pt x="2658350" y="17556"/>
                  <a:pt x="2904090" y="0"/>
                </a:cubicBezTo>
                <a:cubicBezTo>
                  <a:pt x="3149830" y="-17556"/>
                  <a:pt x="3621999" y="42139"/>
                  <a:pt x="3826397" y="0"/>
                </a:cubicBezTo>
                <a:cubicBezTo>
                  <a:pt x="3952364" y="3610"/>
                  <a:pt x="4067510" y="83725"/>
                  <a:pt x="4059392" y="232995"/>
                </a:cubicBezTo>
                <a:cubicBezTo>
                  <a:pt x="4050605" y="394035"/>
                  <a:pt x="4034366" y="543792"/>
                  <a:pt x="4059392" y="794282"/>
                </a:cubicBezTo>
                <a:cubicBezTo>
                  <a:pt x="4084418" y="1044772"/>
                  <a:pt x="4056072" y="1111798"/>
                  <a:pt x="4059392" y="1310665"/>
                </a:cubicBezTo>
                <a:cubicBezTo>
                  <a:pt x="4062712" y="1509532"/>
                  <a:pt x="4081063" y="1569687"/>
                  <a:pt x="4059392" y="1827049"/>
                </a:cubicBezTo>
                <a:cubicBezTo>
                  <a:pt x="4037721" y="2084411"/>
                  <a:pt x="4066913" y="2345370"/>
                  <a:pt x="4059392" y="2478141"/>
                </a:cubicBezTo>
                <a:cubicBezTo>
                  <a:pt x="4049171" y="2604386"/>
                  <a:pt x="3970024" y="2708979"/>
                  <a:pt x="3826397" y="2711136"/>
                </a:cubicBezTo>
                <a:cubicBezTo>
                  <a:pt x="3619825" y="2698286"/>
                  <a:pt x="3473915" y="2734239"/>
                  <a:pt x="3227497" y="2711136"/>
                </a:cubicBezTo>
                <a:cubicBezTo>
                  <a:pt x="2981079" y="2688033"/>
                  <a:pt x="2835671" y="2708298"/>
                  <a:pt x="2628596" y="2711136"/>
                </a:cubicBezTo>
                <a:cubicBezTo>
                  <a:pt x="2421521" y="2713974"/>
                  <a:pt x="2295961" y="2710113"/>
                  <a:pt x="1993762" y="2711136"/>
                </a:cubicBezTo>
                <a:cubicBezTo>
                  <a:pt x="1691563" y="2712159"/>
                  <a:pt x="1613594" y="2710074"/>
                  <a:pt x="1466730" y="2711136"/>
                </a:cubicBezTo>
                <a:cubicBezTo>
                  <a:pt x="1319866" y="2712198"/>
                  <a:pt x="1064271" y="2736396"/>
                  <a:pt x="795961" y="2711136"/>
                </a:cubicBezTo>
                <a:cubicBezTo>
                  <a:pt x="527651" y="2685876"/>
                  <a:pt x="423250" y="2684616"/>
                  <a:pt x="232995" y="2711136"/>
                </a:cubicBezTo>
                <a:cubicBezTo>
                  <a:pt x="120204" y="2718220"/>
                  <a:pt x="-18172" y="2611030"/>
                  <a:pt x="0" y="2478141"/>
                </a:cubicBezTo>
                <a:cubicBezTo>
                  <a:pt x="23748" y="2259501"/>
                  <a:pt x="-14410" y="2189515"/>
                  <a:pt x="0" y="1984209"/>
                </a:cubicBezTo>
                <a:cubicBezTo>
                  <a:pt x="14410" y="1778903"/>
                  <a:pt x="22882" y="1624373"/>
                  <a:pt x="0" y="1422922"/>
                </a:cubicBezTo>
                <a:cubicBezTo>
                  <a:pt x="-22882" y="1221471"/>
                  <a:pt x="9764" y="1030445"/>
                  <a:pt x="0" y="816733"/>
                </a:cubicBezTo>
                <a:cubicBezTo>
                  <a:pt x="-9764" y="603021"/>
                  <a:pt x="28871" y="509657"/>
                  <a:pt x="0" y="232995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12700">
            <a:solidFill>
              <a:schemeClr val="bg2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859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3E9F4A-ECC1-477A-57BF-773A0C418133}"/>
              </a:ext>
            </a:extLst>
          </p:cNvPr>
          <p:cNvSpPr txBox="1"/>
          <p:nvPr/>
        </p:nvSpPr>
        <p:spPr>
          <a:xfrm>
            <a:off x="609040" y="3660406"/>
            <a:ext cx="3462791" cy="7831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ClrTx/>
              <a:buAutoNum type="arabicPeriod"/>
            </a:pPr>
            <a:r>
              <a:rPr lang="x-none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Where does he work?</a:t>
            </a:r>
          </a:p>
          <a:p>
            <a:pPr>
              <a:buClr>
                <a:schemeClr val="bg2"/>
              </a:buClr>
            </a:pPr>
            <a:r>
              <a:rPr lang="x-none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- He works in a restaurant.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D21704A-D352-6711-433C-C93F0163FD22}"/>
              </a:ext>
            </a:extLst>
          </p:cNvPr>
          <p:cNvSpPr txBox="1"/>
          <p:nvPr/>
        </p:nvSpPr>
        <p:spPr>
          <a:xfrm>
            <a:off x="4925511" y="3660406"/>
            <a:ext cx="3265077" cy="7831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buClr>
                <a:schemeClr val="bg2"/>
              </a:buClr>
            </a:pPr>
            <a:r>
              <a:rPr lang="x-none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2. Where does she work?</a:t>
            </a:r>
          </a:p>
          <a:p>
            <a:pPr>
              <a:buClr>
                <a:schemeClr val="bg2"/>
              </a:buClr>
            </a:pPr>
            <a:r>
              <a:rPr lang="x-none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- She works in a field.</a:t>
            </a:r>
          </a:p>
        </p:txBody>
      </p:sp>
      <p:pic>
        <p:nvPicPr>
          <p:cNvPr id="9" name="7.6.1.wav">
            <a:hlinkClick r:id="" action="ppaction://media"/>
            <a:extLst>
              <a:ext uri="{FF2B5EF4-FFF2-40B4-BE49-F238E27FC236}">
                <a16:creationId xmlns:a16="http://schemas.microsoft.com/office/drawing/2014/main" xmlns="" id="{10F23662-6B0D-A35C-6D65-3C778709B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95052" y="4441872"/>
            <a:ext cx="556804" cy="556804"/>
          </a:xfrm>
          <a:prstGeom prst="rect">
            <a:avLst/>
          </a:prstGeom>
        </p:spPr>
      </p:pic>
      <p:pic>
        <p:nvPicPr>
          <p:cNvPr id="12" name="7.6.2.wav">
            <a:hlinkClick r:id="" action="ppaction://media"/>
            <a:extLst>
              <a:ext uri="{FF2B5EF4-FFF2-40B4-BE49-F238E27FC236}">
                <a16:creationId xmlns:a16="http://schemas.microsoft.com/office/drawing/2014/main" xmlns="" id="{FC52D477-EA25-A137-A5BD-785D96C484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27071" y="4516756"/>
            <a:ext cx="556804" cy="5568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38ACC6D-CC22-7435-A289-3F009D37A016}"/>
              </a:ext>
            </a:extLst>
          </p:cNvPr>
          <p:cNvSpPr txBox="1"/>
          <p:nvPr/>
        </p:nvSpPr>
        <p:spPr>
          <a:xfrm>
            <a:off x="983126" y="240536"/>
            <a:ext cx="2145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omic Sans MS" panose="030F0902030302020204" pitchFamily="66" charset="0"/>
              </a:rPr>
              <a:t>Listen and repeat.</a:t>
            </a:r>
            <a:endParaRPr lang="x-none" sz="1800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77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7" name="wind.wav"/>
          </p:stSnd>
        </p:sndAc>
      </p:transition>
    </mc:Choice>
    <mc:Fallback xmlns="">
      <p:transition spd="slow">
        <p:random/>
        <p:sndAc>
          <p:stSnd>
            <p:snd r:embed="rId13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4DF788A-6C9B-CA29-C4CE-1116BA1E9C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0000"/>
          <a:stretch/>
        </p:blipFill>
        <p:spPr>
          <a:xfrm>
            <a:off x="0" y="0"/>
            <a:ext cx="9144000" cy="53042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35582BD-0B89-3D56-CD1C-55F4219BBFB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831" b="18160"/>
          <a:stretch/>
        </p:blipFill>
        <p:spPr>
          <a:xfrm>
            <a:off x="-1397352" y="-176986"/>
            <a:ext cx="11938704" cy="533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5" y="2896683"/>
            <a:ext cx="2493745" cy="21750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98454"/>
            <a:ext cx="1034719" cy="7915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067" y="-29734"/>
            <a:ext cx="1906938" cy="19069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237">
            <a:off x="5225230" y="-759753"/>
            <a:ext cx="2695074" cy="2133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26642" y="1764735"/>
            <a:ext cx="4180953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800" b="1" dirty="0">
                <a:ln/>
                <a:solidFill>
                  <a:schemeClr val="accent4"/>
                </a:solidFill>
                <a:latin typeface="Comic Sans MS" pitchFamily="66" charset="0"/>
              </a:rPr>
              <a:t>3</a:t>
            </a:r>
            <a:r>
              <a:rPr lang="en-US" sz="4800" b="1" dirty="0" smtClean="0">
                <a:ln/>
                <a:solidFill>
                  <a:schemeClr val="accent4"/>
                </a:solidFill>
                <a:latin typeface="Comic Sans MS" pitchFamily="66" charset="0"/>
              </a:rPr>
              <a:t>. PRACTICE</a:t>
            </a:r>
            <a:endParaRPr lang="en-US" sz="4800" b="1" dirty="0">
              <a:ln/>
              <a:solidFill>
                <a:schemeClr val="accent4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37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wind.wav"/>
          </p:stSnd>
        </p:sndAc>
      </p:transition>
    </mc:Choice>
    <mc:Fallback xmlns="">
      <p:transition spd="slow">
        <p:random/>
        <p:sndAc>
          <p:stSnd>
            <p:snd r:embed="rId14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5.55556E-7 -1.23457E-6 L -5.55556E-7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4648B46-4D09-6C83-46E4-518C38BF6C3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775" t="19390" r="9023" b="6284"/>
          <a:stretch/>
        </p:blipFill>
        <p:spPr>
          <a:xfrm>
            <a:off x="0" y="-349250"/>
            <a:ext cx="9144000" cy="5842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87DC8D1-D648-70CC-CE23-521C17ACE378}"/>
              </a:ext>
            </a:extLst>
          </p:cNvPr>
          <p:cNvSpPr txBox="1"/>
          <p:nvPr/>
        </p:nvSpPr>
        <p:spPr>
          <a:xfrm>
            <a:off x="1143000" y="192842"/>
            <a:ext cx="2457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7. Listen and circle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9644051-BA52-AD05-A4D4-4F6DB86CBF19}"/>
              </a:ext>
            </a:extLst>
          </p:cNvPr>
          <p:cNvSpPr txBox="1"/>
          <p:nvPr/>
        </p:nvSpPr>
        <p:spPr>
          <a:xfrm>
            <a:off x="691816" y="604136"/>
            <a:ext cx="7760368" cy="401812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82000"/>
            </a:schemeClr>
          </a:solidFill>
          <a:ln>
            <a:solidFill>
              <a:schemeClr val="accent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2000" dirty="0">
                <a:latin typeface="Comic Sans MS" panose="030F0702030302020204" pitchFamily="66" charset="0"/>
              </a:rPr>
              <a:t>Joe is a ___________.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lphaLcPeriod"/>
            </a:pPr>
            <a:r>
              <a:rPr lang="en-US" sz="2000" dirty="0">
                <a:latin typeface="Comic Sans MS" panose="030F0702030302020204" pitchFamily="66" charset="0"/>
              </a:rPr>
              <a:t>doctor	b. chef	</a:t>
            </a:r>
            <a:r>
              <a:rPr lang="en-US" sz="2000" dirty="0" smtClean="0">
                <a:latin typeface="Comic Sans MS" panose="030F0702030302020204" pitchFamily="66" charset="0"/>
              </a:rPr>
              <a:t>	c</a:t>
            </a:r>
            <a:r>
              <a:rPr lang="en-US" sz="2000" dirty="0">
                <a:latin typeface="Comic Sans MS" panose="030F0702030302020204" pitchFamily="66" charset="0"/>
              </a:rPr>
              <a:t>. vet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Comic Sans MS" panose="030F0702030302020204" pitchFamily="66" charset="0"/>
              </a:rPr>
              <a:t>2. Joe loves ___________.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lphaLcPeriod"/>
            </a:pPr>
            <a:r>
              <a:rPr lang="en-US" sz="2000" dirty="0">
                <a:latin typeface="Comic Sans MS" panose="030F0702030302020204" pitchFamily="66" charset="0"/>
              </a:rPr>
              <a:t>animals	b. plants	c. babies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Comic Sans MS" panose="030F0702030302020204" pitchFamily="66" charset="0"/>
              </a:rPr>
              <a:t>3. Joe works ___________.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lphaLcPeriod"/>
            </a:pPr>
            <a:r>
              <a:rPr lang="en-US" sz="2000" dirty="0">
                <a:latin typeface="Comic Sans MS" panose="030F0702030302020204" pitchFamily="66" charset="0"/>
              </a:rPr>
              <a:t>on a farm	b. in a hospital	c. at a zoo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Comic Sans MS" panose="030F0702030302020204" pitchFamily="66" charset="0"/>
              </a:rPr>
              <a:t>4. Joe ___________ elephants, monkeys, tigers and lions.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Comic Sans MS" panose="030F0702030302020204" pitchFamily="66" charset="0"/>
              </a:rPr>
              <a:t>a. takes care of	b. plays with	c. takes photos of</a:t>
            </a:r>
          </a:p>
        </p:txBody>
      </p:sp>
      <p:pic>
        <p:nvPicPr>
          <p:cNvPr id="3" name="track 7.8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11151" y="197736"/>
            <a:ext cx="406400" cy="4064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14400" y="2232196"/>
            <a:ext cx="304800" cy="3395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72000" y="1276350"/>
            <a:ext cx="304800" cy="3395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572000" y="3105150"/>
            <a:ext cx="304800" cy="3395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21895" y="4030033"/>
            <a:ext cx="304800" cy="3395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1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wind.wav"/>
          </p:stSnd>
        </p:sndAc>
      </p:transition>
    </mc:Choice>
    <mc:Fallback xmlns="">
      <p:transition spd="slow">
        <p:random/>
        <p:sndAc>
          <p:stSnd>
            <p:snd r:embed="rId10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13437</TotalTime>
  <Words>538</Words>
  <Application>Microsoft Office PowerPoint</Application>
  <PresentationFormat>On-screen Show (16:9)</PresentationFormat>
  <Paragraphs>91</Paragraphs>
  <Slides>28</Slides>
  <Notes>15</Notes>
  <HiddenSlides>0</HiddenSlides>
  <MMClips>25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Life Savers ExtraBold</vt:lpstr>
      <vt:lpstr>Comic Sans MS</vt:lpstr>
      <vt:lpstr>Changa One</vt:lpstr>
      <vt:lpstr>Bebas Neue</vt:lpstr>
      <vt:lpstr>Life Savers</vt:lpstr>
      <vt:lpstr>Gulim</vt:lpstr>
      <vt:lpstr>Quicksand SemiBold</vt:lpstr>
      <vt:lpstr>Quicksand</vt:lpstr>
      <vt:lpstr>SegoeuiPc</vt:lpstr>
      <vt:lpstr>Arial Black</vt:lpstr>
      <vt:lpstr>黑体</vt:lpstr>
      <vt:lpstr>2_Science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Poultry Farm MK Campaign</dc:title>
  <dc:creator>Admin</dc:creator>
  <cp:lastModifiedBy>Kim Chi</cp:lastModifiedBy>
  <cp:revision>383</cp:revision>
  <dcterms:modified xsi:type="dcterms:W3CDTF">2025-02-04T00:45:35Z</dcterms:modified>
</cp:coreProperties>
</file>