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8" r:id="rId1"/>
  </p:sldMasterIdLst>
  <p:notesMasterIdLst>
    <p:notesMasterId r:id="rId43"/>
  </p:notesMasterIdLst>
  <p:sldIdLst>
    <p:sldId id="352" r:id="rId2"/>
    <p:sldId id="349" r:id="rId3"/>
    <p:sldId id="390" r:id="rId4"/>
    <p:sldId id="433" r:id="rId5"/>
    <p:sldId id="434" r:id="rId6"/>
    <p:sldId id="438" r:id="rId7"/>
    <p:sldId id="439" r:id="rId8"/>
    <p:sldId id="445" r:id="rId9"/>
    <p:sldId id="449" r:id="rId10"/>
    <p:sldId id="450" r:id="rId11"/>
    <p:sldId id="451" r:id="rId12"/>
    <p:sldId id="455" r:id="rId13"/>
    <p:sldId id="456" r:id="rId14"/>
    <p:sldId id="457" r:id="rId15"/>
    <p:sldId id="461" r:id="rId16"/>
    <p:sldId id="462" r:id="rId17"/>
    <p:sldId id="463" r:id="rId18"/>
    <p:sldId id="467" r:id="rId19"/>
    <p:sldId id="468" r:id="rId20"/>
    <p:sldId id="475" r:id="rId21"/>
    <p:sldId id="479" r:id="rId22"/>
    <p:sldId id="480" r:id="rId23"/>
    <p:sldId id="392" r:id="rId24"/>
    <p:sldId id="432" r:id="rId25"/>
    <p:sldId id="378" r:id="rId26"/>
    <p:sldId id="393" r:id="rId27"/>
    <p:sldId id="408" r:id="rId28"/>
    <p:sldId id="394" r:id="rId29"/>
    <p:sldId id="395" r:id="rId30"/>
    <p:sldId id="481" r:id="rId31"/>
    <p:sldId id="482" r:id="rId32"/>
    <p:sldId id="483" r:id="rId33"/>
    <p:sldId id="485" r:id="rId34"/>
    <p:sldId id="484" r:id="rId35"/>
    <p:sldId id="486" r:id="rId36"/>
    <p:sldId id="487" r:id="rId37"/>
    <p:sldId id="488" r:id="rId38"/>
    <p:sldId id="373" r:id="rId39"/>
    <p:sldId id="374" r:id="rId40"/>
    <p:sldId id="377" r:id="rId41"/>
    <p:sldId id="375" r:id="rId42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omic Sans MS" panose="030F0702030302020204" pitchFamily="66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rface" initials="S" lastIdx="7" clrIdx="0">
    <p:extLst>
      <p:ext uri="{19B8F6BF-5375-455C-9EA6-DF929625EA0E}">
        <p15:presenceInfo xmlns:p15="http://schemas.microsoft.com/office/powerpoint/2012/main" userId="Surfa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2C0C"/>
    <a:srgbClr val="A35525"/>
    <a:srgbClr val="E8E560"/>
    <a:srgbClr val="7D6C7C"/>
    <a:srgbClr val="FEFEF6"/>
    <a:srgbClr val="B6EFE8"/>
    <a:srgbClr val="FFF0D9"/>
    <a:srgbClr val="ABDDF4"/>
    <a:srgbClr val="C6F7F1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3C16E6-0F09-4351-A88A-AEF5EEFB6438}">
  <a:tblStyle styleId="{B33C16E6-0F09-4351-A88A-AEF5EEFB64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2395" autoAdjust="0"/>
  </p:normalViewPr>
  <p:slideViewPr>
    <p:cSldViewPr snapToGrid="0">
      <p:cViewPr varScale="1">
        <p:scale>
          <a:sx n="91" d="100"/>
          <a:sy n="91" d="100"/>
        </p:scale>
        <p:origin x="357" y="69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51591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 divides the class into 2 groups. Each group will choose a name and play rock, scissors, paper to decide which group goes first.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two groups will take turns to choose a plant and answer the corresponding questions.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 the answer is correct, T will click on the ball to make it move. If not, the chance is given to the other team.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Which team get higher score will win.)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When the game is finished, click on the next button on the right bottom edge to move to next slide.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85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41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45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 divides the class into 4 teams. Each team will be given a bell.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Each slide shows 4 pictures relating to a job. Each picture will be shown in 3 seconds. (The more pictures are shown, the less points are given).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The team coming up with the answer will ring the bell to get the chance to answer.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The game will last for 6 rounds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560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7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7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7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9690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568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5605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8432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6286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3398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061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  <a:lvl2pPr>
              <a:defRPr>
                <a:latin typeface="Comic Sans MS" panose="030F0702030302020204" pitchFamily="66" charset="0"/>
              </a:defRPr>
            </a:lvl2pPr>
            <a:lvl3pPr>
              <a:defRPr>
                <a:latin typeface="Comic Sans MS" panose="030F0702030302020204" pitchFamily="66" charset="0"/>
              </a:defRPr>
            </a:lvl3pPr>
            <a:lvl4pPr>
              <a:defRPr>
                <a:latin typeface="Comic Sans MS" panose="030F0702030302020204" pitchFamily="66" charset="0"/>
              </a:defRPr>
            </a:lvl4pPr>
            <a:lvl5pPr>
              <a:defRPr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8/2/2023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80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11703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7.wdp"/><Relationship Id="rId34" Type="http://schemas.openxmlformats.org/officeDocument/2006/relationships/image" Target="../media/image16.png"/><Relationship Id="rId42" Type="http://schemas.openxmlformats.org/officeDocument/2006/relationships/image" Target="../media/image22.png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19.gif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18.png"/><Relationship Id="rId40" Type="http://schemas.microsoft.com/office/2007/relationships/hdphoto" Target="../media/hdphoto15.wdp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7.em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4" Type="http://schemas.openxmlformats.org/officeDocument/2006/relationships/audio" Target="../media/audio1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microsoft.com/office/2007/relationships/hdphoto" Target="../media/hdphoto14.wdp"/><Relationship Id="rId43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microsoft.com/office/2007/relationships/hdphoto" Target="../media/hdphoto16.wdp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image" Target="../media/image58.jpeg"/><Relationship Id="rId18" Type="http://schemas.openxmlformats.org/officeDocument/2006/relationships/audio" Target="../media/audio1.wav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image" Target="../media/image22.png"/><Relationship Id="rId17" Type="http://schemas.openxmlformats.org/officeDocument/2006/relationships/image" Target="../media/image18.png"/><Relationship Id="rId2" Type="http://schemas.openxmlformats.org/officeDocument/2006/relationships/audio" Target="../media/media3.wav"/><Relationship Id="rId16" Type="http://schemas.openxmlformats.org/officeDocument/2006/relationships/image" Target="../media/image61.jpeg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image" Target="../media/image57.png"/><Relationship Id="rId5" Type="http://schemas.microsoft.com/office/2007/relationships/media" Target="../media/media5.wav"/><Relationship Id="rId15" Type="http://schemas.openxmlformats.org/officeDocument/2006/relationships/image" Target="../media/image60.gif"/><Relationship Id="rId10" Type="http://schemas.openxmlformats.org/officeDocument/2006/relationships/audio" Target="../media/audio1.wav"/><Relationship Id="rId4" Type="http://schemas.openxmlformats.org/officeDocument/2006/relationships/audio" Target="../media/media4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7.mp3"/><Relationship Id="rId16" Type="http://schemas.openxmlformats.org/officeDocument/2006/relationships/audio" Target="../media/audio1.wav"/><Relationship Id="rId1" Type="http://schemas.microsoft.com/office/2007/relationships/media" Target="../media/media7.mp3"/><Relationship Id="rId6" Type="http://schemas.openxmlformats.org/officeDocument/2006/relationships/image" Target="../media/image57.png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22.png"/><Relationship Id="rId10" Type="http://schemas.openxmlformats.org/officeDocument/2006/relationships/image" Target="../media/image67.jpeg"/><Relationship Id="rId4" Type="http://schemas.openxmlformats.org/officeDocument/2006/relationships/image" Target="../media/image57.png"/><Relationship Id="rId9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audio" Target="../media/audio1.wav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22.png"/><Relationship Id="rId23" Type="http://schemas.openxmlformats.org/officeDocument/2006/relationships/audio" Target="../media/audio1.wav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75.png"/><Relationship Id="rId18" Type="http://schemas.openxmlformats.org/officeDocument/2006/relationships/image" Target="../media/image77.png"/><Relationship Id="rId26" Type="http://schemas.openxmlformats.org/officeDocument/2006/relationships/slide" Target="slide32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79.png"/><Relationship Id="rId34" Type="http://schemas.openxmlformats.org/officeDocument/2006/relationships/slide" Target="slide38.xml"/><Relationship Id="rId7" Type="http://schemas.openxmlformats.org/officeDocument/2006/relationships/image" Target="../media/image71.jpeg"/><Relationship Id="rId12" Type="http://schemas.openxmlformats.org/officeDocument/2006/relationships/image" Target="../media/image74.png"/><Relationship Id="rId17" Type="http://schemas.openxmlformats.org/officeDocument/2006/relationships/slide" Target="slide34.xml"/><Relationship Id="rId25" Type="http://schemas.openxmlformats.org/officeDocument/2006/relationships/image" Target="../media/image81.png"/><Relationship Id="rId33" Type="http://schemas.openxmlformats.org/officeDocument/2006/relationships/image" Target="../media/image26.png"/><Relationship Id="rId2" Type="http://schemas.openxmlformats.org/officeDocument/2006/relationships/audio" Target="../media/media8.MP3"/><Relationship Id="rId16" Type="http://schemas.microsoft.com/office/2007/relationships/hdphoto" Target="../media/hdphoto20.wdp"/><Relationship Id="rId20" Type="http://schemas.openxmlformats.org/officeDocument/2006/relationships/image" Target="../media/image78.png"/><Relationship Id="rId29" Type="http://schemas.openxmlformats.org/officeDocument/2006/relationships/image" Target="../media/image83.gif"/><Relationship Id="rId1" Type="http://schemas.microsoft.com/office/2007/relationships/media" Target="../media/media8.MP3"/><Relationship Id="rId6" Type="http://schemas.openxmlformats.org/officeDocument/2006/relationships/audio" Target="../media/audio4.wav"/><Relationship Id="rId11" Type="http://schemas.openxmlformats.org/officeDocument/2006/relationships/image" Target="../media/image73.png"/><Relationship Id="rId24" Type="http://schemas.openxmlformats.org/officeDocument/2006/relationships/slide" Target="slide31.xml"/><Relationship Id="rId32" Type="http://schemas.openxmlformats.org/officeDocument/2006/relationships/image" Target="../media/image85.png"/><Relationship Id="rId5" Type="http://schemas.openxmlformats.org/officeDocument/2006/relationships/audio" Target="../media/audio3.wav"/><Relationship Id="rId15" Type="http://schemas.openxmlformats.org/officeDocument/2006/relationships/image" Target="../media/image76.png"/><Relationship Id="rId23" Type="http://schemas.openxmlformats.org/officeDocument/2006/relationships/image" Target="../media/image80.png"/><Relationship Id="rId28" Type="http://schemas.microsoft.com/office/2007/relationships/hdphoto" Target="../media/hdphoto21.wdp"/><Relationship Id="rId10" Type="http://schemas.openxmlformats.org/officeDocument/2006/relationships/slide" Target="slide33.xml"/><Relationship Id="rId19" Type="http://schemas.openxmlformats.org/officeDocument/2006/relationships/slide" Target="slide35.xml"/><Relationship Id="rId31" Type="http://schemas.openxmlformats.org/officeDocument/2006/relationships/slide" Target="slide37.xml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72.png"/><Relationship Id="rId14" Type="http://schemas.microsoft.com/office/2007/relationships/hdphoto" Target="../media/hdphoto19.wdp"/><Relationship Id="rId22" Type="http://schemas.openxmlformats.org/officeDocument/2006/relationships/slide" Target="slide36.xml"/><Relationship Id="rId27" Type="http://schemas.openxmlformats.org/officeDocument/2006/relationships/image" Target="../media/image82.png"/><Relationship Id="rId30" Type="http://schemas.openxmlformats.org/officeDocument/2006/relationships/image" Target="../media/image84.gif"/><Relationship Id="rId35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slide" Target="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slide" Target="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slide" Target="slide3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70.jpeg"/><Relationship Id="rId5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slide" Target="slide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slide" Target="slide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slide" Target="slide3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10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5.wav"/><Relationship Id="rId7" Type="http://schemas.openxmlformats.org/officeDocument/2006/relationships/image" Target="../media/image9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57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6.wav"/><Relationship Id="rId7" Type="http://schemas.openxmlformats.org/officeDocument/2006/relationships/image" Target="../media/image9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gif"/><Relationship Id="rId5" Type="http://schemas.openxmlformats.org/officeDocument/2006/relationships/image" Target="../media/image22.png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8.png"/><Relationship Id="rId12" Type="http://schemas.openxmlformats.org/officeDocument/2006/relationships/audio" Target="../media/audio1.wav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97.jpe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schne\OneDrive\FACULTAD\pr&#225;ctica\Sounds\Bus%20Horn%20sound%20effect.mp3" TargetMode="Externa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89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98" y="362279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58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60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49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94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903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6" y="2779421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80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699586" y="643372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62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74" y="403173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662781" y="3355110"/>
            <a:ext cx="612815" cy="85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3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4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49683" y="1653367"/>
            <a:ext cx="7125917" cy="4393419"/>
          </a:xfrm>
        </p:spPr>
        <p:txBody>
          <a:bodyPr>
            <a:noAutofit/>
          </a:bodyPr>
          <a:lstStyle/>
          <a:p>
            <a:pPr algn="ctr"/>
            <a:r>
              <a:rPr lang="es-AR" sz="10000" dirty="0">
                <a:solidFill>
                  <a:srgbClr val="FFFF00"/>
                </a:solidFill>
                <a:latin typeface="Comic Sans MS" panose="030F0702030302020204" pitchFamily="66" charset="0"/>
              </a:rPr>
              <a:t>DOCTOR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2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schne\AppData\Local\Microsoft\Windows\INetCache\IE\JOK3AEZ5\20112010_clinicafo001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3374" y="144378"/>
            <a:ext cx="3439428" cy="25795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4" name="Picture 7" descr="C:\Users\schne\AppData\Local\Microsoft\Windows\INetCache\IE\JOK3AEZ5\Behandlungsstuhl_Ritter_015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4737" y="144379"/>
            <a:ext cx="3439426" cy="25795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5" name="Picture 2" descr="C:\Users\schne\AppData\Local\Microsoft\Windows\INetCache\IE\8CENU0X8\healthyteeth[1].jpg"/>
          <p:cNvPicPr>
            <a:picLocks noChangeAspect="1" noChangeArrowheads="1"/>
          </p:cNvPicPr>
          <p:nvPr/>
        </p:nvPicPr>
        <p:blipFill rotWithShape="1">
          <a:blip r:embed="rId5"/>
          <a:srcRect b="17945"/>
          <a:stretch/>
        </p:blipFill>
        <p:spPr bwMode="auto">
          <a:xfrm>
            <a:off x="1140029" y="2844443"/>
            <a:ext cx="3432773" cy="2112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6" name="Picture 3" descr="C:\Users\schne\AppData\Local\Microsoft\Windows\INetCache\IE\JOK3AEZ5\doctor%20and%20nurse%20with%20patient[1].jpg"/>
          <p:cNvPicPr>
            <a:picLocks noChangeAspect="1" noChangeArrowheads="1"/>
          </p:cNvPicPr>
          <p:nvPr/>
        </p:nvPicPr>
        <p:blipFill rotWithShape="1">
          <a:blip r:embed="rId6"/>
          <a:srcRect b="33349"/>
          <a:stretch/>
        </p:blipFill>
        <p:spPr bwMode="auto">
          <a:xfrm>
            <a:off x="4734737" y="2844443"/>
            <a:ext cx="3439426" cy="21221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4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pic>
        <p:nvPicPr>
          <p:cNvPr id="2" name="Picture 2" descr="Resultado de imagen para thinking face png">
            <a:extLst>
              <a:ext uri="{FF2B5EF4-FFF2-40B4-BE49-F238E27FC236}">
                <a16:creationId xmlns:a16="http://schemas.microsoft.com/office/drawing/2014/main" id="{497DD854-DE6F-2237-5DEA-14823F090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07389" y="214296"/>
            <a:ext cx="4714908" cy="47149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003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44600" y="1904589"/>
            <a:ext cx="6482975" cy="4286280"/>
          </a:xfrm>
        </p:spPr>
        <p:txBody>
          <a:bodyPr>
            <a:noAutofit/>
          </a:bodyPr>
          <a:lstStyle/>
          <a:p>
            <a:pPr algn="ctr"/>
            <a:r>
              <a:rPr lang="es-AR" sz="10000" dirty="0">
                <a:solidFill>
                  <a:srgbClr val="FFFF00"/>
                </a:solidFill>
                <a:latin typeface="Comic Sans MS" panose="030F0702030302020204" pitchFamily="66" charset="0"/>
              </a:rPr>
              <a:t>DENTIST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st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38" y="158932"/>
            <a:ext cx="3777115" cy="23886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4" name="2 Imagen" descr="music shee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232" y="158932"/>
            <a:ext cx="3589868" cy="23886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5" name="2 Imagen" descr="microphone.jpg"/>
          <p:cNvPicPr>
            <a:picLocks noChangeAspect="1"/>
          </p:cNvPicPr>
          <p:nvPr/>
        </p:nvPicPr>
        <p:blipFill rotWithShape="1">
          <a:blip r:embed="rId5"/>
          <a:srcRect r="13606"/>
          <a:stretch/>
        </p:blipFill>
        <p:spPr>
          <a:xfrm>
            <a:off x="705438" y="2723780"/>
            <a:ext cx="3773228" cy="22686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3074" name="Picture 2" descr="Taylor Swift Announces 14 More 2024 Eras Tour Dates With Paramore –  Billboar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9"/>
          <a:stretch/>
        </p:blipFill>
        <p:spPr bwMode="auto">
          <a:xfrm>
            <a:off x="4601232" y="2730966"/>
            <a:ext cx="3589868" cy="22614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4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pic>
        <p:nvPicPr>
          <p:cNvPr id="2" name="Picture 2" descr="Resultado de imagen para thinking face png">
            <a:extLst>
              <a:ext uri="{FF2B5EF4-FFF2-40B4-BE49-F238E27FC236}">
                <a16:creationId xmlns:a16="http://schemas.microsoft.com/office/drawing/2014/main" id="{4FCA0052-7240-1E67-C11F-AEE9A315A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07389" y="214296"/>
            <a:ext cx="4714908" cy="47149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519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65950" y="1419527"/>
            <a:ext cx="6858048" cy="3964791"/>
          </a:xfrm>
          <a:noFill/>
        </p:spPr>
        <p:txBody>
          <a:bodyPr>
            <a:noAutofit/>
          </a:bodyPr>
          <a:lstStyle/>
          <a:p>
            <a:pPr algn="ctr"/>
            <a:r>
              <a:rPr lang="es-AR" sz="12000" dirty="0">
                <a:solidFill>
                  <a:srgbClr val="FFFF00"/>
                </a:solidFill>
                <a:latin typeface="Comic Sans MS" panose="030F0702030302020204" pitchFamily="66" charset="0"/>
              </a:rPr>
              <a:t>SINGER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4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schne\AppData\Local\Microsoft\Windows\INetCache\IE\971R9EE1\manguera[1]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38422" y="125128"/>
            <a:ext cx="3143202" cy="23675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3" name="Picture 4" descr="C:\Users\schne\AppData\Local\Microsoft\Windows\INetCache\IE\971R9EE1\Incendio-en-Canarias_fig1[1]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54879" y="151138"/>
            <a:ext cx="3107201" cy="23155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4" name="Picture 2" descr="C:\Users\schne\AppData\Local\Microsoft\Windows\INetCache\IE\U5NXPHQI\Camion-de-bomberos-antiguo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38422" y="2562002"/>
            <a:ext cx="3143202" cy="2357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5" name="Picture 4" descr="C:\Users\schne\AppData\Local\Microsoft\Windows\INetCache\IE\JOK3AEZ5\INCENDIO[1]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54879" y="2588012"/>
            <a:ext cx="3107201" cy="2357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6" name="Picture 10" descr="Resultado de imagen para FIREFIGHTER 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74644" y="2588012"/>
            <a:ext cx="1597793" cy="2424451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23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pic>
        <p:nvPicPr>
          <p:cNvPr id="2" name="Picture 2" descr="Resultado de imagen para thinking face png">
            <a:extLst>
              <a:ext uri="{FF2B5EF4-FFF2-40B4-BE49-F238E27FC236}">
                <a16:creationId xmlns:a16="http://schemas.microsoft.com/office/drawing/2014/main" id="{C47C5E9F-6998-E4C0-C99A-4B4334F4F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07389" y="214296"/>
            <a:ext cx="4714908" cy="47149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363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6455" y="641702"/>
            <a:ext cx="8220207" cy="5357832"/>
          </a:xfrm>
        </p:spPr>
        <p:txBody>
          <a:bodyPr>
            <a:noAutofit/>
          </a:bodyPr>
          <a:lstStyle/>
          <a:p>
            <a:pPr algn="ctr"/>
            <a:r>
              <a:rPr lang="es-AR" sz="12000" dirty="0">
                <a:solidFill>
                  <a:srgbClr val="FFFF00"/>
                </a:solidFill>
                <a:latin typeface="Comic Sans MS" panose="030F0702030302020204" pitchFamily="66" charset="0"/>
              </a:rPr>
              <a:t>FIRE FIGHTER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0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6E2F016-42A5-B156-E3B7-42DD6491A5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68649" y="1853190"/>
            <a:ext cx="340670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9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Unit 7: Jobs</a:t>
            </a:r>
          </a:p>
          <a:p>
            <a:pPr algn="ctr"/>
            <a:r>
              <a:rPr lang="en-US" sz="4000" b="1" dirty="0">
                <a:solidFill>
                  <a:schemeClr val="accent2">
                    <a:lumMod val="9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Lesson 3</a:t>
            </a:r>
          </a:p>
          <a:p>
            <a:pPr algn="ctr"/>
            <a:r>
              <a:rPr lang="en-US" sz="4000" b="1" dirty="0">
                <a:solidFill>
                  <a:schemeClr val="accent2">
                    <a:lumMod val="9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Task 4, 5, 6</a:t>
            </a:r>
          </a:p>
        </p:txBody>
      </p:sp>
    </p:spTree>
    <p:extLst>
      <p:ext uri="{BB962C8B-B14F-4D97-AF65-F5344CB8AC3E}">
        <p14:creationId xmlns:p14="http://schemas.microsoft.com/office/powerpoint/2010/main" val="166391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37" fill="hold">
                                          <p:stCondLst>
                                            <p:cond delay="136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7" decel="50000" autoRev="1" fill="hold">
                                          <p:stCondLst>
                                            <p:cond delay="136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1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37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7" decel="50000" autoRev="1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9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37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7" decel="50000" autoRev="1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1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jail.jpg"/>
          <p:cNvPicPr>
            <a:picLocks noChangeAspect="1"/>
          </p:cNvPicPr>
          <p:nvPr/>
        </p:nvPicPr>
        <p:blipFill rotWithShape="1">
          <a:blip r:embed="rId3"/>
          <a:srcRect l="10816" r="11782"/>
          <a:stretch/>
        </p:blipFill>
        <p:spPr>
          <a:xfrm>
            <a:off x="1258370" y="177765"/>
            <a:ext cx="3204197" cy="2356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5" name="4 Imagen" descr="cops car.jpg"/>
          <p:cNvPicPr>
            <a:picLocks noChangeAspect="1"/>
          </p:cNvPicPr>
          <p:nvPr/>
        </p:nvPicPr>
        <p:blipFill rotWithShape="1">
          <a:blip r:embed="rId4"/>
          <a:srcRect l="4105" r="8604"/>
          <a:stretch/>
        </p:blipFill>
        <p:spPr>
          <a:xfrm>
            <a:off x="4607962" y="177764"/>
            <a:ext cx="3041582" cy="23592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6" name="Picture 5" descr="C:\Users\schne\AppData\Local\Microsoft\Windows\INetCache\IE\8CENU0X8\3389380337_9e2e961e8c_z[1]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07962" y="2703437"/>
            <a:ext cx="3041582" cy="2281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7" name="Picture 7" descr="Resultado de imagen para policia dibujo 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62567" y="2761338"/>
            <a:ext cx="2255473" cy="2255473"/>
          </a:xfrm>
          <a:prstGeom prst="rect">
            <a:avLst/>
          </a:prstGeom>
          <a:noFill/>
        </p:spPr>
      </p:pic>
      <p:pic>
        <p:nvPicPr>
          <p:cNvPr id="8" name="2 Imagen" descr="esposas.jp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8370" y="2408314"/>
            <a:ext cx="3204197" cy="32041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0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pic>
        <p:nvPicPr>
          <p:cNvPr id="4" name="Picture 2" descr="Resultado de imagen para thinking face png">
            <a:extLst>
              <a:ext uri="{FF2B5EF4-FFF2-40B4-BE49-F238E27FC236}">
                <a16:creationId xmlns:a16="http://schemas.microsoft.com/office/drawing/2014/main" id="{BF2D6BCE-EF5C-B7AE-A022-A1B2206B8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07389" y="214296"/>
            <a:ext cx="4714908" cy="47149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058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64447" y="925179"/>
            <a:ext cx="6115050" cy="4018370"/>
          </a:xfrm>
        </p:spPr>
        <p:txBody>
          <a:bodyPr>
            <a:normAutofit/>
          </a:bodyPr>
          <a:lstStyle/>
          <a:p>
            <a:pPr algn="ctr"/>
            <a:r>
              <a:rPr lang="es-AR" sz="10000" dirty="0">
                <a:solidFill>
                  <a:srgbClr val="FFFF00"/>
                </a:solidFill>
                <a:latin typeface="Comic Sans MS" panose="030F0702030302020204" pitchFamily="66" charset="0"/>
              </a:rPr>
              <a:t>POLICE OFFICER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81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F903B0-E3E6-4C76-8763-FA19B639D6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50561" y="1958816"/>
            <a:ext cx="5042878" cy="1225868"/>
          </a:xfrm>
          <a:prstGeom prst="roundRect">
            <a:avLst/>
          </a:prstGeom>
          <a:solidFill>
            <a:srgbClr val="E8E560">
              <a:alpha val="50000"/>
            </a:srgbClr>
          </a:solidFill>
          <a:ln>
            <a:solidFill>
              <a:schemeClr val="accent6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6600" b="1" dirty="0">
                <a:ln>
                  <a:solidFill>
                    <a:schemeClr val="bg2"/>
                  </a:solidFill>
                </a:ln>
                <a:solidFill>
                  <a:schemeClr val="accent6">
                    <a:lumMod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2. REVIEW</a:t>
            </a:r>
          </a:p>
        </p:txBody>
      </p:sp>
    </p:spTree>
    <p:extLst>
      <p:ext uri="{BB962C8B-B14F-4D97-AF65-F5344CB8AC3E}">
        <p14:creationId xmlns:p14="http://schemas.microsoft.com/office/powerpoint/2010/main" val="186527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>
            <a:extLst>
              <a:ext uri="{FF2B5EF4-FFF2-40B4-BE49-F238E27FC236}">
                <a16:creationId xmlns:a16="http://schemas.microsoft.com/office/drawing/2014/main" id="{925DD818-D1DE-C90C-1427-580F81381A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337" y="0"/>
            <a:ext cx="9066098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D0265C-49D0-ABF1-55B9-2420609C8CF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pic>
        <p:nvPicPr>
          <p:cNvPr id="44" name="Picture 2" descr="Firefighter Job Description">
            <a:extLst>
              <a:ext uri="{FF2B5EF4-FFF2-40B4-BE49-F238E27FC236}">
                <a16:creationId xmlns:a16="http://schemas.microsoft.com/office/drawing/2014/main" id="{19C0192F-6267-055A-4D55-E7FC19ECC7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7" r="23568" b="11755"/>
          <a:stretch/>
        </p:blipFill>
        <p:spPr bwMode="auto">
          <a:xfrm>
            <a:off x="1077223" y="699387"/>
            <a:ext cx="2452933" cy="1617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45" name="Picture 4" descr="Organic Farm And Free Range Chicken Eggs Stock Photo - Download Image Now -  Chicken - Bird, Farm, Child - iStock">
            <a:extLst>
              <a:ext uri="{FF2B5EF4-FFF2-40B4-BE49-F238E27FC236}">
                <a16:creationId xmlns:a16="http://schemas.microsoft.com/office/drawing/2014/main" id="{410A1B5F-FF8C-EFBC-84D2-4E8289BF7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290" y="2938193"/>
            <a:ext cx="2452933" cy="16352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40557F3-F93C-452D-A143-F6B22F9A742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150" y="705415"/>
            <a:ext cx="2920159" cy="16352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47" name="Picture 6" descr="Why family care isn't always the best care for the elderly">
            <a:extLst>
              <a:ext uri="{FF2B5EF4-FFF2-40B4-BE49-F238E27FC236}">
                <a16:creationId xmlns:a16="http://schemas.microsoft.com/office/drawing/2014/main" id="{CDAA91D3-D507-0016-CF21-9CE1D46A6A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6"/>
          <a:stretch/>
        </p:blipFill>
        <p:spPr bwMode="auto">
          <a:xfrm>
            <a:off x="5069762" y="2933900"/>
            <a:ext cx="2452933" cy="1667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07CD1FC-3589-1E31-AFAA-D277C09482F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6061" y="121877"/>
            <a:ext cx="1166564" cy="559345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C84C0F72-BA6D-C82A-0DB3-68BFC92491B7}"/>
              </a:ext>
            </a:extLst>
          </p:cNvPr>
          <p:cNvSpPr txBox="1"/>
          <p:nvPr/>
        </p:nvSpPr>
        <p:spPr>
          <a:xfrm>
            <a:off x="1312783" y="2292019"/>
            <a:ext cx="1934533" cy="510778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firefighter</a:t>
            </a:r>
            <a:endParaRPr lang="en-US" sz="24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F719F0F-5F1D-CF7B-3ED6-6E2DACD7AA9D}"/>
              </a:ext>
            </a:extLst>
          </p:cNvPr>
          <p:cNvSpPr txBox="1"/>
          <p:nvPr/>
        </p:nvSpPr>
        <p:spPr>
          <a:xfrm>
            <a:off x="1247740" y="4632722"/>
            <a:ext cx="2111900" cy="510778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feed animals</a:t>
            </a:r>
            <a:endParaRPr lang="en-US" sz="24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9560BDF-4873-90FA-62F6-5AC1DA1FDF6D}"/>
              </a:ext>
            </a:extLst>
          </p:cNvPr>
          <p:cNvSpPr txBox="1"/>
          <p:nvPr/>
        </p:nvSpPr>
        <p:spPr>
          <a:xfrm>
            <a:off x="5081829" y="2292019"/>
            <a:ext cx="2452933" cy="510778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put out fires</a:t>
            </a:r>
            <a:endParaRPr lang="en-US" sz="24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FD58516-4515-F38F-027A-5431FA48A226}"/>
              </a:ext>
            </a:extLst>
          </p:cNvPr>
          <p:cNvSpPr txBox="1"/>
          <p:nvPr/>
        </p:nvSpPr>
        <p:spPr>
          <a:xfrm>
            <a:off x="4628662" y="4651006"/>
            <a:ext cx="3223172" cy="510778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take care of people</a:t>
            </a:r>
            <a:endParaRPr lang="en-US" sz="24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A320E30-4112-392A-7A19-D4A1F287FC10}"/>
              </a:ext>
            </a:extLst>
          </p:cNvPr>
          <p:cNvSpPr txBox="1"/>
          <p:nvPr/>
        </p:nvSpPr>
        <p:spPr>
          <a:xfrm>
            <a:off x="609914" y="179512"/>
            <a:ext cx="3301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2"/>
                </a:solidFill>
                <a:latin typeface="Comic Sans MS" panose="030F0702030302020204" pitchFamily="66" charset="0"/>
              </a:rPr>
              <a:t>Listen and point. Repeat.</a:t>
            </a:r>
            <a:endParaRPr lang="en-US" sz="20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7.9.1">
            <a:hlinkClick r:id="" action="ppaction://media"/>
            <a:extLst>
              <a:ext uri="{FF2B5EF4-FFF2-40B4-BE49-F238E27FC236}">
                <a16:creationId xmlns:a16="http://schemas.microsoft.com/office/drawing/2014/main" id="{CEA7803E-2D34-8A05-2E4C-22EB3BEF20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284477" y="2328898"/>
            <a:ext cx="485703" cy="485703"/>
          </a:xfrm>
          <a:prstGeom prst="rect">
            <a:avLst/>
          </a:prstGeom>
        </p:spPr>
      </p:pic>
      <p:pic>
        <p:nvPicPr>
          <p:cNvPr id="9" name="7.9.2">
            <a:hlinkClick r:id="" action="ppaction://media"/>
            <a:extLst>
              <a:ext uri="{FF2B5EF4-FFF2-40B4-BE49-F238E27FC236}">
                <a16:creationId xmlns:a16="http://schemas.microsoft.com/office/drawing/2014/main" id="{E5182152-C3DB-EA33-DED4-1D58C35845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40559" y="4678571"/>
            <a:ext cx="485703" cy="485703"/>
          </a:xfrm>
          <a:prstGeom prst="rect">
            <a:avLst/>
          </a:prstGeom>
        </p:spPr>
      </p:pic>
      <p:pic>
        <p:nvPicPr>
          <p:cNvPr id="10" name="7.9.3">
            <a:hlinkClick r:id="" action="ppaction://media"/>
            <a:extLst>
              <a:ext uri="{FF2B5EF4-FFF2-40B4-BE49-F238E27FC236}">
                <a16:creationId xmlns:a16="http://schemas.microsoft.com/office/drawing/2014/main" id="{06E9DE81-E223-2EC4-6F77-D1723083F99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410557" y="2312392"/>
            <a:ext cx="485703" cy="485703"/>
          </a:xfrm>
          <a:prstGeom prst="rect">
            <a:avLst/>
          </a:prstGeom>
        </p:spPr>
      </p:pic>
      <p:pic>
        <p:nvPicPr>
          <p:cNvPr id="11" name="7.9.4">
            <a:hlinkClick r:id="" action="ppaction://media"/>
            <a:extLst>
              <a:ext uri="{FF2B5EF4-FFF2-40B4-BE49-F238E27FC236}">
                <a16:creationId xmlns:a16="http://schemas.microsoft.com/office/drawing/2014/main" id="{95ABBEF3-7DA8-A667-114A-73EFE998AC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810786" y="4666939"/>
            <a:ext cx="485703" cy="48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0" name="chimes.wav"/>
          </p:stSnd>
        </p:sndAc>
      </p:transition>
    </mc:Choice>
    <mc:Fallback xmlns="">
      <p:transition spd="slow">
        <p:random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9" grpId="0"/>
      <p:bldP spid="50" grpId="0"/>
      <p:bldP spid="51" grpId="0"/>
      <p:bldP spid="52" grpId="0"/>
      <p:bldP spid="5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887151-97E8-5A90-7977-C0938305C4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8"/>
          <a:stretch/>
        </p:blipFill>
        <p:spPr>
          <a:xfrm>
            <a:off x="0" y="0"/>
            <a:ext cx="9143999" cy="5143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5840" y="471209"/>
            <a:ext cx="2646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  <a:latin typeface="Comic Sans MS" pitchFamily="66" charset="0"/>
              </a:rPr>
              <a:t>4. Listen and repeat.</a:t>
            </a:r>
          </a:p>
        </p:txBody>
      </p:sp>
      <p:pic>
        <p:nvPicPr>
          <p:cNvPr id="1026" name="Picture 2" descr="How to Apply to Veterinary School and Become a Veterinarian">
            <a:extLst>
              <a:ext uri="{FF2B5EF4-FFF2-40B4-BE49-F238E27FC236}">
                <a16:creationId xmlns:a16="http://schemas.microsoft.com/office/drawing/2014/main" id="{50E4E6F9-B442-6163-60E7-CD5ADF6914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54"/>
          <a:stretch/>
        </p:blipFill>
        <p:spPr bwMode="auto">
          <a:xfrm>
            <a:off x="5769920" y="1155700"/>
            <a:ext cx="2356343" cy="2137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66D281-9C07-E03A-D42E-9449767C13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8150" y="2407084"/>
            <a:ext cx="1390650" cy="2389390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6EDD5A20-8462-E10E-2A7B-AB753C5DEDBE}"/>
              </a:ext>
            </a:extLst>
          </p:cNvPr>
          <p:cNvSpPr/>
          <p:nvPr/>
        </p:nvSpPr>
        <p:spPr>
          <a:xfrm>
            <a:off x="857250" y="1155700"/>
            <a:ext cx="1943100" cy="904358"/>
          </a:xfrm>
          <a:prstGeom prst="wedgeRoundRectCallout">
            <a:avLst>
              <a:gd name="adj1" fmla="val -41094"/>
              <a:gd name="adj2" fmla="val 73735"/>
              <a:gd name="adj3" fmla="val 16667"/>
            </a:avLst>
          </a:prstGeom>
          <a:solidFill>
            <a:schemeClr val="accent1">
              <a:alpha val="50000"/>
            </a:schemeClr>
          </a:solidFill>
          <a:ln>
            <a:solidFill>
              <a:srgbClr val="602C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602C0C"/>
                </a:solidFill>
                <a:latin typeface="Comic Sans MS" panose="030F0702030302020204" pitchFamily="66" charset="0"/>
              </a:rPr>
              <a:t>What does a vet do?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F086D1B9-1366-122C-9977-56CFD2231C09}"/>
              </a:ext>
            </a:extLst>
          </p:cNvPr>
          <p:cNvSpPr/>
          <p:nvPr/>
        </p:nvSpPr>
        <p:spPr>
          <a:xfrm>
            <a:off x="2653184" y="2849294"/>
            <a:ext cx="2566515" cy="1138506"/>
          </a:xfrm>
          <a:prstGeom prst="wedgeRoundRectCallout">
            <a:avLst>
              <a:gd name="adj1" fmla="val 60764"/>
              <a:gd name="adj2" fmla="val -40791"/>
              <a:gd name="adj3" fmla="val 16667"/>
            </a:avLst>
          </a:prstGeom>
          <a:solidFill>
            <a:schemeClr val="accent1">
              <a:alpha val="50000"/>
            </a:schemeClr>
          </a:solidFill>
          <a:ln>
            <a:solidFill>
              <a:srgbClr val="602C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602C0C"/>
                </a:solidFill>
                <a:latin typeface="Comic Sans MS" panose="030F0702030302020204" pitchFamily="66" charset="0"/>
              </a:rPr>
              <a:t>A vet takes care of animals.</a:t>
            </a:r>
          </a:p>
        </p:txBody>
      </p:sp>
      <p:pic>
        <p:nvPicPr>
          <p:cNvPr id="3" name="track 7.11">
            <a:hlinkClick r:id="" action="ppaction://media"/>
            <a:extLst>
              <a:ext uri="{FF2B5EF4-FFF2-40B4-BE49-F238E27FC236}">
                <a16:creationId xmlns:a16="http://schemas.microsoft.com/office/drawing/2014/main" id="{742BB659-CB7E-6801-6B60-52B0706DC7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44215" y="366464"/>
            <a:ext cx="539957" cy="53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7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4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27383F-FFDE-3550-C54F-DF680ADD11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09454" y="-1012579"/>
            <a:ext cx="609600" cy="6096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34546" y="2009894"/>
            <a:ext cx="5274908" cy="1123712"/>
          </a:xfrm>
          <a:prstGeom prst="roundRect">
            <a:avLst/>
          </a:prstGeom>
          <a:solidFill>
            <a:srgbClr val="E8E560">
              <a:alpha val="7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6000" b="1" dirty="0">
                <a:ln>
                  <a:solidFill>
                    <a:schemeClr val="bg2"/>
                  </a:solidFill>
                </a:ln>
                <a:solidFill>
                  <a:schemeClr val="accent6">
                    <a:lumMod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3. PRACTICE</a:t>
            </a:r>
          </a:p>
        </p:txBody>
      </p:sp>
    </p:spTree>
    <p:extLst>
      <p:ext uri="{BB962C8B-B14F-4D97-AF65-F5344CB8AC3E}">
        <p14:creationId xmlns:p14="http://schemas.microsoft.com/office/powerpoint/2010/main" val="364537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810B42-3F01-1CF9-5E81-EE0935E8F5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88"/>
          <a:stretch/>
        </p:blipFill>
        <p:spPr>
          <a:xfrm>
            <a:off x="0" y="0"/>
            <a:ext cx="9143999" cy="5143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7595F08-0B3F-B2DD-2C17-03A624DE7718}"/>
              </a:ext>
            </a:extLst>
          </p:cNvPr>
          <p:cNvSpPr txBox="1"/>
          <p:nvPr/>
        </p:nvSpPr>
        <p:spPr>
          <a:xfrm>
            <a:off x="519651" y="337203"/>
            <a:ext cx="2797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/>
                </a:solidFill>
                <a:latin typeface="Comic Sans MS" pitchFamily="66" charset="0"/>
              </a:rPr>
              <a:t>5. Look. Ask and answer.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FDDB9387-FC05-D6C8-7D1F-8F016DEC5088}"/>
              </a:ext>
            </a:extLst>
          </p:cNvPr>
          <p:cNvSpPr/>
          <p:nvPr/>
        </p:nvSpPr>
        <p:spPr>
          <a:xfrm>
            <a:off x="3590292" y="1593378"/>
            <a:ext cx="1958849" cy="914400"/>
          </a:xfrm>
          <a:custGeom>
            <a:avLst/>
            <a:gdLst>
              <a:gd name="connsiteX0" fmla="*/ 0 w 1958849"/>
              <a:gd name="connsiteY0" fmla="*/ 152403 h 914400"/>
              <a:gd name="connsiteX1" fmla="*/ 152403 w 1958849"/>
              <a:gd name="connsiteY1" fmla="*/ 0 h 914400"/>
              <a:gd name="connsiteX2" fmla="*/ 687210 w 1958849"/>
              <a:gd name="connsiteY2" fmla="*/ 0 h 914400"/>
              <a:gd name="connsiteX3" fmla="*/ 1238558 w 1958849"/>
              <a:gd name="connsiteY3" fmla="*/ 0 h 914400"/>
              <a:gd name="connsiteX4" fmla="*/ 1806446 w 1958849"/>
              <a:gd name="connsiteY4" fmla="*/ 0 h 914400"/>
              <a:gd name="connsiteX5" fmla="*/ 1958849 w 1958849"/>
              <a:gd name="connsiteY5" fmla="*/ 152403 h 914400"/>
              <a:gd name="connsiteX6" fmla="*/ 1958849 w 1958849"/>
              <a:gd name="connsiteY6" fmla="*/ 761997 h 914400"/>
              <a:gd name="connsiteX7" fmla="*/ 1806446 w 1958849"/>
              <a:gd name="connsiteY7" fmla="*/ 914400 h 914400"/>
              <a:gd name="connsiteX8" fmla="*/ 1288179 w 1958849"/>
              <a:gd name="connsiteY8" fmla="*/ 914400 h 914400"/>
              <a:gd name="connsiteX9" fmla="*/ 769912 w 1958849"/>
              <a:gd name="connsiteY9" fmla="*/ 914400 h 914400"/>
              <a:gd name="connsiteX10" fmla="*/ 152403 w 1958849"/>
              <a:gd name="connsiteY10" fmla="*/ 914400 h 914400"/>
              <a:gd name="connsiteX11" fmla="*/ 0 w 1958849"/>
              <a:gd name="connsiteY11" fmla="*/ 761997 h 914400"/>
              <a:gd name="connsiteX12" fmla="*/ 0 w 1958849"/>
              <a:gd name="connsiteY12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58849" h="914400" extrusionOk="0">
                <a:moveTo>
                  <a:pt x="0" y="152403"/>
                </a:moveTo>
                <a:cubicBezTo>
                  <a:pt x="2480" y="83499"/>
                  <a:pt x="79810" y="-5267"/>
                  <a:pt x="152403" y="0"/>
                </a:cubicBezTo>
                <a:cubicBezTo>
                  <a:pt x="403457" y="-22485"/>
                  <a:pt x="519286" y="19827"/>
                  <a:pt x="687210" y="0"/>
                </a:cubicBezTo>
                <a:cubicBezTo>
                  <a:pt x="855134" y="-19827"/>
                  <a:pt x="1077463" y="-16611"/>
                  <a:pt x="1238558" y="0"/>
                </a:cubicBezTo>
                <a:cubicBezTo>
                  <a:pt x="1399653" y="16611"/>
                  <a:pt x="1628652" y="21549"/>
                  <a:pt x="1806446" y="0"/>
                </a:cubicBezTo>
                <a:cubicBezTo>
                  <a:pt x="1896717" y="-2609"/>
                  <a:pt x="1970442" y="71798"/>
                  <a:pt x="1958849" y="152403"/>
                </a:cubicBezTo>
                <a:cubicBezTo>
                  <a:pt x="1959737" y="440259"/>
                  <a:pt x="1958818" y="545209"/>
                  <a:pt x="1958849" y="761997"/>
                </a:cubicBezTo>
                <a:cubicBezTo>
                  <a:pt x="1970686" y="851466"/>
                  <a:pt x="1881011" y="910459"/>
                  <a:pt x="1806446" y="914400"/>
                </a:cubicBezTo>
                <a:cubicBezTo>
                  <a:pt x="1557705" y="898880"/>
                  <a:pt x="1530630" y="903188"/>
                  <a:pt x="1288179" y="914400"/>
                </a:cubicBezTo>
                <a:cubicBezTo>
                  <a:pt x="1045728" y="925612"/>
                  <a:pt x="1027967" y="939574"/>
                  <a:pt x="769912" y="914400"/>
                </a:cubicBezTo>
                <a:cubicBezTo>
                  <a:pt x="511857" y="889226"/>
                  <a:pt x="295588" y="936182"/>
                  <a:pt x="152403" y="914400"/>
                </a:cubicBezTo>
                <a:cubicBezTo>
                  <a:pt x="60325" y="912792"/>
                  <a:pt x="-13583" y="834822"/>
                  <a:pt x="0" y="761997"/>
                </a:cubicBezTo>
                <a:cubicBezTo>
                  <a:pt x="5046" y="616221"/>
                  <a:pt x="-29158" y="444077"/>
                  <a:pt x="0" y="152403"/>
                </a:cubicBez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rgbClr val="602C0C"/>
            </a:solidFill>
            <a:extLst>
              <a:ext uri="{C807C97D-BFC1-408E-A445-0C87EB9F89A2}">
                <ask:lineSketchStyleProps xmlns:ask="http://schemas.microsoft.com/office/drawing/2018/sketchyshapes" sd="283008404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602C0C"/>
                </a:solidFill>
                <a:latin typeface="Comic Sans MS" panose="030F0702030302020204" pitchFamily="66" charset="0"/>
              </a:rPr>
              <a:t>A farmer feeds animals.</a:t>
            </a:r>
            <a:endParaRPr lang="en-VN" sz="2000" dirty="0">
              <a:solidFill>
                <a:srgbClr val="602C0C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The Most Difficult and The Easiest Farm Animals to Raise - AgriERP Blog">
            <a:extLst>
              <a:ext uri="{FF2B5EF4-FFF2-40B4-BE49-F238E27FC236}">
                <a16:creationId xmlns:a16="http://schemas.microsoft.com/office/drawing/2014/main" id="{6A8119CA-0291-E913-8B53-EDBCD0EB15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2" r="16442"/>
          <a:stretch/>
        </p:blipFill>
        <p:spPr bwMode="auto">
          <a:xfrm>
            <a:off x="800796" y="843341"/>
            <a:ext cx="2103221" cy="1617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2052" name="Picture 4" descr="The Challenge of Photography at The Grand Canyon - YouTube">
            <a:extLst>
              <a:ext uri="{FF2B5EF4-FFF2-40B4-BE49-F238E27FC236}">
                <a16:creationId xmlns:a16="http://schemas.microsoft.com/office/drawing/2014/main" id="{E99387B8-2A63-54E8-7195-5FA6744288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6" r="20095"/>
          <a:stretch/>
        </p:blipFill>
        <p:spPr bwMode="auto">
          <a:xfrm>
            <a:off x="861379" y="2976066"/>
            <a:ext cx="2114104" cy="1651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2054" name="Picture 6" descr="Tips for Choosing a Doctor - Scripps Health">
            <a:extLst>
              <a:ext uri="{FF2B5EF4-FFF2-40B4-BE49-F238E27FC236}">
                <a16:creationId xmlns:a16="http://schemas.microsoft.com/office/drawing/2014/main" id="{ADC796D6-8E84-5003-4494-6C2D23E71F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" r="17585"/>
          <a:stretch/>
        </p:blipFill>
        <p:spPr bwMode="auto">
          <a:xfrm>
            <a:off x="6191790" y="846831"/>
            <a:ext cx="2114105" cy="16136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4" name="Picture 2" descr="Firefighter Job Description">
            <a:extLst>
              <a:ext uri="{FF2B5EF4-FFF2-40B4-BE49-F238E27FC236}">
                <a16:creationId xmlns:a16="http://schemas.microsoft.com/office/drawing/2014/main" id="{5AD0E671-5C5A-3514-554E-443E9BF4AE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" t="21057" r="29264" b="11755"/>
          <a:stretch/>
        </p:blipFill>
        <p:spPr bwMode="auto">
          <a:xfrm>
            <a:off x="3555571" y="2992379"/>
            <a:ext cx="2114104" cy="1617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2056" name="Picture 8" descr="Different Types of Chefs | Commercial Cookery Training at HITsa">
            <a:extLst>
              <a:ext uri="{FF2B5EF4-FFF2-40B4-BE49-F238E27FC236}">
                <a16:creationId xmlns:a16="http://schemas.microsoft.com/office/drawing/2014/main" id="{A32E84AB-B136-4DBA-D00D-2148A02BC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7" r="1562"/>
          <a:stretch/>
        </p:blipFill>
        <p:spPr bwMode="auto">
          <a:xfrm>
            <a:off x="6191791" y="2935237"/>
            <a:ext cx="2114104" cy="16262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0EC5648-1429-0CD3-5A55-B6F068D611A3}"/>
              </a:ext>
            </a:extLst>
          </p:cNvPr>
          <p:cNvSpPr/>
          <p:nvPr/>
        </p:nvSpPr>
        <p:spPr>
          <a:xfrm>
            <a:off x="3292330" y="624967"/>
            <a:ext cx="1958850" cy="837542"/>
          </a:xfrm>
          <a:prstGeom prst="wedgeRoundRectCallout">
            <a:avLst>
              <a:gd name="adj1" fmla="val -65676"/>
              <a:gd name="adj2" fmla="val 30754"/>
              <a:gd name="adj3" fmla="val 16667"/>
            </a:avLst>
          </a:prstGeom>
          <a:solidFill>
            <a:schemeClr val="accent2">
              <a:alpha val="50000"/>
            </a:schemeClr>
          </a:solidFill>
          <a:ln>
            <a:solidFill>
              <a:srgbClr val="602C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602C0C"/>
                </a:solidFill>
                <a:latin typeface="Comic Sans MS" panose="030F0702030302020204" pitchFamily="66" charset="0"/>
              </a:rPr>
              <a:t>What does a farmer do?</a:t>
            </a:r>
          </a:p>
        </p:txBody>
      </p:sp>
    </p:spTree>
    <p:extLst>
      <p:ext uri="{BB962C8B-B14F-4D97-AF65-F5344CB8AC3E}">
        <p14:creationId xmlns:p14="http://schemas.microsoft.com/office/powerpoint/2010/main" val="150477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3183F1-1AD0-F429-6479-D3FE06D52A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88"/>
          <a:stretch/>
        </p:blipFill>
        <p:spPr>
          <a:xfrm>
            <a:off x="0" y="0"/>
            <a:ext cx="9143999" cy="5143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D455CC-5A6F-146E-709D-3E03DA14751C}"/>
              </a:ext>
            </a:extLst>
          </p:cNvPr>
          <p:cNvSpPr txBox="1"/>
          <p:nvPr/>
        </p:nvSpPr>
        <p:spPr>
          <a:xfrm>
            <a:off x="580572" y="347026"/>
            <a:ext cx="1571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  <a:latin typeface="Comic Sans MS" panose="030F0902030302020204" pitchFamily="66" charset="0"/>
              </a:rPr>
              <a:t>6. Role-play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2C17D2-46F7-545B-7AD6-D415076C7D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6413" y="2159000"/>
            <a:ext cx="1646426" cy="2717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06BD63-A819-4311-67D7-B9DF6ED70C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625844" y="2159000"/>
            <a:ext cx="1597903" cy="2717800"/>
          </a:xfrm>
          <a:prstGeom prst="rect">
            <a:avLst/>
          </a:prstGeom>
        </p:spPr>
      </p:pic>
      <p:pic>
        <p:nvPicPr>
          <p:cNvPr id="3074" name="Picture 2" descr="Premium Vector | Local farmers feed the cow and goattraditional animal farm  in asia illustration vector">
            <a:extLst>
              <a:ext uri="{FF2B5EF4-FFF2-40B4-BE49-F238E27FC236}">
                <a16:creationId xmlns:a16="http://schemas.microsoft.com/office/drawing/2014/main" id="{5EE5969E-98FB-9322-FF5E-0CEA841B7B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0" t="8784" r="4637" b="14944"/>
          <a:stretch/>
        </p:blipFill>
        <p:spPr bwMode="auto">
          <a:xfrm>
            <a:off x="4315676" y="3049993"/>
            <a:ext cx="2247900" cy="1483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956495FF-09EB-D574-E132-C3F1E27F6447}"/>
              </a:ext>
            </a:extLst>
          </p:cNvPr>
          <p:cNvSpPr/>
          <p:nvPr/>
        </p:nvSpPr>
        <p:spPr>
          <a:xfrm>
            <a:off x="1127516" y="996468"/>
            <a:ext cx="1763304" cy="688848"/>
          </a:xfrm>
          <a:prstGeom prst="wedgeRoundRectCallout">
            <a:avLst>
              <a:gd name="adj1" fmla="val 59833"/>
              <a:gd name="adj2" fmla="val 38533"/>
              <a:gd name="adj3" fmla="val 16667"/>
            </a:avLst>
          </a:prstGeom>
          <a:solidFill>
            <a:schemeClr val="accent2">
              <a:alpha val="50000"/>
            </a:schemeClr>
          </a:solidFill>
          <a:ln>
            <a:solidFill>
              <a:srgbClr val="602C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602C0C"/>
                </a:solidFill>
                <a:latin typeface="Comic Sans MS" panose="030F0702030302020204" pitchFamily="66" charset="0"/>
              </a:rPr>
              <a:t>What does he do?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8BA29053-FB84-50D1-E2E9-0103566BBC38}"/>
              </a:ext>
            </a:extLst>
          </p:cNvPr>
          <p:cNvSpPr/>
          <p:nvPr/>
        </p:nvSpPr>
        <p:spPr>
          <a:xfrm>
            <a:off x="759915" y="2101026"/>
            <a:ext cx="1763304" cy="688848"/>
          </a:xfrm>
          <a:prstGeom prst="wedgeRoundRectCallout">
            <a:avLst>
              <a:gd name="adj1" fmla="val 59833"/>
              <a:gd name="adj2" fmla="val 38533"/>
              <a:gd name="adj3" fmla="val 16667"/>
            </a:avLst>
          </a:prstGeom>
          <a:solidFill>
            <a:schemeClr val="accent2">
              <a:alpha val="50000"/>
            </a:schemeClr>
          </a:solidFill>
          <a:ln>
            <a:solidFill>
              <a:srgbClr val="602C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602C0C"/>
                </a:solidFill>
                <a:latin typeface="Comic Sans MS" panose="030F0702030302020204" pitchFamily="66" charset="0"/>
              </a:rPr>
              <a:t>Where does he work?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952D64E5-2C3A-C977-14E8-F8E2D48DE1BB}"/>
              </a:ext>
            </a:extLst>
          </p:cNvPr>
          <p:cNvSpPr/>
          <p:nvPr/>
        </p:nvSpPr>
        <p:spPr>
          <a:xfrm>
            <a:off x="669744" y="3399841"/>
            <a:ext cx="1763304" cy="1134059"/>
          </a:xfrm>
          <a:prstGeom prst="wedgeRoundRectCallout">
            <a:avLst>
              <a:gd name="adj1" fmla="val 64154"/>
              <a:gd name="adj2" fmla="val -35213"/>
              <a:gd name="adj3" fmla="val 16667"/>
            </a:avLst>
          </a:prstGeom>
          <a:solidFill>
            <a:schemeClr val="accent2">
              <a:alpha val="50000"/>
            </a:schemeClr>
          </a:solidFill>
          <a:ln>
            <a:solidFill>
              <a:srgbClr val="602C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602C0C"/>
                </a:solidFill>
                <a:latin typeface="Comic Sans MS" panose="030F0702030302020204" pitchFamily="66" charset="0"/>
              </a:rPr>
              <a:t>What does he do everyday?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75574D4E-7A75-4462-BCE6-00BA79AADC33}"/>
              </a:ext>
            </a:extLst>
          </p:cNvPr>
          <p:cNvSpPr/>
          <p:nvPr/>
        </p:nvSpPr>
        <p:spPr>
          <a:xfrm>
            <a:off x="5439626" y="978863"/>
            <a:ext cx="2040673" cy="688848"/>
          </a:xfrm>
          <a:prstGeom prst="wedgeRoundRectCallout">
            <a:avLst>
              <a:gd name="adj1" fmla="val -33519"/>
              <a:gd name="adj2" fmla="val 77250"/>
              <a:gd name="adj3" fmla="val 16667"/>
            </a:avLst>
          </a:prstGeom>
          <a:solidFill>
            <a:schemeClr val="accent2">
              <a:alpha val="50000"/>
            </a:schemeClr>
          </a:solidFill>
          <a:ln>
            <a:solidFill>
              <a:srgbClr val="602C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602C0C"/>
                </a:solidFill>
                <a:latin typeface="Comic Sans MS" panose="030F0702030302020204" pitchFamily="66" charset="0"/>
              </a:rPr>
              <a:t>He’s a farmer.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8D53E2E0-BCD0-2C60-4872-DF6CC44D10B9}"/>
              </a:ext>
            </a:extLst>
          </p:cNvPr>
          <p:cNvSpPr/>
          <p:nvPr/>
        </p:nvSpPr>
        <p:spPr>
          <a:xfrm>
            <a:off x="6976377" y="1983126"/>
            <a:ext cx="1646426" cy="688848"/>
          </a:xfrm>
          <a:prstGeom prst="wedgeRoundRectCallout">
            <a:avLst>
              <a:gd name="adj1" fmla="val -65129"/>
              <a:gd name="adj2" fmla="val 27471"/>
              <a:gd name="adj3" fmla="val 16667"/>
            </a:avLst>
          </a:prstGeom>
          <a:solidFill>
            <a:schemeClr val="accent2">
              <a:alpha val="50000"/>
            </a:schemeClr>
          </a:solidFill>
          <a:ln>
            <a:solidFill>
              <a:srgbClr val="602C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602C0C"/>
                </a:solidFill>
                <a:latin typeface="Comic Sans MS" panose="030F0702030302020204" pitchFamily="66" charset="0"/>
              </a:rPr>
              <a:t>He works on a farm.</a:t>
            </a: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B40904C4-B440-ED66-84AC-B07DC9DC5354}"/>
              </a:ext>
            </a:extLst>
          </p:cNvPr>
          <p:cNvSpPr/>
          <p:nvPr/>
        </p:nvSpPr>
        <p:spPr>
          <a:xfrm>
            <a:off x="6880205" y="3437690"/>
            <a:ext cx="1646427" cy="1107262"/>
          </a:xfrm>
          <a:prstGeom prst="wedgeRoundRectCallout">
            <a:avLst>
              <a:gd name="adj1" fmla="val -61887"/>
              <a:gd name="adj2" fmla="val -34066"/>
              <a:gd name="adj3" fmla="val 16667"/>
            </a:avLst>
          </a:prstGeom>
          <a:solidFill>
            <a:schemeClr val="accent2">
              <a:alpha val="50000"/>
            </a:schemeClr>
          </a:solidFill>
          <a:ln>
            <a:solidFill>
              <a:srgbClr val="602C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602C0C"/>
                </a:solidFill>
                <a:latin typeface="Comic Sans MS" panose="030F0702030302020204" pitchFamily="66" charset="0"/>
              </a:rPr>
              <a:t>He feeds animals on the farm.</a:t>
            </a:r>
          </a:p>
        </p:txBody>
      </p:sp>
    </p:spTree>
    <p:extLst>
      <p:ext uri="{BB962C8B-B14F-4D97-AF65-F5344CB8AC3E}">
        <p14:creationId xmlns:p14="http://schemas.microsoft.com/office/powerpoint/2010/main" val="218109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 animBg="1"/>
      <p:bldP spid="17" grpId="0" animBg="1"/>
      <p:bldP spid="22" grpId="0" animBg="1"/>
      <p:bldP spid="28" grpId="0" animBg="1"/>
      <p:bldP spid="29" grpId="0" animBg="1"/>
      <p:bldP spid="3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DE62E0-3DDA-3577-C82C-59D085799D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91372" y="1601271"/>
            <a:ext cx="6161256" cy="1940957"/>
          </a:xfrm>
          <a:prstGeom prst="roundRect">
            <a:avLst/>
          </a:prstGeom>
          <a:solidFill>
            <a:srgbClr val="E8E560">
              <a:alpha val="70000"/>
            </a:srgbClr>
          </a:solidFill>
          <a:ln>
            <a:solidFill>
              <a:schemeClr val="accent6">
                <a:lumMod val="2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6">
                    <a:lumMod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4. PRODUCTION</a:t>
            </a:r>
          </a:p>
          <a:p>
            <a:pPr algn="ctr"/>
            <a:r>
              <a:rPr lang="en-US" sz="5400" b="1" dirty="0">
                <a:solidFill>
                  <a:schemeClr val="accent6">
                    <a:lumMod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Secret garden</a:t>
            </a:r>
          </a:p>
        </p:txBody>
      </p:sp>
    </p:spTree>
    <p:extLst>
      <p:ext uri="{BB962C8B-B14F-4D97-AF65-F5344CB8AC3E}">
        <p14:creationId xmlns:p14="http://schemas.microsoft.com/office/powerpoint/2010/main" val="323765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4CD218-8BAE-A74E-7FEB-FF1F6CAD1C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404816" y="1703427"/>
            <a:ext cx="4334367" cy="1736646"/>
          </a:xfrm>
          <a:prstGeom prst="roundRect">
            <a:avLst/>
          </a:prstGeom>
          <a:solidFill>
            <a:srgbClr val="E8E560">
              <a:alpha val="50000"/>
            </a:srgbClr>
          </a:solidFill>
          <a:ln>
            <a:solidFill>
              <a:schemeClr val="accent6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ln w="19050">
                  <a:noFill/>
                </a:ln>
                <a:solidFill>
                  <a:schemeClr val="accent6">
                    <a:lumMod val="25000"/>
                  </a:schemeClr>
                </a:solidFill>
                <a:latin typeface="Comic Sans MS" pitchFamily="66" charset="0"/>
              </a:rPr>
              <a:t>1. WARM UP</a:t>
            </a:r>
          </a:p>
          <a:p>
            <a:pPr algn="ctr"/>
            <a:r>
              <a:rPr lang="en-US" sz="4800" b="1" dirty="0">
                <a:ln w="19050">
                  <a:noFill/>
                </a:ln>
                <a:solidFill>
                  <a:schemeClr val="accent6">
                    <a:lumMod val="25000"/>
                  </a:schemeClr>
                </a:solidFill>
                <a:latin typeface="Comic Sans MS" pitchFamily="66" charset="0"/>
              </a:rPr>
              <a:t>Who am I?</a:t>
            </a:r>
          </a:p>
        </p:txBody>
      </p:sp>
      <p:pic>
        <p:nvPicPr>
          <p:cNvPr id="2" name="The good the bad and the ugly  Them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01.245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84075" y="-3660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0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1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Trong hoa\Zen garden 2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788670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8" y="788670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784384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8" y="784384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722948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788670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750254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227" y="816832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Trong hoa\Plants\ScaredyshroomPvZ2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353543"/>
            <a:ext cx="676688" cy="83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58" y="1680210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1680210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344" y="1680210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8" y="1680210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441" y="1702905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1700333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8" y="1675924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1680210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8" y="2571750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2571750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2503170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282" y="2526768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565" y="2571751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38" y="2488855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030" y="2553773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601" y="2532000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" y="3463290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156" y="3424048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0" descr="C:\Users\ADMIN\Desktop\Trong hoa\Plants\http-%2F%2Fmashable.com%2Fwp-content%2Fgallery%2Fplants-vs-zombies-2-new-plants%2Fbloomerang-copy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57" y="1921755"/>
            <a:ext cx="1161981" cy="107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Flowchart: Process 30"/>
          <p:cNvSpPr/>
          <p:nvPr/>
        </p:nvSpPr>
        <p:spPr>
          <a:xfrm>
            <a:off x="508304" y="1615289"/>
            <a:ext cx="725059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16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  <a:sym typeface="Arial"/>
              </a:rPr>
              <a:t>-1</a:t>
            </a:r>
          </a:p>
        </p:txBody>
      </p:sp>
      <p:pic>
        <p:nvPicPr>
          <p:cNvPr id="32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082" y="3398997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3428144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2" descr="C:\Users\ADMIN\Desktop\Trong hoa\Plants\1 (9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816" y1="83691" x2="48387" y2="94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7864" y="2671849"/>
            <a:ext cx="1197963" cy="118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Flowchart: Process 34"/>
          <p:cNvSpPr/>
          <p:nvPr/>
        </p:nvSpPr>
        <p:spPr>
          <a:xfrm>
            <a:off x="2452294" y="2448897"/>
            <a:ext cx="1066800" cy="365026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16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  <a:sym typeface="Arial"/>
              </a:rPr>
              <a:t>+3</a:t>
            </a:r>
          </a:p>
        </p:txBody>
      </p:sp>
      <p:pic>
        <p:nvPicPr>
          <p:cNvPr id="36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3519814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242" y="3428144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3463290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596" y="3527584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6" descr="C:\Users\ADMIN\Desktop\Trong hoa\Plants\1 (4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6" b="100000" l="0" r="100000">
                        <a14:foregroundMark x1="48544" y1="51293" x2="49191" y2="63578"/>
                        <a14:foregroundMark x1="57929" y1="46121" x2="57929" y2="64871"/>
                        <a14:foregroundMark x1="44948" y1="65939" x2="58885" y2="74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37865" y="1826303"/>
            <a:ext cx="1558184" cy="111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Flowchart: Process 40"/>
          <p:cNvSpPr/>
          <p:nvPr/>
        </p:nvSpPr>
        <p:spPr>
          <a:xfrm>
            <a:off x="7940091" y="1523509"/>
            <a:ext cx="1063002" cy="353648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16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  <a:sym typeface="Arial"/>
              </a:rPr>
              <a:t>+2</a:t>
            </a:r>
          </a:p>
        </p:txBody>
      </p:sp>
      <p:pic>
        <p:nvPicPr>
          <p:cNvPr id="42" name="Picture 5" descr="C:\Users\ADMIN\Desktop\Trong hoa\Plants\Plants_vs_zombies_2_sunflower_by_illustation16-d7gic8z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153" y="1067619"/>
            <a:ext cx="962799" cy="98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9" descr="C:\Users\ADMIN\Desktop\Trong hoa\Plants\Twin_Sunflower_HD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128" y="1640079"/>
            <a:ext cx="1507692" cy="121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C:\Users\ADMIN\Desktop\Trong hoa\Plants\1 (3)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828" y="1048211"/>
            <a:ext cx="1171144" cy="101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Flowchart: Process 44"/>
          <p:cNvSpPr/>
          <p:nvPr/>
        </p:nvSpPr>
        <p:spPr>
          <a:xfrm>
            <a:off x="4741502" y="794922"/>
            <a:ext cx="962827" cy="354073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  <a:sym typeface="Arial"/>
              </a:rPr>
              <a:t>- 2</a:t>
            </a:r>
          </a:p>
        </p:txBody>
      </p:sp>
      <p:pic>
        <p:nvPicPr>
          <p:cNvPr id="46" name="Picture 3" descr="C:\Users\ADMIN\Desktop\Trong hoa\Plants\d3186e4c507dfe0834d26148baff6125--plants-vs-zombies-google.jp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407" y="2910751"/>
            <a:ext cx="1253821" cy="104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Trong hoa\Plants\1 (10)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65" y="304176"/>
            <a:ext cx="872439" cy="96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C:\Users\ADMIN\Desktop\Trong hoa\Plants\2011427115447_8.jp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6191" b="8996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550" y="296475"/>
            <a:ext cx="1235949" cy="111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227" y="2123125"/>
            <a:ext cx="965574" cy="96557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41" y="1310078"/>
            <a:ext cx="916889" cy="9168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440" y="4594"/>
            <a:ext cx="916889" cy="91688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467" y="734701"/>
            <a:ext cx="965574" cy="965574"/>
          </a:xfrm>
          <a:prstGeom prst="rect">
            <a:avLst/>
          </a:prstGeom>
        </p:spPr>
      </p:pic>
      <p:pic>
        <p:nvPicPr>
          <p:cNvPr id="53" name="Picture 33" descr="C:\Users\ADMIN\Desktop\Trong hoa\Plants\1 (7)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52722" y="2943702"/>
            <a:ext cx="1259707" cy="104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7441430" y="-763824"/>
            <a:ext cx="609600" cy="609600"/>
          </a:xfrm>
          <a:prstGeom prst="rect">
            <a:avLst/>
          </a:prstGeom>
        </p:spPr>
      </p:pic>
      <p:pic>
        <p:nvPicPr>
          <p:cNvPr id="57" name="Picture 56">
            <a:hlinkClick r:id="rId34" action="ppaction://hlinksldjump"/>
            <a:extLst>
              <a:ext uri="{FF2B5EF4-FFF2-40B4-BE49-F238E27FC236}">
                <a16:creationId xmlns:a16="http://schemas.microsoft.com/office/drawing/2014/main" id="{6D520B41-F672-C69E-6381-7E3E356F4E1C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261117" y="4435795"/>
            <a:ext cx="685799" cy="68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90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6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42424" showWhenStopped="0">
                <p:cTn id="1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31" grpId="0" animBg="1"/>
      <p:bldP spid="35" grpId="0" animBg="1"/>
      <p:bldP spid="41" grpId="0" animBg="1"/>
      <p:bldP spid="4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emium Vector | Cartoon of happy farmer and kids with farm animals on the  far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4"/>
          <a:stretch/>
        </p:blipFill>
        <p:spPr bwMode="auto">
          <a:xfrm>
            <a:off x="1159957" y="642242"/>
            <a:ext cx="6486037" cy="44783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noFill/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70" name="TextBox 69"/>
          <p:cNvSpPr txBox="1"/>
          <p:nvPr/>
        </p:nvSpPr>
        <p:spPr>
          <a:xfrm>
            <a:off x="1400842" y="344293"/>
            <a:ext cx="6004269" cy="612934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A farmer _______</a:t>
            </a:r>
            <a:r>
              <a:rPr kumimoji="0" lang="en-US" sz="30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on a farm.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774327" y="379865"/>
            <a:ext cx="12298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works</a:t>
            </a:r>
            <a:endParaRPr kumimoji="0" lang="en-US" sz="30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47E9809-CAEA-0ACA-A9CB-A41CDBC36E07}"/>
              </a:ext>
            </a:extLst>
          </p:cNvPr>
          <p:cNvSpPr txBox="1"/>
          <p:nvPr/>
        </p:nvSpPr>
        <p:spPr>
          <a:xfrm>
            <a:off x="0" y="0"/>
            <a:ext cx="1904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800" dirty="0">
                <a:solidFill>
                  <a:sysClr val="windowText" lastClr="000000"/>
                </a:solidFill>
                <a:latin typeface="Comic Sans MS" panose="030F0902030302020204" pitchFamily="66" charset="0"/>
              </a:rPr>
              <a:t>Fill in the blank:</a:t>
            </a:r>
          </a:p>
        </p:txBody>
      </p:sp>
      <p:pic>
        <p:nvPicPr>
          <p:cNvPr id="71" name="Picture 7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2654" y="3872785"/>
            <a:ext cx="1322883" cy="124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9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3" grpId="0"/>
      <p:bldP spid="7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/>
          <p:cNvSpPr txBox="1"/>
          <p:nvPr/>
        </p:nvSpPr>
        <p:spPr>
          <a:xfrm>
            <a:off x="2978410" y="30778"/>
            <a:ext cx="3627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What does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a doctor do?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25000"/>
                </a:schemeClr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667850" y="486274"/>
            <a:ext cx="6417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A doctor takes care of people.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712" y="1138773"/>
            <a:ext cx="4067418" cy="4045029"/>
          </a:xfrm>
          <a:prstGeom prst="rect">
            <a:avLst/>
          </a:prstGeom>
          <a:noFill/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102DF04C-3C29-FC72-ABAB-F889293950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2654" y="3872785"/>
            <a:ext cx="1322883" cy="124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2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8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2323"/>
          <a:stretch/>
        </p:blipFill>
        <p:spPr>
          <a:xfrm>
            <a:off x="1446673" y="664837"/>
            <a:ext cx="6156392" cy="448467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B57282FB-A3BC-2525-8639-599C109CB571}"/>
              </a:ext>
            </a:extLst>
          </p:cNvPr>
          <p:cNvSpPr txBox="1"/>
          <p:nvPr/>
        </p:nvSpPr>
        <p:spPr>
          <a:xfrm>
            <a:off x="2856897" y="67631"/>
            <a:ext cx="3335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omic Sans MS" panose="030F0902030302020204" pitchFamily="66" charset="0"/>
              </a:rPr>
              <a:t>What does a chef do?</a:t>
            </a:r>
            <a:endParaRPr lang="en-VN" sz="2400" dirty="0">
              <a:solidFill>
                <a:schemeClr val="accent1">
                  <a:lumMod val="50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9DC9AED-2091-D1F4-8E7C-9F9CC7945620}"/>
              </a:ext>
            </a:extLst>
          </p:cNvPr>
          <p:cNvSpPr txBox="1"/>
          <p:nvPr/>
        </p:nvSpPr>
        <p:spPr>
          <a:xfrm>
            <a:off x="2048069" y="454313"/>
            <a:ext cx="4953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latin typeface="Comic Sans MS" panose="030F0902030302020204" pitchFamily="66" charset="0"/>
              </a:rPr>
              <a:t>A chef cooks great food.</a:t>
            </a:r>
            <a:endParaRPr lang="en-VN" sz="32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id="{15D63495-9FD9-B9F0-B9B5-255691B38F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2654" y="3872785"/>
            <a:ext cx="1322883" cy="124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7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remium Vector | Local farmers feed the cow and goattraditional animal farm  in asia illustration vecto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13"/>
          <a:stretch/>
        </p:blipFill>
        <p:spPr bwMode="auto">
          <a:xfrm>
            <a:off x="0" y="-404261"/>
            <a:ext cx="9144000" cy="553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76"/>
          <p:cNvSpPr txBox="1"/>
          <p:nvPr/>
        </p:nvSpPr>
        <p:spPr>
          <a:xfrm>
            <a:off x="1596574" y="-404261"/>
            <a:ext cx="6589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Listen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and fill in the blank: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25000"/>
                </a:schemeClr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023230" y="30429"/>
            <a:ext cx="5593880" cy="646986"/>
          </a:xfrm>
          <a:prstGeom prst="roundRect">
            <a:avLst/>
          </a:prstGeom>
          <a:solidFill>
            <a:srgbClr val="ABDDF4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i="1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A farmer ______ animals.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25000"/>
                </a:schemeClr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47208" y="-348"/>
            <a:ext cx="12923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feeds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3" name="Fire Truck Siren 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98425" y="178027"/>
            <a:ext cx="406400" cy="406400"/>
          </a:xfrm>
          <a:prstGeom prst="rect">
            <a:avLst/>
          </a:prstGeom>
        </p:spPr>
      </p:pic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:a16="http://schemas.microsoft.com/office/drawing/2014/main" id="{E7AF3E4E-6822-8E0D-B534-5FFD207480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82654" y="3872785"/>
            <a:ext cx="1322883" cy="124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49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7" grpId="0"/>
      <p:bldP spid="79" grpId="0" animBg="1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F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eacher Cartoon Images - Free Download on Freep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908" y="885914"/>
            <a:ext cx="6080131" cy="4234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7417E1CA-8E5A-CD69-8DB5-F957F875EC25}"/>
              </a:ext>
            </a:extLst>
          </p:cNvPr>
          <p:cNvSpPr txBox="1"/>
          <p:nvPr/>
        </p:nvSpPr>
        <p:spPr>
          <a:xfrm>
            <a:off x="2807661" y="-24897"/>
            <a:ext cx="3794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6">
                    <a:lumMod val="25000"/>
                  </a:schemeClr>
                </a:solidFill>
                <a:latin typeface="Comic Sans MS" panose="030F0902030302020204" pitchFamily="66" charset="0"/>
              </a:rPr>
              <a:t>What does a teacher do?</a:t>
            </a:r>
            <a:endParaRPr lang="en-VN" sz="2400" dirty="0">
              <a:solidFill>
                <a:schemeClr val="accent6">
                  <a:lumMod val="25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E00B266-9226-D273-5CBB-5D98F6957726}"/>
              </a:ext>
            </a:extLst>
          </p:cNvPr>
          <p:cNvSpPr txBox="1"/>
          <p:nvPr/>
        </p:nvSpPr>
        <p:spPr>
          <a:xfrm>
            <a:off x="1922601" y="340515"/>
            <a:ext cx="5564747" cy="646986"/>
          </a:xfrm>
          <a:prstGeom prst="roundRect">
            <a:avLst/>
          </a:prstGeom>
          <a:solidFill>
            <a:srgbClr val="B6EFE8"/>
          </a:solidFill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latin typeface="Comic Sans MS" panose="030F0902030302020204" pitchFamily="66" charset="0"/>
              </a:rPr>
              <a:t>A teacher teaches children.</a:t>
            </a:r>
            <a:endParaRPr lang="en-VN" sz="32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id="{4BB104BB-3E76-137E-6718-4C123D0C17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2654" y="3872785"/>
            <a:ext cx="1322883" cy="124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5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hotographer Stock Illustration - Download Image Now - Photographer, Camera  - Photographic Equipment, Cartoon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646" y="923330"/>
            <a:ext cx="4220169" cy="422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BC6B583E-A945-C25C-EA19-EC791723594A}"/>
              </a:ext>
            </a:extLst>
          </p:cNvPr>
          <p:cNvSpPr txBox="1"/>
          <p:nvPr/>
        </p:nvSpPr>
        <p:spPr>
          <a:xfrm>
            <a:off x="2442521" y="0"/>
            <a:ext cx="4610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6">
                    <a:lumMod val="25000"/>
                  </a:schemeClr>
                </a:solidFill>
                <a:latin typeface="Comic Sans MS" panose="030F0902030302020204" pitchFamily="66" charset="0"/>
              </a:rPr>
              <a:t>What does a photographer do?</a:t>
            </a:r>
            <a:endParaRPr lang="en-VN" sz="2400" dirty="0">
              <a:solidFill>
                <a:schemeClr val="accent6">
                  <a:lumMod val="25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5D25C1E-0CD4-0087-9360-B0AA3502DC28}"/>
              </a:ext>
            </a:extLst>
          </p:cNvPr>
          <p:cNvSpPr txBox="1"/>
          <p:nvPr/>
        </p:nvSpPr>
        <p:spPr>
          <a:xfrm>
            <a:off x="1666668" y="461665"/>
            <a:ext cx="61622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omic Sans MS" panose="030F0902030302020204" pitchFamily="66" charset="0"/>
              </a:rPr>
              <a:t>A photographer takes photos.</a:t>
            </a:r>
            <a:endParaRPr lang="en-VN" sz="3200" b="1" i="1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id="{06A086FB-9AF4-1C3F-D584-B6DFBF8E1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2654" y="3872785"/>
            <a:ext cx="1322883" cy="124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0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6C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ree Vector | Hand drawn firefighter putting out a fir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8"/>
          <a:stretch/>
        </p:blipFill>
        <p:spPr bwMode="auto">
          <a:xfrm>
            <a:off x="770021" y="401458"/>
            <a:ext cx="7721417" cy="4748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D25EB7B2-C175-AAB4-84F7-9196FB8F66BC}"/>
              </a:ext>
            </a:extLst>
          </p:cNvPr>
          <p:cNvSpPr txBox="1"/>
          <p:nvPr/>
        </p:nvSpPr>
        <p:spPr>
          <a:xfrm>
            <a:off x="2297969" y="61575"/>
            <a:ext cx="4277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2"/>
                </a:solidFill>
                <a:latin typeface="Comic Sans MS" panose="030F0902030302020204" pitchFamily="66" charset="0"/>
              </a:rPr>
              <a:t>What does a firefighter do?</a:t>
            </a:r>
            <a:endParaRPr lang="en-VN" sz="2400" dirty="0">
              <a:solidFill>
                <a:schemeClr val="accent2"/>
              </a:solidFill>
              <a:latin typeface="Comic Sans MS" panose="030F0902030302020204" pitchFamily="66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B461695-2847-BDAA-B78C-F06B43A9C024}"/>
              </a:ext>
            </a:extLst>
          </p:cNvPr>
          <p:cNvSpPr txBox="1"/>
          <p:nvPr/>
        </p:nvSpPr>
        <p:spPr>
          <a:xfrm>
            <a:off x="1574213" y="401458"/>
            <a:ext cx="5982322" cy="646986"/>
          </a:xfrm>
          <a:prstGeom prst="roundRect">
            <a:avLst/>
          </a:prstGeom>
          <a:solidFill>
            <a:srgbClr val="7D6C7C"/>
          </a:solidFill>
        </p:spPr>
        <p:txBody>
          <a:bodyPr wrap="none" rtlCol="0">
            <a:spAutoFit/>
          </a:bodyPr>
          <a:lstStyle/>
          <a:p>
            <a:r>
              <a:rPr lang="en-GB" sz="3200" b="1" i="1" dirty="0">
                <a:solidFill>
                  <a:schemeClr val="tx2"/>
                </a:solidFill>
                <a:latin typeface="Comic Sans MS" panose="030F0902030302020204" pitchFamily="66" charset="0"/>
              </a:rPr>
              <a:t>A firefighter puts out fires.</a:t>
            </a:r>
            <a:endParaRPr lang="en-VN" sz="3200" b="1" i="1" dirty="0">
              <a:solidFill>
                <a:schemeClr val="tx2"/>
              </a:solidFill>
              <a:latin typeface="Comic Sans MS" panose="030F0902030302020204" pitchFamily="66" charset="0"/>
            </a:endParaRPr>
          </a:p>
        </p:txBody>
      </p:sp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id="{C37C1245-855B-E7AD-42EA-3BB6B24929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2654" y="3872785"/>
            <a:ext cx="1322883" cy="124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1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259914-6ACC-C9CB-59C3-4A69362E0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99337" y="2112049"/>
            <a:ext cx="5545325" cy="919401"/>
          </a:xfrm>
          <a:prstGeom prst="roundRect">
            <a:avLst/>
          </a:prstGeom>
          <a:solidFill>
            <a:srgbClr val="E8E560">
              <a:alpha val="70000"/>
            </a:srgbClr>
          </a:solidFill>
          <a:ln>
            <a:solidFill>
              <a:schemeClr val="accent6">
                <a:lumMod val="2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25000"/>
                  </a:schemeClr>
                </a:solidFill>
                <a:latin typeface="Comic Sans MS" pitchFamily="66" charset="0"/>
              </a:rPr>
              <a:t>5. ASSESSMENT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pic>
        <p:nvPicPr>
          <p:cNvPr id="3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9991B868-ACF8-492B-F580-B053D1F38C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4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D6E2F3-7B8C-6371-296A-BD1B764520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88"/>
          <a:stretch/>
        </p:blipFill>
        <p:spPr>
          <a:xfrm>
            <a:off x="0" y="0"/>
            <a:ext cx="9143999" cy="5143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8D7ADA-3DFD-B302-6E1F-538D33C413E5}"/>
              </a:ext>
            </a:extLst>
          </p:cNvPr>
          <p:cNvSpPr txBox="1"/>
          <p:nvPr/>
        </p:nvSpPr>
        <p:spPr>
          <a:xfrm>
            <a:off x="690991" y="347026"/>
            <a:ext cx="1882247" cy="4618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Clr>
                <a:schemeClr val="bg2"/>
              </a:buClr>
            </a:pPr>
            <a:r>
              <a:rPr lang="en-US" sz="1800" dirty="0">
                <a:solidFill>
                  <a:srgbClr val="411E16"/>
                </a:solidFill>
                <a:latin typeface="Comic Sans MS" panose="030F0902030302020204" pitchFamily="66" charset="0"/>
              </a:rPr>
              <a:t>Read and circle.</a:t>
            </a:r>
            <a:endParaRPr lang="en-VN" sz="1800" dirty="0">
              <a:solidFill>
                <a:srgbClr val="411E16"/>
              </a:solidFill>
              <a:latin typeface="Comic Sans MS" panose="030F09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3D7AE1-A458-D73F-CA42-A8DD4FB95443}"/>
              </a:ext>
            </a:extLst>
          </p:cNvPr>
          <p:cNvSpPr txBox="1"/>
          <p:nvPr/>
        </p:nvSpPr>
        <p:spPr>
          <a:xfrm>
            <a:off x="1141894" y="808884"/>
            <a:ext cx="7070274" cy="3932992"/>
          </a:xfrm>
          <a:prstGeom prst="roundRect">
            <a:avLst/>
          </a:prstGeom>
          <a:solidFill>
            <a:srgbClr val="DDA960">
              <a:alpha val="50000"/>
            </a:srgbClr>
          </a:solidFill>
        </p:spPr>
        <p:txBody>
          <a:bodyPr wrap="non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</a:pPr>
            <a:r>
              <a:rPr lang="en-US" sz="1800" dirty="0">
                <a:solidFill>
                  <a:srgbClr val="411E16"/>
                </a:solidFill>
                <a:latin typeface="Comic Sans MS" panose="030F0902030302020204" pitchFamily="66" charset="0"/>
              </a:rPr>
              <a:t>1. What does a vet do?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411E16"/>
              </a:buClr>
              <a:buFontTx/>
              <a:buChar char="-"/>
            </a:pPr>
            <a:r>
              <a:rPr lang="en-US" sz="1800" dirty="0">
                <a:solidFill>
                  <a:srgbClr val="411E16"/>
                </a:solidFill>
                <a:latin typeface="Comic Sans MS" panose="030F0902030302020204" pitchFamily="66" charset="0"/>
              </a:rPr>
              <a:t>A vet takes care of </a:t>
            </a:r>
            <a:r>
              <a:rPr lang="en-US" sz="1800" b="1" dirty="0">
                <a:solidFill>
                  <a:srgbClr val="411E16"/>
                </a:solidFill>
                <a:latin typeface="Comic Sans MS" panose="030F0902030302020204" pitchFamily="66" charset="0"/>
              </a:rPr>
              <a:t>animals</a:t>
            </a:r>
            <a:r>
              <a:rPr lang="en-US" sz="1800" dirty="0">
                <a:solidFill>
                  <a:srgbClr val="411E16"/>
                </a:solidFill>
                <a:latin typeface="Comic Sans MS" panose="030F0902030302020204" pitchFamily="66" charset="0"/>
              </a:rPr>
              <a:t>/</a:t>
            </a:r>
            <a:r>
              <a:rPr lang="en-US" sz="1800" b="1" dirty="0">
                <a:solidFill>
                  <a:srgbClr val="411E16"/>
                </a:solidFill>
                <a:latin typeface="Comic Sans MS" panose="030F0902030302020204" pitchFamily="66" charset="0"/>
              </a:rPr>
              <a:t> people</a:t>
            </a:r>
          </a:p>
          <a:p>
            <a:pPr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</a:pPr>
            <a:r>
              <a:rPr lang="en-US" sz="1800" dirty="0">
                <a:solidFill>
                  <a:srgbClr val="411E16"/>
                </a:solidFill>
                <a:latin typeface="Comic Sans MS" panose="030F0902030302020204" pitchFamily="66" charset="0"/>
              </a:rPr>
              <a:t>2. What does a student do?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411E16"/>
              </a:buClr>
              <a:buFontTx/>
              <a:buChar char="-"/>
            </a:pPr>
            <a:r>
              <a:rPr lang="en-US" sz="1800" dirty="0">
                <a:solidFill>
                  <a:srgbClr val="411E16"/>
                </a:solidFill>
                <a:latin typeface="Comic Sans MS" panose="030F0902030302020204" pitchFamily="66" charset="0"/>
              </a:rPr>
              <a:t>A student </a:t>
            </a:r>
            <a:r>
              <a:rPr lang="en-US" sz="1800" b="1" dirty="0">
                <a:solidFill>
                  <a:srgbClr val="411E16"/>
                </a:solidFill>
                <a:latin typeface="Comic Sans MS" panose="030F0902030302020204" pitchFamily="66" charset="0"/>
              </a:rPr>
              <a:t>learns</a:t>
            </a:r>
            <a:r>
              <a:rPr lang="en-US" sz="1800" dirty="0">
                <a:solidFill>
                  <a:srgbClr val="411E16"/>
                </a:solidFill>
                <a:latin typeface="Comic Sans MS" panose="030F0902030302020204" pitchFamily="66" charset="0"/>
              </a:rPr>
              <a:t>/</a:t>
            </a:r>
            <a:r>
              <a:rPr lang="en-US" sz="1800" b="1" dirty="0">
                <a:solidFill>
                  <a:srgbClr val="411E16"/>
                </a:solidFill>
                <a:latin typeface="Comic Sans MS" panose="030F0902030302020204" pitchFamily="66" charset="0"/>
              </a:rPr>
              <a:t> works </a:t>
            </a:r>
            <a:r>
              <a:rPr lang="en-US" sz="1800" dirty="0">
                <a:solidFill>
                  <a:srgbClr val="411E16"/>
                </a:solidFill>
                <a:latin typeface="Comic Sans MS" panose="030F0902030302020204" pitchFamily="66" charset="0"/>
              </a:rPr>
              <a:t>at school.</a:t>
            </a:r>
          </a:p>
          <a:p>
            <a:pPr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</a:pPr>
            <a:r>
              <a:rPr lang="en-US" sz="1800" dirty="0">
                <a:solidFill>
                  <a:srgbClr val="411E16"/>
                </a:solidFill>
                <a:latin typeface="Comic Sans MS" panose="030F0902030302020204" pitchFamily="66" charset="0"/>
              </a:rPr>
              <a:t>3. What does a chef do?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411E16"/>
              </a:buClr>
              <a:buFontTx/>
              <a:buChar char="-"/>
            </a:pPr>
            <a:r>
              <a:rPr lang="en-US" sz="1800" dirty="0">
                <a:solidFill>
                  <a:srgbClr val="411E16"/>
                </a:solidFill>
                <a:latin typeface="Comic Sans MS" panose="030F0902030302020204" pitchFamily="66" charset="0"/>
              </a:rPr>
              <a:t>A chef </a:t>
            </a:r>
            <a:r>
              <a:rPr lang="en-US" sz="1800" b="1" dirty="0">
                <a:solidFill>
                  <a:srgbClr val="411E16"/>
                </a:solidFill>
                <a:latin typeface="Comic Sans MS" panose="030F0902030302020204" pitchFamily="66" charset="0"/>
              </a:rPr>
              <a:t>cooks great food</a:t>
            </a:r>
            <a:r>
              <a:rPr lang="en-US" sz="1800" dirty="0">
                <a:solidFill>
                  <a:srgbClr val="411E16"/>
                </a:solidFill>
                <a:latin typeface="Comic Sans MS" panose="030F0902030302020204" pitchFamily="66" charset="0"/>
              </a:rPr>
              <a:t>/ </a:t>
            </a:r>
            <a:r>
              <a:rPr lang="en-US" sz="1800" b="1" dirty="0">
                <a:solidFill>
                  <a:srgbClr val="411E16"/>
                </a:solidFill>
                <a:latin typeface="Comic Sans MS" panose="030F0902030302020204" pitchFamily="66" charset="0"/>
              </a:rPr>
              <a:t>helps animals</a:t>
            </a:r>
            <a:r>
              <a:rPr lang="en-US" sz="1800" dirty="0">
                <a:solidFill>
                  <a:srgbClr val="411E16"/>
                </a:solidFill>
                <a:latin typeface="Comic Sans MS" panose="030F0902030302020204" pitchFamily="66" charset="0"/>
              </a:rPr>
              <a:t>.</a:t>
            </a:r>
          </a:p>
          <a:p>
            <a:pPr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</a:pPr>
            <a:r>
              <a:rPr lang="en-US" sz="1800" dirty="0">
                <a:solidFill>
                  <a:srgbClr val="411E16"/>
                </a:solidFill>
                <a:latin typeface="Comic Sans MS" panose="030F0902030302020204" pitchFamily="66" charset="0"/>
              </a:rPr>
              <a:t>4. What does a farmer do?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411E16"/>
              </a:buClr>
              <a:buFontTx/>
              <a:buChar char="-"/>
            </a:pPr>
            <a:r>
              <a:rPr lang="en-US" sz="1800" dirty="0">
                <a:solidFill>
                  <a:srgbClr val="411E16"/>
                </a:solidFill>
                <a:latin typeface="Comic Sans MS" panose="030F0902030302020204" pitchFamily="66" charset="0"/>
              </a:rPr>
              <a:t>A farmer </a:t>
            </a:r>
            <a:r>
              <a:rPr lang="en-US" sz="1800" b="1" dirty="0">
                <a:solidFill>
                  <a:srgbClr val="411E16"/>
                </a:solidFill>
                <a:latin typeface="Comic Sans MS" panose="030F0902030302020204" pitchFamily="66" charset="0"/>
              </a:rPr>
              <a:t>helps people</a:t>
            </a:r>
            <a:r>
              <a:rPr lang="en-US" sz="1800" dirty="0">
                <a:solidFill>
                  <a:srgbClr val="411E16"/>
                </a:solidFill>
                <a:latin typeface="Comic Sans MS" panose="030F0902030302020204" pitchFamily="66" charset="0"/>
              </a:rPr>
              <a:t>/ </a:t>
            </a:r>
            <a:r>
              <a:rPr lang="en-US" sz="1800" b="1" dirty="0">
                <a:solidFill>
                  <a:srgbClr val="411E16"/>
                </a:solidFill>
                <a:latin typeface="Comic Sans MS" panose="030F0902030302020204" pitchFamily="66" charset="0"/>
              </a:rPr>
              <a:t>feeds the animals</a:t>
            </a:r>
            <a:r>
              <a:rPr lang="en-US" sz="1800" dirty="0">
                <a:solidFill>
                  <a:srgbClr val="411E16"/>
                </a:solidFill>
                <a:latin typeface="Comic Sans MS" panose="030F0902030302020204" pitchFamily="66" charset="0"/>
              </a:rPr>
              <a:t>.</a:t>
            </a:r>
          </a:p>
          <a:p>
            <a:pPr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</a:pPr>
            <a:r>
              <a:rPr lang="en-US" sz="1800" dirty="0">
                <a:solidFill>
                  <a:srgbClr val="411E16"/>
                </a:solidFill>
                <a:latin typeface="Comic Sans MS" panose="030F0902030302020204" pitchFamily="66" charset="0"/>
              </a:rPr>
              <a:t>5. What does a photographer do?</a:t>
            </a:r>
          </a:p>
          <a:p>
            <a:pPr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</a:pPr>
            <a:r>
              <a:rPr lang="en-US" sz="1800" dirty="0">
                <a:solidFill>
                  <a:srgbClr val="411E16"/>
                </a:solidFill>
                <a:latin typeface="Comic Sans MS" panose="030F0902030302020204" pitchFamily="66" charset="0"/>
              </a:rPr>
              <a:t>- A photographer </a:t>
            </a:r>
            <a:r>
              <a:rPr lang="en-US" sz="1800" b="1" dirty="0">
                <a:solidFill>
                  <a:srgbClr val="411E16"/>
                </a:solidFill>
                <a:latin typeface="Comic Sans MS" panose="030F0902030302020204" pitchFamily="66" charset="0"/>
              </a:rPr>
              <a:t>takes nice photos</a:t>
            </a:r>
            <a:r>
              <a:rPr lang="en-US" sz="1800" dirty="0">
                <a:solidFill>
                  <a:srgbClr val="411E16"/>
                </a:solidFill>
                <a:latin typeface="Comic Sans MS" panose="030F0902030302020204" pitchFamily="66" charset="0"/>
              </a:rPr>
              <a:t>/ </a:t>
            </a:r>
            <a:r>
              <a:rPr lang="en-US" sz="1800" b="1" dirty="0">
                <a:solidFill>
                  <a:srgbClr val="411E16"/>
                </a:solidFill>
                <a:latin typeface="Comic Sans MS" panose="030F0902030302020204" pitchFamily="66" charset="0"/>
              </a:rPr>
              <a:t>takes cares of people</a:t>
            </a:r>
            <a:r>
              <a:rPr lang="en-US" sz="1800" dirty="0">
                <a:solidFill>
                  <a:srgbClr val="411E16"/>
                </a:solidFill>
                <a:latin typeface="Comic Sans MS" panose="030F0902030302020204" pitchFamily="66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04D92F4-DF83-3553-B688-D84816C16B8E}"/>
              </a:ext>
            </a:extLst>
          </p:cNvPr>
          <p:cNvSpPr/>
          <p:nvPr/>
        </p:nvSpPr>
        <p:spPr>
          <a:xfrm>
            <a:off x="3817891" y="1377949"/>
            <a:ext cx="881109" cy="30480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F701C6A-5F45-2B96-C1F7-D2E7BAEF5844}"/>
              </a:ext>
            </a:extLst>
          </p:cNvPr>
          <p:cNvSpPr/>
          <p:nvPr/>
        </p:nvSpPr>
        <p:spPr>
          <a:xfrm>
            <a:off x="2827291" y="2070099"/>
            <a:ext cx="735059" cy="30480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B7B0315-D285-EF62-DEA3-B4F0BDFF81D8}"/>
              </a:ext>
            </a:extLst>
          </p:cNvPr>
          <p:cNvSpPr/>
          <p:nvPr/>
        </p:nvSpPr>
        <p:spPr>
          <a:xfrm>
            <a:off x="2459761" y="2768601"/>
            <a:ext cx="1972539" cy="30480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C5F6BD0-9485-47E0-D577-7AFFE8171C67}"/>
              </a:ext>
            </a:extLst>
          </p:cNvPr>
          <p:cNvSpPr/>
          <p:nvPr/>
        </p:nvSpPr>
        <p:spPr>
          <a:xfrm>
            <a:off x="4258445" y="3467103"/>
            <a:ext cx="2028055" cy="30480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6555C50-300D-35DA-8CF7-6D8FCA6CAD47}"/>
              </a:ext>
            </a:extLst>
          </p:cNvPr>
          <p:cNvSpPr/>
          <p:nvPr/>
        </p:nvSpPr>
        <p:spPr>
          <a:xfrm>
            <a:off x="3305945" y="4165605"/>
            <a:ext cx="2028055" cy="30480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4CF0FA-32FA-0CC9-DF27-22BAB96887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4327" y="483379"/>
            <a:ext cx="2517841" cy="198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7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1" grpId="0" animBg="1"/>
      <p:bldP spid="16" grpId="0" animBg="1"/>
      <p:bldP spid="18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 idx="4294967295"/>
          </p:nvPr>
        </p:nvSpPr>
        <p:spPr>
          <a:xfrm>
            <a:off x="318429" y="395024"/>
            <a:ext cx="4793307" cy="3474449"/>
          </a:xfrm>
        </p:spPr>
        <p:txBody>
          <a:bodyPr>
            <a:noAutofit/>
          </a:bodyPr>
          <a:lstStyle/>
          <a:p>
            <a:r>
              <a:rPr lang="es-AR" sz="6600" dirty="0">
                <a:solidFill>
                  <a:srgbClr val="FFC000"/>
                </a:solidFill>
                <a:latin typeface="Comic Sans MS" panose="030F0702030302020204" pitchFamily="66" charset="0"/>
              </a:rPr>
              <a:t>Guess    the job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1A5232-344E-F8DB-F387-34AC68BFAE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1736" y="597733"/>
            <a:ext cx="3870622" cy="3948034"/>
          </a:xfrm>
          <a:prstGeom prst="rect">
            <a:avLst/>
          </a:prstGeom>
        </p:spPr>
      </p:pic>
      <p:pic>
        <p:nvPicPr>
          <p:cNvPr id="6" name="The good the bad and the ugly  Them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01.245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84075" y="-3660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8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01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F15612-6042-D7D8-A91F-6658E1C5A7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88"/>
          <a:stretch/>
        </p:blipFill>
        <p:spPr>
          <a:xfrm>
            <a:off x="0" y="0"/>
            <a:ext cx="9143999" cy="5143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2" name="Rectangle 1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2244585" y="434300"/>
            <a:ext cx="4889190" cy="1297156"/>
          </a:xfrm>
          <a:prstGeom prst="roundRect">
            <a:avLst/>
          </a:prstGeom>
          <a:solidFill>
            <a:srgbClr val="DDA960">
              <a:alpha val="50000"/>
            </a:srgbClr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algn="ctr" defTabSz="914355">
              <a:buClr>
                <a:srgbClr val="F7AE54"/>
              </a:buClr>
            </a:pPr>
            <a:r>
              <a:rPr lang="en-US" sz="3200" b="1" kern="0" spc="300" dirty="0">
                <a:solidFill>
                  <a:srgbClr val="411E16"/>
                </a:solidFill>
                <a:latin typeface="Comic Sans MS" panose="030F0702030302020204" pitchFamily="66" charset="0"/>
              </a:rPr>
              <a:t>UNIT 7: JOBS</a:t>
            </a:r>
          </a:p>
          <a:p>
            <a:pPr algn="ctr" defTabSz="914355">
              <a:buClr>
                <a:srgbClr val="F7AE54"/>
              </a:buClr>
            </a:pPr>
            <a:r>
              <a:rPr lang="en-US" sz="3200" b="1" dirty="0">
                <a:solidFill>
                  <a:srgbClr val="411E16"/>
                </a:solidFill>
                <a:latin typeface="Comic Sans MS" panose="030F0702030302020204" pitchFamily="66" charset="0"/>
              </a:rPr>
              <a:t>LESSON 3: PERIOD 2</a:t>
            </a:r>
            <a:endParaRPr lang="x-none" sz="3200" b="1" dirty="0">
              <a:solidFill>
                <a:srgbClr val="411E16"/>
              </a:solidFill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937000" y="2126348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1794258" y="1839757"/>
            <a:ext cx="5555481" cy="2962509"/>
          </a:xfrm>
          <a:prstGeom prst="roundRect">
            <a:avLst/>
          </a:prstGeom>
          <a:solidFill>
            <a:srgbClr val="DDA960">
              <a:alpha val="50000"/>
            </a:srgbClr>
          </a:solidFill>
        </p:spPr>
        <p:txBody>
          <a:bodyPr wrap="square" lIns="91436" tIns="45718" rIns="91436" bIns="45718" rtlCol="0">
            <a:spAutoFit/>
          </a:bodyPr>
          <a:lstStyle/>
          <a:p>
            <a:pPr defTabSz="914355">
              <a:buClr>
                <a:schemeClr val="bg2"/>
              </a:buClr>
            </a:pPr>
            <a:r>
              <a:rPr lang="x-none" sz="2400" spc="3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What we learnt today</a:t>
            </a:r>
            <a:r>
              <a:rPr lang="en-US" sz="2400" spc="3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  <a:endParaRPr lang="x-none" sz="2400" spc="300" dirty="0">
              <a:solidFill>
                <a:schemeClr val="bg1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defTabSz="914355">
              <a:buClr>
                <a:schemeClr val="bg2"/>
              </a:buClr>
            </a:pPr>
            <a:r>
              <a:rPr lang="en-US" sz="2400" kern="0" spc="3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  <a:sym typeface="Arial"/>
              </a:rPr>
              <a:t>1. Review vocabulary:</a:t>
            </a:r>
          </a:p>
          <a:p>
            <a:pPr defTabSz="914355">
              <a:buClr>
                <a:schemeClr val="bg2"/>
              </a:buClr>
            </a:pPr>
            <a:r>
              <a:rPr lang="en-US" sz="2400" spc="3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- firefighter, feed animals, put out fires, take care of</a:t>
            </a:r>
          </a:p>
          <a:p>
            <a:pPr defTabSz="914355">
              <a:buClr>
                <a:schemeClr val="bg2"/>
              </a:buClr>
            </a:pPr>
            <a:r>
              <a:rPr lang="en-US" sz="2400" kern="0" spc="3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  <a:sym typeface="Arial"/>
              </a:rPr>
              <a:t>2. Structure:</a:t>
            </a:r>
          </a:p>
          <a:p>
            <a:pPr marL="342900" indent="-342900" defTabSz="914355">
              <a:buClr>
                <a:srgbClr val="411E16"/>
              </a:buClr>
              <a:buFontTx/>
              <a:buChar char="-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What does a vet do?</a:t>
            </a:r>
          </a:p>
          <a:p>
            <a:pPr marL="342900" indent="-342900" defTabSz="914355">
              <a:buClr>
                <a:srgbClr val="411E16"/>
              </a:buClr>
              <a:buFontTx/>
              <a:buChar char="-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A vet takes care of animals.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589" y="2571750"/>
            <a:ext cx="2691907" cy="26919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052" y="2512187"/>
            <a:ext cx="2685463" cy="268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8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1"/>
                            </p:stCondLst>
                            <p:childTnLst>
                              <p:par>
                                <p:cTn id="3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02"/>
                            </p:stCondLst>
                            <p:childTnLst>
                              <p:par>
                                <p:cTn id="5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404"/>
                            </p:stCondLst>
                            <p:childTnLst>
                              <p:par>
                                <p:cTn id="6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6"/>
                            </p:stCondLst>
                            <p:childTnLst>
                              <p:par>
                                <p:cTn id="8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717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331" y="7176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6" y="525640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746208" y="2454493"/>
            <a:ext cx="5090246" cy="1754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36" tIns="45718" rIns="91436" bIns="45718">
            <a:spAutoFit/>
          </a:bodyPr>
          <a:lstStyle/>
          <a:p>
            <a:pPr algn="ctr" defTabSz="814414">
              <a:spcBef>
                <a:spcPct val="50000"/>
              </a:spcBef>
              <a:buClr>
                <a:srgbClr val="000000"/>
              </a:buClr>
            </a:pPr>
            <a:r>
              <a:rPr lang="en-US" altLang="zh-CN" sz="5400" b="1" kern="0" dirty="0">
                <a:solidFill>
                  <a:srgbClr val="F7AE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sym typeface="Arial"/>
              </a:rPr>
              <a:t>Thank you &amp; goodbye!</a:t>
            </a:r>
            <a:endParaRPr lang="zh-CN" altLang="en-US" sz="5400" b="1" kern="0" dirty="0">
              <a:solidFill>
                <a:srgbClr val="F7AE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2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5" descr="C:\Users\schne\AppData\Local\Microsoft\Windows\INetCache\IE\JOK3AEZ5\1200px-1976_AMC_Matador_coupe_cocoa_fl-sw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0391" y="286172"/>
            <a:ext cx="3028832" cy="2271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3" name="Bus Horn sound effec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569223" y="-860027"/>
            <a:ext cx="183356" cy="183356"/>
          </a:xfrm>
          <a:prstGeom prst="rect">
            <a:avLst/>
          </a:prstGeom>
        </p:spPr>
      </p:pic>
      <p:pic>
        <p:nvPicPr>
          <p:cNvPr id="4" name="Picture 4" descr="C:\Users\schne\AppData\Local\Microsoft\Windows\INetCache\IE\U5NXPHQI\stop-sign-319045_960_720[1]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52579" y="286172"/>
            <a:ext cx="3025486" cy="22691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5" name="Picture 2" descr="C:\Users\schne\AppData\Local\Microsoft\Windows\INetCache\IE\U5NXPHQI\ICCE_Illinois_School_Bus[1]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43736" y="2679338"/>
            <a:ext cx="3025487" cy="22691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6" name="Picture 11" descr="Resultado de imagen para bus DRIVER 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52579" y="2679338"/>
            <a:ext cx="3995896" cy="22353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90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thinking face 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07389" y="214296"/>
            <a:ext cx="4714908" cy="4714908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5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18026" y="696503"/>
            <a:ext cx="6115050" cy="3750495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s-AR" sz="10000" dirty="0">
                <a:solidFill>
                  <a:srgbClr val="FFFF00"/>
                </a:solidFill>
                <a:latin typeface="Comic Sans MS" panose="030F0702030302020204" pitchFamily="66" charset="0"/>
              </a:rPr>
              <a:t>BUS DRIVER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4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8" name="Picture 10" descr="C:\Users\schne\AppData\Local\Microsoft\Windows\INetCache\IE\971R9EE1\hand-xray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3960" y="86627"/>
            <a:ext cx="3259756" cy="2444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pic>
        <p:nvPicPr>
          <p:cNvPr id="4" name="Picture 4" descr="C:\Users\schne\AppData\Local\Microsoft\Windows\INetCache\IE\U5NXPHQI\estetoscopio[1]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47824" y="95950"/>
            <a:ext cx="3247318" cy="2435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5" name="Picture 2" descr="C:\Users\schne\AppData\Local\Microsoft\Windows\INetCache\IE\JOK3AEZ5\6889837424_023662fbca_z[1]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8473" y="2602206"/>
            <a:ext cx="3255243" cy="2441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6" name="Picture 3" descr="C:\Users\schne\AppData\Local\Microsoft\Windows\INetCache\IE\971R9EE1\Encino_Hospital_Medical_Center_-_05.31.10[1].jpg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47824" y="2599264"/>
            <a:ext cx="3247318" cy="24443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7" name="Picture 5" descr="Resultado de imagen para doctor 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03884" y="3313918"/>
            <a:ext cx="1258777" cy="17297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303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pic>
        <p:nvPicPr>
          <p:cNvPr id="2" name="Picture 2" descr="Resultado de imagen para thinking face png">
            <a:extLst>
              <a:ext uri="{FF2B5EF4-FFF2-40B4-BE49-F238E27FC236}">
                <a16:creationId xmlns:a16="http://schemas.microsoft.com/office/drawing/2014/main" id="{60F52222-6F76-BDB8-402F-C1967A82A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07389" y="214296"/>
            <a:ext cx="4714908" cy="47149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435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14022</TotalTime>
  <Words>555</Words>
  <Application>Microsoft Office PowerPoint</Application>
  <PresentationFormat>On-screen Show (16:9)</PresentationFormat>
  <Paragraphs>87</Paragraphs>
  <Slides>41</Slides>
  <Notes>12</Notes>
  <HiddenSlides>0</HiddenSlides>
  <MMClips>17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Changa One</vt:lpstr>
      <vt:lpstr>Comic Sans MS</vt:lpstr>
      <vt:lpstr>Quicksand</vt:lpstr>
      <vt:lpstr>Life Savers ExtraBold</vt:lpstr>
      <vt:lpstr>Bebas Neue</vt:lpstr>
      <vt:lpstr>Times New Roman</vt:lpstr>
      <vt:lpstr>Life Savers</vt:lpstr>
      <vt:lpstr>Quicksand SemiBold</vt:lpstr>
      <vt:lpstr>Arial</vt:lpstr>
      <vt:lpstr>Calibri</vt:lpstr>
      <vt:lpstr>2_Science Subject for Elementary - 3rd Grade: Physical, Life, and Earth by Slidesgo</vt:lpstr>
      <vt:lpstr>PowerPoint Presentation</vt:lpstr>
      <vt:lpstr>PowerPoint Presentation</vt:lpstr>
      <vt:lpstr>PowerPoint Presentation</vt:lpstr>
      <vt:lpstr>Guess    the job</vt:lpstr>
      <vt:lpstr>PowerPoint Presentation</vt:lpstr>
      <vt:lpstr>PowerPoint Presentation</vt:lpstr>
      <vt:lpstr>BUS DRIVER</vt:lpstr>
      <vt:lpstr>PowerPoint Presentation</vt:lpstr>
      <vt:lpstr>PowerPoint Presentation</vt:lpstr>
      <vt:lpstr>DOCTOR</vt:lpstr>
      <vt:lpstr>PowerPoint Presentation</vt:lpstr>
      <vt:lpstr>PowerPoint Presentation</vt:lpstr>
      <vt:lpstr>DENTIST</vt:lpstr>
      <vt:lpstr>PowerPoint Presentation</vt:lpstr>
      <vt:lpstr>PowerPoint Presentation</vt:lpstr>
      <vt:lpstr>SINGER</vt:lpstr>
      <vt:lpstr>PowerPoint Presentation</vt:lpstr>
      <vt:lpstr>PowerPoint Presentation</vt:lpstr>
      <vt:lpstr>FIRE FIGHTER</vt:lpstr>
      <vt:lpstr>PowerPoint Presentation</vt:lpstr>
      <vt:lpstr>PowerPoint Presentation</vt:lpstr>
      <vt:lpstr>POLICE OFFICER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Organic Poultry Farm MK Campaign</dc:title>
  <dc:creator>Admin</dc:creator>
  <cp:lastModifiedBy>rosetrinh1292@gmail.com</cp:lastModifiedBy>
  <cp:revision>332</cp:revision>
  <dcterms:modified xsi:type="dcterms:W3CDTF">2023-08-02T07:55:55Z</dcterms:modified>
</cp:coreProperties>
</file>