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75" r:id="rId3"/>
    <p:sldId id="284" r:id="rId4"/>
    <p:sldId id="270" r:id="rId5"/>
    <p:sldId id="287" r:id="rId6"/>
  </p:sldIdLst>
  <p:sldSz cx="18288000" cy="10287000"/>
  <p:notesSz cx="6858000" cy="9144000"/>
  <p:embeddedFontLst>
    <p:embeddedFont>
      <p:font typeface="Calibri" pitchFamily="34" charset="0"/>
      <p:regular r:id="rId7"/>
      <p:bold r:id="rId8"/>
      <p:italic r:id="rId9"/>
      <p:boldItalic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31A377-6652-4104-861B-152F9CC3585E}">
          <p14:sldIdLst>
            <p14:sldId id="257"/>
            <p14:sldId id="275"/>
            <p14:sldId id="284"/>
            <p14:sldId id="270"/>
            <p14:sldId id="287"/>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CC2"/>
    <a:srgbClr val="E80393"/>
    <a:srgbClr val="CB987A"/>
    <a:srgbClr val="5D5467"/>
    <a:srgbClr val="FDF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8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2.jpe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4809" y="-810045"/>
            <a:ext cx="21288367" cy="12155963"/>
            <a:chOff x="0" y="0"/>
            <a:chExt cx="28384489" cy="16207951"/>
          </a:xfrm>
        </p:grpSpPr>
        <p:sp>
          <p:nvSpPr>
            <p:cNvPr id="3" name="Freeform 3"/>
            <p:cNvSpPr/>
            <p:nvPr/>
          </p:nvSpPr>
          <p:spPr>
            <a:xfrm>
              <a:off x="0" y="11689158"/>
              <a:ext cx="28384489" cy="4518793"/>
            </a:xfrm>
            <a:custGeom>
              <a:avLst/>
              <a:gdLst/>
              <a:ahLst/>
              <a:cxnLst/>
              <a:rect l="l" t="t" r="r" b="b"/>
              <a:pathLst>
                <a:path w="28384489" h="4518793">
                  <a:moveTo>
                    <a:pt x="0" y="0"/>
                  </a:moveTo>
                  <a:lnTo>
                    <a:pt x="28384489" y="0"/>
                  </a:lnTo>
                  <a:lnTo>
                    <a:pt x="28384489" y="4518793"/>
                  </a:lnTo>
                  <a:lnTo>
                    <a:pt x="0" y="4518793"/>
                  </a:lnTo>
                  <a:lnTo>
                    <a:pt x="0" y="0"/>
                  </a:lnTo>
                  <a:close/>
                </a:path>
              </a:pathLst>
            </a:custGeom>
            <a:blipFill>
              <a:blip r:embed="rId2">
                <a:extLst>
                  <a:ext uri="{96DAC541-7B7A-43D3-8B79-37D633B846F1}">
                    <asvg:svgBlip xmlns="" xmlns:asvg="http://schemas.microsoft.com/office/drawing/2016/SVG/main" r:embed="rId3"/>
                  </a:ext>
                </a:extLst>
              </a:blip>
              <a:stretch>
                <a:fillRect t="-48685" r="-145"/>
              </a:stretch>
            </a:blipFill>
          </p:spPr>
          <p:txBody>
            <a:bodyPr/>
            <a:lstStyle/>
            <a:p>
              <a:endParaRPr lang="en-US"/>
            </a:p>
          </p:txBody>
        </p:sp>
        <p:sp>
          <p:nvSpPr>
            <p:cNvPr id="4" name="Freeform 4"/>
            <p:cNvSpPr/>
            <p:nvPr/>
          </p:nvSpPr>
          <p:spPr>
            <a:xfrm>
              <a:off x="487470" y="0"/>
              <a:ext cx="27409550" cy="12024904"/>
            </a:xfrm>
            <a:custGeom>
              <a:avLst/>
              <a:gdLst/>
              <a:ahLst/>
              <a:cxnLst/>
              <a:rect l="l" t="t" r="r" b="b"/>
              <a:pathLst>
                <a:path w="27409550" h="12024904">
                  <a:moveTo>
                    <a:pt x="0" y="0"/>
                  </a:moveTo>
                  <a:lnTo>
                    <a:pt x="27409550" y="0"/>
                  </a:lnTo>
                  <a:lnTo>
                    <a:pt x="27409550" y="12024904"/>
                  </a:lnTo>
                  <a:lnTo>
                    <a:pt x="0" y="12024904"/>
                  </a:lnTo>
                  <a:lnTo>
                    <a:pt x="0" y="0"/>
                  </a:lnTo>
                  <a:close/>
                </a:path>
              </a:pathLst>
            </a:custGeom>
            <a:blipFill>
              <a:blip r:embed="rId4"/>
              <a:stretch>
                <a:fillRect t="-30307" b="-21557"/>
              </a:stretch>
            </a:blipFill>
          </p:spPr>
          <p:txBody>
            <a:bodyPr/>
            <a:lstStyle/>
            <a:p>
              <a:endParaRPr lang="en-US"/>
            </a:p>
          </p:txBody>
        </p:sp>
      </p:grpSp>
      <p:sp>
        <p:nvSpPr>
          <p:cNvPr id="5" name="TextBox 5"/>
          <p:cNvSpPr txBox="1"/>
          <p:nvPr/>
        </p:nvSpPr>
        <p:spPr>
          <a:xfrm>
            <a:off x="7011616" y="266700"/>
            <a:ext cx="9618601" cy="1006109"/>
          </a:xfrm>
          <a:prstGeom prst="rect">
            <a:avLst/>
          </a:prstGeom>
        </p:spPr>
        <p:txBody>
          <a:bodyPr wrap="square" lIns="0" tIns="0" rIns="0" bIns="0" rtlCol="0" anchor="t">
            <a:spAutoFit/>
          </a:bodyPr>
          <a:lstStyle/>
          <a:p>
            <a:pPr algn="ctr">
              <a:lnSpc>
                <a:spcPts val="8513"/>
              </a:lnSpc>
            </a:pPr>
            <a:r>
              <a:rPr lang="en-US" sz="6000" b="1">
                <a:solidFill>
                  <a:srgbClr val="683E38"/>
                </a:solidFill>
                <a:latin typeface="Arial" panose="020B0604020202020204" pitchFamily="34" charset="0"/>
                <a:cs typeface="Arial" panose="020B0604020202020204" pitchFamily="34" charset="0"/>
              </a:rPr>
              <a:t>NỘI DUNG BÀI HỌC </a:t>
            </a:r>
          </a:p>
        </p:txBody>
      </p:sp>
      <p:sp>
        <p:nvSpPr>
          <p:cNvPr id="7" name="Freeform 7"/>
          <p:cNvSpPr/>
          <p:nvPr/>
        </p:nvSpPr>
        <p:spPr>
          <a:xfrm>
            <a:off x="-2676194" y="-810045"/>
            <a:ext cx="7688272" cy="4976409"/>
          </a:xfrm>
          <a:custGeom>
            <a:avLst/>
            <a:gdLst/>
            <a:ahLst/>
            <a:cxnLst/>
            <a:rect l="l" t="t" r="r" b="b"/>
            <a:pathLst>
              <a:path w="7688272" h="4976409">
                <a:moveTo>
                  <a:pt x="0" y="0"/>
                </a:moveTo>
                <a:lnTo>
                  <a:pt x="7688272" y="0"/>
                </a:lnTo>
                <a:lnTo>
                  <a:pt x="7688272" y="4976409"/>
                </a:lnTo>
                <a:lnTo>
                  <a:pt x="0" y="497640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grpSp>
        <p:nvGrpSpPr>
          <p:cNvPr id="10" name="Group 9">
            <a:extLst>
              <a:ext uri="{FF2B5EF4-FFF2-40B4-BE49-F238E27FC236}">
                <a16:creationId xmlns="" xmlns:a16="http://schemas.microsoft.com/office/drawing/2014/main" id="{C268EC39-E937-1154-5834-6C789AB85FED}"/>
              </a:ext>
            </a:extLst>
          </p:cNvPr>
          <p:cNvGrpSpPr/>
          <p:nvPr/>
        </p:nvGrpSpPr>
        <p:grpSpPr>
          <a:xfrm>
            <a:off x="5683697" y="1714500"/>
            <a:ext cx="11329417" cy="1083933"/>
            <a:chOff x="5486400" y="2078367"/>
            <a:chExt cx="11329417" cy="1083933"/>
          </a:xfrm>
        </p:grpSpPr>
        <p:sp>
          <p:nvSpPr>
            <p:cNvPr id="6" name="TextBox 6"/>
            <p:cNvSpPr txBox="1"/>
            <p:nvPr/>
          </p:nvSpPr>
          <p:spPr>
            <a:xfrm>
              <a:off x="7824217" y="2251706"/>
              <a:ext cx="8991600" cy="737253"/>
            </a:xfrm>
            <a:prstGeom prst="rect">
              <a:avLst/>
            </a:prstGeom>
          </p:spPr>
          <p:txBody>
            <a:bodyPr wrap="square" lIns="0" tIns="0" rIns="0" bIns="0" rtlCol="0" anchor="t">
              <a:spAutoFit/>
            </a:bodyPr>
            <a:lstStyle/>
            <a:p>
              <a:pPr algn="just">
                <a:lnSpc>
                  <a:spcPts val="6300"/>
                </a:lnSpc>
              </a:pPr>
              <a:r>
                <a:rPr lang="en-US" sz="4500">
                  <a:solidFill>
                    <a:srgbClr val="683E38"/>
                  </a:solidFill>
                  <a:latin typeface="Arial" panose="020B0604020202020204" pitchFamily="34" charset="0"/>
                  <a:cs typeface="Arial" panose="020B0604020202020204" pitchFamily="34" charset="0"/>
                </a:rPr>
                <a:t>Nói </a:t>
              </a:r>
            </a:p>
          </p:txBody>
        </p:sp>
        <p:sp>
          <p:nvSpPr>
            <p:cNvPr id="9" name="Rectangle: Rounded Corners 8">
              <a:extLst>
                <a:ext uri="{FF2B5EF4-FFF2-40B4-BE49-F238E27FC236}">
                  <a16:creationId xmlns="" xmlns:a16="http://schemas.microsoft.com/office/drawing/2014/main" id="{4A64E7B7-9DAD-5159-0954-36D906F3364A}"/>
                </a:ext>
              </a:extLst>
            </p:cNvPr>
            <p:cNvSpPr/>
            <p:nvPr/>
          </p:nvSpPr>
          <p:spPr>
            <a:xfrm>
              <a:off x="5486400" y="2078367"/>
              <a:ext cx="1272666" cy="1083933"/>
            </a:xfrm>
            <a:prstGeom prst="roundRect">
              <a:avLst/>
            </a:prstGeom>
            <a:solidFill>
              <a:srgbClr val="5D5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500" b="1">
                  <a:solidFill>
                    <a:schemeClr val="bg1"/>
                  </a:solidFill>
                  <a:latin typeface="Arial" panose="020B0604020202020204" pitchFamily="34" charset="0"/>
                  <a:cs typeface="Arial" panose="020B0604020202020204" pitchFamily="34" charset="0"/>
                </a:rPr>
                <a:t>01</a:t>
              </a:r>
            </a:p>
          </p:txBody>
        </p:sp>
      </p:grpSp>
      <p:grpSp>
        <p:nvGrpSpPr>
          <p:cNvPr id="11" name="Group 10">
            <a:extLst>
              <a:ext uri="{FF2B5EF4-FFF2-40B4-BE49-F238E27FC236}">
                <a16:creationId xmlns="" xmlns:a16="http://schemas.microsoft.com/office/drawing/2014/main" id="{FC46958A-8EC3-419A-7798-81793268E0D0}"/>
              </a:ext>
            </a:extLst>
          </p:cNvPr>
          <p:cNvGrpSpPr/>
          <p:nvPr/>
        </p:nvGrpSpPr>
        <p:grpSpPr>
          <a:xfrm>
            <a:off x="5683697" y="3991398"/>
            <a:ext cx="11329417" cy="1083933"/>
            <a:chOff x="5486400" y="2078367"/>
            <a:chExt cx="11329417" cy="1083933"/>
          </a:xfrm>
        </p:grpSpPr>
        <p:sp>
          <p:nvSpPr>
            <p:cNvPr id="12" name="TextBox 6">
              <a:extLst>
                <a:ext uri="{FF2B5EF4-FFF2-40B4-BE49-F238E27FC236}">
                  <a16:creationId xmlns="" xmlns:a16="http://schemas.microsoft.com/office/drawing/2014/main" id="{36A5F38E-563C-781A-4EA7-1EC5D160E153}"/>
                </a:ext>
              </a:extLst>
            </p:cNvPr>
            <p:cNvSpPr txBox="1"/>
            <p:nvPr/>
          </p:nvSpPr>
          <p:spPr>
            <a:xfrm>
              <a:off x="7824217" y="2203014"/>
              <a:ext cx="8991600" cy="910377"/>
            </a:xfrm>
            <a:prstGeom prst="rect">
              <a:avLst/>
            </a:prstGeom>
          </p:spPr>
          <p:txBody>
            <a:bodyPr wrap="square" lIns="0" tIns="0" rIns="0" bIns="0" rtlCol="0" anchor="t">
              <a:spAutoFit/>
            </a:bodyPr>
            <a:lstStyle/>
            <a:p>
              <a:pPr algn="just">
                <a:lnSpc>
                  <a:spcPct val="150000"/>
                </a:lnSpc>
              </a:pPr>
              <a:r>
                <a:rPr lang="en-US" sz="4500">
                  <a:solidFill>
                    <a:srgbClr val="683E38"/>
                  </a:solidFill>
                  <a:latin typeface="Arial" panose="020B0604020202020204" pitchFamily="34" charset="0"/>
                  <a:cs typeface="Arial" panose="020B0604020202020204" pitchFamily="34" charset="0"/>
                </a:rPr>
                <a:t>Trao đổi góp ý</a:t>
              </a:r>
            </a:p>
          </p:txBody>
        </p:sp>
        <p:sp>
          <p:nvSpPr>
            <p:cNvPr id="13" name="Rectangle: Rounded Corners 12">
              <a:extLst>
                <a:ext uri="{FF2B5EF4-FFF2-40B4-BE49-F238E27FC236}">
                  <a16:creationId xmlns="" xmlns:a16="http://schemas.microsoft.com/office/drawing/2014/main" id="{8C999E1F-F16C-025B-E351-67A32208A017}"/>
                </a:ext>
              </a:extLst>
            </p:cNvPr>
            <p:cNvSpPr/>
            <p:nvPr/>
          </p:nvSpPr>
          <p:spPr>
            <a:xfrm>
              <a:off x="5486400" y="2078367"/>
              <a:ext cx="1272666" cy="1083933"/>
            </a:xfrm>
            <a:prstGeom prst="roundRect">
              <a:avLst/>
            </a:prstGeom>
            <a:solidFill>
              <a:srgbClr val="5D5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500" b="1">
                  <a:solidFill>
                    <a:schemeClr val="bg1"/>
                  </a:solidFill>
                  <a:latin typeface="Arial" panose="020B0604020202020204" pitchFamily="34" charset="0"/>
                  <a:cs typeface="Arial" panose="020B0604020202020204" pitchFamily="34" charset="0"/>
                </a:rPr>
                <a:t>02</a:t>
              </a:r>
            </a:p>
          </p:txBody>
        </p:sp>
      </p:grpSp>
      <p:grpSp>
        <p:nvGrpSpPr>
          <p:cNvPr id="14" name="Group 13">
            <a:extLst>
              <a:ext uri="{FF2B5EF4-FFF2-40B4-BE49-F238E27FC236}">
                <a16:creationId xmlns="" xmlns:a16="http://schemas.microsoft.com/office/drawing/2014/main" id="{8B1F20C0-5D41-6D23-F620-F0D61C4C0C42}"/>
              </a:ext>
            </a:extLst>
          </p:cNvPr>
          <p:cNvGrpSpPr/>
          <p:nvPr/>
        </p:nvGrpSpPr>
        <p:grpSpPr>
          <a:xfrm>
            <a:off x="5683697" y="6497512"/>
            <a:ext cx="11329417" cy="1083933"/>
            <a:chOff x="5486400" y="2078367"/>
            <a:chExt cx="11329417" cy="1083933"/>
          </a:xfrm>
        </p:grpSpPr>
        <p:sp>
          <p:nvSpPr>
            <p:cNvPr id="15" name="TextBox 6">
              <a:extLst>
                <a:ext uri="{FF2B5EF4-FFF2-40B4-BE49-F238E27FC236}">
                  <a16:creationId xmlns="" xmlns:a16="http://schemas.microsoft.com/office/drawing/2014/main" id="{4306F546-AE64-26AA-FDD8-9D6C542C76D2}"/>
                </a:ext>
              </a:extLst>
            </p:cNvPr>
            <p:cNvSpPr txBox="1"/>
            <p:nvPr/>
          </p:nvSpPr>
          <p:spPr>
            <a:xfrm>
              <a:off x="7824217" y="2165144"/>
              <a:ext cx="8991600" cy="910377"/>
            </a:xfrm>
            <a:prstGeom prst="rect">
              <a:avLst/>
            </a:prstGeom>
          </p:spPr>
          <p:txBody>
            <a:bodyPr wrap="square" lIns="0" tIns="0" rIns="0" bIns="0" rtlCol="0" anchor="t">
              <a:spAutoFit/>
            </a:bodyPr>
            <a:lstStyle/>
            <a:p>
              <a:pPr algn="just">
                <a:lnSpc>
                  <a:spcPct val="150000"/>
                </a:lnSpc>
              </a:pPr>
              <a:r>
                <a:rPr lang="en-US" sz="4500">
                  <a:solidFill>
                    <a:srgbClr val="683E38"/>
                  </a:solidFill>
                  <a:latin typeface="Arial" panose="020B0604020202020204" pitchFamily="34" charset="0"/>
                  <a:cs typeface="Arial" panose="020B0604020202020204" pitchFamily="34" charset="0"/>
                </a:rPr>
                <a:t>Vận dụng </a:t>
              </a:r>
            </a:p>
          </p:txBody>
        </p:sp>
        <p:sp>
          <p:nvSpPr>
            <p:cNvPr id="16" name="Rectangle: Rounded Corners 15">
              <a:extLst>
                <a:ext uri="{FF2B5EF4-FFF2-40B4-BE49-F238E27FC236}">
                  <a16:creationId xmlns="" xmlns:a16="http://schemas.microsoft.com/office/drawing/2014/main" id="{5AA2EE90-CD78-4FB3-E819-8E3737360765}"/>
                </a:ext>
              </a:extLst>
            </p:cNvPr>
            <p:cNvSpPr/>
            <p:nvPr/>
          </p:nvSpPr>
          <p:spPr>
            <a:xfrm>
              <a:off x="5486400" y="2078367"/>
              <a:ext cx="1272666" cy="1083933"/>
            </a:xfrm>
            <a:prstGeom prst="roundRect">
              <a:avLst/>
            </a:prstGeom>
            <a:solidFill>
              <a:srgbClr val="5D5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500" b="1">
                  <a:solidFill>
                    <a:schemeClr val="bg1"/>
                  </a:solidFill>
                  <a:latin typeface="Arial" panose="020B0604020202020204" pitchFamily="34" charset="0"/>
                  <a:cs typeface="Arial" panose="020B0604020202020204" pitchFamily="34" charset="0"/>
                </a:rPr>
                <a:t>03</a:t>
              </a:r>
            </a:p>
          </p:txBody>
        </p:sp>
      </p:grpSp>
      <p:sp>
        <p:nvSpPr>
          <p:cNvPr id="17" name="Freeform 10">
            <a:extLst>
              <a:ext uri="{FF2B5EF4-FFF2-40B4-BE49-F238E27FC236}">
                <a16:creationId xmlns="" xmlns:a16="http://schemas.microsoft.com/office/drawing/2014/main" id="{C453F28E-3643-F8FC-C1FE-362673E808CF}"/>
              </a:ext>
            </a:extLst>
          </p:cNvPr>
          <p:cNvSpPr/>
          <p:nvPr/>
        </p:nvSpPr>
        <p:spPr>
          <a:xfrm>
            <a:off x="1010663" y="6797222"/>
            <a:ext cx="2892318" cy="1940482"/>
          </a:xfrm>
          <a:custGeom>
            <a:avLst/>
            <a:gdLst/>
            <a:ahLst/>
            <a:cxnLst/>
            <a:rect l="l" t="t" r="r" b="b"/>
            <a:pathLst>
              <a:path w="2892318" h="1940482">
                <a:moveTo>
                  <a:pt x="0" y="0"/>
                </a:moveTo>
                <a:lnTo>
                  <a:pt x="2892317" y="0"/>
                </a:lnTo>
                <a:lnTo>
                  <a:pt x="2892317" y="1940482"/>
                </a:lnTo>
                <a:lnTo>
                  <a:pt x="0" y="194048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18" name="Freeform 9">
            <a:extLst>
              <a:ext uri="{FF2B5EF4-FFF2-40B4-BE49-F238E27FC236}">
                <a16:creationId xmlns="" xmlns:a16="http://schemas.microsoft.com/office/drawing/2014/main" id="{D8D9A7D3-0905-4EB5-2EE3-B52CF3DCD484}"/>
              </a:ext>
            </a:extLst>
          </p:cNvPr>
          <p:cNvSpPr/>
          <p:nvPr/>
        </p:nvSpPr>
        <p:spPr>
          <a:xfrm>
            <a:off x="-432377" y="6174770"/>
            <a:ext cx="1863402" cy="2814260"/>
          </a:xfrm>
          <a:custGeom>
            <a:avLst/>
            <a:gdLst/>
            <a:ahLst/>
            <a:cxnLst/>
            <a:rect l="l" t="t" r="r" b="b"/>
            <a:pathLst>
              <a:path w="3610804" h="4472843">
                <a:moveTo>
                  <a:pt x="0" y="0"/>
                </a:moveTo>
                <a:lnTo>
                  <a:pt x="3610804" y="0"/>
                </a:lnTo>
                <a:lnTo>
                  <a:pt x="3610804" y="4472843"/>
                </a:lnTo>
                <a:lnTo>
                  <a:pt x="0" y="447284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9F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8B04E47-C06F-6EB9-1C5A-DF786E304056}"/>
              </a:ext>
            </a:extLst>
          </p:cNvPr>
          <p:cNvSpPr/>
          <p:nvPr/>
        </p:nvSpPr>
        <p:spPr>
          <a:xfrm>
            <a:off x="-609600" y="9448800"/>
            <a:ext cx="19507200" cy="2438400"/>
          </a:xfrm>
          <a:prstGeom prst="rect">
            <a:avLst/>
          </a:prstGeom>
          <a:solidFill>
            <a:srgbClr val="CB98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91C91E49-4055-0E0F-AE37-34ABAF084526}"/>
              </a:ext>
            </a:extLst>
          </p:cNvPr>
          <p:cNvSpPr txBox="1"/>
          <p:nvPr/>
        </p:nvSpPr>
        <p:spPr>
          <a:xfrm>
            <a:off x="1047750" y="114300"/>
            <a:ext cx="17221200" cy="1002710"/>
          </a:xfrm>
          <a:prstGeom prst="rect">
            <a:avLst/>
          </a:prstGeom>
          <a:noFill/>
        </p:spPr>
        <p:txBody>
          <a:bodyPr wrap="square" rtlCol="0">
            <a:spAutoFit/>
          </a:bodyPr>
          <a:lstStyle/>
          <a:p>
            <a:pPr algn="just">
              <a:lnSpc>
                <a:spcPct val="150000"/>
              </a:lnSpc>
            </a:pPr>
            <a:r>
              <a:rPr lang="en-US" sz="4500" b="1">
                <a:solidFill>
                  <a:srgbClr val="C00000"/>
                </a:solidFill>
                <a:latin typeface="Arial" panose="020B0604020202020204" pitchFamily="34" charset="0"/>
                <a:cs typeface="Arial" panose="020B0604020202020204" pitchFamily="34" charset="0"/>
              </a:rPr>
              <a:t>Bài tập 1. </a:t>
            </a:r>
            <a:r>
              <a:rPr lang="en-US" sz="4500">
                <a:solidFill>
                  <a:srgbClr val="002060"/>
                </a:solidFill>
                <a:latin typeface="Arial" panose="020B0604020202020204" pitchFamily="34" charset="0"/>
                <a:cs typeface="Arial" panose="020B0604020202020204" pitchFamily="34" charset="0"/>
              </a:rPr>
              <a:t>Nói: </a:t>
            </a:r>
          </a:p>
        </p:txBody>
      </p:sp>
      <p:sp>
        <p:nvSpPr>
          <p:cNvPr id="16" name="TextBox 15">
            <a:extLst>
              <a:ext uri="{FF2B5EF4-FFF2-40B4-BE49-F238E27FC236}">
                <a16:creationId xmlns="" xmlns:a16="http://schemas.microsoft.com/office/drawing/2014/main" id="{92AB021E-F03C-94B0-AF32-2A87944752E6}"/>
              </a:ext>
            </a:extLst>
          </p:cNvPr>
          <p:cNvSpPr txBox="1"/>
          <p:nvPr/>
        </p:nvSpPr>
        <p:spPr>
          <a:xfrm>
            <a:off x="876300" y="1250839"/>
            <a:ext cx="16535400" cy="4032066"/>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3500">
                <a:latin typeface="Arial" panose="020B0604020202020204" pitchFamily="34" charset="0"/>
                <a:cs typeface="Arial" panose="020B0604020202020204" pitchFamily="34" charset="0"/>
              </a:rPr>
              <a:t>Dựa vào dàn ý đã lập ở hoạt động Viết, Em hãy thuật lại sự việc theo yêu cầu. </a:t>
            </a:r>
          </a:p>
          <a:p>
            <a:pPr marL="571500" indent="-571500" algn="just">
              <a:lnSpc>
                <a:spcPct val="150000"/>
              </a:lnSpc>
              <a:buFont typeface="Wingdings" panose="05000000000000000000" pitchFamily="2" charset="2"/>
              <a:buChar char="§"/>
            </a:pPr>
            <a:r>
              <a:rPr lang="en-US" sz="3500">
                <a:latin typeface="Arial" panose="020B0604020202020204" pitchFamily="34" charset="0"/>
                <a:cs typeface="Arial" panose="020B0604020202020204" pitchFamily="34" charset="0"/>
              </a:rPr>
              <a:t>Khi nói, em cần kết hợp thể hiện suy nghĩ, cảm xúc của mình qua giọng nói, cử chỉ, điệu bộ,…</a:t>
            </a:r>
          </a:p>
          <a:p>
            <a:pPr marL="571500" indent="-571500" algn="just">
              <a:lnSpc>
                <a:spcPct val="150000"/>
              </a:lnSpc>
              <a:buFont typeface="Wingdings" panose="05000000000000000000" pitchFamily="2" charset="2"/>
              <a:buChar char="§"/>
            </a:pPr>
            <a:r>
              <a:rPr lang="en-US" sz="3500">
                <a:latin typeface="Arial" panose="020B0604020202020204" pitchFamily="34" charset="0"/>
                <a:cs typeface="Arial" panose="020B0604020202020204" pitchFamily="34" charset="0"/>
              </a:rPr>
              <a:t>Em có thể kết hợp giới thiệu tranh ảnh, video,…ghi lại việc làm thể hiện truyền thống Uống nước nhứo nguồn mà em đã tham gia hoặc chứng kiến. </a:t>
            </a:r>
          </a:p>
        </p:txBody>
      </p:sp>
      <p:pic>
        <p:nvPicPr>
          <p:cNvPr id="6" name="Picture 5">
            <a:extLst>
              <a:ext uri="{FF2B5EF4-FFF2-40B4-BE49-F238E27FC236}">
                <a16:creationId xmlns="" xmlns:a16="http://schemas.microsoft.com/office/drawing/2014/main" id="{E68E1C5E-BA01-8247-A42C-7F3611541237}"/>
              </a:ext>
            </a:extLst>
          </p:cNvPr>
          <p:cNvPicPr>
            <a:picLocks noChangeAspect="1"/>
          </p:cNvPicPr>
          <p:nvPr/>
        </p:nvPicPr>
        <p:blipFill rotWithShape="1">
          <a:blip r:embed="rId2">
            <a:extLst>
              <a:ext uri="{28A0092B-C50C-407E-A947-70E740481C1C}">
                <a14:useLocalDpi xmlns:a14="http://schemas.microsoft.com/office/drawing/2010/main" val="0"/>
              </a:ext>
            </a:extLst>
          </a:blip>
          <a:srcRect r="51036"/>
          <a:stretch/>
        </p:blipFill>
        <p:spPr>
          <a:xfrm>
            <a:off x="1581148" y="5334540"/>
            <a:ext cx="6305550" cy="4866735"/>
          </a:xfrm>
          <a:prstGeom prst="rect">
            <a:avLst/>
          </a:prstGeom>
        </p:spPr>
      </p:pic>
      <p:pic>
        <p:nvPicPr>
          <p:cNvPr id="7" name="Picture 6">
            <a:extLst>
              <a:ext uri="{FF2B5EF4-FFF2-40B4-BE49-F238E27FC236}">
                <a16:creationId xmlns="" xmlns:a16="http://schemas.microsoft.com/office/drawing/2014/main" id="{4329D178-44C6-2A2B-2EDF-032588C98321}"/>
              </a:ext>
            </a:extLst>
          </p:cNvPr>
          <p:cNvPicPr>
            <a:picLocks noChangeAspect="1"/>
          </p:cNvPicPr>
          <p:nvPr/>
        </p:nvPicPr>
        <p:blipFill rotWithShape="1">
          <a:blip r:embed="rId2">
            <a:extLst>
              <a:ext uri="{28A0092B-C50C-407E-A947-70E740481C1C}">
                <a14:useLocalDpi xmlns:a14="http://schemas.microsoft.com/office/drawing/2010/main" val="0"/>
              </a:ext>
            </a:extLst>
          </a:blip>
          <a:srcRect l="48519" r="2"/>
          <a:stretch/>
        </p:blipFill>
        <p:spPr>
          <a:xfrm>
            <a:off x="10401304" y="5282905"/>
            <a:ext cx="6629400" cy="4866735"/>
          </a:xfrm>
          <a:prstGeom prst="rect">
            <a:avLst/>
          </a:prstGeom>
        </p:spPr>
      </p:pic>
    </p:spTree>
    <p:extLst>
      <p:ext uri="{BB962C8B-B14F-4D97-AF65-F5344CB8AC3E}">
        <p14:creationId xmlns:p14="http://schemas.microsoft.com/office/powerpoint/2010/main" val="407869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9F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8B04E47-C06F-6EB9-1C5A-DF786E304056}"/>
              </a:ext>
            </a:extLst>
          </p:cNvPr>
          <p:cNvSpPr/>
          <p:nvPr/>
        </p:nvSpPr>
        <p:spPr>
          <a:xfrm>
            <a:off x="-609600" y="9448800"/>
            <a:ext cx="19507200" cy="2438400"/>
          </a:xfrm>
          <a:prstGeom prst="rect">
            <a:avLst/>
          </a:prstGeom>
          <a:solidFill>
            <a:srgbClr val="CB98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91C91E49-4055-0E0F-AE37-34ABAF084526}"/>
              </a:ext>
            </a:extLst>
          </p:cNvPr>
          <p:cNvSpPr txBox="1"/>
          <p:nvPr/>
        </p:nvSpPr>
        <p:spPr>
          <a:xfrm>
            <a:off x="533400" y="148743"/>
            <a:ext cx="17221200" cy="1002710"/>
          </a:xfrm>
          <a:prstGeom prst="rect">
            <a:avLst/>
          </a:prstGeom>
          <a:noFill/>
        </p:spPr>
        <p:txBody>
          <a:bodyPr wrap="square" rtlCol="0">
            <a:spAutoFit/>
          </a:bodyPr>
          <a:lstStyle/>
          <a:p>
            <a:pPr algn="ctr">
              <a:lnSpc>
                <a:spcPct val="150000"/>
              </a:lnSpc>
            </a:pPr>
            <a:r>
              <a:rPr lang="en-US" sz="4500" b="1">
                <a:solidFill>
                  <a:srgbClr val="C00000"/>
                </a:solidFill>
                <a:latin typeface="Arial" panose="020B0604020202020204" pitchFamily="34" charset="0"/>
                <a:cs typeface="Arial" panose="020B0604020202020204" pitchFamily="34" charset="0"/>
              </a:rPr>
              <a:t>Dàn ý bài viết </a:t>
            </a:r>
            <a:endParaRPr lang="en-US" sz="4500">
              <a:solidFill>
                <a:srgbClr val="002060"/>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 xmlns:a16="http://schemas.microsoft.com/office/drawing/2014/main" id="{12AFC382-36C7-D873-23FD-4AAE8BCE27CD}"/>
              </a:ext>
            </a:extLst>
          </p:cNvPr>
          <p:cNvGrpSpPr/>
          <p:nvPr/>
        </p:nvGrpSpPr>
        <p:grpSpPr>
          <a:xfrm>
            <a:off x="2222538" y="1409700"/>
            <a:ext cx="15396903" cy="1901706"/>
            <a:chOff x="1423309" y="1315217"/>
            <a:chExt cx="7267567" cy="987395"/>
          </a:xfrm>
        </p:grpSpPr>
        <p:sp>
          <p:nvSpPr>
            <p:cNvPr id="3" name="Rectangle 2">
              <a:extLst>
                <a:ext uri="{FF2B5EF4-FFF2-40B4-BE49-F238E27FC236}">
                  <a16:creationId xmlns="" xmlns:a16="http://schemas.microsoft.com/office/drawing/2014/main" id="{A608EF3B-CBF0-A51E-CE7B-E91E28067D76}"/>
                </a:ext>
              </a:extLst>
            </p:cNvPr>
            <p:cNvSpPr/>
            <p:nvPr/>
          </p:nvSpPr>
          <p:spPr>
            <a:xfrm>
              <a:off x="1423309" y="1315217"/>
              <a:ext cx="7179134" cy="932825"/>
            </a:xfrm>
            <a:prstGeom prst="rect">
              <a:avLst/>
            </a:prstGeom>
            <a:solidFill>
              <a:srgbClr val="F4942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8E8"/>
                </a:solidFill>
                <a:effectLst/>
                <a:uLnTx/>
                <a:uFillTx/>
                <a:latin typeface="Arial"/>
                <a:ea typeface="+mn-ea"/>
                <a:cs typeface="+mn-cs"/>
                <a:sym typeface="Arial"/>
              </a:endParaRPr>
            </a:p>
          </p:txBody>
        </p:sp>
        <p:sp>
          <p:nvSpPr>
            <p:cNvPr id="4" name="Rectangle 3">
              <a:extLst>
                <a:ext uri="{FF2B5EF4-FFF2-40B4-BE49-F238E27FC236}">
                  <a16:creationId xmlns="" xmlns:a16="http://schemas.microsoft.com/office/drawing/2014/main" id="{D0A2AE48-4C5C-0645-4BC1-039B4754F0E8}"/>
                </a:ext>
              </a:extLst>
            </p:cNvPr>
            <p:cNvSpPr/>
            <p:nvPr/>
          </p:nvSpPr>
          <p:spPr>
            <a:xfrm>
              <a:off x="1511742" y="1369787"/>
              <a:ext cx="7179134" cy="932825"/>
            </a:xfrm>
            <a:prstGeom prst="rect">
              <a:avLst/>
            </a:prstGeom>
            <a:solidFill>
              <a:srgbClr val="FFFFFF"/>
            </a:solidFill>
            <a:ln w="25400" cap="flat" cmpd="sng" algn="ctr">
              <a:solidFill>
                <a:srgbClr val="F4942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8E8"/>
                </a:solidFill>
                <a:effectLst/>
                <a:uLnTx/>
                <a:uFillTx/>
                <a:latin typeface="Arial"/>
                <a:ea typeface="+mn-ea"/>
                <a:cs typeface="+mn-cs"/>
                <a:sym typeface="Arial"/>
              </a:endParaRPr>
            </a:p>
          </p:txBody>
        </p:sp>
        <p:sp>
          <p:nvSpPr>
            <p:cNvPr id="8" name="Google Shape;1396;p66">
              <a:extLst>
                <a:ext uri="{FF2B5EF4-FFF2-40B4-BE49-F238E27FC236}">
                  <a16:creationId xmlns="" xmlns:a16="http://schemas.microsoft.com/office/drawing/2014/main" id="{2435795F-B5F2-D1BC-9D2C-D0CB73CA8A3C}"/>
                </a:ext>
              </a:extLst>
            </p:cNvPr>
            <p:cNvSpPr txBox="1"/>
            <p:nvPr/>
          </p:nvSpPr>
          <p:spPr>
            <a:xfrm>
              <a:off x="1621945" y="1431546"/>
              <a:ext cx="6887029" cy="751867"/>
            </a:xfrm>
            <a:prstGeom prst="rect">
              <a:avLst/>
            </a:prstGeom>
            <a:noFill/>
            <a:ln>
              <a:noFill/>
            </a:ln>
          </p:spPr>
          <p:txBody>
            <a:bodyPr spcFirstLastPara="1" wrap="square" lIns="91425" tIns="91425" rIns="91425" bIns="91425" anchor="ctr" anchorCtr="0">
              <a:noAutofit/>
            </a:bodyPr>
            <a:lstStyle/>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en-US" sz="4000" b="0" i="0" u="none" strike="noStrike" kern="0" cap="none" spc="0" normalizeH="0" baseline="0" noProof="0">
                  <a:ln>
                    <a:noFill/>
                  </a:ln>
                  <a:solidFill>
                    <a:srgbClr val="695340"/>
                  </a:solidFill>
                  <a:effectLst/>
                  <a:uLnTx/>
                  <a:uFillTx/>
                  <a:latin typeface="Arial"/>
                  <a:ea typeface="Lato"/>
                  <a:cs typeface="Lato"/>
                  <a:sym typeface="Lato"/>
                </a:rPr>
                <a:t>Giới thiệu sự việc: đia điểm, thời gian tổ chức, những người tham gia hoạt động,…</a:t>
              </a:r>
              <a:endParaRPr kumimoji="0" sz="4000" b="0" i="0" u="none" strike="noStrike" kern="0" cap="none" spc="0" normalizeH="0" baseline="0" noProof="0">
                <a:ln>
                  <a:noFill/>
                </a:ln>
                <a:solidFill>
                  <a:srgbClr val="695340"/>
                </a:solidFill>
                <a:effectLst/>
                <a:uLnTx/>
                <a:uFillTx/>
                <a:latin typeface="Arial"/>
                <a:ea typeface="Lato"/>
                <a:cs typeface="Lato"/>
                <a:sym typeface="Lato"/>
              </a:endParaRPr>
            </a:p>
          </p:txBody>
        </p:sp>
      </p:grpSp>
      <p:grpSp>
        <p:nvGrpSpPr>
          <p:cNvPr id="9" name="Group 8">
            <a:extLst>
              <a:ext uri="{FF2B5EF4-FFF2-40B4-BE49-F238E27FC236}">
                <a16:creationId xmlns="" xmlns:a16="http://schemas.microsoft.com/office/drawing/2014/main" id="{8078AA37-CAAB-1506-8DD7-FFAFD9291FCB}"/>
              </a:ext>
            </a:extLst>
          </p:cNvPr>
          <p:cNvGrpSpPr/>
          <p:nvPr/>
        </p:nvGrpSpPr>
        <p:grpSpPr>
          <a:xfrm>
            <a:off x="2239039" y="6627575"/>
            <a:ext cx="15396903" cy="3107941"/>
            <a:chOff x="1595696" y="3763978"/>
            <a:chExt cx="7267567" cy="1338877"/>
          </a:xfrm>
        </p:grpSpPr>
        <p:grpSp>
          <p:nvGrpSpPr>
            <p:cNvPr id="11" name="Group 10">
              <a:extLst>
                <a:ext uri="{FF2B5EF4-FFF2-40B4-BE49-F238E27FC236}">
                  <a16:creationId xmlns="" xmlns:a16="http://schemas.microsoft.com/office/drawing/2014/main" id="{95BE787A-DBC8-2C29-B8D9-843F163E499A}"/>
                </a:ext>
              </a:extLst>
            </p:cNvPr>
            <p:cNvGrpSpPr/>
            <p:nvPr/>
          </p:nvGrpSpPr>
          <p:grpSpPr>
            <a:xfrm>
              <a:off x="1595696" y="3763978"/>
              <a:ext cx="7267567" cy="1296395"/>
              <a:chOff x="1423309" y="1315217"/>
              <a:chExt cx="7267567" cy="987395"/>
            </a:xfrm>
          </p:grpSpPr>
          <p:sp>
            <p:nvSpPr>
              <p:cNvPr id="13" name="Rectangle 12">
                <a:extLst>
                  <a:ext uri="{FF2B5EF4-FFF2-40B4-BE49-F238E27FC236}">
                    <a16:creationId xmlns="" xmlns:a16="http://schemas.microsoft.com/office/drawing/2014/main" id="{B20D07BD-865B-4621-8533-95793CBC069C}"/>
                  </a:ext>
                </a:extLst>
              </p:cNvPr>
              <p:cNvSpPr/>
              <p:nvPr/>
            </p:nvSpPr>
            <p:spPr>
              <a:xfrm>
                <a:off x="1423309" y="1315217"/>
                <a:ext cx="7179134" cy="932825"/>
              </a:xfrm>
              <a:prstGeom prst="rect">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8E8"/>
                  </a:solidFill>
                  <a:effectLst/>
                  <a:uLnTx/>
                  <a:uFillTx/>
                  <a:latin typeface="Arial"/>
                  <a:ea typeface="+mn-ea"/>
                  <a:cs typeface="+mn-cs"/>
                  <a:sym typeface="Arial"/>
                </a:endParaRPr>
              </a:p>
            </p:txBody>
          </p:sp>
          <p:sp>
            <p:nvSpPr>
              <p:cNvPr id="14" name="Rectangle 13">
                <a:extLst>
                  <a:ext uri="{FF2B5EF4-FFF2-40B4-BE49-F238E27FC236}">
                    <a16:creationId xmlns="" xmlns:a16="http://schemas.microsoft.com/office/drawing/2014/main" id="{B5AD27E5-9005-7F8B-82B2-F78F85B7702A}"/>
                  </a:ext>
                </a:extLst>
              </p:cNvPr>
              <p:cNvSpPr/>
              <p:nvPr/>
            </p:nvSpPr>
            <p:spPr>
              <a:xfrm>
                <a:off x="1511742" y="1369787"/>
                <a:ext cx="7179134" cy="932825"/>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8E8"/>
                  </a:solidFill>
                  <a:effectLst/>
                  <a:uLnTx/>
                  <a:uFillTx/>
                  <a:latin typeface="Arial"/>
                  <a:ea typeface="+mn-ea"/>
                  <a:cs typeface="+mn-cs"/>
                  <a:sym typeface="Arial"/>
                </a:endParaRPr>
              </a:p>
            </p:txBody>
          </p:sp>
        </p:grpSp>
        <p:sp>
          <p:nvSpPr>
            <p:cNvPr id="12" name="Google Shape;1396;p66">
              <a:extLst>
                <a:ext uri="{FF2B5EF4-FFF2-40B4-BE49-F238E27FC236}">
                  <a16:creationId xmlns="" xmlns:a16="http://schemas.microsoft.com/office/drawing/2014/main" id="{5FF608E1-2B18-C249-8BCB-C0956AF65754}"/>
                </a:ext>
              </a:extLst>
            </p:cNvPr>
            <p:cNvSpPr txBox="1"/>
            <p:nvPr/>
          </p:nvSpPr>
          <p:spPr>
            <a:xfrm>
              <a:off x="1830180" y="3893634"/>
              <a:ext cx="6887029" cy="1209221"/>
            </a:xfrm>
            <a:prstGeom prst="rect">
              <a:avLst/>
            </a:prstGeom>
            <a:noFill/>
            <a:ln>
              <a:noFill/>
            </a:ln>
          </p:spPr>
          <p:txBody>
            <a:bodyPr spcFirstLastPara="1" wrap="square" lIns="91425" tIns="91425" rIns="91425" bIns="91425" anchor="ctr" anchorCtr="0">
              <a:noAutofit/>
            </a:bodyPr>
            <a:lstStyle/>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en-US" sz="4000" b="0" i="0" u="none" strike="noStrike" kern="0" cap="none" spc="0" normalizeH="0" baseline="0" noProof="0">
                  <a:ln>
                    <a:noFill/>
                  </a:ln>
                  <a:solidFill>
                    <a:srgbClr val="695340"/>
                  </a:solidFill>
                  <a:effectLst/>
                  <a:uLnTx/>
                  <a:uFillTx/>
                  <a:latin typeface="Arial"/>
                  <a:ea typeface="Lato"/>
                  <a:cs typeface="Lato"/>
                  <a:sym typeface="Lato"/>
                </a:rPr>
                <a:t>Bày tỏ suy nghĩ, cảm xúc về sự việc được tham gia, chứng kiến hoặc nêu việc mình muốn làm tiếp theo để thể hiện truyền thống Uống nước nhớ nguồn. </a:t>
              </a:r>
              <a:endParaRPr kumimoji="0" sz="4000" b="0" i="0" u="none" strike="noStrike" kern="0" cap="none" spc="0" normalizeH="0" baseline="0" noProof="0">
                <a:ln>
                  <a:noFill/>
                </a:ln>
                <a:solidFill>
                  <a:srgbClr val="695340"/>
                </a:solidFill>
                <a:effectLst/>
                <a:uLnTx/>
                <a:uFillTx/>
                <a:latin typeface="Arial"/>
                <a:ea typeface="Lato"/>
                <a:cs typeface="Lato"/>
                <a:sym typeface="Lato"/>
              </a:endParaRPr>
            </a:p>
          </p:txBody>
        </p:sp>
      </p:grpSp>
      <p:sp>
        <p:nvSpPr>
          <p:cNvPr id="15" name="Rectangle 14">
            <a:extLst>
              <a:ext uri="{FF2B5EF4-FFF2-40B4-BE49-F238E27FC236}">
                <a16:creationId xmlns="" xmlns:a16="http://schemas.microsoft.com/office/drawing/2014/main" id="{06BE1BAA-9ED8-4F97-7A9C-BF25A4B70643}"/>
              </a:ext>
            </a:extLst>
          </p:cNvPr>
          <p:cNvSpPr/>
          <p:nvPr/>
        </p:nvSpPr>
        <p:spPr>
          <a:xfrm>
            <a:off x="369768" y="1447295"/>
            <a:ext cx="1727156" cy="1659990"/>
          </a:xfrm>
          <a:prstGeom prst="rect">
            <a:avLst/>
          </a:prstGeom>
          <a:solidFill>
            <a:srgbClr val="FFFFFF"/>
          </a:solidFill>
          <a:ln w="25400" cap="flat" cmpd="sng" algn="ctr">
            <a:solidFill>
              <a:srgbClr val="F4942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49420"/>
                </a:solidFill>
                <a:effectLst/>
                <a:uLnTx/>
                <a:uFillTx/>
                <a:latin typeface="Arial"/>
                <a:ea typeface="+mn-ea"/>
                <a:cs typeface="+mn-cs"/>
                <a:sym typeface="Arial"/>
              </a:rPr>
              <a:t>Mở bài </a:t>
            </a:r>
          </a:p>
        </p:txBody>
      </p:sp>
      <p:grpSp>
        <p:nvGrpSpPr>
          <p:cNvPr id="17" name="Group 16">
            <a:extLst>
              <a:ext uri="{FF2B5EF4-FFF2-40B4-BE49-F238E27FC236}">
                <a16:creationId xmlns="" xmlns:a16="http://schemas.microsoft.com/office/drawing/2014/main" id="{9A1652C2-0BC2-D604-5311-592991505069}"/>
              </a:ext>
            </a:extLst>
          </p:cNvPr>
          <p:cNvGrpSpPr/>
          <p:nvPr/>
        </p:nvGrpSpPr>
        <p:grpSpPr>
          <a:xfrm>
            <a:off x="2219309" y="3698760"/>
            <a:ext cx="15396903" cy="2762500"/>
            <a:chOff x="1595696" y="2329977"/>
            <a:chExt cx="7267567" cy="1358899"/>
          </a:xfrm>
        </p:grpSpPr>
        <p:grpSp>
          <p:nvGrpSpPr>
            <p:cNvPr id="18" name="Group 17">
              <a:extLst>
                <a:ext uri="{FF2B5EF4-FFF2-40B4-BE49-F238E27FC236}">
                  <a16:creationId xmlns="" xmlns:a16="http://schemas.microsoft.com/office/drawing/2014/main" id="{B672DAAC-19F5-22AC-4FC7-63D9E0FE3FDA}"/>
                </a:ext>
              </a:extLst>
            </p:cNvPr>
            <p:cNvGrpSpPr/>
            <p:nvPr/>
          </p:nvGrpSpPr>
          <p:grpSpPr>
            <a:xfrm>
              <a:off x="1595696" y="2329977"/>
              <a:ext cx="7267567" cy="1358899"/>
              <a:chOff x="1423309" y="1315217"/>
              <a:chExt cx="7267567" cy="987395"/>
            </a:xfrm>
          </p:grpSpPr>
          <p:sp>
            <p:nvSpPr>
              <p:cNvPr id="20" name="Rectangle 19">
                <a:extLst>
                  <a:ext uri="{FF2B5EF4-FFF2-40B4-BE49-F238E27FC236}">
                    <a16:creationId xmlns="" xmlns:a16="http://schemas.microsoft.com/office/drawing/2014/main" id="{54F53B5C-918F-EE09-D5A0-84960251BDD4}"/>
                  </a:ext>
                </a:extLst>
              </p:cNvPr>
              <p:cNvSpPr/>
              <p:nvPr/>
            </p:nvSpPr>
            <p:spPr>
              <a:xfrm>
                <a:off x="1423309" y="1315217"/>
                <a:ext cx="7179134" cy="932825"/>
              </a:xfrm>
              <a:prstGeom prst="rect">
                <a:avLst/>
              </a:prstGeom>
              <a:solidFill>
                <a:srgbClr val="00B0F0"/>
              </a:solidFill>
              <a:ln w="254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8E8"/>
                  </a:solidFill>
                  <a:effectLst/>
                  <a:uLnTx/>
                  <a:uFillTx/>
                  <a:latin typeface="Arial"/>
                  <a:ea typeface="+mn-ea"/>
                  <a:cs typeface="+mn-cs"/>
                  <a:sym typeface="Arial"/>
                </a:endParaRPr>
              </a:p>
            </p:txBody>
          </p:sp>
          <p:sp>
            <p:nvSpPr>
              <p:cNvPr id="21" name="Rectangle 20">
                <a:extLst>
                  <a:ext uri="{FF2B5EF4-FFF2-40B4-BE49-F238E27FC236}">
                    <a16:creationId xmlns="" xmlns:a16="http://schemas.microsoft.com/office/drawing/2014/main" id="{54AA3CB1-BC71-9B0B-ACE2-B12B15B6D65C}"/>
                  </a:ext>
                </a:extLst>
              </p:cNvPr>
              <p:cNvSpPr/>
              <p:nvPr/>
            </p:nvSpPr>
            <p:spPr>
              <a:xfrm>
                <a:off x="1511742" y="1369787"/>
                <a:ext cx="7179134" cy="932825"/>
              </a:xfrm>
              <a:prstGeom prst="rect">
                <a:avLst/>
              </a:prstGeom>
              <a:solidFill>
                <a:srgbClr val="FFFFFF"/>
              </a:solidFill>
              <a:ln w="254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8E8"/>
                  </a:solidFill>
                  <a:effectLst/>
                  <a:uLnTx/>
                  <a:uFillTx/>
                  <a:latin typeface="Arial"/>
                  <a:ea typeface="+mn-ea"/>
                  <a:cs typeface="+mn-cs"/>
                  <a:sym typeface="Arial"/>
                </a:endParaRPr>
              </a:p>
            </p:txBody>
          </p:sp>
        </p:grpSp>
        <p:sp>
          <p:nvSpPr>
            <p:cNvPr id="19" name="Google Shape;1396;p66">
              <a:extLst>
                <a:ext uri="{FF2B5EF4-FFF2-40B4-BE49-F238E27FC236}">
                  <a16:creationId xmlns="" xmlns:a16="http://schemas.microsoft.com/office/drawing/2014/main" id="{80E71B48-469E-0AD9-22FC-2696A34E6CCF}"/>
                </a:ext>
              </a:extLst>
            </p:cNvPr>
            <p:cNvSpPr txBox="1"/>
            <p:nvPr/>
          </p:nvSpPr>
          <p:spPr>
            <a:xfrm>
              <a:off x="1830181" y="2436839"/>
              <a:ext cx="6887029" cy="1209221"/>
            </a:xfrm>
            <a:prstGeom prst="rect">
              <a:avLst/>
            </a:prstGeom>
            <a:noFill/>
            <a:ln>
              <a:noFill/>
            </a:ln>
          </p:spPr>
          <p:txBody>
            <a:bodyPr spcFirstLastPara="1" wrap="square" lIns="91425" tIns="91425" rIns="91425" bIns="91425" anchor="ctr" anchorCtr="0">
              <a:noAutofit/>
            </a:bodyPr>
            <a:lstStyle/>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en-US" sz="4000" b="0" i="0" u="none" strike="noStrike" kern="0" cap="none" spc="0" normalizeH="0" baseline="0" noProof="0">
                  <a:ln>
                    <a:noFill/>
                  </a:ln>
                  <a:solidFill>
                    <a:srgbClr val="695340"/>
                  </a:solidFill>
                  <a:effectLst/>
                  <a:uLnTx/>
                  <a:uFillTx/>
                  <a:latin typeface="Arial"/>
                  <a:ea typeface="Lato"/>
                  <a:cs typeface="Lato"/>
                  <a:sym typeface="Lato"/>
                </a:rPr>
                <a:t>Nêu diễn biến của sự việc theo trình tự thời gian: bắt đầu – tiếp theo – kết thúc,… (cần nêu các hoạt động, việc làm đúng với những gì em đã tham gia hoặc chứng kiến).</a:t>
              </a:r>
              <a:endParaRPr kumimoji="0" sz="4000" b="0" i="0" u="none" strike="noStrike" kern="0" cap="none" spc="0" normalizeH="0" baseline="0" noProof="0">
                <a:ln>
                  <a:noFill/>
                </a:ln>
                <a:solidFill>
                  <a:srgbClr val="695340"/>
                </a:solidFill>
                <a:effectLst/>
                <a:uLnTx/>
                <a:uFillTx/>
                <a:latin typeface="Arial"/>
                <a:ea typeface="Lato"/>
                <a:cs typeface="Lato"/>
                <a:sym typeface="Lato"/>
              </a:endParaRPr>
            </a:p>
          </p:txBody>
        </p:sp>
      </p:grpSp>
      <p:sp>
        <p:nvSpPr>
          <p:cNvPr id="22" name="Rectangle 21">
            <a:extLst>
              <a:ext uri="{FF2B5EF4-FFF2-40B4-BE49-F238E27FC236}">
                <a16:creationId xmlns="" xmlns:a16="http://schemas.microsoft.com/office/drawing/2014/main" id="{846F6626-8995-24AC-8E33-79C5D0121AB9}"/>
              </a:ext>
            </a:extLst>
          </p:cNvPr>
          <p:cNvSpPr/>
          <p:nvPr/>
        </p:nvSpPr>
        <p:spPr>
          <a:xfrm>
            <a:off x="304800" y="4113625"/>
            <a:ext cx="1727157" cy="1659990"/>
          </a:xfrm>
          <a:prstGeom prst="rect">
            <a:avLst/>
          </a:prstGeom>
          <a:solidFill>
            <a:srgbClr val="FFFFFF"/>
          </a:solidFill>
          <a:ln w="254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00B0F0"/>
                </a:solidFill>
                <a:effectLst/>
                <a:uLnTx/>
                <a:uFillTx/>
                <a:latin typeface="Arial"/>
                <a:ea typeface="+mn-ea"/>
                <a:cs typeface="+mn-cs"/>
                <a:sym typeface="Arial"/>
              </a:rPr>
              <a:t>Thân bài</a:t>
            </a:r>
          </a:p>
        </p:txBody>
      </p:sp>
      <p:sp>
        <p:nvSpPr>
          <p:cNvPr id="23" name="Rectangle 22">
            <a:extLst>
              <a:ext uri="{FF2B5EF4-FFF2-40B4-BE49-F238E27FC236}">
                <a16:creationId xmlns="" xmlns:a16="http://schemas.microsoft.com/office/drawing/2014/main" id="{2F9D0BBF-49AE-70DE-C3DC-7B3B1343C2D5}"/>
              </a:ext>
            </a:extLst>
          </p:cNvPr>
          <p:cNvSpPr/>
          <p:nvPr/>
        </p:nvSpPr>
        <p:spPr>
          <a:xfrm>
            <a:off x="369767" y="7167264"/>
            <a:ext cx="1727157" cy="1659990"/>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00B050"/>
                </a:solidFill>
                <a:effectLst/>
                <a:uLnTx/>
                <a:uFillTx/>
                <a:latin typeface="Arial"/>
                <a:ea typeface="+mn-ea"/>
                <a:cs typeface="+mn-cs"/>
                <a:sym typeface="Arial"/>
              </a:rPr>
              <a:t>Kết bài</a:t>
            </a:r>
          </a:p>
        </p:txBody>
      </p:sp>
      <p:cxnSp>
        <p:nvCxnSpPr>
          <p:cNvPr id="24" name="Straight Arrow Connector 23">
            <a:extLst>
              <a:ext uri="{FF2B5EF4-FFF2-40B4-BE49-F238E27FC236}">
                <a16:creationId xmlns="" xmlns:a16="http://schemas.microsoft.com/office/drawing/2014/main" id="{ECABA96C-44DD-3EB3-4FF2-CDE81A8C5B91}"/>
              </a:ext>
            </a:extLst>
          </p:cNvPr>
          <p:cNvCxnSpPr>
            <a:cxnSpLocks/>
          </p:cNvCxnSpPr>
          <p:nvPr/>
        </p:nvCxnSpPr>
        <p:spPr>
          <a:xfrm>
            <a:off x="1233345" y="3206305"/>
            <a:ext cx="0" cy="841014"/>
          </a:xfrm>
          <a:prstGeom prst="straightConnector1">
            <a:avLst/>
          </a:prstGeom>
          <a:noFill/>
          <a:ln w="38100" cap="flat" cmpd="sng" algn="ctr">
            <a:solidFill>
              <a:srgbClr val="695340">
                <a:shade val="95000"/>
                <a:satMod val="105000"/>
              </a:srgbClr>
            </a:solidFill>
            <a:prstDash val="solid"/>
            <a:tailEnd type="triangle"/>
          </a:ln>
          <a:effectLst/>
        </p:spPr>
      </p:cxnSp>
      <p:cxnSp>
        <p:nvCxnSpPr>
          <p:cNvPr id="25" name="Straight Arrow Connector 24">
            <a:extLst>
              <a:ext uri="{FF2B5EF4-FFF2-40B4-BE49-F238E27FC236}">
                <a16:creationId xmlns="" xmlns:a16="http://schemas.microsoft.com/office/drawing/2014/main" id="{E057B76D-4D39-DBFC-934B-5AA4BC253F83}"/>
              </a:ext>
            </a:extLst>
          </p:cNvPr>
          <p:cNvCxnSpPr>
            <a:cxnSpLocks/>
          </p:cNvCxnSpPr>
          <p:nvPr/>
        </p:nvCxnSpPr>
        <p:spPr>
          <a:xfrm>
            <a:off x="1158479" y="5997724"/>
            <a:ext cx="9899" cy="1016890"/>
          </a:xfrm>
          <a:prstGeom prst="straightConnector1">
            <a:avLst/>
          </a:prstGeom>
          <a:noFill/>
          <a:ln w="38100" cap="flat" cmpd="sng" algn="ctr">
            <a:solidFill>
              <a:srgbClr val="695340">
                <a:shade val="95000"/>
                <a:satMod val="105000"/>
              </a:srgbClr>
            </a:solidFill>
            <a:prstDash val="solid"/>
            <a:tailEnd type="triangle"/>
          </a:ln>
          <a:effectLst/>
        </p:spPr>
      </p:cxnSp>
    </p:spTree>
    <p:extLst>
      <p:ext uri="{BB962C8B-B14F-4D97-AF65-F5344CB8AC3E}">
        <p14:creationId xmlns:p14="http://schemas.microsoft.com/office/powerpoint/2010/main" val="384595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par>
                                <p:cTn id="36" presetID="22" presetClass="entr" presetSubtype="8"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4809" y="-810045"/>
            <a:ext cx="21288367" cy="12155963"/>
            <a:chOff x="0" y="0"/>
            <a:chExt cx="28384489" cy="16207951"/>
          </a:xfrm>
        </p:grpSpPr>
        <p:sp>
          <p:nvSpPr>
            <p:cNvPr id="3" name="Freeform 3"/>
            <p:cNvSpPr/>
            <p:nvPr/>
          </p:nvSpPr>
          <p:spPr>
            <a:xfrm>
              <a:off x="0" y="11689158"/>
              <a:ext cx="28384489" cy="4518793"/>
            </a:xfrm>
            <a:custGeom>
              <a:avLst/>
              <a:gdLst/>
              <a:ahLst/>
              <a:cxnLst/>
              <a:rect l="l" t="t" r="r" b="b"/>
              <a:pathLst>
                <a:path w="28384489" h="4518793">
                  <a:moveTo>
                    <a:pt x="0" y="0"/>
                  </a:moveTo>
                  <a:lnTo>
                    <a:pt x="28384489" y="0"/>
                  </a:lnTo>
                  <a:lnTo>
                    <a:pt x="28384489" y="4518793"/>
                  </a:lnTo>
                  <a:lnTo>
                    <a:pt x="0" y="4518793"/>
                  </a:lnTo>
                  <a:lnTo>
                    <a:pt x="0" y="0"/>
                  </a:lnTo>
                  <a:close/>
                </a:path>
              </a:pathLst>
            </a:custGeom>
            <a:blipFill>
              <a:blip r:embed="rId2">
                <a:extLst>
                  <a:ext uri="{96DAC541-7B7A-43D3-8B79-37D633B846F1}">
                    <asvg:svgBlip xmlns="" xmlns:asvg="http://schemas.microsoft.com/office/drawing/2016/SVG/main" r:embed="rId3"/>
                  </a:ext>
                </a:extLst>
              </a:blip>
              <a:stretch>
                <a:fillRect t="-48685" r="-145"/>
              </a:stretch>
            </a:blipFill>
          </p:spPr>
          <p:txBody>
            <a:bodyPr/>
            <a:lstStyle/>
            <a:p>
              <a:endParaRPr lang="en-US"/>
            </a:p>
          </p:txBody>
        </p:sp>
        <p:sp>
          <p:nvSpPr>
            <p:cNvPr id="4" name="Freeform 4"/>
            <p:cNvSpPr/>
            <p:nvPr/>
          </p:nvSpPr>
          <p:spPr>
            <a:xfrm>
              <a:off x="487470" y="0"/>
              <a:ext cx="27409550" cy="12024904"/>
            </a:xfrm>
            <a:custGeom>
              <a:avLst/>
              <a:gdLst/>
              <a:ahLst/>
              <a:cxnLst/>
              <a:rect l="l" t="t" r="r" b="b"/>
              <a:pathLst>
                <a:path w="27409550" h="12024904">
                  <a:moveTo>
                    <a:pt x="0" y="0"/>
                  </a:moveTo>
                  <a:lnTo>
                    <a:pt x="27409550" y="0"/>
                  </a:lnTo>
                  <a:lnTo>
                    <a:pt x="27409550" y="12024904"/>
                  </a:lnTo>
                  <a:lnTo>
                    <a:pt x="0" y="12024904"/>
                  </a:lnTo>
                  <a:lnTo>
                    <a:pt x="0" y="0"/>
                  </a:lnTo>
                  <a:close/>
                </a:path>
              </a:pathLst>
            </a:custGeom>
            <a:blipFill>
              <a:blip r:embed="rId4"/>
              <a:stretch>
                <a:fillRect t="-30307" b="-21557"/>
              </a:stretch>
            </a:blipFill>
          </p:spPr>
          <p:txBody>
            <a:bodyPr/>
            <a:lstStyle/>
            <a:p>
              <a:endParaRPr lang="en-US"/>
            </a:p>
          </p:txBody>
        </p:sp>
      </p:grpSp>
      <p:sp>
        <p:nvSpPr>
          <p:cNvPr id="5" name="TextBox 5"/>
          <p:cNvSpPr txBox="1"/>
          <p:nvPr/>
        </p:nvSpPr>
        <p:spPr>
          <a:xfrm>
            <a:off x="9218274" y="678045"/>
            <a:ext cx="8115300" cy="1006109"/>
          </a:xfrm>
          <a:prstGeom prst="rect">
            <a:avLst/>
          </a:prstGeom>
        </p:spPr>
        <p:txBody>
          <a:bodyPr lIns="0" tIns="0" rIns="0" bIns="0" rtlCol="0" anchor="t">
            <a:spAutoFit/>
          </a:bodyPr>
          <a:lstStyle/>
          <a:p>
            <a:pPr algn="ctr">
              <a:lnSpc>
                <a:spcPts val="8513"/>
              </a:lnSpc>
            </a:pPr>
            <a:r>
              <a:rPr lang="en-US" sz="5500" b="1">
                <a:latin typeface="Arial" panose="020B0604020202020204" pitchFamily="34" charset="0"/>
                <a:cs typeface="Arial" panose="020B0604020202020204" pitchFamily="34" charset="0"/>
              </a:rPr>
              <a:t>GỢI Ý NHẬN XÉT </a:t>
            </a:r>
          </a:p>
        </p:txBody>
      </p:sp>
      <p:sp>
        <p:nvSpPr>
          <p:cNvPr id="6" name="TextBox 6"/>
          <p:cNvSpPr txBox="1"/>
          <p:nvPr/>
        </p:nvSpPr>
        <p:spPr>
          <a:xfrm>
            <a:off x="7903824" y="1862085"/>
            <a:ext cx="10744200" cy="6104107"/>
          </a:xfrm>
          <a:prstGeom prst="rect">
            <a:avLst/>
          </a:prstGeom>
        </p:spPr>
        <p:txBody>
          <a:bodyPr wrap="square" lIns="0" tIns="0" rIns="0" bIns="0" rtlCol="0" anchor="t">
            <a:spAutoFit/>
          </a:bodyPr>
          <a:lstStyle/>
          <a:p>
            <a:pPr marL="685800" indent="-685800" algn="just">
              <a:lnSpc>
                <a:spcPct val="150000"/>
              </a:lnSpc>
              <a:buFont typeface="Arial" panose="020B0604020202020204" pitchFamily="34" charset="0"/>
              <a:buChar char="•"/>
            </a:pPr>
            <a:r>
              <a:rPr lang="vi-VN" sz="4500"/>
              <a:t>Nội dung sự việc thể hiện truyền thống Uống nước nhớ nguồn.</a:t>
            </a:r>
          </a:p>
          <a:p>
            <a:pPr marL="685800" indent="-685800" algn="just">
              <a:lnSpc>
                <a:spcPct val="150000"/>
              </a:lnSpc>
              <a:buFont typeface="Arial" panose="020B0604020202020204" pitchFamily="34" charset="0"/>
              <a:buChar char="•"/>
            </a:pPr>
            <a:r>
              <a:rPr lang="vi-VN" sz="4500"/>
              <a:t>Trình tự của sự việc đúng với thực tế.</a:t>
            </a:r>
          </a:p>
          <a:p>
            <a:pPr marL="685800" indent="-685800" algn="just">
              <a:lnSpc>
                <a:spcPct val="150000"/>
              </a:lnSpc>
              <a:buFont typeface="Arial" panose="020B0604020202020204" pitchFamily="34" charset="0"/>
              <a:buChar char="•"/>
            </a:pPr>
            <a:r>
              <a:rPr lang="vi-VN" sz="4500"/>
              <a:t>Suy nghĩ, cảm xúc của người nói được thể hiện qua lời nói, giọng nói, cử chỉ, điệu bộ,…</a:t>
            </a:r>
          </a:p>
        </p:txBody>
      </p:sp>
      <p:sp>
        <p:nvSpPr>
          <p:cNvPr id="7" name="Freeform 7"/>
          <p:cNvSpPr/>
          <p:nvPr/>
        </p:nvSpPr>
        <p:spPr>
          <a:xfrm>
            <a:off x="-2676194" y="-810045"/>
            <a:ext cx="7688272" cy="4976409"/>
          </a:xfrm>
          <a:custGeom>
            <a:avLst/>
            <a:gdLst/>
            <a:ahLst/>
            <a:cxnLst/>
            <a:rect l="l" t="t" r="r" b="b"/>
            <a:pathLst>
              <a:path w="7688272" h="4976409">
                <a:moveTo>
                  <a:pt x="0" y="0"/>
                </a:moveTo>
                <a:lnTo>
                  <a:pt x="7688272" y="0"/>
                </a:lnTo>
                <a:lnTo>
                  <a:pt x="7688272" y="4976409"/>
                </a:lnTo>
                <a:lnTo>
                  <a:pt x="0" y="497640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8" name="Freeform 8"/>
          <p:cNvSpPr/>
          <p:nvPr/>
        </p:nvSpPr>
        <p:spPr>
          <a:xfrm>
            <a:off x="-157568" y="1181100"/>
            <a:ext cx="8844368" cy="10667550"/>
          </a:xfrm>
          <a:custGeom>
            <a:avLst/>
            <a:gdLst/>
            <a:ahLst/>
            <a:cxnLst/>
            <a:rect l="l" t="t" r="r" b="b"/>
            <a:pathLst>
              <a:path w="9412959" h="11353350">
                <a:moveTo>
                  <a:pt x="0" y="0"/>
                </a:moveTo>
                <a:lnTo>
                  <a:pt x="9412959" y="0"/>
                </a:lnTo>
                <a:lnTo>
                  <a:pt x="9412959" y="11353350"/>
                </a:lnTo>
                <a:lnTo>
                  <a:pt x="0" y="1135335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321654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9F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8B04E47-C06F-6EB9-1C5A-DF786E304056}"/>
              </a:ext>
            </a:extLst>
          </p:cNvPr>
          <p:cNvSpPr/>
          <p:nvPr/>
        </p:nvSpPr>
        <p:spPr>
          <a:xfrm>
            <a:off x="-609600" y="9448800"/>
            <a:ext cx="19507200" cy="2438400"/>
          </a:xfrm>
          <a:prstGeom prst="rect">
            <a:avLst/>
          </a:prstGeom>
          <a:solidFill>
            <a:srgbClr val="CB98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B6F91E30-C102-4307-A06B-262FEE612981}"/>
              </a:ext>
            </a:extLst>
          </p:cNvPr>
          <p:cNvGrpSpPr/>
          <p:nvPr/>
        </p:nvGrpSpPr>
        <p:grpSpPr>
          <a:xfrm>
            <a:off x="742950" y="2171701"/>
            <a:ext cx="16802100" cy="2971799"/>
            <a:chOff x="914400" y="723901"/>
            <a:chExt cx="16802100" cy="2971799"/>
          </a:xfrm>
        </p:grpSpPr>
        <p:sp>
          <p:nvSpPr>
            <p:cNvPr id="5" name="Rectangle 4">
              <a:extLst>
                <a:ext uri="{FF2B5EF4-FFF2-40B4-BE49-F238E27FC236}">
                  <a16:creationId xmlns="" xmlns:a16="http://schemas.microsoft.com/office/drawing/2014/main" id="{F34CB3E5-3DD0-EA6D-F40C-65D16145DC94}"/>
                </a:ext>
              </a:extLst>
            </p:cNvPr>
            <p:cNvSpPr/>
            <p:nvPr/>
          </p:nvSpPr>
          <p:spPr>
            <a:xfrm>
              <a:off x="914400" y="723901"/>
              <a:ext cx="16573500" cy="2748253"/>
            </a:xfrm>
            <a:prstGeom prst="rect">
              <a:avLst/>
            </a:prstGeom>
            <a:solidFill>
              <a:srgbClr val="FFE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68C86909-19AD-AD0D-253B-1012E5E188D0}"/>
                </a:ext>
              </a:extLst>
            </p:cNvPr>
            <p:cNvSpPr/>
            <p:nvPr/>
          </p:nvSpPr>
          <p:spPr>
            <a:xfrm>
              <a:off x="1143000" y="947447"/>
              <a:ext cx="16573500" cy="2748253"/>
            </a:xfrm>
            <a:prstGeom prst="rect">
              <a:avLst/>
            </a:prstGeom>
            <a:solidFill>
              <a:schemeClr val="bg1"/>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8C69AF93-62FF-8314-390B-0DFB893714DE}"/>
                </a:ext>
              </a:extLst>
            </p:cNvPr>
            <p:cNvSpPr txBox="1"/>
            <p:nvPr/>
          </p:nvSpPr>
          <p:spPr>
            <a:xfrm>
              <a:off x="1314450" y="1409111"/>
              <a:ext cx="16230600" cy="182492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Nhiệm vụ 1.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Chia sẻ với người thân suy nghĩ, cảm xúc của em về những vệc làm góp phần gìn giữ truyền thống Uống nước nhớ nguồn. </a:t>
              </a:r>
            </a:p>
          </p:txBody>
        </p:sp>
      </p:grpSp>
      <p:grpSp>
        <p:nvGrpSpPr>
          <p:cNvPr id="13" name="Group 12">
            <a:extLst>
              <a:ext uri="{FF2B5EF4-FFF2-40B4-BE49-F238E27FC236}">
                <a16:creationId xmlns="" xmlns:a16="http://schemas.microsoft.com/office/drawing/2014/main" id="{EBC9B5FD-EF50-7C1B-745B-5488A232C734}"/>
              </a:ext>
            </a:extLst>
          </p:cNvPr>
          <p:cNvGrpSpPr/>
          <p:nvPr/>
        </p:nvGrpSpPr>
        <p:grpSpPr>
          <a:xfrm>
            <a:off x="742950" y="5605164"/>
            <a:ext cx="16802100" cy="2971799"/>
            <a:chOff x="914400" y="723901"/>
            <a:chExt cx="16802100" cy="2971799"/>
          </a:xfrm>
        </p:grpSpPr>
        <p:sp>
          <p:nvSpPr>
            <p:cNvPr id="14" name="Rectangle 13">
              <a:extLst>
                <a:ext uri="{FF2B5EF4-FFF2-40B4-BE49-F238E27FC236}">
                  <a16:creationId xmlns="" xmlns:a16="http://schemas.microsoft.com/office/drawing/2014/main" id="{5EBF3410-E5E8-C5C8-2C49-A13F0411823E}"/>
                </a:ext>
              </a:extLst>
            </p:cNvPr>
            <p:cNvSpPr/>
            <p:nvPr/>
          </p:nvSpPr>
          <p:spPr>
            <a:xfrm>
              <a:off x="914400" y="723901"/>
              <a:ext cx="16573500" cy="2748253"/>
            </a:xfrm>
            <a:prstGeom prst="rect">
              <a:avLst/>
            </a:prstGeom>
            <a:solidFill>
              <a:srgbClr val="FFE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1D66E460-8132-CA98-34FA-486E09ED1746}"/>
                </a:ext>
              </a:extLst>
            </p:cNvPr>
            <p:cNvSpPr/>
            <p:nvPr/>
          </p:nvSpPr>
          <p:spPr>
            <a:xfrm>
              <a:off x="1143000" y="947447"/>
              <a:ext cx="16573500" cy="2748253"/>
            </a:xfrm>
            <a:prstGeom prst="rect">
              <a:avLst/>
            </a:prstGeom>
            <a:solidFill>
              <a:schemeClr val="bg1"/>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 xmlns:a16="http://schemas.microsoft.com/office/drawing/2014/main" id="{38E6F7D4-704A-DFD8-1FBC-3BC7FFB88895}"/>
                </a:ext>
              </a:extLst>
            </p:cNvPr>
            <p:cNvSpPr txBox="1"/>
            <p:nvPr/>
          </p:nvSpPr>
          <p:spPr>
            <a:xfrm>
              <a:off x="1314450" y="1852920"/>
              <a:ext cx="16230600" cy="90159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Nhiệm vụ 2. </a:t>
              </a:r>
              <a:r>
                <a:rPr kumimoji="0" lang="vi-VN" sz="40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Tìm đọc câu chuyện về lòng biết ơn. </a:t>
              </a:r>
            </a:p>
          </p:txBody>
        </p:sp>
      </p:grpSp>
      <p:sp>
        <p:nvSpPr>
          <p:cNvPr id="17" name="TextBox 16">
            <a:extLst>
              <a:ext uri="{FF2B5EF4-FFF2-40B4-BE49-F238E27FC236}">
                <a16:creationId xmlns="" xmlns:a16="http://schemas.microsoft.com/office/drawing/2014/main" id="{874F6CB0-4E30-B1EB-F878-F8399FD6F694}"/>
              </a:ext>
            </a:extLst>
          </p:cNvPr>
          <p:cNvSpPr txBox="1"/>
          <p:nvPr/>
        </p:nvSpPr>
        <p:spPr>
          <a:xfrm>
            <a:off x="514350" y="722416"/>
            <a:ext cx="17487900" cy="901593"/>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b="1">
                <a:solidFill>
                  <a:srgbClr val="C00000"/>
                </a:solidFill>
                <a:latin typeface="Arial" panose="020B0604020202020204" pitchFamily="34" charset="0"/>
                <a:cs typeface="Arial" panose="020B0604020202020204" pitchFamily="34" charset="0"/>
              </a:rPr>
              <a:t>Vận dụng kiến thức em đã học để hoàn thành các nhiệm vụ sau đây: </a:t>
            </a:r>
          </a:p>
        </p:txBody>
      </p:sp>
    </p:spTree>
    <p:extLst>
      <p:ext uri="{BB962C8B-B14F-4D97-AF65-F5344CB8AC3E}">
        <p14:creationId xmlns:p14="http://schemas.microsoft.com/office/powerpoint/2010/main" val="330693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317</Words>
  <Application>Microsoft Office PowerPoint</Application>
  <PresentationFormat>Custom</PresentationFormat>
  <Paragraphs>25</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Lato</vt:lpstr>
      <vt:lpstr>Wingdings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Colourful Illustrative Class Agenda Educational Presentation</dc:title>
  <dc:creator>Administrator</dc:creator>
  <cp:lastModifiedBy>A</cp:lastModifiedBy>
  <cp:revision>13</cp:revision>
  <dcterms:created xsi:type="dcterms:W3CDTF">2006-08-16T00:00:00Z</dcterms:created>
  <dcterms:modified xsi:type="dcterms:W3CDTF">2025-03-13T07:20:35Z</dcterms:modified>
  <dc:identifier>DAFviULO5-4</dc:identifier>
</cp:coreProperties>
</file>