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9" r:id="rId2"/>
    <p:sldMasterId id="2147483751" r:id="rId3"/>
    <p:sldMasterId id="2147483780" r:id="rId4"/>
    <p:sldMasterId id="2147483792" r:id="rId5"/>
  </p:sldMasterIdLst>
  <p:notesMasterIdLst>
    <p:notesMasterId r:id="rId27"/>
  </p:notesMasterIdLst>
  <p:sldIdLst>
    <p:sldId id="2007577145" r:id="rId6"/>
    <p:sldId id="261" r:id="rId7"/>
    <p:sldId id="279" r:id="rId8"/>
    <p:sldId id="2007577146" r:id="rId9"/>
    <p:sldId id="2007577127" r:id="rId10"/>
    <p:sldId id="2007577135" r:id="rId11"/>
    <p:sldId id="2007577134" r:id="rId12"/>
    <p:sldId id="274" r:id="rId13"/>
    <p:sldId id="273" r:id="rId14"/>
    <p:sldId id="2007577128" r:id="rId15"/>
    <p:sldId id="293" r:id="rId16"/>
    <p:sldId id="2007577280" r:id="rId17"/>
    <p:sldId id="292" r:id="rId18"/>
    <p:sldId id="270" r:id="rId19"/>
    <p:sldId id="2007577148" r:id="rId20"/>
    <p:sldId id="2007577129" r:id="rId21"/>
    <p:sldId id="2007577117" r:id="rId22"/>
    <p:sldId id="2007577133" r:id="rId23"/>
    <p:sldId id="2007577130" r:id="rId24"/>
    <p:sldId id="2007577144" r:id="rId25"/>
    <p:sldId id="2007577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54B09-A3AB-4E5C-A880-58ABE65C4757}"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B48BA-F666-4092-943B-160BC746469B}" type="slidenum">
              <a:rPr lang="en-US" smtClean="0"/>
              <a:t>‹#›</a:t>
            </a:fld>
            <a:endParaRPr lang="en-US"/>
          </a:p>
        </p:txBody>
      </p:sp>
    </p:spTree>
    <p:extLst>
      <p:ext uri="{BB962C8B-B14F-4D97-AF65-F5344CB8AC3E}">
        <p14:creationId xmlns:p14="http://schemas.microsoft.com/office/powerpoint/2010/main" val="90429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9D0B-4631-E72C-4ABC-7AFE58014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1449-0BBD-0134-EEBC-85C88BFE8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187FD-CF63-4B2C-BBEF-9EC88A9E56C8}"/>
              </a:ext>
            </a:extLst>
          </p:cNvPr>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a:extLst>
              <a:ext uri="{FF2B5EF4-FFF2-40B4-BE49-F238E27FC236}">
                <a16:creationId xmlns:a16="http://schemas.microsoft.com/office/drawing/2014/main" id="{1D0E2B58-3CB3-FFA9-B716-741CE42272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23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0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17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802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1261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1615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77845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82672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57540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698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811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86167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8987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62211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3456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635578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9460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7416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7836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7553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42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1898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4961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72305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774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6511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60300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64055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8524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21/03/2025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36050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66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593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070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7842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3801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994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5353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4745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4458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9984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6373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0698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9444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6710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2524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4685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8216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8726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6255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255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1652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6245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5160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0797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6620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184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2560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590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73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pic>
        <p:nvPicPr>
          <p:cNvPr id="3" name="Picture 2" descr="A picture containing shape&#10;&#10;Description automatically generated">
            <a:extLst>
              <a:ext uri="{FF2B5EF4-FFF2-40B4-BE49-F238E27FC236}">
                <a16:creationId xmlns:a16="http://schemas.microsoft.com/office/drawing/2014/main" id="{E9F1CCDC-D6E9-453E-96C2-0AD2315A2B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6375" y="152400"/>
            <a:ext cx="1162050" cy="1162050"/>
          </a:xfrm>
          <a:prstGeom prst="rect">
            <a:avLst/>
          </a:prstGeom>
        </p:spPr>
      </p:pic>
    </p:spTree>
    <p:extLst>
      <p:ext uri="{BB962C8B-B14F-4D97-AF65-F5344CB8AC3E}">
        <p14:creationId xmlns:p14="http://schemas.microsoft.com/office/powerpoint/2010/main" val="9455195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85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2448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2025/3/21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31377614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9402-1013-E9A6-7D04-62EE2EA4FDDD}"/>
              </a:ext>
            </a:extLst>
          </p:cNvPr>
          <p:cNvSpPr>
            <a:spLocks noGrp="1"/>
          </p:cNvSpPr>
          <p:nvPr>
            <p:ph type="title"/>
          </p:nvPr>
        </p:nvSpPr>
        <p:spPr>
          <a:xfrm>
            <a:off x="3352325" y="3597811"/>
            <a:ext cx="5487349" cy="1325563"/>
          </a:xfrm>
        </p:spPr>
        <p:txBody>
          <a:bodyPr/>
          <a:lstStyle/>
          <a:p>
            <a:r>
              <a:rPr lang="en-US" sz="4000" b="1" dirty="0">
                <a:solidFill>
                  <a:srgbClr val="FF0000"/>
                </a:solidFill>
                <a:latin typeface="Times New Roman" panose="02020603050405020304" pitchFamily="18" charset="0"/>
                <a:cs typeface="Times New Roman" panose="02020603050405020304" pitchFamily="18" charset="0"/>
              </a:rPr>
              <a:t>MÔN ĐẠO ĐỨC LỚP 2</a:t>
            </a:r>
          </a:p>
        </p:txBody>
      </p:sp>
      <p:sp>
        <p:nvSpPr>
          <p:cNvPr id="4" name="TextBox 3">
            <a:extLst>
              <a:ext uri="{FF2B5EF4-FFF2-40B4-BE49-F238E27FC236}">
                <a16:creationId xmlns:a16="http://schemas.microsoft.com/office/drawing/2014/main" id="{6E9D151E-4009-DE14-1EE9-C3D3D8D035BB}"/>
              </a:ext>
            </a:extLst>
          </p:cNvPr>
          <p:cNvSpPr txBox="1"/>
          <p:nvPr/>
        </p:nvSpPr>
        <p:spPr>
          <a:xfrm>
            <a:off x="4332849" y="5233182"/>
            <a:ext cx="4605813"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Lương Thị Thu </a:t>
            </a:r>
            <a:r>
              <a:rPr lang="en-US" sz="2400" b="1" dirty="0" err="1">
                <a:latin typeface="Times New Roman" panose="02020603050405020304" pitchFamily="18" charset="0"/>
                <a:cs typeface="Times New Roman" panose="02020603050405020304" pitchFamily="18" charset="0"/>
              </a:rPr>
              <a:t>Huyền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439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792352"/>
            <a:ext cx="6712336" cy="2340976"/>
            <a:chOff x="480554" y="1457554"/>
            <a:chExt cx="3323388" cy="2340976"/>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4"/>
              <a:ext cx="3323388"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62612" y="1769155"/>
              <a:ext cx="28439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cs typeface="+mn-cs"/>
                </a:rPr>
                <a:t>Em </a:t>
              </a:r>
              <a:r>
                <a:rPr kumimoji="0" lang="en-US" sz="4000" b="0" i="0" u="none" strike="noStrike" kern="1200" cap="none" spc="0" normalizeH="0" baseline="0" noProof="0" dirty="0" err="1">
                  <a:ln>
                    <a:noFill/>
                  </a:ln>
                  <a:solidFill>
                    <a:srgbClr val="002060"/>
                  </a:solidFill>
                  <a:effectLst/>
                  <a:uLnTx/>
                  <a:uFillTx/>
                  <a:latin typeface="Calibri"/>
                  <a:cs typeface="+mn-cs"/>
                </a:rPr>
                <a:t>cần</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tìm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kiếm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sự</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hỗ</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trợ</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của</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những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người</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xung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quanh</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để</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sửa</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xe</a:t>
              </a:r>
              <a:endParaRPr kumimoji="0" lang="en-US" sz="4000" b="0" i="0" u="none" strike="noStrike" kern="1200" cap="none" spc="0" normalizeH="0" baseline="0" noProof="0" dirty="0">
                <a:ln>
                  <a:noFill/>
                </a:ln>
                <a:solidFill>
                  <a:srgbClr val="002060"/>
                </a:solidFill>
                <a:effectLst/>
                <a:uLnTx/>
                <a:uFillTx/>
                <a:latin typeface="Calibri"/>
                <a:cs typeface="+mn-cs"/>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82646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8984D610-0CEE-4AA5-9175-AEE38BD50F09}"/>
              </a:ext>
            </a:extLst>
          </p:cNvPr>
          <p:cNvPicPr>
            <a:picLocks noChangeAspect="1"/>
          </p:cNvPicPr>
          <p:nvPr/>
        </p:nvPicPr>
        <p:blipFill>
          <a:blip r:embed="rId4"/>
          <a:stretch>
            <a:fillRect/>
          </a:stretch>
        </p:blipFill>
        <p:spPr>
          <a:xfrm>
            <a:off x="233362" y="2239217"/>
            <a:ext cx="4195763" cy="42473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9807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1685925" y="997296"/>
            <a:ext cx="9813109"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15978" y="1049107"/>
              <a:ext cx="5741713"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Kể</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thêm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những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tình</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huống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cần</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tìm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kiếm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sự</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hỗ</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trợ</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khi</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ở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nơi</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công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cộng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mà</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em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biết</a:t>
              </a:r>
              <a:r>
                <a:rPr lang="en-US" sz="4000" b="1" dirty="0">
                  <a:solidFill>
                    <a:srgbClr val="4472C4"/>
                  </a:solidFill>
                  <a:latin typeface="Calibri" panose="020F0502020204030204" pitchFamily="34" charset="0"/>
                </a:rPr>
                <a:t>?</a:t>
              </a:r>
              <a:endPar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endParaRP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E342-8113-F5C3-B252-E6F6E5453087}"/>
              </a:ext>
            </a:extLst>
          </p:cNvPr>
          <p:cNvSpPr>
            <a:spLocks noGrp="1"/>
          </p:cNvSpPr>
          <p:nvPr>
            <p:ph type="title"/>
          </p:nvPr>
        </p:nvSpPr>
        <p:spPr/>
        <p:txBody>
          <a:bodyPr/>
          <a:lstStyle/>
          <a:p>
            <a:endParaRPr lang="en-US"/>
          </a:p>
        </p:txBody>
      </p:sp>
      <p:pic>
        <p:nvPicPr>
          <p:cNvPr id="4" name="Những tình huống nguy hiểm cần tự vệ - Kỹ năng tự bảo vệ bản thân">
            <a:hlinkClick r:id="" action="ppaction://media"/>
            <a:extLst>
              <a:ext uri="{FF2B5EF4-FFF2-40B4-BE49-F238E27FC236}">
                <a16:creationId xmlns:a16="http://schemas.microsoft.com/office/drawing/2014/main" id="{5BB160F2-42D2-AC6A-4934-FC8690078A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287501"/>
            <a:ext cx="10950526" cy="6205374"/>
          </a:xfrm>
        </p:spPr>
      </p:pic>
    </p:spTree>
    <p:extLst>
      <p:ext uri="{BB962C8B-B14F-4D97-AF65-F5344CB8AC3E}">
        <p14:creationId xmlns:p14="http://schemas.microsoft.com/office/powerpoint/2010/main" val="22731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8"/>
            <a:ext cx="7635719" cy="3085452"/>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71303" y="1539228"/>
              <a:ext cx="6125592" cy="2554545"/>
            </a:xfrm>
            <a:prstGeom prst="rect">
              <a:avLst/>
            </a:prstGeom>
            <a:noFill/>
          </p:spPr>
          <p:txBody>
            <a:bodyPr wrap="square" rtlCol="0">
              <a:spAutoFit/>
            </a:bodyPr>
            <a:lstStyle/>
            <a:p>
              <a:pPr marL="0" marR="0" algn="just">
                <a:spcBef>
                  <a:spcPts val="0"/>
                </a:spcBef>
                <a:spcAft>
                  <a:spcPts val="0"/>
                </a:spcAft>
              </a:pPr>
              <a:r>
                <a:rPr lang="en-US" sz="4000" dirty="0">
                  <a:effectLst/>
                  <a:ea typeface="Times New Roman" panose="02020603050405020304" pitchFamily="18" charset="0"/>
                  <a:cs typeface="Times New Roman" panose="02020603050405020304" pitchFamily="18" charset="0"/>
                </a:rPr>
                <a:t>Khi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bị</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hỏng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xe</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khi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có</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người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lạ</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đi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theo</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bình</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tĩnh</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tìm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kiếm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sự</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hỗ</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trợ</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từ</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những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người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xung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quanh</a:t>
              </a:r>
              <a:r>
                <a:rPr lang="en-US" sz="4000" dirty="0">
                  <a:effectLst/>
                  <a:ea typeface="Times New Roman" panose="02020603050405020304" pitchFamily="18"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9" name="Group 8">
            <a:extLst>
              <a:ext uri="{FF2B5EF4-FFF2-40B4-BE49-F238E27FC236}">
                <a16:creationId xmlns:a16="http://schemas.microsoft.com/office/drawing/2014/main" id="{C9F99607-48D3-448D-913B-751D2C56DF23}"/>
              </a:ext>
            </a:extLst>
          </p:cNvPr>
          <p:cNvGrpSpPr/>
          <p:nvPr/>
        </p:nvGrpSpPr>
        <p:grpSpPr>
          <a:xfrm>
            <a:off x="1375484" y="182824"/>
            <a:ext cx="9441032" cy="816745"/>
            <a:chOff x="1695635" y="142043"/>
            <a:chExt cx="9441032" cy="816745"/>
          </a:xfrm>
        </p:grpSpPr>
        <p:sp>
          <p:nvSpPr>
            <p:cNvPr id="8" name="Rectangle: Rounded Corners 7">
              <a:extLst>
                <a:ext uri="{FF2B5EF4-FFF2-40B4-BE49-F238E27FC236}">
                  <a16:creationId xmlns:a16="http://schemas.microsoft.com/office/drawing/2014/main" id="{30052BED-DEAC-48C4-B185-5E5E94C008CA}"/>
                </a:ext>
              </a:extLst>
            </p:cNvPr>
            <p:cNvSpPr/>
            <p:nvPr/>
          </p:nvSpPr>
          <p:spPr>
            <a:xfrm>
              <a:off x="1695635" y="142043"/>
              <a:ext cx="9223900" cy="816745"/>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5DCF4F4-6027-4D6B-8DCB-8F9093AC73EF}"/>
                </a:ext>
              </a:extLst>
            </p:cNvPr>
            <p:cNvSpPr txBox="1"/>
            <p:nvPr/>
          </p:nvSpPr>
          <p:spPr>
            <a:xfrm>
              <a:off x="1912768" y="146536"/>
              <a:ext cx="9223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cs typeface="+mn-cs"/>
                </a:rPr>
                <a:t>2. </a:t>
              </a:r>
              <a:r>
                <a:rPr kumimoji="0" lang="en-US" sz="4000" b="0" i="0" u="none" strike="noStrike" kern="1200" cap="none" spc="0" normalizeH="0" baseline="0" noProof="0" dirty="0" err="1">
                  <a:ln>
                    <a:noFill/>
                  </a:ln>
                  <a:solidFill>
                    <a:srgbClr val="002060"/>
                  </a:solidFill>
                  <a:effectLst/>
                  <a:uLnTx/>
                  <a:uFillTx/>
                  <a:latin typeface="Calibri"/>
                  <a:cs typeface="+mn-cs"/>
                </a:rPr>
                <a:t>Đọc</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tình</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huống</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và</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trả</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lời</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câu</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hỏi</a:t>
              </a:r>
              <a:r>
                <a:rPr kumimoji="0" lang="en-US" sz="4000" b="0" i="0" u="none" strike="noStrike" kern="1200" cap="none" spc="0" normalizeH="0" baseline="0" noProof="0" dirty="0">
                  <a:ln>
                    <a:noFill/>
                  </a:ln>
                  <a:solidFill>
                    <a:srgbClr val="002060"/>
                  </a:solidFill>
                  <a:effectLst/>
                  <a:uLnTx/>
                  <a:uFillTx/>
                  <a:latin typeface="Calibri"/>
                  <a:cs typeface="+mn-cs"/>
                </a:rPr>
                <a:t>:</a:t>
              </a:r>
            </a:p>
          </p:txBody>
        </p:sp>
      </p:grpSp>
      <p:pic>
        <p:nvPicPr>
          <p:cNvPr id="18" name="Picture 17">
            <a:extLst>
              <a:ext uri="{FF2B5EF4-FFF2-40B4-BE49-F238E27FC236}">
                <a16:creationId xmlns:a16="http://schemas.microsoft.com/office/drawing/2014/main" id="{9500F08A-3B91-4263-A3D1-0E593CCA3967}"/>
              </a:ext>
            </a:extLst>
          </p:cNvPr>
          <p:cNvPicPr>
            <a:picLocks noChangeAspect="1"/>
          </p:cNvPicPr>
          <p:nvPr/>
        </p:nvPicPr>
        <p:blipFill>
          <a:blip r:embed="rId3"/>
          <a:stretch>
            <a:fillRect/>
          </a:stretch>
        </p:blipFill>
        <p:spPr>
          <a:xfrm>
            <a:off x="2264461" y="2845972"/>
            <a:ext cx="8017940" cy="3780048"/>
          </a:xfrm>
          <a:prstGeom prst="rect">
            <a:avLst/>
          </a:prstGeom>
          <a:ln>
            <a:noFill/>
          </a:ln>
          <a:effectLst>
            <a:softEdge rad="112500"/>
          </a:effectLst>
        </p:spPr>
      </p:pic>
      <p:sp>
        <p:nvSpPr>
          <p:cNvPr id="19" name="TextBox 18">
            <a:extLst>
              <a:ext uri="{FF2B5EF4-FFF2-40B4-BE49-F238E27FC236}">
                <a16:creationId xmlns:a16="http://schemas.microsoft.com/office/drawing/2014/main" id="{FBB2F139-CA6C-41CD-AB06-B285DDB7E78C}"/>
              </a:ext>
            </a:extLst>
          </p:cNvPr>
          <p:cNvSpPr txBox="1"/>
          <p:nvPr/>
        </p:nvSpPr>
        <p:spPr>
          <a:xfrm>
            <a:off x="882614" y="1093560"/>
            <a:ext cx="10426771" cy="156966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cs typeface="+mn-cs"/>
              </a:rPr>
              <a:t>Lớp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tham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vườn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bách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thú</a:t>
            </a:r>
            <a:r>
              <a:rPr kumimoji="0" lang="en-US" sz="3200" b="0" i="0" u="none" strike="noStrike" kern="1200" cap="none" spc="0" normalizeH="0" baseline="0" noProof="0" dirty="0">
                <a:ln>
                  <a:noFill/>
                </a:ln>
                <a:solidFill>
                  <a:prstClr val="black"/>
                </a:solidFill>
                <a:effectLst/>
                <a:uLnTx/>
                <a:uFillTx/>
                <a:latin typeface="Calibri"/>
                <a:cs typeface="+mn-cs"/>
              </a:rPr>
              <a:t>. Do </a:t>
            </a:r>
            <a:r>
              <a:rPr kumimoji="0" lang="en-US" sz="3200" b="0" i="0" u="none" strike="noStrike" kern="1200" cap="none" spc="0" normalizeH="0" baseline="0" noProof="0" dirty="0" err="1">
                <a:ln>
                  <a:noFill/>
                </a:ln>
                <a:solidFill>
                  <a:prstClr val="black"/>
                </a:solidFill>
                <a:effectLst/>
                <a:uLnTx/>
                <a:uFillTx/>
                <a:latin typeface="Calibri"/>
                <a:cs typeface="+mn-cs"/>
              </a:rPr>
              <a:t>mải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ngắm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những</a:t>
            </a:r>
            <a:r>
              <a:rPr kumimoji="0" lang="en-US" sz="3200" b="0" i="0" u="none" strike="noStrike" kern="1200" cap="none" spc="0" normalizeH="0" baseline="0" noProof="0" dirty="0">
                <a:ln>
                  <a:noFill/>
                </a:ln>
                <a:solidFill>
                  <a:prstClr val="black"/>
                </a:solidFill>
                <a:effectLst/>
                <a:uLnTx/>
                <a:uFillTx/>
                <a:latin typeface="Calibri"/>
                <a:cs typeface="+mn-cs"/>
              </a:rPr>
              <a:t> con </a:t>
            </a:r>
            <a:r>
              <a:rPr kumimoji="0" lang="en-US" sz="3200" b="0" i="0" u="none" strike="noStrike" kern="1200" cap="none" spc="0" normalizeH="0" baseline="0" noProof="0" dirty="0" err="1">
                <a:ln>
                  <a:noFill/>
                </a:ln>
                <a:solidFill>
                  <a:prstClr val="black"/>
                </a:solidFill>
                <a:effectLst/>
                <a:uLnTx/>
                <a:uFillTx/>
                <a:latin typeface="Calibri"/>
                <a:cs typeface="+mn-cs"/>
              </a:rPr>
              <a:t>vật</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mình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yêu</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thích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nên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bị</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lạc</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Bạn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bình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tĩnh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sát</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xung</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tìm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chú</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bảo</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vệ</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nhờ</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chú</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giúp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đỡ</a:t>
            </a:r>
            <a:endParaRPr kumimoji="0" lang="en-US" sz="3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395277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C34C-8847-36FC-601A-142CCE51599C}"/>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534E0A79-D66D-C126-787F-033AA04C1A0F}"/>
              </a:ext>
            </a:extLst>
          </p:cNvPr>
          <p:cNvPicPr>
            <a:picLocks noChangeAspect="1"/>
          </p:cNvPicPr>
          <p:nvPr/>
        </p:nvPicPr>
        <p:blipFill rotWithShape="1">
          <a:blip r:embed="rId3"/>
          <a:srcRect l="626" t="832" r="626" b="1028"/>
          <a:stretch>
            <a:fillRect/>
          </a:stretch>
        </p:blipFill>
        <p:spPr>
          <a:xfrm>
            <a:off x="-27444" y="1"/>
            <a:ext cx="12219444" cy="6857999"/>
          </a:xfrm>
          <a:prstGeom prst="rect">
            <a:avLst/>
          </a:prstGeom>
        </p:spPr>
      </p:pic>
      <p:grpSp>
        <p:nvGrpSpPr>
          <p:cNvPr id="5" name="组合 1">
            <a:extLst>
              <a:ext uri="{FF2B5EF4-FFF2-40B4-BE49-F238E27FC236}">
                <a16:creationId xmlns:a16="http://schemas.microsoft.com/office/drawing/2014/main" id="{56C38FFF-D6D6-8D6C-7AFC-711E3E7C8AF4}"/>
              </a:ext>
            </a:extLst>
          </p:cNvPr>
          <p:cNvGrpSpPr/>
          <p:nvPr/>
        </p:nvGrpSpPr>
        <p:grpSpPr>
          <a:xfrm>
            <a:off x="4055832" y="1669311"/>
            <a:ext cx="6737685" cy="3338622"/>
            <a:chOff x="4186989" y="457201"/>
            <a:chExt cx="6737685" cy="5751094"/>
          </a:xfrm>
        </p:grpSpPr>
        <p:sp>
          <p:nvSpPr>
            <p:cNvPr id="6" name="圆角矩形 10">
              <a:extLst>
                <a:ext uri="{FF2B5EF4-FFF2-40B4-BE49-F238E27FC236}">
                  <a16:creationId xmlns:a16="http://schemas.microsoft.com/office/drawing/2014/main" id="{2592F1C8-350D-DBC5-0623-78F9A2785ACE}"/>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矩形: 圆角 12">
              <a:extLst>
                <a:ext uri="{FF2B5EF4-FFF2-40B4-BE49-F238E27FC236}">
                  <a16:creationId xmlns:a16="http://schemas.microsoft.com/office/drawing/2014/main" id="{D65EEE14-B8B8-BE73-376E-6B3DA69155C0}"/>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9" name="图片 11">
            <a:extLst>
              <a:ext uri="{FF2B5EF4-FFF2-40B4-BE49-F238E27FC236}">
                <a16:creationId xmlns:a16="http://schemas.microsoft.com/office/drawing/2014/main" id="{DE754CCD-5E38-93A9-8EEB-0A3133804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163" y="963460"/>
            <a:ext cx="2061034" cy="2061034"/>
          </a:xfrm>
          <a:prstGeom prst="rect">
            <a:avLst/>
          </a:prstGeom>
        </p:spPr>
      </p:pic>
      <p:sp>
        <p:nvSpPr>
          <p:cNvPr id="2" name="TextBox 1">
            <a:extLst>
              <a:ext uri="{FF2B5EF4-FFF2-40B4-BE49-F238E27FC236}">
                <a16:creationId xmlns:a16="http://schemas.microsoft.com/office/drawing/2014/main" id="{30C4DBBE-1E3E-B07F-C3FA-F5CAAC487130}"/>
              </a:ext>
            </a:extLst>
          </p:cNvPr>
          <p:cNvSpPr txBox="1"/>
          <p:nvPr/>
        </p:nvSpPr>
        <p:spPr>
          <a:xfrm>
            <a:off x="4641897" y="2763254"/>
            <a:ext cx="5761060" cy="2123658"/>
          </a:xfrm>
          <a:prstGeom prst="rect">
            <a:avLst/>
          </a:prstGeom>
          <a:noFill/>
        </p:spPr>
        <p:txBody>
          <a:bodyPr wrap="square" rtlCol="0">
            <a:spAutoFit/>
          </a:bodyPr>
          <a:lstStyle/>
          <a:p>
            <a:pPr lvl="0" algn="ctr">
              <a:defRPr/>
            </a:pPr>
            <a:r>
              <a:rPr lang="en-US" sz="4400" dirty="0">
                <a:solidFill>
                  <a:prstClr val="black"/>
                </a:solidFill>
              </a:rPr>
              <a:t>Khi </a:t>
            </a:r>
            <a:r>
              <a:rPr lang="en-US" sz="4400" dirty="0" err="1">
                <a:solidFill>
                  <a:prstClr val="black"/>
                </a:solidFill>
              </a:rPr>
              <a:t>bị</a:t>
            </a:r>
            <a:r>
              <a:rPr lang="en-US" sz="4400" dirty="0">
                <a:solidFill>
                  <a:prstClr val="black"/>
                </a:solidFill>
              </a:rPr>
              <a:t> </a:t>
            </a:r>
            <a:r>
              <a:rPr lang="en-US" sz="4400" dirty="0" err="1">
                <a:solidFill>
                  <a:prstClr val="black"/>
                </a:solidFill>
              </a:rPr>
              <a:t>lạc</a:t>
            </a:r>
            <a:r>
              <a:rPr lang="en-US" sz="4400" dirty="0">
                <a:solidFill>
                  <a:prstClr val="black"/>
                </a:solidFill>
              </a:rPr>
              <a:t>, Hà </a:t>
            </a:r>
            <a:r>
              <a:rPr lang="en-US" sz="4400" dirty="0" err="1">
                <a:solidFill>
                  <a:prstClr val="black"/>
                </a:solidFill>
              </a:rPr>
              <a:t>đã</a:t>
            </a:r>
            <a:r>
              <a:rPr lang="en-US" sz="4400" dirty="0">
                <a:solidFill>
                  <a:prstClr val="black"/>
                </a:solidFill>
              </a:rPr>
              <a:t> </a:t>
            </a:r>
            <a:r>
              <a:rPr lang="en-US" sz="4400" dirty="0" err="1">
                <a:solidFill>
                  <a:prstClr val="black"/>
                </a:solidFill>
              </a:rPr>
              <a:t>tìm</a:t>
            </a:r>
            <a:r>
              <a:rPr lang="en-US" sz="4400" dirty="0">
                <a:solidFill>
                  <a:prstClr val="black"/>
                </a:solidFill>
              </a:rPr>
              <a:t> </a:t>
            </a:r>
            <a:r>
              <a:rPr lang="en-US" sz="4400" dirty="0" err="1">
                <a:solidFill>
                  <a:prstClr val="black"/>
                </a:solidFill>
              </a:rPr>
              <a:t>kiếm</a:t>
            </a:r>
            <a:r>
              <a:rPr lang="en-US" sz="4400" dirty="0">
                <a:solidFill>
                  <a:prstClr val="black"/>
                </a:solidFill>
              </a:rPr>
              <a:t> </a:t>
            </a:r>
            <a:r>
              <a:rPr lang="en-US" sz="4400" dirty="0" err="1">
                <a:solidFill>
                  <a:prstClr val="black"/>
                </a:solidFill>
              </a:rPr>
              <a:t>sự</a:t>
            </a:r>
            <a:r>
              <a:rPr lang="en-US" sz="4400" dirty="0">
                <a:solidFill>
                  <a:prstClr val="black"/>
                </a:solidFill>
              </a:rPr>
              <a:t> </a:t>
            </a:r>
            <a:r>
              <a:rPr lang="en-US" sz="4400" dirty="0" err="1">
                <a:solidFill>
                  <a:prstClr val="black"/>
                </a:solidFill>
              </a:rPr>
              <a:t>hỗ</a:t>
            </a:r>
            <a:r>
              <a:rPr lang="en-US" sz="4400" dirty="0">
                <a:solidFill>
                  <a:prstClr val="black"/>
                </a:solidFill>
              </a:rPr>
              <a:t> </a:t>
            </a:r>
            <a:r>
              <a:rPr lang="en-US" sz="4400" dirty="0" err="1">
                <a:solidFill>
                  <a:prstClr val="black"/>
                </a:solidFill>
              </a:rPr>
              <a:t>trợ</a:t>
            </a:r>
            <a:r>
              <a:rPr lang="en-US" sz="4400" dirty="0">
                <a:solidFill>
                  <a:prstClr val="black"/>
                </a:solidFill>
              </a:rPr>
              <a:t> </a:t>
            </a:r>
            <a:r>
              <a:rPr lang="en-US" sz="4400" dirty="0" err="1">
                <a:solidFill>
                  <a:prstClr val="black"/>
                </a:solidFill>
              </a:rPr>
              <a:t>bằng</a:t>
            </a:r>
            <a:r>
              <a:rPr lang="en-US" sz="4400" dirty="0">
                <a:solidFill>
                  <a:prstClr val="black"/>
                </a:solidFill>
              </a:rPr>
              <a:t> </a:t>
            </a:r>
            <a:r>
              <a:rPr lang="en-US" sz="4400" dirty="0" err="1">
                <a:solidFill>
                  <a:prstClr val="black"/>
                </a:solidFill>
              </a:rPr>
              <a:t>cách</a:t>
            </a:r>
            <a:r>
              <a:rPr lang="en-US" sz="4400" dirty="0">
                <a:solidFill>
                  <a:prstClr val="black"/>
                </a:solidFill>
              </a:rPr>
              <a:t> </a:t>
            </a:r>
            <a:r>
              <a:rPr lang="en-US" sz="4400" dirty="0" err="1">
                <a:solidFill>
                  <a:prstClr val="black"/>
                </a:solidFill>
              </a:rPr>
              <a:t>nào</a:t>
            </a:r>
            <a:r>
              <a:rPr lang="en-US" sz="4400" dirty="0">
                <a:solidFill>
                  <a:prstClr val="black"/>
                </a:solidFill>
              </a:rPr>
              <a:t>?</a:t>
            </a:r>
            <a:endParaRPr kumimoji="0" lang="en-US" sz="4400" b="0" i="0" u="none" strike="noStrike" kern="1200" cap="none" spc="0" normalizeH="0" baseline="0" noProof="0" dirty="0">
              <a:ln>
                <a:noFill/>
              </a:ln>
              <a:solidFill>
                <a:prstClr val="black"/>
              </a:solidFill>
              <a:effectLst/>
              <a:uLnTx/>
              <a:uFillTx/>
              <a:latin typeface="Calibri"/>
              <a:cs typeface="+mn-cs"/>
            </a:endParaRPr>
          </a:p>
        </p:txBody>
      </p:sp>
      <p:pic>
        <p:nvPicPr>
          <p:cNvPr id="8" name="图片 2">
            <a:extLst>
              <a:ext uri="{FF2B5EF4-FFF2-40B4-BE49-F238E27FC236}">
                <a16:creationId xmlns:a16="http://schemas.microsoft.com/office/drawing/2014/main" id="{27DE3925-7F93-0F30-D4E2-57F207248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9541" y="2390322"/>
            <a:ext cx="4130006" cy="4152013"/>
          </a:xfrm>
          <a:prstGeom prst="rect">
            <a:avLst/>
          </a:prstGeom>
        </p:spPr>
      </p:pic>
      <p:pic>
        <p:nvPicPr>
          <p:cNvPr id="10" name="Graphic 9" descr="Help with solid fill">
            <a:extLst>
              <a:ext uri="{FF2B5EF4-FFF2-40B4-BE49-F238E27FC236}">
                <a16:creationId xmlns:a16="http://schemas.microsoft.com/office/drawing/2014/main" id="{C6970701-55DD-C739-BD98-9B0691AD08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1301" y="2723149"/>
            <a:ext cx="690038" cy="716923"/>
          </a:xfrm>
          <a:prstGeom prst="rect">
            <a:avLst/>
          </a:prstGeom>
        </p:spPr>
      </p:pic>
    </p:spTree>
    <p:extLst>
      <p:ext uri="{BB962C8B-B14F-4D97-AF65-F5344CB8AC3E}">
        <p14:creationId xmlns:p14="http://schemas.microsoft.com/office/powerpoint/2010/main" val="334601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495301"/>
            <a:ext cx="6886576" cy="4276724"/>
            <a:chOff x="480554" y="1457553"/>
            <a:chExt cx="3409657" cy="2820223"/>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3"/>
              <a:ext cx="3409657" cy="2820223"/>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95624" y="1827277"/>
              <a:ext cx="2850586" cy="2334025"/>
            </a:xfrm>
            <a:prstGeom prst="rect">
              <a:avLst/>
            </a:prstGeom>
            <a:noFill/>
          </p:spPr>
          <p:txBody>
            <a:bodyPr wrap="square" rtlCol="0">
              <a:spAutoFit/>
            </a:bodyPr>
            <a:lstStyle/>
            <a:p>
              <a:pPr marL="0" marR="0" algn="just">
                <a:spcBef>
                  <a:spcPts val="0"/>
                </a:spcBef>
                <a:spcAft>
                  <a:spcPts val="0"/>
                </a:spcAft>
              </a:pPr>
              <a:r>
                <a:rPr lang="en-US" sz="3200" dirty="0">
                  <a:effectLst/>
                  <a:ea typeface="Times New Roman" panose="02020603050405020304" pitchFamily="18" charset="0"/>
                  <a:cs typeface="Times New Roman" panose="02020603050405020304" pitchFamily="18" charset="0"/>
                </a:rPr>
                <a:t>Khi </a:t>
              </a:r>
              <a:r>
                <a:rPr lang="en-US" sz="3200" dirty="0" err="1">
                  <a:effectLst/>
                  <a:ea typeface="Times New Roman" panose="02020603050405020304" pitchFamily="18" charset="0"/>
                  <a:cs typeface="Times New Roman" panose="02020603050405020304" pitchFamily="18" charset="0"/>
                </a:rPr>
                <a:t>bị</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lạc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Hà</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đã</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tìm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kiếm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sự</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hỗ</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trợ</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bằng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cách</a:t>
              </a:r>
              <a:r>
                <a:rPr lang="en-US" sz="3200" dirty="0">
                  <a:effectLst/>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dirty="0">
                  <a:effectLst/>
                  <a:ea typeface="Times New Roman" panose="02020603050405020304" pitchFamily="18" charset="0"/>
                  <a:cs typeface="Times New Roman" panose="02020603050405020304" pitchFamily="18" charset="0"/>
                </a:rPr>
                <a:t>Bình </a:t>
              </a:r>
              <a:r>
                <a:rPr lang="en-US" sz="3200" dirty="0" err="1">
                  <a:effectLst/>
                  <a:ea typeface="Times New Roman" panose="02020603050405020304" pitchFamily="18" charset="0"/>
                  <a:cs typeface="Times New Roman" panose="02020603050405020304" pitchFamily="18" charset="0"/>
                </a:rPr>
                <a:t>tĩnh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quan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sát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xung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quanh</a:t>
              </a:r>
              <a:r>
                <a:rPr lang="en-US" sz="3200" dirty="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dirty="0" err="1">
                  <a:ea typeface="Times New Roman" panose="02020603050405020304" pitchFamily="18" charset="0"/>
                  <a:cs typeface="Times New Roman" panose="02020603050405020304" pitchFamily="18" charset="0"/>
                </a:rPr>
                <a:t>T</a:t>
              </a:r>
              <a:r>
                <a:rPr lang="en-US" sz="3200" dirty="0" err="1">
                  <a:effectLst/>
                  <a:ea typeface="Times New Roman" panose="02020603050405020304" pitchFamily="18" charset="0"/>
                  <a:cs typeface="Times New Roman" panose="02020603050405020304" pitchFamily="18" charset="0"/>
                </a:rPr>
                <a:t>ìm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bảo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vệ</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nói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với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 tin </a:t>
              </a:r>
              <a:r>
                <a:rPr lang="en-US" sz="3200" dirty="0" err="1">
                  <a:effectLst/>
                  <a:ea typeface="Times New Roman" panose="02020603050405020304" pitchFamily="18" charset="0"/>
                  <a:cs typeface="Times New Roman" panose="02020603050405020304" pitchFamily="18" charset="0"/>
                </a:rPr>
                <a:t>cần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thiết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nhờ</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để</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thầy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tới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đón</a:t>
              </a:r>
              <a:r>
                <a:rPr lang="en-US" sz="3200" dirty="0">
                  <a:effectLst/>
                  <a:ea typeface="Times New Roman" panose="02020603050405020304" pitchFamily="18"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82646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11199B9F-F949-451D-9419-07C8D1B0B249}"/>
              </a:ext>
            </a:extLst>
          </p:cNvPr>
          <p:cNvPicPr>
            <a:picLocks noChangeAspect="1"/>
          </p:cNvPicPr>
          <p:nvPr/>
        </p:nvPicPr>
        <p:blipFill>
          <a:blip r:embed="rId4"/>
          <a:stretch>
            <a:fillRect/>
          </a:stretch>
        </p:blipFill>
        <p:spPr>
          <a:xfrm>
            <a:off x="0" y="2657475"/>
            <a:ext cx="5447824" cy="256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570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444" y="1"/>
            <a:ext cx="12219444" cy="6857999"/>
          </a:xfrm>
          <a:prstGeom prst="rect">
            <a:avLst/>
          </a:prstGeom>
        </p:spPr>
      </p:pic>
      <p:grpSp>
        <p:nvGrpSpPr>
          <p:cNvPr id="5" name="组合 1">
            <a:extLst>
              <a:ext uri="{FF2B5EF4-FFF2-40B4-BE49-F238E27FC236}">
                <a16:creationId xmlns:a16="http://schemas.microsoft.com/office/drawing/2014/main" id="{DAC839C0-8201-442C-89A3-6F4B27F793C7}"/>
              </a:ext>
            </a:extLst>
          </p:cNvPr>
          <p:cNvGrpSpPr/>
          <p:nvPr/>
        </p:nvGrpSpPr>
        <p:grpSpPr>
          <a:xfrm>
            <a:off x="4055832" y="1669311"/>
            <a:ext cx="6737685" cy="3338622"/>
            <a:chOff x="4186989" y="457201"/>
            <a:chExt cx="6737685" cy="5751094"/>
          </a:xfrm>
        </p:grpSpPr>
        <p:sp>
          <p:nvSpPr>
            <p:cNvPr id="6" name="圆角矩形 10">
              <a:extLst>
                <a:ext uri="{FF2B5EF4-FFF2-40B4-BE49-F238E27FC236}">
                  <a16:creationId xmlns:a16="http://schemas.microsoft.com/office/drawing/2014/main" id="{4642D5D9-E15C-4693-9765-E8558B6DD209}"/>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矩形: 圆角 12">
              <a:extLst>
                <a:ext uri="{FF2B5EF4-FFF2-40B4-BE49-F238E27FC236}">
                  <a16:creationId xmlns:a16="http://schemas.microsoft.com/office/drawing/2014/main" id="{9AB775CC-93CB-41FE-A4C3-7D433342DBD8}"/>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9" name="图片 11">
            <a:extLst>
              <a:ext uri="{FF2B5EF4-FFF2-40B4-BE49-F238E27FC236}">
                <a16:creationId xmlns:a16="http://schemas.microsoft.com/office/drawing/2014/main" id="{DC3E1DD5-A3BB-4970-AA9D-C7A9AA8A0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163" y="963460"/>
            <a:ext cx="2061034" cy="2061034"/>
          </a:xfrm>
          <a:prstGeom prst="rect">
            <a:avLst/>
          </a:prstGeom>
        </p:spPr>
      </p:pic>
      <p:sp>
        <p:nvSpPr>
          <p:cNvPr id="2" name="TextBox 1">
            <a:extLst>
              <a:ext uri="{FF2B5EF4-FFF2-40B4-BE49-F238E27FC236}">
                <a16:creationId xmlns:a16="http://schemas.microsoft.com/office/drawing/2014/main" id="{A3CB1355-1A98-454F-946C-5FE8B3154B98}"/>
              </a:ext>
            </a:extLst>
          </p:cNvPr>
          <p:cNvSpPr txBox="1"/>
          <p:nvPr/>
        </p:nvSpPr>
        <p:spPr>
          <a:xfrm>
            <a:off x="4883493" y="2723149"/>
            <a:ext cx="53177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cs typeface="+mn-cs"/>
              </a:rPr>
              <a:t>Việc</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tìm</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kiếm</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sự</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hỗ</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trợ</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có</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lợi</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ích</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gì</a:t>
            </a:r>
            <a:r>
              <a:rPr kumimoji="0" lang="en-US" sz="4400" b="0" i="0" u="none" strike="noStrike" kern="1200" cap="none" spc="0" normalizeH="0" baseline="0" noProof="0" dirty="0">
                <a:ln>
                  <a:noFill/>
                </a:ln>
                <a:solidFill>
                  <a:prstClr val="black"/>
                </a:solidFill>
                <a:effectLst/>
                <a:uLnTx/>
                <a:uFillTx/>
                <a:latin typeface="Calibri"/>
                <a:cs typeface="+mn-cs"/>
              </a:rPr>
              <a:t>?</a:t>
            </a:r>
          </a:p>
        </p:txBody>
      </p:sp>
      <p:pic>
        <p:nvPicPr>
          <p:cNvPr id="8" name="图片 2">
            <a:extLst>
              <a:ext uri="{FF2B5EF4-FFF2-40B4-BE49-F238E27FC236}">
                <a16:creationId xmlns:a16="http://schemas.microsoft.com/office/drawing/2014/main" id="{58A34553-53E1-45AF-AE89-8A2BFB0A4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906" y="2615609"/>
            <a:ext cx="4130006" cy="4152013"/>
          </a:xfrm>
          <a:prstGeom prst="rect">
            <a:avLst/>
          </a:prstGeom>
        </p:spPr>
      </p:pic>
      <p:pic>
        <p:nvPicPr>
          <p:cNvPr id="10" name="Graphic 9" descr="Help with solid fill">
            <a:extLst>
              <a:ext uri="{FF2B5EF4-FFF2-40B4-BE49-F238E27FC236}">
                <a16:creationId xmlns:a16="http://schemas.microsoft.com/office/drawing/2014/main" id="{DA2CCD61-01CF-40D3-8D42-787FEE7ED5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1301" y="2723149"/>
            <a:ext cx="690038" cy="716923"/>
          </a:xfrm>
          <a:prstGeom prst="rect">
            <a:avLst/>
          </a:prstGeom>
        </p:spPr>
      </p:pic>
    </p:spTree>
    <p:extLst>
      <p:ext uri="{BB962C8B-B14F-4D97-AF65-F5344CB8AC3E}">
        <p14:creationId xmlns:p14="http://schemas.microsoft.com/office/powerpoint/2010/main" val="56258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Rounded Corners 2">
            <a:extLst>
              <a:ext uri="{FF2B5EF4-FFF2-40B4-BE49-F238E27FC236}">
                <a16:creationId xmlns:a16="http://schemas.microsoft.com/office/drawing/2014/main" id="{32892527-3E67-7132-AAD5-FC5EF560151C}"/>
              </a:ext>
            </a:extLst>
          </p:cNvPr>
          <p:cNvSpPr/>
          <p:nvPr/>
        </p:nvSpPr>
        <p:spPr>
          <a:xfrm>
            <a:off x="499730" y="244549"/>
            <a:ext cx="11217349" cy="61349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椭圆 9">
            <a:extLst>
              <a:ext uri="{FF2B5EF4-FFF2-40B4-BE49-F238E27FC236}">
                <a16:creationId xmlns:a16="http://schemas.microsoft.com/office/drawing/2014/main" id="{2E08BB0A-C863-21C1-A282-1BD1A6144814}"/>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8" name="TextBox 7">
            <a:extLst>
              <a:ext uri="{FF2B5EF4-FFF2-40B4-BE49-F238E27FC236}">
                <a16:creationId xmlns:a16="http://schemas.microsoft.com/office/drawing/2014/main" id="{00908C75-A0BF-CAF3-749C-F31FAC892939}"/>
              </a:ext>
            </a:extLst>
          </p:cNvPr>
          <p:cNvSpPr txBox="1"/>
          <p:nvPr/>
        </p:nvSpPr>
        <p:spPr>
          <a:xfrm>
            <a:off x="1148390" y="2463131"/>
            <a:ext cx="3188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tìm</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kiếm</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sự</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hỗ</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trợ</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giúp</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等腰三角形 14">
            <a:extLst>
              <a:ext uri="{FF2B5EF4-FFF2-40B4-BE49-F238E27FC236}">
                <a16:creationId xmlns:a16="http://schemas.microsoft.com/office/drawing/2014/main" id="{E43DC632-D992-DC1B-53A6-3BD6C01A6B0C}"/>
              </a:ext>
            </a:extLst>
          </p:cNvPr>
          <p:cNvSpPr/>
          <p:nvPr/>
        </p:nvSpPr>
        <p:spPr>
          <a:xfrm rot="3975024" flipH="1">
            <a:off x="4818562" y="166546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10" name="TextBox 9">
            <a:extLst>
              <a:ext uri="{FF2B5EF4-FFF2-40B4-BE49-F238E27FC236}">
                <a16:creationId xmlns:a16="http://schemas.microsoft.com/office/drawing/2014/main" id="{03DBC9E3-E898-17EE-ABA4-2F1D5AC549FB}"/>
              </a:ext>
            </a:extLst>
          </p:cNvPr>
          <p:cNvSpPr txBox="1"/>
          <p:nvPr/>
        </p:nvSpPr>
        <p:spPr>
          <a:xfrm>
            <a:off x="5592605" y="1230716"/>
            <a:ext cx="61748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E39"/>
                </a:solidFill>
                <a:effectLst/>
                <a:uLnTx/>
                <a:uFillTx/>
                <a:latin typeface="Arial" panose="020B0604020202020204" pitchFamily="34" charset="0"/>
                <a:cs typeface="Arial" panose="020B0604020202020204" pitchFamily="34" charset="0"/>
              </a:rPr>
              <a:t>Giải</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quyết</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được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những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tình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huống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bất</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ngờ</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mà</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em</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gặp</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phải</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5534F6B-C1AD-889B-211A-B264C5E9C082}"/>
              </a:ext>
            </a:extLst>
          </p:cNvPr>
          <p:cNvSpPr txBox="1"/>
          <p:nvPr/>
        </p:nvSpPr>
        <p:spPr>
          <a:xfrm>
            <a:off x="5592605" y="3071430"/>
            <a:ext cx="57693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E39"/>
                </a:solidFill>
                <a:effectLst/>
                <a:uLnTx/>
                <a:uFillTx/>
                <a:latin typeface="Arial" panose="020B0604020202020204" pitchFamily="34" charset="0"/>
                <a:cs typeface="Arial" panose="020B0604020202020204" pitchFamily="34" charset="0"/>
              </a:rPr>
              <a:t>Tránh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được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những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nguy</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hiểm</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rình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rập</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xung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quanh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các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em</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12" name="等腰三角形 14">
            <a:extLst>
              <a:ext uri="{FF2B5EF4-FFF2-40B4-BE49-F238E27FC236}">
                <a16:creationId xmlns:a16="http://schemas.microsoft.com/office/drawing/2014/main" id="{B24336ED-19A2-AB16-C5C3-7E2B10DA20EC}"/>
              </a:ext>
            </a:extLst>
          </p:cNvPr>
          <p:cNvSpPr/>
          <p:nvPr/>
        </p:nvSpPr>
        <p:spPr>
          <a:xfrm rot="6220156" flipH="1">
            <a:off x="4974988" y="324797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29516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7"/>
            <a:ext cx="7635719" cy="4491827"/>
            <a:chOff x="2278140" y="1118397"/>
            <a:chExt cx="7635719" cy="4491827"/>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7"/>
              <a:ext cx="7635719" cy="44918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71303" y="1539228"/>
              <a:ext cx="612559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Trong các tình huống nếu trên đường gặp mưa to hoặc khi có người lạ cho quà và rủ đi chơi, khi có người lạ mặt theo, khi bị va chạm xe trên đường đi học, … em hãy tìm kiếm sự hỗ trợ của những người xung quanh.</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3323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8D3409-BBD4-1357-8BEC-99C39F3AA85F}"/>
              </a:ext>
            </a:extLst>
          </p:cNvPr>
          <p:cNvPicPr>
            <a:picLocks noChangeAspect="1"/>
          </p:cNvPicPr>
          <p:nvPr/>
        </p:nvPicPr>
        <p:blipFill>
          <a:blip r:embed="rId4"/>
          <a:stretch>
            <a:fillRect/>
          </a:stretch>
        </p:blipFill>
        <p:spPr>
          <a:xfrm>
            <a:off x="1228093" y="1117712"/>
            <a:ext cx="10720121" cy="2606330"/>
          </a:xfrm>
          <a:prstGeom prst="rect">
            <a:avLst/>
          </a:prstGeom>
        </p:spPr>
      </p:pic>
      <p:pic>
        <p:nvPicPr>
          <p:cNvPr id="4" name="Đồ họa 5">
            <a:extLst>
              <a:ext uri="{FF2B5EF4-FFF2-40B4-BE49-F238E27FC236}">
                <a16:creationId xmlns:a16="http://schemas.microsoft.com/office/drawing/2014/main" id="{886D4071-727C-E05F-A2B5-A06013E0C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5516" y="3349256"/>
            <a:ext cx="9149352" cy="3670370"/>
          </a:xfrm>
          <a:prstGeom prst="rect">
            <a:avLst/>
          </a:prstGeom>
        </p:spPr>
      </p:pic>
    </p:spTree>
    <p:extLst>
      <p:ext uri="{BB962C8B-B14F-4D97-AF65-F5344CB8AC3E}">
        <p14:creationId xmlns:p14="http://schemas.microsoft.com/office/powerpoint/2010/main" val="90410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graphicFrame>
        <p:nvGraphicFramePr>
          <p:cNvPr id="2" name="Table 1">
            <a:extLst>
              <a:ext uri="{FF2B5EF4-FFF2-40B4-BE49-F238E27FC236}">
                <a16:creationId xmlns:a16="http://schemas.microsoft.com/office/drawing/2014/main" id="{84A37F10-AB94-1998-C267-37CA516DB1C5}"/>
              </a:ext>
            </a:extLst>
          </p:cNvPr>
          <p:cNvGraphicFramePr>
            <a:graphicFrameLocks noGrp="1"/>
          </p:cNvGraphicFramePr>
          <p:nvPr>
            <p:extLst>
              <p:ext uri="{D42A27DB-BD31-4B8C-83A1-F6EECF244321}">
                <p14:modId xmlns:p14="http://schemas.microsoft.com/office/powerpoint/2010/main" val="2264343613"/>
              </p:ext>
            </p:extLst>
          </p:nvPr>
        </p:nvGraphicFramePr>
        <p:xfrm>
          <a:off x="999460" y="808074"/>
          <a:ext cx="10526233" cy="4421572"/>
        </p:xfrm>
        <a:graphic>
          <a:graphicData uri="http://schemas.openxmlformats.org/drawingml/2006/table">
            <a:tbl>
              <a:tblPr/>
              <a:tblGrid>
                <a:gridCol w="5741582">
                  <a:extLst>
                    <a:ext uri="{9D8B030D-6E8A-4147-A177-3AD203B41FA5}">
                      <a16:colId xmlns:a16="http://schemas.microsoft.com/office/drawing/2014/main" val="1421194210"/>
                    </a:ext>
                  </a:extLst>
                </a:gridCol>
                <a:gridCol w="4784651">
                  <a:extLst>
                    <a:ext uri="{9D8B030D-6E8A-4147-A177-3AD203B41FA5}">
                      <a16:colId xmlns:a16="http://schemas.microsoft.com/office/drawing/2014/main" val="2681471080"/>
                    </a:ext>
                  </a:extLst>
                </a:gridCol>
              </a:tblGrid>
              <a:tr h="693654">
                <a:tc>
                  <a:txBody>
                    <a:bodyPr/>
                    <a:lstStyle/>
                    <a:p>
                      <a:pPr algn="ctr" fontAlgn="t"/>
                      <a:r>
                        <a:rPr lang="vi-VN" sz="3600" dirty="0">
                          <a:solidFill>
                            <a:srgbClr val="000000"/>
                          </a:solidFill>
                          <a:effectLst/>
                          <a:latin typeface="Cambria" panose="02040503050406030204" pitchFamily="18" charset="0"/>
                          <a:ea typeface="Cambria" panose="02040503050406030204" pitchFamily="18" charset="0"/>
                        </a:rPr>
                        <a:t>Đối tượng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3600" dirty="0" err="1">
                          <a:solidFill>
                            <a:srgbClr val="000000"/>
                          </a:solidFill>
                          <a:effectLst/>
                          <a:latin typeface="Cambria" panose="02040503050406030204" pitchFamily="18" charset="0"/>
                          <a:ea typeface="Cambria" panose="02040503050406030204" pitchFamily="18" charset="0"/>
                        </a:rPr>
                        <a:t>Số</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điện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thoại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địa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chỉ</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ghi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nhớ</a:t>
                      </a:r>
                      <a:endParaRPr lang="en-US" sz="3600" dirty="0">
                        <a:solidFill>
                          <a:srgbClr val="000000"/>
                        </a:solidFill>
                        <a:effectLst/>
                        <a:latin typeface="Cambria" panose="02040503050406030204" pitchFamily="18" charset="0"/>
                        <a:ea typeface="Cambria" panose="020405030504060302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2722207"/>
                  </a:ext>
                </a:extLst>
              </a:tr>
              <a:tr h="693654">
                <a:tc>
                  <a:txBody>
                    <a:bodyPr/>
                    <a:lstStyle/>
                    <a:p>
                      <a:pPr algn="ctr" fontAlgn="t"/>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Số</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điện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thoại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công</a:t>
                      </a:r>
                      <a:r>
                        <a:rPr lang="en-US" sz="3600" dirty="0">
                          <a:solidFill>
                            <a:srgbClr val="000000"/>
                          </a:solidFill>
                          <a:effectLst/>
                          <a:latin typeface="Cambria" panose="02040503050406030204" pitchFamily="18" charset="0"/>
                          <a:ea typeface="Cambria" panose="02040503050406030204" pitchFamily="18" charset="0"/>
                        </a:rPr>
                        <a:t> an</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142006"/>
                  </a:ext>
                </a:extLst>
              </a:tr>
              <a:tr h="693654">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 Số điện thoại cứu hỏa</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149533"/>
                  </a:ext>
                </a:extLst>
              </a:tr>
              <a:tr h="693654">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 Số điện thoại cấp cứu</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115</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638315"/>
                  </a:ext>
                </a:extLst>
              </a:tr>
              <a:tr h="981213">
                <a:tc>
                  <a:txBody>
                    <a:bodyPr/>
                    <a:lstStyle/>
                    <a:p>
                      <a:pPr algn="ctr" fontAlgn="t"/>
                      <a:r>
                        <a:rPr lang="en-US" sz="3600" dirty="0" err="1">
                          <a:solidFill>
                            <a:srgbClr val="000000"/>
                          </a:solidFill>
                          <a:effectLst/>
                          <a:latin typeface="Cambria" panose="02040503050406030204" pitchFamily="18" charset="0"/>
                          <a:ea typeface="Cambria" panose="02040503050406030204" pitchFamily="18" charset="0"/>
                        </a:rPr>
                        <a:t>Yêu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cầu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trợ</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giúp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khẩn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cấp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tìm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kiếm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cứu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nạn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toàn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endParaRPr lang="en-US" sz="3600" dirty="0">
                        <a:solidFill>
                          <a:srgbClr val="0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dirty="0">
                          <a:solidFill>
                            <a:srgbClr val="000000"/>
                          </a:solidFill>
                          <a:effectLst/>
                          <a:latin typeface="Cambria" panose="02040503050406030204" pitchFamily="18" charset="0"/>
                          <a:ea typeface="Cambria" panose="02040503050406030204" pitchFamily="18" charset="0"/>
                        </a:rPr>
                        <a:t>112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0934117"/>
                  </a:ext>
                </a:extLst>
              </a:tr>
            </a:tbl>
          </a:graphicData>
        </a:graphic>
      </p:graphicFrame>
    </p:spTree>
    <p:extLst>
      <p:ext uri="{BB962C8B-B14F-4D97-AF65-F5344CB8AC3E}">
        <p14:creationId xmlns:p14="http://schemas.microsoft.com/office/powerpoint/2010/main" val="311859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9C0D374C-1D22-4983-8431-C19BC2479E9A}"/>
              </a:ext>
            </a:extLst>
          </p:cNvPr>
          <p:cNvPicPr>
            <a:picLocks noChangeAspect="1"/>
          </p:cNvPicPr>
          <p:nvPr/>
        </p:nvPicPr>
        <p:blipFill>
          <a:blip r:embed="rId6"/>
          <a:stretch>
            <a:fillRect/>
          </a:stretch>
        </p:blipFill>
        <p:spPr>
          <a:xfrm>
            <a:off x="5150493" y="2251269"/>
            <a:ext cx="5681964" cy="1383912"/>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E797-6054-8C61-4FAA-6361F08E9FA7}"/>
              </a:ext>
            </a:extLst>
          </p:cNvPr>
          <p:cNvSpPr>
            <a:spLocks noGrp="1"/>
          </p:cNvSpPr>
          <p:nvPr>
            <p:ph type="title"/>
          </p:nvPr>
        </p:nvSpPr>
        <p:spPr/>
        <p:txBody>
          <a:bodyPr/>
          <a:lstStyle/>
          <a:p>
            <a:endParaRPr lang="en-US"/>
          </a:p>
        </p:txBody>
      </p:sp>
      <p:pic>
        <p:nvPicPr>
          <p:cNvPr id="4" name="Tập Thể Dục Buổi Sáng - Bé Khánh Vy - Nhạc Thiếu Nhi Vui Nhộn, Cô Dạy Em Tập Thể Dục Buổi Sáng, MV4K (online-video-cutter.com) (1)">
            <a:hlinkClick r:id="" action="ppaction://media"/>
            <a:extLst>
              <a:ext uri="{FF2B5EF4-FFF2-40B4-BE49-F238E27FC236}">
                <a16:creationId xmlns:a16="http://schemas.microsoft.com/office/drawing/2014/main" id="{20EBE7FE-A94C-C2EA-677C-EC1A2052C2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232602"/>
            <a:ext cx="10515600" cy="5914891"/>
          </a:xfrm>
        </p:spPr>
      </p:pic>
    </p:spTree>
    <p:extLst>
      <p:ext uri="{BB962C8B-B14F-4D97-AF65-F5344CB8AC3E}">
        <p14:creationId xmlns:p14="http://schemas.microsoft.com/office/powerpoint/2010/main" val="202096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48683077-AB33-4FBB-86E6-0F3D6C6309B5}"/>
              </a:ext>
            </a:extLst>
          </p:cNvPr>
          <p:cNvPicPr>
            <a:picLocks noChangeAspect="1"/>
          </p:cNvPicPr>
          <p:nvPr/>
        </p:nvPicPr>
        <p:blipFill>
          <a:blip r:embed="rId6"/>
          <a:stretch>
            <a:fillRect/>
          </a:stretch>
        </p:blipFill>
        <p:spPr>
          <a:xfrm>
            <a:off x="5369568" y="2091251"/>
            <a:ext cx="5681964" cy="1322947"/>
          </a:xfrm>
          <a:prstGeom prst="rect">
            <a:avLst/>
          </a:prstGeom>
        </p:spPr>
      </p:pic>
    </p:spTree>
    <p:extLst>
      <p:ext uri="{BB962C8B-B14F-4D97-AF65-F5344CB8AC3E}">
        <p14:creationId xmlns:p14="http://schemas.microsoft.com/office/powerpoint/2010/main" val="41534941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a:hlinkClick r:id="" action="ppaction://media"/>
            <a:extLst>
              <a:ext uri="{FF2B5EF4-FFF2-40B4-BE49-F238E27FC236}">
                <a16:creationId xmlns:a16="http://schemas.microsoft.com/office/drawing/2014/main" id="{D796A562-BF89-8B7F-952E-601ED9961D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29513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3473-5064-45F4-FEBD-6E627EDCA797}"/>
              </a:ext>
            </a:extLst>
          </p:cNvPr>
          <p:cNvSpPr>
            <a:spLocks noGrp="1"/>
          </p:cNvSpPr>
          <p:nvPr>
            <p:ph type="title"/>
          </p:nvPr>
        </p:nvSpPr>
        <p:spPr/>
        <p:txBody>
          <a:bodyPr/>
          <a:lstStyle/>
          <a:p>
            <a:endParaRPr lang="en-US"/>
          </a:p>
        </p:txBody>
      </p:sp>
      <p:pic>
        <p:nvPicPr>
          <p:cNvPr id="4" name="1">
            <a:hlinkClick r:id="" action="ppaction://media"/>
            <a:extLst>
              <a:ext uri="{FF2B5EF4-FFF2-40B4-BE49-F238E27FC236}">
                <a16:creationId xmlns:a16="http://schemas.microsoft.com/office/drawing/2014/main" id="{1BA04987-1E23-0A1B-861E-F958E906DD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4667" y="209475"/>
            <a:ext cx="11404008" cy="6414609"/>
          </a:xfrm>
        </p:spPr>
      </p:pic>
    </p:spTree>
    <p:extLst>
      <p:ext uri="{BB962C8B-B14F-4D97-AF65-F5344CB8AC3E}">
        <p14:creationId xmlns:p14="http://schemas.microsoft.com/office/powerpoint/2010/main" val="11232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9" name="Group 8">
            <a:extLst>
              <a:ext uri="{FF2B5EF4-FFF2-40B4-BE49-F238E27FC236}">
                <a16:creationId xmlns:a16="http://schemas.microsoft.com/office/drawing/2014/main" id="{8FDEB299-8AFE-469F-B776-1A9C14C5AB83}"/>
              </a:ext>
            </a:extLst>
          </p:cNvPr>
          <p:cNvGrpSpPr/>
          <p:nvPr/>
        </p:nvGrpSpPr>
        <p:grpSpPr>
          <a:xfrm>
            <a:off x="1266704" y="5248275"/>
            <a:ext cx="6986727" cy="1340887"/>
            <a:chOff x="5018682" y="1308564"/>
            <a:chExt cx="6986727" cy="1592797"/>
          </a:xfrm>
        </p:grpSpPr>
        <p:sp>
          <p:nvSpPr>
            <p:cNvPr id="4" name="Speech Bubble: Rectangle with Corners Rounded 3">
              <a:extLst>
                <a:ext uri="{FF2B5EF4-FFF2-40B4-BE49-F238E27FC236}">
                  <a16:creationId xmlns:a16="http://schemas.microsoft.com/office/drawing/2014/main" id="{26352393-F6E6-486A-A491-DFEBCB0A1106}"/>
                </a:ext>
              </a:extLst>
            </p:cNvPr>
            <p:cNvSpPr/>
            <p:nvPr/>
          </p:nvSpPr>
          <p:spPr>
            <a:xfrm>
              <a:off x="5018682" y="1308564"/>
              <a:ext cx="6986727" cy="1449546"/>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9383789-3108-4DEF-8CEA-06955B49D092}"/>
                </a:ext>
              </a:extLst>
            </p:cNvPr>
            <p:cNvSpPr txBox="1"/>
            <p:nvPr/>
          </p:nvSpPr>
          <p:spPr>
            <a:xfrm>
              <a:off x="5132983" y="1323845"/>
              <a:ext cx="6770864" cy="1577516"/>
            </a:xfrm>
            <a:prstGeom prst="roundRect">
              <a:avLst/>
            </a:prstGeom>
            <a:noFill/>
          </p:spPr>
          <p:txBody>
            <a:bodyPr wrap="square" rtlCol="0">
              <a:spAutoFit/>
            </a:bodyPr>
            <a:lstStyle/>
            <a:p>
              <a:pPr algn="ct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Vì</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sao</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em</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cần</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hỗ</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trợ</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trong</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các</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tình</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huống</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trên</a:t>
              </a:r>
              <a:r>
                <a:rPr lang="en-US" sz="3600" dirty="0">
                  <a:effectLst/>
                  <a:ea typeface="Times New Roman" panose="02020603050405020304" pitchFamily="18" charset="0"/>
                  <a:cs typeface="Times New Roman" panose="02020603050405020304" pitchFamily="18" charset="0"/>
                </a:rPr>
                <a:t>?</a:t>
              </a:r>
              <a:endParaRPr lang="en-US" sz="3600" dirty="0">
                <a:cs typeface="Times New Roman" panose="02020603050405020304" pitchFamily="18" charset="0"/>
              </a:endParaRPr>
            </a:p>
          </p:txBody>
        </p:sp>
      </p:grpSp>
      <p:pic>
        <p:nvPicPr>
          <p:cNvPr id="32" name="Picture 31">
            <a:extLst>
              <a:ext uri="{FF2B5EF4-FFF2-40B4-BE49-F238E27FC236}">
                <a16:creationId xmlns:a16="http://schemas.microsoft.com/office/drawing/2014/main" id="{612863F6-1D58-4067-BA78-574A0B24AD22}"/>
              </a:ext>
            </a:extLst>
          </p:cNvPr>
          <p:cNvPicPr>
            <a:picLocks noChangeAspect="1"/>
          </p:cNvPicPr>
          <p:nvPr/>
        </p:nvPicPr>
        <p:blipFill>
          <a:blip r:embed="rId3"/>
          <a:stretch>
            <a:fillRect/>
          </a:stretch>
        </p:blipFill>
        <p:spPr>
          <a:xfrm>
            <a:off x="828136" y="1047750"/>
            <a:ext cx="8385862" cy="4051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Group 20">
            <a:extLst>
              <a:ext uri="{FF2B5EF4-FFF2-40B4-BE49-F238E27FC236}">
                <a16:creationId xmlns:a16="http://schemas.microsoft.com/office/drawing/2014/main" id="{F30B4DB1-CA74-42E4-BCC3-82D5E71B74FD}"/>
              </a:ext>
            </a:extLst>
          </p:cNvPr>
          <p:cNvGrpSpPr/>
          <p:nvPr/>
        </p:nvGrpSpPr>
        <p:grpSpPr>
          <a:xfrm>
            <a:off x="8849740" y="240619"/>
            <a:ext cx="3342260" cy="1285435"/>
            <a:chOff x="8689778" y="6703"/>
            <a:chExt cx="3342260" cy="1285435"/>
          </a:xfrm>
        </p:grpSpPr>
        <p:grpSp>
          <p:nvGrpSpPr>
            <p:cNvPr id="22" name="Group 21">
              <a:extLst>
                <a:ext uri="{FF2B5EF4-FFF2-40B4-BE49-F238E27FC236}">
                  <a16:creationId xmlns:a16="http://schemas.microsoft.com/office/drawing/2014/main" id="{2157E0F6-5037-4D49-A417-1115E1417329}"/>
                </a:ext>
              </a:extLst>
            </p:cNvPr>
            <p:cNvGrpSpPr/>
            <p:nvPr/>
          </p:nvGrpSpPr>
          <p:grpSpPr>
            <a:xfrm>
              <a:off x="9262574" y="6703"/>
              <a:ext cx="2188694" cy="1059064"/>
              <a:chOff x="6871018" y="5424256"/>
              <a:chExt cx="2188694" cy="1059064"/>
            </a:xfrm>
          </p:grpSpPr>
          <p:pic>
            <p:nvPicPr>
              <p:cNvPr id="34" name="Picture 33">
                <a:extLst>
                  <a:ext uri="{FF2B5EF4-FFF2-40B4-BE49-F238E27FC236}">
                    <a16:creationId xmlns:a16="http://schemas.microsoft.com/office/drawing/2014/main" id="{82CD251E-9FB6-4305-B6FB-4FCB8F1692F2}"/>
                  </a:ext>
                </a:extLst>
              </p:cNvPr>
              <p:cNvPicPr>
                <a:picLocks noChangeAspect="1"/>
              </p:cNvPicPr>
              <p:nvPr/>
            </p:nvPicPr>
            <p:blipFill>
              <a:blip r:embed="rId4"/>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35" name="Picture 34">
                <a:extLst>
                  <a:ext uri="{FF2B5EF4-FFF2-40B4-BE49-F238E27FC236}">
                    <a16:creationId xmlns:a16="http://schemas.microsoft.com/office/drawing/2014/main" id="{3B723873-BA4D-4171-9461-F5E696D17DA1}"/>
                  </a:ext>
                </a:extLst>
              </p:cNvPr>
              <p:cNvPicPr>
                <a:picLocks noChangeAspect="1"/>
              </p:cNvPicPr>
              <p:nvPr/>
            </p:nvPicPr>
            <p:blipFill>
              <a:blip r:embed="rId5"/>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36" name="Picture 35">
                <a:extLst>
                  <a:ext uri="{FF2B5EF4-FFF2-40B4-BE49-F238E27FC236}">
                    <a16:creationId xmlns:a16="http://schemas.microsoft.com/office/drawing/2014/main" id="{3AB1E4E3-EDEE-4BC8-B4E1-02732A49E6BE}"/>
                  </a:ext>
                </a:extLst>
              </p:cNvPr>
              <p:cNvPicPr>
                <a:picLocks noChangeAspect="1"/>
              </p:cNvPicPr>
              <p:nvPr/>
            </p:nvPicPr>
            <p:blipFill>
              <a:blip r:embed="rId6"/>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37" name="Picture 36">
                <a:extLst>
                  <a:ext uri="{FF2B5EF4-FFF2-40B4-BE49-F238E27FC236}">
                    <a16:creationId xmlns:a16="http://schemas.microsoft.com/office/drawing/2014/main" id="{027567FC-AA29-478E-A2FC-46D7738CB0C5}"/>
                  </a:ext>
                </a:extLst>
              </p:cNvPr>
              <p:cNvPicPr>
                <a:picLocks noChangeAspect="1"/>
              </p:cNvPicPr>
              <p:nvPr/>
            </p:nvPicPr>
            <p:blipFill>
              <a:blip r:embed="rId7"/>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23" name="Group 22">
              <a:extLst>
                <a:ext uri="{FF2B5EF4-FFF2-40B4-BE49-F238E27FC236}">
                  <a16:creationId xmlns:a16="http://schemas.microsoft.com/office/drawing/2014/main" id="{040F25F5-C192-46E1-8B8A-3260952F0009}"/>
                </a:ext>
              </a:extLst>
            </p:cNvPr>
            <p:cNvGrpSpPr/>
            <p:nvPr/>
          </p:nvGrpSpPr>
          <p:grpSpPr>
            <a:xfrm>
              <a:off x="8689778" y="561610"/>
              <a:ext cx="3342260" cy="730528"/>
              <a:chOff x="519888" y="95300"/>
              <a:chExt cx="3457308" cy="952264"/>
            </a:xfrm>
          </p:grpSpPr>
          <p:sp>
            <p:nvSpPr>
              <p:cNvPr id="24" name="Rectangle: Rounded Corners 23">
                <a:extLst>
                  <a:ext uri="{FF2B5EF4-FFF2-40B4-BE49-F238E27FC236}">
                    <a16:creationId xmlns:a16="http://schemas.microsoft.com/office/drawing/2014/main" id="{52A88A25-C891-481D-AA60-EEB85AED5350}"/>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8EA68405-7695-4B0E-B9D3-B7B86997BA8A}"/>
                  </a:ext>
                </a:extLst>
              </p:cNvPr>
              <p:cNvSpPr txBox="1"/>
              <p:nvPr/>
            </p:nvSpPr>
            <p:spPr>
              <a:xfrm>
                <a:off x="606173" y="198455"/>
                <a:ext cx="3284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luận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792352"/>
            <a:ext cx="6712336" cy="2340976"/>
            <a:chOff x="480554" y="1457554"/>
            <a:chExt cx="3323388" cy="2340976"/>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4"/>
              <a:ext cx="3323388"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62612" y="1769155"/>
              <a:ext cx="28439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cs typeface="+mn-cs"/>
                </a:rPr>
                <a:t>Em</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cần</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tìm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kiếm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sự</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hỗ</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trợ</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nếu</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không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sẽ</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bị</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kẻ</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xấu</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bắt</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cóc</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hãm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hại</a:t>
              </a:r>
              <a:r>
                <a:rPr kumimoji="0" lang="en-US" sz="4000" b="0" i="0" u="none" strike="noStrike" kern="1200" cap="none" spc="0" normalizeH="0" noProof="0" dirty="0">
                  <a:ln>
                    <a:noFill/>
                  </a:ln>
                  <a:solidFill>
                    <a:srgbClr val="002060"/>
                  </a:solidFill>
                  <a:effectLst/>
                  <a:uLnTx/>
                  <a:uFillTx/>
                  <a:latin typeface="Calibri"/>
                  <a:cs typeface="+mn-cs"/>
                </a:rPr>
                <a:t>.</a:t>
              </a:r>
              <a:endParaRPr kumimoji="0" lang="en-US" sz="4000" b="0" i="0" u="none" strike="noStrike" kern="1200" cap="none" spc="0" normalizeH="0" baseline="0" noProof="0" dirty="0">
                <a:ln>
                  <a:noFill/>
                </a:ln>
                <a:solidFill>
                  <a:srgbClr val="002060"/>
                </a:solidFill>
                <a:effectLst/>
                <a:uLnTx/>
                <a:uFillTx/>
                <a:latin typeface="Calibri"/>
                <a:cs typeface="+mn-cs"/>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19781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97901FBC-6557-4F2C-AFE7-CC7B6DC33789}"/>
              </a:ext>
            </a:extLst>
          </p:cNvPr>
          <p:cNvPicPr>
            <a:picLocks noChangeAspect="1"/>
          </p:cNvPicPr>
          <p:nvPr/>
        </p:nvPicPr>
        <p:blipFill>
          <a:blip r:embed="rId4"/>
          <a:stretch>
            <a:fillRect/>
          </a:stretch>
        </p:blipFill>
        <p:spPr>
          <a:xfrm>
            <a:off x="333374" y="2176462"/>
            <a:ext cx="4314091" cy="4014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7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436</Words>
  <Application>Microsoft Office PowerPoint</Application>
  <PresentationFormat>Widescreen</PresentationFormat>
  <Paragraphs>47</Paragraphs>
  <Slides>21</Slides>
  <Notes>3</Notes>
  <HiddenSlides>0</HiddenSlides>
  <MMClips>4</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Arial</vt:lpstr>
      <vt:lpstr>Calibri</vt:lpstr>
      <vt:lpstr>Cambria</vt:lpstr>
      <vt:lpstr>Times New Roman</vt:lpstr>
      <vt:lpstr>Office 主题</vt:lpstr>
      <vt:lpstr>4_Office Theme</vt:lpstr>
      <vt:lpstr>Office Theme</vt:lpstr>
      <vt:lpstr>1_Office 主题</vt:lpstr>
      <vt:lpstr>2_Office 主题</vt:lpstr>
      <vt:lpstr>MÔN ĐẠO ĐỨC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36</cp:revision>
  <dcterms:created xsi:type="dcterms:W3CDTF">2021-09-14T02:44:17Z</dcterms:created>
  <dcterms:modified xsi:type="dcterms:W3CDTF">2025-03-21T01:12:29Z</dcterms:modified>
</cp:coreProperties>
</file>