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797" r:id="rId2"/>
    <p:sldMasterId id="2147483862" r:id="rId3"/>
    <p:sldMasterId id="2147483903" r:id="rId4"/>
    <p:sldMasterId id="2147484024" r:id="rId5"/>
  </p:sldMasterIdLst>
  <p:notesMasterIdLst>
    <p:notesMasterId r:id="rId20"/>
  </p:notesMasterIdLst>
  <p:sldIdLst>
    <p:sldId id="899" r:id="rId6"/>
    <p:sldId id="931" r:id="rId7"/>
    <p:sldId id="932" r:id="rId8"/>
    <p:sldId id="934" r:id="rId9"/>
    <p:sldId id="937" r:id="rId10"/>
    <p:sldId id="936" r:id="rId11"/>
    <p:sldId id="939" r:id="rId12"/>
    <p:sldId id="908" r:id="rId13"/>
    <p:sldId id="909" r:id="rId14"/>
    <p:sldId id="940" r:id="rId15"/>
    <p:sldId id="941" r:id="rId16"/>
    <p:sldId id="942" r:id="rId17"/>
    <p:sldId id="765" r:id="rId18"/>
    <p:sldId id="439" r:id="rId19"/>
  </p:sldIdLst>
  <p:sldSz cx="9144000" cy="5143500" type="screen16x9"/>
  <p:notesSz cx="6858000" cy="9144000"/>
  <p:custDataLst>
    <p:tags r:id="rId21"/>
  </p:custDataLst>
  <p:defaultTextStyle>
    <a:defPPr>
      <a:defRPr lang="zh-CN"/>
    </a:defPPr>
    <a:lvl1pPr marL="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2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8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FE2EB0F-6D2D-48D0-8D5F-778B15A80266}">
          <p14:sldIdLst>
            <p14:sldId id="899"/>
            <p14:sldId id="931"/>
            <p14:sldId id="932"/>
            <p14:sldId id="934"/>
            <p14:sldId id="937"/>
            <p14:sldId id="936"/>
            <p14:sldId id="939"/>
            <p14:sldId id="908"/>
            <p14:sldId id="909"/>
            <p14:sldId id="940"/>
            <p14:sldId id="941"/>
            <p14:sldId id="942"/>
            <p14:sldId id="765"/>
          </p14:sldIdLst>
        </p14:section>
        <p14:section name="Untitled Section" id="{684F6D74-326A-40AB-B802-30D745D1CEE6}">
          <p14:sldIdLst>
            <p14:sldId id="43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CFDCF"/>
    <a:srgbClr val="226668"/>
    <a:srgbClr val="FF0000"/>
    <a:srgbClr val="66FFFF"/>
    <a:srgbClr val="FDFEDA"/>
    <a:srgbClr val="BDFFDB"/>
    <a:srgbClr val="FF9797"/>
    <a:srgbClr val="FFFFCC"/>
    <a:srgbClr val="FFC000"/>
    <a:srgbClr val="316E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D6068F-8954-4C6D-8636-4D0907667790}" v="65" dt="2021-05-03T07:58:36.7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51" autoAdjust="0"/>
    <p:restoredTop sz="79407" autoAdjust="0"/>
  </p:normalViewPr>
  <p:slideViewPr>
    <p:cSldViewPr>
      <p:cViewPr varScale="1">
        <p:scale>
          <a:sx n="92" d="100"/>
          <a:sy n="92" d="100"/>
        </p:scale>
        <p:origin x="1022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84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51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ệt Nguyễn Tuấn" userId="d981edae82e38790" providerId="LiveId" clId="{0CD6068F-8954-4C6D-8636-4D0907667790}"/>
    <pc:docChg chg="modSld">
      <pc:chgData name="Kiệt Nguyễn Tuấn" userId="d981edae82e38790" providerId="LiveId" clId="{0CD6068F-8954-4C6D-8636-4D0907667790}" dt="2021-05-03T07:58:36.722" v="65" actId="20577"/>
      <pc:docMkLst>
        <pc:docMk/>
      </pc:docMkLst>
      <pc:sldChg chg="modSp">
        <pc:chgData name="Kiệt Nguyễn Tuấn" userId="d981edae82e38790" providerId="LiveId" clId="{0CD6068F-8954-4C6D-8636-4D0907667790}" dt="2021-05-03T07:58:36.722" v="65" actId="20577"/>
        <pc:sldMkLst>
          <pc:docMk/>
          <pc:sldMk cId="0" sldId="280"/>
        </pc:sldMkLst>
        <pc:spChg chg="mod">
          <ac:chgData name="Kiệt Nguyễn Tuấn" userId="d981edae82e38790" providerId="LiveId" clId="{0CD6068F-8954-4C6D-8636-4D0907667790}" dt="2021-05-03T07:58:36.722" v="65" actId="20577"/>
          <ac:spMkLst>
            <pc:docMk/>
            <pc:sldMk cId="0" sldId="280"/>
            <ac:spMk id="49" creationId="{00000000-0000-0000-0000-000000000000}"/>
          </ac:spMkLst>
        </pc:spChg>
      </pc:sldChg>
      <pc:sldChg chg="modSp mod">
        <pc:chgData name="Kiệt Nguyễn Tuấn" userId="d981edae82e38790" providerId="LiveId" clId="{0CD6068F-8954-4C6D-8636-4D0907667790}" dt="2021-05-03T07:56:50.196" v="52" actId="14100"/>
        <pc:sldMkLst>
          <pc:docMk/>
          <pc:sldMk cId="0" sldId="309"/>
        </pc:sldMkLst>
        <pc:spChg chg="mod">
          <ac:chgData name="Kiệt Nguyễn Tuấn" userId="d981edae82e38790" providerId="LiveId" clId="{0CD6068F-8954-4C6D-8636-4D0907667790}" dt="2021-05-03T07:56:50.196" v="52" actId="14100"/>
          <ac:spMkLst>
            <pc:docMk/>
            <pc:sldMk cId="0" sldId="309"/>
            <ac:spMk id="2" creationId="{00000000-0000-0000-0000-000000000000}"/>
          </ac:spMkLst>
        </pc:spChg>
      </pc:sldChg>
      <pc:sldChg chg="modSp">
        <pc:chgData name="Kiệt Nguyễn Tuấn" userId="d981edae82e38790" providerId="LiveId" clId="{0CD6068F-8954-4C6D-8636-4D0907667790}" dt="2021-05-03T07:58:08.478" v="63" actId="20577"/>
        <pc:sldMkLst>
          <pc:docMk/>
          <pc:sldMk cId="0" sldId="326"/>
        </pc:sldMkLst>
        <pc:spChg chg="mod">
          <ac:chgData name="Kiệt Nguyễn Tuấn" userId="d981edae82e38790" providerId="LiveId" clId="{0CD6068F-8954-4C6D-8636-4D0907667790}" dt="2021-05-03T07:58:08.478" v="63" actId="20577"/>
          <ac:spMkLst>
            <pc:docMk/>
            <pc:sldMk cId="0" sldId="326"/>
            <ac:spMk id="5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74544-038A-4DA6-A177-193C9C327478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71AD9-BB67-40C7-8A36-6292A9008B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752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2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88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321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22"/>
            <a:ext cx="7772400" cy="1101725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9"/>
            <a:ext cx="8229600" cy="3394075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7" indent="0" algn="ctr">
              <a:buNone/>
              <a:defRPr sz="1500"/>
            </a:lvl2pPr>
            <a:lvl3pPr marL="685715" indent="0" algn="ctr">
              <a:buNone/>
              <a:defRPr sz="1400"/>
            </a:lvl3pPr>
            <a:lvl4pPr marL="1028573" indent="0" algn="ctr">
              <a:buNone/>
              <a:defRPr sz="1200"/>
            </a:lvl4pPr>
            <a:lvl5pPr marL="1371430" indent="0" algn="ctr">
              <a:buNone/>
              <a:defRPr sz="1200"/>
            </a:lvl5pPr>
            <a:lvl6pPr marL="1714289" indent="0" algn="ctr">
              <a:buNone/>
              <a:defRPr sz="1200"/>
            </a:lvl6pPr>
            <a:lvl7pPr marL="2057144" indent="0" algn="ctr">
              <a:buNone/>
              <a:defRPr sz="1200"/>
            </a:lvl7pPr>
            <a:lvl8pPr marL="2400000" indent="0" algn="ctr">
              <a:buNone/>
              <a:defRPr sz="1200"/>
            </a:lvl8pPr>
            <a:lvl9pPr marL="274285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869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110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593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650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5593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171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686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552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9"/>
            <a:ext cx="8229600" cy="3394075"/>
          </a:xfrm>
          <a:prstGeom prst="rect">
            <a:avLst/>
          </a:prstGeom>
        </p:spPr>
        <p:txBody>
          <a:bodyPr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4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3" indent="0">
              <a:buNone/>
              <a:defRPr sz="1500"/>
            </a:lvl4pPr>
            <a:lvl5pPr marL="1371430" indent="0">
              <a:buNone/>
              <a:defRPr sz="1500"/>
            </a:lvl5pPr>
            <a:lvl6pPr marL="1714289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2745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6963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6105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202" y="4876008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686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7" indent="0" algn="ctr">
              <a:buNone/>
              <a:defRPr sz="1500"/>
            </a:lvl2pPr>
            <a:lvl3pPr marL="685715" indent="0" algn="ctr">
              <a:buNone/>
              <a:defRPr sz="1400"/>
            </a:lvl3pPr>
            <a:lvl4pPr marL="1028573" indent="0" algn="ctr">
              <a:buNone/>
              <a:defRPr sz="1200"/>
            </a:lvl4pPr>
            <a:lvl5pPr marL="1371430" indent="0" algn="ctr">
              <a:buNone/>
              <a:defRPr sz="1200"/>
            </a:lvl5pPr>
            <a:lvl6pPr marL="1714289" indent="0" algn="ctr">
              <a:buNone/>
              <a:defRPr sz="1200"/>
            </a:lvl6pPr>
            <a:lvl7pPr marL="2057144" indent="0" algn="ctr">
              <a:buNone/>
              <a:defRPr sz="1200"/>
            </a:lvl7pPr>
            <a:lvl8pPr marL="2400000" indent="0" algn="ctr">
              <a:buNone/>
              <a:defRPr sz="1200"/>
            </a:lvl8pPr>
            <a:lvl9pPr marL="274285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95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5728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0444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9562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9037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450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lIns="91430" tIns="45715" rIns="91430" bIns="45715"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3"/>
            <a:ext cx="7772400" cy="1125537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7385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9195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4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3" indent="0">
              <a:buNone/>
              <a:defRPr sz="1500"/>
            </a:lvl4pPr>
            <a:lvl5pPr marL="1371430" indent="0">
              <a:buNone/>
              <a:defRPr sz="1500"/>
            </a:lvl5pPr>
            <a:lvl6pPr marL="1714289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3747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8650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5712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202" y="4876008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30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42" indent="0" algn="ctr">
              <a:buNone/>
              <a:defRPr/>
            </a:lvl2pPr>
            <a:lvl3pPr marL="914288" indent="0" algn="ctr">
              <a:buNone/>
              <a:defRPr/>
            </a:lvl3pPr>
            <a:lvl4pPr marL="1371430" indent="0" algn="ctr">
              <a:buNone/>
              <a:defRPr/>
            </a:lvl4pPr>
            <a:lvl5pPr marL="1828574" indent="0" algn="ctr">
              <a:buNone/>
              <a:defRPr/>
            </a:lvl5pPr>
            <a:lvl6pPr marL="2285715" indent="0" algn="ctr">
              <a:buNone/>
              <a:defRPr/>
            </a:lvl6pPr>
            <a:lvl7pPr marL="2742857" indent="0" algn="ctr">
              <a:buNone/>
              <a:defRPr/>
            </a:lvl7pPr>
            <a:lvl8pPr marL="3200000" indent="0" algn="ctr">
              <a:buNone/>
              <a:defRPr/>
            </a:lvl8pPr>
            <a:lvl9pPr marL="365714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EBEB9-566C-4234-BF37-0F4172D513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7923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1806E7-A614-452B-83B0-CDC8575DF7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6069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2" indent="0">
              <a:buNone/>
              <a:defRPr sz="1800"/>
            </a:lvl2pPr>
            <a:lvl3pPr marL="914288" indent="0">
              <a:buNone/>
              <a:defRPr sz="1600"/>
            </a:lvl3pPr>
            <a:lvl4pPr marL="1371430" indent="0">
              <a:buNone/>
              <a:defRPr sz="1400"/>
            </a:lvl4pPr>
            <a:lvl5pPr marL="1828574" indent="0">
              <a:buNone/>
              <a:defRPr sz="1400"/>
            </a:lvl5pPr>
            <a:lvl6pPr marL="2285715" indent="0">
              <a:buNone/>
              <a:defRPr sz="1400"/>
            </a:lvl6pPr>
            <a:lvl7pPr marL="2742857" indent="0">
              <a:buNone/>
              <a:defRPr sz="1400"/>
            </a:lvl7pPr>
            <a:lvl8pPr marL="3200000" indent="0">
              <a:buNone/>
              <a:defRPr sz="1400"/>
            </a:lvl8pPr>
            <a:lvl9pPr marL="365714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40D12A-058B-4DF3-8FD6-CDF9537878F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2085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CD0720-56DC-4EBF-851D-75860B09D7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236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9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9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8F6EA1-F314-4D06-84AF-CDB44B74DA0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6035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82E92-1AB3-43CA-94EE-943D3D7115E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7306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2699B0-5347-4388-A0C5-09E759010F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202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1C829B-77F7-4071-BE96-6DC18900E71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4048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8" indent="0">
              <a:buNone/>
              <a:defRPr sz="2400"/>
            </a:lvl3pPr>
            <a:lvl4pPr marL="1371430" indent="0">
              <a:buNone/>
              <a:defRPr sz="2000"/>
            </a:lvl4pPr>
            <a:lvl5pPr marL="1828574" indent="0">
              <a:buNone/>
              <a:defRPr sz="2000"/>
            </a:lvl5pPr>
            <a:lvl6pPr marL="2285715" indent="0">
              <a:buNone/>
              <a:defRPr sz="2000"/>
            </a:lvl6pPr>
            <a:lvl7pPr marL="2742857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C872C8-6960-407B-ABC4-E843C14908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0295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5257A-8721-4000-8BD2-E6D5EFFC25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5417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FD78CF-1780-4133-813D-948362125E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736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16A8F831-4DE7-462B-BDB6-4D6651813A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8873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7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22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00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3" y="1150938"/>
            <a:ext cx="4040188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3" y="1631954"/>
            <a:ext cx="4040188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2" y="1150938"/>
            <a:ext cx="4041775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2" y="1631954"/>
            <a:ext cx="4041775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2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65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9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2" y="1631954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954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59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59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63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2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2"/>
            <a:ext cx="5111751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87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52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38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6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7"/>
            <a:ext cx="3008313" cy="871537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7"/>
            <a:ext cx="5111751" cy="4389437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3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  <p:txStyles>
    <p:titleStyle>
      <a:lvl1pPr algn="ctr" defTabSz="91426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1" indent="-285708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3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2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7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5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06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35" r:id="rId12"/>
  </p:sldLayoutIdLst>
  <p:txStyles>
    <p:titleStyle>
      <a:lvl1pPr algn="l" defTabSz="68571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0" indent="-171430" algn="l" defTabSz="6857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4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0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7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5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3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3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264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</p:sldLayoutIdLst>
  <p:txStyles>
    <p:titleStyle>
      <a:lvl1pPr algn="l" defTabSz="68571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0" indent="-171430" algn="l" defTabSz="6857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4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0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7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5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3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3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A86E93B-6794-4BE2-841D-F063D0E005B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08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14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28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4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57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857" indent="-342857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59" indent="-285715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858" indent="-22857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000" indent="-22857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144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285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430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573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715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8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4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7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8192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3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audio" Target="../media/audio2.wav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.jpeg"/><Relationship Id="rId5" Type="http://schemas.openxmlformats.org/officeDocument/2006/relationships/image" Target="../media/image2.jpg"/><Relationship Id="rId4" Type="http://schemas.openxmlformats.org/officeDocument/2006/relationships/image" Target="../media/image1.jpe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audio" Target="../media/audio2.wav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3.jpeg"/><Relationship Id="rId5" Type="http://schemas.openxmlformats.org/officeDocument/2006/relationships/image" Target="../media/image2.jp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8.jpeg"/><Relationship Id="rId5" Type="http://schemas.openxmlformats.org/officeDocument/2006/relationships/image" Target="../media/image23.jpeg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3.jpeg"/><Relationship Id="rId5" Type="http://schemas.openxmlformats.org/officeDocument/2006/relationships/image" Target="../media/image2.jp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0.jpeg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.png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.jpeg"/><Relationship Id="rId5" Type="http://schemas.openxmlformats.org/officeDocument/2006/relationships/image" Target="../media/image2.jp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8.jpeg"/><Relationship Id="rId5" Type="http://schemas.openxmlformats.org/officeDocument/2006/relationships/image" Target="../media/image3.jpeg"/><Relationship Id="rId4" Type="http://schemas.openxmlformats.org/officeDocument/2006/relationships/image" Target="../media/image2.jp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.jpeg"/><Relationship Id="rId5" Type="http://schemas.openxmlformats.org/officeDocument/2006/relationships/image" Target="../media/image2.jp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audio" Target="../media/audio2.wav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.jpeg"/><Relationship Id="rId5" Type="http://schemas.openxmlformats.org/officeDocument/2006/relationships/image" Target="../media/image2.jp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.jpe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5.jpg"/><Relationship Id="rId5" Type="http://schemas.openxmlformats.org/officeDocument/2006/relationships/image" Target="../media/image3.jpeg"/><Relationship Id="rId10" Type="http://schemas.openxmlformats.org/officeDocument/2006/relationships/image" Target="../media/image19.png"/><Relationship Id="rId4" Type="http://schemas.openxmlformats.org/officeDocument/2006/relationships/image" Target="../media/image2.jp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1.jpeg"/><Relationship Id="rId5" Type="http://schemas.openxmlformats.org/officeDocument/2006/relationships/image" Target="../media/image2.jp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audio2.wav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3.jpeg"/><Relationship Id="rId5" Type="http://schemas.openxmlformats.org/officeDocument/2006/relationships/image" Target="../media/image2.jp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899590" y="1105602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865984" y="555526"/>
            <a:ext cx="3921361" cy="504056"/>
            <a:chOff x="506623" y="2139702"/>
            <a:chExt cx="3921361" cy="504056"/>
          </a:xfrm>
        </p:grpSpPr>
        <p:sp>
          <p:nvSpPr>
            <p:cNvPr id="21" name="Rounded Rectangle 20"/>
            <p:cNvSpPr/>
            <p:nvPr/>
          </p:nvSpPr>
          <p:spPr>
            <a:xfrm>
              <a:off x="506623" y="2139702"/>
              <a:ext cx="3921361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09098" y="2139702"/>
              <a:ext cx="3618886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 smtClean="0">
                  <a:latin typeface="UTM Avo" pitchFamily="18" charset="0"/>
                </a:rPr>
                <a:t>3. Trả lời câu hỏi: </a:t>
              </a:r>
              <a:endParaRPr lang="en-US" sz="2200" b="1">
                <a:latin typeface="UTM Avo" pitchFamily="18" charset="0"/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943755" y="1105712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vi-VN" sz="2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Theo 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bài đọc, trên thế giới có những cách chào phổ biến nào</a:t>
            </a:r>
            <a:r>
              <a:rPr lang="vi-VN" sz="2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?</a:t>
            </a:r>
            <a:endParaRPr lang="en-US" sz="2200" b="1" smtClean="0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" y="1083277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1475657" y="1452215"/>
            <a:ext cx="1944215" cy="33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029783" y="1452215"/>
            <a:ext cx="250964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2555776" y="1884263"/>
            <a:ext cx="3733585" cy="543471"/>
            <a:chOff x="708943" y="6078636"/>
            <a:chExt cx="5167386" cy="724626"/>
          </a:xfrm>
        </p:grpSpPr>
        <p:sp>
          <p:nvSpPr>
            <p:cNvPr id="27" name="TextBox 19"/>
            <p:cNvSpPr txBox="1"/>
            <p:nvPr/>
          </p:nvSpPr>
          <p:spPr>
            <a:xfrm>
              <a:off x="708943" y="6110865"/>
              <a:ext cx="5028546" cy="69239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 defTabSz="685749"/>
              <a:endParaRPr lang="en-US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28" name="TextBox 20"/>
            <p:cNvSpPr txBox="1"/>
            <p:nvPr/>
          </p:nvSpPr>
          <p:spPr>
            <a:xfrm>
              <a:off x="708943" y="6078636"/>
              <a:ext cx="5167386" cy="6976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749"/>
              <a:r>
                <a:rPr lang="en-US" sz="2800" err="1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280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2800" smtClean="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thầm đoạn 1</a:t>
              </a:r>
              <a:endParaRPr lang="en-US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sp>
        <p:nvSpPr>
          <p:cNvPr id="30" name="Rounded Rectangle 32"/>
          <p:cNvSpPr>
            <a:spLocks noChangeArrowheads="1"/>
          </p:cNvSpPr>
          <p:nvPr/>
        </p:nvSpPr>
        <p:spPr bwMode="auto">
          <a:xfrm>
            <a:off x="83732" y="2138796"/>
            <a:ext cx="2832084" cy="2377169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528656" y="4085081"/>
            <a:ext cx="2145286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200" b="1" smtClean="0">
                <a:solidFill>
                  <a:srgbClr val="002060"/>
                </a:solidFill>
                <a:latin typeface="UTM Avo" pitchFamily="18" charset="0"/>
              </a:rPr>
              <a:t>Bắt tay</a:t>
            </a:r>
          </a:p>
        </p:txBody>
      </p:sp>
      <p:pic>
        <p:nvPicPr>
          <p:cNvPr id="14338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26335"/>
            <a:ext cx="2760076" cy="175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ounded Rectangle 32"/>
          <p:cNvSpPr>
            <a:spLocks noChangeArrowheads="1"/>
          </p:cNvSpPr>
          <p:nvPr/>
        </p:nvSpPr>
        <p:spPr bwMode="auto">
          <a:xfrm>
            <a:off x="2975234" y="2138796"/>
            <a:ext cx="3025675" cy="2377169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468394" y="4085081"/>
            <a:ext cx="2145286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200" b="1" smtClean="0">
                <a:solidFill>
                  <a:srgbClr val="002060"/>
                </a:solidFill>
                <a:latin typeface="UTM Avo" pitchFamily="18" charset="0"/>
              </a:rPr>
              <a:t>vẫy tay</a:t>
            </a:r>
          </a:p>
        </p:txBody>
      </p:sp>
      <p:sp>
        <p:nvSpPr>
          <p:cNvPr id="38" name="Rounded Rectangle 32"/>
          <p:cNvSpPr>
            <a:spLocks noChangeArrowheads="1"/>
          </p:cNvSpPr>
          <p:nvPr/>
        </p:nvSpPr>
        <p:spPr bwMode="auto">
          <a:xfrm>
            <a:off x="6289361" y="2138796"/>
            <a:ext cx="2675128" cy="2377169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6577328" y="4085081"/>
            <a:ext cx="2145286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200" b="1" smtClean="0">
                <a:solidFill>
                  <a:srgbClr val="002060"/>
                </a:solidFill>
                <a:latin typeface="UTM Avo" pitchFamily="18" charset="0"/>
              </a:rPr>
              <a:t>cúi chào</a:t>
            </a:r>
          </a:p>
        </p:txBody>
      </p:sp>
      <p:pic>
        <p:nvPicPr>
          <p:cNvPr id="14340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37" b="22177"/>
          <a:stretch/>
        </p:blipFill>
        <p:spPr bwMode="auto">
          <a:xfrm>
            <a:off x="2987824" y="2427734"/>
            <a:ext cx="3013085" cy="165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813" y="2427734"/>
            <a:ext cx="2488667" cy="175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63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6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6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0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9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30" grpId="0" animBg="1"/>
      <p:bldP spid="30" grpId="1" animBg="1"/>
      <p:bldP spid="31" grpId="0"/>
      <p:bldP spid="31" grpId="1"/>
      <p:bldP spid="35" grpId="0" animBg="1"/>
      <p:bldP spid="35" grpId="1" animBg="1"/>
      <p:bldP spid="36" grpId="0"/>
      <p:bldP spid="36" grpId="1"/>
      <p:bldP spid="38" grpId="0" animBg="1"/>
      <p:bldP spid="38" grpId="1" animBg="1"/>
      <p:bldP spid="39" grpId="0"/>
      <p:bldP spid="3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35" name="Rounded Rectangle 32"/>
          <p:cNvSpPr>
            <a:spLocks noChangeArrowheads="1"/>
          </p:cNvSpPr>
          <p:nvPr/>
        </p:nvSpPr>
        <p:spPr bwMode="auto">
          <a:xfrm>
            <a:off x="899590" y="555526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43755" y="555636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solidFill>
                  <a:srgbClr val="C00000"/>
                </a:solidFill>
                <a:latin typeface="UTM Avo" pitchFamily="18" charset="0"/>
              </a:rPr>
              <a:t>2. 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Cùng bạn hỏi - đáp về những cách chào được nói tới trong bài.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4499992" y="915566"/>
            <a:ext cx="2682552" cy="178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856580" y="915566"/>
            <a:ext cx="1355380" cy="145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9" y="555526"/>
            <a:ext cx="8477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34731" y="2101881"/>
            <a:ext cx="1884081" cy="249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Cloud Callout 40"/>
          <p:cNvSpPr/>
          <p:nvPr/>
        </p:nvSpPr>
        <p:spPr>
          <a:xfrm>
            <a:off x="3131840" y="2783344"/>
            <a:ext cx="4002891" cy="1512168"/>
          </a:xfrm>
          <a:prstGeom prst="cloudCallout">
            <a:avLst>
              <a:gd name="adj1" fmla="val 60481"/>
              <a:gd name="adj2" fmla="val -33842"/>
            </a:avLst>
          </a:prstGeom>
          <a:solidFill>
            <a:srgbClr val="FFFF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rgbClr val="C00000"/>
                </a:solidFill>
              </a:rPr>
              <a:t>- </a:t>
            </a:r>
            <a:r>
              <a:rPr lang="en-US" b="1" smtClean="0">
                <a:solidFill>
                  <a:srgbClr val="002060"/>
                </a:solidFill>
              </a:rPr>
              <a:t>Người Ấn Độ chào bằng cách chắp hai tay trước ngực và cúi đầu nhẹ.</a:t>
            </a:r>
            <a:endParaRPr lang="en-US" b="1">
              <a:solidFill>
                <a:srgbClr val="002060"/>
              </a:solidFill>
            </a:endParaRPr>
          </a:p>
        </p:txBody>
      </p:sp>
      <p:pic>
        <p:nvPicPr>
          <p:cNvPr id="42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91730"/>
            <a:ext cx="1483346" cy="229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Cloud Callout 42"/>
          <p:cNvSpPr/>
          <p:nvPr/>
        </p:nvSpPr>
        <p:spPr>
          <a:xfrm>
            <a:off x="1590850" y="1532604"/>
            <a:ext cx="2777045" cy="1138553"/>
          </a:xfrm>
          <a:prstGeom prst="cloudCallout">
            <a:avLst>
              <a:gd name="adj1" fmla="val -68909"/>
              <a:gd name="adj2" fmla="val 36924"/>
            </a:avLst>
          </a:prstGeom>
          <a:solidFill>
            <a:srgbClr val="DAEF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rgbClr val="C00000"/>
                </a:solidFill>
              </a:rPr>
              <a:t>- Người Ấn Độ chào thế nào?</a:t>
            </a:r>
            <a:endParaRPr lang="en-US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6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6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1" grpId="0" animBg="1"/>
      <p:bldP spid="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35" name="Rounded Rectangle 32"/>
          <p:cNvSpPr>
            <a:spLocks noChangeArrowheads="1"/>
          </p:cNvSpPr>
          <p:nvPr/>
        </p:nvSpPr>
        <p:spPr bwMode="auto">
          <a:xfrm>
            <a:off x="899590" y="555526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43755" y="555636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solidFill>
                  <a:srgbClr val="C00000"/>
                </a:solidFill>
                <a:latin typeface="UTM Avo" pitchFamily="18" charset="0"/>
              </a:rPr>
              <a:t>2. 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Cùng bạn hỏi - đáp về những cách chào được nói tới trong bài.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4499992" y="915566"/>
            <a:ext cx="2682552" cy="178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856580" y="915566"/>
            <a:ext cx="1355380" cy="145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9" y="555526"/>
            <a:ext cx="8477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Cloud Callout 40"/>
          <p:cNvSpPr/>
          <p:nvPr/>
        </p:nvSpPr>
        <p:spPr>
          <a:xfrm>
            <a:off x="4590255" y="2283718"/>
            <a:ext cx="3595433" cy="1728192"/>
          </a:xfrm>
          <a:prstGeom prst="cloudCallout">
            <a:avLst>
              <a:gd name="adj1" fmla="val -67421"/>
              <a:gd name="adj2" fmla="val -10925"/>
            </a:avLst>
          </a:prstGeom>
          <a:solidFill>
            <a:srgbClr val="FFFF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rgbClr val="002060"/>
                </a:solidFill>
              </a:rPr>
              <a:t>- </a:t>
            </a:r>
            <a:r>
              <a:rPr lang="en-US" b="1">
                <a:solidFill>
                  <a:srgbClr val="002060"/>
                </a:solidFill>
              </a:rPr>
              <a:t>Người Ma-ô-ri ở Niu Di-lân chào bằng cách chạm nhẹ mũi và trán</a:t>
            </a:r>
            <a:r>
              <a:rPr lang="en-US" b="1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en-US" b="1" smtClean="0">
                <a:solidFill>
                  <a:srgbClr val="002060"/>
                </a:solidFill>
              </a:rPr>
              <a:t>.</a:t>
            </a:r>
            <a:endParaRPr lang="en-US" b="1">
              <a:solidFill>
                <a:srgbClr val="002060"/>
              </a:solidFill>
            </a:endParaRPr>
          </a:p>
        </p:txBody>
      </p:sp>
      <p:sp>
        <p:nvSpPr>
          <p:cNvPr id="43" name="Cloud Callout 42"/>
          <p:cNvSpPr/>
          <p:nvPr/>
        </p:nvSpPr>
        <p:spPr>
          <a:xfrm>
            <a:off x="1590850" y="1532604"/>
            <a:ext cx="2777045" cy="1138553"/>
          </a:xfrm>
          <a:prstGeom prst="cloudCallout">
            <a:avLst>
              <a:gd name="adj1" fmla="val -26574"/>
              <a:gd name="adj2" fmla="val 86641"/>
            </a:avLst>
          </a:prstGeom>
          <a:solidFill>
            <a:srgbClr val="DAEF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rgbClr val="C00000"/>
                </a:solidFill>
              </a:rPr>
              <a:t>- </a:t>
            </a:r>
            <a:r>
              <a:rPr lang="en-US" b="1">
                <a:solidFill>
                  <a:srgbClr val="C00000"/>
                </a:solidFill>
              </a:rPr>
              <a:t>Người Ma-ô-ri ở Niu Di-lân</a:t>
            </a:r>
          </a:p>
          <a:p>
            <a:pPr algn="ctr"/>
            <a:r>
              <a:rPr lang="en-US" b="1" smtClean="0">
                <a:solidFill>
                  <a:srgbClr val="C00000"/>
                </a:solidFill>
              </a:rPr>
              <a:t>chào thế nào?</a:t>
            </a:r>
            <a:endParaRPr lang="en-US" b="1">
              <a:solidFill>
                <a:srgbClr val="C00000"/>
              </a:solidFill>
            </a:endParaRPr>
          </a:p>
        </p:txBody>
      </p:sp>
      <p:pic>
        <p:nvPicPr>
          <p:cNvPr id="18" name="Picture 6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D8EDE6"/>
              </a:clrFrom>
              <a:clrTo>
                <a:srgbClr val="D8ED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19" y="2671157"/>
            <a:ext cx="38862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42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7"/>
          <a:stretch/>
        </p:blipFill>
        <p:spPr bwMode="auto">
          <a:xfrm>
            <a:off x="1569411" y="2166072"/>
            <a:ext cx="5334000" cy="247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35" name="Rounded Rectangle 32"/>
          <p:cNvSpPr>
            <a:spLocks noChangeArrowheads="1"/>
          </p:cNvSpPr>
          <p:nvPr/>
        </p:nvSpPr>
        <p:spPr bwMode="auto">
          <a:xfrm>
            <a:off x="899590" y="555526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43755" y="555636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solidFill>
                  <a:srgbClr val="C00000"/>
                </a:solidFill>
                <a:latin typeface="UTM Avo" pitchFamily="18" charset="0"/>
              </a:rPr>
              <a:t>2. 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Cùng bạn hỏi - đáp về những cách chào được nói tới trong bài.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4499992" y="915566"/>
            <a:ext cx="2682552" cy="178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856580" y="915566"/>
            <a:ext cx="1355380" cy="145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9" y="555526"/>
            <a:ext cx="8477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Cloud Callout 40"/>
          <p:cNvSpPr/>
          <p:nvPr/>
        </p:nvSpPr>
        <p:spPr>
          <a:xfrm>
            <a:off x="119335" y="1561044"/>
            <a:ext cx="3783025" cy="1341782"/>
          </a:xfrm>
          <a:prstGeom prst="cloudCallout">
            <a:avLst>
              <a:gd name="adj1" fmla="val 21523"/>
              <a:gd name="adj2" fmla="val 72025"/>
            </a:avLst>
          </a:prstGeom>
          <a:solidFill>
            <a:srgbClr val="FFFF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rgbClr val="002060"/>
                </a:solidFill>
              </a:rPr>
              <a:t>- </a:t>
            </a:r>
            <a:r>
              <a:rPr lang="vi-VN" b="1">
                <a:solidFill>
                  <a:srgbClr val="002060"/>
                </a:solidFill>
              </a:rPr>
              <a:t>Người Dim-ba-bu-ê</a:t>
            </a:r>
            <a:r>
              <a:rPr lang="en-US" b="1" smtClean="0">
                <a:solidFill>
                  <a:srgbClr val="002060"/>
                </a:solidFill>
              </a:rPr>
              <a:t>  chào </a:t>
            </a:r>
            <a:r>
              <a:rPr lang="en-US" b="1">
                <a:solidFill>
                  <a:srgbClr val="002060"/>
                </a:solidFill>
              </a:rPr>
              <a:t>bằng cách </a:t>
            </a:r>
            <a:r>
              <a:rPr lang="en-US" b="1" smtClean="0">
                <a:solidFill>
                  <a:srgbClr val="002060"/>
                </a:solidFill>
              </a:rPr>
              <a:t>vỗ tay.</a:t>
            </a:r>
            <a:endParaRPr lang="en-US" b="1">
              <a:solidFill>
                <a:srgbClr val="002060"/>
              </a:solidFill>
            </a:endParaRPr>
          </a:p>
        </p:txBody>
      </p:sp>
      <p:sp>
        <p:nvSpPr>
          <p:cNvPr id="43" name="Cloud Callout 42"/>
          <p:cNvSpPr/>
          <p:nvPr/>
        </p:nvSpPr>
        <p:spPr>
          <a:xfrm>
            <a:off x="4427935" y="1027519"/>
            <a:ext cx="3768570" cy="1138553"/>
          </a:xfrm>
          <a:prstGeom prst="cloudCallout">
            <a:avLst>
              <a:gd name="adj1" fmla="val -26959"/>
              <a:gd name="adj2" fmla="val 93015"/>
            </a:avLst>
          </a:prstGeom>
          <a:solidFill>
            <a:srgbClr val="DAEF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rgbClr val="C00000"/>
                </a:solidFill>
              </a:rPr>
              <a:t>- </a:t>
            </a:r>
            <a:r>
              <a:rPr lang="vi-VN" b="1">
                <a:solidFill>
                  <a:srgbClr val="C00000"/>
                </a:solidFill>
              </a:rPr>
              <a:t>Người </a:t>
            </a:r>
            <a:r>
              <a:rPr lang="vi-VN" b="1" smtClean="0">
                <a:solidFill>
                  <a:srgbClr val="C00000"/>
                </a:solidFill>
              </a:rPr>
              <a:t>Dim-ba-bu-ê</a:t>
            </a:r>
            <a:r>
              <a:rPr lang="en-US" b="1" smtClean="0">
                <a:solidFill>
                  <a:srgbClr val="C00000"/>
                </a:solidFill>
              </a:rPr>
              <a:t> chào thế nào?</a:t>
            </a:r>
            <a:endParaRPr lang="en-US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ounded Rectangle 90"/>
          <p:cNvSpPr>
            <a:spLocks noChangeArrowheads="1"/>
          </p:cNvSpPr>
          <p:nvPr/>
        </p:nvSpPr>
        <p:spPr bwMode="auto">
          <a:xfrm>
            <a:off x="1259637" y="2325975"/>
            <a:ext cx="1872206" cy="2208802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79" name="Rectangle 78"/>
          <p:cNvSpPr>
            <a:spLocks noChangeArrowheads="1"/>
          </p:cNvSpPr>
          <p:nvPr/>
        </p:nvSpPr>
        <p:spPr bwMode="auto">
          <a:xfrm>
            <a:off x="1259636" y="2283718"/>
            <a:ext cx="1872207" cy="1589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58730">
              <a:lnSpc>
                <a:spcPct val="125000"/>
              </a:lnSpc>
            </a:pP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- Đọc đúng các tên phiên âm nước ngoài.</a:t>
            </a:r>
            <a:endParaRPr lang="vi-VN" sz="2000" b="1">
              <a:solidFill>
                <a:srgbClr val="C00000"/>
              </a:solidFill>
              <a:latin typeface="UTM Avo" pitchFamily="18" charset="0"/>
            </a:endParaRPr>
          </a:p>
        </p:txBody>
      </p:sp>
      <p:cxnSp>
        <p:nvCxnSpPr>
          <p:cNvPr id="80" name="Curved Connector 30"/>
          <p:cNvCxnSpPr>
            <a:cxnSpLocks noChangeShapeType="1"/>
            <a:stCxn id="82" idx="2"/>
          </p:cNvCxnSpPr>
          <p:nvPr/>
        </p:nvCxnSpPr>
        <p:spPr bwMode="auto">
          <a:xfrm flipH="1">
            <a:off x="2483770" y="1227699"/>
            <a:ext cx="3374048" cy="1122442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1" name="Rounded Rectangle 80"/>
          <p:cNvSpPr>
            <a:spLocks noChangeArrowheads="1"/>
          </p:cNvSpPr>
          <p:nvPr/>
        </p:nvSpPr>
        <p:spPr bwMode="auto">
          <a:xfrm>
            <a:off x="2195740" y="576878"/>
            <a:ext cx="6478081" cy="673607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sp>
        <p:nvSpPr>
          <p:cNvPr id="82" name="Rectangle 81"/>
          <p:cNvSpPr>
            <a:spLocks noChangeArrowheads="1"/>
          </p:cNvSpPr>
          <p:nvPr/>
        </p:nvSpPr>
        <p:spPr bwMode="auto">
          <a:xfrm>
            <a:off x="3491881" y="627535"/>
            <a:ext cx="4731872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Em đã học được gì?</a:t>
            </a:r>
          </a:p>
        </p:txBody>
      </p:sp>
      <p:sp>
        <p:nvSpPr>
          <p:cNvPr id="83" name="Rounded Rectangle 82"/>
          <p:cNvSpPr>
            <a:spLocks noChangeArrowheads="1"/>
          </p:cNvSpPr>
          <p:nvPr/>
        </p:nvSpPr>
        <p:spPr bwMode="auto">
          <a:xfrm>
            <a:off x="3635897" y="2295657"/>
            <a:ext cx="2212559" cy="2208802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sp>
        <p:nvSpPr>
          <p:cNvPr id="84" name="Rectangle 83"/>
          <p:cNvSpPr>
            <a:spLocks noChangeArrowheads="1"/>
          </p:cNvSpPr>
          <p:nvPr/>
        </p:nvSpPr>
        <p:spPr bwMode="auto">
          <a:xfrm>
            <a:off x="3670244" y="2317192"/>
            <a:ext cx="2269908" cy="120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58730">
              <a:lnSpc>
                <a:spcPct val="125000"/>
              </a:lnSpc>
            </a:pP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-  Đọc rõ ràng một văn bản thông tin ngắn. </a:t>
            </a:r>
          </a:p>
        </p:txBody>
      </p:sp>
      <p:cxnSp>
        <p:nvCxnSpPr>
          <p:cNvPr id="85" name="Curved Connector 30"/>
          <p:cNvCxnSpPr>
            <a:cxnSpLocks noChangeShapeType="1"/>
            <a:stCxn id="82" idx="2"/>
            <a:endCxn id="83" idx="0"/>
          </p:cNvCxnSpPr>
          <p:nvPr/>
        </p:nvCxnSpPr>
        <p:spPr bwMode="auto">
          <a:xfrm flipH="1">
            <a:off x="4742177" y="1227700"/>
            <a:ext cx="1115641" cy="1067957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6" name="Picture 5" descr="Female Teacher Stock Vector Illustration and Royalty Free Female Teacher  Clipart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8" t="1269" r="14801" b="3963"/>
          <a:stretch/>
        </p:blipFill>
        <p:spPr bwMode="auto">
          <a:xfrm>
            <a:off x="-252534" y="123479"/>
            <a:ext cx="2645951" cy="471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Rounded Rectangle 86"/>
          <p:cNvSpPr>
            <a:spLocks noChangeArrowheads="1"/>
          </p:cNvSpPr>
          <p:nvPr/>
        </p:nvSpPr>
        <p:spPr bwMode="auto">
          <a:xfrm>
            <a:off x="6151014" y="2355036"/>
            <a:ext cx="2930636" cy="2189125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sp>
        <p:nvSpPr>
          <p:cNvPr id="88" name="Rectangle 87"/>
          <p:cNvSpPr>
            <a:spLocks noChangeArrowheads="1"/>
          </p:cNvSpPr>
          <p:nvPr/>
        </p:nvSpPr>
        <p:spPr bwMode="auto">
          <a:xfrm>
            <a:off x="6245598" y="2381943"/>
            <a:ext cx="2836052" cy="15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58730">
              <a:lnSpc>
                <a:spcPct val="125000"/>
              </a:lnSpc>
            </a:pP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- Nhận biết được cách chào của người dân một số nước </a:t>
            </a:r>
          </a:p>
        </p:txBody>
      </p:sp>
      <p:cxnSp>
        <p:nvCxnSpPr>
          <p:cNvPr id="89" name="Curved Connector 30"/>
          <p:cNvCxnSpPr>
            <a:cxnSpLocks noChangeShapeType="1"/>
            <a:stCxn id="82" idx="2"/>
            <a:endCxn id="87" idx="0"/>
          </p:cNvCxnSpPr>
          <p:nvPr/>
        </p:nvCxnSpPr>
        <p:spPr bwMode="auto">
          <a:xfrm>
            <a:off x="5857817" y="1227699"/>
            <a:ext cx="1758515" cy="1127337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4439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79" grpId="0"/>
      <p:bldP spid="81" grpId="0" animBg="1"/>
      <p:bldP spid="82" grpId="0"/>
      <p:bldP spid="83" grpId="0" animBg="1"/>
      <p:bldP spid="84" grpId="0"/>
      <p:bldP spid="87" grpId="0" animBg="1"/>
      <p:bldP spid="8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9" y="146176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1" y="267495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1" y="2968938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6" y="1058568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3" y="-11542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72427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=""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5883" y="374788"/>
            <a:ext cx="3045278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Củng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cố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-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Dặn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dò</a:t>
            </a:r>
            <a:endParaRPr lang="en-US" altLang="en-US" sz="24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=""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2285" y="843560"/>
            <a:ext cx="3282553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Nhận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xét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tiết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học</a:t>
            </a:r>
            <a:endParaRPr lang="en-US" altLang="en-US" sz="24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=""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722" y="1875488"/>
            <a:ext cx="5246438" cy="156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FontTx/>
              <a:buChar char="-"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Chuẩn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bị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bài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err="1">
                <a:solidFill>
                  <a:srgbClr val="002060"/>
                </a:solidFill>
                <a:cs typeface="Arial" pitchFamily="34" charset="0"/>
              </a:rPr>
              <a:t>sau</a:t>
            </a:r>
            <a:r>
              <a:rPr lang="en-US" altLang="en-US" sz="2400" b="1">
                <a:solidFill>
                  <a:srgbClr val="002060"/>
                </a:solidFill>
                <a:cs typeface="Arial" pitchFamily="34" charset="0"/>
              </a:rPr>
              <a:t>: Bài </a:t>
            </a:r>
            <a:r>
              <a:rPr lang="en-US" altLang="en-US" sz="2400" b="1" smtClean="0">
                <a:solidFill>
                  <a:srgbClr val="002060"/>
                </a:solidFill>
                <a:cs typeface="Arial" pitchFamily="34" charset="0"/>
              </a:rPr>
              <a:t>17 ( tiêt 4) - Nói và nghe: Lớp học viết thư </a:t>
            </a:r>
            <a:r>
              <a:rPr lang="en-US" altLang="en-US" sz="2400" b="1" smtClean="0">
                <a:solidFill>
                  <a:srgbClr val="C00000"/>
                </a:solidFill>
                <a:cs typeface="Arial" pitchFamily="34" charset="0"/>
              </a:rPr>
              <a:t>– </a:t>
            </a:r>
            <a:r>
              <a:rPr lang="en-US" altLang="en-US" sz="2400" smtClean="0">
                <a:cs typeface="Arial" pitchFamily="34" charset="0"/>
              </a:rPr>
              <a:t>( </a:t>
            </a:r>
            <a:r>
              <a:rPr lang="en-US" altLang="en-US" sz="2400">
                <a:cs typeface="Arial" pitchFamily="34" charset="0"/>
              </a:rPr>
              <a:t>trang </a:t>
            </a:r>
            <a:r>
              <a:rPr lang="en-US" altLang="en-US" sz="2400" smtClean="0">
                <a:cs typeface="Arial" pitchFamily="34" charset="0"/>
              </a:rPr>
              <a:t>79) </a:t>
            </a:r>
            <a:endParaRPr lang="en-US" altLang="en-US" sz="2400" dirty="0">
              <a:cs typeface="Arial" pitchFamily="34" charset="0"/>
            </a:endParaRPr>
          </a:p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  </a:t>
            </a:r>
          </a:p>
        </p:txBody>
      </p:sp>
      <p:sp>
        <p:nvSpPr>
          <p:cNvPr id="16" name="TextBox 4">
            <a:extLst>
              <a:ext uri="{FF2B5EF4-FFF2-40B4-BE49-F238E27FC236}">
                <a16:creationId xmlns=""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826" y="1305219"/>
            <a:ext cx="3282553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>
                <a:solidFill>
                  <a:srgbClr val="002060"/>
                </a:solidFill>
                <a:cs typeface="Arial" pitchFamily="34" charset="0"/>
              </a:rPr>
              <a:t>- Vận dụng</a:t>
            </a:r>
            <a:endParaRPr lang="en-US" altLang="en-US" sz="2400" b="1" dirty="0">
              <a:solidFill>
                <a:srgbClr val="00206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41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2611097" y="2283718"/>
            <a:ext cx="6211975" cy="1167875"/>
          </a:xfrm>
          <a:prstGeom prst="wedgeRoundRectCallout">
            <a:avLst>
              <a:gd name="adj1" fmla="val -64292"/>
              <a:gd name="adj2" fmla="val -8339"/>
              <a:gd name="adj3" fmla="val 16667"/>
            </a:avLst>
          </a:prstGeom>
          <a:solidFill>
            <a:srgbClr val="FCFDC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899590" y="1105602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865984" y="555526"/>
            <a:ext cx="3921361" cy="504056"/>
            <a:chOff x="506623" y="2139702"/>
            <a:chExt cx="3921361" cy="504056"/>
          </a:xfrm>
        </p:grpSpPr>
        <p:sp>
          <p:nvSpPr>
            <p:cNvPr id="21" name="Rounded Rectangle 20"/>
            <p:cNvSpPr/>
            <p:nvPr/>
          </p:nvSpPr>
          <p:spPr>
            <a:xfrm>
              <a:off x="506623" y="2139702"/>
              <a:ext cx="3921361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09098" y="2139702"/>
              <a:ext cx="3618886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 smtClean="0">
                  <a:latin typeface="UTM Avo" pitchFamily="18" charset="0"/>
                </a:rPr>
                <a:t>3. Trả lời câu hỏi: </a:t>
              </a:r>
              <a:endParaRPr lang="en-US" sz="2200" b="1">
                <a:latin typeface="UTM Avo" pitchFamily="18" charset="0"/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943755" y="1105712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vi-VN" sz="2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Theo 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bài đọc, trên thế giới có những cách chào phổ biến nào</a:t>
            </a:r>
            <a:r>
              <a:rPr lang="vi-VN" sz="2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?</a:t>
            </a:r>
            <a:endParaRPr lang="en-US" sz="2200" b="1" smtClean="0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" y="1083277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1475657" y="1452215"/>
            <a:ext cx="1944215" cy="33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029783" y="1452215"/>
            <a:ext cx="250964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752918" y="2283718"/>
            <a:ext cx="5928332" cy="104207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smtClean="0">
                <a:latin typeface="UTM Avo" pitchFamily="18" charset="0"/>
              </a:rPr>
              <a:t>- </a:t>
            </a:r>
            <a:r>
              <a:rPr lang="vi-VN" sz="2200" b="1" smtClean="0">
                <a:solidFill>
                  <a:srgbClr val="C00000"/>
                </a:solidFill>
                <a:latin typeface="UTM Avo" pitchFamily="18" charset="0"/>
              </a:rPr>
              <a:t>Bắt </a:t>
            </a:r>
            <a:r>
              <a:rPr lang="vi-VN" sz="2200" b="1">
                <a:solidFill>
                  <a:srgbClr val="C00000"/>
                </a:solidFill>
                <a:latin typeface="UTM Avo" pitchFamily="18" charset="0"/>
              </a:rPr>
              <a:t>tay</a:t>
            </a:r>
            <a:r>
              <a:rPr lang="vi-VN" sz="2200" b="1">
                <a:latin typeface="UTM Avo" pitchFamily="18" charset="0"/>
              </a:rPr>
              <a:t>, </a:t>
            </a:r>
            <a:r>
              <a:rPr lang="vi-VN" sz="2200" b="1">
                <a:solidFill>
                  <a:srgbClr val="C00000"/>
                </a:solidFill>
                <a:latin typeface="UTM Avo" pitchFamily="18" charset="0"/>
              </a:rPr>
              <a:t>vẫy tay </a:t>
            </a:r>
            <a:r>
              <a:rPr lang="vi-VN" sz="2200" b="1">
                <a:latin typeface="UTM Avo" pitchFamily="18" charset="0"/>
              </a:rPr>
              <a:t>và </a:t>
            </a:r>
            <a:r>
              <a:rPr lang="vi-VN" sz="2200" b="1">
                <a:solidFill>
                  <a:srgbClr val="C00000"/>
                </a:solidFill>
                <a:latin typeface="UTM Avo" pitchFamily="18" charset="0"/>
              </a:rPr>
              <a:t>cúi chào </a:t>
            </a:r>
            <a:r>
              <a:rPr lang="vi-VN" sz="2200" b="1">
                <a:latin typeface="UTM Avo" pitchFamily="18" charset="0"/>
              </a:rPr>
              <a:t>là cách chào phổ biến trên thế giới.</a:t>
            </a:r>
            <a:endParaRPr lang="en-US" sz="2200" b="1" smtClean="0">
              <a:latin typeface="UTM Avo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30"/>
          <a:stretch/>
        </p:blipFill>
        <p:spPr bwMode="auto">
          <a:xfrm>
            <a:off x="251334" y="2283718"/>
            <a:ext cx="1906036" cy="23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480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899590" y="577851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43755" y="577961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2. Người dân một số nước có những cách chào đặc biệt nào?</a:t>
            </a: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" y="555526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5431705" y="924464"/>
            <a:ext cx="3172743" cy="33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958749" y="1251911"/>
            <a:ext cx="6425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1527271"/>
              </p:ext>
            </p:extLst>
          </p:nvPr>
        </p:nvGraphicFramePr>
        <p:xfrm>
          <a:off x="251520" y="1995686"/>
          <a:ext cx="3640339" cy="2592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0339"/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en-US" sz="220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en-US" sz="22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</a:tr>
              <a:tr h="540060">
                <a:tc>
                  <a:txBody>
                    <a:bodyPr/>
                    <a:lstStyle/>
                    <a:p>
                      <a:r>
                        <a:rPr lang="en-US" sz="2200" smtClean="0"/>
                        <a:t>Người</a:t>
                      </a:r>
                      <a:r>
                        <a:rPr lang="en-US" sz="2200" baseline="0" smtClean="0"/>
                        <a:t> Ma-ô-ri ở Niu Di-lân</a:t>
                      </a:r>
                      <a:endParaRPr lang="en-US" sz="220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0060">
                <a:tc>
                  <a:txBody>
                    <a:bodyPr/>
                    <a:lstStyle/>
                    <a:p>
                      <a:r>
                        <a:rPr lang="en-US" sz="2200" smtClean="0"/>
                        <a:t>Người</a:t>
                      </a:r>
                      <a:r>
                        <a:rPr lang="en-US" sz="2200" baseline="0" smtClean="0"/>
                        <a:t> Ấn Độ</a:t>
                      </a:r>
                      <a:endParaRPr lang="en-US" sz="220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0060">
                <a:tc>
                  <a:txBody>
                    <a:bodyPr/>
                    <a:lstStyle/>
                    <a:p>
                      <a:r>
                        <a:rPr lang="en-US" sz="2200" smtClean="0"/>
                        <a:t>Nhiều</a:t>
                      </a:r>
                      <a:r>
                        <a:rPr lang="en-US" sz="2200" baseline="0" smtClean="0"/>
                        <a:t> người ở Mỹ</a:t>
                      </a:r>
                      <a:endParaRPr lang="en-US" sz="220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0060">
                <a:tc>
                  <a:txBody>
                    <a:bodyPr/>
                    <a:lstStyle/>
                    <a:p>
                      <a:r>
                        <a:rPr lang="en-US" sz="2200" smtClean="0"/>
                        <a:t>Người</a:t>
                      </a:r>
                      <a:r>
                        <a:rPr lang="en-US" sz="2200" baseline="0" smtClean="0"/>
                        <a:t> Dim-ba-bu-ê</a:t>
                      </a:r>
                      <a:endParaRPr lang="en-US" sz="220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316950"/>
              </p:ext>
            </p:extLst>
          </p:nvPr>
        </p:nvGraphicFramePr>
        <p:xfrm>
          <a:off x="4572000" y="1995686"/>
          <a:ext cx="4392488" cy="2592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488"/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en-US" sz="220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en-US" sz="22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</a:tr>
              <a:tr h="540060">
                <a:tc>
                  <a:txBody>
                    <a:bodyPr/>
                    <a:lstStyle/>
                    <a:p>
                      <a:r>
                        <a:rPr lang="en-US" sz="2200" smtClean="0"/>
                        <a:t>chắp</a:t>
                      </a:r>
                      <a:r>
                        <a:rPr lang="en-US" sz="2200" baseline="0" smtClean="0"/>
                        <a:t> hai tay, cúi đầu.</a:t>
                      </a:r>
                      <a:endParaRPr lang="en-US" sz="220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0060">
                <a:tc>
                  <a:txBody>
                    <a:bodyPr/>
                    <a:lstStyle/>
                    <a:p>
                      <a:r>
                        <a:rPr lang="en-US" sz="2200" smtClean="0"/>
                        <a:t>chạm</a:t>
                      </a:r>
                      <a:r>
                        <a:rPr lang="en-US" sz="2200" baseline="0" smtClean="0"/>
                        <a:t> nhẹ mũi và trán.</a:t>
                      </a:r>
                      <a:endParaRPr lang="en-US" sz="220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0060">
                <a:tc>
                  <a:txBody>
                    <a:bodyPr/>
                    <a:lstStyle/>
                    <a:p>
                      <a:r>
                        <a:rPr lang="en-US" sz="2200" smtClean="0"/>
                        <a:t>vỗ</a:t>
                      </a:r>
                      <a:r>
                        <a:rPr lang="en-US" sz="2200" baseline="0" smtClean="0"/>
                        <a:t> tay.</a:t>
                      </a:r>
                      <a:endParaRPr lang="en-US" sz="220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0060">
                <a:tc>
                  <a:txBody>
                    <a:bodyPr/>
                    <a:lstStyle/>
                    <a:p>
                      <a:r>
                        <a:rPr lang="en-US" sz="2200" smtClean="0"/>
                        <a:t>đấm</a:t>
                      </a:r>
                      <a:r>
                        <a:rPr lang="en-US" sz="2200" baseline="0" smtClean="0"/>
                        <a:t> nhẹ vào nắm tay của nhau.</a:t>
                      </a:r>
                      <a:endParaRPr lang="en-US" sz="220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41" name="Straight Connector 40"/>
          <p:cNvCxnSpPr>
            <a:endCxn id="37" idx="1"/>
          </p:cNvCxnSpPr>
          <p:nvPr/>
        </p:nvCxnSpPr>
        <p:spPr>
          <a:xfrm>
            <a:off x="3923928" y="2715766"/>
            <a:ext cx="648072" cy="576064"/>
          </a:xfrm>
          <a:prstGeom prst="line">
            <a:avLst/>
          </a:prstGeom>
          <a:ln w="28575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3905672" y="2715766"/>
            <a:ext cx="648072" cy="576064"/>
          </a:xfrm>
          <a:prstGeom prst="line">
            <a:avLst/>
          </a:prstGeom>
          <a:ln w="28575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3942183" y="3795886"/>
            <a:ext cx="648072" cy="576064"/>
          </a:xfrm>
          <a:prstGeom prst="line">
            <a:avLst/>
          </a:prstGeom>
          <a:ln w="28575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3905672" y="3795886"/>
            <a:ext cx="648072" cy="576064"/>
          </a:xfrm>
          <a:prstGeom prst="line">
            <a:avLst/>
          </a:prstGeom>
          <a:ln w="28575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/>
          <p:cNvGrpSpPr/>
          <p:nvPr/>
        </p:nvGrpSpPr>
        <p:grpSpPr>
          <a:xfrm>
            <a:off x="2555776" y="1380207"/>
            <a:ext cx="3733585" cy="543471"/>
            <a:chOff x="708943" y="6078636"/>
            <a:chExt cx="5167386" cy="724626"/>
          </a:xfrm>
        </p:grpSpPr>
        <p:sp>
          <p:nvSpPr>
            <p:cNvPr id="49" name="TextBox 19"/>
            <p:cNvSpPr txBox="1"/>
            <p:nvPr/>
          </p:nvSpPr>
          <p:spPr>
            <a:xfrm>
              <a:off x="708943" y="6110865"/>
              <a:ext cx="5028546" cy="69239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 defTabSz="685749"/>
              <a:endParaRPr lang="en-US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50" name="TextBox 20"/>
            <p:cNvSpPr txBox="1"/>
            <p:nvPr/>
          </p:nvSpPr>
          <p:spPr>
            <a:xfrm>
              <a:off x="708943" y="6078636"/>
              <a:ext cx="5167386" cy="6976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749"/>
              <a:r>
                <a:rPr lang="en-US" sz="2800" err="1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280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2800" smtClean="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thầm đoạn 2</a:t>
              </a:r>
              <a:endParaRPr lang="en-US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sp>
        <p:nvSpPr>
          <p:cNvPr id="51" name="Flowchart: Process 50"/>
          <p:cNvSpPr/>
          <p:nvPr/>
        </p:nvSpPr>
        <p:spPr>
          <a:xfrm>
            <a:off x="263594" y="2499742"/>
            <a:ext cx="3642077" cy="432048"/>
          </a:xfrm>
          <a:prstGeom prst="flowChartProcess">
            <a:avLst/>
          </a:prstGeom>
          <a:solidFill>
            <a:srgbClr val="FF00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lowchart: Process 51"/>
          <p:cNvSpPr/>
          <p:nvPr/>
        </p:nvSpPr>
        <p:spPr>
          <a:xfrm>
            <a:off x="4620328" y="3003798"/>
            <a:ext cx="4344159" cy="429240"/>
          </a:xfrm>
          <a:prstGeom prst="flowChartProcess">
            <a:avLst/>
          </a:prstGeom>
          <a:solidFill>
            <a:srgbClr val="FF00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lowchart: Process 52"/>
          <p:cNvSpPr/>
          <p:nvPr/>
        </p:nvSpPr>
        <p:spPr>
          <a:xfrm>
            <a:off x="256539" y="3003798"/>
            <a:ext cx="3642077" cy="432048"/>
          </a:xfrm>
          <a:prstGeom prst="flowChartProcess">
            <a:avLst/>
          </a:prstGeom>
          <a:solidFill>
            <a:srgbClr val="FFC0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lowchart: Process 55"/>
          <p:cNvSpPr/>
          <p:nvPr/>
        </p:nvSpPr>
        <p:spPr>
          <a:xfrm>
            <a:off x="4620328" y="2502550"/>
            <a:ext cx="4344159" cy="429240"/>
          </a:xfrm>
          <a:prstGeom prst="flowChartProcess">
            <a:avLst/>
          </a:prstGeom>
          <a:solidFill>
            <a:srgbClr val="FFC0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lowchart: Process 56"/>
          <p:cNvSpPr/>
          <p:nvPr/>
        </p:nvSpPr>
        <p:spPr>
          <a:xfrm>
            <a:off x="263594" y="3579862"/>
            <a:ext cx="3642077" cy="432048"/>
          </a:xfrm>
          <a:prstGeom prst="flowChartProcess">
            <a:avLst/>
          </a:prstGeom>
          <a:solidFill>
            <a:srgbClr val="00B05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lowchart: Process 57"/>
          <p:cNvSpPr/>
          <p:nvPr/>
        </p:nvSpPr>
        <p:spPr>
          <a:xfrm>
            <a:off x="4620328" y="4083918"/>
            <a:ext cx="4344159" cy="429240"/>
          </a:xfrm>
          <a:prstGeom prst="flowChartProcess">
            <a:avLst/>
          </a:prstGeom>
          <a:solidFill>
            <a:srgbClr val="00B05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lowchart: Process 58"/>
          <p:cNvSpPr/>
          <p:nvPr/>
        </p:nvSpPr>
        <p:spPr>
          <a:xfrm>
            <a:off x="251520" y="4083918"/>
            <a:ext cx="3642077" cy="432048"/>
          </a:xfrm>
          <a:prstGeom prst="flowChartProcess">
            <a:avLst/>
          </a:prstGeom>
          <a:solidFill>
            <a:srgbClr val="FFC0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lowchart: Process 59"/>
          <p:cNvSpPr/>
          <p:nvPr/>
        </p:nvSpPr>
        <p:spPr>
          <a:xfrm>
            <a:off x="4615309" y="3582670"/>
            <a:ext cx="4344159" cy="429240"/>
          </a:xfrm>
          <a:prstGeom prst="flowChartProcess">
            <a:avLst/>
          </a:prstGeom>
          <a:solidFill>
            <a:srgbClr val="FFC0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25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1" grpId="0" animBg="1"/>
      <p:bldP spid="52" grpId="0" animBg="1"/>
      <p:bldP spid="53" grpId="0" animBg="1"/>
      <p:bldP spid="56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899590" y="577851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43755" y="577961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2. Người dân một số nước có những cách chào đặc biệt nào?</a:t>
            </a: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" y="555526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5431705" y="924464"/>
            <a:ext cx="3172743" cy="33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958749" y="1251911"/>
            <a:ext cx="6425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107504" y="1790772"/>
            <a:ext cx="1951612" cy="2250182"/>
            <a:chOff x="6454213" y="2936978"/>
            <a:chExt cx="1951612" cy="2250182"/>
          </a:xfrm>
        </p:grpSpPr>
        <p:pic>
          <p:nvPicPr>
            <p:cNvPr id="32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83" r="12126"/>
            <a:stretch/>
          </p:blipFill>
          <p:spPr bwMode="auto">
            <a:xfrm>
              <a:off x="6454213" y="2936978"/>
              <a:ext cx="1951612" cy="1689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6722437" y="4756275"/>
              <a:ext cx="1683387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 smtClean="0">
                  <a:latin typeface="UTM Avo" pitchFamily="18" charset="0"/>
                </a:rPr>
                <a:t>Ma-ô-ri</a:t>
              </a:r>
            </a:p>
          </p:txBody>
        </p:sp>
      </p:grpSp>
      <p:pic>
        <p:nvPicPr>
          <p:cNvPr id="34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1" r="16791"/>
          <a:stretch/>
        </p:blipFill>
        <p:spPr bwMode="auto">
          <a:xfrm>
            <a:off x="7018076" y="1779663"/>
            <a:ext cx="1872342" cy="1685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1" r="9165"/>
          <a:stretch/>
        </p:blipFill>
        <p:spPr bwMode="auto">
          <a:xfrm>
            <a:off x="2357582" y="1779662"/>
            <a:ext cx="1998394" cy="1694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2600581" y="3581025"/>
            <a:ext cx="1683387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latin typeface="UTM Avo" pitchFamily="18" charset="0"/>
              </a:rPr>
              <a:t>Ấn Độ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832829" y="3579862"/>
            <a:ext cx="1683387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200" b="1" smtClean="0">
                <a:latin typeface="UTM Avo" pitchFamily="18" charset="0"/>
              </a:rPr>
              <a:t>Mỹ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092280" y="3579862"/>
            <a:ext cx="2088232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200" b="1" smtClean="0">
                <a:latin typeface="UTM Avo" pitchFamily="18" charset="0"/>
              </a:rPr>
              <a:t>Dim-ba-bu-ê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1" b="10168"/>
          <a:stretch/>
        </p:blipFill>
        <p:spPr bwMode="auto">
          <a:xfrm>
            <a:off x="4553744" y="1818560"/>
            <a:ext cx="2296999" cy="16469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156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899590" y="584798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43755" y="584908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solidFill>
                  <a:srgbClr val="C00000"/>
                </a:solidFill>
                <a:latin typeface="UTM Avo" pitchFamily="18" charset="0"/>
              </a:rPr>
              <a:t>3</a:t>
            </a:r>
            <a:r>
              <a:rPr lang="vi-VN" sz="2200" b="1" smtClean="0">
                <a:solidFill>
                  <a:srgbClr val="C00000"/>
                </a:solidFill>
                <a:latin typeface="UTM Avo" pitchFamily="18" charset="0"/>
              </a:rPr>
              <a:t>. </a:t>
            </a:r>
            <a:r>
              <a:rPr lang="en-US" sz="2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Cách chào nào dưới đây không được nói đến trong bài?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" y="562473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/>
        </p:nvCxnSpPr>
        <p:spPr>
          <a:xfrm flipV="1">
            <a:off x="1522491" y="931411"/>
            <a:ext cx="1455411" cy="145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615361" y="931411"/>
            <a:ext cx="306109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6444208" y="1524221"/>
            <a:ext cx="475670" cy="475670"/>
          </a:xfrm>
          <a:prstGeom prst="ellipse">
            <a:avLst/>
          </a:prstGeom>
          <a:solidFill>
            <a:srgbClr val="FF0000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2686951" y="2028279"/>
            <a:ext cx="3733585" cy="543471"/>
            <a:chOff x="708943" y="6078636"/>
            <a:chExt cx="5167386" cy="724626"/>
          </a:xfrm>
        </p:grpSpPr>
        <p:sp>
          <p:nvSpPr>
            <p:cNvPr id="27" name="TextBox 19"/>
            <p:cNvSpPr txBox="1"/>
            <p:nvPr/>
          </p:nvSpPr>
          <p:spPr>
            <a:xfrm>
              <a:off x="708943" y="6110865"/>
              <a:ext cx="5028546" cy="69239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 defTabSz="685749"/>
              <a:endParaRPr lang="en-US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28" name="TextBox 20"/>
            <p:cNvSpPr txBox="1"/>
            <p:nvPr/>
          </p:nvSpPr>
          <p:spPr>
            <a:xfrm>
              <a:off x="708943" y="6078636"/>
              <a:ext cx="5167386" cy="6976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749"/>
              <a:r>
                <a:rPr lang="en-US" sz="2800" err="1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280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2800" smtClean="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thầm cả bài</a:t>
              </a:r>
              <a:endParaRPr lang="en-US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020040" y="1462108"/>
            <a:ext cx="7823995" cy="53424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a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. </a:t>
            </a:r>
            <a:r>
              <a:rPr lang="en-US" sz="2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bắt tay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	</a:t>
            </a:r>
            <a:r>
              <a:rPr lang="en-US" sz="2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   </a:t>
            </a:r>
            <a:r>
              <a:rPr lang="vi-VN" sz="2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b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. </a:t>
            </a:r>
            <a:r>
              <a:rPr lang="en-US" sz="2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chạm mũi và chán    </a:t>
            </a:r>
            <a:r>
              <a:rPr lang="vi-VN" sz="2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c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. </a:t>
            </a:r>
            <a:r>
              <a:rPr lang="en-US" sz="2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nói lời chào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2" r="23020" b="8077"/>
          <a:stretch/>
        </p:blipFill>
        <p:spPr bwMode="auto">
          <a:xfrm>
            <a:off x="6840760" y="2041954"/>
            <a:ext cx="2339752" cy="2618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416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899590" y="578065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43755" y="578175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solidFill>
                  <a:srgbClr val="C00000"/>
                </a:solidFill>
                <a:latin typeface="UTM Avo" pitchFamily="18" charset="0"/>
              </a:rPr>
              <a:t>4. </a:t>
            </a:r>
            <a:r>
              <a:rPr lang="en-US" sz="2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Ngoài những cách chào trong bài đọc, em còn biết cách chào nào khác</a:t>
            </a:r>
            <a:r>
              <a:rPr lang="vi-VN" sz="2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?</a:t>
            </a:r>
            <a:endParaRPr lang="en-US" sz="2200" b="1" smtClean="0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" y="555740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7"/>
          <p:cNvCxnSpPr/>
          <p:nvPr/>
        </p:nvCxnSpPr>
        <p:spPr>
          <a:xfrm flipV="1">
            <a:off x="1691680" y="1232015"/>
            <a:ext cx="2991857" cy="4359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7" y="2642171"/>
            <a:ext cx="3857625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4139952" y="1075160"/>
            <a:ext cx="3816424" cy="2592288"/>
          </a:xfrm>
          <a:prstGeom prst="cloudCallout">
            <a:avLst>
              <a:gd name="adj1" fmla="val -40990"/>
              <a:gd name="adj2" fmla="val 58581"/>
            </a:avLst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05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899590" y="578065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43755" y="578175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solidFill>
                  <a:srgbClr val="C00000"/>
                </a:solidFill>
                <a:latin typeface="UTM Avo" pitchFamily="18" charset="0"/>
              </a:rPr>
              <a:t>4. </a:t>
            </a:r>
            <a:r>
              <a:rPr lang="en-US" sz="2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Ngoài những cách chào trong bài đọc, em còn biết cách chào nào khác</a:t>
            </a:r>
            <a:r>
              <a:rPr lang="vi-VN" sz="2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?</a:t>
            </a:r>
            <a:endParaRPr lang="en-US" sz="2200" b="1" smtClean="0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" y="555740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7"/>
          <p:cNvCxnSpPr/>
          <p:nvPr/>
        </p:nvCxnSpPr>
        <p:spPr>
          <a:xfrm flipV="1">
            <a:off x="1691680" y="1232015"/>
            <a:ext cx="2991857" cy="4359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arallelogram 2"/>
          <p:cNvSpPr/>
          <p:nvPr/>
        </p:nvSpPr>
        <p:spPr>
          <a:xfrm>
            <a:off x="-36512" y="1657890"/>
            <a:ext cx="2037750" cy="2520280"/>
          </a:xfrm>
          <a:prstGeom prst="parallelogram">
            <a:avLst>
              <a:gd name="adj" fmla="val 17094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/>
          <p:cNvSpPr/>
          <p:nvPr/>
        </p:nvSpPr>
        <p:spPr>
          <a:xfrm>
            <a:off x="1763688" y="1657890"/>
            <a:ext cx="2037750" cy="2520280"/>
          </a:xfrm>
          <a:prstGeom prst="parallelogram">
            <a:avLst>
              <a:gd name="adj" fmla="val 17094"/>
            </a:avLst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arallelogram 27"/>
          <p:cNvSpPr/>
          <p:nvPr/>
        </p:nvSpPr>
        <p:spPr>
          <a:xfrm>
            <a:off x="3542362" y="1657890"/>
            <a:ext cx="2037750" cy="2520280"/>
          </a:xfrm>
          <a:prstGeom prst="parallelogram">
            <a:avLst>
              <a:gd name="adj" fmla="val 17094"/>
            </a:avLst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arallelogram 28"/>
          <p:cNvSpPr/>
          <p:nvPr/>
        </p:nvSpPr>
        <p:spPr>
          <a:xfrm>
            <a:off x="5292080" y="1657890"/>
            <a:ext cx="2037750" cy="2520280"/>
          </a:xfrm>
          <a:prstGeom prst="parallelogram">
            <a:avLst>
              <a:gd name="adj" fmla="val 17094"/>
            </a:avLst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arallelogram 29"/>
          <p:cNvSpPr/>
          <p:nvPr/>
        </p:nvSpPr>
        <p:spPr>
          <a:xfrm>
            <a:off x="7092280" y="1635646"/>
            <a:ext cx="2037750" cy="2520280"/>
          </a:xfrm>
          <a:prstGeom prst="parallelogram">
            <a:avLst>
              <a:gd name="adj" fmla="val 17094"/>
            </a:avLst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9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853" y="584428"/>
            <a:ext cx="6921501" cy="397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36" name="Rounded Rectangle 2"/>
          <p:cNvSpPr>
            <a:spLocks noChangeArrowheads="1"/>
          </p:cNvSpPr>
          <p:nvPr/>
        </p:nvSpPr>
        <p:spPr bwMode="auto">
          <a:xfrm>
            <a:off x="2123726" y="541983"/>
            <a:ext cx="6912770" cy="4138538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00589A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43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73"/>
          <a:stretch/>
        </p:blipFill>
        <p:spPr bwMode="auto">
          <a:xfrm>
            <a:off x="-72068" y="1561219"/>
            <a:ext cx="2428875" cy="309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107503" y="584428"/>
            <a:ext cx="1872209" cy="1008112"/>
          </a:xfrm>
          <a:prstGeom prst="wedgeRoundRectCallout">
            <a:avLst>
              <a:gd name="adj1" fmla="val -10755"/>
              <a:gd name="adj2" fmla="val 86976"/>
              <a:gd name="adj3" fmla="val 16667"/>
            </a:avLst>
          </a:prstGeom>
          <a:solidFill>
            <a:srgbClr val="FFD5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smtClean="0">
                <a:solidFill>
                  <a:schemeClr val="tx1"/>
                </a:solidFill>
              </a:rPr>
              <a:t>4. Luyện đọc lại</a:t>
            </a:r>
            <a:endParaRPr lang="en-US" sz="2200" b="1">
              <a:solidFill>
                <a:schemeClr val="tx1"/>
              </a:solidFill>
            </a:endParaRPr>
          </a:p>
        </p:txBody>
      </p:sp>
      <p:sp>
        <p:nvSpPr>
          <p:cNvPr id="44" name="Cloud Callout 43"/>
          <p:cNvSpPr/>
          <p:nvPr/>
        </p:nvSpPr>
        <p:spPr>
          <a:xfrm>
            <a:off x="1979712" y="969257"/>
            <a:ext cx="2777045" cy="1641995"/>
          </a:xfrm>
          <a:prstGeom prst="cloudCallout">
            <a:avLst>
              <a:gd name="adj1" fmla="val -53760"/>
              <a:gd name="adj2" fmla="val 51914"/>
            </a:avLst>
          </a:prstGeom>
          <a:solidFill>
            <a:srgbClr val="FFFF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rgbClr val="C00000"/>
                </a:solidFill>
              </a:rPr>
              <a:t>- Bài đọc này cho em biết điều gì?</a:t>
            </a:r>
            <a:endParaRPr lang="en-US" sz="2000" b="1">
              <a:solidFill>
                <a:srgbClr val="C00000"/>
              </a:solidFill>
            </a:endParaRPr>
          </a:p>
        </p:txBody>
      </p:sp>
      <p:pic>
        <p:nvPicPr>
          <p:cNvPr id="45" name="Picture 7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C4B69C"/>
              </a:clrFrom>
              <a:clrTo>
                <a:srgbClr val="C4B69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955" y="1964100"/>
            <a:ext cx="2992949" cy="269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ounded Rectangular Callout 46"/>
          <p:cNvSpPr/>
          <p:nvPr/>
        </p:nvSpPr>
        <p:spPr>
          <a:xfrm>
            <a:off x="2636311" y="2956066"/>
            <a:ext cx="4167937" cy="1271868"/>
          </a:xfrm>
          <a:prstGeom prst="wedgeRoundRectCallout">
            <a:avLst>
              <a:gd name="adj1" fmla="val 62266"/>
              <a:gd name="adj2" fmla="val -40717"/>
              <a:gd name="adj3" fmla="val 16667"/>
            </a:avLst>
          </a:prstGeom>
          <a:solidFill>
            <a:srgbClr val="C9FF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>
                <a:solidFill>
                  <a:srgbClr val="002060"/>
                </a:solidFill>
              </a:rPr>
              <a:t>- Bài đọc </a:t>
            </a:r>
            <a:r>
              <a:rPr lang="en-US" sz="2000" b="1" smtClean="0">
                <a:solidFill>
                  <a:srgbClr val="002060"/>
                </a:solidFill>
              </a:rPr>
              <a:t>cho em </a:t>
            </a:r>
            <a:r>
              <a:rPr lang="vi-VN" sz="2000" b="1" smtClean="0">
                <a:solidFill>
                  <a:srgbClr val="002060"/>
                </a:solidFill>
              </a:rPr>
              <a:t>biết </a:t>
            </a:r>
            <a:r>
              <a:rPr lang="vi-VN" sz="2000" b="1">
                <a:solidFill>
                  <a:srgbClr val="002060"/>
                </a:solidFill>
              </a:rPr>
              <a:t>được </a:t>
            </a:r>
            <a:r>
              <a:rPr lang="vi-VN" sz="2000" b="1" smtClean="0">
                <a:solidFill>
                  <a:srgbClr val="002060"/>
                </a:solidFill>
              </a:rPr>
              <a:t>cách </a:t>
            </a:r>
            <a:r>
              <a:rPr lang="vi-VN" sz="2000" b="1">
                <a:solidFill>
                  <a:srgbClr val="002060"/>
                </a:solidFill>
              </a:rPr>
              <a:t>chào của người dân một số nước </a:t>
            </a:r>
            <a:r>
              <a:rPr lang="vi-VN" sz="2000" b="1" smtClean="0">
                <a:solidFill>
                  <a:srgbClr val="002060"/>
                </a:solidFill>
              </a:rPr>
              <a:t>trên </a:t>
            </a:r>
            <a:r>
              <a:rPr lang="vi-VN" sz="2000" b="1">
                <a:solidFill>
                  <a:srgbClr val="002060"/>
                </a:solidFill>
              </a:rPr>
              <a:t>thế giới.</a:t>
            </a:r>
            <a:endParaRPr lang="en-US" sz="2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56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2" grpId="0" animBg="1"/>
      <p:bldP spid="44" grpId="0" animBg="1"/>
      <p:bldP spid="4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15" name="Rounded Rectangle 32"/>
          <p:cNvSpPr>
            <a:spLocks noChangeArrowheads="1"/>
          </p:cNvSpPr>
          <p:nvPr/>
        </p:nvSpPr>
        <p:spPr bwMode="auto">
          <a:xfrm>
            <a:off x="899590" y="1217025"/>
            <a:ext cx="8064897" cy="534357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65984" y="554363"/>
            <a:ext cx="3921361" cy="504056"/>
            <a:chOff x="506623" y="2139702"/>
            <a:chExt cx="3921361" cy="504056"/>
          </a:xfrm>
        </p:grpSpPr>
        <p:sp>
          <p:nvSpPr>
            <p:cNvPr id="17" name="Rounded Rectangle 16"/>
            <p:cNvSpPr/>
            <p:nvPr/>
          </p:nvSpPr>
          <p:spPr>
            <a:xfrm>
              <a:off x="506623" y="2139702"/>
              <a:ext cx="3921361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09098" y="2139702"/>
              <a:ext cx="3618886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vi-VN" sz="2200" b="1">
                  <a:latin typeface="UTM Avo" pitchFamily="18" charset="0"/>
                </a:rPr>
                <a:t>5. Luyện </a:t>
              </a:r>
              <a:r>
                <a:rPr lang="vi-VN" sz="2200" b="1" smtClean="0">
                  <a:latin typeface="UTM Avo" pitchFamily="18" charset="0"/>
                </a:rPr>
                <a:t>tập</a:t>
              </a:r>
              <a:endParaRPr lang="en-US" sz="2200" b="1">
                <a:latin typeface="UTM Avo" pitchFamily="18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943755" y="1217135"/>
            <a:ext cx="7823995" cy="53424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smtClean="0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Trong bài đọc, câu nào là câu hỏi ? </a:t>
            </a:r>
            <a:endParaRPr lang="en-US" sz="2200" b="1" smtClean="0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3563888" y="1687969"/>
            <a:ext cx="266429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78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9" y="1217025"/>
            <a:ext cx="8477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ounded Rectangular Callout 25"/>
          <p:cNvSpPr/>
          <p:nvPr/>
        </p:nvSpPr>
        <p:spPr>
          <a:xfrm>
            <a:off x="1979712" y="1876730"/>
            <a:ext cx="5086962" cy="1128614"/>
          </a:xfrm>
          <a:prstGeom prst="wedgeRoundRectCallout">
            <a:avLst>
              <a:gd name="adj1" fmla="val 55770"/>
              <a:gd name="adj2" fmla="val 6234"/>
              <a:gd name="adj3" fmla="val 16667"/>
            </a:avLst>
          </a:prstGeom>
          <a:solidFill>
            <a:srgbClr val="C9FF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r>
              <a:rPr lang="en-US" sz="2000" b="1" smtClean="0">
                <a:solidFill>
                  <a:srgbClr val="002060"/>
                </a:solidFill>
              </a:rPr>
              <a:t>Câu</a:t>
            </a:r>
            <a:r>
              <a:rPr lang="en-US" sz="2000" b="1">
                <a:solidFill>
                  <a:srgbClr val="002060"/>
                </a:solidFill>
              </a:rPr>
              <a:t>: </a:t>
            </a:r>
            <a:endParaRPr lang="en-US" sz="2000" b="1" smtClean="0">
              <a:solidFill>
                <a:srgbClr val="002060"/>
              </a:solidFill>
            </a:endParaRPr>
          </a:p>
          <a:p>
            <a:r>
              <a:rPr lang="en-US" sz="2000" b="1" smtClean="0">
                <a:solidFill>
                  <a:srgbClr val="C00000"/>
                </a:solidFill>
              </a:rPr>
              <a:t>Còn </a:t>
            </a:r>
            <a:r>
              <a:rPr lang="en-US" sz="2000" b="1">
                <a:solidFill>
                  <a:srgbClr val="C00000"/>
                </a:solidFill>
              </a:rPr>
              <a:t>em, em chào bạn bằng cách nào?</a:t>
            </a:r>
            <a:r>
              <a:rPr lang="en-US" sz="2000" b="1">
                <a:solidFill>
                  <a:srgbClr val="002060"/>
                </a:solidFill>
              </a:rPr>
              <a:t> </a:t>
            </a:r>
            <a:endParaRPr lang="en-US" sz="2000" b="1" smtClean="0">
              <a:solidFill>
                <a:srgbClr val="002060"/>
              </a:solidFill>
            </a:endParaRPr>
          </a:p>
          <a:p>
            <a:r>
              <a:rPr lang="en-US" sz="2000" b="1" smtClean="0">
                <a:solidFill>
                  <a:srgbClr val="002060"/>
                </a:solidFill>
              </a:rPr>
              <a:t>là </a:t>
            </a:r>
            <a:r>
              <a:rPr lang="en-US" sz="2000" b="1">
                <a:solidFill>
                  <a:srgbClr val="002060"/>
                </a:solidFill>
              </a:rPr>
              <a:t>câu </a:t>
            </a:r>
            <a:r>
              <a:rPr lang="en-US" sz="2000" b="1" smtClean="0">
                <a:solidFill>
                  <a:srgbClr val="002060"/>
                </a:solidFill>
              </a:rPr>
              <a:t>hỏi.</a:t>
            </a:r>
            <a:endParaRPr lang="en-US" sz="2000" b="1">
              <a:solidFill>
                <a:srgbClr val="002060"/>
              </a:solidFill>
            </a:endParaRPr>
          </a:p>
        </p:txBody>
      </p:sp>
      <p:sp>
        <p:nvSpPr>
          <p:cNvPr id="27" name="Rounded Rectangular Callout 26"/>
          <p:cNvSpPr/>
          <p:nvPr/>
        </p:nvSpPr>
        <p:spPr>
          <a:xfrm>
            <a:off x="1937118" y="3795886"/>
            <a:ext cx="5097708" cy="720080"/>
          </a:xfrm>
          <a:prstGeom prst="wedgeRoundRectCallout">
            <a:avLst>
              <a:gd name="adj1" fmla="val -58168"/>
              <a:gd name="adj2" fmla="val -20562"/>
              <a:gd name="adj3" fmla="val 16667"/>
            </a:avLst>
          </a:prstGeom>
          <a:solidFill>
            <a:srgbClr val="FCFDC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r>
              <a:rPr lang="en-US" sz="2000" b="1" smtClean="0">
                <a:solidFill>
                  <a:srgbClr val="C00000"/>
                </a:solidFill>
              </a:rPr>
              <a:t>Dấu hiện nào </a:t>
            </a:r>
            <a:r>
              <a:rPr lang="en-US" sz="2000" b="1" smtClean="0">
                <a:solidFill>
                  <a:srgbClr val="002060"/>
                </a:solidFill>
              </a:rPr>
              <a:t>cho biết  câu này là  </a:t>
            </a:r>
            <a:r>
              <a:rPr lang="en-US" sz="2000" b="1">
                <a:solidFill>
                  <a:srgbClr val="002060"/>
                </a:solidFill>
              </a:rPr>
              <a:t>câu </a:t>
            </a:r>
            <a:r>
              <a:rPr lang="en-US" sz="2000" b="1" smtClean="0">
                <a:solidFill>
                  <a:srgbClr val="002060"/>
                </a:solidFill>
              </a:rPr>
              <a:t>hỏi?</a:t>
            </a:r>
            <a:endParaRPr lang="en-US" sz="2000" b="1">
              <a:solidFill>
                <a:srgbClr val="002060"/>
              </a:solidFill>
            </a:endParaRPr>
          </a:p>
        </p:txBody>
      </p:sp>
      <p:pic>
        <p:nvPicPr>
          <p:cNvPr id="28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217025"/>
            <a:ext cx="2621149" cy="361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966" y="837471"/>
            <a:ext cx="2864849" cy="408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Oval 29"/>
          <p:cNvSpPr/>
          <p:nvPr/>
        </p:nvSpPr>
        <p:spPr>
          <a:xfrm>
            <a:off x="6588224" y="2203202"/>
            <a:ext cx="237835" cy="475670"/>
          </a:xfrm>
          <a:prstGeom prst="ellipse">
            <a:avLst/>
          </a:prstGeom>
          <a:solidFill>
            <a:srgbClr val="FF0000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4855752" y="2571750"/>
            <a:ext cx="173247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748235" y="2931790"/>
            <a:ext cx="2973754" cy="60016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smtClean="0">
                <a:latin typeface="+mj-lt"/>
              </a:rPr>
              <a:t>+ Có từ để hỏi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748235" y="3339740"/>
            <a:ext cx="2973754" cy="60016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smtClean="0">
                <a:latin typeface="+mj-lt"/>
              </a:rPr>
              <a:t>+ Có dấu chấm hỏi.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750374" y="3723878"/>
            <a:ext cx="2973754" cy="60016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smtClean="0">
                <a:latin typeface="+mj-lt"/>
              </a:rPr>
              <a:t>+ Nội dung cần trả lời.</a:t>
            </a:r>
          </a:p>
        </p:txBody>
      </p:sp>
    </p:spTree>
    <p:extLst>
      <p:ext uri="{BB962C8B-B14F-4D97-AF65-F5344CB8AC3E}">
        <p14:creationId xmlns:p14="http://schemas.microsoft.com/office/powerpoint/2010/main" val="183405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6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6" grpId="0" animBg="1"/>
      <p:bldP spid="27" grpId="0" animBg="1"/>
      <p:bldP spid="27" grpId="1" animBg="1"/>
      <p:bldP spid="3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简约亲子活动教育PPT模板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40754</TotalTime>
  <Words>662</Words>
  <Application>Microsoft Office PowerPoint</Application>
  <PresentationFormat>On-screen Show (16:9)</PresentationFormat>
  <Paragraphs>103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宋体</vt:lpstr>
      <vt:lpstr>Arial</vt:lpstr>
      <vt:lpstr>Arial-Rounded</vt:lpstr>
      <vt:lpstr>Calibri</vt:lpstr>
      <vt:lpstr>Calibri Light</vt:lpstr>
      <vt:lpstr>UTM Avo</vt:lpstr>
      <vt:lpstr>Wingdings</vt:lpstr>
      <vt:lpstr>自定义设计方案</vt:lpstr>
      <vt:lpstr>1_自定义设计方案</vt:lpstr>
      <vt:lpstr>2_自定义设计方案</vt:lpstr>
      <vt:lpstr>1_Default Design</vt:lpstr>
      <vt:lpstr>3_自定义设计方案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卡通简约亲子活动教育PPT模板</dc:title>
  <dc:creator>Http://Dian1.taobao.com</dc:creator>
  <dc:description>Http://Dian1.taobao.com</dc:description>
  <cp:lastModifiedBy>ACER</cp:lastModifiedBy>
  <cp:revision>963</cp:revision>
  <dcterms:created xsi:type="dcterms:W3CDTF">2015-04-15T03:07:00Z</dcterms:created>
  <dcterms:modified xsi:type="dcterms:W3CDTF">2025-03-26T07:28:08Z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