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  <p:sldMasterId id="2147483719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261" r:id="rId5"/>
    <p:sldId id="258" r:id="rId6"/>
    <p:sldId id="262" r:id="rId7"/>
    <p:sldId id="270" r:id="rId8"/>
    <p:sldId id="324" r:id="rId9"/>
    <p:sldId id="325" r:id="rId10"/>
    <p:sldId id="334" r:id="rId11"/>
    <p:sldId id="335" r:id="rId12"/>
    <p:sldId id="336" r:id="rId13"/>
    <p:sldId id="331" r:id="rId14"/>
    <p:sldId id="337" r:id="rId15"/>
    <p:sldId id="338" r:id="rId16"/>
    <p:sldId id="339" r:id="rId17"/>
    <p:sldId id="332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259" r:id="rId28"/>
    <p:sldId id="327" r:id="rId29"/>
    <p:sldId id="333" r:id="rId30"/>
    <p:sldId id="260" r:id="rId31"/>
  </p:sldIdLst>
  <p:sldSz cx="18288000" cy="10287000"/>
  <p:notesSz cx="6858000" cy="9144000"/>
  <p:embeddedFontLst>
    <p:embeddedFont>
      <p:font typeface="Anaheim" panose="020B0604020202020204" charset="0"/>
      <p:regular r:id="rId34"/>
    </p:embeddedFont>
    <p:embeddedFont>
      <p:font typeface="Josefin Sans" panose="020F0502020204030204" pitchFamily="2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3240">
          <p15:clr>
            <a:srgbClr val="A4A3A4"/>
          </p15:clr>
        </p15:guide>
        <p15:guide id="4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4B6"/>
    <a:srgbClr val="F8BEDF"/>
    <a:srgbClr val="F1FCC8"/>
    <a:srgbClr val="F3F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940020-BA5F-46B9-A148-08E7B2341B77}">
  <a:tblStyle styleId="{57940020-BA5F-46B9-A148-08E7B2341B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" y="132"/>
      </p:cViewPr>
      <p:guideLst>
        <p:guide orient="horz" pos="1620"/>
        <p:guide pos="2880"/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-773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ECFF2-D083-4AC7-8C8C-D1848040E5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933A7-2C09-433B-82D1-F42B1145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81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3664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57200" y="2969100"/>
            <a:ext cx="15574200" cy="4173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95150" y="6933450"/>
            <a:ext cx="8097600" cy="765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3734050" y="2026351"/>
            <a:ext cx="9628092" cy="342073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458519" y="6793610"/>
            <a:ext cx="7350970" cy="378762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472690" y="8950025"/>
            <a:ext cx="4228892" cy="199417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565426" y="9538226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854600" y="84205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976" y="5816526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514350" y="9803676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118576" y="7821076"/>
            <a:ext cx="196800" cy="19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12220508" y="5055785"/>
            <a:ext cx="9628092" cy="342073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1489350" y="-338718"/>
            <a:ext cx="7255544" cy="3738596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14584911" y="-696990"/>
            <a:ext cx="4174090" cy="196832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11269626" y="41584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15501200" y="204961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17960976" y="387954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9450900" y="279992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4502613" y="-255"/>
            <a:ext cx="8925746" cy="211985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13499" y="1062"/>
            <a:ext cx="18308530" cy="16246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473" y="970"/>
            <a:ext cx="18308530" cy="173138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9817658" y="5314025"/>
            <a:ext cx="2914152" cy="9114882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2" y="8886149"/>
            <a:ext cx="18308528" cy="167349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13500" y="8733387"/>
            <a:ext cx="18322520" cy="1835166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16453562" y="85068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5551938" y="87516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13063612" y="83097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841962" y="78266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14466412" y="16332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11762038" y="143308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5043162" y="13281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2412073" y="8821748"/>
            <a:ext cx="7873966" cy="1465548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7879275" y="197"/>
            <a:ext cx="10253354" cy="2591858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2749026" y="8283352"/>
            <a:ext cx="11470060" cy="2003944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10026918" y="409"/>
            <a:ext cx="8261664" cy="2945674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11257572" y="980"/>
            <a:ext cx="7030296" cy="2945316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154311" y="8526941"/>
            <a:ext cx="7874210" cy="176035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3916500" y="814405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570600" y="77112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9045600" y="978550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12727550" y="226505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16542800" y="2683000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8721050" y="6467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14100504" y="5150823"/>
            <a:ext cx="4886492" cy="1879982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12650861" y="3402394"/>
            <a:ext cx="9030674" cy="2242336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11930857" y="3948603"/>
            <a:ext cx="10323414" cy="23896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3583686" y="3623694"/>
            <a:ext cx="10254844" cy="3087472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3852850" y="3861298"/>
            <a:ext cx="10286404" cy="258070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3755053" y="3763281"/>
            <a:ext cx="10286674" cy="2776566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2209100" y="542060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3106600" y="690510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1608700" y="21026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2339300" y="83366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3041476" y="143380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16664100" y="3950300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15391700" y="20129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15588476" y="898400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716549" y="-1515300"/>
            <a:ext cx="3359570" cy="407812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3529990" y="-642279"/>
            <a:ext cx="9717504" cy="1969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3576121" y="-624380"/>
            <a:ext cx="9812190" cy="2120156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2274257" y="8276974"/>
            <a:ext cx="3359570" cy="407812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2429736" y="8694945"/>
            <a:ext cx="9717240" cy="196950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1504784" y="8957224"/>
            <a:ext cx="9811448" cy="212010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2393962" y="16881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2392438" y="89343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1080312" y="13827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1080012" y="76648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7875025" y="8821748"/>
            <a:ext cx="7873966" cy="1465548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7879275" y="197"/>
            <a:ext cx="10253354" cy="2591858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9440028" y="8283352"/>
            <a:ext cx="11470060" cy="2003944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10026918" y="409"/>
            <a:ext cx="8261664" cy="2945674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11257572" y="980"/>
            <a:ext cx="7030296" cy="2945316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10441165" y="8526941"/>
            <a:ext cx="7874210" cy="176035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13055712" y="89666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11060438" y="189048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11742062" y="86612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9748012" y="6209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13753"/>
      </p:ext>
    </p:extLst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252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7924"/>
      </p:ext>
    </p:extLst>
  </p:cSld>
  <p:clrMapOvr>
    <a:masterClrMapping/>
  </p:clrMapOvr>
  <p:transition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37983"/>
      </p:ext>
    </p:extLst>
  </p:cSld>
  <p:clrMapOvr>
    <a:masterClrMapping/>
  </p:clrMapOvr>
  <p:transition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68457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824950" y="4522676"/>
            <a:ext cx="10638000" cy="1644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6211200" y="2329350"/>
            <a:ext cx="5865600" cy="1956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630800" y="6247826"/>
            <a:ext cx="7026600" cy="870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520383" y="6570586"/>
            <a:ext cx="8116634" cy="345956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316963" y="8859964"/>
            <a:ext cx="8260538" cy="2170336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399450" y="93273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622026" y="8765226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664349" y="7406902"/>
            <a:ext cx="5748402" cy="3043632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64050" y="8034050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217776" y="6015076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0730351" y="333226"/>
            <a:ext cx="8116634" cy="3459564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9749101" y="-666924"/>
            <a:ext cx="8260538" cy="2170336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10730350" y="838626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14377576" y="127115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13242549" y="-87158"/>
            <a:ext cx="5748402" cy="3043632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15665750" y="2131926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17781826" y="4021300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08830"/>
      </p:ext>
    </p:extLst>
  </p:cSld>
  <p:clrMapOvr>
    <a:masterClrMapping/>
  </p:clrMapOvr>
  <p:transition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03289"/>
      </p:ext>
    </p:extLst>
  </p:cSld>
  <p:clrMapOvr>
    <a:masterClrMapping/>
  </p:clrMapOvr>
  <p:transition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93312"/>
      </p:ext>
    </p:extLst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15343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02372"/>
      </p:ext>
    </p:extLst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7455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080000" y="726550"/>
            <a:ext cx="1612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437350" y="2057400"/>
            <a:ext cx="15412800" cy="714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259498" y="-232599"/>
            <a:ext cx="5368068" cy="3476326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13613802" y="-232599"/>
            <a:ext cx="5368068" cy="3476326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1080000" y="726550"/>
            <a:ext cx="1612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13114824" y="-369203"/>
            <a:ext cx="6408686" cy="330227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14882023" y="-277962"/>
            <a:ext cx="4841044" cy="2068436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16949442" y="-956237"/>
            <a:ext cx="3686862" cy="173857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17304971" y="1261694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18846521" y="3031244"/>
            <a:ext cx="196800" cy="19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1415100" y="3845900"/>
            <a:ext cx="9720000" cy="1644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1415300" y="5514250"/>
            <a:ext cx="9720000" cy="983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611742" y="8792670"/>
            <a:ext cx="9637432" cy="1561936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804919" y="8607194"/>
            <a:ext cx="4787258" cy="193292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544224" y="8318224"/>
            <a:ext cx="4193796" cy="197830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10493352" y="9641548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804902" y="7904398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2306102" y="878124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5719502" y="9474948"/>
            <a:ext cx="196800" cy="19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611742" y="-79832"/>
            <a:ext cx="9637432" cy="1561936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804919" y="-265352"/>
            <a:ext cx="4787258" cy="193292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544224" y="-21756"/>
            <a:ext cx="4193796" cy="197830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804902" y="2172974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2306102" y="1296124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5719502" y="602424"/>
            <a:ext cx="196800" cy="197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10493352" y="306224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5454000" y="726550"/>
            <a:ext cx="7380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8759300" y="3737950"/>
            <a:ext cx="7660200" cy="714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10103176" y="4376176"/>
            <a:ext cx="4972200" cy="123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1868476" y="3737950"/>
            <a:ext cx="7380000" cy="714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3072376" y="4376176"/>
            <a:ext cx="4972200" cy="123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8759200" y="7541700"/>
            <a:ext cx="7660200" cy="714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10103176" y="8179950"/>
            <a:ext cx="4972200" cy="123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1868476" y="7541700"/>
            <a:ext cx="7380000" cy="714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100"/>
              <a:buFont typeface="Josefin Sans"/>
              <a:buNone/>
              <a:defRPr sz="42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3072376" y="8179950"/>
            <a:ext cx="4972200" cy="1237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4519276" y="2342226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11550126" y="2342226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4519276" y="6142250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11550126" y="6142250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4333730" y="4924564"/>
            <a:ext cx="9637432" cy="1561936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1908663" y="2507156"/>
            <a:ext cx="4787258" cy="193292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1345650" y="838596"/>
            <a:ext cx="4193796" cy="197830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242726" y="6265926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1987626" y="529426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1080276" y="2580876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882876" y="5401026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13197622" y="3795072"/>
            <a:ext cx="9637432" cy="1561936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15622733" y="5841486"/>
            <a:ext cx="4787258" cy="193292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15653180" y="7464672"/>
            <a:ext cx="4193796" cy="1978304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17931600" y="3688648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17224250" y="750329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17421650" y="468314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16316900" y="9554748"/>
            <a:ext cx="196800" cy="19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5030826" y="5222496"/>
            <a:ext cx="3189600" cy="13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10067576" y="5222496"/>
            <a:ext cx="3189600" cy="13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1437600" y="3283200"/>
            <a:ext cx="5339400" cy="79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1745050" y="4313200"/>
            <a:ext cx="4724400" cy="136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6474300" y="3283200"/>
            <a:ext cx="5339400" cy="79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6781800" y="4313240"/>
            <a:ext cx="4724400" cy="136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11511000" y="3283200"/>
            <a:ext cx="5339400" cy="79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11776850" y="4313200"/>
            <a:ext cx="4724400" cy="136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3533550" y="6210200"/>
            <a:ext cx="6184200" cy="79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4263450" y="7240240"/>
            <a:ext cx="4724400" cy="136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8992700" y="6210200"/>
            <a:ext cx="5339400" cy="79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2700"/>
              <a:buFont typeface="Josefin Sans"/>
              <a:buNone/>
              <a:defRPr sz="54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9300200" y="7240200"/>
            <a:ext cx="4724400" cy="1369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2512450" y="2264484"/>
            <a:ext cx="3189600" cy="13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7549200" y="2264484"/>
            <a:ext cx="3189600" cy="13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12585950" y="2264484"/>
            <a:ext cx="3189600" cy="138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75855" y="8749668"/>
            <a:ext cx="5010026" cy="153748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12285473" y="8980129"/>
            <a:ext cx="5189490" cy="1369022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13264767" y="8477150"/>
            <a:ext cx="7559510" cy="1872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10" y="8539701"/>
            <a:ext cx="4036560" cy="1747618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2" y="8539572"/>
            <a:ext cx="3435848" cy="174718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13924804" y="8704674"/>
            <a:ext cx="5189652" cy="1644476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5454000" y="726550"/>
            <a:ext cx="7380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4683462" y="96198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1979088" y="941968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3369812" y="93144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666662" y="81501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17311112" y="82866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14735462" y="88981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11846312" y="96887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3986400" y="2808926"/>
            <a:ext cx="10315200" cy="212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130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5995200" y="4776074"/>
            <a:ext cx="6297600" cy="250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711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0"/>
            </a:lvl1pPr>
            <a:lvl2pPr marL="1828800" lvl="1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○"/>
              <a:defRPr sz="4000"/>
            </a:lvl2pPr>
            <a:lvl3pPr marL="2743200" lvl="2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■"/>
              <a:defRPr sz="4000"/>
            </a:lvl3pPr>
            <a:lvl4pPr marL="3657600" lvl="3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●"/>
              <a:defRPr sz="4000"/>
            </a:lvl4pPr>
            <a:lvl5pPr marL="4572000" lvl="4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○"/>
              <a:defRPr sz="4000"/>
            </a:lvl5pPr>
            <a:lvl6pPr marL="5486400" lvl="5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■"/>
              <a:defRPr sz="4000"/>
            </a:lvl6pPr>
            <a:lvl7pPr marL="6400800" lvl="6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●"/>
              <a:defRPr sz="4000"/>
            </a:lvl7pPr>
            <a:lvl8pPr marL="7315200" lvl="7" indent="-7112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000"/>
              <a:buChar char="○"/>
              <a:defRPr sz="4000"/>
            </a:lvl8pPr>
            <a:lvl9pPr marL="8229600" lvl="8" indent="-7112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2000"/>
              <a:buChar char="■"/>
              <a:defRPr sz="4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2060451" y="7920353"/>
            <a:ext cx="14167850" cy="2366594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8724999"/>
            <a:ext cx="18288702" cy="156421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10911179" y="-2857970"/>
            <a:ext cx="3005198" cy="7021696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1" y="-334850"/>
            <a:ext cx="18288702" cy="1662996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334850"/>
            <a:ext cx="18288156" cy="182366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2" y="8833872"/>
            <a:ext cx="18287380" cy="1453804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16453562" y="85068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5551938" y="87516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13063612" y="830973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841962" y="78266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14466412" y="163321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11762038" y="1433088"/>
            <a:ext cx="196800" cy="19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5043162" y="1328162"/>
            <a:ext cx="327000" cy="327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0000" y="726550"/>
            <a:ext cx="1612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0000" y="2304950"/>
            <a:ext cx="1612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8" r:id="rId6"/>
    <p:sldLayoutId id="2147483659" r:id="rId7"/>
    <p:sldLayoutId id="2147483660" r:id="rId8"/>
    <p:sldLayoutId id="214748369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ransition>
    <p:split orient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1600">
                <a:buClrTx/>
                <a:buFontTx/>
                <a:buNone/>
              </a:pPr>
              <a:t>3/30/2025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16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15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>
    <p:split orient="vert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slide" Target="slide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slide" Target="slide25.xml"/><Relationship Id="rId3" Type="http://schemas.openxmlformats.org/officeDocument/2006/relationships/image" Target="../media/image38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slide" Target="slide24.xml"/><Relationship Id="rId2" Type="http://schemas.openxmlformats.org/officeDocument/2006/relationships/audio" Target="../media/audio1.wav"/><Relationship Id="rId16" Type="http://schemas.openxmlformats.org/officeDocument/2006/relationships/image" Target="../media/image45.sv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11" Type="http://schemas.openxmlformats.org/officeDocument/2006/relationships/image" Target="../media/image29.svg"/><Relationship Id="rId24" Type="http://schemas.openxmlformats.org/officeDocument/2006/relationships/slide" Target="slide23.xml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openxmlformats.org/officeDocument/2006/relationships/slide" Target="slide22.xml"/><Relationship Id="rId28" Type="http://schemas.openxmlformats.org/officeDocument/2006/relationships/image" Target="../media/image50.png"/><Relationship Id="rId10" Type="http://schemas.openxmlformats.org/officeDocument/2006/relationships/image" Target="../media/image28.png"/><Relationship Id="rId19" Type="http://schemas.openxmlformats.org/officeDocument/2006/relationships/image" Target="../media/image46.png"/><Relationship Id="rId4" Type="http://schemas.openxmlformats.org/officeDocument/2006/relationships/image" Target="../media/image39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9.png"/><Relationship Id="rId27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8465" y="3290074"/>
            <a:ext cx="14016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/>
              <a:t>CHÀO MỪNG CÁC EM ĐẾN VỚI BÀI HỌC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08735" y="2918966"/>
            <a:ext cx="4834864" cy="35687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772935" y="2918966"/>
            <a:ext cx="4834864" cy="35687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259335" y="2918966"/>
            <a:ext cx="4834864" cy="35687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4541" y="6419632"/>
            <a:ext cx="4103252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K</a:t>
            </a:r>
            <a:r>
              <a:rPr lang="vi-VN" sz="4000" dirty="0"/>
              <a:t>hông đi lại nơi ngập nước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7017530" y="6432858"/>
            <a:ext cx="4345673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K</a:t>
            </a:r>
            <a:r>
              <a:rPr lang="vi-VN" sz="4000" dirty="0"/>
              <a:t>hông lại gần, chơi ở các bể chứa nước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2259335" y="6501348"/>
            <a:ext cx="48348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tắm</a:t>
            </a:r>
            <a:r>
              <a:rPr lang="en-US" sz="4000" dirty="0"/>
              <a:t>, </a:t>
            </a:r>
            <a:r>
              <a:rPr lang="en-US" sz="4000" dirty="0" err="1"/>
              <a:t>bơi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, </a:t>
            </a:r>
            <a:r>
              <a:rPr lang="en-US" sz="4000" dirty="0" err="1"/>
              <a:t>suối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kèm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527269" y="774274"/>
            <a:ext cx="13326194" cy="1608169"/>
            <a:chOff x="2130766" y="813797"/>
            <a:chExt cx="13326194" cy="1608169"/>
          </a:xfrm>
        </p:grpSpPr>
        <p:sp>
          <p:nvSpPr>
            <p:cNvPr id="2" name="Rectangle 1"/>
            <p:cNvSpPr/>
            <p:nvPr/>
          </p:nvSpPr>
          <p:spPr>
            <a:xfrm>
              <a:off x="3695407" y="1127563"/>
              <a:ext cx="11761553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Các việc làm khác để phòng tránh đuối nước như: </a:t>
              </a:r>
              <a:endParaRPr lang="en-US" sz="4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32464" flipH="1">
              <a:off x="2130766" y="813797"/>
              <a:ext cx="1481366" cy="160816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351128" y="3015225"/>
            <a:ext cx="4288371" cy="3404407"/>
            <a:chOff x="1351128" y="3015225"/>
            <a:chExt cx="4288371" cy="340440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351128" y="3043451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412834" y="3015225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058677" y="3015225"/>
            <a:ext cx="4288371" cy="3404407"/>
            <a:chOff x="1351128" y="3015225"/>
            <a:chExt cx="4288371" cy="340440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351128" y="3043451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412834" y="3015225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2532580" y="3001112"/>
            <a:ext cx="4288371" cy="3404407"/>
            <a:chOff x="1351128" y="3015225"/>
            <a:chExt cx="4288371" cy="340440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351128" y="3043451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412834" y="3015225"/>
              <a:ext cx="4226665" cy="33761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38066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00986" y="498448"/>
            <a:ext cx="1283014" cy="17975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75691" y="427738"/>
            <a:ext cx="1325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Những việc nào nên làm, việc nào không nên làm để phòng tránh đuối nước?</a:t>
            </a:r>
          </a:p>
        </p:txBody>
      </p:sp>
      <p:sp>
        <p:nvSpPr>
          <p:cNvPr id="22" name="Pentagon 21"/>
          <p:cNvSpPr/>
          <p:nvPr/>
        </p:nvSpPr>
        <p:spPr>
          <a:xfrm>
            <a:off x="812031" y="2591823"/>
            <a:ext cx="3260923" cy="1132164"/>
          </a:xfrm>
          <a:prstGeom prst="homePlate">
            <a:avLst/>
          </a:prstGeom>
          <a:solidFill>
            <a:srgbClr val="95A83D">
              <a:lumMod val="40000"/>
              <a:lumOff val="60000"/>
            </a:srgbClr>
          </a:solidFill>
          <a:ln w="38100" cap="flat" cmpd="sng" algn="ctr">
            <a:solidFill>
              <a:srgbClr val="95A83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998315" y="7281541"/>
            <a:ext cx="4171370" cy="1132164"/>
          </a:xfrm>
          <a:prstGeom prst="homePlate">
            <a:avLst/>
          </a:prstGeom>
          <a:solidFill>
            <a:srgbClr val="805DC3">
              <a:lumMod val="40000"/>
              <a:lumOff val="60000"/>
            </a:srgbClr>
          </a:solidFill>
          <a:ln w="38100" cap="flat" cmpd="sng" algn="ctr">
            <a:solidFill>
              <a:srgbClr val="805DC3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55555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8800" y="2591823"/>
            <a:ext cx="94996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800" dirty="0"/>
              <a:t>H</a:t>
            </a:r>
            <a:r>
              <a:rPr lang="vi-VN" sz="3800" dirty="0"/>
              <a:t>ọc bơi và bơi ở những nơi an toàn</a:t>
            </a:r>
            <a:endParaRPr lang="en-US" sz="38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800" dirty="0"/>
              <a:t>T</a:t>
            </a:r>
            <a:r>
              <a:rPr lang="vi-VN" sz="3800" dirty="0"/>
              <a:t>hực hiện các quy định an toàn khi tham gia giao thông đường thủy</a:t>
            </a:r>
            <a:endParaRPr lang="en-US" sz="38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800" dirty="0"/>
              <a:t>C</a:t>
            </a:r>
            <a:r>
              <a:rPr lang="vi-VN" sz="3800" dirty="0"/>
              <a:t>he chắn bể chứa nước, rào kín ao, khu vực ngập nước</a:t>
            </a:r>
            <a:endParaRPr lang="en-US" sz="3800" dirty="0"/>
          </a:p>
        </p:txBody>
      </p:sp>
      <p:sp>
        <p:nvSpPr>
          <p:cNvPr id="25" name="Rectangle 24"/>
          <p:cNvSpPr/>
          <p:nvPr/>
        </p:nvSpPr>
        <p:spPr>
          <a:xfrm>
            <a:off x="5333089" y="7281541"/>
            <a:ext cx="1120140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800" dirty="0"/>
              <a:t>C</a:t>
            </a:r>
            <a:r>
              <a:rPr lang="vi-VN" sz="3800" dirty="0"/>
              <a:t>hơi đùa gần, đi bơi ở hồ, ao, sông, suối, biển</a:t>
            </a:r>
            <a:endParaRPr lang="en-US" sz="38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800" dirty="0"/>
              <a:t>Đ</a:t>
            </a:r>
            <a:r>
              <a:rPr lang="vi-VN" sz="3800" dirty="0"/>
              <a:t>i qua, lại gần nơi có dòng nước lớn, các nơi ngập nước</a:t>
            </a:r>
            <a:endParaRPr lang="en-US" sz="38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392" y="2366730"/>
            <a:ext cx="4257184" cy="42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15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0"/>
          <p:cNvSpPr txBox="1">
            <a:spLocks noGrp="1"/>
          </p:cNvSpPr>
          <p:nvPr>
            <p:ph type="title" idx="2"/>
          </p:nvPr>
        </p:nvSpPr>
        <p:spPr>
          <a:xfrm>
            <a:off x="6198277" y="1719750"/>
            <a:ext cx="5865600" cy="1956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j-lt"/>
              </a:rPr>
              <a:t>02</a:t>
            </a:r>
            <a:endParaRPr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928648" y="3983375"/>
            <a:ext cx="14404859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 NĂNG PHÁN ĐOÁN TÌNH HUỐNG CÓ NGUY CƠ DẪN ĐẾN ĐUỐI NƯỚC</a:t>
            </a:r>
            <a:endParaRPr lang="en-US" sz="6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35188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2809181"/>
            <a:ext cx="10058400" cy="7477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080" y="-53141"/>
            <a:ext cx="1122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3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: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Em nhỏ muốn điều gì?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Người chị có suy nghĩ, việc làm như thế nào?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008488" y="3555831"/>
            <a:ext cx="6288912" cy="1015663"/>
            <a:chOff x="11008488" y="3909021"/>
            <a:chExt cx="6288912" cy="1015663"/>
          </a:xfrm>
        </p:grpSpPr>
        <p:sp>
          <p:nvSpPr>
            <p:cNvPr id="5" name="Right Arrow 4"/>
            <p:cNvSpPr/>
            <p:nvPr/>
          </p:nvSpPr>
          <p:spPr>
            <a:xfrm>
              <a:off x="11008488" y="4063663"/>
              <a:ext cx="873888" cy="706380"/>
            </a:xfrm>
            <a:prstGeom prst="rightArrow">
              <a:avLst/>
            </a:pr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115800" y="3909021"/>
              <a:ext cx="51816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Em nhỏ muốn đi bơi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08488" y="5788500"/>
            <a:ext cx="6746112" cy="3785652"/>
            <a:chOff x="11008488" y="5966300"/>
            <a:chExt cx="6746112" cy="3785652"/>
          </a:xfrm>
        </p:grpSpPr>
        <p:sp>
          <p:nvSpPr>
            <p:cNvPr id="7" name="Rectangle 6"/>
            <p:cNvSpPr/>
            <p:nvPr/>
          </p:nvSpPr>
          <p:spPr>
            <a:xfrm>
              <a:off x="12115800" y="5966300"/>
              <a:ext cx="56388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/>
                <a:t>Người chị đã phân tích các tình huống có thể xảy ra và ngăn không cho em đi bơi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1008488" y="6194900"/>
              <a:ext cx="873888" cy="706380"/>
            </a:xfrm>
            <a:prstGeom prst="rightArrow">
              <a:avLst/>
            </a:prstGeom>
            <a:solidFill>
              <a:srgbClr val="C0504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1890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39171" y="2814966"/>
            <a:ext cx="9305429" cy="418838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Quan sát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Phân tích thông tin qua quan sát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Dự đoán nguy cơ có thể xảy ra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Đưa ra cách ứng xử</a:t>
            </a:r>
          </a:p>
        </p:txBody>
      </p:sp>
      <p:grpSp>
        <p:nvGrpSpPr>
          <p:cNvPr id="3" name="Google Shape;825;p52"/>
          <p:cNvGrpSpPr/>
          <p:nvPr/>
        </p:nvGrpSpPr>
        <p:grpSpPr>
          <a:xfrm>
            <a:off x="2260883" y="918168"/>
            <a:ext cx="1930700" cy="1646550"/>
            <a:chOff x="1481225" y="4240975"/>
            <a:chExt cx="965350" cy="823275"/>
          </a:xfrm>
        </p:grpSpPr>
        <p:sp>
          <p:nvSpPr>
            <p:cNvPr id="4" name="Google Shape;826;p52"/>
            <p:cNvSpPr/>
            <p:nvPr/>
          </p:nvSpPr>
          <p:spPr>
            <a:xfrm>
              <a:off x="2074975" y="4738825"/>
              <a:ext cx="371600" cy="325425"/>
            </a:xfrm>
            <a:custGeom>
              <a:avLst/>
              <a:gdLst/>
              <a:ahLst/>
              <a:cxnLst/>
              <a:rect l="l" t="t" r="r" b="b"/>
              <a:pathLst>
                <a:path w="14864" h="13017" extrusionOk="0">
                  <a:moveTo>
                    <a:pt x="2136" y="1"/>
                  </a:moveTo>
                  <a:lnTo>
                    <a:pt x="1" y="2169"/>
                  </a:lnTo>
                  <a:cubicBezTo>
                    <a:pt x="1168" y="4871"/>
                    <a:pt x="2703" y="7440"/>
                    <a:pt x="4504" y="9808"/>
                  </a:cubicBezTo>
                  <a:cubicBezTo>
                    <a:pt x="6281" y="12102"/>
                    <a:pt x="8170" y="13016"/>
                    <a:pt x="9713" y="13016"/>
                  </a:cubicBezTo>
                  <a:cubicBezTo>
                    <a:pt x="13149" y="13016"/>
                    <a:pt x="14863" y="8475"/>
                    <a:pt x="9775" y="4537"/>
                  </a:cubicBezTo>
                  <a:cubicBezTo>
                    <a:pt x="7440" y="2703"/>
                    <a:pt x="4871" y="1202"/>
                    <a:pt x="2136" y="1"/>
                  </a:cubicBezTo>
                  <a:close/>
                </a:path>
              </a:pathLst>
            </a:custGeom>
            <a:solidFill>
              <a:srgbClr val="F9D656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827;p52"/>
            <p:cNvSpPr/>
            <p:nvPr/>
          </p:nvSpPr>
          <p:spPr>
            <a:xfrm>
              <a:off x="1979925" y="4644600"/>
              <a:ext cx="176800" cy="172850"/>
            </a:xfrm>
            <a:custGeom>
              <a:avLst/>
              <a:gdLst/>
              <a:ahLst/>
              <a:cxnLst/>
              <a:rect l="l" t="t" r="r" b="b"/>
              <a:pathLst>
                <a:path w="7072" h="6914" extrusionOk="0">
                  <a:moveTo>
                    <a:pt x="5437" y="1"/>
                  </a:moveTo>
                  <a:lnTo>
                    <a:pt x="0" y="5438"/>
                  </a:lnTo>
                  <a:lnTo>
                    <a:pt x="1034" y="6438"/>
                  </a:lnTo>
                  <a:cubicBezTo>
                    <a:pt x="1351" y="6755"/>
                    <a:pt x="1751" y="6914"/>
                    <a:pt x="2152" y="6914"/>
                  </a:cubicBezTo>
                  <a:cubicBezTo>
                    <a:pt x="2552" y="6914"/>
                    <a:pt x="2952" y="6755"/>
                    <a:pt x="3269" y="6438"/>
                  </a:cubicBezTo>
                  <a:lnTo>
                    <a:pt x="6472" y="3236"/>
                  </a:lnTo>
                  <a:cubicBezTo>
                    <a:pt x="7072" y="2636"/>
                    <a:pt x="7072" y="1635"/>
                    <a:pt x="6472" y="1035"/>
                  </a:cubicBezTo>
                  <a:lnTo>
                    <a:pt x="5437" y="1"/>
                  </a:lnTo>
                  <a:close/>
                </a:path>
              </a:pathLst>
            </a:custGeom>
            <a:solidFill>
              <a:srgbClr val="FE7443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828;p52"/>
            <p:cNvSpPr/>
            <p:nvPr/>
          </p:nvSpPr>
          <p:spPr>
            <a:xfrm>
              <a:off x="1481225" y="4240975"/>
              <a:ext cx="683850" cy="566275"/>
            </a:xfrm>
            <a:custGeom>
              <a:avLst/>
              <a:gdLst/>
              <a:ahLst/>
              <a:cxnLst/>
              <a:rect l="l" t="t" r="r" b="b"/>
              <a:pathLst>
                <a:path w="27354" h="22651" extrusionOk="0">
                  <a:moveTo>
                    <a:pt x="15132" y="1"/>
                  </a:moveTo>
                  <a:cubicBezTo>
                    <a:pt x="12234" y="1"/>
                    <a:pt x="9341" y="1101"/>
                    <a:pt x="7139" y="3303"/>
                  </a:cubicBezTo>
                  <a:cubicBezTo>
                    <a:pt x="1" y="10441"/>
                    <a:pt x="5038" y="22650"/>
                    <a:pt x="15145" y="22650"/>
                  </a:cubicBezTo>
                  <a:cubicBezTo>
                    <a:pt x="19715" y="22650"/>
                    <a:pt x="23851" y="19882"/>
                    <a:pt x="25619" y="15645"/>
                  </a:cubicBezTo>
                  <a:cubicBezTo>
                    <a:pt x="27354" y="11409"/>
                    <a:pt x="26386" y="6539"/>
                    <a:pt x="23151" y="3303"/>
                  </a:cubicBezTo>
                  <a:cubicBezTo>
                    <a:pt x="20932" y="1101"/>
                    <a:pt x="18030" y="1"/>
                    <a:pt x="15132" y="1"/>
                  </a:cubicBezTo>
                  <a:close/>
                </a:path>
              </a:pathLst>
            </a:custGeom>
            <a:solidFill>
              <a:srgbClr val="F9D656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829;p52"/>
            <p:cNvSpPr/>
            <p:nvPr/>
          </p:nvSpPr>
          <p:spPr>
            <a:xfrm>
              <a:off x="1596300" y="4326875"/>
              <a:ext cx="526250" cy="393650"/>
            </a:xfrm>
            <a:custGeom>
              <a:avLst/>
              <a:gdLst/>
              <a:ahLst/>
              <a:cxnLst/>
              <a:rect l="l" t="t" r="r" b="b"/>
              <a:pathLst>
                <a:path w="21050" h="15746" extrusionOk="0">
                  <a:moveTo>
                    <a:pt x="10529" y="0"/>
                  </a:moveTo>
                  <a:cubicBezTo>
                    <a:pt x="8515" y="0"/>
                    <a:pt x="6506" y="768"/>
                    <a:pt x="4971" y="2302"/>
                  </a:cubicBezTo>
                  <a:cubicBezTo>
                    <a:pt x="1" y="7272"/>
                    <a:pt x="3537" y="15745"/>
                    <a:pt x="10542" y="15745"/>
                  </a:cubicBezTo>
                  <a:cubicBezTo>
                    <a:pt x="17547" y="15745"/>
                    <a:pt x="21049" y="7272"/>
                    <a:pt x="16112" y="2302"/>
                  </a:cubicBezTo>
                  <a:cubicBezTo>
                    <a:pt x="14561" y="768"/>
                    <a:pt x="12543" y="0"/>
                    <a:pt x="10529" y="0"/>
                  </a:cubicBezTo>
                  <a:close/>
                </a:path>
              </a:pathLst>
            </a:custGeom>
            <a:solidFill>
              <a:srgbClr val="EDF6F7"/>
            </a:solidFill>
            <a:ln w="19050" cap="rnd" cmpd="sng">
              <a:solidFill>
                <a:srgbClr val="2811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91582" y="514122"/>
            <a:ext cx="122780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/>
              <a:t>N</a:t>
            </a:r>
            <a:r>
              <a:rPr lang="vi-VN" sz="4000" dirty="0"/>
              <a:t>êu các bước phán đoán tình huống có nguy cơ dẫn đến đuối nước</a:t>
            </a:r>
            <a:endParaRPr lang="en-US" sz="400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1427" y="7329100"/>
            <a:ext cx="6760915" cy="29579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59880">
            <a:off x="316839" y="7657983"/>
            <a:ext cx="1867600" cy="17895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33856">
            <a:off x="15918007" y="7906573"/>
            <a:ext cx="1683508" cy="18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58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2421" y="215273"/>
            <a:ext cx="16196379" cy="1938992"/>
            <a:chOff x="872420" y="706904"/>
            <a:chExt cx="16196379" cy="1938992"/>
          </a:xfrm>
        </p:grpSpPr>
        <p:sp>
          <p:nvSpPr>
            <p:cNvPr id="2" name="Rectangle 1"/>
            <p:cNvSpPr/>
            <p:nvPr/>
          </p:nvSpPr>
          <p:spPr>
            <a:xfrm>
              <a:off x="3875636" y="706904"/>
              <a:ext cx="13193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/>
                <a:t>Quan</a:t>
              </a:r>
              <a:r>
                <a:rPr lang="en-US" sz="4000" dirty="0"/>
                <a:t> </a:t>
              </a:r>
              <a:r>
                <a:rPr lang="en-US" sz="4000" dirty="0" err="1"/>
                <a:t>sát</a:t>
              </a:r>
              <a:r>
                <a:rPr lang="en-US" sz="4000" dirty="0"/>
                <a:t> </a:t>
              </a:r>
              <a:r>
                <a:rPr lang="en-US" sz="4000" dirty="0" err="1"/>
                <a:t>hình</a:t>
              </a:r>
              <a:r>
                <a:rPr lang="en-US" sz="4000" dirty="0"/>
                <a:t> 4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vi-VN" sz="4000" dirty="0"/>
                <a:t>thực hành kĩ năng phán đoán tình huống có nguy cơ dẫn đến đuối nước</a:t>
              </a:r>
              <a:endParaRPr lang="en-US" sz="4000" dirty="0"/>
            </a:p>
          </p:txBody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2420" y="812800"/>
              <a:ext cx="2774617" cy="17272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47" y="2154265"/>
            <a:ext cx="9524596" cy="45093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2422" y="6491441"/>
            <a:ext cx="16196378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/>
              <a:t>Nước suối dâng cao và chảy xiết, không có người lớn đi cùng, không có phao cứu hộ,…</a:t>
            </a:r>
            <a:endParaRPr lang="en-US" sz="3800" dirty="0"/>
          </a:p>
        </p:txBody>
      </p:sp>
      <p:sp>
        <p:nvSpPr>
          <p:cNvPr id="8" name="Rectangle 7"/>
          <p:cNvSpPr/>
          <p:nvPr/>
        </p:nvSpPr>
        <p:spPr>
          <a:xfrm>
            <a:off x="4370248" y="7538525"/>
            <a:ext cx="60789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800" dirty="0"/>
              <a:t>→ có thể xảy ra đuối nước </a:t>
            </a:r>
            <a:endParaRPr lang="en-US" sz="3800" dirty="0"/>
          </a:p>
        </p:txBody>
      </p:sp>
      <p:sp>
        <p:nvSpPr>
          <p:cNvPr id="9" name="Rectangle 8"/>
          <p:cNvSpPr/>
          <p:nvPr/>
        </p:nvSpPr>
        <p:spPr>
          <a:xfrm>
            <a:off x="10449156" y="7336439"/>
            <a:ext cx="4652236" cy="861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 dirty="0"/>
              <a:t>→ không nên lội qua</a:t>
            </a:r>
            <a:endParaRPr lang="en-US" sz="3800" dirty="0"/>
          </a:p>
        </p:txBody>
      </p:sp>
      <p:sp>
        <p:nvSpPr>
          <p:cNvPr id="11" name="Rectangle 10"/>
          <p:cNvSpPr/>
          <p:nvPr/>
        </p:nvSpPr>
        <p:spPr>
          <a:xfrm>
            <a:off x="836454" y="8322848"/>
            <a:ext cx="16196377" cy="173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Đ</a:t>
            </a:r>
            <a:r>
              <a:rPr lang="vi-VN" sz="3600" dirty="0"/>
              <a:t>óng vai thể hiện tình huống có nguy cơ dẫn đến đuối nước và cách ứng xử trong tình huống đó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21088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0"/>
          <p:cNvSpPr txBox="1">
            <a:spLocks noGrp="1"/>
          </p:cNvSpPr>
          <p:nvPr>
            <p:ph type="title" idx="2"/>
          </p:nvPr>
        </p:nvSpPr>
        <p:spPr>
          <a:xfrm>
            <a:off x="6198277" y="3093935"/>
            <a:ext cx="5865600" cy="1956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928648" y="5357560"/>
            <a:ext cx="1440485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 TẮC AN TOÀN KHI BƠI</a:t>
            </a:r>
            <a:endParaRPr lang="en-US" sz="6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19711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24293" y="484088"/>
            <a:ext cx="985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tin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trả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hỏi</a:t>
            </a:r>
            <a:r>
              <a:rPr lang="en-US" sz="4000" dirty="0"/>
              <a:t>:</a:t>
            </a:r>
            <a:endParaRPr lang="vi-VN" sz="40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Nên bơi khi nào?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Cần làm việc gì trước khi xuống nước?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Không nên làm việc gì trong khi bơi?</a:t>
            </a:r>
          </a:p>
        </p:txBody>
      </p:sp>
      <p:pic>
        <p:nvPicPr>
          <p:cNvPr id="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69172" y="612358"/>
            <a:ext cx="1608889" cy="3529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40" y="4467860"/>
            <a:ext cx="13645658" cy="55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61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400" y="154590"/>
            <a:ext cx="7645398" cy="4195853"/>
            <a:chOff x="2235200" y="3005047"/>
            <a:chExt cx="7645398" cy="3771899"/>
          </a:xfrm>
        </p:grpSpPr>
        <p:sp>
          <p:nvSpPr>
            <p:cNvPr id="3" name="Rounded Rectangle 2"/>
            <p:cNvSpPr/>
            <p:nvPr/>
          </p:nvSpPr>
          <p:spPr>
            <a:xfrm>
              <a:off x="2235200" y="3939993"/>
              <a:ext cx="7645398" cy="2836953"/>
            </a:xfrm>
            <a:prstGeom prst="roundRect">
              <a:avLst/>
            </a:prstGeom>
            <a:solidFill>
              <a:srgbClr val="C1E4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</a:rPr>
                <a:t>Nên bơi ở những nơi an toàn, có phương tiện cứu hộ và người lớn giám sát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5204892" y="3005047"/>
              <a:ext cx="1706013" cy="151429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87400" y="5664200"/>
            <a:ext cx="7645398" cy="3830909"/>
            <a:chOff x="4546601" y="2898594"/>
            <a:chExt cx="7645398" cy="3830909"/>
          </a:xfrm>
        </p:grpSpPr>
        <p:sp>
          <p:nvSpPr>
            <p:cNvPr id="6" name="Rounded Rectangle 5"/>
            <p:cNvSpPr/>
            <p:nvPr/>
          </p:nvSpPr>
          <p:spPr>
            <a:xfrm>
              <a:off x="4546601" y="3939993"/>
              <a:ext cx="7645398" cy="2789510"/>
            </a:xfrm>
            <a:prstGeom prst="roundRect">
              <a:avLst/>
            </a:prstGeom>
            <a:solidFill>
              <a:srgbClr val="C1E4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</a:rPr>
                <a:t>Cần tắm tráng, khởi động trước khi xuống nước, giữ gìn vệ sinh chung và vệ sinh cá nhân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7516293" y="2898594"/>
              <a:ext cx="1706013" cy="151429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067798" y="1953397"/>
            <a:ext cx="8382000" cy="5598793"/>
            <a:chOff x="2540000" y="2941571"/>
            <a:chExt cx="8382000" cy="5598793"/>
          </a:xfrm>
        </p:grpSpPr>
        <p:sp>
          <p:nvSpPr>
            <p:cNvPr id="9" name="Rounded Rectangle 8"/>
            <p:cNvSpPr/>
            <p:nvPr/>
          </p:nvSpPr>
          <p:spPr>
            <a:xfrm>
              <a:off x="2540000" y="3939992"/>
              <a:ext cx="8382000" cy="4600372"/>
            </a:xfrm>
            <a:prstGeom prst="roundRect">
              <a:avLst/>
            </a:prstGeom>
            <a:solidFill>
              <a:srgbClr val="C1E4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b="1" i="1" dirty="0">
                  <a:solidFill>
                    <a:srgbClr val="000000"/>
                  </a:solidFill>
                </a:rPr>
                <a:t>Không nên: </a:t>
              </a:r>
              <a:r>
                <a:rPr lang="vi-VN" sz="4000" dirty="0">
                  <a:solidFill>
                    <a:srgbClr val="000000"/>
                  </a:solidFill>
                </a:rPr>
                <a:t>xuống bể bơi một mình khi không có người bảo hộ, giám sát; nô đùa, nghịch trong khi bơi; nhảy cắm đầu; bơi khi trời mưa, sấm chớp, trời tối, giữa trưa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5877993" y="2941571"/>
              <a:ext cx="1706013" cy="151429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04" y="717849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87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4600" y="990600"/>
            <a:ext cx="15316200" cy="2844800"/>
          </a:xfrm>
          <a:prstGeom prst="rect">
            <a:avLst/>
          </a:prstGeom>
          <a:solidFill>
            <a:srgbClr val="FFD966">
              <a:lumMod val="20000"/>
              <a:lumOff val="80000"/>
            </a:srgbClr>
          </a:solidFill>
          <a:ln w="25400" cap="flat" cmpd="sng" algn="ctr">
            <a:solidFill>
              <a:srgbClr val="FEE7B1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571500" lvl="0" indent="-571500" algn="just">
              <a:lnSpc>
                <a:spcPct val="150000"/>
              </a:lnSpc>
              <a:buClrTx/>
              <a:buFont typeface="Arial" pitchFamily="34" charset="0"/>
              <a:buChar char="•"/>
            </a:pPr>
            <a:r>
              <a:rPr lang="vi-VN" sz="4000" dirty="0">
                <a:ea typeface="+mn-ea"/>
                <a:cs typeface="+mn-cs"/>
              </a:rPr>
              <a:t>Tự nhận xét về việc thực hiện “Nguyên tắc an toàn khi bơi hoặc tập bơi” của em</a:t>
            </a:r>
          </a:p>
          <a:p>
            <a:pPr marL="571500" lvl="0" indent="-571500" algn="just">
              <a:lnSpc>
                <a:spcPct val="150000"/>
              </a:lnSpc>
              <a:buClrTx/>
              <a:buFont typeface="Arial" pitchFamily="34" charset="0"/>
              <a:buChar char="•"/>
            </a:pPr>
            <a:r>
              <a:rPr lang="vi-VN" sz="4000" dirty="0">
                <a:ea typeface="+mn-ea"/>
                <a:cs typeface="+mn-cs"/>
              </a:rPr>
              <a:t>Viết “Cam kết” và thực hiện</a:t>
            </a:r>
          </a:p>
        </p:txBody>
      </p:sp>
      <p:sp>
        <p:nvSpPr>
          <p:cNvPr id="3" name="Right Arrow 2"/>
          <p:cNvSpPr/>
          <p:nvPr/>
        </p:nvSpPr>
        <p:spPr>
          <a:xfrm rot="5400000" flipV="1">
            <a:off x="4163510" y="4391112"/>
            <a:ext cx="873888" cy="706380"/>
          </a:xfrm>
          <a:prstGeom prst="rightArrow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0000" y="5689600"/>
            <a:ext cx="6712836" cy="3657600"/>
          </a:xfrm>
          <a:prstGeom prst="roundRect">
            <a:avLst/>
          </a:prstGeom>
          <a:solidFill>
            <a:srgbClr val="D5F4B6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Thỉnh thoảng còn đi bơi một mình, không có người giám sát; còn nô đùa, nghịch trong khi bơi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5400000" flipV="1">
            <a:off x="12291510" y="4411014"/>
            <a:ext cx="873888" cy="706380"/>
          </a:xfrm>
          <a:prstGeom prst="rightArrow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24386" y="5709502"/>
            <a:ext cx="7208136" cy="3657600"/>
          </a:xfrm>
          <a:prstGeom prst="roundRect">
            <a:avLst/>
          </a:prstGeom>
          <a:solidFill>
            <a:srgbClr val="F8BEDF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Cam kết: không xuống bể bơi một mình khi không có người giám sát; không nô đùa, nghịch trong khi bơi,…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507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3201737" y="520700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2D34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2336800"/>
            <a:ext cx="15316200" cy="2286000"/>
          </a:xfrm>
          <a:prstGeom prst="rect">
            <a:avLst/>
          </a:prstGeom>
          <a:solidFill>
            <a:srgbClr val="FFD966">
              <a:lumMod val="20000"/>
              <a:lumOff val="80000"/>
            </a:srgbClr>
          </a:solidFill>
          <a:ln w="25400" cap="flat" cmpd="sng" algn="ctr">
            <a:solidFill>
              <a:srgbClr val="FEE7B1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4000" dirty="0">
                <a:ea typeface="+mn-ea"/>
                <a:cs typeface="+mn-cs"/>
              </a:rPr>
              <a:t>Em đã bao giờ nghe thông tin hoặc biết về trường hợp có người bị đuối nước chưa? Vì sao người đó bị đuối nước?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46692" y="5534580"/>
            <a:ext cx="15417308" cy="4394599"/>
            <a:chOff x="686292" y="5534580"/>
            <a:chExt cx="15417308" cy="43945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6"/>
            <a:stretch/>
          </p:blipFill>
          <p:spPr>
            <a:xfrm>
              <a:off x="686292" y="6743700"/>
              <a:ext cx="1774132" cy="3185479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3302000" y="5534580"/>
              <a:ext cx="12801600" cy="2418239"/>
            </a:xfrm>
            <a:prstGeom prst="wedgeRoundRectCallout">
              <a:avLst>
                <a:gd name="adj1" fmla="val -57429"/>
                <a:gd name="adj2" fmla="val -990"/>
                <a:gd name="adj3" fmla="val 16667"/>
              </a:avLst>
            </a:prstGeom>
            <a:solidFill>
              <a:srgbClr val="F5F797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900" dirty="0">
                  <a:solidFill>
                    <a:srgbClr val="000000"/>
                  </a:solidFill>
                </a:rPr>
                <a:t>Em đã nghe thông tin về trường hợp đuối nước, người đó bị đuối nước vì đi bơi mà không có người giám sát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7621" y="6075423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0406" y="6695985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9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3583" y="2638474"/>
            <a:ext cx="8425544" cy="1988345"/>
          </a:xfrm>
          <a:prstGeom prst="rect">
            <a:avLst/>
          </a:prstGeom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108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50405" y="288683"/>
            <a:ext cx="9374304" cy="98676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7346" y="7371502"/>
            <a:ext cx="2531598" cy="262682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1853" y="6208422"/>
            <a:ext cx="5797799" cy="40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394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24075" y="934836"/>
            <a:ext cx="1934411" cy="199167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8859520" y="287738"/>
            <a:ext cx="8553464" cy="3895481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87621" y="6075423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90406" y="6695985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9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768985" y="542665"/>
            <a:ext cx="8425544" cy="9560903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106441" y="7536269"/>
            <a:ext cx="2531598" cy="26268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7045426" y="1758290"/>
            <a:ext cx="1667285" cy="183728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6010217" y="3778704"/>
            <a:ext cx="1608389" cy="183728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9378176" y="1773632"/>
            <a:ext cx="1732148" cy="17125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10722900" y="3286784"/>
            <a:ext cx="1956918" cy="1746288"/>
          </a:xfrm>
          <a:prstGeom prst="rect">
            <a:avLst/>
          </a:prstGeom>
        </p:spPr>
      </p:pic>
      <p:pic>
        <p:nvPicPr>
          <p:cNvPr id="90" name="Picture 89">
            <a:hlinkClick r:id="rId23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7045426" y="1763926"/>
            <a:ext cx="1667285" cy="1837283"/>
          </a:xfrm>
          <a:prstGeom prst="rect">
            <a:avLst/>
          </a:prstGeom>
        </p:spPr>
      </p:pic>
      <p:pic>
        <p:nvPicPr>
          <p:cNvPr id="91" name="Picture 90">
            <a:hlinkClick r:id="rId24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6010658" y="3778704"/>
            <a:ext cx="1608389" cy="1837284"/>
          </a:xfrm>
          <a:prstGeom prst="rect">
            <a:avLst/>
          </a:prstGeom>
        </p:spPr>
      </p:pic>
      <p:pic>
        <p:nvPicPr>
          <p:cNvPr id="92" name="Picture 91">
            <a:hlinkClick r:id="rId25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9378176" y="1758290"/>
            <a:ext cx="1732148" cy="1712507"/>
          </a:xfrm>
          <a:prstGeom prst="rect">
            <a:avLst/>
          </a:prstGeom>
        </p:spPr>
      </p:pic>
      <p:pic>
        <p:nvPicPr>
          <p:cNvPr id="93" name="Picture 92">
            <a:hlinkClick r:id="rId26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10718175" y="3258728"/>
            <a:ext cx="1956918" cy="1746288"/>
          </a:xfrm>
          <a:prstGeom prst="rect">
            <a:avLst/>
          </a:prstGeom>
        </p:spPr>
      </p:pic>
      <p:pic>
        <p:nvPicPr>
          <p:cNvPr id="105" name="Picture 104">
            <a:hlinkClick r:id="rId27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030029" y="7263282"/>
            <a:ext cx="3200678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72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4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b="1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hỏi 1: </a:t>
            </a:r>
            <a:r>
              <a:rPr lang="en-US" sz="48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Đâu KHÔNG phải nguyên tắc an toàn khi tập bơi?</a:t>
            </a:r>
            <a:endParaRPr lang="vi-VN" sz="48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4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Tắm tráng trước khi xuống nước</a:t>
            </a: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4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trước khi xuống nước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7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 đùa, nghịch trong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5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vi-VN" sz="4800" kern="1200" noProof="1">
                <a:solidFill>
                  <a:prstClr val="black"/>
                </a:solidFill>
                <a:cs typeface="Arial" panose="020B0604020202020204" pitchFamily="34" charset="0"/>
              </a:rPr>
              <a:t>D. Giữ vệ sinh chung và vệ sinh cá nhân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5" y="-955899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0" y="-955899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663544" y="4618655"/>
            <a:ext cx="6802583" cy="1995053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 đùa, nghịch trong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7333" y="8399500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7424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4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b="1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hỏi 2: </a:t>
            </a:r>
            <a:r>
              <a:rPr lang="vi-VN" sz="4800" kern="1200" noProof="1">
                <a:solidFill>
                  <a:prstClr val="black"/>
                </a:solidFill>
                <a:cs typeface="Arial" pitchFamily="34" charset="0"/>
              </a:rPr>
              <a:t>Tại sao không nên bơi khi quá đói?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4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bơi khi đói dễ mắc bệnh thiếu máu thiếu sắt</a:t>
            </a:r>
            <a:endParaRPr lang="vi-VN" sz="4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4" y="7070906"/>
            <a:ext cx="6802583" cy="2479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just" defTabSz="1371464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bơi cần tiêu tốn nhiều năng lượng dễ bị hạ đường huyết</a:t>
            </a:r>
            <a:endParaRPr lang="vi-VN" sz="4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7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Dễ bị béo phì</a:t>
            </a:r>
            <a:endParaRPr lang="vi-VN" sz="4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5" y="7070906"/>
            <a:ext cx="6802583" cy="2479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vi-VN" sz="4000" kern="1200" noProof="1">
                <a:solidFill>
                  <a:prstClr val="black"/>
                </a:solidFill>
                <a:cs typeface="Arial" panose="020B0604020202020204" pitchFamily="34" charset="0"/>
              </a:rPr>
              <a:t>D. Dễ khiến chúng ta bị suy dinh dưỡng thấp còi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5" y="-955899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0" y="-955899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21874" y="7070905"/>
            <a:ext cx="6802583" cy="2479495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just" defTabSz="1371464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bơi cần tiêu tốn nhiều năng lượng dễ bị hạ đường huyết</a:t>
            </a:r>
            <a:endParaRPr lang="vi-VN" sz="4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7333" y="8399500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38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4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b="1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hỏi 3: </a:t>
            </a:r>
            <a:r>
              <a:rPr lang="vi-VN" sz="48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Đâu là nguyên nhân dẫn đến chuột rút khi bơi?</a:t>
            </a:r>
            <a:endParaRPr lang="vi-VN" sz="48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4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thể thiếu canxi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4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khởi động kĩ trước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7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sức quá mạnh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5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vi-VN" sz="4800" kern="1200" noProof="1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 đùa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5" y="-955899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0" y="-955899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21871" y="7070905"/>
            <a:ext cx="6802583" cy="1995053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khởi động kĩ trước khi bơi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7333" y="8399500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03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4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b="1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 hỏi 4: </a:t>
            </a:r>
            <a:r>
              <a:rPr lang="vi-VN" sz="48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Khi gặp người bị đuối nước, ta nên</a:t>
            </a:r>
            <a:endParaRPr lang="vi-VN" sz="48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4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sự giúp đỡ của người lớn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4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ra ứng cứu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7" y="461865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Gọi bạn ra cứu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5" y="707090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vi-VN" sz="4800" kern="1200" noProof="1">
                <a:solidFill>
                  <a:prstClr val="black"/>
                </a:solidFill>
                <a:cs typeface="Arial" panose="020B0604020202020204" pitchFamily="34" charset="0"/>
              </a:rPr>
              <a:t>D. Bỏ đi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5" y="-955899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40" y="-955899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1821873" y="4618654"/>
            <a:ext cx="6802583" cy="1995053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</a:pPr>
            <a:r>
              <a:rPr lang="en-US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sự giúp đỡ của người lớn</a:t>
            </a:r>
            <a:endParaRPr lang="vi-VN" sz="4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7333" y="8399500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64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"/>
          <p:cNvSpPr txBox="1"/>
          <p:nvPr/>
        </p:nvSpPr>
        <p:spPr>
          <a:xfrm>
            <a:off x="3201737" y="431800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2D34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24686" y="2082800"/>
            <a:ext cx="15925800" cy="7315200"/>
          </a:xfrm>
          <a:prstGeom prst="roundRect">
            <a:avLst/>
          </a:prstGeom>
          <a:solidFill>
            <a:srgbClr val="F3FCC8"/>
          </a:solidFill>
          <a:ln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</a:rPr>
              <a:t>1. </a:t>
            </a:r>
            <a:r>
              <a:rPr lang="vi-VN" sz="3800" dirty="0">
                <a:solidFill>
                  <a:srgbClr val="000000"/>
                </a:solidFill>
              </a:rPr>
              <a:t>Nêu một số việc làm để phòng tránh đuối nước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</a:rPr>
              <a:t>2.</a:t>
            </a:r>
            <a:r>
              <a:rPr lang="vi-VN" sz="3800" dirty="0">
                <a:solidFill>
                  <a:srgbClr val="000000"/>
                </a:solidFill>
              </a:rPr>
              <a:t> Sắp xếp các ý sau thành các bước “Phán đoán nguy cơ” có thể dẫn đến đuối nước</a:t>
            </a:r>
            <a:r>
              <a:rPr lang="en-US" sz="3800" dirty="0">
                <a:solidFill>
                  <a:srgbClr val="000000"/>
                </a:solidFill>
              </a:rPr>
              <a:t>:</a:t>
            </a:r>
            <a:endParaRPr lang="vi-VN" sz="3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a) Dự đoán nguy cơ có thể xảy ra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b) Quan sát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c) Đưa ra cách ứng xử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d) Phân tích thông tin qua quan sát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</a:rPr>
              <a:t>3.</a:t>
            </a:r>
            <a:r>
              <a:rPr lang="vi-VN" sz="3800" dirty="0">
                <a:solidFill>
                  <a:srgbClr val="000000"/>
                </a:solidFill>
              </a:rPr>
              <a:t> Em sẽ làm gì nếu bạn rủ đi bơi ở hồ, sông</a:t>
            </a:r>
          </a:p>
        </p:txBody>
      </p:sp>
      <p:grpSp>
        <p:nvGrpSpPr>
          <p:cNvPr id="4" name="Google Shape;1450;p52"/>
          <p:cNvGrpSpPr/>
          <p:nvPr/>
        </p:nvGrpSpPr>
        <p:grpSpPr>
          <a:xfrm rot="20100939" flipH="1">
            <a:off x="15366999" y="1483731"/>
            <a:ext cx="2360863" cy="1198137"/>
            <a:chOff x="3530100" y="2221475"/>
            <a:chExt cx="363850" cy="204675"/>
          </a:xfrm>
        </p:grpSpPr>
        <p:grpSp>
          <p:nvGrpSpPr>
            <p:cNvPr id="5" name="Google Shape;1451;p52"/>
            <p:cNvGrpSpPr/>
            <p:nvPr/>
          </p:nvGrpSpPr>
          <p:grpSpPr>
            <a:xfrm>
              <a:off x="3530100" y="2221475"/>
              <a:ext cx="363850" cy="204675"/>
              <a:chOff x="3530100" y="2221475"/>
              <a:chExt cx="363850" cy="204675"/>
            </a:xfrm>
          </p:grpSpPr>
          <p:sp>
            <p:nvSpPr>
              <p:cNvPr id="7" name="Google Shape;1452;p52"/>
              <p:cNvSpPr/>
              <p:nvPr/>
            </p:nvSpPr>
            <p:spPr>
              <a:xfrm>
                <a:off x="3543775" y="2232650"/>
                <a:ext cx="338225" cy="191575"/>
              </a:xfrm>
              <a:custGeom>
                <a:avLst/>
                <a:gdLst/>
                <a:ahLst/>
                <a:cxnLst/>
                <a:rect l="l" t="t" r="r" b="b"/>
                <a:pathLst>
                  <a:path w="13529" h="7663" extrusionOk="0">
                    <a:moveTo>
                      <a:pt x="3709" y="1426"/>
                    </a:moveTo>
                    <a:cubicBezTo>
                      <a:pt x="4679" y="1426"/>
                      <a:pt x="5482" y="2150"/>
                      <a:pt x="5700" y="3117"/>
                    </a:cubicBezTo>
                    <a:cubicBezTo>
                      <a:pt x="5997" y="4372"/>
                      <a:pt x="5240" y="5311"/>
                      <a:pt x="4321" y="6039"/>
                    </a:cubicBezTo>
                    <a:cubicBezTo>
                      <a:pt x="4299" y="6040"/>
                      <a:pt x="4277" y="6040"/>
                      <a:pt x="4255" y="6040"/>
                    </a:cubicBezTo>
                    <a:cubicBezTo>
                      <a:pt x="3237" y="6040"/>
                      <a:pt x="2330" y="5386"/>
                      <a:pt x="1993" y="4420"/>
                    </a:cubicBezTo>
                    <a:cubicBezTo>
                      <a:pt x="1600" y="3271"/>
                      <a:pt x="1964" y="1747"/>
                      <a:pt x="3296" y="1470"/>
                    </a:cubicBezTo>
                    <a:cubicBezTo>
                      <a:pt x="3436" y="1440"/>
                      <a:pt x="3574" y="1426"/>
                      <a:pt x="3709" y="1426"/>
                    </a:cubicBezTo>
                    <a:close/>
                    <a:moveTo>
                      <a:pt x="3701" y="1"/>
                    </a:moveTo>
                    <a:cubicBezTo>
                      <a:pt x="3337" y="1"/>
                      <a:pt x="2965" y="63"/>
                      <a:pt x="2596" y="195"/>
                    </a:cubicBezTo>
                    <a:cubicBezTo>
                      <a:pt x="680" y="885"/>
                      <a:pt x="0" y="3156"/>
                      <a:pt x="690" y="4966"/>
                    </a:cubicBezTo>
                    <a:cubicBezTo>
                      <a:pt x="1025" y="5877"/>
                      <a:pt x="1686" y="6672"/>
                      <a:pt x="2577" y="7064"/>
                    </a:cubicBezTo>
                    <a:cubicBezTo>
                      <a:pt x="3009" y="7257"/>
                      <a:pt x="3466" y="7362"/>
                      <a:pt x="3934" y="7362"/>
                    </a:cubicBezTo>
                    <a:cubicBezTo>
                      <a:pt x="3954" y="7362"/>
                      <a:pt x="3975" y="7362"/>
                      <a:pt x="3995" y="7361"/>
                    </a:cubicBezTo>
                    <a:cubicBezTo>
                      <a:pt x="4206" y="7361"/>
                      <a:pt x="4426" y="7323"/>
                      <a:pt x="4627" y="7246"/>
                    </a:cubicBezTo>
                    <a:cubicBezTo>
                      <a:pt x="4682" y="7259"/>
                      <a:pt x="4737" y="7266"/>
                      <a:pt x="4792" y="7266"/>
                    </a:cubicBezTo>
                    <a:cubicBezTo>
                      <a:pt x="4902" y="7266"/>
                      <a:pt x="5011" y="7240"/>
                      <a:pt x="5106" y="7189"/>
                    </a:cubicBezTo>
                    <a:cubicBezTo>
                      <a:pt x="5787" y="6835"/>
                      <a:pt x="6333" y="6269"/>
                      <a:pt x="6687" y="5589"/>
                    </a:cubicBezTo>
                    <a:cubicBezTo>
                      <a:pt x="7013" y="5829"/>
                      <a:pt x="7415" y="5934"/>
                      <a:pt x="7789" y="6078"/>
                    </a:cubicBezTo>
                    <a:cubicBezTo>
                      <a:pt x="8297" y="6269"/>
                      <a:pt x="8804" y="6451"/>
                      <a:pt x="9312" y="6624"/>
                    </a:cubicBezTo>
                    <a:cubicBezTo>
                      <a:pt x="10328" y="6978"/>
                      <a:pt x="11343" y="7333"/>
                      <a:pt x="12368" y="7630"/>
                    </a:cubicBezTo>
                    <a:cubicBezTo>
                      <a:pt x="12446" y="7652"/>
                      <a:pt x="12520" y="7663"/>
                      <a:pt x="12590" y="7663"/>
                    </a:cubicBezTo>
                    <a:cubicBezTo>
                      <a:pt x="13310" y="7663"/>
                      <a:pt x="13528" y="6532"/>
                      <a:pt x="12742" y="6269"/>
                    </a:cubicBezTo>
                    <a:cubicBezTo>
                      <a:pt x="11765" y="5934"/>
                      <a:pt x="10778" y="5637"/>
                      <a:pt x="9791" y="5302"/>
                    </a:cubicBezTo>
                    <a:cubicBezTo>
                      <a:pt x="9322" y="5139"/>
                      <a:pt x="8852" y="4966"/>
                      <a:pt x="8383" y="4804"/>
                    </a:cubicBezTo>
                    <a:cubicBezTo>
                      <a:pt x="7971" y="4669"/>
                      <a:pt x="7540" y="4449"/>
                      <a:pt x="7099" y="4420"/>
                    </a:cubicBezTo>
                    <a:cubicBezTo>
                      <a:pt x="7243" y="3721"/>
                      <a:pt x="7195" y="3002"/>
                      <a:pt x="6955" y="2332"/>
                    </a:cubicBezTo>
                    <a:cubicBezTo>
                      <a:pt x="6436" y="951"/>
                      <a:pt x="5127" y="1"/>
                      <a:pt x="3701" y="1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Google Shape;1453;p52"/>
              <p:cNvSpPr/>
              <p:nvPr/>
            </p:nvSpPr>
            <p:spPr>
              <a:xfrm>
                <a:off x="3530100" y="2221475"/>
                <a:ext cx="363850" cy="204675"/>
              </a:xfrm>
              <a:custGeom>
                <a:avLst/>
                <a:gdLst/>
                <a:ahLst/>
                <a:cxnLst/>
                <a:rect l="l" t="t" r="r" b="b"/>
                <a:pathLst>
                  <a:path w="14554" h="8187" extrusionOk="0">
                    <a:moveTo>
                      <a:pt x="4418" y="540"/>
                    </a:moveTo>
                    <a:cubicBezTo>
                      <a:pt x="4930" y="540"/>
                      <a:pt x="5444" y="659"/>
                      <a:pt x="5912" y="911"/>
                    </a:cubicBezTo>
                    <a:cubicBezTo>
                      <a:pt x="7742" y="1888"/>
                      <a:pt x="8135" y="4072"/>
                      <a:pt x="7454" y="5883"/>
                    </a:cubicBezTo>
                    <a:cubicBezTo>
                      <a:pt x="6735" y="6919"/>
                      <a:pt x="5738" y="7353"/>
                      <a:pt x="4744" y="7353"/>
                    </a:cubicBezTo>
                    <a:cubicBezTo>
                      <a:pt x="2366" y="7353"/>
                      <a:pt x="5" y="4866"/>
                      <a:pt x="1505" y="2204"/>
                    </a:cubicBezTo>
                    <a:cubicBezTo>
                      <a:pt x="2097" y="1153"/>
                      <a:pt x="3253" y="540"/>
                      <a:pt x="4418" y="540"/>
                    </a:cubicBezTo>
                    <a:close/>
                    <a:moveTo>
                      <a:pt x="8221" y="5298"/>
                    </a:moveTo>
                    <a:cubicBezTo>
                      <a:pt x="8240" y="5318"/>
                      <a:pt x="8269" y="5327"/>
                      <a:pt x="8307" y="5337"/>
                    </a:cubicBezTo>
                    <a:cubicBezTo>
                      <a:pt x="9083" y="5528"/>
                      <a:pt x="9869" y="5739"/>
                      <a:pt x="10645" y="5969"/>
                    </a:cubicBezTo>
                    <a:cubicBezTo>
                      <a:pt x="11114" y="6113"/>
                      <a:pt x="11584" y="6247"/>
                      <a:pt x="12043" y="6419"/>
                    </a:cubicBezTo>
                    <a:cubicBezTo>
                      <a:pt x="12398" y="6563"/>
                      <a:pt x="13902" y="7128"/>
                      <a:pt x="12522" y="7665"/>
                    </a:cubicBezTo>
                    <a:cubicBezTo>
                      <a:pt x="12488" y="7679"/>
                      <a:pt x="12448" y="7686"/>
                      <a:pt x="12404" y="7686"/>
                    </a:cubicBezTo>
                    <a:cubicBezTo>
                      <a:pt x="12098" y="7686"/>
                      <a:pt x="11604" y="7373"/>
                      <a:pt x="11344" y="7272"/>
                    </a:cubicBezTo>
                    <a:cubicBezTo>
                      <a:pt x="10865" y="7100"/>
                      <a:pt x="10386" y="6908"/>
                      <a:pt x="9907" y="6726"/>
                    </a:cubicBezTo>
                    <a:cubicBezTo>
                      <a:pt x="9265" y="6486"/>
                      <a:pt x="8623" y="6256"/>
                      <a:pt x="7981" y="6046"/>
                    </a:cubicBezTo>
                    <a:cubicBezTo>
                      <a:pt x="8077" y="5806"/>
                      <a:pt x="8154" y="5557"/>
                      <a:pt x="8221" y="5298"/>
                    </a:cubicBezTo>
                    <a:close/>
                    <a:moveTo>
                      <a:pt x="4436" y="1"/>
                    </a:moveTo>
                    <a:cubicBezTo>
                      <a:pt x="3017" y="1"/>
                      <a:pt x="1614" y="774"/>
                      <a:pt x="949" y="2089"/>
                    </a:cubicBezTo>
                    <a:cubicBezTo>
                      <a:pt x="1" y="4005"/>
                      <a:pt x="700" y="6324"/>
                      <a:pt x="2559" y="7397"/>
                    </a:cubicBezTo>
                    <a:cubicBezTo>
                      <a:pt x="3160" y="7745"/>
                      <a:pt x="3892" y="7928"/>
                      <a:pt x="4618" y="7928"/>
                    </a:cubicBezTo>
                    <a:cubicBezTo>
                      <a:pt x="5849" y="7928"/>
                      <a:pt x="7061" y="7401"/>
                      <a:pt x="7579" y="6256"/>
                    </a:cubicBezTo>
                    <a:cubicBezTo>
                      <a:pt x="7623" y="6286"/>
                      <a:pt x="7678" y="6298"/>
                      <a:pt x="7731" y="6298"/>
                    </a:cubicBezTo>
                    <a:cubicBezTo>
                      <a:pt x="7748" y="6298"/>
                      <a:pt x="7764" y="6297"/>
                      <a:pt x="7780" y="6295"/>
                    </a:cubicBezTo>
                    <a:cubicBezTo>
                      <a:pt x="9093" y="6927"/>
                      <a:pt x="10434" y="7483"/>
                      <a:pt x="11813" y="7971"/>
                    </a:cubicBezTo>
                    <a:cubicBezTo>
                      <a:pt x="12087" y="8061"/>
                      <a:pt x="12532" y="8186"/>
                      <a:pt x="12941" y="8186"/>
                    </a:cubicBezTo>
                    <a:cubicBezTo>
                      <a:pt x="13320" y="8186"/>
                      <a:pt x="13668" y="8078"/>
                      <a:pt x="13816" y="7732"/>
                    </a:cubicBezTo>
                    <a:cubicBezTo>
                      <a:pt x="14553" y="5969"/>
                      <a:pt x="9265" y="5011"/>
                      <a:pt x="8403" y="4800"/>
                    </a:cubicBezTo>
                    <a:cubicBezTo>
                      <a:pt x="8384" y="4795"/>
                      <a:pt x="8367" y="4793"/>
                      <a:pt x="8350" y="4793"/>
                    </a:cubicBezTo>
                    <a:cubicBezTo>
                      <a:pt x="8333" y="4793"/>
                      <a:pt x="8317" y="4795"/>
                      <a:pt x="8297" y="4800"/>
                    </a:cubicBezTo>
                    <a:cubicBezTo>
                      <a:pt x="8518" y="3066"/>
                      <a:pt x="7818" y="1275"/>
                      <a:pt x="6151" y="412"/>
                    </a:cubicBezTo>
                    <a:cubicBezTo>
                      <a:pt x="5611" y="132"/>
                      <a:pt x="5022" y="1"/>
                      <a:pt x="4436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Google Shape;1454;p52"/>
            <p:cNvSpPr/>
            <p:nvPr/>
          </p:nvSpPr>
          <p:spPr>
            <a:xfrm>
              <a:off x="3563175" y="2255675"/>
              <a:ext cx="143725" cy="132475"/>
            </a:xfrm>
            <a:custGeom>
              <a:avLst/>
              <a:gdLst/>
              <a:ahLst/>
              <a:cxnLst/>
              <a:rect l="l" t="t" r="r" b="b"/>
              <a:pathLst>
                <a:path w="5749" h="5299" extrusionOk="0">
                  <a:moveTo>
                    <a:pt x="2859" y="434"/>
                  </a:moveTo>
                  <a:cubicBezTo>
                    <a:pt x="3196" y="434"/>
                    <a:pt x="3540" y="514"/>
                    <a:pt x="3861" y="683"/>
                  </a:cubicBezTo>
                  <a:cubicBezTo>
                    <a:pt x="4972" y="1258"/>
                    <a:pt x="5250" y="2704"/>
                    <a:pt x="4819" y="3806"/>
                  </a:cubicBezTo>
                  <a:cubicBezTo>
                    <a:pt x="4771" y="3930"/>
                    <a:pt x="4828" y="4074"/>
                    <a:pt x="4943" y="4132"/>
                  </a:cubicBezTo>
                  <a:cubicBezTo>
                    <a:pt x="4484" y="4588"/>
                    <a:pt x="3897" y="4789"/>
                    <a:pt x="3311" y="4789"/>
                  </a:cubicBezTo>
                  <a:cubicBezTo>
                    <a:pt x="1816" y="4789"/>
                    <a:pt x="322" y="3482"/>
                    <a:pt x="948" y="1756"/>
                  </a:cubicBezTo>
                  <a:cubicBezTo>
                    <a:pt x="1248" y="918"/>
                    <a:pt x="2032" y="434"/>
                    <a:pt x="2859" y="434"/>
                  </a:cubicBezTo>
                  <a:close/>
                  <a:moveTo>
                    <a:pt x="2868" y="0"/>
                  </a:moveTo>
                  <a:cubicBezTo>
                    <a:pt x="1906" y="0"/>
                    <a:pt x="974" y="522"/>
                    <a:pt x="575" y="1468"/>
                  </a:cubicBezTo>
                  <a:cubicBezTo>
                    <a:pt x="0" y="2867"/>
                    <a:pt x="757" y="4429"/>
                    <a:pt x="2098" y="5042"/>
                  </a:cubicBezTo>
                  <a:cubicBezTo>
                    <a:pt x="2456" y="5210"/>
                    <a:pt x="2871" y="5298"/>
                    <a:pt x="3284" y="5298"/>
                  </a:cubicBezTo>
                  <a:cubicBezTo>
                    <a:pt x="4188" y="5298"/>
                    <a:pt x="5083" y="4877"/>
                    <a:pt x="5346" y="3950"/>
                  </a:cubicBezTo>
                  <a:cubicBezTo>
                    <a:pt x="5365" y="3921"/>
                    <a:pt x="5346" y="3883"/>
                    <a:pt x="5317" y="3863"/>
                  </a:cubicBezTo>
                  <a:cubicBezTo>
                    <a:pt x="5748" y="2532"/>
                    <a:pt x="5375" y="951"/>
                    <a:pt x="4052" y="280"/>
                  </a:cubicBezTo>
                  <a:cubicBezTo>
                    <a:pt x="3677" y="91"/>
                    <a:pt x="3270" y="0"/>
                    <a:pt x="2868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01186" y="345054"/>
            <a:ext cx="5719450" cy="1173635"/>
            <a:chOff x="7801186" y="345054"/>
            <a:chExt cx="5719450" cy="1173635"/>
          </a:xfrm>
        </p:grpSpPr>
        <p:grpSp>
          <p:nvGrpSpPr>
            <p:cNvPr id="3" name="Google Shape;1467;p52"/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5" name="Google Shape;1468;p52"/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Google Shape;1469;p52"/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Google Shape;1470;p52"/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Google Shape;1471;p52"/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1472;p52"/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1473;p52"/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1474;p52"/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1475;p52"/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1476;p52"/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1477;p52"/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1478;p52"/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1479;p52"/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1480;p52"/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1481;p52"/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1482;p52"/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9068821" y="514367"/>
              <a:ext cx="4451815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4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lời</a:t>
              </a:r>
              <a:endPara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50162" y="1816521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hỏi</a:t>
            </a:r>
            <a:r>
              <a:rPr lang="en-US" sz="4000" b="1" dirty="0"/>
              <a:t> 1: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43762" y="2781300"/>
            <a:ext cx="4052038" cy="3670300"/>
          </a:xfrm>
          <a:prstGeom prst="roundRect">
            <a:avLst/>
          </a:prstGeom>
          <a:solidFill>
            <a:srgbClr val="F1FCC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Thực hiện an toàn khi tham gia giao thông đường thủy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64809" y="2781300"/>
            <a:ext cx="4052038" cy="3670300"/>
          </a:xfrm>
          <a:prstGeom prst="roundRect">
            <a:avLst/>
          </a:prstGeom>
          <a:solidFill>
            <a:srgbClr val="F8BED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en-US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T</a:t>
            </a: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ập bơi và đi bơi ở những nơi an toàn, có người giám hộ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468598" y="2781300"/>
            <a:ext cx="4052038" cy="3670300"/>
          </a:xfrm>
          <a:prstGeom prst="roundRect">
            <a:avLst/>
          </a:prstGeom>
          <a:solidFill>
            <a:srgbClr val="CDCBF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en-US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K</a:t>
            </a: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hông lại gần, chơi đùa gần, đi bơi ở hồ, ao, sông suối, biển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931162" y="2781300"/>
            <a:ext cx="4052038" cy="3670300"/>
          </a:xfrm>
          <a:prstGeom prst="roundRect">
            <a:avLst/>
          </a:prstGeom>
          <a:solidFill>
            <a:srgbClr val="D5F4B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en-US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K</a:t>
            </a:r>
            <a:r>
              <a:rPr lang="vi-VN" sz="4000" dirty="0">
                <a:solidFill>
                  <a:srgbClr val="555555">
                    <a:lumMod val="50000"/>
                  </a:srgbClr>
                </a:solidFill>
                <a:ea typeface="+mn-ea"/>
                <a:cs typeface="+mn-cs"/>
              </a:rPr>
              <a:t>hông đi qua, lại nơi có dòng nước lớn, các nơi ngập nước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555555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0162" y="6988311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hỏi</a:t>
            </a:r>
            <a:r>
              <a:rPr lang="en-US" sz="4000" b="1" dirty="0"/>
              <a:t> 2: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3513070" y="6834422"/>
            <a:ext cx="5291833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: </a:t>
            </a:r>
            <a:r>
              <a:rPr lang="en-US" sz="4000" i="1" dirty="0"/>
              <a:t>b; d; a; 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0162" y="8074725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hỏi</a:t>
            </a:r>
            <a:r>
              <a:rPr lang="en-US" sz="4000" b="1" dirty="0"/>
              <a:t> 3: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513070" y="7850085"/>
            <a:ext cx="1341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000" dirty="0"/>
              <a:t>Không đồng tình, không tham gia đi bơi ở hồ, sông</a:t>
            </a:r>
            <a:endParaRPr lang="en-US" sz="40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dirty="0"/>
              <a:t>K</a:t>
            </a:r>
            <a:r>
              <a:rPr lang="vi-VN" sz="4000" dirty="0"/>
              <a:t>huyên bạn từ bỏ ý định đi bơi ở hồ, sông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63786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4" grpId="0" animBg="1"/>
      <p:bldP spid="25" grpId="0" animBg="1"/>
      <p:bldP spid="26" grpId="0" animBg="1"/>
      <p:bldP spid="27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6"/>
          <p:cNvSpPr txBox="1">
            <a:spLocks noGrp="1"/>
          </p:cNvSpPr>
          <p:nvPr>
            <p:ph type="title" idx="9"/>
          </p:nvPr>
        </p:nvSpPr>
        <p:spPr>
          <a:xfrm>
            <a:off x="1797702" y="2308285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056" name="Google Shape;1056;p76"/>
          <p:cNvSpPr txBox="1">
            <a:spLocks noGrp="1"/>
          </p:cNvSpPr>
          <p:nvPr>
            <p:ph type="title" idx="13"/>
          </p:nvPr>
        </p:nvSpPr>
        <p:spPr>
          <a:xfrm>
            <a:off x="1797702" y="4793107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057" name="Google Shape;1057;p76"/>
          <p:cNvSpPr txBox="1">
            <a:spLocks noGrp="1"/>
          </p:cNvSpPr>
          <p:nvPr>
            <p:ph type="title" idx="14"/>
          </p:nvPr>
        </p:nvSpPr>
        <p:spPr>
          <a:xfrm>
            <a:off x="1797702" y="7170031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4343400" y="368300"/>
            <a:ext cx="9601199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76102" y="2375621"/>
            <a:ext cx="12209994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ea typeface="+mn-ea"/>
                <a:cs typeface="+mn-cs"/>
              </a:rPr>
              <a:t>Ôn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tập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kiến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thức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đã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học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76102" y="4626061"/>
            <a:ext cx="12209994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ea typeface="+mn-ea"/>
                <a:cs typeface="+mn-cs"/>
              </a:rPr>
              <a:t>Làm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bài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tập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trong</a:t>
            </a:r>
            <a:r>
              <a:rPr lang="en-US" sz="4800" noProof="0" dirty="0">
                <a:ea typeface="+mn-ea"/>
                <a:cs typeface="+mn-cs"/>
              </a:rPr>
              <a:t> VBT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76102" y="7256021"/>
            <a:ext cx="12209994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ea typeface="+mn-ea"/>
                <a:cs typeface="+mn-cs"/>
              </a:rPr>
              <a:t>Đọc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trước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nội</a:t>
            </a:r>
            <a:r>
              <a:rPr lang="en-US" sz="4800" noProof="0" dirty="0">
                <a:ea typeface="+mn-ea"/>
                <a:cs typeface="+mn-cs"/>
              </a:rPr>
              <a:t> dung </a:t>
            </a:r>
            <a:r>
              <a:rPr lang="en-US" sz="4800" b="1" i="1" noProof="0" dirty="0" err="1">
                <a:ea typeface="+mn-ea"/>
                <a:cs typeface="+mn-cs"/>
              </a:rPr>
              <a:t>Bài</a:t>
            </a:r>
            <a:r>
              <a:rPr lang="en-US" sz="4800" b="1" i="1" noProof="0" dirty="0">
                <a:ea typeface="+mn-ea"/>
                <a:cs typeface="+mn-cs"/>
              </a:rPr>
              <a:t> 28. </a:t>
            </a:r>
            <a:r>
              <a:rPr lang="en-US" sz="4800" b="1" i="1" noProof="0" dirty="0" err="1">
                <a:ea typeface="+mn-ea"/>
                <a:cs typeface="+mn-cs"/>
              </a:rPr>
              <a:t>Ôn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tập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chủ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đề</a:t>
            </a:r>
            <a:r>
              <a:rPr lang="en-US" sz="4800" b="1" i="1" noProof="0" dirty="0">
                <a:ea typeface="+mn-ea"/>
                <a:cs typeface="+mn-cs"/>
              </a:rPr>
              <a:t> con </a:t>
            </a:r>
            <a:r>
              <a:rPr lang="en-US" sz="4800" b="1" i="1" noProof="0" dirty="0" err="1">
                <a:ea typeface="+mn-ea"/>
                <a:cs typeface="+mn-cs"/>
              </a:rPr>
              <a:t>người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và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sức</a:t>
            </a:r>
            <a:r>
              <a:rPr lang="en-US" sz="4800" b="1" i="1" noProof="0" dirty="0">
                <a:ea typeface="+mn-ea"/>
                <a:cs typeface="+mn-cs"/>
              </a:rPr>
              <a:t> </a:t>
            </a:r>
            <a:r>
              <a:rPr lang="en-US" sz="4800" b="1" i="1" noProof="0" dirty="0" err="1">
                <a:ea typeface="+mn-ea"/>
                <a:cs typeface="+mn-cs"/>
              </a:rPr>
              <a:t>khỏe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28015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l="16550" r="16550"/>
          <a:stretch/>
        </p:blipFill>
        <p:spPr>
          <a:xfrm>
            <a:off x="11574750" y="1393100"/>
            <a:ext cx="7746000" cy="771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C3EC1-521F-77BF-6D6A-73B2BFB4B52A}"/>
              </a:ext>
            </a:extLst>
          </p:cNvPr>
          <p:cNvSpPr txBox="1"/>
          <p:nvPr/>
        </p:nvSpPr>
        <p:spPr>
          <a:xfrm>
            <a:off x="1219200" y="2263320"/>
            <a:ext cx="9931400" cy="597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E6F4B6-0E5E-220A-24AC-2DAA87F4A56D}"/>
              </a:ext>
            </a:extLst>
          </p:cNvPr>
          <p:cNvSpPr txBox="1"/>
          <p:nvPr/>
        </p:nvSpPr>
        <p:spPr>
          <a:xfrm>
            <a:off x="2337309" y="3427347"/>
            <a:ext cx="1366469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75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27.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 TRÁNH ĐUỐI NƯỚC</a:t>
            </a:r>
            <a:endParaRPr kumimoji="0" lang="en-US" sz="7500" b="1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6"/>
          <p:cNvSpPr txBox="1">
            <a:spLocks noGrp="1"/>
          </p:cNvSpPr>
          <p:nvPr>
            <p:ph type="title" idx="9"/>
          </p:nvPr>
        </p:nvSpPr>
        <p:spPr>
          <a:xfrm>
            <a:off x="1797702" y="2308285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056" name="Google Shape;1056;p76"/>
          <p:cNvSpPr txBox="1">
            <a:spLocks noGrp="1"/>
          </p:cNvSpPr>
          <p:nvPr>
            <p:ph type="title" idx="13"/>
          </p:nvPr>
        </p:nvSpPr>
        <p:spPr>
          <a:xfrm>
            <a:off x="1797702" y="4793107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057" name="Google Shape;1057;p76"/>
          <p:cNvSpPr txBox="1">
            <a:spLocks noGrp="1"/>
          </p:cNvSpPr>
          <p:nvPr>
            <p:ph type="title" idx="14"/>
          </p:nvPr>
        </p:nvSpPr>
        <p:spPr>
          <a:xfrm>
            <a:off x="1797702" y="7652631"/>
            <a:ext cx="2078400" cy="133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6C4FB-3098-A3F4-D17E-9DCD8EEAD2B9}"/>
              </a:ext>
            </a:extLst>
          </p:cNvPr>
          <p:cNvSpPr txBox="1"/>
          <p:nvPr/>
        </p:nvSpPr>
        <p:spPr>
          <a:xfrm>
            <a:off x="4343400" y="368300"/>
            <a:ext cx="9601199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76102" y="2375621"/>
            <a:ext cx="12209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ea typeface="+mn-ea"/>
                <a:cs typeface="+mn-cs"/>
              </a:rPr>
              <a:t>Một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số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việc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làm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để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phòng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tránh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đuối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nước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76102" y="4626061"/>
            <a:ext cx="12209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ea typeface="+mn-ea"/>
                <a:cs typeface="+mn-cs"/>
              </a:rPr>
              <a:t>Kĩ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năng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phán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đoán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tình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huống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có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nguy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cơ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dẫn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đến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đuối</a:t>
            </a:r>
            <a:r>
              <a:rPr lang="en-US" sz="4800" noProof="0" dirty="0">
                <a:ea typeface="+mn-ea"/>
                <a:cs typeface="+mn-cs"/>
              </a:rPr>
              <a:t> </a:t>
            </a:r>
            <a:r>
              <a:rPr lang="en-US" sz="4800" noProof="0" dirty="0" err="1">
                <a:ea typeface="+mn-ea"/>
                <a:cs typeface="+mn-cs"/>
              </a:rPr>
              <a:t>nước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76102" y="7738621"/>
            <a:ext cx="8031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ea typeface="+mn-ea"/>
                <a:cs typeface="+mn-cs"/>
              </a:rPr>
              <a:t>Nguyên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tắc</a:t>
            </a:r>
            <a:r>
              <a:rPr lang="en-US" sz="4800" dirty="0">
                <a:ea typeface="+mn-ea"/>
                <a:cs typeface="+mn-cs"/>
              </a:rPr>
              <a:t> an </a:t>
            </a:r>
            <a:r>
              <a:rPr lang="en-US" sz="4800" dirty="0" err="1">
                <a:ea typeface="+mn-ea"/>
                <a:cs typeface="+mn-cs"/>
              </a:rPr>
              <a:t>toàn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khi</a:t>
            </a:r>
            <a:r>
              <a:rPr lang="en-US" sz="4800" dirty="0">
                <a:ea typeface="+mn-ea"/>
                <a:cs typeface="+mn-cs"/>
              </a:rPr>
              <a:t> </a:t>
            </a:r>
            <a:r>
              <a:rPr lang="en-US" sz="4800" dirty="0" err="1">
                <a:ea typeface="+mn-ea"/>
                <a:cs typeface="+mn-cs"/>
              </a:rPr>
              <a:t>bơi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0"/>
          <p:cNvSpPr txBox="1">
            <a:spLocks noGrp="1"/>
          </p:cNvSpPr>
          <p:nvPr>
            <p:ph type="title" idx="2"/>
          </p:nvPr>
        </p:nvSpPr>
        <p:spPr>
          <a:xfrm>
            <a:off x="6198277" y="2380150"/>
            <a:ext cx="5865600" cy="1956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F40F6-4610-142D-B869-92C03F5D6AD5}"/>
              </a:ext>
            </a:extLst>
          </p:cNvPr>
          <p:cNvSpPr txBox="1"/>
          <p:nvPr/>
        </p:nvSpPr>
        <p:spPr>
          <a:xfrm>
            <a:off x="1928648" y="4643775"/>
            <a:ext cx="144048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VIỆC LÀM ĐỂ PHÒNG TRÁNH ĐUỐI NƯỚC</a:t>
            </a:r>
            <a:endParaRPr lang="en-US" sz="6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1400" y="356282"/>
            <a:ext cx="160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Hoạt</a:t>
            </a:r>
            <a:r>
              <a:rPr lang="en-US" sz="4000" b="1" i="1" dirty="0"/>
              <a:t> </a:t>
            </a:r>
            <a:r>
              <a:rPr lang="en-US" sz="4000" b="1" i="1" dirty="0" err="1"/>
              <a:t>động</a:t>
            </a:r>
            <a:r>
              <a:rPr lang="en-US" sz="4000" b="1" i="1" dirty="0"/>
              <a:t> 1.1: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1 </a:t>
            </a:r>
            <a:r>
              <a:rPr lang="en-US" sz="4000" dirty="0" err="1"/>
              <a:t>và</a:t>
            </a:r>
            <a:r>
              <a:rPr lang="en-US" sz="4000" dirty="0"/>
              <a:t>  c</a:t>
            </a:r>
            <a:r>
              <a:rPr lang="vi-VN" sz="4000" dirty="0"/>
              <a:t>ho biết việc làm nào có thể dẫn đến nguy cơ đuối nước. Giải thích vì sao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2523874"/>
            <a:ext cx="10576191" cy="7150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1399" y="2523874"/>
            <a:ext cx="64262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/>
              <a:t>        </a:t>
            </a:r>
            <a:r>
              <a:rPr lang="vi-VN" sz="4000" i="1" dirty="0"/>
              <a:t>Hình 1a, c, d</a:t>
            </a:r>
            <a:r>
              <a:rPr lang="vi-VN" sz="4000" dirty="0"/>
              <a:t> có nguy cơ dẫn đến đuối nước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BEA61-34AC-3B73-84EA-D808322A4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1" b="21298"/>
          <a:stretch/>
        </p:blipFill>
        <p:spPr>
          <a:xfrm>
            <a:off x="888998" y="2673278"/>
            <a:ext cx="1479387" cy="778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1400" y="5784047"/>
            <a:ext cx="6426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/>
              <a:t>V</a:t>
            </a:r>
            <a:r>
              <a:rPr lang="vi-VN" sz="4000" dirty="0"/>
              <a:t>ì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vi-VN" sz="4000" dirty="0"/>
              <a:t> bơi ở nơi nguy hiểm, không mặc áo phao, đi khi nước ngập không thể xác định được đường</a:t>
            </a:r>
            <a:endParaRPr lang="en-US" sz="4000" dirty="0"/>
          </a:p>
        </p:txBody>
      </p:sp>
      <p:grpSp>
        <p:nvGrpSpPr>
          <p:cNvPr id="7" name="Google Shape;1467;p52"/>
          <p:cNvGrpSpPr/>
          <p:nvPr/>
        </p:nvGrpSpPr>
        <p:grpSpPr>
          <a:xfrm>
            <a:off x="3831498" y="4793745"/>
            <a:ext cx="846002" cy="986226"/>
            <a:chOff x="4478800" y="4423725"/>
            <a:chExt cx="375300" cy="463975"/>
          </a:xfrm>
        </p:grpSpPr>
        <p:sp>
          <p:nvSpPr>
            <p:cNvPr id="8" name="Google Shape;1468;p52"/>
            <p:cNvSpPr/>
            <p:nvPr/>
          </p:nvSpPr>
          <p:spPr>
            <a:xfrm>
              <a:off x="4813275" y="4548400"/>
              <a:ext cx="40825" cy="15325"/>
            </a:xfrm>
            <a:custGeom>
              <a:avLst/>
              <a:gdLst/>
              <a:ahLst/>
              <a:cxnLst/>
              <a:rect l="l" t="t" r="r" b="b"/>
              <a:pathLst>
                <a:path w="1633" h="613" extrusionOk="0">
                  <a:moveTo>
                    <a:pt x="1412" y="0"/>
                  </a:moveTo>
                  <a:cubicBezTo>
                    <a:pt x="1380" y="0"/>
                    <a:pt x="1348" y="10"/>
                    <a:pt x="1318" y="34"/>
                  </a:cubicBezTo>
                  <a:cubicBezTo>
                    <a:pt x="1053" y="253"/>
                    <a:pt x="718" y="369"/>
                    <a:pt x="381" y="369"/>
                  </a:cubicBezTo>
                  <a:cubicBezTo>
                    <a:pt x="303" y="369"/>
                    <a:pt x="226" y="363"/>
                    <a:pt x="149" y="351"/>
                  </a:cubicBezTo>
                  <a:cubicBezTo>
                    <a:pt x="143" y="350"/>
                    <a:pt x="138" y="349"/>
                    <a:pt x="133" y="349"/>
                  </a:cubicBezTo>
                  <a:cubicBezTo>
                    <a:pt x="22" y="349"/>
                    <a:pt x="1" y="543"/>
                    <a:pt x="120" y="571"/>
                  </a:cubicBezTo>
                  <a:cubicBezTo>
                    <a:pt x="240" y="599"/>
                    <a:pt x="361" y="613"/>
                    <a:pt x="483" y="613"/>
                  </a:cubicBezTo>
                  <a:cubicBezTo>
                    <a:pt x="858" y="613"/>
                    <a:pt x="1229" y="482"/>
                    <a:pt x="1519" y="236"/>
                  </a:cubicBezTo>
                  <a:cubicBezTo>
                    <a:pt x="1632" y="145"/>
                    <a:pt x="1530" y="0"/>
                    <a:pt x="1412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469;p52"/>
            <p:cNvSpPr/>
            <p:nvPr/>
          </p:nvSpPr>
          <p:spPr>
            <a:xfrm>
              <a:off x="4804525" y="4619675"/>
              <a:ext cx="37975" cy="10350"/>
            </a:xfrm>
            <a:custGeom>
              <a:avLst/>
              <a:gdLst/>
              <a:ahLst/>
              <a:cxnLst/>
              <a:rect l="l" t="t" r="r" b="b"/>
              <a:pathLst>
                <a:path w="1519" h="414" extrusionOk="0">
                  <a:moveTo>
                    <a:pt x="144" y="0"/>
                  </a:moveTo>
                  <a:cubicBezTo>
                    <a:pt x="29" y="0"/>
                    <a:pt x="1" y="173"/>
                    <a:pt x="116" y="201"/>
                  </a:cubicBezTo>
                  <a:cubicBezTo>
                    <a:pt x="518" y="297"/>
                    <a:pt x="920" y="355"/>
                    <a:pt x="1323" y="412"/>
                  </a:cubicBezTo>
                  <a:cubicBezTo>
                    <a:pt x="1328" y="413"/>
                    <a:pt x="1334" y="413"/>
                    <a:pt x="1339" y="413"/>
                  </a:cubicBezTo>
                  <a:cubicBezTo>
                    <a:pt x="1488" y="413"/>
                    <a:pt x="1518" y="162"/>
                    <a:pt x="1361" y="134"/>
                  </a:cubicBezTo>
                  <a:cubicBezTo>
                    <a:pt x="959" y="77"/>
                    <a:pt x="556" y="19"/>
                    <a:pt x="144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470;p52"/>
            <p:cNvSpPr/>
            <p:nvPr/>
          </p:nvSpPr>
          <p:spPr>
            <a:xfrm>
              <a:off x="4789375" y="4487325"/>
              <a:ext cx="28375" cy="22725"/>
            </a:xfrm>
            <a:custGeom>
              <a:avLst/>
              <a:gdLst/>
              <a:ahLst/>
              <a:cxnLst/>
              <a:rect l="l" t="t" r="r" b="b"/>
              <a:pathLst>
                <a:path w="1135" h="909" extrusionOk="0">
                  <a:moveTo>
                    <a:pt x="916" y="0"/>
                  </a:moveTo>
                  <a:cubicBezTo>
                    <a:pt x="886" y="0"/>
                    <a:pt x="855" y="10"/>
                    <a:pt x="827" y="35"/>
                  </a:cubicBezTo>
                  <a:cubicBezTo>
                    <a:pt x="578" y="264"/>
                    <a:pt x="329" y="494"/>
                    <a:pt x="70" y="734"/>
                  </a:cubicBezTo>
                  <a:cubicBezTo>
                    <a:pt x="0" y="796"/>
                    <a:pt x="62" y="908"/>
                    <a:pt x="134" y="908"/>
                  </a:cubicBezTo>
                  <a:cubicBezTo>
                    <a:pt x="151" y="908"/>
                    <a:pt x="169" y="902"/>
                    <a:pt x="185" y="887"/>
                  </a:cubicBezTo>
                  <a:cubicBezTo>
                    <a:pt x="472" y="676"/>
                    <a:pt x="750" y="456"/>
                    <a:pt x="1028" y="236"/>
                  </a:cubicBezTo>
                  <a:cubicBezTo>
                    <a:pt x="1134" y="145"/>
                    <a:pt x="1031" y="0"/>
                    <a:pt x="916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471;p52"/>
            <p:cNvSpPr/>
            <p:nvPr/>
          </p:nvSpPr>
          <p:spPr>
            <a:xfrm>
              <a:off x="4762275" y="4690275"/>
              <a:ext cx="22875" cy="12100"/>
            </a:xfrm>
            <a:custGeom>
              <a:avLst/>
              <a:gdLst/>
              <a:ahLst/>
              <a:cxnLst/>
              <a:rect l="l" t="t" r="r" b="b"/>
              <a:pathLst>
                <a:path w="915" h="484" extrusionOk="0">
                  <a:moveTo>
                    <a:pt x="119" y="0"/>
                  </a:moveTo>
                  <a:cubicBezTo>
                    <a:pt x="37" y="0"/>
                    <a:pt x="0" y="111"/>
                    <a:pt x="71" y="156"/>
                  </a:cubicBezTo>
                  <a:cubicBezTo>
                    <a:pt x="273" y="271"/>
                    <a:pt x="483" y="376"/>
                    <a:pt x="685" y="472"/>
                  </a:cubicBezTo>
                  <a:cubicBezTo>
                    <a:pt x="704" y="480"/>
                    <a:pt x="722" y="484"/>
                    <a:pt x="739" y="484"/>
                  </a:cubicBezTo>
                  <a:cubicBezTo>
                    <a:pt x="858" y="484"/>
                    <a:pt x="915" y="300"/>
                    <a:pt x="780" y="242"/>
                  </a:cubicBezTo>
                  <a:cubicBezTo>
                    <a:pt x="570" y="156"/>
                    <a:pt x="359" y="69"/>
                    <a:pt x="139" y="2"/>
                  </a:cubicBezTo>
                  <a:cubicBezTo>
                    <a:pt x="132" y="1"/>
                    <a:pt x="125" y="0"/>
                    <a:pt x="119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472;p52"/>
            <p:cNvSpPr/>
            <p:nvPr/>
          </p:nvSpPr>
          <p:spPr>
            <a:xfrm>
              <a:off x="4550900" y="4491750"/>
              <a:ext cx="232825" cy="395950"/>
            </a:xfrm>
            <a:custGeom>
              <a:avLst/>
              <a:gdLst/>
              <a:ahLst/>
              <a:cxnLst/>
              <a:rect l="l" t="t" r="r" b="b"/>
              <a:pathLst>
                <a:path w="9313" h="15838" extrusionOk="0">
                  <a:moveTo>
                    <a:pt x="4924" y="432"/>
                  </a:moveTo>
                  <a:cubicBezTo>
                    <a:pt x="5992" y="432"/>
                    <a:pt x="7083" y="811"/>
                    <a:pt x="7837" y="1592"/>
                  </a:cubicBezTo>
                  <a:cubicBezTo>
                    <a:pt x="8756" y="2550"/>
                    <a:pt x="8910" y="4111"/>
                    <a:pt x="8699" y="5376"/>
                  </a:cubicBezTo>
                  <a:cubicBezTo>
                    <a:pt x="8498" y="6573"/>
                    <a:pt x="7281" y="7100"/>
                    <a:pt x="6764" y="8173"/>
                  </a:cubicBezTo>
                  <a:cubicBezTo>
                    <a:pt x="6409" y="8901"/>
                    <a:pt x="6285" y="9725"/>
                    <a:pt x="6428" y="10530"/>
                  </a:cubicBezTo>
                  <a:cubicBezTo>
                    <a:pt x="6093" y="10741"/>
                    <a:pt x="5729" y="10894"/>
                    <a:pt x="5355" y="11009"/>
                  </a:cubicBezTo>
                  <a:lnTo>
                    <a:pt x="5078" y="11028"/>
                  </a:lnTo>
                  <a:lnTo>
                    <a:pt x="5078" y="11066"/>
                  </a:lnTo>
                  <a:cubicBezTo>
                    <a:pt x="4769" y="11138"/>
                    <a:pt x="4450" y="11172"/>
                    <a:pt x="4131" y="11172"/>
                  </a:cubicBezTo>
                  <a:cubicBezTo>
                    <a:pt x="3934" y="11172"/>
                    <a:pt x="3738" y="11159"/>
                    <a:pt x="3545" y="11134"/>
                  </a:cubicBezTo>
                  <a:lnTo>
                    <a:pt x="3286" y="11086"/>
                  </a:lnTo>
                  <a:cubicBezTo>
                    <a:pt x="2970" y="11028"/>
                    <a:pt x="2663" y="10942"/>
                    <a:pt x="2357" y="10827"/>
                  </a:cubicBezTo>
                  <a:cubicBezTo>
                    <a:pt x="2491" y="9955"/>
                    <a:pt x="2587" y="9064"/>
                    <a:pt x="2251" y="8221"/>
                  </a:cubicBezTo>
                  <a:cubicBezTo>
                    <a:pt x="1878" y="7292"/>
                    <a:pt x="1083" y="6583"/>
                    <a:pt x="786" y="5615"/>
                  </a:cubicBezTo>
                  <a:cubicBezTo>
                    <a:pt x="0" y="3029"/>
                    <a:pt x="2060" y="605"/>
                    <a:pt x="4627" y="442"/>
                  </a:cubicBezTo>
                  <a:cubicBezTo>
                    <a:pt x="4726" y="435"/>
                    <a:pt x="4825" y="432"/>
                    <a:pt x="4924" y="432"/>
                  </a:cubicBezTo>
                  <a:close/>
                  <a:moveTo>
                    <a:pt x="2041" y="10798"/>
                  </a:moveTo>
                  <a:cubicBezTo>
                    <a:pt x="2041" y="10875"/>
                    <a:pt x="2031" y="10942"/>
                    <a:pt x="2021" y="11009"/>
                  </a:cubicBezTo>
                  <a:cubicBezTo>
                    <a:pt x="2015" y="11105"/>
                    <a:pt x="2101" y="11162"/>
                    <a:pt x="2182" y="11162"/>
                  </a:cubicBezTo>
                  <a:cubicBezTo>
                    <a:pt x="2214" y="11162"/>
                    <a:pt x="2246" y="11153"/>
                    <a:pt x="2271" y="11134"/>
                  </a:cubicBezTo>
                  <a:cubicBezTo>
                    <a:pt x="2884" y="11453"/>
                    <a:pt x="3546" y="11605"/>
                    <a:pt x="4208" y="11605"/>
                  </a:cubicBezTo>
                  <a:cubicBezTo>
                    <a:pt x="5054" y="11605"/>
                    <a:pt x="5901" y="11356"/>
                    <a:pt x="6649" y="10894"/>
                  </a:cubicBezTo>
                  <a:lnTo>
                    <a:pt x="6649" y="10894"/>
                  </a:lnTo>
                  <a:cubicBezTo>
                    <a:pt x="7386" y="11517"/>
                    <a:pt x="6486" y="12283"/>
                    <a:pt x="5873" y="12446"/>
                  </a:cubicBezTo>
                  <a:cubicBezTo>
                    <a:pt x="5346" y="12571"/>
                    <a:pt x="4800" y="12628"/>
                    <a:pt x="4254" y="12638"/>
                  </a:cubicBezTo>
                  <a:cubicBezTo>
                    <a:pt x="4101" y="12651"/>
                    <a:pt x="3948" y="12658"/>
                    <a:pt x="3796" y="12658"/>
                  </a:cubicBezTo>
                  <a:cubicBezTo>
                    <a:pt x="3518" y="12658"/>
                    <a:pt x="3242" y="12636"/>
                    <a:pt x="2970" y="12599"/>
                  </a:cubicBezTo>
                  <a:cubicBezTo>
                    <a:pt x="2194" y="12456"/>
                    <a:pt x="1140" y="11478"/>
                    <a:pt x="2041" y="10798"/>
                  </a:cubicBezTo>
                  <a:close/>
                  <a:moveTo>
                    <a:pt x="6745" y="12475"/>
                  </a:moveTo>
                  <a:lnTo>
                    <a:pt x="6745" y="12475"/>
                  </a:lnTo>
                  <a:cubicBezTo>
                    <a:pt x="7204" y="13921"/>
                    <a:pt x="5461" y="14276"/>
                    <a:pt x="4369" y="14305"/>
                  </a:cubicBezTo>
                  <a:lnTo>
                    <a:pt x="4359" y="14305"/>
                  </a:lnTo>
                  <a:cubicBezTo>
                    <a:pt x="4251" y="14311"/>
                    <a:pt x="4143" y="14314"/>
                    <a:pt x="4035" y="14314"/>
                  </a:cubicBezTo>
                  <a:cubicBezTo>
                    <a:pt x="3624" y="14314"/>
                    <a:pt x="3211" y="14269"/>
                    <a:pt x="2817" y="14170"/>
                  </a:cubicBezTo>
                  <a:cubicBezTo>
                    <a:pt x="2136" y="13979"/>
                    <a:pt x="1265" y="13299"/>
                    <a:pt x="1830" y="12504"/>
                  </a:cubicBezTo>
                  <a:lnTo>
                    <a:pt x="1830" y="12504"/>
                  </a:lnTo>
                  <a:cubicBezTo>
                    <a:pt x="2328" y="12935"/>
                    <a:pt x="3104" y="13030"/>
                    <a:pt x="3756" y="13030"/>
                  </a:cubicBezTo>
                  <a:cubicBezTo>
                    <a:pt x="3833" y="13030"/>
                    <a:pt x="3914" y="13031"/>
                    <a:pt x="3998" y="13031"/>
                  </a:cubicBezTo>
                  <a:cubicBezTo>
                    <a:pt x="4857" y="13031"/>
                    <a:pt x="6047" y="13007"/>
                    <a:pt x="6745" y="12475"/>
                  </a:cubicBezTo>
                  <a:close/>
                  <a:moveTo>
                    <a:pt x="6237" y="14257"/>
                  </a:moveTo>
                  <a:cubicBezTo>
                    <a:pt x="5728" y="15019"/>
                    <a:pt x="4928" y="15450"/>
                    <a:pt x="4148" y="15450"/>
                  </a:cubicBezTo>
                  <a:cubicBezTo>
                    <a:pt x="3458" y="15450"/>
                    <a:pt x="2783" y="15113"/>
                    <a:pt x="2338" y="14372"/>
                  </a:cubicBezTo>
                  <a:lnTo>
                    <a:pt x="2338" y="14372"/>
                  </a:lnTo>
                  <a:cubicBezTo>
                    <a:pt x="2807" y="14573"/>
                    <a:pt x="3363" y="14640"/>
                    <a:pt x="3842" y="14659"/>
                  </a:cubicBezTo>
                  <a:cubicBezTo>
                    <a:pt x="3914" y="14662"/>
                    <a:pt x="3985" y="14663"/>
                    <a:pt x="4057" y="14663"/>
                  </a:cubicBezTo>
                  <a:cubicBezTo>
                    <a:pt x="4799" y="14663"/>
                    <a:pt x="5538" y="14527"/>
                    <a:pt x="6237" y="14257"/>
                  </a:cubicBezTo>
                  <a:close/>
                  <a:moveTo>
                    <a:pt x="4950" y="1"/>
                  </a:moveTo>
                  <a:cubicBezTo>
                    <a:pt x="4846" y="1"/>
                    <a:pt x="4742" y="4"/>
                    <a:pt x="4637" y="11"/>
                  </a:cubicBezTo>
                  <a:cubicBezTo>
                    <a:pt x="2501" y="135"/>
                    <a:pt x="613" y="1620"/>
                    <a:pt x="259" y="3776"/>
                  </a:cubicBezTo>
                  <a:cubicBezTo>
                    <a:pt x="86" y="4811"/>
                    <a:pt x="307" y="5864"/>
                    <a:pt x="862" y="6746"/>
                  </a:cubicBezTo>
                  <a:cubicBezTo>
                    <a:pt x="1226" y="7359"/>
                    <a:pt x="1705" y="7905"/>
                    <a:pt x="1935" y="8585"/>
                  </a:cubicBezTo>
                  <a:cubicBezTo>
                    <a:pt x="2146" y="9217"/>
                    <a:pt x="2136" y="9879"/>
                    <a:pt x="2079" y="10530"/>
                  </a:cubicBezTo>
                  <a:cubicBezTo>
                    <a:pt x="1447" y="10712"/>
                    <a:pt x="1198" y="11392"/>
                    <a:pt x="1456" y="11986"/>
                  </a:cubicBezTo>
                  <a:cubicBezTo>
                    <a:pt x="1504" y="12111"/>
                    <a:pt x="1581" y="12216"/>
                    <a:pt x="1657" y="12321"/>
                  </a:cubicBezTo>
                  <a:cubicBezTo>
                    <a:pt x="1303" y="12714"/>
                    <a:pt x="1255" y="13289"/>
                    <a:pt x="1552" y="13730"/>
                  </a:cubicBezTo>
                  <a:cubicBezTo>
                    <a:pt x="1686" y="13941"/>
                    <a:pt x="1859" y="14113"/>
                    <a:pt x="2069" y="14228"/>
                  </a:cubicBezTo>
                  <a:cubicBezTo>
                    <a:pt x="2290" y="15196"/>
                    <a:pt x="3229" y="15837"/>
                    <a:pt x="4206" y="15837"/>
                  </a:cubicBezTo>
                  <a:cubicBezTo>
                    <a:pt x="4213" y="15838"/>
                    <a:pt x="4219" y="15838"/>
                    <a:pt x="4226" y="15838"/>
                  </a:cubicBezTo>
                  <a:cubicBezTo>
                    <a:pt x="5338" y="15838"/>
                    <a:pt x="6278" y="15065"/>
                    <a:pt x="6735" y="14094"/>
                  </a:cubicBezTo>
                  <a:cubicBezTo>
                    <a:pt x="6745" y="14056"/>
                    <a:pt x="6754" y="14008"/>
                    <a:pt x="6745" y="13969"/>
                  </a:cubicBezTo>
                  <a:cubicBezTo>
                    <a:pt x="7281" y="13586"/>
                    <a:pt x="7521" y="13021"/>
                    <a:pt x="7032" y="12216"/>
                  </a:cubicBezTo>
                  <a:cubicBezTo>
                    <a:pt x="7415" y="11728"/>
                    <a:pt x="7415" y="11009"/>
                    <a:pt x="6907" y="10616"/>
                  </a:cubicBezTo>
                  <a:cubicBezTo>
                    <a:pt x="6888" y="10597"/>
                    <a:pt x="6860" y="10587"/>
                    <a:pt x="6831" y="10578"/>
                  </a:cubicBezTo>
                  <a:cubicBezTo>
                    <a:pt x="6831" y="10568"/>
                    <a:pt x="6831" y="10559"/>
                    <a:pt x="6831" y="10549"/>
                  </a:cubicBezTo>
                  <a:cubicBezTo>
                    <a:pt x="6764" y="9744"/>
                    <a:pt x="6831" y="8959"/>
                    <a:pt x="7195" y="8259"/>
                  </a:cubicBezTo>
                  <a:cubicBezTo>
                    <a:pt x="7568" y="7560"/>
                    <a:pt x="8201" y="7206"/>
                    <a:pt x="8670" y="6602"/>
                  </a:cubicBezTo>
                  <a:cubicBezTo>
                    <a:pt x="9312" y="5778"/>
                    <a:pt x="9264" y="4542"/>
                    <a:pt x="9149" y="3556"/>
                  </a:cubicBezTo>
                  <a:cubicBezTo>
                    <a:pt x="8884" y="1374"/>
                    <a:pt x="7054" y="1"/>
                    <a:pt x="4950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473;p52"/>
            <p:cNvSpPr/>
            <p:nvPr/>
          </p:nvSpPr>
          <p:spPr>
            <a:xfrm>
              <a:off x="4550650" y="4502550"/>
              <a:ext cx="223000" cy="266350"/>
            </a:xfrm>
            <a:custGeom>
              <a:avLst/>
              <a:gdLst/>
              <a:ahLst/>
              <a:cxnLst/>
              <a:rect l="l" t="t" r="r" b="b"/>
              <a:pathLst>
                <a:path w="8920" h="10654" extrusionOk="0">
                  <a:moveTo>
                    <a:pt x="4926" y="0"/>
                  </a:moveTo>
                  <a:cubicBezTo>
                    <a:pt x="4827" y="0"/>
                    <a:pt x="4727" y="3"/>
                    <a:pt x="4628" y="10"/>
                  </a:cubicBezTo>
                  <a:cubicBezTo>
                    <a:pt x="2060" y="173"/>
                    <a:pt x="0" y="2597"/>
                    <a:pt x="786" y="5174"/>
                  </a:cubicBezTo>
                  <a:cubicBezTo>
                    <a:pt x="1083" y="6151"/>
                    <a:pt x="1869" y="6850"/>
                    <a:pt x="2242" y="7789"/>
                  </a:cubicBezTo>
                  <a:cubicBezTo>
                    <a:pt x="2597" y="8632"/>
                    <a:pt x="2491" y="9514"/>
                    <a:pt x="2357" y="10395"/>
                  </a:cubicBezTo>
                  <a:cubicBezTo>
                    <a:pt x="2654" y="10510"/>
                    <a:pt x="2970" y="10596"/>
                    <a:pt x="3287" y="10654"/>
                  </a:cubicBezTo>
                  <a:cubicBezTo>
                    <a:pt x="3210" y="8718"/>
                    <a:pt x="2894" y="6783"/>
                    <a:pt x="2348" y="4915"/>
                  </a:cubicBezTo>
                  <a:cubicBezTo>
                    <a:pt x="2233" y="4992"/>
                    <a:pt x="2099" y="5068"/>
                    <a:pt x="1993" y="5145"/>
                  </a:cubicBezTo>
                  <a:cubicBezTo>
                    <a:pt x="1974" y="5156"/>
                    <a:pt x="1955" y="5161"/>
                    <a:pt x="1937" y="5161"/>
                  </a:cubicBezTo>
                  <a:cubicBezTo>
                    <a:pt x="1843" y="5161"/>
                    <a:pt x="1769" y="5035"/>
                    <a:pt x="1849" y="4963"/>
                  </a:cubicBezTo>
                  <a:cubicBezTo>
                    <a:pt x="1984" y="4848"/>
                    <a:pt x="2118" y="4752"/>
                    <a:pt x="2261" y="4656"/>
                  </a:cubicBezTo>
                  <a:cubicBezTo>
                    <a:pt x="2194" y="4446"/>
                    <a:pt x="2137" y="4244"/>
                    <a:pt x="2060" y="4014"/>
                  </a:cubicBezTo>
                  <a:cubicBezTo>
                    <a:pt x="2014" y="3882"/>
                    <a:pt x="2116" y="3802"/>
                    <a:pt x="2224" y="3802"/>
                  </a:cubicBezTo>
                  <a:cubicBezTo>
                    <a:pt x="2296" y="3802"/>
                    <a:pt x="2371" y="3838"/>
                    <a:pt x="2405" y="3919"/>
                  </a:cubicBezTo>
                  <a:cubicBezTo>
                    <a:pt x="2472" y="4091"/>
                    <a:pt x="2539" y="4273"/>
                    <a:pt x="2606" y="4446"/>
                  </a:cubicBezTo>
                  <a:cubicBezTo>
                    <a:pt x="3057" y="4206"/>
                    <a:pt x="3536" y="4053"/>
                    <a:pt x="4043" y="3986"/>
                  </a:cubicBezTo>
                  <a:cubicBezTo>
                    <a:pt x="4355" y="3941"/>
                    <a:pt x="4670" y="3919"/>
                    <a:pt x="4986" y="3919"/>
                  </a:cubicBezTo>
                  <a:cubicBezTo>
                    <a:pt x="5350" y="3919"/>
                    <a:pt x="5715" y="3948"/>
                    <a:pt x="6074" y="4005"/>
                  </a:cubicBezTo>
                  <a:cubicBezTo>
                    <a:pt x="6237" y="3622"/>
                    <a:pt x="6419" y="3258"/>
                    <a:pt x="6611" y="2894"/>
                  </a:cubicBezTo>
                  <a:cubicBezTo>
                    <a:pt x="6650" y="2828"/>
                    <a:pt x="6706" y="2800"/>
                    <a:pt x="6763" y="2800"/>
                  </a:cubicBezTo>
                  <a:cubicBezTo>
                    <a:pt x="6887" y="2800"/>
                    <a:pt x="7009" y="2934"/>
                    <a:pt x="6937" y="3085"/>
                  </a:cubicBezTo>
                  <a:cubicBezTo>
                    <a:pt x="6774" y="3430"/>
                    <a:pt x="6630" y="3775"/>
                    <a:pt x="6496" y="4120"/>
                  </a:cubicBezTo>
                  <a:cubicBezTo>
                    <a:pt x="6688" y="4187"/>
                    <a:pt x="6860" y="4302"/>
                    <a:pt x="7004" y="4465"/>
                  </a:cubicBezTo>
                  <a:cubicBezTo>
                    <a:pt x="6893" y="4324"/>
                    <a:pt x="6999" y="4144"/>
                    <a:pt x="7137" y="4144"/>
                  </a:cubicBezTo>
                  <a:cubicBezTo>
                    <a:pt x="7177" y="4144"/>
                    <a:pt x="7221" y="4159"/>
                    <a:pt x="7262" y="4197"/>
                  </a:cubicBezTo>
                  <a:lnTo>
                    <a:pt x="7320" y="4254"/>
                  </a:lnTo>
                  <a:cubicBezTo>
                    <a:pt x="7368" y="4302"/>
                    <a:pt x="7387" y="4379"/>
                    <a:pt x="7368" y="4436"/>
                  </a:cubicBezTo>
                  <a:cubicBezTo>
                    <a:pt x="7358" y="4465"/>
                    <a:pt x="7349" y="4493"/>
                    <a:pt x="7339" y="4532"/>
                  </a:cubicBezTo>
                  <a:cubicBezTo>
                    <a:pt x="7310" y="4608"/>
                    <a:pt x="7234" y="4666"/>
                    <a:pt x="7147" y="4676"/>
                  </a:cubicBezTo>
                  <a:cubicBezTo>
                    <a:pt x="6870" y="4666"/>
                    <a:pt x="6592" y="4628"/>
                    <a:pt x="6323" y="4561"/>
                  </a:cubicBezTo>
                  <a:cubicBezTo>
                    <a:pt x="5624" y="6486"/>
                    <a:pt x="5298" y="8527"/>
                    <a:pt x="5346" y="10567"/>
                  </a:cubicBezTo>
                  <a:cubicBezTo>
                    <a:pt x="5729" y="10462"/>
                    <a:pt x="6084" y="10309"/>
                    <a:pt x="6429" y="10098"/>
                  </a:cubicBezTo>
                  <a:cubicBezTo>
                    <a:pt x="6285" y="9293"/>
                    <a:pt x="6410" y="8469"/>
                    <a:pt x="6764" y="7732"/>
                  </a:cubicBezTo>
                  <a:cubicBezTo>
                    <a:pt x="7281" y="6668"/>
                    <a:pt x="8508" y="6141"/>
                    <a:pt x="8699" y="4944"/>
                  </a:cubicBezTo>
                  <a:cubicBezTo>
                    <a:pt x="8920" y="3670"/>
                    <a:pt x="8766" y="2118"/>
                    <a:pt x="7837" y="1160"/>
                  </a:cubicBezTo>
                  <a:cubicBezTo>
                    <a:pt x="7092" y="379"/>
                    <a:pt x="6002" y="0"/>
                    <a:pt x="4926" y="0"/>
                  </a:cubicBezTo>
                  <a:close/>
                </a:path>
              </a:pathLst>
            </a:custGeom>
            <a:solidFill>
              <a:srgbClr val="FED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474;p52"/>
            <p:cNvSpPr/>
            <p:nvPr/>
          </p:nvSpPr>
          <p:spPr>
            <a:xfrm>
              <a:off x="4731200" y="4446625"/>
              <a:ext cx="27350" cy="29100"/>
            </a:xfrm>
            <a:custGeom>
              <a:avLst/>
              <a:gdLst/>
              <a:ahLst/>
              <a:cxnLst/>
              <a:rect l="l" t="t" r="r" b="b"/>
              <a:pathLst>
                <a:path w="1094" h="1164" extrusionOk="0">
                  <a:moveTo>
                    <a:pt x="900" y="1"/>
                  </a:moveTo>
                  <a:cubicBezTo>
                    <a:pt x="857" y="1"/>
                    <a:pt x="814" y="22"/>
                    <a:pt x="788" y="72"/>
                  </a:cubicBezTo>
                  <a:cubicBezTo>
                    <a:pt x="625" y="417"/>
                    <a:pt x="385" y="724"/>
                    <a:pt x="88" y="963"/>
                  </a:cubicBezTo>
                  <a:cubicBezTo>
                    <a:pt x="1" y="1027"/>
                    <a:pt x="85" y="1164"/>
                    <a:pt x="177" y="1164"/>
                  </a:cubicBezTo>
                  <a:cubicBezTo>
                    <a:pt x="195" y="1164"/>
                    <a:pt x="214" y="1158"/>
                    <a:pt x="232" y="1145"/>
                  </a:cubicBezTo>
                  <a:cubicBezTo>
                    <a:pt x="567" y="896"/>
                    <a:pt x="835" y="580"/>
                    <a:pt x="1027" y="216"/>
                  </a:cubicBezTo>
                  <a:cubicBezTo>
                    <a:pt x="1093" y="104"/>
                    <a:pt x="995" y="1"/>
                    <a:pt x="900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475;p52"/>
            <p:cNvSpPr/>
            <p:nvPr/>
          </p:nvSpPr>
          <p:spPr>
            <a:xfrm>
              <a:off x="4595375" y="4572550"/>
              <a:ext cx="140200" cy="197550"/>
            </a:xfrm>
            <a:custGeom>
              <a:avLst/>
              <a:gdLst/>
              <a:ahLst/>
              <a:cxnLst/>
              <a:rect l="l" t="t" r="r" b="b"/>
              <a:pathLst>
                <a:path w="5608" h="7902" extrusionOk="0">
                  <a:moveTo>
                    <a:pt x="4996" y="0"/>
                  </a:moveTo>
                  <a:cubicBezTo>
                    <a:pt x="4941" y="0"/>
                    <a:pt x="4887" y="28"/>
                    <a:pt x="4851" y="94"/>
                  </a:cubicBezTo>
                  <a:cubicBezTo>
                    <a:pt x="4649" y="458"/>
                    <a:pt x="4477" y="831"/>
                    <a:pt x="4314" y="1205"/>
                  </a:cubicBezTo>
                  <a:cubicBezTo>
                    <a:pt x="3950" y="1148"/>
                    <a:pt x="3585" y="1119"/>
                    <a:pt x="3221" y="1119"/>
                  </a:cubicBezTo>
                  <a:cubicBezTo>
                    <a:pt x="2905" y="1119"/>
                    <a:pt x="2589" y="1141"/>
                    <a:pt x="2274" y="1186"/>
                  </a:cubicBezTo>
                  <a:cubicBezTo>
                    <a:pt x="1775" y="1253"/>
                    <a:pt x="1287" y="1406"/>
                    <a:pt x="836" y="1646"/>
                  </a:cubicBezTo>
                  <a:cubicBezTo>
                    <a:pt x="769" y="1473"/>
                    <a:pt x="702" y="1301"/>
                    <a:pt x="635" y="1119"/>
                  </a:cubicBezTo>
                  <a:cubicBezTo>
                    <a:pt x="601" y="1039"/>
                    <a:pt x="530" y="1005"/>
                    <a:pt x="461" y="1005"/>
                  </a:cubicBezTo>
                  <a:cubicBezTo>
                    <a:pt x="353" y="1005"/>
                    <a:pt x="250" y="1087"/>
                    <a:pt x="290" y="1214"/>
                  </a:cubicBezTo>
                  <a:cubicBezTo>
                    <a:pt x="367" y="1435"/>
                    <a:pt x="434" y="1646"/>
                    <a:pt x="501" y="1856"/>
                  </a:cubicBezTo>
                  <a:cubicBezTo>
                    <a:pt x="348" y="1952"/>
                    <a:pt x="214" y="2048"/>
                    <a:pt x="80" y="2163"/>
                  </a:cubicBezTo>
                  <a:cubicBezTo>
                    <a:pt x="1" y="2234"/>
                    <a:pt x="65" y="2364"/>
                    <a:pt x="160" y="2364"/>
                  </a:cubicBezTo>
                  <a:cubicBezTo>
                    <a:pt x="180" y="2364"/>
                    <a:pt x="202" y="2358"/>
                    <a:pt x="223" y="2345"/>
                  </a:cubicBezTo>
                  <a:cubicBezTo>
                    <a:pt x="338" y="2259"/>
                    <a:pt x="463" y="2192"/>
                    <a:pt x="578" y="2125"/>
                  </a:cubicBezTo>
                  <a:cubicBezTo>
                    <a:pt x="1124" y="3983"/>
                    <a:pt x="1440" y="5918"/>
                    <a:pt x="1517" y="7854"/>
                  </a:cubicBezTo>
                  <a:lnTo>
                    <a:pt x="1766" y="7902"/>
                  </a:lnTo>
                  <a:cubicBezTo>
                    <a:pt x="1766" y="7892"/>
                    <a:pt x="1766" y="7882"/>
                    <a:pt x="1766" y="7882"/>
                  </a:cubicBezTo>
                  <a:cubicBezTo>
                    <a:pt x="1881" y="5861"/>
                    <a:pt x="1593" y="3839"/>
                    <a:pt x="932" y="1933"/>
                  </a:cubicBezTo>
                  <a:cubicBezTo>
                    <a:pt x="1527" y="1654"/>
                    <a:pt x="2186" y="1501"/>
                    <a:pt x="2846" y="1501"/>
                  </a:cubicBezTo>
                  <a:cubicBezTo>
                    <a:pt x="2866" y="1501"/>
                    <a:pt x="2886" y="1502"/>
                    <a:pt x="2906" y="1502"/>
                  </a:cubicBezTo>
                  <a:cubicBezTo>
                    <a:pt x="3318" y="1511"/>
                    <a:pt x="3720" y="1569"/>
                    <a:pt x="4113" y="1674"/>
                  </a:cubicBezTo>
                  <a:cubicBezTo>
                    <a:pt x="3366" y="3619"/>
                    <a:pt x="3088" y="5717"/>
                    <a:pt x="3299" y="7796"/>
                  </a:cubicBezTo>
                  <a:lnTo>
                    <a:pt x="3567" y="7777"/>
                  </a:lnTo>
                  <a:cubicBezTo>
                    <a:pt x="3509" y="5727"/>
                    <a:pt x="3845" y="3686"/>
                    <a:pt x="4544" y="1770"/>
                  </a:cubicBezTo>
                  <a:cubicBezTo>
                    <a:pt x="4812" y="1828"/>
                    <a:pt x="5090" y="1866"/>
                    <a:pt x="5368" y="1876"/>
                  </a:cubicBezTo>
                  <a:cubicBezTo>
                    <a:pt x="5454" y="1866"/>
                    <a:pt x="5531" y="1808"/>
                    <a:pt x="5550" y="1732"/>
                  </a:cubicBezTo>
                  <a:cubicBezTo>
                    <a:pt x="5560" y="1703"/>
                    <a:pt x="5579" y="1674"/>
                    <a:pt x="5588" y="1646"/>
                  </a:cubicBezTo>
                  <a:cubicBezTo>
                    <a:pt x="5607" y="1579"/>
                    <a:pt x="5588" y="1502"/>
                    <a:pt x="5540" y="1454"/>
                  </a:cubicBezTo>
                  <a:lnTo>
                    <a:pt x="5492" y="1406"/>
                  </a:lnTo>
                  <a:cubicBezTo>
                    <a:pt x="5449" y="1365"/>
                    <a:pt x="5404" y="1348"/>
                    <a:pt x="5362" y="1348"/>
                  </a:cubicBezTo>
                  <a:cubicBezTo>
                    <a:pt x="5226" y="1348"/>
                    <a:pt x="5124" y="1526"/>
                    <a:pt x="5234" y="1665"/>
                  </a:cubicBezTo>
                  <a:cubicBezTo>
                    <a:pt x="5100" y="1502"/>
                    <a:pt x="4918" y="1387"/>
                    <a:pt x="4726" y="1320"/>
                  </a:cubicBezTo>
                  <a:cubicBezTo>
                    <a:pt x="4860" y="975"/>
                    <a:pt x="5004" y="630"/>
                    <a:pt x="5167" y="285"/>
                  </a:cubicBezTo>
                  <a:cubicBezTo>
                    <a:pt x="5239" y="134"/>
                    <a:pt x="5117" y="0"/>
                    <a:pt x="4996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476;p52"/>
            <p:cNvSpPr/>
            <p:nvPr/>
          </p:nvSpPr>
          <p:spPr>
            <a:xfrm>
              <a:off x="4669925" y="4423725"/>
              <a:ext cx="13850" cy="31625"/>
            </a:xfrm>
            <a:custGeom>
              <a:avLst/>
              <a:gdLst/>
              <a:ahLst/>
              <a:cxnLst/>
              <a:rect l="l" t="t" r="r" b="b"/>
              <a:pathLst>
                <a:path w="554" h="1265" extrusionOk="0">
                  <a:moveTo>
                    <a:pt x="354" y="1"/>
                  </a:moveTo>
                  <a:cubicBezTo>
                    <a:pt x="306" y="1"/>
                    <a:pt x="259" y="21"/>
                    <a:pt x="230" y="68"/>
                  </a:cubicBezTo>
                  <a:cubicBezTo>
                    <a:pt x="58" y="413"/>
                    <a:pt x="0" y="797"/>
                    <a:pt x="68" y="1180"/>
                  </a:cubicBezTo>
                  <a:cubicBezTo>
                    <a:pt x="76" y="1238"/>
                    <a:pt x="121" y="1264"/>
                    <a:pt x="169" y="1264"/>
                  </a:cubicBezTo>
                  <a:cubicBezTo>
                    <a:pt x="231" y="1264"/>
                    <a:pt x="297" y="1221"/>
                    <a:pt x="297" y="1151"/>
                  </a:cubicBezTo>
                  <a:cubicBezTo>
                    <a:pt x="297" y="816"/>
                    <a:pt x="364" y="490"/>
                    <a:pt x="508" y="193"/>
                  </a:cubicBezTo>
                  <a:cubicBezTo>
                    <a:pt x="553" y="84"/>
                    <a:pt x="452" y="1"/>
                    <a:pt x="354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477;p52"/>
            <p:cNvSpPr/>
            <p:nvPr/>
          </p:nvSpPr>
          <p:spPr>
            <a:xfrm>
              <a:off x="4618200" y="4610075"/>
              <a:ext cx="79525" cy="161000"/>
            </a:xfrm>
            <a:custGeom>
              <a:avLst/>
              <a:gdLst/>
              <a:ahLst/>
              <a:cxnLst/>
              <a:rect l="l" t="t" r="r" b="b"/>
              <a:pathLst>
                <a:path w="3181" h="6440" extrusionOk="0">
                  <a:moveTo>
                    <a:pt x="1922" y="0"/>
                  </a:moveTo>
                  <a:cubicBezTo>
                    <a:pt x="1254" y="0"/>
                    <a:pt x="604" y="153"/>
                    <a:pt x="0" y="432"/>
                  </a:cubicBezTo>
                  <a:cubicBezTo>
                    <a:pt x="661" y="2338"/>
                    <a:pt x="949" y="4360"/>
                    <a:pt x="843" y="6381"/>
                  </a:cubicBezTo>
                  <a:cubicBezTo>
                    <a:pt x="843" y="6381"/>
                    <a:pt x="843" y="6391"/>
                    <a:pt x="843" y="6401"/>
                  </a:cubicBezTo>
                  <a:cubicBezTo>
                    <a:pt x="1037" y="6426"/>
                    <a:pt x="1233" y="6439"/>
                    <a:pt x="1430" y="6439"/>
                  </a:cubicBezTo>
                  <a:cubicBezTo>
                    <a:pt x="1749" y="6439"/>
                    <a:pt x="2071" y="6405"/>
                    <a:pt x="2386" y="6333"/>
                  </a:cubicBezTo>
                  <a:lnTo>
                    <a:pt x="2386" y="6295"/>
                  </a:lnTo>
                  <a:cubicBezTo>
                    <a:pt x="2175" y="4216"/>
                    <a:pt x="2443" y="2128"/>
                    <a:pt x="3181" y="173"/>
                  </a:cubicBezTo>
                  <a:cubicBezTo>
                    <a:pt x="2788" y="68"/>
                    <a:pt x="2386" y="10"/>
                    <a:pt x="1983" y="1"/>
                  </a:cubicBezTo>
                  <a:cubicBezTo>
                    <a:pt x="1963" y="1"/>
                    <a:pt x="1943" y="0"/>
                    <a:pt x="1922" y="0"/>
                  </a:cubicBezTo>
                  <a:close/>
                </a:path>
              </a:pathLst>
            </a:custGeom>
            <a:solidFill>
              <a:srgbClr val="FED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478;p52"/>
            <p:cNvSpPr/>
            <p:nvPr/>
          </p:nvSpPr>
          <p:spPr>
            <a:xfrm>
              <a:off x="4571600" y="4428150"/>
              <a:ext cx="27200" cy="40725"/>
            </a:xfrm>
            <a:custGeom>
              <a:avLst/>
              <a:gdLst/>
              <a:ahLst/>
              <a:cxnLst/>
              <a:rect l="l" t="t" r="r" b="b"/>
              <a:pathLst>
                <a:path w="1088" h="1629" extrusionOk="0">
                  <a:moveTo>
                    <a:pt x="217" y="1"/>
                  </a:moveTo>
                  <a:cubicBezTo>
                    <a:pt x="107" y="1"/>
                    <a:pt x="1" y="121"/>
                    <a:pt x="73" y="236"/>
                  </a:cubicBezTo>
                  <a:cubicBezTo>
                    <a:pt x="370" y="658"/>
                    <a:pt x="628" y="1099"/>
                    <a:pt x="849" y="1568"/>
                  </a:cubicBezTo>
                  <a:cubicBezTo>
                    <a:pt x="868" y="1610"/>
                    <a:pt x="903" y="1628"/>
                    <a:pt x="940" y="1628"/>
                  </a:cubicBezTo>
                  <a:cubicBezTo>
                    <a:pt x="1011" y="1628"/>
                    <a:pt x="1088" y="1561"/>
                    <a:pt x="1069" y="1472"/>
                  </a:cubicBezTo>
                  <a:cubicBezTo>
                    <a:pt x="935" y="945"/>
                    <a:pt x="686" y="457"/>
                    <a:pt x="322" y="45"/>
                  </a:cubicBezTo>
                  <a:cubicBezTo>
                    <a:pt x="291" y="14"/>
                    <a:pt x="254" y="1"/>
                    <a:pt x="217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479;p52"/>
            <p:cNvSpPr/>
            <p:nvPr/>
          </p:nvSpPr>
          <p:spPr>
            <a:xfrm>
              <a:off x="4534300" y="4682325"/>
              <a:ext cx="22100" cy="23975"/>
            </a:xfrm>
            <a:custGeom>
              <a:avLst/>
              <a:gdLst/>
              <a:ahLst/>
              <a:cxnLst/>
              <a:rect l="l" t="t" r="r" b="b"/>
              <a:pathLst>
                <a:path w="884" h="959" extrusionOk="0">
                  <a:moveTo>
                    <a:pt x="711" y="1"/>
                  </a:moveTo>
                  <a:cubicBezTo>
                    <a:pt x="679" y="1"/>
                    <a:pt x="646" y="13"/>
                    <a:pt x="616" y="42"/>
                  </a:cubicBezTo>
                  <a:cubicBezTo>
                    <a:pt x="396" y="253"/>
                    <a:pt x="233" y="550"/>
                    <a:pt x="51" y="799"/>
                  </a:cubicBezTo>
                  <a:cubicBezTo>
                    <a:pt x="1" y="871"/>
                    <a:pt x="79" y="958"/>
                    <a:pt x="154" y="958"/>
                  </a:cubicBezTo>
                  <a:cubicBezTo>
                    <a:pt x="179" y="958"/>
                    <a:pt x="204" y="948"/>
                    <a:pt x="223" y="924"/>
                  </a:cubicBezTo>
                  <a:cubicBezTo>
                    <a:pt x="444" y="704"/>
                    <a:pt x="645" y="464"/>
                    <a:pt x="827" y="205"/>
                  </a:cubicBezTo>
                  <a:cubicBezTo>
                    <a:pt x="884" y="106"/>
                    <a:pt x="803" y="1"/>
                    <a:pt x="711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480;p52"/>
            <p:cNvSpPr/>
            <p:nvPr/>
          </p:nvSpPr>
          <p:spPr>
            <a:xfrm>
              <a:off x="4518625" y="4479600"/>
              <a:ext cx="36325" cy="19700"/>
            </a:xfrm>
            <a:custGeom>
              <a:avLst/>
              <a:gdLst/>
              <a:ahLst/>
              <a:cxnLst/>
              <a:rect l="l" t="t" r="r" b="b"/>
              <a:pathLst>
                <a:path w="1453" h="788" extrusionOk="0">
                  <a:moveTo>
                    <a:pt x="135" y="0"/>
                  </a:moveTo>
                  <a:cubicBezTo>
                    <a:pt x="50" y="0"/>
                    <a:pt x="0" y="149"/>
                    <a:pt x="94" y="200"/>
                  </a:cubicBezTo>
                  <a:cubicBezTo>
                    <a:pt x="438" y="411"/>
                    <a:pt x="802" y="602"/>
                    <a:pt x="1167" y="775"/>
                  </a:cubicBezTo>
                  <a:cubicBezTo>
                    <a:pt x="1187" y="783"/>
                    <a:pt x="1208" y="787"/>
                    <a:pt x="1228" y="787"/>
                  </a:cubicBezTo>
                  <a:cubicBezTo>
                    <a:pt x="1361" y="787"/>
                    <a:pt x="1452" y="609"/>
                    <a:pt x="1310" y="526"/>
                  </a:cubicBezTo>
                  <a:cubicBezTo>
                    <a:pt x="946" y="334"/>
                    <a:pt x="563" y="161"/>
                    <a:pt x="170" y="8"/>
                  </a:cubicBezTo>
                  <a:cubicBezTo>
                    <a:pt x="158" y="3"/>
                    <a:pt x="146" y="0"/>
                    <a:pt x="135" y="0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481;p52"/>
            <p:cNvSpPr/>
            <p:nvPr/>
          </p:nvSpPr>
          <p:spPr>
            <a:xfrm>
              <a:off x="4495675" y="4618475"/>
              <a:ext cx="32525" cy="22900"/>
            </a:xfrm>
            <a:custGeom>
              <a:avLst/>
              <a:gdLst/>
              <a:ahLst/>
              <a:cxnLst/>
              <a:rect l="l" t="t" r="r" b="b"/>
              <a:pathLst>
                <a:path w="1301" h="916" extrusionOk="0">
                  <a:moveTo>
                    <a:pt x="1092" y="1"/>
                  </a:moveTo>
                  <a:cubicBezTo>
                    <a:pt x="1076" y="1"/>
                    <a:pt x="1058" y="4"/>
                    <a:pt x="1040" y="10"/>
                  </a:cubicBezTo>
                  <a:cubicBezTo>
                    <a:pt x="638" y="77"/>
                    <a:pt x="245" y="470"/>
                    <a:pt x="44" y="786"/>
                  </a:cubicBezTo>
                  <a:cubicBezTo>
                    <a:pt x="1" y="850"/>
                    <a:pt x="60" y="915"/>
                    <a:pt x="121" y="915"/>
                  </a:cubicBezTo>
                  <a:cubicBezTo>
                    <a:pt x="141" y="915"/>
                    <a:pt x="161" y="908"/>
                    <a:pt x="178" y="891"/>
                  </a:cubicBezTo>
                  <a:cubicBezTo>
                    <a:pt x="322" y="757"/>
                    <a:pt x="485" y="632"/>
                    <a:pt x="647" y="527"/>
                  </a:cubicBezTo>
                  <a:cubicBezTo>
                    <a:pt x="810" y="431"/>
                    <a:pt x="1002" y="383"/>
                    <a:pt x="1155" y="288"/>
                  </a:cubicBezTo>
                  <a:cubicBezTo>
                    <a:pt x="1301" y="202"/>
                    <a:pt x="1232" y="1"/>
                    <a:pt x="1092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482;p52"/>
            <p:cNvSpPr/>
            <p:nvPr/>
          </p:nvSpPr>
          <p:spPr>
            <a:xfrm>
              <a:off x="4478800" y="4552600"/>
              <a:ext cx="40025" cy="7925"/>
            </a:xfrm>
            <a:custGeom>
              <a:avLst/>
              <a:gdLst/>
              <a:ahLst/>
              <a:cxnLst/>
              <a:rect l="l" t="t" r="r" b="b"/>
              <a:pathLst>
                <a:path w="1601" h="317" extrusionOk="0">
                  <a:moveTo>
                    <a:pt x="1390" y="1"/>
                  </a:moveTo>
                  <a:cubicBezTo>
                    <a:pt x="968" y="10"/>
                    <a:pt x="546" y="20"/>
                    <a:pt x="125" y="49"/>
                  </a:cubicBezTo>
                  <a:cubicBezTo>
                    <a:pt x="0" y="77"/>
                    <a:pt x="0" y="250"/>
                    <a:pt x="125" y="278"/>
                  </a:cubicBezTo>
                  <a:cubicBezTo>
                    <a:pt x="546" y="298"/>
                    <a:pt x="968" y="317"/>
                    <a:pt x="1390" y="317"/>
                  </a:cubicBezTo>
                  <a:cubicBezTo>
                    <a:pt x="1600" y="317"/>
                    <a:pt x="1600" y="1"/>
                    <a:pt x="1390" y="1"/>
                  </a:cubicBezTo>
                  <a:close/>
                </a:path>
              </a:pathLst>
            </a:custGeom>
            <a:solidFill>
              <a:srgbClr val="1E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23863" y="859600"/>
            <a:ext cx="1196223" cy="2311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5111" y="1045875"/>
            <a:ext cx="1285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Kể những tình huống khác có nguy cơ đuối nước mà em biết</a:t>
            </a:r>
            <a:endParaRPr lang="en-US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1108736" y="3721268"/>
            <a:ext cx="4834864" cy="35687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72936" y="3721268"/>
            <a:ext cx="4834864" cy="35687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259336" y="3721268"/>
            <a:ext cx="4834864" cy="35687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4542" y="7650658"/>
            <a:ext cx="4103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B</a:t>
            </a:r>
            <a:r>
              <a:rPr lang="vi-VN" sz="4000" dirty="0"/>
              <a:t>ơi ở hồ, ao, đập nước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7017531" y="7235160"/>
            <a:ext cx="43456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Bơi</a:t>
            </a:r>
            <a:r>
              <a:rPr lang="en-US" sz="4000" dirty="0"/>
              <a:t> ở c</a:t>
            </a:r>
            <a:r>
              <a:rPr lang="vi-VN" sz="4000" dirty="0"/>
              <a:t>ác bể chứa nước không có nắp đậy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2259336" y="7303650"/>
            <a:ext cx="48348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Bơi</a:t>
            </a:r>
            <a:r>
              <a:rPr lang="en-US" sz="4000" dirty="0"/>
              <a:t> ở </a:t>
            </a:r>
            <a:r>
              <a:rPr lang="vi-VN" sz="4000" dirty="0"/>
              <a:t>các khu vực ngập nước khi mưa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02369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612657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Hoạt</a:t>
            </a:r>
            <a:r>
              <a:rPr lang="en-US" sz="4000" b="1" i="1" dirty="0"/>
              <a:t> </a:t>
            </a:r>
            <a:r>
              <a:rPr lang="en-US" sz="4000" b="1" i="1" dirty="0" err="1"/>
              <a:t>động</a:t>
            </a:r>
            <a:r>
              <a:rPr lang="en-US" sz="4000" b="1" i="1" dirty="0"/>
              <a:t> 1.3: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2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/>
              <a:t>Hoạt</a:t>
            </a:r>
            <a:r>
              <a:rPr lang="en-US" sz="4000" b="1" i="1" dirty="0"/>
              <a:t> </a:t>
            </a:r>
            <a:r>
              <a:rPr lang="en-US" sz="4000" b="1" i="1" dirty="0" err="1"/>
              <a:t>động</a:t>
            </a:r>
            <a:r>
              <a:rPr lang="en-US" sz="4000" b="1" i="1" dirty="0"/>
              <a:t> 1.4:</a:t>
            </a:r>
            <a:r>
              <a:rPr lang="en-US" sz="4000" dirty="0"/>
              <a:t> </a:t>
            </a:r>
            <a:r>
              <a:rPr lang="vi-VN" sz="4000" dirty="0"/>
              <a:t>Kể những việc làm khác để phòng tránh đuối nước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944778"/>
            <a:ext cx="8077200" cy="84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2845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73378"/>
            <a:ext cx="8077200" cy="84130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69400" y="545872"/>
            <a:ext cx="8356600" cy="974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/>
              <a:t>Những việc làm giúp phòng tránh đuối nước</a:t>
            </a:r>
            <a:r>
              <a:rPr lang="en-US" sz="3800" dirty="0"/>
              <a:t>:</a:t>
            </a:r>
            <a:endParaRPr lang="vi-VN" sz="38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800" i="1" dirty="0"/>
              <a:t>Hình 2a: </a:t>
            </a:r>
            <a:r>
              <a:rPr lang="en-US" sz="3800" dirty="0" err="1"/>
              <a:t>Học</a:t>
            </a:r>
            <a:r>
              <a:rPr lang="en-US" sz="3800" dirty="0"/>
              <a:t> </a:t>
            </a:r>
            <a:r>
              <a:rPr lang="en-US" sz="3800" dirty="0" err="1"/>
              <a:t>sinh</a:t>
            </a:r>
            <a:r>
              <a:rPr lang="vi-VN" sz="3800" dirty="0"/>
              <a:t> nên tập bơi từ nhỏ và nên tập ở cơ sở trường lớp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800" i="1" dirty="0"/>
              <a:t>Hình 2b: </a:t>
            </a:r>
            <a:r>
              <a:rPr lang="en-US" sz="3800" dirty="0"/>
              <a:t>R</a:t>
            </a:r>
            <a:r>
              <a:rPr lang="vi-VN" sz="3800" dirty="0"/>
              <a:t>ào kín xung quanh các khu vực ngập nước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800" i="1" dirty="0"/>
              <a:t>Hình 2c: </a:t>
            </a:r>
            <a:r>
              <a:rPr lang="vi-VN" sz="3800" dirty="0"/>
              <a:t>Đặt biể</a:t>
            </a:r>
            <a:r>
              <a:rPr lang="en-US" sz="3800" dirty="0"/>
              <a:t>n</a:t>
            </a:r>
            <a:r>
              <a:rPr lang="vi-VN" sz="3800" dirty="0"/>
              <a:t> để cảnh báo mọi người không đi lại gần khu vực nguy hiểm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800" i="1" dirty="0"/>
              <a:t>Hình 2d: </a:t>
            </a:r>
            <a:r>
              <a:rPr lang="vi-VN" sz="3800" dirty="0"/>
              <a:t>Thực hiện an toàn khi đi đường thủy</a:t>
            </a:r>
          </a:p>
        </p:txBody>
      </p:sp>
    </p:spTree>
    <p:extLst>
      <p:ext uri="{BB962C8B-B14F-4D97-AF65-F5344CB8AC3E}">
        <p14:creationId xmlns:p14="http://schemas.microsoft.com/office/powerpoint/2010/main" val="22578110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1321</Words>
  <Application>Microsoft Office PowerPoint</Application>
  <PresentationFormat>Custom</PresentationFormat>
  <Paragraphs>123</Paragraphs>
  <Slides>29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Open Sans</vt:lpstr>
      <vt:lpstr>Calibri</vt:lpstr>
      <vt:lpstr>Josefin Sans</vt:lpstr>
      <vt:lpstr>Roboto Condensed Light</vt:lpstr>
      <vt:lpstr>Calibri Light</vt:lpstr>
      <vt:lpstr>Anaheim</vt:lpstr>
      <vt:lpstr>Aquatic and Physical Therapy Center XL by Slidesgo</vt:lpstr>
      <vt:lpstr>Office Theme</vt:lpstr>
      <vt:lpstr>PowerPoint Presentation</vt:lpstr>
      <vt:lpstr>PowerPoint Presentation</vt:lpstr>
      <vt:lpstr>PowerPoint Presentation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 SHOP</dc:creator>
  <cp:lastModifiedBy>FPT SHOP</cp:lastModifiedBy>
  <cp:revision>40</cp:revision>
  <dcterms:modified xsi:type="dcterms:W3CDTF">2025-03-30T14:28:23Z</dcterms:modified>
</cp:coreProperties>
</file>