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77" r:id="rId2"/>
    <p:sldId id="278" r:id="rId3"/>
    <p:sldId id="256" r:id="rId4"/>
    <p:sldId id="257" r:id="rId5"/>
    <p:sldId id="275" r:id="rId6"/>
    <p:sldId id="279" r:id="rId7"/>
    <p:sldId id="280" r:id="rId8"/>
    <p:sldId id="281" r:id="rId9"/>
    <p:sldId id="283" r:id="rId10"/>
    <p:sldId id="282" r:id="rId11"/>
    <p:sldId id="284" r:id="rId12"/>
    <p:sldId id="286" r:id="rId13"/>
    <p:sldId id="285" r:id="rId14"/>
    <p:sldId id="287" r:id="rId15"/>
    <p:sldId id="288" r:id="rId16"/>
    <p:sldId id="289" r:id="rId17"/>
    <p:sldId id="291" r:id="rId18"/>
    <p:sldId id="290" r:id="rId19"/>
    <p:sldId id="292" r:id="rId20"/>
    <p:sldId id="293" r:id="rId21"/>
    <p:sldId id="294" r:id="rId22"/>
    <p:sldId id="296" r:id="rId23"/>
    <p:sldId id="295"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Lst>
  <p:sldSz cx="18288000" cy="10287000"/>
  <p:notesSz cx="6858000" cy="9144000"/>
  <p:embeddedFontLst>
    <p:embeddedFont>
      <p:font typeface="Amasis MT Pro Black" panose="02040A04050005020304" pitchFamily="18" charset="0"/>
      <p:bold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06DD08-95C0-4DD8-A0E5-C6F165A16BA3}">
          <p14:sldIdLst>
            <p14:sldId id="277"/>
            <p14:sldId id="278"/>
            <p14:sldId id="256"/>
            <p14:sldId id="257"/>
            <p14:sldId id="275"/>
            <p14:sldId id="279"/>
            <p14:sldId id="280"/>
            <p14:sldId id="281"/>
            <p14:sldId id="283"/>
            <p14:sldId id="282"/>
            <p14:sldId id="284"/>
            <p14:sldId id="286"/>
            <p14:sldId id="285"/>
            <p14:sldId id="287"/>
            <p14:sldId id="288"/>
            <p14:sldId id="289"/>
            <p14:sldId id="291"/>
            <p14:sldId id="290"/>
            <p14:sldId id="292"/>
            <p14:sldId id="293"/>
            <p14:sldId id="294"/>
            <p14:sldId id="296"/>
            <p14:sldId id="295"/>
            <p14:sldId id="297"/>
            <p14:sldId id="298"/>
            <p14:sldId id="299"/>
            <p14:sldId id="300"/>
            <p14:sldId id="301"/>
            <p14:sldId id="302"/>
            <p14:sldId id="303"/>
            <p14:sldId id="304"/>
            <p14:sldId id="305"/>
            <p14:sldId id="306"/>
            <p14:sldId id="307"/>
            <p14:sldId id="308"/>
            <p14:sldId id="309"/>
            <p14:sldId id="310"/>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1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2C43A9-9E9B-425C-8F45-E9140DEA59B2}"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08DA7-08DE-4E2E-8792-307E559599FC}" type="slidenum">
              <a:rPr lang="en-US" smtClean="0"/>
              <a:t>‹#›</a:t>
            </a:fld>
            <a:endParaRPr lang="en-US"/>
          </a:p>
        </p:txBody>
      </p:sp>
    </p:spTree>
    <p:extLst>
      <p:ext uri="{BB962C8B-B14F-4D97-AF65-F5344CB8AC3E}">
        <p14:creationId xmlns:p14="http://schemas.microsoft.com/office/powerpoint/2010/main" val="352284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43.svg"/><Relationship Id="rId4" Type="http://schemas.openxmlformats.org/officeDocument/2006/relationships/image" Target="../media/image46.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1.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38.png"/><Relationship Id="rId2" Type="http://schemas.openxmlformats.org/officeDocument/2006/relationships/image" Target="../media/image5.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8.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38.png"/><Relationship Id="rId2" Type="http://schemas.openxmlformats.org/officeDocument/2006/relationships/image" Target="../media/image5.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8.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59.png"/><Relationship Id="rId10" Type="http://schemas.openxmlformats.org/officeDocument/2006/relationships/image" Target="../media/image48.png"/><Relationship Id="rId4" Type="http://schemas.openxmlformats.org/officeDocument/2006/relationships/image" Target="../media/image43.sv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38.png"/><Relationship Id="rId2" Type="http://schemas.openxmlformats.org/officeDocument/2006/relationships/image" Target="../media/image5.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8.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32.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8.svg"/><Relationship Id="rId2" Type="http://schemas.openxmlformats.org/officeDocument/2006/relationships/image" Target="../media/image5.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6.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38.png"/><Relationship Id="rId2" Type="http://schemas.openxmlformats.org/officeDocument/2006/relationships/image" Target="../media/image5.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8.svg"/><Relationship Id="rId15" Type="http://schemas.openxmlformats.org/officeDocument/2006/relationships/image" Target="../media/image36.svg"/><Relationship Id="rId10"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3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97E49369-0188-29E5-28C7-304232409307}"/>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8" name="TextBox 27">
            <a:extLst>
              <a:ext uri="{FF2B5EF4-FFF2-40B4-BE49-F238E27FC236}">
                <a16:creationId xmlns:a16="http://schemas.microsoft.com/office/drawing/2014/main" id="{0940A461-4D74-C87C-CAAF-9C1CC2D200A4}"/>
              </a:ext>
            </a:extLst>
          </p:cNvPr>
          <p:cNvSpPr txBox="1"/>
          <p:nvPr/>
        </p:nvSpPr>
        <p:spPr>
          <a:xfrm>
            <a:off x="5067300" y="419100"/>
            <a:ext cx="8153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KHỞI ĐỘNG </a:t>
            </a:r>
          </a:p>
        </p:txBody>
      </p:sp>
      <p:sp>
        <p:nvSpPr>
          <p:cNvPr id="29" name="TextBox 28">
            <a:extLst>
              <a:ext uri="{FF2B5EF4-FFF2-40B4-BE49-F238E27FC236}">
                <a16:creationId xmlns:a16="http://schemas.microsoft.com/office/drawing/2014/main" id="{65E21B2F-FC1C-3D96-63FC-59A1D183169F}"/>
              </a:ext>
            </a:extLst>
          </p:cNvPr>
          <p:cNvSpPr txBox="1"/>
          <p:nvPr/>
        </p:nvSpPr>
        <p:spPr>
          <a:xfrm>
            <a:off x="1143000" y="1648912"/>
            <a:ext cx="163068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Các em vừa lắng nghe bài hát “</a:t>
            </a:r>
            <a:r>
              <a:rPr lang="en-US" sz="4000" b="1" i="1">
                <a:latin typeface="Arial" panose="020B0604020202020204" pitchFamily="34" charset="0"/>
                <a:cs typeface="Arial" panose="020B0604020202020204" pitchFamily="34" charset="0"/>
              </a:rPr>
              <a:t>Con heo đất</a:t>
            </a:r>
            <a:r>
              <a:rPr lang="en-US" sz="4000">
                <a:latin typeface="Arial" panose="020B0604020202020204" pitchFamily="34" charset="0"/>
                <a:cs typeface="Arial" panose="020B0604020202020204" pitchFamily="34" charset="0"/>
              </a:rPr>
              <a:t>” sáng tác nhạc sĩ Ngọc Lễ</a:t>
            </a:r>
          </a:p>
        </p:txBody>
      </p:sp>
      <p:sp>
        <p:nvSpPr>
          <p:cNvPr id="30" name="Freeform 9">
            <a:extLst>
              <a:ext uri="{FF2B5EF4-FFF2-40B4-BE49-F238E27FC236}">
                <a16:creationId xmlns:a16="http://schemas.microsoft.com/office/drawing/2014/main" id="{8705D785-F4CE-C1D3-5633-2AAFDC04F9F1}"/>
              </a:ext>
            </a:extLst>
          </p:cNvPr>
          <p:cNvSpPr/>
          <p:nvPr/>
        </p:nvSpPr>
        <p:spPr>
          <a:xfrm>
            <a:off x="-304800" y="2764655"/>
            <a:ext cx="6065088" cy="11463289"/>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8C9A198C-3EB6-4757-CB03-27C1C8CFA77E}"/>
              </a:ext>
            </a:extLst>
          </p:cNvPr>
          <p:cNvSpPr txBox="1"/>
          <p:nvPr/>
        </p:nvSpPr>
        <p:spPr>
          <a:xfrm>
            <a:off x="6324600" y="3623190"/>
            <a:ext cx="10668000" cy="3040620"/>
          </a:xfrm>
          <a:prstGeom prst="roundRect">
            <a:avLst/>
          </a:prstGeom>
          <a:solidFill>
            <a:schemeClr val="accent6">
              <a:lumMod val="20000"/>
              <a:lumOff val="80000"/>
            </a:schemeClr>
          </a:solidFill>
        </p:spPr>
        <p:txBody>
          <a:bodyPr wrap="square" rtlCol="0">
            <a:spAutoFit/>
          </a:bodyPr>
          <a:lstStyle/>
          <a:p>
            <a:pPr algn="ctr">
              <a:lnSpc>
                <a:spcPct val="150000"/>
              </a:lnSpc>
            </a:pPr>
            <a:r>
              <a:rPr lang="en-US" sz="4000" b="1" u="sng">
                <a:latin typeface="Arial" panose="020B0604020202020204" pitchFamily="34" charset="0"/>
                <a:cs typeface="Arial" panose="020B0604020202020204" pitchFamily="34" charset="0"/>
              </a:rPr>
              <a:t>Trả lời câu hỏi </a:t>
            </a:r>
          </a:p>
          <a:p>
            <a:pPr marL="571500" indent="-571500" algn="ctr">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Bạn nhỏ trong bài hát đã làm gì? </a:t>
            </a:r>
          </a:p>
          <a:p>
            <a:pPr marL="571500" indent="-571500" algn="ctr">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Việc làm đó có tác dụng gì?</a:t>
            </a:r>
          </a:p>
        </p:txBody>
      </p:sp>
    </p:spTree>
    <p:extLst>
      <p:ext uri="{BB962C8B-B14F-4D97-AF65-F5344CB8AC3E}">
        <p14:creationId xmlns:p14="http://schemas.microsoft.com/office/powerpoint/2010/main" val="421075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Graphic 14" descr="Flower without stem with solid fill">
            <a:extLst>
              <a:ext uri="{FF2B5EF4-FFF2-40B4-BE49-F238E27FC236}">
                <a16:creationId xmlns:a16="http://schemas.microsoft.com/office/drawing/2014/main" id="{F499A3DD-7941-1C2E-42C7-AFA2AA9CF5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16114" y="4686300"/>
            <a:ext cx="914400" cy="914400"/>
          </a:xfrm>
          <a:prstGeom prst="rect">
            <a:avLst/>
          </a:prstGeom>
        </p:spPr>
      </p:pic>
      <p:pic>
        <p:nvPicPr>
          <p:cNvPr id="16" name="Graphic 15" descr="Flower without stem with solid fill">
            <a:extLst>
              <a:ext uri="{FF2B5EF4-FFF2-40B4-BE49-F238E27FC236}">
                <a16:creationId xmlns:a16="http://schemas.microsoft.com/office/drawing/2014/main" id="{6F0DFC6B-B4F6-76DB-48F0-07E572394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82867" y="5440651"/>
            <a:ext cx="770102" cy="770102"/>
          </a:xfrm>
          <a:prstGeom prst="rect">
            <a:avLst/>
          </a:prstGeom>
        </p:spPr>
      </p:pic>
      <p:pic>
        <p:nvPicPr>
          <p:cNvPr id="17" name="Graphic 16" descr="Flower without stem with solid fill">
            <a:extLst>
              <a:ext uri="{FF2B5EF4-FFF2-40B4-BE49-F238E27FC236}">
                <a16:creationId xmlns:a16="http://schemas.microsoft.com/office/drawing/2014/main" id="{6E51D7C6-5AD3-1E8D-C164-F0A0046E7B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16114" y="8523456"/>
            <a:ext cx="914400" cy="914400"/>
          </a:xfrm>
          <a:prstGeom prst="rect">
            <a:avLst/>
          </a:prstGeom>
        </p:spPr>
      </p:pic>
      <p:sp>
        <p:nvSpPr>
          <p:cNvPr id="2" name="Freeform: Shape 1">
            <a:extLst>
              <a:ext uri="{FF2B5EF4-FFF2-40B4-BE49-F238E27FC236}">
                <a16:creationId xmlns:a16="http://schemas.microsoft.com/office/drawing/2014/main" id="{432B3104-00B1-3373-E784-3678B51BF06B}"/>
              </a:ext>
            </a:extLst>
          </p:cNvPr>
          <p:cNvSpPr/>
          <p:nvPr/>
        </p:nvSpPr>
        <p:spPr>
          <a:xfrm>
            <a:off x="256413" y="877544"/>
            <a:ext cx="1969565" cy="7086600"/>
          </a:xfrm>
          <a:custGeom>
            <a:avLst/>
            <a:gdLst>
              <a:gd name="connsiteX0" fmla="*/ 1969565 w 1969565"/>
              <a:gd name="connsiteY0" fmla="*/ 0 h 7086600"/>
              <a:gd name="connsiteX1" fmla="*/ 1183753 w 1969565"/>
              <a:gd name="connsiteY1" fmla="*/ 1757362 h 7086600"/>
              <a:gd name="connsiteX2" fmla="*/ 1469503 w 1969565"/>
              <a:gd name="connsiteY2" fmla="*/ 3729037 h 7086600"/>
              <a:gd name="connsiteX3" fmla="*/ 69328 w 1969565"/>
              <a:gd name="connsiteY3" fmla="*/ 4486275 h 7086600"/>
              <a:gd name="connsiteX4" fmla="*/ 340790 w 1969565"/>
              <a:gd name="connsiteY4" fmla="*/ 7086600 h 708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65" h="7086600">
                <a:moveTo>
                  <a:pt x="1969565" y="0"/>
                </a:moveTo>
                <a:cubicBezTo>
                  <a:pt x="1618331" y="567928"/>
                  <a:pt x="1267097" y="1135856"/>
                  <a:pt x="1183753" y="1757362"/>
                </a:cubicBezTo>
                <a:cubicBezTo>
                  <a:pt x="1100409" y="2378868"/>
                  <a:pt x="1655240" y="3274218"/>
                  <a:pt x="1469503" y="3729037"/>
                </a:cubicBezTo>
                <a:cubicBezTo>
                  <a:pt x="1283765" y="4183856"/>
                  <a:pt x="257447" y="3926681"/>
                  <a:pt x="69328" y="4486275"/>
                </a:cubicBezTo>
                <a:cubicBezTo>
                  <a:pt x="-118791" y="5045869"/>
                  <a:pt x="110999" y="6066234"/>
                  <a:pt x="340790" y="7086600"/>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Flower without stem with solid fill">
            <a:extLst>
              <a:ext uri="{FF2B5EF4-FFF2-40B4-BE49-F238E27FC236}">
                <a16:creationId xmlns:a16="http://schemas.microsoft.com/office/drawing/2014/main" id="{0E69088E-A64F-3292-3AB3-2B36BC51CB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8790" y="403435"/>
            <a:ext cx="914400" cy="914400"/>
          </a:xfrm>
          <a:prstGeom prst="rect">
            <a:avLst/>
          </a:prstGeom>
        </p:spPr>
      </p:pic>
      <p:pic>
        <p:nvPicPr>
          <p:cNvPr id="12" name="Graphic 11" descr="Flower without stem with solid fill">
            <a:extLst>
              <a:ext uri="{FF2B5EF4-FFF2-40B4-BE49-F238E27FC236}">
                <a16:creationId xmlns:a16="http://schemas.microsoft.com/office/drawing/2014/main" id="{3F12BAA2-B6E2-F050-521E-F49B19E9A8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543" y="1157786"/>
            <a:ext cx="770102" cy="770102"/>
          </a:xfrm>
          <a:prstGeom prst="rect">
            <a:avLst/>
          </a:prstGeom>
        </p:spPr>
      </p:pic>
      <p:pic>
        <p:nvPicPr>
          <p:cNvPr id="13" name="Graphic 12" descr="Flower without stem with solid fill">
            <a:extLst>
              <a:ext uri="{FF2B5EF4-FFF2-40B4-BE49-F238E27FC236}">
                <a16:creationId xmlns:a16="http://schemas.microsoft.com/office/drawing/2014/main" id="{1A02C4DD-882A-4A81-D5F9-613AFE995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9583" y="4169502"/>
            <a:ext cx="914400" cy="914400"/>
          </a:xfrm>
          <a:prstGeom prst="rect">
            <a:avLst/>
          </a:prstGeom>
        </p:spPr>
      </p:pic>
      <p:sp>
        <p:nvSpPr>
          <p:cNvPr id="28" name="TextBox 27">
            <a:extLst>
              <a:ext uri="{FF2B5EF4-FFF2-40B4-BE49-F238E27FC236}">
                <a16:creationId xmlns:a16="http://schemas.microsoft.com/office/drawing/2014/main" id="{0940A461-4D74-C87C-CAAF-9C1CC2D200A4}"/>
              </a:ext>
            </a:extLst>
          </p:cNvPr>
          <p:cNvSpPr txBox="1"/>
          <p:nvPr/>
        </p:nvSpPr>
        <p:spPr>
          <a:xfrm>
            <a:off x="5067300" y="571500"/>
            <a:ext cx="81534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HƯỚNG DẪN TRẢ LỜI </a:t>
            </a:r>
          </a:p>
        </p:txBody>
      </p:sp>
      <p:pic>
        <p:nvPicPr>
          <p:cNvPr id="4" name="Picture 3">
            <a:extLst>
              <a:ext uri="{FF2B5EF4-FFF2-40B4-BE49-F238E27FC236}">
                <a16:creationId xmlns:a16="http://schemas.microsoft.com/office/drawing/2014/main" id="{72513BDF-E92E-2B97-BF88-F33DC25B1B02}"/>
              </a:ext>
            </a:extLst>
          </p:cNvPr>
          <p:cNvPicPr>
            <a:picLocks noChangeAspect="1"/>
          </p:cNvPicPr>
          <p:nvPr/>
        </p:nvPicPr>
        <p:blipFill rotWithShape="1">
          <a:blip r:embed="rId8"/>
          <a:srcRect r="52375"/>
          <a:stretch/>
        </p:blipFill>
        <p:spPr>
          <a:xfrm>
            <a:off x="1619251" y="1327755"/>
            <a:ext cx="5943600" cy="5649877"/>
          </a:xfrm>
          <a:prstGeom prst="rect">
            <a:avLst/>
          </a:prstGeom>
        </p:spPr>
      </p:pic>
      <p:pic>
        <p:nvPicPr>
          <p:cNvPr id="5" name="Picture 4">
            <a:extLst>
              <a:ext uri="{FF2B5EF4-FFF2-40B4-BE49-F238E27FC236}">
                <a16:creationId xmlns:a16="http://schemas.microsoft.com/office/drawing/2014/main" id="{68A227A8-5067-7174-8ADF-69054CB4D267}"/>
              </a:ext>
            </a:extLst>
          </p:cNvPr>
          <p:cNvPicPr>
            <a:picLocks noChangeAspect="1"/>
          </p:cNvPicPr>
          <p:nvPr/>
        </p:nvPicPr>
        <p:blipFill rotWithShape="1">
          <a:blip r:embed="rId8"/>
          <a:srcRect l="48101" t="2613" r="-163" b="-2613"/>
          <a:stretch/>
        </p:blipFill>
        <p:spPr>
          <a:xfrm>
            <a:off x="10725151" y="1379469"/>
            <a:ext cx="6477000" cy="5632174"/>
          </a:xfrm>
          <a:prstGeom prst="rect">
            <a:avLst/>
          </a:prstGeom>
        </p:spPr>
      </p:pic>
      <p:grpSp>
        <p:nvGrpSpPr>
          <p:cNvPr id="8" name="Group 7">
            <a:extLst>
              <a:ext uri="{FF2B5EF4-FFF2-40B4-BE49-F238E27FC236}">
                <a16:creationId xmlns:a16="http://schemas.microsoft.com/office/drawing/2014/main" id="{EB50C903-A28F-C4D0-468E-35F714B55F75}"/>
              </a:ext>
            </a:extLst>
          </p:cNvPr>
          <p:cNvGrpSpPr/>
          <p:nvPr/>
        </p:nvGrpSpPr>
        <p:grpSpPr>
          <a:xfrm>
            <a:off x="1733551" y="7025932"/>
            <a:ext cx="5715000" cy="1936349"/>
            <a:chOff x="1733551" y="7025932"/>
            <a:chExt cx="5715000" cy="1936349"/>
          </a:xfrm>
        </p:grpSpPr>
        <p:pic>
          <p:nvPicPr>
            <p:cNvPr id="6" name="Graphic 5" descr="Line arrow: Straight with solid fill">
              <a:extLst>
                <a:ext uri="{FF2B5EF4-FFF2-40B4-BE49-F238E27FC236}">
                  <a16:creationId xmlns:a16="http://schemas.microsoft.com/office/drawing/2014/main" id="{B156E1BE-EE3D-C3D7-C10A-F8D86D7D3C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4133852" y="6960025"/>
              <a:ext cx="914400" cy="1046213"/>
            </a:xfrm>
            <a:prstGeom prst="rect">
              <a:avLst/>
            </a:prstGeom>
          </p:spPr>
        </p:pic>
        <p:sp>
          <p:nvSpPr>
            <p:cNvPr id="7" name="TextBox 6">
              <a:extLst>
                <a:ext uri="{FF2B5EF4-FFF2-40B4-BE49-F238E27FC236}">
                  <a16:creationId xmlns:a16="http://schemas.microsoft.com/office/drawing/2014/main" id="{D913490D-2389-77EC-5718-CE272101304F}"/>
                </a:ext>
              </a:extLst>
            </p:cNvPr>
            <p:cNvSpPr txBox="1"/>
            <p:nvPr/>
          </p:nvSpPr>
          <p:spPr>
            <a:xfrm>
              <a:off x="1733551" y="8254395"/>
              <a:ext cx="5715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Nộp tiền viện phí </a:t>
              </a:r>
            </a:p>
          </p:txBody>
        </p:sp>
      </p:grpSp>
      <p:grpSp>
        <p:nvGrpSpPr>
          <p:cNvPr id="9" name="Group 8">
            <a:extLst>
              <a:ext uri="{FF2B5EF4-FFF2-40B4-BE49-F238E27FC236}">
                <a16:creationId xmlns:a16="http://schemas.microsoft.com/office/drawing/2014/main" id="{AC57A8D2-91CD-459C-7C62-0C8687F5BA0F}"/>
              </a:ext>
            </a:extLst>
          </p:cNvPr>
          <p:cNvGrpSpPr/>
          <p:nvPr/>
        </p:nvGrpSpPr>
        <p:grpSpPr>
          <a:xfrm>
            <a:off x="10381950" y="7044307"/>
            <a:ext cx="7058026" cy="1936349"/>
            <a:chOff x="1009350" y="7025932"/>
            <a:chExt cx="7058026" cy="1936349"/>
          </a:xfrm>
        </p:grpSpPr>
        <p:pic>
          <p:nvPicPr>
            <p:cNvPr id="10" name="Graphic 9" descr="Line arrow: Straight with solid fill">
              <a:extLst>
                <a:ext uri="{FF2B5EF4-FFF2-40B4-BE49-F238E27FC236}">
                  <a16:creationId xmlns:a16="http://schemas.microsoft.com/office/drawing/2014/main" id="{4E68149C-3436-C9A2-0F25-85B86E5F3B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4133852" y="6960025"/>
              <a:ext cx="914400" cy="1046213"/>
            </a:xfrm>
            <a:prstGeom prst="rect">
              <a:avLst/>
            </a:prstGeom>
          </p:spPr>
        </p:pic>
        <p:sp>
          <p:nvSpPr>
            <p:cNvPr id="11" name="TextBox 10">
              <a:extLst>
                <a:ext uri="{FF2B5EF4-FFF2-40B4-BE49-F238E27FC236}">
                  <a16:creationId xmlns:a16="http://schemas.microsoft.com/office/drawing/2014/main" id="{F918B217-276A-949B-849B-6C6734C4F4F3}"/>
                </a:ext>
              </a:extLst>
            </p:cNvPr>
            <p:cNvSpPr txBox="1"/>
            <p:nvPr/>
          </p:nvSpPr>
          <p:spPr>
            <a:xfrm>
              <a:off x="1009350" y="8254395"/>
              <a:ext cx="7058026"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Giúp đỡ người gặp khó khăn</a:t>
              </a:r>
            </a:p>
          </p:txBody>
        </p:sp>
      </p:grpSp>
    </p:spTree>
    <p:extLst>
      <p:ext uri="{BB962C8B-B14F-4D97-AF65-F5344CB8AC3E}">
        <p14:creationId xmlns:p14="http://schemas.microsoft.com/office/powerpoint/2010/main" val="115674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grpSp>
        <p:nvGrpSpPr>
          <p:cNvPr id="22" name="Group 21">
            <a:extLst>
              <a:ext uri="{FF2B5EF4-FFF2-40B4-BE49-F238E27FC236}">
                <a16:creationId xmlns:a16="http://schemas.microsoft.com/office/drawing/2014/main" id="{603BA620-C7E3-6B9C-2C39-CEC5390F7E1C}"/>
              </a:ext>
            </a:extLst>
          </p:cNvPr>
          <p:cNvGrpSpPr/>
          <p:nvPr/>
        </p:nvGrpSpPr>
        <p:grpSpPr>
          <a:xfrm>
            <a:off x="5029200" y="1042957"/>
            <a:ext cx="12442462" cy="6905686"/>
            <a:chOff x="5029200" y="1853677"/>
            <a:chExt cx="12442462" cy="6905686"/>
          </a:xfrm>
        </p:grpSpPr>
        <p:sp>
          <p:nvSpPr>
            <p:cNvPr id="23" name="Freeform 8">
              <a:extLst>
                <a:ext uri="{FF2B5EF4-FFF2-40B4-BE49-F238E27FC236}">
                  <a16:creationId xmlns:a16="http://schemas.microsoft.com/office/drawing/2014/main" id="{6345012E-FD62-C32C-8193-9C14EF0C76CC}"/>
                </a:ext>
              </a:extLst>
            </p:cNvPr>
            <p:cNvSpPr/>
            <p:nvPr/>
          </p:nvSpPr>
          <p:spPr>
            <a:xfrm>
              <a:off x="5029200" y="1853677"/>
              <a:ext cx="12442462" cy="6905686"/>
            </a:xfrm>
            <a:custGeom>
              <a:avLst/>
              <a:gdLst/>
              <a:ahLst/>
              <a:cxnLst/>
              <a:rect l="l" t="t" r="r" b="b"/>
              <a:pathLst>
                <a:path w="12097993" h="6721806">
                  <a:moveTo>
                    <a:pt x="0" y="0"/>
                  </a:moveTo>
                  <a:lnTo>
                    <a:pt x="12097993" y="0"/>
                  </a:lnTo>
                  <a:lnTo>
                    <a:pt x="12097993" y="6721806"/>
                  </a:lnTo>
                  <a:lnTo>
                    <a:pt x="0" y="6721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TextBox 23">
              <a:extLst>
                <a:ext uri="{FF2B5EF4-FFF2-40B4-BE49-F238E27FC236}">
                  <a16:creationId xmlns:a16="http://schemas.microsoft.com/office/drawing/2014/main" id="{E34E530D-1BAC-C079-86DC-91B1D2D05F3C}"/>
                </a:ext>
              </a:extLst>
            </p:cNvPr>
            <p:cNvSpPr txBox="1"/>
            <p:nvPr/>
          </p:nvSpPr>
          <p:spPr>
            <a:xfrm>
              <a:off x="5818584" y="2575261"/>
              <a:ext cx="10918031" cy="5648341"/>
            </a:xfrm>
            <a:prstGeom prst="rect">
              <a:avLst/>
            </a:prstGeom>
            <a:noFill/>
          </p:spPr>
          <p:txBody>
            <a:bodyPr wrap="square">
              <a:spAutoFit/>
            </a:bodyPr>
            <a:lstStyle/>
            <a:p>
              <a:pPr algn="ctr">
                <a:lnSpc>
                  <a:spcPct val="150000"/>
                </a:lnSpc>
              </a:pPr>
              <a:r>
                <a:rPr lang="en-US" sz="4500" b="1">
                  <a:latin typeface="Arial" panose="020B0604020202020204" pitchFamily="34" charset="0"/>
                  <a:cs typeface="Arial" panose="020B0604020202020204" pitchFamily="34" charset="0"/>
                </a:rPr>
                <a:t>KẾT LUẬN </a:t>
              </a:r>
            </a:p>
            <a:p>
              <a:pPr algn="just">
                <a:lnSpc>
                  <a:spcPct val="150000"/>
                </a:lnSpc>
              </a:pPr>
              <a:r>
                <a:rPr lang="vi-VN" sz="4000"/>
                <a:t>Tiền để mua bán hàng hóa, dịch vụ phục vụ cho nhu cầu của con người; tiết kiệm gửi ngân hàng để dự phòng cho những việc cần nhiều tiền trong tương lai; tiền để giúp đỡ những người gặp khó khăn,...</a:t>
              </a:r>
              <a:endParaRPr lang="en-US" sz="4000"/>
            </a:p>
          </p:txBody>
        </p:sp>
      </p:grpSp>
      <p:sp>
        <p:nvSpPr>
          <p:cNvPr id="21" name="Freeform 9">
            <a:extLst>
              <a:ext uri="{FF2B5EF4-FFF2-40B4-BE49-F238E27FC236}">
                <a16:creationId xmlns:a16="http://schemas.microsoft.com/office/drawing/2014/main" id="{FB424BBF-8BCB-CAB9-F141-D0C4CAC90481}"/>
              </a:ext>
            </a:extLst>
          </p:cNvPr>
          <p:cNvSpPr/>
          <p:nvPr/>
        </p:nvSpPr>
        <p:spPr>
          <a:xfrm>
            <a:off x="-228600" y="495300"/>
            <a:ext cx="5863505" cy="11082289"/>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482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3" name="Freeform 3"/>
          <p:cNvSpPr/>
          <p:nvPr/>
        </p:nvSpPr>
        <p:spPr>
          <a:xfrm rot="1917868">
            <a:off x="13600624" y="9205600"/>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4774" y="9111146"/>
            <a:ext cx="1020198" cy="933906"/>
          </a:xfrm>
          <a:custGeom>
            <a:avLst/>
            <a:gdLst/>
            <a:ahLst/>
            <a:cxnLst/>
            <a:rect l="l" t="t" r="r" b="b"/>
            <a:pathLst>
              <a:path w="1020198" h="933906">
                <a:moveTo>
                  <a:pt x="0" y="0"/>
                </a:moveTo>
                <a:lnTo>
                  <a:pt x="1020198" y="0"/>
                </a:lnTo>
                <a:lnTo>
                  <a:pt x="1020198" y="933906"/>
                </a:lnTo>
                <a:lnTo>
                  <a:pt x="0" y="933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825525" y="8277914"/>
            <a:ext cx="1852745" cy="2198016"/>
          </a:xfrm>
          <a:custGeom>
            <a:avLst/>
            <a:gdLst/>
            <a:ahLst/>
            <a:cxnLst/>
            <a:rect l="l" t="t" r="r" b="b"/>
            <a:pathLst>
              <a:path w="1852745" h="2198016">
                <a:moveTo>
                  <a:pt x="0" y="0"/>
                </a:moveTo>
                <a:lnTo>
                  <a:pt x="1852745" y="0"/>
                </a:lnTo>
                <a:lnTo>
                  <a:pt x="1852745" y="2198016"/>
                </a:lnTo>
                <a:lnTo>
                  <a:pt x="0" y="2198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401326" y="8277914"/>
            <a:ext cx="2115290" cy="2070340"/>
          </a:xfrm>
          <a:custGeom>
            <a:avLst/>
            <a:gdLst/>
            <a:ahLst/>
            <a:cxnLst/>
            <a:rect l="l" t="t" r="r" b="b"/>
            <a:pathLst>
              <a:path w="2115290" h="2070340">
                <a:moveTo>
                  <a:pt x="0" y="0"/>
                </a:moveTo>
                <a:lnTo>
                  <a:pt x="2115290" y="0"/>
                </a:lnTo>
                <a:lnTo>
                  <a:pt x="2115290" y="2070340"/>
                </a:lnTo>
                <a:lnTo>
                  <a:pt x="0" y="20703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85A6E2FD-D509-09D7-945C-6FDF8CFBF02A}"/>
              </a:ext>
            </a:extLst>
          </p:cNvPr>
          <p:cNvSpPr/>
          <p:nvPr/>
        </p:nvSpPr>
        <p:spPr>
          <a:xfrm>
            <a:off x="1058795" y="1892575"/>
            <a:ext cx="16154400" cy="5500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1111020" y="1028700"/>
            <a:ext cx="2871588" cy="2415723"/>
          </a:xfrm>
          <a:custGeom>
            <a:avLst/>
            <a:gdLst/>
            <a:ahLst/>
            <a:cxnLst/>
            <a:rect l="l" t="t" r="r" b="b"/>
            <a:pathLst>
              <a:path w="2871588" h="2415723">
                <a:moveTo>
                  <a:pt x="0" y="0"/>
                </a:moveTo>
                <a:lnTo>
                  <a:pt x="2871588" y="0"/>
                </a:lnTo>
                <a:lnTo>
                  <a:pt x="2871588" y="2415723"/>
                </a:lnTo>
                <a:lnTo>
                  <a:pt x="0" y="24157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5463481" y="-293506"/>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7D0FA8D-A10D-64C2-0388-0D4C652C93BE}"/>
              </a:ext>
            </a:extLst>
          </p:cNvPr>
          <p:cNvSpPr txBox="1"/>
          <p:nvPr/>
        </p:nvSpPr>
        <p:spPr>
          <a:xfrm>
            <a:off x="1261284" y="2778441"/>
            <a:ext cx="15765431" cy="3370153"/>
          </a:xfrm>
          <a:prstGeom prst="rect">
            <a:avLst/>
          </a:prstGeom>
          <a:noFill/>
        </p:spPr>
        <p:txBody>
          <a:bodyPr wrap="square" rtlCol="0">
            <a:spAutoFit/>
          </a:bodyPr>
          <a:lstStyle/>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PHẦN 2.</a:t>
            </a:r>
          </a:p>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VÌ SAO PHẢI QUÝ TRỌNG ĐỒNG TIỀN?</a:t>
            </a:r>
          </a:p>
          <a:p>
            <a:endParaRPr lang="en-US"/>
          </a:p>
        </p:txBody>
      </p:sp>
      <p:pic>
        <p:nvPicPr>
          <p:cNvPr id="1028" name="Picture 4" descr="Financial profit ">
            <a:extLst>
              <a:ext uri="{FF2B5EF4-FFF2-40B4-BE49-F238E27FC236}">
                <a16:creationId xmlns:a16="http://schemas.microsoft.com/office/drawing/2014/main" id="{55D9F58B-7870-66C0-8826-ACB5004B6F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73922" y="5959648"/>
            <a:ext cx="1503205" cy="150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in ">
            <a:extLst>
              <a:ext uri="{FF2B5EF4-FFF2-40B4-BE49-F238E27FC236}">
                <a16:creationId xmlns:a16="http://schemas.microsoft.com/office/drawing/2014/main" id="{CAD45C76-6145-47B7-1B70-5434F155D0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588" y="1357838"/>
            <a:ext cx="1387273" cy="138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8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7" name="TextBox 6">
            <a:extLst>
              <a:ext uri="{FF2B5EF4-FFF2-40B4-BE49-F238E27FC236}">
                <a16:creationId xmlns:a16="http://schemas.microsoft.com/office/drawing/2014/main" id="{F2C8F5E2-AD6D-9DAE-2A27-167D42B3CE7D}"/>
              </a:ext>
            </a:extLst>
          </p:cNvPr>
          <p:cNvSpPr txBox="1"/>
          <p:nvPr/>
        </p:nvSpPr>
        <p:spPr>
          <a:xfrm>
            <a:off x="2362200" y="419099"/>
            <a:ext cx="13563600" cy="784830"/>
          </a:xfrm>
          <a:prstGeom prst="rect">
            <a:avLst/>
          </a:prstGeom>
          <a:noFill/>
        </p:spPr>
        <p:txBody>
          <a:bodyPr wrap="square" rtlCol="0">
            <a:spAutoFit/>
          </a:bodyPr>
          <a:lstStyle/>
          <a:p>
            <a:pPr algn="ctr"/>
            <a:r>
              <a:rPr lang="en-US" sz="4500" b="1">
                <a:solidFill>
                  <a:schemeClr val="accent6">
                    <a:lumMod val="75000"/>
                  </a:schemeClr>
                </a:solidFill>
                <a:latin typeface="Arial" panose="020B0604020202020204" pitchFamily="34" charset="0"/>
                <a:cs typeface="Arial" panose="020B0604020202020204" pitchFamily="34" charset="0"/>
              </a:rPr>
              <a:t>ĐỌC CÂU CHUYỆN “HŨ BẠC CỦA NGƯỜI CHA”</a:t>
            </a:r>
          </a:p>
        </p:txBody>
      </p:sp>
      <p:sp>
        <p:nvSpPr>
          <p:cNvPr id="8" name="TextBox 7">
            <a:extLst>
              <a:ext uri="{FF2B5EF4-FFF2-40B4-BE49-F238E27FC236}">
                <a16:creationId xmlns:a16="http://schemas.microsoft.com/office/drawing/2014/main" id="{CDFF3A57-1EC3-AB57-DFA6-3A72E6077CE4}"/>
              </a:ext>
            </a:extLst>
          </p:cNvPr>
          <p:cNvSpPr txBox="1"/>
          <p:nvPr/>
        </p:nvSpPr>
        <p:spPr>
          <a:xfrm>
            <a:off x="0" y="1638300"/>
            <a:ext cx="182880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Sau khi đọc, em hãy trả lời các câu hỏi dưới đây: </a:t>
            </a:r>
          </a:p>
        </p:txBody>
      </p:sp>
      <p:sp>
        <p:nvSpPr>
          <p:cNvPr id="9" name="Rectangle: Rounded Corners 8">
            <a:extLst>
              <a:ext uri="{FF2B5EF4-FFF2-40B4-BE49-F238E27FC236}">
                <a16:creationId xmlns:a16="http://schemas.microsoft.com/office/drawing/2014/main" id="{49113943-2C85-4DFB-4A15-960A85A62B29}"/>
              </a:ext>
            </a:extLst>
          </p:cNvPr>
          <p:cNvSpPr/>
          <p:nvPr/>
        </p:nvSpPr>
        <p:spPr>
          <a:xfrm>
            <a:off x="990600" y="2857500"/>
            <a:ext cx="16306800" cy="45720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vi-VN" sz="3800">
                <a:solidFill>
                  <a:schemeClr val="tx1"/>
                </a:solidFill>
              </a:rPr>
              <a:t>Vì sao lần thứ nhất, người con lại thản nhiên khi thấy người cha ném tiền xuống ao?</a:t>
            </a:r>
          </a:p>
          <a:p>
            <a:pPr marL="571500" indent="-571500" algn="just">
              <a:lnSpc>
                <a:spcPct val="150000"/>
              </a:lnSpc>
              <a:buFont typeface="Wingdings" panose="05000000000000000000" pitchFamily="2" charset="2"/>
              <a:buChar char="§"/>
            </a:pPr>
            <a:r>
              <a:rPr lang="vi-VN" sz="3800">
                <a:solidFill>
                  <a:schemeClr val="tx1"/>
                </a:solidFill>
              </a:rPr>
              <a:t>Lần thứ hai, khi thấy người cha ném tiền vào lửa, người con đã làm gì? Vì sao?</a:t>
            </a:r>
          </a:p>
          <a:p>
            <a:pPr marL="571500" indent="-571500" algn="just">
              <a:lnSpc>
                <a:spcPct val="150000"/>
              </a:lnSpc>
              <a:buFont typeface="Wingdings" panose="05000000000000000000" pitchFamily="2" charset="2"/>
              <a:buChar char="§"/>
            </a:pPr>
            <a:r>
              <a:rPr lang="vi-VN" sz="3800">
                <a:solidFill>
                  <a:schemeClr val="tx1"/>
                </a:solidFill>
              </a:rPr>
              <a:t>Theo em, vì sao chúng ta phải quý trọng đồng tiền?</a:t>
            </a:r>
          </a:p>
        </p:txBody>
      </p:sp>
      <p:sp>
        <p:nvSpPr>
          <p:cNvPr id="10" name="Freeform 12">
            <a:extLst>
              <a:ext uri="{FF2B5EF4-FFF2-40B4-BE49-F238E27FC236}">
                <a16:creationId xmlns:a16="http://schemas.microsoft.com/office/drawing/2014/main" id="{62FC99A4-3EFE-503C-2267-A6DA862746DB}"/>
              </a:ext>
            </a:extLst>
          </p:cNvPr>
          <p:cNvSpPr/>
          <p:nvPr/>
        </p:nvSpPr>
        <p:spPr>
          <a:xfrm>
            <a:off x="15468600" y="-265110"/>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3">
            <a:extLst>
              <a:ext uri="{FF2B5EF4-FFF2-40B4-BE49-F238E27FC236}">
                <a16:creationId xmlns:a16="http://schemas.microsoft.com/office/drawing/2014/main" id="{FDF77ED2-BEAA-5FF9-CBFB-701E2B8C9CB3}"/>
              </a:ext>
            </a:extLst>
          </p:cNvPr>
          <p:cNvSpPr/>
          <p:nvPr/>
        </p:nvSpPr>
        <p:spPr>
          <a:xfrm>
            <a:off x="457200" y="7613530"/>
            <a:ext cx="2115290" cy="2070340"/>
          </a:xfrm>
          <a:custGeom>
            <a:avLst/>
            <a:gdLst/>
            <a:ahLst/>
            <a:cxnLst/>
            <a:rect l="l" t="t" r="r" b="b"/>
            <a:pathLst>
              <a:path w="2115290" h="2070340">
                <a:moveTo>
                  <a:pt x="0" y="0"/>
                </a:moveTo>
                <a:lnTo>
                  <a:pt x="2115290" y="0"/>
                </a:lnTo>
                <a:lnTo>
                  <a:pt x="2115290" y="2070340"/>
                </a:lnTo>
                <a:lnTo>
                  <a:pt x="0" y="20703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8">
            <a:extLst>
              <a:ext uri="{FF2B5EF4-FFF2-40B4-BE49-F238E27FC236}">
                <a16:creationId xmlns:a16="http://schemas.microsoft.com/office/drawing/2014/main" id="{A4DE5B79-7505-ABBC-44DF-6B7546789597}"/>
              </a:ext>
            </a:extLst>
          </p:cNvPr>
          <p:cNvSpPr/>
          <p:nvPr/>
        </p:nvSpPr>
        <p:spPr>
          <a:xfrm>
            <a:off x="14452618" y="7080279"/>
            <a:ext cx="3378182" cy="2832042"/>
          </a:xfrm>
          <a:custGeom>
            <a:avLst/>
            <a:gdLst/>
            <a:ahLst/>
            <a:cxnLst/>
            <a:rect l="l" t="t" r="r" b="b"/>
            <a:pathLst>
              <a:path w="3378182" h="2832042">
                <a:moveTo>
                  <a:pt x="0" y="0"/>
                </a:moveTo>
                <a:lnTo>
                  <a:pt x="3378182" y="0"/>
                </a:lnTo>
                <a:lnTo>
                  <a:pt x="3378182" y="2832042"/>
                </a:lnTo>
                <a:lnTo>
                  <a:pt x="0" y="28320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3472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 name="Freeform 6">
            <a:extLst>
              <a:ext uri="{FF2B5EF4-FFF2-40B4-BE49-F238E27FC236}">
                <a16:creationId xmlns:a16="http://schemas.microsoft.com/office/drawing/2014/main" id="{CD8188D9-F627-383A-9BBE-C84A64A1DA80}"/>
              </a:ext>
            </a:extLst>
          </p:cNvPr>
          <p:cNvSpPr/>
          <p:nvPr/>
        </p:nvSpPr>
        <p:spPr>
          <a:xfrm>
            <a:off x="15557057" y="102909"/>
            <a:ext cx="5116965" cy="3076575"/>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3" name="Freeform 6">
            <a:extLst>
              <a:ext uri="{FF2B5EF4-FFF2-40B4-BE49-F238E27FC236}">
                <a16:creationId xmlns:a16="http://schemas.microsoft.com/office/drawing/2014/main" id="{58B3E54C-E804-C291-D1CB-0BD5344AE40F}"/>
              </a:ext>
            </a:extLst>
          </p:cNvPr>
          <p:cNvSpPr/>
          <p:nvPr/>
        </p:nvSpPr>
        <p:spPr>
          <a:xfrm>
            <a:off x="-2133600" y="1699417"/>
            <a:ext cx="4495800" cy="2703100"/>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4" name="Freeform 5">
            <a:extLst>
              <a:ext uri="{FF2B5EF4-FFF2-40B4-BE49-F238E27FC236}">
                <a16:creationId xmlns:a16="http://schemas.microsoft.com/office/drawing/2014/main" id="{4F0E061B-F4AC-4E1E-08BA-DE95074C6C00}"/>
              </a:ext>
            </a:extLst>
          </p:cNvPr>
          <p:cNvSpPr/>
          <p:nvPr/>
        </p:nvSpPr>
        <p:spPr>
          <a:xfrm>
            <a:off x="114300" y="5753100"/>
            <a:ext cx="4152900" cy="4417979"/>
          </a:xfrm>
          <a:custGeom>
            <a:avLst/>
            <a:gdLst/>
            <a:ahLst/>
            <a:cxnLst/>
            <a:rect l="l" t="t" r="r" b="b"/>
            <a:pathLst>
              <a:path w="7735824" h="8229600">
                <a:moveTo>
                  <a:pt x="0" y="0"/>
                </a:moveTo>
                <a:lnTo>
                  <a:pt x="7735824" y="0"/>
                </a:lnTo>
                <a:lnTo>
                  <a:pt x="7735824" y="8229600"/>
                </a:lnTo>
                <a:lnTo>
                  <a:pt x="0" y="8229600"/>
                </a:lnTo>
                <a:lnTo>
                  <a:pt x="0" y="0"/>
                </a:lnTo>
                <a:close/>
              </a:path>
            </a:pathLst>
          </a:custGeom>
          <a:blipFill>
            <a:blip r:embed="rId4"/>
            <a:stretch>
              <a:fillRect/>
            </a:stretch>
          </a:blipFill>
        </p:spPr>
        <p:txBody>
          <a:bodyPr/>
          <a:lstStyle/>
          <a:p>
            <a:endParaRPr lang="en-US"/>
          </a:p>
        </p:txBody>
      </p:sp>
      <p:sp>
        <p:nvSpPr>
          <p:cNvPr id="5" name="Freeform 3">
            <a:extLst>
              <a:ext uri="{FF2B5EF4-FFF2-40B4-BE49-F238E27FC236}">
                <a16:creationId xmlns:a16="http://schemas.microsoft.com/office/drawing/2014/main" id="{F4BD711F-92A3-EA42-1F6E-348DE5B71572}"/>
              </a:ext>
            </a:extLst>
          </p:cNvPr>
          <p:cNvSpPr/>
          <p:nvPr/>
        </p:nvSpPr>
        <p:spPr>
          <a:xfrm>
            <a:off x="14782800" y="6916774"/>
            <a:ext cx="2590800" cy="2982215"/>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5"/>
            <a:stretch>
              <a:fillRect/>
            </a:stretch>
          </a:blipFill>
        </p:spPr>
        <p:txBody>
          <a:bodyPr/>
          <a:lstStyle/>
          <a:p>
            <a:endParaRPr lang="en-US"/>
          </a:p>
        </p:txBody>
      </p:sp>
      <p:sp>
        <p:nvSpPr>
          <p:cNvPr id="6" name="Freeform 4">
            <a:extLst>
              <a:ext uri="{FF2B5EF4-FFF2-40B4-BE49-F238E27FC236}">
                <a16:creationId xmlns:a16="http://schemas.microsoft.com/office/drawing/2014/main" id="{740C0B28-8CC3-9840-8B0D-75FA990AE048}"/>
              </a:ext>
            </a:extLst>
          </p:cNvPr>
          <p:cNvSpPr/>
          <p:nvPr/>
        </p:nvSpPr>
        <p:spPr>
          <a:xfrm rot="2704617">
            <a:off x="14353652" y="5940633"/>
            <a:ext cx="2469271" cy="2590800"/>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6E81F99A-F4A2-6077-FC18-7D2A28B9582E}"/>
              </a:ext>
            </a:extLst>
          </p:cNvPr>
          <p:cNvSpPr/>
          <p:nvPr/>
        </p:nvSpPr>
        <p:spPr>
          <a:xfrm>
            <a:off x="1790700" y="825407"/>
            <a:ext cx="14706600" cy="1973821"/>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1. </a:t>
            </a:r>
            <a:r>
              <a:rPr lang="vi-VN" sz="4000">
                <a:solidFill>
                  <a:schemeClr val="tx1"/>
                </a:solidFill>
              </a:rPr>
              <a:t>Vì sao lần thứ nhất, người con lại thản nhiên khi thấy người cha ném tiền xuống ao?</a:t>
            </a:r>
          </a:p>
        </p:txBody>
      </p:sp>
      <p:sp>
        <p:nvSpPr>
          <p:cNvPr id="8" name="TextBox 7">
            <a:extLst>
              <a:ext uri="{FF2B5EF4-FFF2-40B4-BE49-F238E27FC236}">
                <a16:creationId xmlns:a16="http://schemas.microsoft.com/office/drawing/2014/main" id="{3ED788C0-CF52-E90E-2B3C-266D0253DD45}"/>
              </a:ext>
            </a:extLst>
          </p:cNvPr>
          <p:cNvSpPr txBox="1"/>
          <p:nvPr/>
        </p:nvSpPr>
        <p:spPr>
          <a:xfrm>
            <a:off x="3695700" y="3242017"/>
            <a:ext cx="12801600" cy="3671583"/>
          </a:xfrm>
          <a:prstGeom prst="rect">
            <a:avLst/>
          </a:prstGeom>
          <a:noFill/>
        </p:spPr>
        <p:txBody>
          <a:bodyPr wrap="square" rtlCol="0">
            <a:spAutoFit/>
          </a:bodyPr>
          <a:lstStyle/>
          <a:p>
            <a:pPr algn="just">
              <a:lnSpc>
                <a:spcPct val="150000"/>
              </a:lnSpc>
            </a:pPr>
            <a:r>
              <a:rPr lang="en-US" sz="4000" b="1" u="sng">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Những đồng tiền mà người cha ném đi không phải do người con làm ra.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Người con không biết quý trọng đồng tiền. </a:t>
            </a:r>
          </a:p>
        </p:txBody>
      </p:sp>
    </p:spTree>
    <p:extLst>
      <p:ext uri="{BB962C8B-B14F-4D97-AF65-F5344CB8AC3E}">
        <p14:creationId xmlns:p14="http://schemas.microsoft.com/office/powerpoint/2010/main" val="1181353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 name="Freeform 6">
            <a:extLst>
              <a:ext uri="{FF2B5EF4-FFF2-40B4-BE49-F238E27FC236}">
                <a16:creationId xmlns:a16="http://schemas.microsoft.com/office/drawing/2014/main" id="{CD8188D9-F627-383A-9BBE-C84A64A1DA80}"/>
              </a:ext>
            </a:extLst>
          </p:cNvPr>
          <p:cNvSpPr/>
          <p:nvPr/>
        </p:nvSpPr>
        <p:spPr>
          <a:xfrm>
            <a:off x="15557057" y="102909"/>
            <a:ext cx="5116965" cy="3076575"/>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3" name="Freeform 6">
            <a:extLst>
              <a:ext uri="{FF2B5EF4-FFF2-40B4-BE49-F238E27FC236}">
                <a16:creationId xmlns:a16="http://schemas.microsoft.com/office/drawing/2014/main" id="{58B3E54C-E804-C291-D1CB-0BD5344AE40F}"/>
              </a:ext>
            </a:extLst>
          </p:cNvPr>
          <p:cNvSpPr/>
          <p:nvPr/>
        </p:nvSpPr>
        <p:spPr>
          <a:xfrm>
            <a:off x="-2133600" y="1699417"/>
            <a:ext cx="4495800" cy="2703100"/>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4" name="Freeform 5">
            <a:extLst>
              <a:ext uri="{FF2B5EF4-FFF2-40B4-BE49-F238E27FC236}">
                <a16:creationId xmlns:a16="http://schemas.microsoft.com/office/drawing/2014/main" id="{4F0E061B-F4AC-4E1E-08BA-DE95074C6C00}"/>
              </a:ext>
            </a:extLst>
          </p:cNvPr>
          <p:cNvSpPr/>
          <p:nvPr/>
        </p:nvSpPr>
        <p:spPr>
          <a:xfrm>
            <a:off x="114300" y="5753100"/>
            <a:ext cx="4152900" cy="4417979"/>
          </a:xfrm>
          <a:custGeom>
            <a:avLst/>
            <a:gdLst/>
            <a:ahLst/>
            <a:cxnLst/>
            <a:rect l="l" t="t" r="r" b="b"/>
            <a:pathLst>
              <a:path w="7735824" h="8229600">
                <a:moveTo>
                  <a:pt x="0" y="0"/>
                </a:moveTo>
                <a:lnTo>
                  <a:pt x="7735824" y="0"/>
                </a:lnTo>
                <a:lnTo>
                  <a:pt x="7735824" y="8229600"/>
                </a:lnTo>
                <a:lnTo>
                  <a:pt x="0" y="8229600"/>
                </a:lnTo>
                <a:lnTo>
                  <a:pt x="0" y="0"/>
                </a:lnTo>
                <a:close/>
              </a:path>
            </a:pathLst>
          </a:custGeom>
          <a:blipFill>
            <a:blip r:embed="rId4"/>
            <a:stretch>
              <a:fillRect/>
            </a:stretch>
          </a:blipFill>
        </p:spPr>
        <p:txBody>
          <a:bodyPr/>
          <a:lstStyle/>
          <a:p>
            <a:endParaRPr lang="en-US"/>
          </a:p>
        </p:txBody>
      </p:sp>
      <p:sp>
        <p:nvSpPr>
          <p:cNvPr id="5" name="Freeform 3">
            <a:extLst>
              <a:ext uri="{FF2B5EF4-FFF2-40B4-BE49-F238E27FC236}">
                <a16:creationId xmlns:a16="http://schemas.microsoft.com/office/drawing/2014/main" id="{F4BD711F-92A3-EA42-1F6E-348DE5B71572}"/>
              </a:ext>
            </a:extLst>
          </p:cNvPr>
          <p:cNvSpPr/>
          <p:nvPr/>
        </p:nvSpPr>
        <p:spPr>
          <a:xfrm>
            <a:off x="14782800" y="6916774"/>
            <a:ext cx="2590800" cy="2982215"/>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5"/>
            <a:stretch>
              <a:fillRect/>
            </a:stretch>
          </a:blipFill>
        </p:spPr>
        <p:txBody>
          <a:bodyPr/>
          <a:lstStyle/>
          <a:p>
            <a:endParaRPr lang="en-US"/>
          </a:p>
        </p:txBody>
      </p:sp>
      <p:sp>
        <p:nvSpPr>
          <p:cNvPr id="6" name="Freeform 4">
            <a:extLst>
              <a:ext uri="{FF2B5EF4-FFF2-40B4-BE49-F238E27FC236}">
                <a16:creationId xmlns:a16="http://schemas.microsoft.com/office/drawing/2014/main" id="{740C0B28-8CC3-9840-8B0D-75FA990AE048}"/>
              </a:ext>
            </a:extLst>
          </p:cNvPr>
          <p:cNvSpPr/>
          <p:nvPr/>
        </p:nvSpPr>
        <p:spPr>
          <a:xfrm rot="2704617">
            <a:off x="15551345" y="4791939"/>
            <a:ext cx="2469271" cy="2590800"/>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6E81F99A-F4A2-6077-FC18-7D2A28B9582E}"/>
              </a:ext>
            </a:extLst>
          </p:cNvPr>
          <p:cNvSpPr/>
          <p:nvPr/>
        </p:nvSpPr>
        <p:spPr>
          <a:xfrm>
            <a:off x="1790700" y="825407"/>
            <a:ext cx="14706600" cy="1973821"/>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2. </a:t>
            </a:r>
            <a:r>
              <a:rPr lang="vi-VN" sz="4000">
                <a:solidFill>
                  <a:schemeClr val="tx1"/>
                </a:solidFill>
              </a:rPr>
              <a:t>Lần thứ hai, khi thấy người cha ném tiền vào lửa, người con đã làm gì? Vì sao?</a:t>
            </a:r>
          </a:p>
        </p:txBody>
      </p:sp>
      <p:sp>
        <p:nvSpPr>
          <p:cNvPr id="8" name="TextBox 7">
            <a:extLst>
              <a:ext uri="{FF2B5EF4-FFF2-40B4-BE49-F238E27FC236}">
                <a16:creationId xmlns:a16="http://schemas.microsoft.com/office/drawing/2014/main" id="{3ED788C0-CF52-E90E-2B3C-266D0253DD45}"/>
              </a:ext>
            </a:extLst>
          </p:cNvPr>
          <p:cNvSpPr txBox="1"/>
          <p:nvPr/>
        </p:nvSpPr>
        <p:spPr>
          <a:xfrm>
            <a:off x="3674464" y="3179484"/>
            <a:ext cx="12801600" cy="4594912"/>
          </a:xfrm>
          <a:prstGeom prst="rect">
            <a:avLst/>
          </a:prstGeom>
          <a:noFill/>
        </p:spPr>
        <p:txBody>
          <a:bodyPr wrap="square" rtlCol="0">
            <a:spAutoFit/>
          </a:bodyPr>
          <a:lstStyle/>
          <a:p>
            <a:pPr algn="just">
              <a:lnSpc>
                <a:spcPct val="150000"/>
              </a:lnSpc>
            </a:pPr>
            <a:r>
              <a:rPr lang="en-US" sz="4000" b="1" u="sng">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Khi người cha ném những đồng tiền vào lửa, người con đã vội vàng đưa tay vào bếp để lấy tiền ra.</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Người con đã biết trân trọng những đồng tiền mà mình làm ra. </a:t>
            </a:r>
          </a:p>
        </p:txBody>
      </p:sp>
    </p:spTree>
    <p:extLst>
      <p:ext uri="{BB962C8B-B14F-4D97-AF65-F5344CB8AC3E}">
        <p14:creationId xmlns:p14="http://schemas.microsoft.com/office/powerpoint/2010/main" val="11709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 name="Freeform 6">
            <a:extLst>
              <a:ext uri="{FF2B5EF4-FFF2-40B4-BE49-F238E27FC236}">
                <a16:creationId xmlns:a16="http://schemas.microsoft.com/office/drawing/2014/main" id="{CD8188D9-F627-383A-9BBE-C84A64A1DA80}"/>
              </a:ext>
            </a:extLst>
          </p:cNvPr>
          <p:cNvSpPr/>
          <p:nvPr/>
        </p:nvSpPr>
        <p:spPr>
          <a:xfrm>
            <a:off x="15557057" y="102909"/>
            <a:ext cx="5116965" cy="3076575"/>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3" name="Freeform 6">
            <a:extLst>
              <a:ext uri="{FF2B5EF4-FFF2-40B4-BE49-F238E27FC236}">
                <a16:creationId xmlns:a16="http://schemas.microsoft.com/office/drawing/2014/main" id="{58B3E54C-E804-C291-D1CB-0BD5344AE40F}"/>
              </a:ext>
            </a:extLst>
          </p:cNvPr>
          <p:cNvSpPr/>
          <p:nvPr/>
        </p:nvSpPr>
        <p:spPr>
          <a:xfrm>
            <a:off x="-2133600" y="1699417"/>
            <a:ext cx="4495800" cy="2703100"/>
          </a:xfrm>
          <a:custGeom>
            <a:avLst/>
            <a:gdLst/>
            <a:ahLst/>
            <a:cxnLst/>
            <a:rect l="l" t="t" r="r" b="b"/>
            <a:pathLst>
              <a:path w="13687484" h="8229600">
                <a:moveTo>
                  <a:pt x="0" y="0"/>
                </a:moveTo>
                <a:lnTo>
                  <a:pt x="13687485" y="0"/>
                </a:lnTo>
                <a:lnTo>
                  <a:pt x="13687485" y="8229600"/>
                </a:lnTo>
                <a:lnTo>
                  <a:pt x="0" y="8229600"/>
                </a:lnTo>
                <a:lnTo>
                  <a:pt x="0" y="0"/>
                </a:lnTo>
                <a:close/>
              </a:path>
            </a:pathLst>
          </a:custGeom>
          <a:blipFill>
            <a:blip r:embed="rId3"/>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6E81F99A-F4A2-6077-FC18-7D2A28B9582E}"/>
              </a:ext>
            </a:extLst>
          </p:cNvPr>
          <p:cNvSpPr/>
          <p:nvPr/>
        </p:nvSpPr>
        <p:spPr>
          <a:xfrm>
            <a:off x="1790700" y="1049184"/>
            <a:ext cx="14706600" cy="1422493"/>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3. Theo em, vì sao chúng ta phải quý trọng đồng tiền?</a:t>
            </a:r>
            <a:endParaRPr lang="vi-VN" sz="4000">
              <a:solidFill>
                <a:schemeClr val="tx1"/>
              </a:solidFill>
            </a:endParaRPr>
          </a:p>
        </p:txBody>
      </p:sp>
      <p:sp>
        <p:nvSpPr>
          <p:cNvPr id="8" name="TextBox 7">
            <a:extLst>
              <a:ext uri="{FF2B5EF4-FFF2-40B4-BE49-F238E27FC236}">
                <a16:creationId xmlns:a16="http://schemas.microsoft.com/office/drawing/2014/main" id="{3ED788C0-CF52-E90E-2B3C-266D0253DD45}"/>
              </a:ext>
            </a:extLst>
          </p:cNvPr>
          <p:cNvSpPr txBox="1"/>
          <p:nvPr/>
        </p:nvSpPr>
        <p:spPr>
          <a:xfrm>
            <a:off x="6096000" y="3568181"/>
            <a:ext cx="10668000" cy="3671583"/>
          </a:xfrm>
          <a:prstGeom prst="rect">
            <a:avLst/>
          </a:prstGeom>
          <a:noFill/>
        </p:spPr>
        <p:txBody>
          <a:bodyPr wrap="square" rtlCol="0">
            <a:spAutoFit/>
          </a:bodyPr>
          <a:lstStyle/>
          <a:p>
            <a:pPr algn="just">
              <a:lnSpc>
                <a:spcPct val="150000"/>
              </a:lnSpc>
            </a:pPr>
            <a:r>
              <a:rPr lang="en-US" sz="4000" b="1" u="sng">
                <a:latin typeface="Arial" panose="020B0604020202020204" pitchFamily="34" charset="0"/>
                <a:cs typeface="Arial" panose="020B0604020202020204" pitchFamily="34" charset="0"/>
              </a:rPr>
              <a:t>Trả lời: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Chúng ta phải biết quý trọng đồng tiền bởi để có được đồng tiền, con người phải bỏ ra trí tuệ và công sức lao động. </a:t>
            </a:r>
          </a:p>
        </p:txBody>
      </p:sp>
      <p:sp>
        <p:nvSpPr>
          <p:cNvPr id="9" name="Freeform 3">
            <a:extLst>
              <a:ext uri="{FF2B5EF4-FFF2-40B4-BE49-F238E27FC236}">
                <a16:creationId xmlns:a16="http://schemas.microsoft.com/office/drawing/2014/main" id="{E9294A32-A4A8-C592-050D-F806D2213A1F}"/>
              </a:ext>
            </a:extLst>
          </p:cNvPr>
          <p:cNvSpPr/>
          <p:nvPr/>
        </p:nvSpPr>
        <p:spPr>
          <a:xfrm>
            <a:off x="381000" y="3823741"/>
            <a:ext cx="5100634" cy="5871233"/>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6164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3" name="Freeform 3"/>
          <p:cNvSpPr/>
          <p:nvPr/>
        </p:nvSpPr>
        <p:spPr>
          <a:xfrm rot="1917868">
            <a:off x="13600624" y="9205600"/>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4774" y="9111146"/>
            <a:ext cx="1020198" cy="933906"/>
          </a:xfrm>
          <a:custGeom>
            <a:avLst/>
            <a:gdLst/>
            <a:ahLst/>
            <a:cxnLst/>
            <a:rect l="l" t="t" r="r" b="b"/>
            <a:pathLst>
              <a:path w="1020198" h="933906">
                <a:moveTo>
                  <a:pt x="0" y="0"/>
                </a:moveTo>
                <a:lnTo>
                  <a:pt x="1020198" y="0"/>
                </a:lnTo>
                <a:lnTo>
                  <a:pt x="1020198" y="933906"/>
                </a:lnTo>
                <a:lnTo>
                  <a:pt x="0" y="933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825525" y="8277914"/>
            <a:ext cx="1852745" cy="2198016"/>
          </a:xfrm>
          <a:custGeom>
            <a:avLst/>
            <a:gdLst/>
            <a:ahLst/>
            <a:cxnLst/>
            <a:rect l="l" t="t" r="r" b="b"/>
            <a:pathLst>
              <a:path w="1852745" h="2198016">
                <a:moveTo>
                  <a:pt x="0" y="0"/>
                </a:moveTo>
                <a:lnTo>
                  <a:pt x="1852745" y="0"/>
                </a:lnTo>
                <a:lnTo>
                  <a:pt x="1852745" y="2198016"/>
                </a:lnTo>
                <a:lnTo>
                  <a:pt x="0" y="2198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401326" y="8277914"/>
            <a:ext cx="2115290" cy="2070340"/>
          </a:xfrm>
          <a:custGeom>
            <a:avLst/>
            <a:gdLst/>
            <a:ahLst/>
            <a:cxnLst/>
            <a:rect l="l" t="t" r="r" b="b"/>
            <a:pathLst>
              <a:path w="2115290" h="2070340">
                <a:moveTo>
                  <a:pt x="0" y="0"/>
                </a:moveTo>
                <a:lnTo>
                  <a:pt x="2115290" y="0"/>
                </a:lnTo>
                <a:lnTo>
                  <a:pt x="2115290" y="2070340"/>
                </a:lnTo>
                <a:lnTo>
                  <a:pt x="0" y="20703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85A6E2FD-D509-09D7-945C-6FDF8CFBF02A}"/>
              </a:ext>
            </a:extLst>
          </p:cNvPr>
          <p:cNvSpPr/>
          <p:nvPr/>
        </p:nvSpPr>
        <p:spPr>
          <a:xfrm>
            <a:off x="1058795" y="1892575"/>
            <a:ext cx="16154400" cy="5500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1111020" y="1028700"/>
            <a:ext cx="2871588" cy="2415723"/>
          </a:xfrm>
          <a:custGeom>
            <a:avLst/>
            <a:gdLst/>
            <a:ahLst/>
            <a:cxnLst/>
            <a:rect l="l" t="t" r="r" b="b"/>
            <a:pathLst>
              <a:path w="2871588" h="2415723">
                <a:moveTo>
                  <a:pt x="0" y="0"/>
                </a:moveTo>
                <a:lnTo>
                  <a:pt x="2871588" y="0"/>
                </a:lnTo>
                <a:lnTo>
                  <a:pt x="2871588" y="2415723"/>
                </a:lnTo>
                <a:lnTo>
                  <a:pt x="0" y="24157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5463481" y="-293506"/>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7D0FA8D-A10D-64C2-0388-0D4C652C93BE}"/>
              </a:ext>
            </a:extLst>
          </p:cNvPr>
          <p:cNvSpPr txBox="1"/>
          <p:nvPr/>
        </p:nvSpPr>
        <p:spPr>
          <a:xfrm>
            <a:off x="1261284" y="2778441"/>
            <a:ext cx="15765431" cy="3370153"/>
          </a:xfrm>
          <a:prstGeom prst="rect">
            <a:avLst/>
          </a:prstGeom>
          <a:noFill/>
        </p:spPr>
        <p:txBody>
          <a:bodyPr wrap="square" rtlCol="0">
            <a:spAutoFit/>
          </a:bodyPr>
          <a:lstStyle/>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PHẦN 3.</a:t>
            </a:r>
          </a:p>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CÁCH BẢO QUẢN TIỀN</a:t>
            </a:r>
          </a:p>
          <a:p>
            <a:endParaRPr lang="en-US"/>
          </a:p>
        </p:txBody>
      </p:sp>
      <p:pic>
        <p:nvPicPr>
          <p:cNvPr id="1028" name="Picture 4" descr="Financial profit ">
            <a:extLst>
              <a:ext uri="{FF2B5EF4-FFF2-40B4-BE49-F238E27FC236}">
                <a16:creationId xmlns:a16="http://schemas.microsoft.com/office/drawing/2014/main" id="{55D9F58B-7870-66C0-8826-ACB5004B6F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73922" y="5959648"/>
            <a:ext cx="1503205" cy="150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in ">
            <a:extLst>
              <a:ext uri="{FF2B5EF4-FFF2-40B4-BE49-F238E27FC236}">
                <a16:creationId xmlns:a16="http://schemas.microsoft.com/office/drawing/2014/main" id="{CAD45C76-6145-47B7-1B70-5434F155D0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588" y="1357838"/>
            <a:ext cx="1387273" cy="138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846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C90350B5-520F-27F5-A860-4840D3E578C9}"/>
              </a:ext>
            </a:extLst>
          </p:cNvPr>
          <p:cNvSpPr txBox="1"/>
          <p:nvPr/>
        </p:nvSpPr>
        <p:spPr>
          <a:xfrm>
            <a:off x="5486400" y="342900"/>
            <a:ext cx="73152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QUAN SÁT TRANH </a:t>
            </a:r>
          </a:p>
        </p:txBody>
      </p:sp>
      <p:sp>
        <p:nvSpPr>
          <p:cNvPr id="5" name="TextBox 4">
            <a:extLst>
              <a:ext uri="{FF2B5EF4-FFF2-40B4-BE49-F238E27FC236}">
                <a16:creationId xmlns:a16="http://schemas.microsoft.com/office/drawing/2014/main" id="{AEE6B89B-3763-35D3-FBD3-EF6DFD246161}"/>
              </a:ext>
            </a:extLst>
          </p:cNvPr>
          <p:cNvSpPr txBox="1"/>
          <p:nvPr/>
        </p:nvSpPr>
        <p:spPr>
          <a:xfrm>
            <a:off x="3009900" y="1409700"/>
            <a:ext cx="12573000" cy="707886"/>
          </a:xfrm>
          <a:prstGeom prst="rect">
            <a:avLst/>
          </a:prstGeom>
          <a:noFill/>
        </p:spPr>
        <p:txBody>
          <a:bodyPr wrap="square" rtlCol="0">
            <a:spAutoFit/>
          </a:bodyPr>
          <a:lstStyle/>
          <a:p>
            <a:pPr algn="ctr"/>
            <a:r>
              <a:rPr lang="vi-VN" sz="4000">
                <a:solidFill>
                  <a:srgbClr val="FF0000"/>
                </a:solidFill>
              </a:rPr>
              <a:t>Các bạn trong tranh đã bảo quản tiền như thế nào?</a:t>
            </a:r>
            <a:endParaRPr lang="en-US" sz="4000">
              <a:solidFill>
                <a:srgbClr val="FF0000"/>
              </a:solidFill>
            </a:endParaRPr>
          </a:p>
        </p:txBody>
      </p:sp>
      <p:pic>
        <p:nvPicPr>
          <p:cNvPr id="10" name="Picture 9">
            <a:extLst>
              <a:ext uri="{FF2B5EF4-FFF2-40B4-BE49-F238E27FC236}">
                <a16:creationId xmlns:a16="http://schemas.microsoft.com/office/drawing/2014/main" id="{9DE4798D-2D3D-954B-62BD-2BD7174E9E74}"/>
              </a:ext>
            </a:extLst>
          </p:cNvPr>
          <p:cNvPicPr>
            <a:picLocks noChangeAspect="1"/>
          </p:cNvPicPr>
          <p:nvPr/>
        </p:nvPicPr>
        <p:blipFill rotWithShape="1">
          <a:blip r:embed="rId3"/>
          <a:srcRect t="1866"/>
          <a:stretch/>
        </p:blipFill>
        <p:spPr>
          <a:xfrm>
            <a:off x="387844" y="2463900"/>
            <a:ext cx="4724400" cy="4089300"/>
          </a:xfrm>
          <a:prstGeom prst="rect">
            <a:avLst/>
          </a:prstGeom>
        </p:spPr>
      </p:pic>
      <p:pic>
        <p:nvPicPr>
          <p:cNvPr id="12" name="Picture 11">
            <a:extLst>
              <a:ext uri="{FF2B5EF4-FFF2-40B4-BE49-F238E27FC236}">
                <a16:creationId xmlns:a16="http://schemas.microsoft.com/office/drawing/2014/main" id="{54D8A8A4-761D-ACDE-303B-9196661064D8}"/>
              </a:ext>
            </a:extLst>
          </p:cNvPr>
          <p:cNvPicPr>
            <a:picLocks noChangeAspect="1"/>
          </p:cNvPicPr>
          <p:nvPr/>
        </p:nvPicPr>
        <p:blipFill>
          <a:blip r:embed="rId4"/>
          <a:stretch>
            <a:fillRect/>
          </a:stretch>
        </p:blipFill>
        <p:spPr>
          <a:xfrm>
            <a:off x="5186362" y="4516945"/>
            <a:ext cx="4633314" cy="4072510"/>
          </a:xfrm>
          <a:prstGeom prst="rect">
            <a:avLst/>
          </a:prstGeom>
        </p:spPr>
      </p:pic>
      <p:pic>
        <p:nvPicPr>
          <p:cNvPr id="15" name="Picture 14">
            <a:extLst>
              <a:ext uri="{FF2B5EF4-FFF2-40B4-BE49-F238E27FC236}">
                <a16:creationId xmlns:a16="http://schemas.microsoft.com/office/drawing/2014/main" id="{C6E96264-98F7-7165-02A4-5F26667CF81F}"/>
              </a:ext>
            </a:extLst>
          </p:cNvPr>
          <p:cNvPicPr>
            <a:picLocks noChangeAspect="1"/>
          </p:cNvPicPr>
          <p:nvPr/>
        </p:nvPicPr>
        <p:blipFill>
          <a:blip r:embed="rId5"/>
          <a:stretch>
            <a:fillRect/>
          </a:stretch>
        </p:blipFill>
        <p:spPr>
          <a:xfrm>
            <a:off x="9814914" y="2463900"/>
            <a:ext cx="8292111" cy="4024876"/>
          </a:xfrm>
          <a:prstGeom prst="rect">
            <a:avLst/>
          </a:prstGeom>
        </p:spPr>
      </p:pic>
    </p:spTree>
    <p:extLst>
      <p:ext uri="{BB962C8B-B14F-4D97-AF65-F5344CB8AC3E}">
        <p14:creationId xmlns:p14="http://schemas.microsoft.com/office/powerpoint/2010/main" val="367012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818858"/>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C90350B5-520F-27F5-A860-4840D3E578C9}"/>
              </a:ext>
            </a:extLst>
          </p:cNvPr>
          <p:cNvSpPr txBox="1"/>
          <p:nvPr/>
        </p:nvSpPr>
        <p:spPr>
          <a:xfrm>
            <a:off x="1143000" y="319867"/>
            <a:ext cx="160020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CÁCH BẢO QUẢN TIỀN CỦA CÁC BẠN TRONG TRANH </a:t>
            </a:r>
          </a:p>
        </p:txBody>
      </p:sp>
      <p:pic>
        <p:nvPicPr>
          <p:cNvPr id="10" name="Picture 9">
            <a:extLst>
              <a:ext uri="{FF2B5EF4-FFF2-40B4-BE49-F238E27FC236}">
                <a16:creationId xmlns:a16="http://schemas.microsoft.com/office/drawing/2014/main" id="{9DE4798D-2D3D-954B-62BD-2BD7174E9E74}"/>
              </a:ext>
            </a:extLst>
          </p:cNvPr>
          <p:cNvPicPr>
            <a:picLocks noChangeAspect="1"/>
          </p:cNvPicPr>
          <p:nvPr/>
        </p:nvPicPr>
        <p:blipFill rotWithShape="1">
          <a:blip r:embed="rId3"/>
          <a:srcRect t="1866"/>
          <a:stretch/>
        </p:blipFill>
        <p:spPr>
          <a:xfrm>
            <a:off x="1876425" y="1249900"/>
            <a:ext cx="5943600" cy="5144603"/>
          </a:xfrm>
          <a:prstGeom prst="rect">
            <a:avLst/>
          </a:prstGeom>
        </p:spPr>
      </p:pic>
      <p:pic>
        <p:nvPicPr>
          <p:cNvPr id="12" name="Picture 11">
            <a:extLst>
              <a:ext uri="{FF2B5EF4-FFF2-40B4-BE49-F238E27FC236}">
                <a16:creationId xmlns:a16="http://schemas.microsoft.com/office/drawing/2014/main" id="{54D8A8A4-761D-ACDE-303B-9196661064D8}"/>
              </a:ext>
            </a:extLst>
          </p:cNvPr>
          <p:cNvPicPr>
            <a:picLocks noChangeAspect="1"/>
          </p:cNvPicPr>
          <p:nvPr/>
        </p:nvPicPr>
        <p:blipFill>
          <a:blip r:embed="rId4"/>
          <a:stretch>
            <a:fillRect/>
          </a:stretch>
        </p:blipFill>
        <p:spPr>
          <a:xfrm>
            <a:off x="10778256" y="1468142"/>
            <a:ext cx="5604744" cy="4926361"/>
          </a:xfrm>
          <a:prstGeom prst="rect">
            <a:avLst/>
          </a:prstGeom>
        </p:spPr>
      </p:pic>
      <p:grpSp>
        <p:nvGrpSpPr>
          <p:cNvPr id="7" name="Group 6">
            <a:extLst>
              <a:ext uri="{FF2B5EF4-FFF2-40B4-BE49-F238E27FC236}">
                <a16:creationId xmlns:a16="http://schemas.microsoft.com/office/drawing/2014/main" id="{CCD6A80A-CE11-2904-E9E8-0539934ED23A}"/>
              </a:ext>
            </a:extLst>
          </p:cNvPr>
          <p:cNvGrpSpPr/>
          <p:nvPr/>
        </p:nvGrpSpPr>
        <p:grpSpPr>
          <a:xfrm>
            <a:off x="1343025" y="6394503"/>
            <a:ext cx="7010400" cy="2678000"/>
            <a:chOff x="1343025" y="6394503"/>
            <a:chExt cx="7010400" cy="2678000"/>
          </a:xfrm>
        </p:grpSpPr>
        <p:pic>
          <p:nvPicPr>
            <p:cNvPr id="3" name="Graphic 2" descr="Line arrow: Straight with solid fill">
              <a:extLst>
                <a:ext uri="{FF2B5EF4-FFF2-40B4-BE49-F238E27FC236}">
                  <a16:creationId xmlns:a16="http://schemas.microsoft.com/office/drawing/2014/main" id="{D82ABA8C-D17C-FD24-5CEB-A0E5F42C43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391025" y="6394503"/>
              <a:ext cx="914400" cy="914400"/>
            </a:xfrm>
            <a:prstGeom prst="rect">
              <a:avLst/>
            </a:prstGeom>
          </p:spPr>
        </p:pic>
        <p:sp>
          <p:nvSpPr>
            <p:cNvPr id="6" name="TextBox 5">
              <a:extLst>
                <a:ext uri="{FF2B5EF4-FFF2-40B4-BE49-F238E27FC236}">
                  <a16:creationId xmlns:a16="http://schemas.microsoft.com/office/drawing/2014/main" id="{3130ADA2-5C4B-FD06-41AE-1F889A09C2E6}"/>
                </a:ext>
              </a:extLst>
            </p:cNvPr>
            <p:cNvSpPr txBox="1"/>
            <p:nvPr/>
          </p:nvSpPr>
          <p:spPr>
            <a:xfrm>
              <a:off x="1343025" y="7247580"/>
              <a:ext cx="70104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Phân loại tiền, bảo quản tiền trong hộp</a:t>
              </a:r>
            </a:p>
          </p:txBody>
        </p:sp>
      </p:grpSp>
      <p:grpSp>
        <p:nvGrpSpPr>
          <p:cNvPr id="8" name="Group 7">
            <a:extLst>
              <a:ext uri="{FF2B5EF4-FFF2-40B4-BE49-F238E27FC236}">
                <a16:creationId xmlns:a16="http://schemas.microsoft.com/office/drawing/2014/main" id="{8B22C600-7C72-2FC8-41A9-DAF61BA03327}"/>
              </a:ext>
            </a:extLst>
          </p:cNvPr>
          <p:cNvGrpSpPr/>
          <p:nvPr/>
        </p:nvGrpSpPr>
        <p:grpSpPr>
          <a:xfrm>
            <a:off x="10075428" y="6514381"/>
            <a:ext cx="7010400" cy="1862041"/>
            <a:chOff x="1343025" y="6394503"/>
            <a:chExt cx="7010400" cy="1862041"/>
          </a:xfrm>
        </p:grpSpPr>
        <p:pic>
          <p:nvPicPr>
            <p:cNvPr id="9" name="Graphic 8" descr="Line arrow: Straight with solid fill">
              <a:extLst>
                <a:ext uri="{FF2B5EF4-FFF2-40B4-BE49-F238E27FC236}">
                  <a16:creationId xmlns:a16="http://schemas.microsoft.com/office/drawing/2014/main" id="{9F4019FD-AE9A-06C5-7D5E-01AE3C7624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391025" y="6394503"/>
              <a:ext cx="914400" cy="914400"/>
            </a:xfrm>
            <a:prstGeom prst="rect">
              <a:avLst/>
            </a:prstGeom>
          </p:spPr>
        </p:pic>
        <p:sp>
          <p:nvSpPr>
            <p:cNvPr id="11" name="TextBox 10">
              <a:extLst>
                <a:ext uri="{FF2B5EF4-FFF2-40B4-BE49-F238E27FC236}">
                  <a16:creationId xmlns:a16="http://schemas.microsoft.com/office/drawing/2014/main" id="{D4483050-C111-6D6D-0567-3D86F1874C6C}"/>
                </a:ext>
              </a:extLst>
            </p:cNvPr>
            <p:cNvSpPr txBox="1"/>
            <p:nvPr/>
          </p:nvSpPr>
          <p:spPr>
            <a:xfrm>
              <a:off x="1343025" y="7548658"/>
              <a:ext cx="70104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Dán lại tiền rách </a:t>
              </a:r>
            </a:p>
          </p:txBody>
        </p:sp>
      </p:grpSp>
    </p:spTree>
    <p:extLst>
      <p:ext uri="{BB962C8B-B14F-4D97-AF65-F5344CB8AC3E}">
        <p14:creationId xmlns:p14="http://schemas.microsoft.com/office/powerpoint/2010/main" val="34987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97E49369-0188-29E5-28C7-304232409307}"/>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8" name="TextBox 27">
            <a:extLst>
              <a:ext uri="{FF2B5EF4-FFF2-40B4-BE49-F238E27FC236}">
                <a16:creationId xmlns:a16="http://schemas.microsoft.com/office/drawing/2014/main" id="{0940A461-4D74-C87C-CAAF-9C1CC2D200A4}"/>
              </a:ext>
            </a:extLst>
          </p:cNvPr>
          <p:cNvSpPr txBox="1"/>
          <p:nvPr/>
        </p:nvSpPr>
        <p:spPr>
          <a:xfrm>
            <a:off x="5067300" y="419100"/>
            <a:ext cx="81534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KHỞI ĐỘNG </a:t>
            </a:r>
          </a:p>
        </p:txBody>
      </p:sp>
      <p:sp>
        <p:nvSpPr>
          <p:cNvPr id="3" name="Freeform 3">
            <a:extLst>
              <a:ext uri="{FF2B5EF4-FFF2-40B4-BE49-F238E27FC236}">
                <a16:creationId xmlns:a16="http://schemas.microsoft.com/office/drawing/2014/main" id="{E41D8DF5-434F-968B-8609-14A97D84832F}"/>
              </a:ext>
            </a:extLst>
          </p:cNvPr>
          <p:cNvSpPr/>
          <p:nvPr/>
        </p:nvSpPr>
        <p:spPr>
          <a:xfrm>
            <a:off x="685800" y="2019300"/>
            <a:ext cx="4267200" cy="7221415"/>
          </a:xfrm>
          <a:custGeom>
            <a:avLst/>
            <a:gdLst/>
            <a:ahLst/>
            <a:cxnLst/>
            <a:rect l="l" t="t" r="r" b="b"/>
            <a:pathLst>
              <a:path w="4773168" h="8229600">
                <a:moveTo>
                  <a:pt x="0" y="0"/>
                </a:moveTo>
                <a:lnTo>
                  <a:pt x="4773168" y="0"/>
                </a:lnTo>
                <a:lnTo>
                  <a:pt x="4773168"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C50C32E3-66FD-50D9-B86A-9FE588DAF26C}"/>
              </a:ext>
            </a:extLst>
          </p:cNvPr>
          <p:cNvSpPr/>
          <p:nvPr/>
        </p:nvSpPr>
        <p:spPr>
          <a:xfrm>
            <a:off x="5791200" y="1828800"/>
            <a:ext cx="10439400" cy="2286000"/>
          </a:xfrm>
          <a:prstGeom prst="wedgeRoundRectCallout">
            <a:avLst>
              <a:gd name="adj1" fmla="val -53763"/>
              <a:gd name="adj2" fmla="val 46876"/>
              <a:gd name="adj3" fmla="val 16667"/>
            </a:avLst>
          </a:prstGeom>
          <a:solidFill>
            <a:schemeClr val="accent5">
              <a:lumMod val="20000"/>
              <a:lumOff val="80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Bạn nhỏ trong bài hát đã dể dành tiền để nuôi lợn đất. </a:t>
            </a:r>
          </a:p>
        </p:txBody>
      </p:sp>
      <p:sp>
        <p:nvSpPr>
          <p:cNvPr id="5" name="Speech Bubble: Rectangle with Corners Rounded 4">
            <a:extLst>
              <a:ext uri="{FF2B5EF4-FFF2-40B4-BE49-F238E27FC236}">
                <a16:creationId xmlns:a16="http://schemas.microsoft.com/office/drawing/2014/main" id="{ECFD48EC-280D-0B33-D297-F7B7C6D5529F}"/>
              </a:ext>
            </a:extLst>
          </p:cNvPr>
          <p:cNvSpPr/>
          <p:nvPr/>
        </p:nvSpPr>
        <p:spPr>
          <a:xfrm>
            <a:off x="5819775" y="4686300"/>
            <a:ext cx="10439400" cy="3919752"/>
          </a:xfrm>
          <a:prstGeom prst="wedgeRoundRectCallout">
            <a:avLst>
              <a:gd name="adj1" fmla="val -53079"/>
              <a:gd name="adj2" fmla="val -43124"/>
              <a:gd name="adj3" fmla="val 16667"/>
            </a:avLst>
          </a:prstGeom>
          <a:solidFill>
            <a:schemeClr val="accent5">
              <a:lumMod val="20000"/>
              <a:lumOff val="80000"/>
            </a:schemeClr>
          </a:solid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Việc làm của bạn nhỏ giúp bạn tiết kiệm tiền để làm các việc có ích.</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Giúp bạn thêm quý trọng đồng tiền mà mình có được. </a:t>
            </a:r>
          </a:p>
        </p:txBody>
      </p:sp>
    </p:spTree>
    <p:extLst>
      <p:ext uri="{BB962C8B-B14F-4D97-AF65-F5344CB8AC3E}">
        <p14:creationId xmlns:p14="http://schemas.microsoft.com/office/powerpoint/2010/main" val="32889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B7E2F889-A549-9485-9917-2FBE28BC8772}"/>
              </a:ext>
            </a:extLst>
          </p:cNvPr>
          <p:cNvSpPr/>
          <p:nvPr/>
        </p:nvSpPr>
        <p:spPr>
          <a:xfrm>
            <a:off x="-1600200" y="8818858"/>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C90350B5-520F-27F5-A860-4840D3E578C9}"/>
              </a:ext>
            </a:extLst>
          </p:cNvPr>
          <p:cNvSpPr txBox="1"/>
          <p:nvPr/>
        </p:nvSpPr>
        <p:spPr>
          <a:xfrm>
            <a:off x="1143000" y="319867"/>
            <a:ext cx="160020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CÁCH BẢO QUẢN TIỀN CỦA CÁC BẠN TRONG TRANH </a:t>
            </a:r>
          </a:p>
        </p:txBody>
      </p:sp>
      <p:grpSp>
        <p:nvGrpSpPr>
          <p:cNvPr id="7" name="Group 6">
            <a:extLst>
              <a:ext uri="{FF2B5EF4-FFF2-40B4-BE49-F238E27FC236}">
                <a16:creationId xmlns:a16="http://schemas.microsoft.com/office/drawing/2014/main" id="{CCD6A80A-CE11-2904-E9E8-0539934ED23A}"/>
              </a:ext>
            </a:extLst>
          </p:cNvPr>
          <p:cNvGrpSpPr/>
          <p:nvPr/>
        </p:nvGrpSpPr>
        <p:grpSpPr>
          <a:xfrm>
            <a:off x="3733800" y="6961111"/>
            <a:ext cx="10415588" cy="1754670"/>
            <a:chOff x="912018" y="6394503"/>
            <a:chExt cx="10415588" cy="1754670"/>
          </a:xfrm>
        </p:grpSpPr>
        <p:pic>
          <p:nvPicPr>
            <p:cNvPr id="3" name="Graphic 2" descr="Line arrow: Straight with solid fill">
              <a:extLst>
                <a:ext uri="{FF2B5EF4-FFF2-40B4-BE49-F238E27FC236}">
                  <a16:creationId xmlns:a16="http://schemas.microsoft.com/office/drawing/2014/main" id="{D82ABA8C-D17C-FD24-5CEB-A0E5F42C43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791200" y="6394503"/>
              <a:ext cx="914400" cy="914400"/>
            </a:xfrm>
            <a:prstGeom prst="rect">
              <a:avLst/>
            </a:prstGeom>
          </p:spPr>
        </p:pic>
        <p:sp>
          <p:nvSpPr>
            <p:cNvPr id="6" name="TextBox 5">
              <a:extLst>
                <a:ext uri="{FF2B5EF4-FFF2-40B4-BE49-F238E27FC236}">
                  <a16:creationId xmlns:a16="http://schemas.microsoft.com/office/drawing/2014/main" id="{3130ADA2-5C4B-FD06-41AE-1F889A09C2E6}"/>
                </a:ext>
              </a:extLst>
            </p:cNvPr>
            <p:cNvSpPr txBox="1"/>
            <p:nvPr/>
          </p:nvSpPr>
          <p:spPr>
            <a:xfrm>
              <a:off x="912018" y="7247580"/>
              <a:ext cx="10415588" cy="90159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Bạn nhỏ giữ tiền cẩn thận, tránh làm mất tiền </a:t>
              </a:r>
            </a:p>
          </p:txBody>
        </p:sp>
      </p:grpSp>
      <p:pic>
        <p:nvPicPr>
          <p:cNvPr id="2" name="Picture 1">
            <a:extLst>
              <a:ext uri="{FF2B5EF4-FFF2-40B4-BE49-F238E27FC236}">
                <a16:creationId xmlns:a16="http://schemas.microsoft.com/office/drawing/2014/main" id="{8F44AFB8-7895-28F7-1EBF-51C42F5535BF}"/>
              </a:ext>
            </a:extLst>
          </p:cNvPr>
          <p:cNvPicPr>
            <a:picLocks noChangeAspect="1"/>
          </p:cNvPicPr>
          <p:nvPr/>
        </p:nvPicPr>
        <p:blipFill>
          <a:blip r:embed="rId5"/>
          <a:stretch>
            <a:fillRect/>
          </a:stretch>
        </p:blipFill>
        <p:spPr>
          <a:xfrm>
            <a:off x="4129087" y="1759256"/>
            <a:ext cx="10272713" cy="4986233"/>
          </a:xfrm>
          <a:prstGeom prst="rect">
            <a:avLst/>
          </a:prstGeom>
        </p:spPr>
      </p:pic>
      <p:sp>
        <p:nvSpPr>
          <p:cNvPr id="5" name="Freeform: Shape 4">
            <a:extLst>
              <a:ext uri="{FF2B5EF4-FFF2-40B4-BE49-F238E27FC236}">
                <a16:creationId xmlns:a16="http://schemas.microsoft.com/office/drawing/2014/main" id="{DFA34DE6-241A-3849-6433-6EF64F5894DE}"/>
              </a:ext>
            </a:extLst>
          </p:cNvPr>
          <p:cNvSpPr/>
          <p:nvPr/>
        </p:nvSpPr>
        <p:spPr>
          <a:xfrm>
            <a:off x="1087960" y="1357313"/>
            <a:ext cx="1969565" cy="7086600"/>
          </a:xfrm>
          <a:custGeom>
            <a:avLst/>
            <a:gdLst>
              <a:gd name="connsiteX0" fmla="*/ 1969565 w 1969565"/>
              <a:gd name="connsiteY0" fmla="*/ 0 h 7086600"/>
              <a:gd name="connsiteX1" fmla="*/ 1183753 w 1969565"/>
              <a:gd name="connsiteY1" fmla="*/ 1757362 h 7086600"/>
              <a:gd name="connsiteX2" fmla="*/ 1469503 w 1969565"/>
              <a:gd name="connsiteY2" fmla="*/ 3729037 h 7086600"/>
              <a:gd name="connsiteX3" fmla="*/ 69328 w 1969565"/>
              <a:gd name="connsiteY3" fmla="*/ 4486275 h 7086600"/>
              <a:gd name="connsiteX4" fmla="*/ 340790 w 1969565"/>
              <a:gd name="connsiteY4" fmla="*/ 7086600 h 708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65" h="7086600">
                <a:moveTo>
                  <a:pt x="1969565" y="0"/>
                </a:moveTo>
                <a:cubicBezTo>
                  <a:pt x="1618331" y="567928"/>
                  <a:pt x="1267097" y="1135856"/>
                  <a:pt x="1183753" y="1757362"/>
                </a:cubicBezTo>
                <a:cubicBezTo>
                  <a:pt x="1100409" y="2378868"/>
                  <a:pt x="1655240" y="3274218"/>
                  <a:pt x="1469503" y="3729037"/>
                </a:cubicBezTo>
                <a:cubicBezTo>
                  <a:pt x="1283765" y="4183856"/>
                  <a:pt x="257447" y="3926681"/>
                  <a:pt x="69328" y="4486275"/>
                </a:cubicBezTo>
                <a:cubicBezTo>
                  <a:pt x="-118791" y="5045869"/>
                  <a:pt x="110999" y="6066234"/>
                  <a:pt x="340790" y="7086600"/>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Flower without stem with solid fill">
            <a:extLst>
              <a:ext uri="{FF2B5EF4-FFF2-40B4-BE49-F238E27FC236}">
                <a16:creationId xmlns:a16="http://schemas.microsoft.com/office/drawing/2014/main" id="{BB61E64B-8D1F-D0FF-1674-10B79895E5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0337" y="883204"/>
            <a:ext cx="914400" cy="914400"/>
          </a:xfrm>
          <a:prstGeom prst="rect">
            <a:avLst/>
          </a:prstGeom>
        </p:spPr>
      </p:pic>
      <p:pic>
        <p:nvPicPr>
          <p:cNvPr id="15" name="Graphic 14" descr="Flower without stem with solid fill">
            <a:extLst>
              <a:ext uri="{FF2B5EF4-FFF2-40B4-BE49-F238E27FC236}">
                <a16:creationId xmlns:a16="http://schemas.microsoft.com/office/drawing/2014/main" id="{F7E9B2C6-BA84-0397-7A96-193336550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7090" y="1637555"/>
            <a:ext cx="770102" cy="770102"/>
          </a:xfrm>
          <a:prstGeom prst="rect">
            <a:avLst/>
          </a:prstGeom>
        </p:spPr>
      </p:pic>
      <p:pic>
        <p:nvPicPr>
          <p:cNvPr id="16" name="Graphic 15" descr="Flower without stem with solid fill">
            <a:extLst>
              <a:ext uri="{FF2B5EF4-FFF2-40B4-BE49-F238E27FC236}">
                <a16:creationId xmlns:a16="http://schemas.microsoft.com/office/drawing/2014/main" id="{FE3180C9-EC4F-18DF-17AA-EA98D0F3F4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91130" y="4649271"/>
            <a:ext cx="914400" cy="914400"/>
          </a:xfrm>
          <a:prstGeom prst="rect">
            <a:avLst/>
          </a:prstGeom>
        </p:spPr>
      </p:pic>
      <p:sp>
        <p:nvSpPr>
          <p:cNvPr id="17" name="Freeform: Shape 16">
            <a:extLst>
              <a:ext uri="{FF2B5EF4-FFF2-40B4-BE49-F238E27FC236}">
                <a16:creationId xmlns:a16="http://schemas.microsoft.com/office/drawing/2014/main" id="{5E2BBB71-9609-A6FF-7DF7-8AF429FDCBEE}"/>
              </a:ext>
            </a:extLst>
          </p:cNvPr>
          <p:cNvSpPr/>
          <p:nvPr/>
        </p:nvSpPr>
        <p:spPr>
          <a:xfrm>
            <a:off x="12730163" y="4957763"/>
            <a:ext cx="4824164" cy="5114925"/>
          </a:xfrm>
          <a:custGeom>
            <a:avLst/>
            <a:gdLst>
              <a:gd name="connsiteX0" fmla="*/ 4800600 w 4824164"/>
              <a:gd name="connsiteY0" fmla="*/ 0 h 5114925"/>
              <a:gd name="connsiteX1" fmla="*/ 4657725 w 4824164"/>
              <a:gd name="connsiteY1" fmla="*/ 1843087 h 5114925"/>
              <a:gd name="connsiteX2" fmla="*/ 3557587 w 4824164"/>
              <a:gd name="connsiteY2" fmla="*/ 2686050 h 5114925"/>
              <a:gd name="connsiteX3" fmla="*/ 3686175 w 4824164"/>
              <a:gd name="connsiteY3" fmla="*/ 4586287 h 5114925"/>
              <a:gd name="connsiteX4" fmla="*/ 0 w 4824164"/>
              <a:gd name="connsiteY4" fmla="*/ 5114925 h 511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164" h="5114925">
                <a:moveTo>
                  <a:pt x="4800600" y="0"/>
                </a:moveTo>
                <a:cubicBezTo>
                  <a:pt x="4832747" y="697706"/>
                  <a:pt x="4864894" y="1395412"/>
                  <a:pt x="4657725" y="1843087"/>
                </a:cubicBezTo>
                <a:cubicBezTo>
                  <a:pt x="4450556" y="2290762"/>
                  <a:pt x="3719512" y="2228850"/>
                  <a:pt x="3557587" y="2686050"/>
                </a:cubicBezTo>
                <a:cubicBezTo>
                  <a:pt x="3395662" y="3143250"/>
                  <a:pt x="4279106" y="4181475"/>
                  <a:pt x="3686175" y="4586287"/>
                </a:cubicBezTo>
                <a:cubicBezTo>
                  <a:pt x="3093244" y="4991099"/>
                  <a:pt x="1546622" y="5053012"/>
                  <a:pt x="0" y="5114925"/>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Flower without stem with solid fill">
            <a:extLst>
              <a:ext uri="{FF2B5EF4-FFF2-40B4-BE49-F238E27FC236}">
                <a16:creationId xmlns:a16="http://schemas.microsoft.com/office/drawing/2014/main" id="{E7295EE8-95E3-5CE5-DF92-7D33BA7959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16114" y="4686300"/>
            <a:ext cx="914400" cy="914400"/>
          </a:xfrm>
          <a:prstGeom prst="rect">
            <a:avLst/>
          </a:prstGeom>
        </p:spPr>
      </p:pic>
      <p:pic>
        <p:nvPicPr>
          <p:cNvPr id="19" name="Graphic 18" descr="Flower without stem with solid fill">
            <a:extLst>
              <a:ext uri="{FF2B5EF4-FFF2-40B4-BE49-F238E27FC236}">
                <a16:creationId xmlns:a16="http://schemas.microsoft.com/office/drawing/2014/main" id="{05663E6E-00B9-AB60-CDE6-97C04A0D7A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82867" y="5440651"/>
            <a:ext cx="770102" cy="770102"/>
          </a:xfrm>
          <a:prstGeom prst="rect">
            <a:avLst/>
          </a:prstGeom>
        </p:spPr>
      </p:pic>
      <p:pic>
        <p:nvPicPr>
          <p:cNvPr id="20" name="Graphic 19" descr="Flower without stem with solid fill">
            <a:extLst>
              <a:ext uri="{FF2B5EF4-FFF2-40B4-BE49-F238E27FC236}">
                <a16:creationId xmlns:a16="http://schemas.microsoft.com/office/drawing/2014/main" id="{152791EE-EC4A-F37C-A4B0-307950DC14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906907" y="8452367"/>
            <a:ext cx="914400" cy="914400"/>
          </a:xfrm>
          <a:prstGeom prst="rect">
            <a:avLst/>
          </a:prstGeom>
        </p:spPr>
      </p:pic>
    </p:spTree>
    <p:extLst>
      <p:ext uri="{BB962C8B-B14F-4D97-AF65-F5344CB8AC3E}">
        <p14:creationId xmlns:p14="http://schemas.microsoft.com/office/powerpoint/2010/main" val="4455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D9B09B8-76DB-EEC3-3550-C4A6057AB37C}"/>
              </a:ext>
            </a:extLst>
          </p:cNvPr>
          <p:cNvSpPr/>
          <p:nvPr/>
        </p:nvSpPr>
        <p:spPr>
          <a:xfrm>
            <a:off x="-16002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6D5FEFEC-9102-0749-D396-A45B58C94A1B}"/>
              </a:ext>
            </a:extLst>
          </p:cNvPr>
          <p:cNvSpPr/>
          <p:nvPr/>
        </p:nvSpPr>
        <p:spPr>
          <a:xfrm>
            <a:off x="2171700" y="986696"/>
            <a:ext cx="13944600" cy="1524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Theo em, còn có cách nào để bảo quản tiền?</a:t>
            </a:r>
          </a:p>
        </p:txBody>
      </p:sp>
      <p:sp>
        <p:nvSpPr>
          <p:cNvPr id="11" name="Freeform 3">
            <a:extLst>
              <a:ext uri="{FF2B5EF4-FFF2-40B4-BE49-F238E27FC236}">
                <a16:creationId xmlns:a16="http://schemas.microsoft.com/office/drawing/2014/main" id="{3547223A-613E-731E-59BF-DA8949F187F7}"/>
              </a:ext>
            </a:extLst>
          </p:cNvPr>
          <p:cNvSpPr/>
          <p:nvPr/>
        </p:nvSpPr>
        <p:spPr>
          <a:xfrm>
            <a:off x="12192000" y="4381500"/>
            <a:ext cx="5410200" cy="5562600"/>
          </a:xfrm>
          <a:custGeom>
            <a:avLst/>
            <a:gdLst/>
            <a:ahLst/>
            <a:cxnLst/>
            <a:rect l="l" t="t" r="r" b="b"/>
            <a:pathLst>
              <a:path w="7149465" h="8229600">
                <a:moveTo>
                  <a:pt x="0" y="0"/>
                </a:moveTo>
                <a:lnTo>
                  <a:pt x="7149465" y="0"/>
                </a:lnTo>
                <a:lnTo>
                  <a:pt x="7149465" y="8229600"/>
                </a:lnTo>
                <a:lnTo>
                  <a:pt x="0" y="8229600"/>
                </a:lnTo>
                <a:lnTo>
                  <a:pt x="0" y="0"/>
                </a:lnTo>
                <a:close/>
              </a:path>
            </a:pathLst>
          </a:custGeom>
          <a:blipFill>
            <a:blip r:embed="rId3"/>
            <a:stretch>
              <a:fillRect/>
            </a:stretch>
          </a:blipFill>
        </p:spPr>
        <p:txBody>
          <a:bodyPr/>
          <a:lstStyle/>
          <a:p>
            <a:endParaRPr lang="en-US"/>
          </a:p>
        </p:txBody>
      </p:sp>
      <p:sp>
        <p:nvSpPr>
          <p:cNvPr id="21" name="TextBox 20">
            <a:extLst>
              <a:ext uri="{FF2B5EF4-FFF2-40B4-BE49-F238E27FC236}">
                <a16:creationId xmlns:a16="http://schemas.microsoft.com/office/drawing/2014/main" id="{E11AE55B-EEA2-3AB1-E2A0-8A89A1D19447}"/>
              </a:ext>
            </a:extLst>
          </p:cNvPr>
          <p:cNvSpPr txBox="1"/>
          <p:nvPr/>
        </p:nvSpPr>
        <p:spPr>
          <a:xfrm>
            <a:off x="3581400" y="3009900"/>
            <a:ext cx="7696200" cy="4825745"/>
          </a:xfrm>
          <a:prstGeom prst="rect">
            <a:avLst/>
          </a:prstGeom>
          <a:noFill/>
        </p:spPr>
        <p:txBody>
          <a:bodyPr wrap="square">
            <a:spAutoFit/>
          </a:bodyPr>
          <a:lstStyle/>
          <a:p>
            <a:pPr algn="just">
              <a:lnSpc>
                <a:spcPct val="200000"/>
              </a:lnSpc>
            </a:pPr>
            <a:r>
              <a:rPr lang="en-US" sz="4000">
                <a:latin typeface="Arial" panose="020B0604020202020204" pitchFamily="34" charset="0"/>
                <a:cs typeface="Arial" panose="020B0604020202020204" pitchFamily="34" charset="0"/>
              </a:rPr>
              <a:t>Một số cách bảo quản tiền: </a:t>
            </a:r>
          </a:p>
          <a:p>
            <a:pPr marL="571500" indent="-571500" algn="just">
              <a:lnSpc>
                <a:spcPct val="200000"/>
              </a:lnSpc>
              <a:buFont typeface="Wingdings" panose="05000000000000000000" pitchFamily="2" charset="2"/>
              <a:buChar char="§"/>
            </a:pPr>
            <a:r>
              <a:rPr lang="en-US" sz="4000">
                <a:latin typeface="Arial" panose="020B0604020202020204" pitchFamily="34" charset="0"/>
                <a:cs typeface="Arial" panose="020B0604020202020204" pitchFamily="34" charset="0"/>
              </a:rPr>
              <a:t>Không vò tiền nhàu nát.</a:t>
            </a:r>
          </a:p>
          <a:p>
            <a:pPr marL="571500" indent="-571500" algn="just">
              <a:lnSpc>
                <a:spcPct val="200000"/>
              </a:lnSpc>
              <a:buFont typeface="Wingdings" panose="05000000000000000000" pitchFamily="2" charset="2"/>
              <a:buChar char="§"/>
            </a:pPr>
            <a:r>
              <a:rPr lang="en-US" sz="4000">
                <a:latin typeface="Arial" panose="020B0604020202020204" pitchFamily="34" charset="0"/>
                <a:cs typeface="Arial" panose="020B0604020202020204" pitchFamily="34" charset="0"/>
              </a:rPr>
              <a:t>Không làm ướt tiền. </a:t>
            </a:r>
          </a:p>
          <a:p>
            <a:pPr marL="571500" indent="-571500" algn="just">
              <a:lnSpc>
                <a:spcPct val="200000"/>
              </a:lnSpc>
              <a:buFont typeface="Wingdings" panose="05000000000000000000" pitchFamily="2" charset="2"/>
              <a:buChar char="§"/>
            </a:pPr>
            <a:r>
              <a:rPr lang="en-US" sz="4000">
                <a:latin typeface="Arial" panose="020B0604020202020204" pitchFamily="34" charset="0"/>
                <a:cs typeface="Arial" panose="020B0604020202020204" pitchFamily="34" charset="0"/>
              </a:rPr>
              <a:t>Vuốt tiền phẳng phiu. </a:t>
            </a:r>
          </a:p>
        </p:txBody>
      </p:sp>
      <p:sp>
        <p:nvSpPr>
          <p:cNvPr id="22" name="Freeform 9">
            <a:extLst>
              <a:ext uri="{FF2B5EF4-FFF2-40B4-BE49-F238E27FC236}">
                <a16:creationId xmlns:a16="http://schemas.microsoft.com/office/drawing/2014/main" id="{34F36C87-36E7-8B10-D3F5-D27DBC265349}"/>
              </a:ext>
            </a:extLst>
          </p:cNvPr>
          <p:cNvSpPr/>
          <p:nvPr/>
        </p:nvSpPr>
        <p:spPr>
          <a:xfrm flipH="1">
            <a:off x="457200" y="6168295"/>
            <a:ext cx="2914650" cy="3132009"/>
          </a:xfrm>
          <a:custGeom>
            <a:avLst/>
            <a:gdLst/>
            <a:ahLst/>
            <a:cxnLst/>
            <a:rect l="l" t="t" r="r" b="b"/>
            <a:pathLst>
              <a:path w="9259747" h="8229600">
                <a:moveTo>
                  <a:pt x="0" y="0"/>
                </a:moveTo>
                <a:lnTo>
                  <a:pt x="9259747" y="0"/>
                </a:lnTo>
                <a:lnTo>
                  <a:pt x="9259747"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9854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3" name="Freeform 3"/>
          <p:cNvSpPr/>
          <p:nvPr/>
        </p:nvSpPr>
        <p:spPr>
          <a:xfrm rot="1917868">
            <a:off x="13600624" y="9205600"/>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4774" y="9111146"/>
            <a:ext cx="1020198" cy="933906"/>
          </a:xfrm>
          <a:custGeom>
            <a:avLst/>
            <a:gdLst/>
            <a:ahLst/>
            <a:cxnLst/>
            <a:rect l="l" t="t" r="r" b="b"/>
            <a:pathLst>
              <a:path w="1020198" h="933906">
                <a:moveTo>
                  <a:pt x="0" y="0"/>
                </a:moveTo>
                <a:lnTo>
                  <a:pt x="1020198" y="0"/>
                </a:lnTo>
                <a:lnTo>
                  <a:pt x="1020198" y="933906"/>
                </a:lnTo>
                <a:lnTo>
                  <a:pt x="0" y="933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825525" y="8277914"/>
            <a:ext cx="1852745" cy="2198016"/>
          </a:xfrm>
          <a:custGeom>
            <a:avLst/>
            <a:gdLst/>
            <a:ahLst/>
            <a:cxnLst/>
            <a:rect l="l" t="t" r="r" b="b"/>
            <a:pathLst>
              <a:path w="1852745" h="2198016">
                <a:moveTo>
                  <a:pt x="0" y="0"/>
                </a:moveTo>
                <a:lnTo>
                  <a:pt x="1852745" y="0"/>
                </a:lnTo>
                <a:lnTo>
                  <a:pt x="1852745" y="2198016"/>
                </a:lnTo>
                <a:lnTo>
                  <a:pt x="0" y="2198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401326" y="8277914"/>
            <a:ext cx="2115290" cy="2070340"/>
          </a:xfrm>
          <a:custGeom>
            <a:avLst/>
            <a:gdLst/>
            <a:ahLst/>
            <a:cxnLst/>
            <a:rect l="l" t="t" r="r" b="b"/>
            <a:pathLst>
              <a:path w="2115290" h="2070340">
                <a:moveTo>
                  <a:pt x="0" y="0"/>
                </a:moveTo>
                <a:lnTo>
                  <a:pt x="2115290" y="0"/>
                </a:lnTo>
                <a:lnTo>
                  <a:pt x="2115290" y="2070340"/>
                </a:lnTo>
                <a:lnTo>
                  <a:pt x="0" y="20703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85A6E2FD-D509-09D7-945C-6FDF8CFBF02A}"/>
              </a:ext>
            </a:extLst>
          </p:cNvPr>
          <p:cNvSpPr/>
          <p:nvPr/>
        </p:nvSpPr>
        <p:spPr>
          <a:xfrm>
            <a:off x="1058795" y="1892575"/>
            <a:ext cx="16154400" cy="5500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1111020" y="1028700"/>
            <a:ext cx="2871588" cy="2415723"/>
          </a:xfrm>
          <a:custGeom>
            <a:avLst/>
            <a:gdLst/>
            <a:ahLst/>
            <a:cxnLst/>
            <a:rect l="l" t="t" r="r" b="b"/>
            <a:pathLst>
              <a:path w="2871588" h="2415723">
                <a:moveTo>
                  <a:pt x="0" y="0"/>
                </a:moveTo>
                <a:lnTo>
                  <a:pt x="2871588" y="0"/>
                </a:lnTo>
                <a:lnTo>
                  <a:pt x="2871588" y="2415723"/>
                </a:lnTo>
                <a:lnTo>
                  <a:pt x="0" y="24157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5463481" y="-293506"/>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7D0FA8D-A10D-64C2-0388-0D4C652C93BE}"/>
              </a:ext>
            </a:extLst>
          </p:cNvPr>
          <p:cNvSpPr txBox="1"/>
          <p:nvPr/>
        </p:nvSpPr>
        <p:spPr>
          <a:xfrm>
            <a:off x="1261284" y="2778441"/>
            <a:ext cx="15765431" cy="3370153"/>
          </a:xfrm>
          <a:prstGeom prst="rect">
            <a:avLst/>
          </a:prstGeom>
          <a:noFill/>
        </p:spPr>
        <p:txBody>
          <a:bodyPr wrap="square" rtlCol="0">
            <a:spAutoFit/>
          </a:bodyPr>
          <a:lstStyle/>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PHẦN 4.</a:t>
            </a:r>
          </a:p>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CÁCH TIẾT KIỆM TIỀN</a:t>
            </a:r>
          </a:p>
          <a:p>
            <a:endParaRPr lang="en-US"/>
          </a:p>
        </p:txBody>
      </p:sp>
      <p:pic>
        <p:nvPicPr>
          <p:cNvPr id="1028" name="Picture 4" descr="Financial profit ">
            <a:extLst>
              <a:ext uri="{FF2B5EF4-FFF2-40B4-BE49-F238E27FC236}">
                <a16:creationId xmlns:a16="http://schemas.microsoft.com/office/drawing/2014/main" id="{55D9F58B-7870-66C0-8826-ACB5004B6F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73922" y="5959648"/>
            <a:ext cx="1503205" cy="150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in ">
            <a:extLst>
              <a:ext uri="{FF2B5EF4-FFF2-40B4-BE49-F238E27FC236}">
                <a16:creationId xmlns:a16="http://schemas.microsoft.com/office/drawing/2014/main" id="{CAD45C76-6145-47B7-1B70-5434F155D0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588" y="1357838"/>
            <a:ext cx="1387273" cy="138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0753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CC33D2-1F4F-18AC-6F38-1F1FD610741F}"/>
              </a:ext>
            </a:extLst>
          </p:cNvPr>
          <p:cNvPicPr>
            <a:picLocks noChangeAspect="1"/>
          </p:cNvPicPr>
          <p:nvPr/>
        </p:nvPicPr>
        <p:blipFill>
          <a:blip r:embed="rId2"/>
          <a:stretch>
            <a:fillRect/>
          </a:stretch>
        </p:blipFill>
        <p:spPr>
          <a:xfrm>
            <a:off x="1143000" y="2784337"/>
            <a:ext cx="6781800" cy="5940191"/>
          </a:xfrm>
          <a:prstGeom prst="rect">
            <a:avLst/>
          </a:prstGeom>
        </p:spPr>
      </p:pic>
      <p:pic>
        <p:nvPicPr>
          <p:cNvPr id="9" name="Picture 8">
            <a:extLst>
              <a:ext uri="{FF2B5EF4-FFF2-40B4-BE49-F238E27FC236}">
                <a16:creationId xmlns:a16="http://schemas.microsoft.com/office/drawing/2014/main" id="{2D6240BB-8692-BD28-A5FE-A1E5C42C4E9B}"/>
              </a:ext>
            </a:extLst>
          </p:cNvPr>
          <p:cNvPicPr>
            <a:picLocks noChangeAspect="1"/>
          </p:cNvPicPr>
          <p:nvPr/>
        </p:nvPicPr>
        <p:blipFill rotWithShape="1">
          <a:blip r:embed="rId3"/>
          <a:srcRect r="10992"/>
          <a:stretch/>
        </p:blipFill>
        <p:spPr>
          <a:xfrm>
            <a:off x="10210800" y="2620437"/>
            <a:ext cx="6476998" cy="6104091"/>
          </a:xfrm>
          <a:prstGeom prst="rect">
            <a:avLst/>
          </a:prstGeom>
        </p:spPr>
      </p:pic>
      <p:sp>
        <p:nvSpPr>
          <p:cNvPr id="8" name="Freeform 6">
            <a:extLst>
              <a:ext uri="{FF2B5EF4-FFF2-40B4-BE49-F238E27FC236}">
                <a16:creationId xmlns:a16="http://schemas.microsoft.com/office/drawing/2014/main" id="{8D9B09B8-76DB-EEC3-3550-C4A6057AB37C}"/>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4"/>
            <a:stretch>
              <a:fillRect/>
            </a:stretch>
          </a:blipFill>
        </p:spPr>
        <p:txBody>
          <a:bodyPr/>
          <a:lstStyle/>
          <a:p>
            <a:endParaRPr lang="en-US"/>
          </a:p>
        </p:txBody>
      </p:sp>
      <p:sp>
        <p:nvSpPr>
          <p:cNvPr id="2" name="TextBox 1">
            <a:extLst>
              <a:ext uri="{FF2B5EF4-FFF2-40B4-BE49-F238E27FC236}">
                <a16:creationId xmlns:a16="http://schemas.microsoft.com/office/drawing/2014/main" id="{673EBC66-17A8-2662-9EA7-15A815387F1F}"/>
              </a:ext>
            </a:extLst>
          </p:cNvPr>
          <p:cNvSpPr txBox="1"/>
          <p:nvPr/>
        </p:nvSpPr>
        <p:spPr>
          <a:xfrm>
            <a:off x="5600700" y="571500"/>
            <a:ext cx="7086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QUAN SÁT TRANH </a:t>
            </a:r>
          </a:p>
        </p:txBody>
      </p:sp>
      <p:sp>
        <p:nvSpPr>
          <p:cNvPr id="12" name="TextBox 11">
            <a:extLst>
              <a:ext uri="{FF2B5EF4-FFF2-40B4-BE49-F238E27FC236}">
                <a16:creationId xmlns:a16="http://schemas.microsoft.com/office/drawing/2014/main" id="{9546A548-FA74-2BEB-C213-7F6A29A3FCB0}"/>
              </a:ext>
            </a:extLst>
          </p:cNvPr>
          <p:cNvSpPr txBox="1"/>
          <p:nvPr/>
        </p:nvSpPr>
        <p:spPr>
          <a:xfrm>
            <a:off x="1790700" y="1683052"/>
            <a:ext cx="14706600" cy="707886"/>
          </a:xfrm>
          <a:prstGeom prst="rect">
            <a:avLst/>
          </a:prstGeom>
          <a:noFill/>
        </p:spPr>
        <p:txBody>
          <a:bodyPr wrap="square" rtlCol="0">
            <a:spAutoFit/>
          </a:bodyPr>
          <a:lstStyle/>
          <a:p>
            <a:pPr algn="ctr"/>
            <a:r>
              <a:rPr lang="en-US" sz="4000">
                <a:solidFill>
                  <a:srgbClr val="FF0000"/>
                </a:solidFill>
                <a:latin typeface="Arial" panose="020B0604020202020204" pitchFamily="34" charset="0"/>
                <a:cs typeface="Arial" panose="020B0604020202020204" pitchFamily="34" charset="0"/>
              </a:rPr>
              <a:t>Hãy nêu những việc làm để tiết kiệm tiền qua những bức tranh</a:t>
            </a:r>
          </a:p>
        </p:txBody>
      </p:sp>
    </p:spTree>
    <p:extLst>
      <p:ext uri="{BB962C8B-B14F-4D97-AF65-F5344CB8AC3E}">
        <p14:creationId xmlns:p14="http://schemas.microsoft.com/office/powerpoint/2010/main" val="3641107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352134-3F06-642E-9D83-363BED7FB857}"/>
              </a:ext>
            </a:extLst>
          </p:cNvPr>
          <p:cNvPicPr>
            <a:picLocks noChangeAspect="1"/>
          </p:cNvPicPr>
          <p:nvPr/>
        </p:nvPicPr>
        <p:blipFill>
          <a:blip r:embed="rId2"/>
          <a:stretch>
            <a:fillRect/>
          </a:stretch>
        </p:blipFill>
        <p:spPr>
          <a:xfrm>
            <a:off x="144292" y="345331"/>
            <a:ext cx="11615738" cy="4816282"/>
          </a:xfrm>
          <a:prstGeom prst="rect">
            <a:avLst/>
          </a:prstGeom>
        </p:spPr>
      </p:pic>
      <p:pic>
        <p:nvPicPr>
          <p:cNvPr id="7" name="Picture 6">
            <a:extLst>
              <a:ext uri="{FF2B5EF4-FFF2-40B4-BE49-F238E27FC236}">
                <a16:creationId xmlns:a16="http://schemas.microsoft.com/office/drawing/2014/main" id="{90DE2F96-1040-1152-3879-F71DFB936BC3}"/>
              </a:ext>
            </a:extLst>
          </p:cNvPr>
          <p:cNvPicPr>
            <a:picLocks noChangeAspect="1"/>
          </p:cNvPicPr>
          <p:nvPr/>
        </p:nvPicPr>
        <p:blipFill>
          <a:blip r:embed="rId3"/>
          <a:stretch>
            <a:fillRect/>
          </a:stretch>
        </p:blipFill>
        <p:spPr>
          <a:xfrm>
            <a:off x="6432998" y="5161613"/>
            <a:ext cx="11615738" cy="4786384"/>
          </a:xfrm>
          <a:prstGeom prst="rect">
            <a:avLst/>
          </a:prstGeom>
        </p:spPr>
      </p:pic>
      <p:sp>
        <p:nvSpPr>
          <p:cNvPr id="11" name="Freeform 12">
            <a:extLst>
              <a:ext uri="{FF2B5EF4-FFF2-40B4-BE49-F238E27FC236}">
                <a16:creationId xmlns:a16="http://schemas.microsoft.com/office/drawing/2014/main" id="{084AA99E-B0E0-88D7-3A50-66ED705738D7}"/>
              </a:ext>
            </a:extLst>
          </p:cNvPr>
          <p:cNvSpPr/>
          <p:nvPr/>
        </p:nvSpPr>
        <p:spPr>
          <a:xfrm>
            <a:off x="15392400" y="0"/>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25">
            <a:extLst>
              <a:ext uri="{FF2B5EF4-FFF2-40B4-BE49-F238E27FC236}">
                <a16:creationId xmlns:a16="http://schemas.microsoft.com/office/drawing/2014/main" id="{209FFC2B-F7CD-3F74-EC1A-105873372ED8}"/>
              </a:ext>
            </a:extLst>
          </p:cNvPr>
          <p:cNvSpPr/>
          <p:nvPr/>
        </p:nvSpPr>
        <p:spPr>
          <a:xfrm>
            <a:off x="359467" y="8123336"/>
            <a:ext cx="1852745" cy="2198016"/>
          </a:xfrm>
          <a:custGeom>
            <a:avLst/>
            <a:gdLst/>
            <a:ahLst/>
            <a:cxnLst/>
            <a:rect l="l" t="t" r="r" b="b"/>
            <a:pathLst>
              <a:path w="1852745" h="2198016">
                <a:moveTo>
                  <a:pt x="0" y="0"/>
                </a:moveTo>
                <a:lnTo>
                  <a:pt x="1852745" y="0"/>
                </a:lnTo>
                <a:lnTo>
                  <a:pt x="1852745" y="2198016"/>
                </a:lnTo>
                <a:lnTo>
                  <a:pt x="0" y="2198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3AEF61F5-D3A1-A5D5-B377-592902EB1259}"/>
              </a:ext>
            </a:extLst>
          </p:cNvPr>
          <p:cNvSpPr/>
          <p:nvPr/>
        </p:nvSpPr>
        <p:spPr>
          <a:xfrm>
            <a:off x="3173886" y="8123336"/>
            <a:ext cx="2177235" cy="2327557"/>
          </a:xfrm>
          <a:custGeom>
            <a:avLst/>
            <a:gdLst/>
            <a:ahLst/>
            <a:cxnLst/>
            <a:rect l="l" t="t" r="r" b="b"/>
            <a:pathLst>
              <a:path w="2298411" h="2457099">
                <a:moveTo>
                  <a:pt x="0" y="0"/>
                </a:moveTo>
                <a:lnTo>
                  <a:pt x="2298411" y="0"/>
                </a:lnTo>
                <a:lnTo>
                  <a:pt x="2298411" y="2457098"/>
                </a:lnTo>
                <a:lnTo>
                  <a:pt x="0" y="2457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51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E3DD5-1D28-69E8-D297-EAC0BDC5AAC7}"/>
              </a:ext>
            </a:extLst>
          </p:cNvPr>
          <p:cNvSpPr txBox="1"/>
          <p:nvPr/>
        </p:nvSpPr>
        <p:spPr>
          <a:xfrm>
            <a:off x="4076700" y="571500"/>
            <a:ext cx="10134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NHỮNG CÁCH TIẾT KIỆM TIỀN </a:t>
            </a:r>
          </a:p>
        </p:txBody>
      </p:sp>
      <p:pic>
        <p:nvPicPr>
          <p:cNvPr id="5" name="Picture 4">
            <a:extLst>
              <a:ext uri="{FF2B5EF4-FFF2-40B4-BE49-F238E27FC236}">
                <a16:creationId xmlns:a16="http://schemas.microsoft.com/office/drawing/2014/main" id="{378E5DAB-3473-F4A2-98C3-3F23B08EE35F}"/>
              </a:ext>
            </a:extLst>
          </p:cNvPr>
          <p:cNvPicPr>
            <a:picLocks noChangeAspect="1"/>
          </p:cNvPicPr>
          <p:nvPr/>
        </p:nvPicPr>
        <p:blipFill>
          <a:blip r:embed="rId2"/>
          <a:stretch>
            <a:fillRect/>
          </a:stretch>
        </p:blipFill>
        <p:spPr>
          <a:xfrm>
            <a:off x="1295400" y="1804236"/>
            <a:ext cx="6781800" cy="5940191"/>
          </a:xfrm>
          <a:prstGeom prst="rect">
            <a:avLst/>
          </a:prstGeom>
        </p:spPr>
      </p:pic>
      <p:pic>
        <p:nvPicPr>
          <p:cNvPr id="6" name="Picture 5">
            <a:extLst>
              <a:ext uri="{FF2B5EF4-FFF2-40B4-BE49-F238E27FC236}">
                <a16:creationId xmlns:a16="http://schemas.microsoft.com/office/drawing/2014/main" id="{2361D53E-8413-B4A0-8119-DB03FC0F23F2}"/>
              </a:ext>
            </a:extLst>
          </p:cNvPr>
          <p:cNvPicPr>
            <a:picLocks noChangeAspect="1"/>
          </p:cNvPicPr>
          <p:nvPr/>
        </p:nvPicPr>
        <p:blipFill rotWithShape="1">
          <a:blip r:embed="rId3"/>
          <a:srcRect r="10992"/>
          <a:stretch/>
        </p:blipFill>
        <p:spPr>
          <a:xfrm>
            <a:off x="10363200" y="1640336"/>
            <a:ext cx="6476998" cy="6104091"/>
          </a:xfrm>
          <a:prstGeom prst="rect">
            <a:avLst/>
          </a:prstGeom>
        </p:spPr>
      </p:pic>
      <p:grpSp>
        <p:nvGrpSpPr>
          <p:cNvPr id="12" name="Group 11">
            <a:extLst>
              <a:ext uri="{FF2B5EF4-FFF2-40B4-BE49-F238E27FC236}">
                <a16:creationId xmlns:a16="http://schemas.microsoft.com/office/drawing/2014/main" id="{1BC80CDC-1D6C-3B0F-46C1-FEA51F809392}"/>
              </a:ext>
            </a:extLst>
          </p:cNvPr>
          <p:cNvGrpSpPr/>
          <p:nvPr/>
        </p:nvGrpSpPr>
        <p:grpSpPr>
          <a:xfrm>
            <a:off x="2057400" y="7866447"/>
            <a:ext cx="5257800" cy="1821681"/>
            <a:chOff x="1752600" y="7823795"/>
            <a:chExt cx="5257800" cy="1821681"/>
          </a:xfrm>
        </p:grpSpPr>
        <p:pic>
          <p:nvPicPr>
            <p:cNvPr id="9" name="Graphic 8" descr="Line arrow: Straight with solid fill">
              <a:extLst>
                <a:ext uri="{FF2B5EF4-FFF2-40B4-BE49-F238E27FC236}">
                  <a16:creationId xmlns:a16="http://schemas.microsoft.com/office/drawing/2014/main" id="{2EE946C5-42C7-96EA-8DFA-FF81696365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924300" y="7823795"/>
              <a:ext cx="914400" cy="914400"/>
            </a:xfrm>
            <a:prstGeom prst="rect">
              <a:avLst/>
            </a:prstGeom>
          </p:spPr>
        </p:pic>
        <p:sp>
          <p:nvSpPr>
            <p:cNvPr id="10" name="TextBox 9">
              <a:extLst>
                <a:ext uri="{FF2B5EF4-FFF2-40B4-BE49-F238E27FC236}">
                  <a16:creationId xmlns:a16="http://schemas.microsoft.com/office/drawing/2014/main" id="{16C93FA3-5037-2C98-665D-7BD0E314249A}"/>
                </a:ext>
              </a:extLst>
            </p:cNvPr>
            <p:cNvSpPr txBox="1"/>
            <p:nvPr/>
          </p:nvSpPr>
          <p:spPr>
            <a:xfrm>
              <a:off x="1752600" y="8937590"/>
              <a:ext cx="52578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Tiết kiệm điện </a:t>
              </a:r>
            </a:p>
          </p:txBody>
        </p:sp>
      </p:grpSp>
      <p:grpSp>
        <p:nvGrpSpPr>
          <p:cNvPr id="15" name="Group 14">
            <a:extLst>
              <a:ext uri="{FF2B5EF4-FFF2-40B4-BE49-F238E27FC236}">
                <a16:creationId xmlns:a16="http://schemas.microsoft.com/office/drawing/2014/main" id="{A81F1C1E-CBB5-DBA0-869E-ECAE71CEFC41}"/>
              </a:ext>
            </a:extLst>
          </p:cNvPr>
          <p:cNvGrpSpPr/>
          <p:nvPr/>
        </p:nvGrpSpPr>
        <p:grpSpPr>
          <a:xfrm>
            <a:off x="11125201" y="7870006"/>
            <a:ext cx="5257800" cy="1821681"/>
            <a:chOff x="1752600" y="7823795"/>
            <a:chExt cx="5257800" cy="1821681"/>
          </a:xfrm>
        </p:grpSpPr>
        <p:pic>
          <p:nvPicPr>
            <p:cNvPr id="16" name="Graphic 15" descr="Line arrow: Straight with solid fill">
              <a:extLst>
                <a:ext uri="{FF2B5EF4-FFF2-40B4-BE49-F238E27FC236}">
                  <a16:creationId xmlns:a16="http://schemas.microsoft.com/office/drawing/2014/main" id="{EB345D9F-9B9F-6A8C-7702-F54DCDDD5A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924300" y="7823795"/>
              <a:ext cx="914400" cy="914400"/>
            </a:xfrm>
            <a:prstGeom prst="rect">
              <a:avLst/>
            </a:prstGeom>
          </p:spPr>
        </p:pic>
        <p:sp>
          <p:nvSpPr>
            <p:cNvPr id="17" name="TextBox 16">
              <a:extLst>
                <a:ext uri="{FF2B5EF4-FFF2-40B4-BE49-F238E27FC236}">
                  <a16:creationId xmlns:a16="http://schemas.microsoft.com/office/drawing/2014/main" id="{06AB5029-51F5-61CF-5726-9E7B778E42DF}"/>
                </a:ext>
              </a:extLst>
            </p:cNvPr>
            <p:cNvSpPr txBox="1"/>
            <p:nvPr/>
          </p:nvSpPr>
          <p:spPr>
            <a:xfrm>
              <a:off x="1752600" y="8937590"/>
              <a:ext cx="52578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Nuôi lợn đất</a:t>
              </a:r>
            </a:p>
          </p:txBody>
        </p:sp>
      </p:grpSp>
    </p:spTree>
    <p:extLst>
      <p:ext uri="{BB962C8B-B14F-4D97-AF65-F5344CB8AC3E}">
        <p14:creationId xmlns:p14="http://schemas.microsoft.com/office/powerpoint/2010/main" val="229853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FB340F-69DB-08DF-26C6-307C735F0675}"/>
              </a:ext>
            </a:extLst>
          </p:cNvPr>
          <p:cNvPicPr>
            <a:picLocks noChangeAspect="1"/>
          </p:cNvPicPr>
          <p:nvPr/>
        </p:nvPicPr>
        <p:blipFill>
          <a:blip r:embed="rId2"/>
          <a:stretch>
            <a:fillRect/>
          </a:stretch>
        </p:blipFill>
        <p:spPr>
          <a:xfrm>
            <a:off x="144292" y="863837"/>
            <a:ext cx="10365224" cy="4297776"/>
          </a:xfrm>
          <a:prstGeom prst="rect">
            <a:avLst/>
          </a:prstGeom>
        </p:spPr>
      </p:pic>
      <p:pic>
        <p:nvPicPr>
          <p:cNvPr id="4" name="Picture 3">
            <a:extLst>
              <a:ext uri="{FF2B5EF4-FFF2-40B4-BE49-F238E27FC236}">
                <a16:creationId xmlns:a16="http://schemas.microsoft.com/office/drawing/2014/main" id="{6FCC817D-B463-721D-2263-FB163D90B67C}"/>
              </a:ext>
            </a:extLst>
          </p:cNvPr>
          <p:cNvPicPr>
            <a:picLocks noChangeAspect="1"/>
          </p:cNvPicPr>
          <p:nvPr/>
        </p:nvPicPr>
        <p:blipFill>
          <a:blip r:embed="rId3"/>
          <a:stretch>
            <a:fillRect/>
          </a:stretch>
        </p:blipFill>
        <p:spPr>
          <a:xfrm>
            <a:off x="7391400" y="5639130"/>
            <a:ext cx="10365224" cy="4271097"/>
          </a:xfrm>
          <a:prstGeom prst="rect">
            <a:avLst/>
          </a:prstGeom>
        </p:spPr>
      </p:pic>
      <p:grpSp>
        <p:nvGrpSpPr>
          <p:cNvPr id="7" name="Group 6">
            <a:extLst>
              <a:ext uri="{FF2B5EF4-FFF2-40B4-BE49-F238E27FC236}">
                <a16:creationId xmlns:a16="http://schemas.microsoft.com/office/drawing/2014/main" id="{1FC8BCBB-A0AE-D4CA-0862-08E8CAD348DE}"/>
              </a:ext>
            </a:extLst>
          </p:cNvPr>
          <p:cNvGrpSpPr/>
          <p:nvPr/>
        </p:nvGrpSpPr>
        <p:grpSpPr>
          <a:xfrm>
            <a:off x="1600200" y="5639129"/>
            <a:ext cx="5257800" cy="2938718"/>
            <a:chOff x="1752600" y="7823795"/>
            <a:chExt cx="5257800" cy="2938718"/>
          </a:xfrm>
        </p:grpSpPr>
        <p:pic>
          <p:nvPicPr>
            <p:cNvPr id="8" name="Graphic 7" descr="Line arrow: Straight with solid fill">
              <a:extLst>
                <a:ext uri="{FF2B5EF4-FFF2-40B4-BE49-F238E27FC236}">
                  <a16:creationId xmlns:a16="http://schemas.microsoft.com/office/drawing/2014/main" id="{D8C99DF9-7FC3-4B31-1D79-7378DD8E90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924300" y="7823795"/>
              <a:ext cx="914400" cy="914400"/>
            </a:xfrm>
            <a:prstGeom prst="rect">
              <a:avLst/>
            </a:prstGeom>
          </p:spPr>
        </p:pic>
        <p:sp>
          <p:nvSpPr>
            <p:cNvPr id="11" name="TextBox 10">
              <a:extLst>
                <a:ext uri="{FF2B5EF4-FFF2-40B4-BE49-F238E27FC236}">
                  <a16:creationId xmlns:a16="http://schemas.microsoft.com/office/drawing/2014/main" id="{906244DC-81B3-C1F4-118E-7936C1DC534A}"/>
                </a:ext>
              </a:extLst>
            </p:cNvPr>
            <p:cNvSpPr txBox="1"/>
            <p:nvPr/>
          </p:nvSpPr>
          <p:spPr>
            <a:xfrm>
              <a:off x="1752600" y="8937590"/>
              <a:ext cx="52578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Mua đồ vừa phải, không đắt tiền </a:t>
              </a:r>
            </a:p>
          </p:txBody>
        </p:sp>
      </p:grpSp>
      <p:grpSp>
        <p:nvGrpSpPr>
          <p:cNvPr id="13" name="Group 12">
            <a:extLst>
              <a:ext uri="{FF2B5EF4-FFF2-40B4-BE49-F238E27FC236}">
                <a16:creationId xmlns:a16="http://schemas.microsoft.com/office/drawing/2014/main" id="{B11DFB9C-0DA8-5AFC-783D-C2B2AD234378}"/>
              </a:ext>
            </a:extLst>
          </p:cNvPr>
          <p:cNvGrpSpPr/>
          <p:nvPr/>
        </p:nvGrpSpPr>
        <p:grpSpPr>
          <a:xfrm>
            <a:off x="11125200" y="2497403"/>
            <a:ext cx="5257800" cy="3141726"/>
            <a:chOff x="1752600" y="8937590"/>
            <a:chExt cx="5257800" cy="3141726"/>
          </a:xfrm>
        </p:grpSpPr>
        <p:pic>
          <p:nvPicPr>
            <p:cNvPr id="14" name="Graphic 13" descr="Line arrow: Straight with solid fill">
              <a:extLst>
                <a:ext uri="{FF2B5EF4-FFF2-40B4-BE49-F238E27FC236}">
                  <a16:creationId xmlns:a16="http://schemas.microsoft.com/office/drawing/2014/main" id="{FABFF0D3-D62F-1725-0572-1676336C1D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3924300" y="11164916"/>
              <a:ext cx="914400" cy="914400"/>
            </a:xfrm>
            <a:prstGeom prst="rect">
              <a:avLst/>
            </a:prstGeom>
          </p:spPr>
        </p:pic>
        <p:sp>
          <p:nvSpPr>
            <p:cNvPr id="18" name="TextBox 17">
              <a:extLst>
                <a:ext uri="{FF2B5EF4-FFF2-40B4-BE49-F238E27FC236}">
                  <a16:creationId xmlns:a16="http://schemas.microsoft.com/office/drawing/2014/main" id="{151CA7A8-2F1D-DC5A-BD3C-890BD54AAA3A}"/>
                </a:ext>
              </a:extLst>
            </p:cNvPr>
            <p:cNvSpPr txBox="1"/>
            <p:nvPr/>
          </p:nvSpPr>
          <p:spPr>
            <a:xfrm>
              <a:off x="1752600" y="8937590"/>
              <a:ext cx="52578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So sánh giá cả khi mua hàng </a:t>
              </a:r>
            </a:p>
          </p:txBody>
        </p:sp>
      </p:grpSp>
    </p:spTree>
    <p:extLst>
      <p:ext uri="{BB962C8B-B14F-4D97-AF65-F5344CB8AC3E}">
        <p14:creationId xmlns:p14="http://schemas.microsoft.com/office/powerpoint/2010/main" val="7568160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13AA0530-78DA-C39F-D9EE-7B3EF2DDE87C}"/>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54451948-5B8E-C0E8-8B4D-84F30FFE8ADD}"/>
              </a:ext>
            </a:extLst>
          </p:cNvPr>
          <p:cNvSpPr txBox="1"/>
          <p:nvPr/>
        </p:nvSpPr>
        <p:spPr>
          <a:xfrm>
            <a:off x="5181600" y="723900"/>
            <a:ext cx="79248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THẢO LUẬN NHÓM ĐÔI </a:t>
            </a:r>
          </a:p>
        </p:txBody>
      </p:sp>
      <p:sp>
        <p:nvSpPr>
          <p:cNvPr id="5" name="Freeform 4">
            <a:extLst>
              <a:ext uri="{FF2B5EF4-FFF2-40B4-BE49-F238E27FC236}">
                <a16:creationId xmlns:a16="http://schemas.microsoft.com/office/drawing/2014/main" id="{FA29412C-7E79-7E2D-1F73-D5CAABB0C638}"/>
              </a:ext>
            </a:extLst>
          </p:cNvPr>
          <p:cNvSpPr/>
          <p:nvPr/>
        </p:nvSpPr>
        <p:spPr>
          <a:xfrm>
            <a:off x="9906000" y="4152900"/>
            <a:ext cx="7495240" cy="5410200"/>
          </a:xfrm>
          <a:custGeom>
            <a:avLst/>
            <a:gdLst/>
            <a:ahLst/>
            <a:cxnLst/>
            <a:rect l="l" t="t" r="r" b="b"/>
            <a:pathLst>
              <a:path w="5700605" h="4114800">
                <a:moveTo>
                  <a:pt x="0" y="0"/>
                </a:moveTo>
                <a:lnTo>
                  <a:pt x="5700604" y="0"/>
                </a:lnTo>
                <a:lnTo>
                  <a:pt x="57006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A004F8BE-2BBC-7729-0B7F-3F13B70CEF72}"/>
              </a:ext>
            </a:extLst>
          </p:cNvPr>
          <p:cNvGrpSpPr/>
          <p:nvPr/>
        </p:nvGrpSpPr>
        <p:grpSpPr>
          <a:xfrm>
            <a:off x="685800" y="2169312"/>
            <a:ext cx="8839201" cy="5285406"/>
            <a:chOff x="609600" y="2135514"/>
            <a:chExt cx="8839201" cy="5285406"/>
          </a:xfrm>
        </p:grpSpPr>
        <p:sp>
          <p:nvSpPr>
            <p:cNvPr id="9" name="Rectangle: Rounded Corners 8">
              <a:extLst>
                <a:ext uri="{FF2B5EF4-FFF2-40B4-BE49-F238E27FC236}">
                  <a16:creationId xmlns:a16="http://schemas.microsoft.com/office/drawing/2014/main" id="{A6847284-FCF9-694F-F11E-975ACE28DF94}"/>
                </a:ext>
              </a:extLst>
            </p:cNvPr>
            <p:cNvSpPr/>
            <p:nvPr/>
          </p:nvSpPr>
          <p:spPr>
            <a:xfrm>
              <a:off x="609600" y="2866080"/>
              <a:ext cx="8839201" cy="455484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Em hãy cho biết còn cách nào khác để tiết kiệm tiền? </a:t>
              </a:r>
            </a:p>
          </p:txBody>
        </p:sp>
        <p:pic>
          <p:nvPicPr>
            <p:cNvPr id="1026" name="Picture 2" descr="Pin ">
              <a:extLst>
                <a:ext uri="{FF2B5EF4-FFF2-40B4-BE49-F238E27FC236}">
                  <a16:creationId xmlns:a16="http://schemas.microsoft.com/office/drawing/2014/main" id="{0AED007F-B0ED-A57F-F9FB-652165833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37627">
              <a:off x="4383415" y="2135514"/>
              <a:ext cx="990600" cy="99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3587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13AA0530-78DA-C39F-D9EE-7B3EF2DDE87C}"/>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54451948-5B8E-C0E8-8B4D-84F30FFE8ADD}"/>
              </a:ext>
            </a:extLst>
          </p:cNvPr>
          <p:cNvSpPr txBox="1"/>
          <p:nvPr/>
        </p:nvSpPr>
        <p:spPr>
          <a:xfrm>
            <a:off x="3581400" y="571500"/>
            <a:ext cx="111252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MỘT SỐ CÁCH TIẾT KIỆM TIỀN KHÁC </a:t>
            </a:r>
          </a:p>
        </p:txBody>
      </p:sp>
      <p:sp>
        <p:nvSpPr>
          <p:cNvPr id="2" name="Freeform 9">
            <a:extLst>
              <a:ext uri="{FF2B5EF4-FFF2-40B4-BE49-F238E27FC236}">
                <a16:creationId xmlns:a16="http://schemas.microsoft.com/office/drawing/2014/main" id="{AA0326A1-131C-3014-9751-3C68379C61DE}"/>
              </a:ext>
            </a:extLst>
          </p:cNvPr>
          <p:cNvSpPr/>
          <p:nvPr/>
        </p:nvSpPr>
        <p:spPr>
          <a:xfrm flipH="1">
            <a:off x="12877800" y="1714500"/>
            <a:ext cx="5410200" cy="9859997"/>
          </a:xfrm>
          <a:custGeom>
            <a:avLst/>
            <a:gdLst/>
            <a:ahLst/>
            <a:cxnLst/>
            <a:rect l="l" t="t" r="r" b="b"/>
            <a:pathLst>
              <a:path w="6311050" h="11161021">
                <a:moveTo>
                  <a:pt x="0" y="0"/>
                </a:moveTo>
                <a:lnTo>
                  <a:pt x="6311050" y="0"/>
                </a:lnTo>
                <a:lnTo>
                  <a:pt x="6311050" y="11161021"/>
                </a:lnTo>
                <a:lnTo>
                  <a:pt x="0" y="11161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8D1AD529-53AD-8948-A1A5-5A5B1A8C1B0F}"/>
              </a:ext>
            </a:extLst>
          </p:cNvPr>
          <p:cNvSpPr txBox="1"/>
          <p:nvPr/>
        </p:nvSpPr>
        <p:spPr>
          <a:xfrm>
            <a:off x="1524000" y="2116558"/>
            <a:ext cx="11125200" cy="551824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Chúng ta có thể tiết kiệm tiền bằng cách:</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Tiết kiệm thức ăn, mua đủ lượng thực phẩm cần thiết.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Nhờ bố mẹ gửi tiền vào ngân hàng giúp.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Mặc cả khi mua hàng.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Chỉ mua các mặt hàng thật sự cần thiết. </a:t>
            </a:r>
          </a:p>
        </p:txBody>
      </p:sp>
    </p:spTree>
    <p:extLst>
      <p:ext uri="{BB962C8B-B14F-4D97-AF65-F5344CB8AC3E}">
        <p14:creationId xmlns:p14="http://schemas.microsoft.com/office/powerpoint/2010/main" val="8939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13AA0530-78DA-C39F-D9EE-7B3EF2DDE87C}"/>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5" name="TextBox 4">
            <a:extLst>
              <a:ext uri="{FF2B5EF4-FFF2-40B4-BE49-F238E27FC236}">
                <a16:creationId xmlns:a16="http://schemas.microsoft.com/office/drawing/2014/main" id="{87D60CD6-542F-F389-06D5-3665E8AE09E4}"/>
              </a:ext>
            </a:extLst>
          </p:cNvPr>
          <p:cNvSpPr txBox="1"/>
          <p:nvPr/>
        </p:nvSpPr>
        <p:spPr>
          <a:xfrm>
            <a:off x="4229100" y="647700"/>
            <a:ext cx="98298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LUYỆN TẬP </a:t>
            </a:r>
          </a:p>
        </p:txBody>
      </p:sp>
      <p:sp>
        <p:nvSpPr>
          <p:cNvPr id="8" name="TextBox 7">
            <a:extLst>
              <a:ext uri="{FF2B5EF4-FFF2-40B4-BE49-F238E27FC236}">
                <a16:creationId xmlns:a16="http://schemas.microsoft.com/office/drawing/2014/main" id="{0FBFE8CA-0C9E-DB84-1631-28877B96C4A6}"/>
              </a:ext>
            </a:extLst>
          </p:cNvPr>
          <p:cNvSpPr txBox="1"/>
          <p:nvPr/>
        </p:nvSpPr>
        <p:spPr>
          <a:xfrm>
            <a:off x="1110142" y="1794150"/>
            <a:ext cx="16402050" cy="1824923"/>
          </a:xfrm>
          <a:prstGeom prst="rect">
            <a:avLst/>
          </a:prstGeom>
          <a:noFill/>
        </p:spPr>
        <p:txBody>
          <a:bodyPr wrap="square">
            <a:spAutoFit/>
          </a:bodyPr>
          <a:lstStyle/>
          <a:p>
            <a:pPr marL="0" marR="0" algn="just">
              <a:lnSpc>
                <a:spcPct val="150000"/>
              </a:lnSpc>
              <a:spcBef>
                <a:spcPts val="100"/>
              </a:spcBef>
              <a:spcAft>
                <a:spcPts val="100"/>
              </a:spcAft>
            </a:pP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tập 1: Em đồng tình hay không đồng tình với ý kiến của các bạn nào?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71066B1-B56C-2189-3229-E6642440A251}"/>
              </a:ext>
            </a:extLst>
          </p:cNvPr>
          <p:cNvPicPr>
            <a:picLocks noChangeAspect="1"/>
          </p:cNvPicPr>
          <p:nvPr/>
        </p:nvPicPr>
        <p:blipFill>
          <a:blip r:embed="rId3"/>
          <a:stretch>
            <a:fillRect/>
          </a:stretch>
        </p:blipFill>
        <p:spPr>
          <a:xfrm>
            <a:off x="535383" y="3803559"/>
            <a:ext cx="8775784" cy="4069217"/>
          </a:xfrm>
          <a:prstGeom prst="rect">
            <a:avLst/>
          </a:prstGeom>
        </p:spPr>
      </p:pic>
      <p:pic>
        <p:nvPicPr>
          <p:cNvPr id="12" name="Picture 11">
            <a:extLst>
              <a:ext uri="{FF2B5EF4-FFF2-40B4-BE49-F238E27FC236}">
                <a16:creationId xmlns:a16="http://schemas.microsoft.com/office/drawing/2014/main" id="{06A23C67-A889-5293-09EA-0F4DA26F28B3}"/>
              </a:ext>
            </a:extLst>
          </p:cNvPr>
          <p:cNvPicPr>
            <a:picLocks noChangeAspect="1"/>
          </p:cNvPicPr>
          <p:nvPr/>
        </p:nvPicPr>
        <p:blipFill>
          <a:blip r:embed="rId4"/>
          <a:stretch>
            <a:fillRect/>
          </a:stretch>
        </p:blipFill>
        <p:spPr>
          <a:xfrm>
            <a:off x="9311167" y="3749860"/>
            <a:ext cx="8487840" cy="4200004"/>
          </a:xfrm>
          <a:prstGeom prst="rect">
            <a:avLst/>
          </a:prstGeom>
        </p:spPr>
      </p:pic>
    </p:spTree>
    <p:extLst>
      <p:ext uri="{BB962C8B-B14F-4D97-AF65-F5344CB8AC3E}">
        <p14:creationId xmlns:p14="http://schemas.microsoft.com/office/powerpoint/2010/main" val="56105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7273588" cy="9710153"/>
          </a:xfrm>
          <a:custGeom>
            <a:avLst/>
            <a:gdLst/>
            <a:ahLst/>
            <a:cxnLst/>
            <a:rect l="l" t="t" r="r" b="b"/>
            <a:pathLst>
              <a:path w="17273588" h="9710153">
                <a:moveTo>
                  <a:pt x="0" y="0"/>
                </a:moveTo>
                <a:lnTo>
                  <a:pt x="17273588" y="0"/>
                </a:lnTo>
                <a:lnTo>
                  <a:pt x="17273588" y="9710153"/>
                </a:lnTo>
                <a:lnTo>
                  <a:pt x="0" y="971015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3" name="TextBox 3"/>
          <p:cNvSpPr txBox="1"/>
          <p:nvPr/>
        </p:nvSpPr>
        <p:spPr>
          <a:xfrm>
            <a:off x="2208299" y="1606351"/>
            <a:ext cx="13488595" cy="2970557"/>
          </a:xfrm>
          <a:prstGeom prst="rect">
            <a:avLst/>
          </a:prstGeom>
        </p:spPr>
        <p:txBody>
          <a:bodyPr lIns="0" tIns="0" rIns="0" bIns="0" rtlCol="0" anchor="t">
            <a:spAutoFit/>
          </a:bodyPr>
          <a:lstStyle/>
          <a:p>
            <a:pPr algn="ctr">
              <a:lnSpc>
                <a:spcPts val="12291"/>
              </a:lnSpc>
            </a:pPr>
            <a:r>
              <a:rPr lang="en-US" sz="7200" b="1">
                <a:solidFill>
                  <a:schemeClr val="accent6">
                    <a:lumMod val="50000"/>
                  </a:schemeClr>
                </a:solidFill>
                <a:latin typeface="Arial" panose="020B0604020202020204" pitchFamily="34" charset="0"/>
                <a:cs typeface="Arial" panose="020B0604020202020204" pitchFamily="34" charset="0"/>
              </a:rPr>
              <a:t>CHỦ ĐỀ 7. </a:t>
            </a:r>
          </a:p>
          <a:p>
            <a:pPr algn="ctr">
              <a:lnSpc>
                <a:spcPts val="12291"/>
              </a:lnSpc>
            </a:pPr>
            <a:r>
              <a:rPr lang="en-US" sz="7200" b="1">
                <a:solidFill>
                  <a:schemeClr val="accent6">
                    <a:lumMod val="50000"/>
                  </a:schemeClr>
                </a:solidFill>
                <a:latin typeface="Arial" panose="020B0604020202020204" pitchFamily="34" charset="0"/>
                <a:cs typeface="Arial" panose="020B0604020202020204" pitchFamily="34" charset="0"/>
              </a:rPr>
              <a:t>QUÝ TRỌNG ĐỒNG TIỀN </a:t>
            </a:r>
          </a:p>
        </p:txBody>
      </p:sp>
      <p:sp>
        <p:nvSpPr>
          <p:cNvPr id="8" name="AutoShape 8"/>
          <p:cNvSpPr/>
          <p:nvPr/>
        </p:nvSpPr>
        <p:spPr>
          <a:xfrm rot="-5400000">
            <a:off x="11859296" y="5874236"/>
            <a:ext cx="10286472" cy="0"/>
          </a:xfrm>
          <a:prstGeom prst="line">
            <a:avLst/>
          </a:prstGeom>
          <a:ln w="66675" cap="flat">
            <a:solidFill>
              <a:srgbClr val="F690B1"/>
            </a:solidFill>
            <a:prstDash val="sysDash"/>
            <a:headEnd type="none" w="sm" len="sm"/>
            <a:tailEnd type="none" w="sm" len="sm"/>
          </a:ln>
        </p:spPr>
        <p:txBody>
          <a:bodyPr/>
          <a:lstStyle/>
          <a:p>
            <a:endParaRPr lang="en-US"/>
          </a:p>
        </p:txBody>
      </p:sp>
      <p:sp>
        <p:nvSpPr>
          <p:cNvPr id="9" name="AutoShape 9"/>
          <p:cNvSpPr/>
          <p:nvPr/>
        </p:nvSpPr>
        <p:spPr>
          <a:xfrm rot="-5400000">
            <a:off x="12097014" y="5874236"/>
            <a:ext cx="10286472" cy="0"/>
          </a:xfrm>
          <a:prstGeom prst="line">
            <a:avLst/>
          </a:prstGeom>
          <a:ln w="66675" cap="flat">
            <a:solidFill>
              <a:srgbClr val="F690B1"/>
            </a:solidFill>
            <a:prstDash val="sysDash"/>
            <a:headEnd type="none" w="sm" len="sm"/>
            <a:tailEnd type="none" w="sm" len="sm"/>
          </a:ln>
        </p:spPr>
        <p:txBody>
          <a:bodyPr/>
          <a:lstStyle/>
          <a:p>
            <a:endParaRPr lang="en-US"/>
          </a:p>
        </p:txBody>
      </p:sp>
      <p:sp>
        <p:nvSpPr>
          <p:cNvPr id="10" name="Freeform 10"/>
          <p:cNvSpPr/>
          <p:nvPr/>
        </p:nvSpPr>
        <p:spPr>
          <a:xfrm rot="1917868">
            <a:off x="-4961575" y="-5487806"/>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068664">
            <a:off x="-385081" y="7613482"/>
            <a:ext cx="2989703" cy="2829006"/>
          </a:xfrm>
          <a:custGeom>
            <a:avLst/>
            <a:gdLst/>
            <a:ahLst/>
            <a:cxnLst/>
            <a:rect l="l" t="t" r="r" b="b"/>
            <a:pathLst>
              <a:path w="2989703" h="2829006">
                <a:moveTo>
                  <a:pt x="0" y="0"/>
                </a:moveTo>
                <a:lnTo>
                  <a:pt x="2989702" y="0"/>
                </a:lnTo>
                <a:lnTo>
                  <a:pt x="2989702" y="2829006"/>
                </a:lnTo>
                <a:lnTo>
                  <a:pt x="0" y="282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4971982" y="-112708"/>
            <a:ext cx="3316018" cy="3191667"/>
          </a:xfrm>
          <a:custGeom>
            <a:avLst/>
            <a:gdLst/>
            <a:ahLst/>
            <a:cxnLst/>
            <a:rect l="l" t="t" r="r" b="b"/>
            <a:pathLst>
              <a:path w="3316018" h="3191667">
                <a:moveTo>
                  <a:pt x="0" y="0"/>
                </a:moveTo>
                <a:lnTo>
                  <a:pt x="3316018" y="0"/>
                </a:lnTo>
                <a:lnTo>
                  <a:pt x="3316018" y="3191668"/>
                </a:lnTo>
                <a:lnTo>
                  <a:pt x="0" y="3191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16041177" y="3368035"/>
            <a:ext cx="734470" cy="668980"/>
          </a:xfrm>
          <a:custGeom>
            <a:avLst/>
            <a:gdLst/>
            <a:ahLst/>
            <a:cxnLst/>
            <a:rect l="l" t="t" r="r" b="b"/>
            <a:pathLst>
              <a:path w="734470" h="668980">
                <a:moveTo>
                  <a:pt x="0" y="0"/>
                </a:moveTo>
                <a:lnTo>
                  <a:pt x="734470" y="0"/>
                </a:lnTo>
                <a:lnTo>
                  <a:pt x="734470" y="668980"/>
                </a:lnTo>
                <a:lnTo>
                  <a:pt x="0" y="6689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1917868">
            <a:off x="13600624" y="9205600"/>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4300088" y="7999893"/>
            <a:ext cx="3378182" cy="2832042"/>
          </a:xfrm>
          <a:custGeom>
            <a:avLst/>
            <a:gdLst/>
            <a:ahLst/>
            <a:cxnLst/>
            <a:rect l="l" t="t" r="r" b="b"/>
            <a:pathLst>
              <a:path w="3378182" h="2832042">
                <a:moveTo>
                  <a:pt x="0" y="0"/>
                </a:moveTo>
                <a:lnTo>
                  <a:pt x="3378182" y="0"/>
                </a:lnTo>
                <a:lnTo>
                  <a:pt x="3378182" y="2832042"/>
                </a:lnTo>
                <a:lnTo>
                  <a:pt x="0" y="28320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a:off x="7248615" y="8513943"/>
            <a:ext cx="990271" cy="901972"/>
          </a:xfrm>
          <a:custGeom>
            <a:avLst/>
            <a:gdLst/>
            <a:ahLst/>
            <a:cxnLst/>
            <a:rect l="l" t="t" r="r" b="b"/>
            <a:pathLst>
              <a:path w="990271" h="901972">
                <a:moveTo>
                  <a:pt x="0" y="0"/>
                </a:moveTo>
                <a:lnTo>
                  <a:pt x="990271" y="0"/>
                </a:lnTo>
                <a:lnTo>
                  <a:pt x="990271" y="901971"/>
                </a:lnTo>
                <a:lnTo>
                  <a:pt x="0" y="9019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832616" y="3289896"/>
            <a:ext cx="734470" cy="668980"/>
          </a:xfrm>
          <a:custGeom>
            <a:avLst/>
            <a:gdLst/>
            <a:ahLst/>
            <a:cxnLst/>
            <a:rect l="l" t="t" r="r" b="b"/>
            <a:pathLst>
              <a:path w="734470" h="668980">
                <a:moveTo>
                  <a:pt x="0" y="0"/>
                </a:moveTo>
                <a:lnTo>
                  <a:pt x="734470" y="0"/>
                </a:lnTo>
                <a:lnTo>
                  <a:pt x="734470" y="668980"/>
                </a:lnTo>
                <a:lnTo>
                  <a:pt x="0" y="6689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3">
            <a:extLst>
              <a:ext uri="{FF2B5EF4-FFF2-40B4-BE49-F238E27FC236}">
                <a16:creationId xmlns:a16="http://schemas.microsoft.com/office/drawing/2014/main" id="{EB9B05DF-33FF-BA2A-A5AC-3DDF96EC2EB7}"/>
              </a:ext>
            </a:extLst>
          </p:cNvPr>
          <p:cNvSpPr txBox="1"/>
          <p:nvPr/>
        </p:nvSpPr>
        <p:spPr>
          <a:xfrm>
            <a:off x="1187357" y="5498393"/>
            <a:ext cx="15530477" cy="1416542"/>
          </a:xfrm>
          <a:prstGeom prst="rect">
            <a:avLst/>
          </a:prstGeom>
        </p:spPr>
        <p:txBody>
          <a:bodyPr wrap="square" lIns="0" tIns="0" rIns="0" bIns="0" rtlCol="0" anchor="t">
            <a:spAutoFit/>
          </a:bodyPr>
          <a:lstStyle/>
          <a:p>
            <a:pPr algn="ctr">
              <a:lnSpc>
                <a:spcPts val="12291"/>
              </a:lnSpc>
            </a:pPr>
            <a:r>
              <a:rPr lang="en-US" sz="8000" b="1">
                <a:latin typeface="Arial" panose="020B0604020202020204" pitchFamily="34" charset="0"/>
                <a:cs typeface="Arial" panose="020B0604020202020204" pitchFamily="34" charset="0"/>
              </a:rPr>
              <a:t>BÀI 8. QUÝ TRỌNG ĐỒNG TIỀN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13AA0530-78DA-C39F-D9EE-7B3EF2DDE87C}"/>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pic>
        <p:nvPicPr>
          <p:cNvPr id="3" name="Picture 2">
            <a:extLst>
              <a:ext uri="{FF2B5EF4-FFF2-40B4-BE49-F238E27FC236}">
                <a16:creationId xmlns:a16="http://schemas.microsoft.com/office/drawing/2014/main" id="{4BB92D3B-C06C-B072-3756-6B6E6B5A660C}"/>
              </a:ext>
            </a:extLst>
          </p:cNvPr>
          <p:cNvPicPr>
            <a:picLocks noChangeAspect="1"/>
          </p:cNvPicPr>
          <p:nvPr/>
        </p:nvPicPr>
        <p:blipFill>
          <a:blip r:embed="rId3"/>
          <a:stretch>
            <a:fillRect/>
          </a:stretch>
        </p:blipFill>
        <p:spPr>
          <a:xfrm>
            <a:off x="260303" y="3184081"/>
            <a:ext cx="9042486" cy="4495984"/>
          </a:xfrm>
          <a:prstGeom prst="rect">
            <a:avLst/>
          </a:prstGeom>
        </p:spPr>
      </p:pic>
      <p:pic>
        <p:nvPicPr>
          <p:cNvPr id="7" name="Picture 6">
            <a:extLst>
              <a:ext uri="{FF2B5EF4-FFF2-40B4-BE49-F238E27FC236}">
                <a16:creationId xmlns:a16="http://schemas.microsoft.com/office/drawing/2014/main" id="{F2AA4B3F-B06A-5FCE-188D-DFF1B1EE33D5}"/>
              </a:ext>
            </a:extLst>
          </p:cNvPr>
          <p:cNvPicPr>
            <a:picLocks noChangeAspect="1"/>
          </p:cNvPicPr>
          <p:nvPr/>
        </p:nvPicPr>
        <p:blipFill>
          <a:blip r:embed="rId4"/>
          <a:stretch>
            <a:fillRect/>
          </a:stretch>
        </p:blipFill>
        <p:spPr>
          <a:xfrm>
            <a:off x="9463905" y="3022157"/>
            <a:ext cx="8545559" cy="4495984"/>
          </a:xfrm>
          <a:prstGeom prst="rect">
            <a:avLst/>
          </a:prstGeom>
        </p:spPr>
      </p:pic>
      <p:sp>
        <p:nvSpPr>
          <p:cNvPr id="9" name="TextBox 8">
            <a:extLst>
              <a:ext uri="{FF2B5EF4-FFF2-40B4-BE49-F238E27FC236}">
                <a16:creationId xmlns:a16="http://schemas.microsoft.com/office/drawing/2014/main" id="{20A7F1D6-9B1C-A444-E058-5210D8F7331B}"/>
              </a:ext>
            </a:extLst>
          </p:cNvPr>
          <p:cNvSpPr txBox="1"/>
          <p:nvPr/>
        </p:nvSpPr>
        <p:spPr>
          <a:xfrm>
            <a:off x="1130339" y="723899"/>
            <a:ext cx="16402050" cy="1824923"/>
          </a:xfrm>
          <a:prstGeom prst="rect">
            <a:avLst/>
          </a:prstGeom>
          <a:noFill/>
        </p:spPr>
        <p:txBody>
          <a:bodyPr wrap="square">
            <a:spAutoFit/>
          </a:bodyPr>
          <a:lstStyle/>
          <a:p>
            <a:pPr marL="0" marR="0" algn="just">
              <a:lnSpc>
                <a:spcPct val="150000"/>
              </a:lnSpc>
              <a:spcBef>
                <a:spcPts val="100"/>
              </a:spcBef>
              <a:spcAft>
                <a:spcPts val="100"/>
              </a:spcAft>
            </a:pP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tập 1: Em đồng tình hay không đồng tình với ý kiến của các bạn nào?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963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444334-B0FC-560E-2899-D27AFC67552F}"/>
              </a:ext>
            </a:extLst>
          </p:cNvPr>
          <p:cNvSpPr txBox="1"/>
          <p:nvPr/>
        </p:nvSpPr>
        <p:spPr>
          <a:xfrm>
            <a:off x="4781546" y="419100"/>
            <a:ext cx="9042486"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TRẢ LỜI</a:t>
            </a:r>
          </a:p>
        </p:txBody>
      </p:sp>
      <p:sp>
        <p:nvSpPr>
          <p:cNvPr id="4" name="TextBox 3">
            <a:extLst>
              <a:ext uri="{FF2B5EF4-FFF2-40B4-BE49-F238E27FC236}">
                <a16:creationId xmlns:a16="http://schemas.microsoft.com/office/drawing/2014/main" id="{2E354569-0743-4F3F-83F5-B9237CF47A41}"/>
              </a:ext>
            </a:extLst>
          </p:cNvPr>
          <p:cNvSpPr txBox="1"/>
          <p:nvPr/>
        </p:nvSpPr>
        <p:spPr>
          <a:xfrm>
            <a:off x="590546" y="6403133"/>
            <a:ext cx="838200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Đồng tình với Kiên và không đồng tình với Trung.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Vì tiền dù lớn hay nhỏ đều cần được quý trọng và bảo quản như nhau. </a:t>
            </a:r>
          </a:p>
        </p:txBody>
      </p:sp>
      <p:sp>
        <p:nvSpPr>
          <p:cNvPr id="5" name="TextBox 4">
            <a:extLst>
              <a:ext uri="{FF2B5EF4-FFF2-40B4-BE49-F238E27FC236}">
                <a16:creationId xmlns:a16="http://schemas.microsoft.com/office/drawing/2014/main" id="{48A11866-4171-4F5F-E27B-C4125C6AAFBA}"/>
              </a:ext>
            </a:extLst>
          </p:cNvPr>
          <p:cNvSpPr txBox="1"/>
          <p:nvPr/>
        </p:nvSpPr>
        <p:spPr>
          <a:xfrm>
            <a:off x="9601199" y="6416254"/>
            <a:ext cx="8096251"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Đồng tình với Hà và không đồng tình với Yến.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Vì có những thứ như thời gian, sức khỏe, tình cảm… không mua được.</a:t>
            </a:r>
          </a:p>
        </p:txBody>
      </p:sp>
      <p:sp>
        <p:nvSpPr>
          <p:cNvPr id="8" name="Arrow: Down 7">
            <a:extLst>
              <a:ext uri="{FF2B5EF4-FFF2-40B4-BE49-F238E27FC236}">
                <a16:creationId xmlns:a16="http://schemas.microsoft.com/office/drawing/2014/main" id="{A7ED2B51-678F-18B4-072A-5028B41CED4D}"/>
              </a:ext>
            </a:extLst>
          </p:cNvPr>
          <p:cNvSpPr/>
          <p:nvPr/>
        </p:nvSpPr>
        <p:spPr>
          <a:xfrm>
            <a:off x="4410884" y="6051524"/>
            <a:ext cx="533400" cy="52009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02D7743F-718F-7B0B-88B6-F4E8C3B65388}"/>
              </a:ext>
            </a:extLst>
          </p:cNvPr>
          <p:cNvSpPr/>
          <p:nvPr/>
        </p:nvSpPr>
        <p:spPr>
          <a:xfrm>
            <a:off x="13736684" y="6051524"/>
            <a:ext cx="533400" cy="52009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D2AFFC-5133-4DC4-11C3-6AB963D3B0FF}"/>
              </a:ext>
            </a:extLst>
          </p:cNvPr>
          <p:cNvPicPr>
            <a:picLocks noChangeAspect="1"/>
          </p:cNvPicPr>
          <p:nvPr/>
        </p:nvPicPr>
        <p:blipFill>
          <a:blip r:embed="rId2"/>
          <a:stretch>
            <a:fillRect/>
          </a:stretch>
        </p:blipFill>
        <p:spPr>
          <a:xfrm>
            <a:off x="344403" y="1806502"/>
            <a:ext cx="8775784" cy="4069217"/>
          </a:xfrm>
          <a:prstGeom prst="rect">
            <a:avLst/>
          </a:prstGeom>
        </p:spPr>
      </p:pic>
      <p:pic>
        <p:nvPicPr>
          <p:cNvPr id="12" name="Picture 11">
            <a:extLst>
              <a:ext uri="{FF2B5EF4-FFF2-40B4-BE49-F238E27FC236}">
                <a16:creationId xmlns:a16="http://schemas.microsoft.com/office/drawing/2014/main" id="{55EF26AD-6852-E258-3596-EE995FD3DA6C}"/>
              </a:ext>
            </a:extLst>
          </p:cNvPr>
          <p:cNvPicPr>
            <a:picLocks noChangeAspect="1"/>
          </p:cNvPicPr>
          <p:nvPr/>
        </p:nvPicPr>
        <p:blipFill>
          <a:blip r:embed="rId3"/>
          <a:stretch>
            <a:fillRect/>
          </a:stretch>
        </p:blipFill>
        <p:spPr>
          <a:xfrm>
            <a:off x="9302789" y="1710090"/>
            <a:ext cx="8487840" cy="4200004"/>
          </a:xfrm>
          <a:prstGeom prst="rect">
            <a:avLst/>
          </a:prstGeom>
        </p:spPr>
      </p:pic>
      <p:cxnSp>
        <p:nvCxnSpPr>
          <p:cNvPr id="13" name="Straight Connector 12">
            <a:extLst>
              <a:ext uri="{FF2B5EF4-FFF2-40B4-BE49-F238E27FC236}">
                <a16:creationId xmlns:a16="http://schemas.microsoft.com/office/drawing/2014/main" id="{7E8E43A9-FC4C-C799-FED9-2166D3B8FAD6}"/>
              </a:ext>
            </a:extLst>
          </p:cNvPr>
          <p:cNvCxnSpPr/>
          <p:nvPr/>
        </p:nvCxnSpPr>
        <p:spPr>
          <a:xfrm>
            <a:off x="9302789" y="6571618"/>
            <a:ext cx="0" cy="3070646"/>
          </a:xfrm>
          <a:prstGeom prst="line">
            <a:avLst/>
          </a:prstGeom>
          <a:ln w="38100">
            <a:solidFill>
              <a:srgbClr val="00206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92D3B-C06C-B072-3756-6B6E6B5A660C}"/>
              </a:ext>
            </a:extLst>
          </p:cNvPr>
          <p:cNvPicPr>
            <a:picLocks noChangeAspect="1"/>
          </p:cNvPicPr>
          <p:nvPr/>
        </p:nvPicPr>
        <p:blipFill>
          <a:blip r:embed="rId2"/>
          <a:stretch>
            <a:fillRect/>
          </a:stretch>
        </p:blipFill>
        <p:spPr>
          <a:xfrm>
            <a:off x="260303" y="1724024"/>
            <a:ext cx="9042486" cy="4495984"/>
          </a:xfrm>
          <a:prstGeom prst="rect">
            <a:avLst/>
          </a:prstGeom>
        </p:spPr>
      </p:pic>
      <p:pic>
        <p:nvPicPr>
          <p:cNvPr id="7" name="Picture 6">
            <a:extLst>
              <a:ext uri="{FF2B5EF4-FFF2-40B4-BE49-F238E27FC236}">
                <a16:creationId xmlns:a16="http://schemas.microsoft.com/office/drawing/2014/main" id="{F2AA4B3F-B06A-5FCE-188D-DFF1B1EE33D5}"/>
              </a:ext>
            </a:extLst>
          </p:cNvPr>
          <p:cNvPicPr>
            <a:picLocks noChangeAspect="1"/>
          </p:cNvPicPr>
          <p:nvPr/>
        </p:nvPicPr>
        <p:blipFill>
          <a:blip r:embed="rId3"/>
          <a:stretch>
            <a:fillRect/>
          </a:stretch>
        </p:blipFill>
        <p:spPr>
          <a:xfrm>
            <a:off x="9463905" y="1562100"/>
            <a:ext cx="8545559" cy="4495984"/>
          </a:xfrm>
          <a:prstGeom prst="rect">
            <a:avLst/>
          </a:prstGeom>
        </p:spPr>
      </p:pic>
      <p:sp>
        <p:nvSpPr>
          <p:cNvPr id="2" name="TextBox 1">
            <a:extLst>
              <a:ext uri="{FF2B5EF4-FFF2-40B4-BE49-F238E27FC236}">
                <a16:creationId xmlns:a16="http://schemas.microsoft.com/office/drawing/2014/main" id="{3E444334-B0FC-560E-2899-D27AFC67552F}"/>
              </a:ext>
            </a:extLst>
          </p:cNvPr>
          <p:cNvSpPr txBox="1"/>
          <p:nvPr/>
        </p:nvSpPr>
        <p:spPr>
          <a:xfrm>
            <a:off x="4781546" y="419100"/>
            <a:ext cx="9042486"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HƯỚNG DẪN TRẢ LỜI</a:t>
            </a:r>
          </a:p>
        </p:txBody>
      </p:sp>
      <p:sp>
        <p:nvSpPr>
          <p:cNvPr id="4" name="TextBox 3">
            <a:extLst>
              <a:ext uri="{FF2B5EF4-FFF2-40B4-BE49-F238E27FC236}">
                <a16:creationId xmlns:a16="http://schemas.microsoft.com/office/drawing/2014/main" id="{2E354569-0743-4F3F-83F5-B9237CF47A41}"/>
              </a:ext>
            </a:extLst>
          </p:cNvPr>
          <p:cNvSpPr txBox="1"/>
          <p:nvPr/>
        </p:nvSpPr>
        <p:spPr>
          <a:xfrm>
            <a:off x="590546" y="6403133"/>
            <a:ext cx="838200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Đồng tình với Hoàn và không đồng tình với Phú.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Mỗi người có một cách tiết kiệm khác nhau tùy vào mục đích của họ. </a:t>
            </a:r>
          </a:p>
        </p:txBody>
      </p:sp>
      <p:sp>
        <p:nvSpPr>
          <p:cNvPr id="5" name="TextBox 4">
            <a:extLst>
              <a:ext uri="{FF2B5EF4-FFF2-40B4-BE49-F238E27FC236}">
                <a16:creationId xmlns:a16="http://schemas.microsoft.com/office/drawing/2014/main" id="{48A11866-4171-4F5F-E27B-C4125C6AAFBA}"/>
              </a:ext>
            </a:extLst>
          </p:cNvPr>
          <p:cNvSpPr txBox="1"/>
          <p:nvPr/>
        </p:nvSpPr>
        <p:spPr>
          <a:xfrm>
            <a:off x="9601200" y="6416254"/>
            <a:ext cx="7981950" cy="331366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Đồng tình với Thủy và không đồng tình với Linh.</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Vì ai cũng phải tiết kiệm để, nếu không tiết kiệm tiêu mãi tiền sẽ hết.</a:t>
            </a:r>
          </a:p>
        </p:txBody>
      </p:sp>
      <p:sp>
        <p:nvSpPr>
          <p:cNvPr id="8" name="Arrow: Down 7">
            <a:extLst>
              <a:ext uri="{FF2B5EF4-FFF2-40B4-BE49-F238E27FC236}">
                <a16:creationId xmlns:a16="http://schemas.microsoft.com/office/drawing/2014/main" id="{A7ED2B51-678F-18B4-072A-5028B41CED4D}"/>
              </a:ext>
            </a:extLst>
          </p:cNvPr>
          <p:cNvSpPr/>
          <p:nvPr/>
        </p:nvSpPr>
        <p:spPr>
          <a:xfrm>
            <a:off x="4410884" y="6051524"/>
            <a:ext cx="533400" cy="52009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02D7743F-718F-7B0B-88B6-F4E8C3B65388}"/>
              </a:ext>
            </a:extLst>
          </p:cNvPr>
          <p:cNvSpPr/>
          <p:nvPr/>
        </p:nvSpPr>
        <p:spPr>
          <a:xfrm>
            <a:off x="13736684" y="6051524"/>
            <a:ext cx="533400" cy="52009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17BABB7-08B7-2899-E1F9-159B23D53A73}"/>
              </a:ext>
            </a:extLst>
          </p:cNvPr>
          <p:cNvCxnSpPr/>
          <p:nvPr/>
        </p:nvCxnSpPr>
        <p:spPr>
          <a:xfrm>
            <a:off x="9302789" y="6571618"/>
            <a:ext cx="0" cy="3070646"/>
          </a:xfrm>
          <a:prstGeom prst="line">
            <a:avLst/>
          </a:prstGeom>
          <a:ln w="38100">
            <a:solidFill>
              <a:srgbClr val="00206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93E6FC-B423-0FB5-2F07-B686F293E5A7}"/>
              </a:ext>
            </a:extLst>
          </p:cNvPr>
          <p:cNvSpPr txBox="1"/>
          <p:nvPr/>
        </p:nvSpPr>
        <p:spPr>
          <a:xfrm>
            <a:off x="838200" y="419100"/>
            <a:ext cx="166116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Bài tập 2. Bày tỏ ý kiến </a:t>
            </a:r>
          </a:p>
        </p:txBody>
      </p:sp>
      <p:sp>
        <p:nvSpPr>
          <p:cNvPr id="12" name="Plaque 11">
            <a:extLst>
              <a:ext uri="{FF2B5EF4-FFF2-40B4-BE49-F238E27FC236}">
                <a16:creationId xmlns:a16="http://schemas.microsoft.com/office/drawing/2014/main" id="{5B16133D-FF3E-ACCB-8F4B-4837E0A69D37}"/>
              </a:ext>
            </a:extLst>
          </p:cNvPr>
          <p:cNvSpPr/>
          <p:nvPr/>
        </p:nvSpPr>
        <p:spPr>
          <a:xfrm>
            <a:off x="609602" y="1600199"/>
            <a:ext cx="8077200" cy="2438400"/>
          </a:xfrm>
          <a:prstGeom prst="plaqu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a. Thảo lập một cuốn sổ để  ghi chép các khoản tiết kiệm và chi tiêu của mình. </a:t>
            </a:r>
          </a:p>
        </p:txBody>
      </p:sp>
      <p:sp>
        <p:nvSpPr>
          <p:cNvPr id="13" name="Plaque 12">
            <a:extLst>
              <a:ext uri="{FF2B5EF4-FFF2-40B4-BE49-F238E27FC236}">
                <a16:creationId xmlns:a16="http://schemas.microsoft.com/office/drawing/2014/main" id="{B30C088B-4DF3-F33E-2EF1-3AFC6DD7792E}"/>
              </a:ext>
            </a:extLst>
          </p:cNvPr>
          <p:cNvSpPr/>
          <p:nvPr/>
        </p:nvSpPr>
        <p:spPr>
          <a:xfrm>
            <a:off x="9601200" y="1600199"/>
            <a:ext cx="8077200" cy="2438400"/>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b. Hoàng bỏ tiền vào ống tiết kiệm, bạn không chi tiêu vào bất cứ việc gì. </a:t>
            </a:r>
          </a:p>
        </p:txBody>
      </p:sp>
      <p:sp>
        <p:nvSpPr>
          <p:cNvPr id="14" name="Plaque 13">
            <a:extLst>
              <a:ext uri="{FF2B5EF4-FFF2-40B4-BE49-F238E27FC236}">
                <a16:creationId xmlns:a16="http://schemas.microsoft.com/office/drawing/2014/main" id="{E6F2DB62-1275-4D21-4063-75127E9BF038}"/>
              </a:ext>
            </a:extLst>
          </p:cNvPr>
          <p:cNvSpPr/>
          <p:nvPr/>
        </p:nvSpPr>
        <p:spPr>
          <a:xfrm>
            <a:off x="609602" y="4639656"/>
            <a:ext cx="8077200" cy="2438400"/>
          </a:xfrm>
          <a:prstGeom prst="plaqu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c. Phương thường đòi bố mẹ mua cho mình quần áo và đồ dùng đắt tiền. </a:t>
            </a:r>
          </a:p>
        </p:txBody>
      </p:sp>
      <p:sp>
        <p:nvSpPr>
          <p:cNvPr id="15" name="Plaque 14">
            <a:extLst>
              <a:ext uri="{FF2B5EF4-FFF2-40B4-BE49-F238E27FC236}">
                <a16:creationId xmlns:a16="http://schemas.microsoft.com/office/drawing/2014/main" id="{0F2341C1-0358-854F-C08F-41BC75B93C80}"/>
              </a:ext>
            </a:extLst>
          </p:cNvPr>
          <p:cNvSpPr/>
          <p:nvPr/>
        </p:nvSpPr>
        <p:spPr>
          <a:xfrm>
            <a:off x="9601200" y="4611081"/>
            <a:ext cx="8077200" cy="2438400"/>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d. Lan thường sử dụng giấy một mặt để làm giấy nháp </a:t>
            </a:r>
          </a:p>
        </p:txBody>
      </p:sp>
      <p:sp>
        <p:nvSpPr>
          <p:cNvPr id="16" name="Plaque 15">
            <a:extLst>
              <a:ext uri="{FF2B5EF4-FFF2-40B4-BE49-F238E27FC236}">
                <a16:creationId xmlns:a16="http://schemas.microsoft.com/office/drawing/2014/main" id="{416E1410-700A-87E3-3260-5E014A205BA7}"/>
              </a:ext>
            </a:extLst>
          </p:cNvPr>
          <p:cNvSpPr/>
          <p:nvPr/>
        </p:nvSpPr>
        <p:spPr>
          <a:xfrm>
            <a:off x="2057401" y="7443787"/>
            <a:ext cx="14173200" cy="2438400"/>
          </a:xfrm>
          <a:prstGeom prst="plaqu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e. Mẹ Chung bán hàng tạp hóa. Cuối ngày, Chung thường giúp mẹ đếm và phân loại số tiền bán được trong ngày. Thỉnh thỏang mẹ cho ít tiền lẻ nhưng Chung không tiêu mà bỏ ống tiết kiệm. </a:t>
            </a:r>
          </a:p>
        </p:txBody>
      </p:sp>
      <p:pic>
        <p:nvPicPr>
          <p:cNvPr id="18" name="Graphic 17" descr="Close with solid fill">
            <a:extLst>
              <a:ext uri="{FF2B5EF4-FFF2-40B4-BE49-F238E27FC236}">
                <a16:creationId xmlns:a16="http://schemas.microsoft.com/office/drawing/2014/main" id="{A90B1509-51D6-F40F-4BF9-55704428CC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800" y="6346522"/>
            <a:ext cx="914400" cy="914400"/>
          </a:xfrm>
          <a:prstGeom prst="rect">
            <a:avLst/>
          </a:prstGeom>
        </p:spPr>
      </p:pic>
      <p:pic>
        <p:nvPicPr>
          <p:cNvPr id="20" name="Graphic 19" descr="Checkmark with solid fill">
            <a:extLst>
              <a:ext uri="{FF2B5EF4-FFF2-40B4-BE49-F238E27FC236}">
                <a16:creationId xmlns:a16="http://schemas.microsoft.com/office/drawing/2014/main" id="{E7636B16-5E39-41E0-4B7F-54B5F67D93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4800" y="3307065"/>
            <a:ext cx="914400" cy="914400"/>
          </a:xfrm>
          <a:prstGeom prst="rect">
            <a:avLst/>
          </a:prstGeom>
        </p:spPr>
      </p:pic>
      <p:pic>
        <p:nvPicPr>
          <p:cNvPr id="21" name="Graphic 20" descr="Checkmark with solid fill">
            <a:extLst>
              <a:ext uri="{FF2B5EF4-FFF2-40B4-BE49-F238E27FC236}">
                <a16:creationId xmlns:a16="http://schemas.microsoft.com/office/drawing/2014/main" id="{2430F753-264B-12F9-19B5-80125EC89D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92600" y="6346522"/>
            <a:ext cx="914400" cy="914400"/>
          </a:xfrm>
          <a:prstGeom prst="rect">
            <a:avLst/>
          </a:prstGeom>
        </p:spPr>
      </p:pic>
      <p:pic>
        <p:nvPicPr>
          <p:cNvPr id="22" name="Graphic 21" descr="Checkmark with solid fill">
            <a:extLst>
              <a:ext uri="{FF2B5EF4-FFF2-40B4-BE49-F238E27FC236}">
                <a16:creationId xmlns:a16="http://schemas.microsoft.com/office/drawing/2014/main" id="{4EA6E7F2-20E6-263D-3C1F-E6A7C247A9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44800" y="9150652"/>
            <a:ext cx="914400" cy="914400"/>
          </a:xfrm>
          <a:prstGeom prst="rect">
            <a:avLst/>
          </a:prstGeom>
        </p:spPr>
      </p:pic>
      <p:pic>
        <p:nvPicPr>
          <p:cNvPr id="23" name="Graphic 22" descr="Close with solid fill">
            <a:extLst>
              <a:ext uri="{FF2B5EF4-FFF2-40B4-BE49-F238E27FC236}">
                <a16:creationId xmlns:a16="http://schemas.microsoft.com/office/drawing/2014/main" id="{AEFD4E45-7A3E-114A-F425-572192A52E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92600" y="3302375"/>
            <a:ext cx="914400" cy="914400"/>
          </a:xfrm>
          <a:prstGeom prst="rect">
            <a:avLst/>
          </a:prstGeom>
        </p:spPr>
      </p:pic>
    </p:spTree>
    <p:extLst>
      <p:ext uri="{BB962C8B-B14F-4D97-AF65-F5344CB8AC3E}">
        <p14:creationId xmlns:p14="http://schemas.microsoft.com/office/powerpoint/2010/main" val="23727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93E6FC-B423-0FB5-2F07-B686F293E5A7}"/>
              </a:ext>
            </a:extLst>
          </p:cNvPr>
          <p:cNvSpPr txBox="1"/>
          <p:nvPr/>
        </p:nvSpPr>
        <p:spPr>
          <a:xfrm>
            <a:off x="838200" y="419100"/>
            <a:ext cx="166116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Bài tập 3. Xử lí tình huống </a:t>
            </a:r>
          </a:p>
        </p:txBody>
      </p:sp>
      <p:grpSp>
        <p:nvGrpSpPr>
          <p:cNvPr id="5" name="Group 4">
            <a:extLst>
              <a:ext uri="{FF2B5EF4-FFF2-40B4-BE49-F238E27FC236}">
                <a16:creationId xmlns:a16="http://schemas.microsoft.com/office/drawing/2014/main" id="{CAE140A6-146A-2CF1-DFE8-CC20D79D0E46}"/>
              </a:ext>
            </a:extLst>
          </p:cNvPr>
          <p:cNvGrpSpPr/>
          <p:nvPr/>
        </p:nvGrpSpPr>
        <p:grpSpPr>
          <a:xfrm>
            <a:off x="514397" y="1700649"/>
            <a:ext cx="17040865" cy="4273585"/>
            <a:chOff x="685800" y="1837731"/>
            <a:chExt cx="17040865" cy="4273585"/>
          </a:xfrm>
        </p:grpSpPr>
        <p:pic>
          <p:nvPicPr>
            <p:cNvPr id="3" name="Picture 2">
              <a:extLst>
                <a:ext uri="{FF2B5EF4-FFF2-40B4-BE49-F238E27FC236}">
                  <a16:creationId xmlns:a16="http://schemas.microsoft.com/office/drawing/2014/main" id="{5F15CE9E-F72D-CEF9-12C5-52D4EFA0A0A0}"/>
                </a:ext>
              </a:extLst>
            </p:cNvPr>
            <p:cNvPicPr>
              <a:picLocks noChangeAspect="1"/>
            </p:cNvPicPr>
            <p:nvPr/>
          </p:nvPicPr>
          <p:blipFill rotWithShape="1">
            <a:blip r:embed="rId2"/>
            <a:srcRect l="38746" t="4181" r="2361" b="6623"/>
            <a:stretch/>
          </p:blipFill>
          <p:spPr>
            <a:xfrm>
              <a:off x="11383062" y="1837731"/>
              <a:ext cx="6343603" cy="4273585"/>
            </a:xfrm>
            <a:prstGeom prst="rect">
              <a:avLst/>
            </a:prstGeom>
          </p:spPr>
        </p:pic>
        <p:sp>
          <p:nvSpPr>
            <p:cNvPr id="4" name="TextBox 3">
              <a:extLst>
                <a:ext uri="{FF2B5EF4-FFF2-40B4-BE49-F238E27FC236}">
                  <a16:creationId xmlns:a16="http://schemas.microsoft.com/office/drawing/2014/main" id="{8B9B9467-7C24-A995-8AE8-DA41FB04FF23}"/>
                </a:ext>
              </a:extLst>
            </p:cNvPr>
            <p:cNvSpPr txBox="1"/>
            <p:nvPr/>
          </p:nvSpPr>
          <p:spPr>
            <a:xfrm>
              <a:off x="685800" y="1851582"/>
              <a:ext cx="10134600" cy="4144661"/>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a. Sau tết Nguyên đán, Toàn có một số tiền mừng tuổi. Bạn băn khoăn không biết nên sử dụng số tiền đó vào việc gì: mua món đồ mà mình rất thích; đưa nó cho mẹ giữ hộ. Nuôi lợn đất;…</a:t>
              </a:r>
            </a:p>
            <a:p>
              <a:pPr algn="just">
                <a:lnSpc>
                  <a:spcPct val="150000"/>
                </a:lnSpc>
              </a:pPr>
              <a:r>
                <a:rPr lang="en-US" sz="3500" b="1" i="1">
                  <a:latin typeface="Arial" panose="020B0604020202020204" pitchFamily="34" charset="0"/>
                  <a:cs typeface="Arial" panose="020B0604020202020204" pitchFamily="34" charset="0"/>
                </a:rPr>
                <a:t>Nếu là Toàn, em sẽ làm gì với số tiền đó? </a:t>
              </a:r>
            </a:p>
          </p:txBody>
        </p:sp>
      </p:grpSp>
      <p:grpSp>
        <p:nvGrpSpPr>
          <p:cNvPr id="24" name="Group 23">
            <a:extLst>
              <a:ext uri="{FF2B5EF4-FFF2-40B4-BE49-F238E27FC236}">
                <a16:creationId xmlns:a16="http://schemas.microsoft.com/office/drawing/2014/main" id="{A50C3359-B302-3B99-BE07-E6374D93D8C0}"/>
              </a:ext>
            </a:extLst>
          </p:cNvPr>
          <p:cNvGrpSpPr/>
          <p:nvPr/>
        </p:nvGrpSpPr>
        <p:grpSpPr>
          <a:xfrm>
            <a:off x="842962" y="5859161"/>
            <a:ext cx="16436075" cy="4273585"/>
            <a:chOff x="708925" y="5768029"/>
            <a:chExt cx="16436075" cy="4273585"/>
          </a:xfrm>
        </p:grpSpPr>
        <p:sp>
          <p:nvSpPr>
            <p:cNvPr id="11" name="TextBox 10">
              <a:extLst>
                <a:ext uri="{FF2B5EF4-FFF2-40B4-BE49-F238E27FC236}">
                  <a16:creationId xmlns:a16="http://schemas.microsoft.com/office/drawing/2014/main" id="{61173086-CE37-0FC8-1E34-9460A7BE1C29}"/>
                </a:ext>
              </a:extLst>
            </p:cNvPr>
            <p:cNvSpPr txBox="1"/>
            <p:nvPr/>
          </p:nvSpPr>
          <p:spPr>
            <a:xfrm>
              <a:off x="7010400" y="6742268"/>
              <a:ext cx="101346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 Bố mẹ cho Kim 200.000 đồng để tổ chứ sinh nhật với ba người bạn. Kim chưa biết mua gì. </a:t>
              </a:r>
            </a:p>
            <a:p>
              <a:pPr algn="just">
                <a:lnSpc>
                  <a:spcPct val="150000"/>
                </a:lnSpc>
              </a:pPr>
              <a:r>
                <a:rPr lang="en-US" sz="3500" b="1" i="1">
                  <a:latin typeface="Arial" panose="020B0604020202020204" pitchFamily="34" charset="0"/>
                  <a:cs typeface="Arial" panose="020B0604020202020204" pitchFamily="34" charset="0"/>
                </a:rPr>
                <a:t>Nếu là Kim, em sẽ làm như thế nào? </a:t>
              </a:r>
            </a:p>
          </p:txBody>
        </p:sp>
        <p:pic>
          <p:nvPicPr>
            <p:cNvPr id="19" name="Picture 18">
              <a:extLst>
                <a:ext uri="{FF2B5EF4-FFF2-40B4-BE49-F238E27FC236}">
                  <a16:creationId xmlns:a16="http://schemas.microsoft.com/office/drawing/2014/main" id="{8E703940-572B-3466-EB67-15EE9D3AFD0D}"/>
                </a:ext>
              </a:extLst>
            </p:cNvPr>
            <p:cNvPicPr>
              <a:picLocks noChangeAspect="1"/>
            </p:cNvPicPr>
            <p:nvPr/>
          </p:nvPicPr>
          <p:blipFill rotWithShape="1">
            <a:blip r:embed="rId3"/>
            <a:srcRect l="45672" t="5557" r="1930"/>
            <a:stretch/>
          </p:blipFill>
          <p:spPr>
            <a:xfrm>
              <a:off x="708925" y="5768029"/>
              <a:ext cx="5943600" cy="4273585"/>
            </a:xfrm>
            <a:prstGeom prst="rect">
              <a:avLst/>
            </a:prstGeom>
          </p:spPr>
        </p:pic>
      </p:grpSp>
    </p:spTree>
    <p:extLst>
      <p:ext uri="{BB962C8B-B14F-4D97-AF65-F5344CB8AC3E}">
        <p14:creationId xmlns:p14="http://schemas.microsoft.com/office/powerpoint/2010/main" val="235303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93E6FC-B423-0FB5-2F07-B686F293E5A7}"/>
              </a:ext>
            </a:extLst>
          </p:cNvPr>
          <p:cNvSpPr txBox="1"/>
          <p:nvPr/>
        </p:nvSpPr>
        <p:spPr>
          <a:xfrm>
            <a:off x="838200" y="419100"/>
            <a:ext cx="16611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GỢI Ý XỬ LÍ TÌNH HUỐNG </a:t>
            </a:r>
          </a:p>
        </p:txBody>
      </p:sp>
      <p:grpSp>
        <p:nvGrpSpPr>
          <p:cNvPr id="5" name="Group 4">
            <a:extLst>
              <a:ext uri="{FF2B5EF4-FFF2-40B4-BE49-F238E27FC236}">
                <a16:creationId xmlns:a16="http://schemas.microsoft.com/office/drawing/2014/main" id="{CAE140A6-146A-2CF1-DFE8-CC20D79D0E46}"/>
              </a:ext>
            </a:extLst>
          </p:cNvPr>
          <p:cNvGrpSpPr/>
          <p:nvPr/>
        </p:nvGrpSpPr>
        <p:grpSpPr>
          <a:xfrm>
            <a:off x="533400" y="1562100"/>
            <a:ext cx="10001203" cy="8438857"/>
            <a:chOff x="685800" y="1851582"/>
            <a:chExt cx="10001203" cy="8438857"/>
          </a:xfrm>
        </p:grpSpPr>
        <p:pic>
          <p:nvPicPr>
            <p:cNvPr id="3" name="Picture 2">
              <a:extLst>
                <a:ext uri="{FF2B5EF4-FFF2-40B4-BE49-F238E27FC236}">
                  <a16:creationId xmlns:a16="http://schemas.microsoft.com/office/drawing/2014/main" id="{5F15CE9E-F72D-CEF9-12C5-52D4EFA0A0A0}"/>
                </a:ext>
              </a:extLst>
            </p:cNvPr>
            <p:cNvPicPr>
              <a:picLocks noChangeAspect="1"/>
            </p:cNvPicPr>
            <p:nvPr/>
          </p:nvPicPr>
          <p:blipFill rotWithShape="1">
            <a:blip r:embed="rId2"/>
            <a:srcRect l="38746" t="4181" r="2361" b="6623"/>
            <a:stretch/>
          </p:blipFill>
          <p:spPr>
            <a:xfrm>
              <a:off x="2362200" y="6016854"/>
              <a:ext cx="6343603" cy="4273585"/>
            </a:xfrm>
            <a:prstGeom prst="rect">
              <a:avLst/>
            </a:prstGeom>
          </p:spPr>
        </p:pic>
        <p:sp>
          <p:nvSpPr>
            <p:cNvPr id="4" name="TextBox 3">
              <a:extLst>
                <a:ext uri="{FF2B5EF4-FFF2-40B4-BE49-F238E27FC236}">
                  <a16:creationId xmlns:a16="http://schemas.microsoft.com/office/drawing/2014/main" id="{8B9B9467-7C24-A995-8AE8-DA41FB04FF23}"/>
                </a:ext>
              </a:extLst>
            </p:cNvPr>
            <p:cNvSpPr txBox="1"/>
            <p:nvPr/>
          </p:nvSpPr>
          <p:spPr>
            <a:xfrm>
              <a:off x="685800" y="1851582"/>
              <a:ext cx="10001203" cy="4144661"/>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a. Sau tết Nguyên đán, Toàn có một số tiền mừng tuổi. Bạn băn khoăn không biết nên sử dụng số tiền đó vào việc gì: mua món đồ mà mình rất thích; đưa nó cho mẹ giữ hộ. Nuôi lợn đất;…</a:t>
              </a:r>
            </a:p>
            <a:p>
              <a:pPr algn="just">
                <a:lnSpc>
                  <a:spcPct val="150000"/>
                </a:lnSpc>
              </a:pPr>
              <a:r>
                <a:rPr lang="en-US" sz="3500" b="1" i="1">
                  <a:latin typeface="Arial" panose="020B0604020202020204" pitchFamily="34" charset="0"/>
                  <a:cs typeface="Arial" panose="020B0604020202020204" pitchFamily="34" charset="0"/>
                </a:rPr>
                <a:t>Nếu là Toàn, em sẽ làm gì với số tiền đó? </a:t>
              </a:r>
            </a:p>
          </p:txBody>
        </p:sp>
      </p:grpSp>
      <p:cxnSp>
        <p:nvCxnSpPr>
          <p:cNvPr id="7" name="Straight Connector 6">
            <a:extLst>
              <a:ext uri="{FF2B5EF4-FFF2-40B4-BE49-F238E27FC236}">
                <a16:creationId xmlns:a16="http://schemas.microsoft.com/office/drawing/2014/main" id="{BCA9D671-9F88-2EA3-E9D2-A5A013D778E0}"/>
              </a:ext>
            </a:extLst>
          </p:cNvPr>
          <p:cNvCxnSpPr/>
          <p:nvPr/>
        </p:nvCxnSpPr>
        <p:spPr>
          <a:xfrm>
            <a:off x="10744200" y="2324100"/>
            <a:ext cx="0" cy="73914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C2F6D3-E77D-8393-1BCA-408DBE24983A}"/>
              </a:ext>
            </a:extLst>
          </p:cNvPr>
          <p:cNvSpPr txBox="1"/>
          <p:nvPr/>
        </p:nvSpPr>
        <p:spPr>
          <a:xfrm>
            <a:off x="10968085" y="2552700"/>
            <a:ext cx="6553198" cy="6637651"/>
          </a:xfrm>
          <a:prstGeom prst="rect">
            <a:avLst/>
          </a:prstGeom>
          <a:noFill/>
        </p:spPr>
        <p:txBody>
          <a:bodyPr wrap="square" rtlCol="0">
            <a:spAutoFit/>
          </a:bodyPr>
          <a:lstStyle/>
          <a:p>
            <a:pPr algn="just">
              <a:lnSpc>
                <a:spcPct val="150000"/>
              </a:lnSpc>
            </a:pPr>
            <a:r>
              <a:rPr lang="en-US" sz="3600" b="1">
                <a:solidFill>
                  <a:srgbClr val="FF0000"/>
                </a:solidFill>
                <a:latin typeface="Arial" panose="020B0604020202020204" pitchFamily="34" charset="0"/>
                <a:cs typeface="Arial" panose="020B0604020202020204" pitchFamily="34" charset="0"/>
              </a:rPr>
              <a:t>Cách 1. </a:t>
            </a:r>
            <a:r>
              <a:rPr lang="en-US" sz="3600">
                <a:latin typeface="Arial" panose="020B0604020202020204" pitchFamily="34" charset="0"/>
                <a:cs typeface="Arial" panose="020B0604020202020204" pitchFamily="34" charset="0"/>
              </a:rPr>
              <a:t>Nếu món đồ Toàn muốn mua là thật sự thiết yếu: </a:t>
            </a:r>
          </a:p>
          <a:p>
            <a:pPr marL="571500" indent="-571500" algn="just">
              <a:lnSpc>
                <a:spcPct val="150000"/>
              </a:lnSpc>
              <a:buFont typeface="Wingdings" panose="05000000000000000000" pitchFamily="2" charset="2"/>
              <a:buChar char="è"/>
            </a:pPr>
            <a:r>
              <a:rPr lang="en-US" sz="3600">
                <a:latin typeface="Arial" panose="020B0604020202020204" pitchFamily="34" charset="0"/>
                <a:cs typeface="Arial" panose="020B0604020202020204" pitchFamily="34" charset="0"/>
                <a:sym typeface="Wingdings" panose="05000000000000000000" pitchFamily="2" charset="2"/>
              </a:rPr>
              <a:t>Xin phép bố mẹ được sử dụng tiền để mua đồ.</a:t>
            </a:r>
          </a:p>
          <a:p>
            <a:pPr algn="just">
              <a:lnSpc>
                <a:spcPct val="150000"/>
              </a:lnSpc>
            </a:pPr>
            <a:r>
              <a:rPr lang="en-US" sz="3600" b="1">
                <a:solidFill>
                  <a:srgbClr val="FF0000"/>
                </a:solidFill>
                <a:latin typeface="Arial" panose="020B0604020202020204" pitchFamily="34" charset="0"/>
                <a:cs typeface="Arial" panose="020B0604020202020204" pitchFamily="34" charset="0"/>
                <a:sym typeface="Wingdings" panose="05000000000000000000" pitchFamily="2" charset="2"/>
              </a:rPr>
              <a:t>Cách 2. </a:t>
            </a:r>
            <a:r>
              <a:rPr lang="en-US" sz="3600">
                <a:latin typeface="Arial" panose="020B0604020202020204" pitchFamily="34" charset="0"/>
                <a:cs typeface="Arial" panose="020B0604020202020204" pitchFamily="34" charset="0"/>
                <a:sym typeface="Wingdings" panose="05000000000000000000" pitchFamily="2" charset="2"/>
              </a:rPr>
              <a:t>Nếu món đồ kia không thiết yếu:</a:t>
            </a:r>
          </a:p>
          <a:p>
            <a:pPr algn="just">
              <a:lnSpc>
                <a:spcPct val="150000"/>
              </a:lnSpc>
            </a:pPr>
            <a:r>
              <a:rPr lang="en-US" sz="3600">
                <a:latin typeface="Arial" panose="020B0604020202020204" pitchFamily="34" charset="0"/>
                <a:cs typeface="Arial" panose="020B0604020202020204" pitchFamily="34" charset="0"/>
                <a:sym typeface="Wingdings" panose="05000000000000000000" pitchFamily="2" charset="2"/>
              </a:rPr>
              <a:t> Gửi mẹ giữ hộ hoặc để dành tiền để nuôi lợn đất.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95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93E6FC-B423-0FB5-2F07-B686F293E5A7}"/>
              </a:ext>
            </a:extLst>
          </p:cNvPr>
          <p:cNvSpPr txBox="1"/>
          <p:nvPr/>
        </p:nvSpPr>
        <p:spPr>
          <a:xfrm>
            <a:off x="838200" y="419100"/>
            <a:ext cx="166116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GỢI Ý XỬ LÍ TÌNH HUỐNG </a:t>
            </a:r>
          </a:p>
        </p:txBody>
      </p:sp>
      <p:cxnSp>
        <p:nvCxnSpPr>
          <p:cNvPr id="7" name="Straight Connector 6">
            <a:extLst>
              <a:ext uri="{FF2B5EF4-FFF2-40B4-BE49-F238E27FC236}">
                <a16:creationId xmlns:a16="http://schemas.microsoft.com/office/drawing/2014/main" id="{BCA9D671-9F88-2EA3-E9D2-A5A013D778E0}"/>
              </a:ext>
            </a:extLst>
          </p:cNvPr>
          <p:cNvCxnSpPr/>
          <p:nvPr/>
        </p:nvCxnSpPr>
        <p:spPr>
          <a:xfrm>
            <a:off x="9758317" y="2324100"/>
            <a:ext cx="0" cy="73914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C2F6D3-E77D-8393-1BCA-408DBE24983A}"/>
              </a:ext>
            </a:extLst>
          </p:cNvPr>
          <p:cNvSpPr txBox="1"/>
          <p:nvPr/>
        </p:nvSpPr>
        <p:spPr>
          <a:xfrm>
            <a:off x="10134600" y="2777751"/>
            <a:ext cx="6857997" cy="4975657"/>
          </a:xfrm>
          <a:prstGeom prst="rect">
            <a:avLst/>
          </a:prstGeom>
          <a:noFill/>
        </p:spPr>
        <p:txBody>
          <a:bodyPr wrap="square" rtlCol="0">
            <a:spAutoFit/>
          </a:bodyPr>
          <a:lstStyle/>
          <a:p>
            <a:pPr algn="just">
              <a:lnSpc>
                <a:spcPct val="150000"/>
              </a:lnSpc>
            </a:pPr>
            <a:r>
              <a:rPr lang="en-US" sz="3600" b="1" i="1">
                <a:latin typeface="Arial" panose="020B0604020202020204" pitchFamily="34" charset="0"/>
                <a:cs typeface="Arial" panose="020B0604020202020204" pitchFamily="34" charset="0"/>
              </a:rPr>
              <a:t>Có thể đưa ra các phương án khác nhau: </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Mua kẹo, bánh sinh nhật, nước trong giới hạn tiền là 200.000 đồng.</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9CBB4D02-D4B5-4697-7A1A-A213B93BF662}"/>
              </a:ext>
            </a:extLst>
          </p:cNvPr>
          <p:cNvGrpSpPr/>
          <p:nvPr/>
        </p:nvGrpSpPr>
        <p:grpSpPr>
          <a:xfrm>
            <a:off x="990600" y="1836580"/>
            <a:ext cx="7924799" cy="8031320"/>
            <a:chOff x="1070876" y="2004368"/>
            <a:chExt cx="7924799" cy="8031320"/>
          </a:xfrm>
        </p:grpSpPr>
        <p:sp>
          <p:nvSpPr>
            <p:cNvPr id="9" name="TextBox 8">
              <a:extLst>
                <a:ext uri="{FF2B5EF4-FFF2-40B4-BE49-F238E27FC236}">
                  <a16:creationId xmlns:a16="http://schemas.microsoft.com/office/drawing/2014/main" id="{3927C678-4DC8-F02A-1D07-21E232C01151}"/>
                </a:ext>
              </a:extLst>
            </p:cNvPr>
            <p:cNvSpPr txBox="1"/>
            <p:nvPr/>
          </p:nvSpPr>
          <p:spPr>
            <a:xfrm>
              <a:off x="1070876" y="2004368"/>
              <a:ext cx="7924799" cy="3224152"/>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b. Bố mẹ cho Kim 200.000 đồng để tổ chứ sinh nhật với ba người bạn. Kim chưa biết mua gì. </a:t>
              </a:r>
            </a:p>
            <a:p>
              <a:pPr algn="just">
                <a:lnSpc>
                  <a:spcPct val="150000"/>
                </a:lnSpc>
              </a:pPr>
              <a:r>
                <a:rPr lang="en-US" sz="3500" b="1" i="1">
                  <a:latin typeface="Arial" panose="020B0604020202020204" pitchFamily="34" charset="0"/>
                  <a:cs typeface="Arial" panose="020B0604020202020204" pitchFamily="34" charset="0"/>
                </a:rPr>
                <a:t>Nếu là Kim, em sẽ làm như thế nào? </a:t>
              </a:r>
            </a:p>
          </p:txBody>
        </p:sp>
        <p:pic>
          <p:nvPicPr>
            <p:cNvPr id="10" name="Picture 9">
              <a:extLst>
                <a:ext uri="{FF2B5EF4-FFF2-40B4-BE49-F238E27FC236}">
                  <a16:creationId xmlns:a16="http://schemas.microsoft.com/office/drawing/2014/main" id="{3DBFCDB3-BB1C-8205-2DC2-F406491120EB}"/>
                </a:ext>
              </a:extLst>
            </p:cNvPr>
            <p:cNvPicPr>
              <a:picLocks noChangeAspect="1"/>
            </p:cNvPicPr>
            <p:nvPr/>
          </p:nvPicPr>
          <p:blipFill rotWithShape="1">
            <a:blip r:embed="rId2"/>
            <a:srcRect l="45672" t="5557" r="1930"/>
            <a:stretch/>
          </p:blipFill>
          <p:spPr>
            <a:xfrm>
              <a:off x="1832876" y="5433368"/>
              <a:ext cx="6400797" cy="4602320"/>
            </a:xfrm>
            <a:prstGeom prst="rect">
              <a:avLst/>
            </a:prstGeom>
          </p:spPr>
        </p:pic>
      </p:grpSp>
    </p:spTree>
    <p:extLst>
      <p:ext uri="{BB962C8B-B14F-4D97-AF65-F5344CB8AC3E}">
        <p14:creationId xmlns:p14="http://schemas.microsoft.com/office/powerpoint/2010/main" val="33860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C9D2CA-E8A4-5142-709B-1C30FFC53C7D}"/>
              </a:ext>
            </a:extLst>
          </p:cNvPr>
          <p:cNvSpPr txBox="1"/>
          <p:nvPr/>
        </p:nvSpPr>
        <p:spPr>
          <a:xfrm>
            <a:off x="3390900" y="419100"/>
            <a:ext cx="11506200" cy="784830"/>
          </a:xfrm>
          <a:prstGeom prst="rect">
            <a:avLst/>
          </a:prstGeom>
          <a:noFill/>
        </p:spPr>
        <p:txBody>
          <a:bodyPr wrap="square" rtlCol="0">
            <a:spAutoFit/>
          </a:bodyPr>
          <a:lstStyle/>
          <a:p>
            <a:pPr algn="ctr"/>
            <a:r>
              <a:rPr lang="en-US" sz="4500" b="1">
                <a:latin typeface="Arial" panose="020B0604020202020204" pitchFamily="34" charset="0"/>
                <a:cs typeface="Arial" panose="020B0604020202020204" pitchFamily="34" charset="0"/>
              </a:rPr>
              <a:t>Bài tập 4. Đưa ra lời khuyên cho bạn</a:t>
            </a:r>
          </a:p>
        </p:txBody>
      </p:sp>
      <p:sp>
        <p:nvSpPr>
          <p:cNvPr id="4" name="TextBox 3">
            <a:extLst>
              <a:ext uri="{FF2B5EF4-FFF2-40B4-BE49-F238E27FC236}">
                <a16:creationId xmlns:a16="http://schemas.microsoft.com/office/drawing/2014/main" id="{2F117074-23DE-B2A5-3FFF-A3FD99DB262D}"/>
              </a:ext>
            </a:extLst>
          </p:cNvPr>
          <p:cNvSpPr txBox="1"/>
          <p:nvPr/>
        </p:nvSpPr>
        <p:spPr>
          <a:xfrm>
            <a:off x="1219200" y="1409700"/>
            <a:ext cx="15849600" cy="1824923"/>
          </a:xfrm>
          <a:prstGeom prst="rect">
            <a:avLst/>
          </a:prstGeom>
          <a:noFill/>
        </p:spPr>
        <p:txBody>
          <a:bodyPr wrap="square" rtlCol="0">
            <a:spAutoFit/>
          </a:bodyPr>
          <a:lstStyle/>
          <a:p>
            <a:pPr algn="just">
              <a:lnSpc>
                <a:spcPct val="150000"/>
              </a:lnSpc>
            </a:pPr>
            <a:r>
              <a:rPr lang="en-US" sz="4000">
                <a:solidFill>
                  <a:srgbClr val="FF0000"/>
                </a:solidFill>
                <a:latin typeface="Arial" panose="020B0604020202020204" pitchFamily="34" charset="0"/>
                <a:cs typeface="Arial" panose="020B0604020202020204" pitchFamily="34" charset="0"/>
              </a:rPr>
              <a:t>Các em hãy phân vai để đưa ra lời khuyên cho các bạn trong các tình huống sau đây: </a:t>
            </a:r>
          </a:p>
        </p:txBody>
      </p:sp>
      <p:sp>
        <p:nvSpPr>
          <p:cNvPr id="12" name="Rectangle: Diagonal Corners Rounded 11">
            <a:extLst>
              <a:ext uri="{FF2B5EF4-FFF2-40B4-BE49-F238E27FC236}">
                <a16:creationId xmlns:a16="http://schemas.microsoft.com/office/drawing/2014/main" id="{1A99BBC1-DF17-C65A-3DC6-5E52CCAAEC70}"/>
              </a:ext>
            </a:extLst>
          </p:cNvPr>
          <p:cNvSpPr/>
          <p:nvPr/>
        </p:nvSpPr>
        <p:spPr>
          <a:xfrm>
            <a:off x="571501" y="3581400"/>
            <a:ext cx="8291513" cy="3381374"/>
          </a:xfrm>
          <a:prstGeom prst="round2DiagRect">
            <a:avLst/>
          </a:prstGeom>
          <a:gradFill>
            <a:gsLst>
              <a:gs pos="0">
                <a:schemeClr val="accent1">
                  <a:lumMod val="5000"/>
                  <a:lumOff val="95000"/>
                </a:schemeClr>
              </a:gs>
              <a:gs pos="100000">
                <a:schemeClr val="accent6">
                  <a:lumMod val="20000"/>
                  <a:lumOff val="80000"/>
                </a:schemeClr>
              </a:gs>
            </a:gsLst>
            <a:lin ang="5400000" scaled="1"/>
          </a:gra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a. Bố mẹ cho Quyết một chiếc xe đạp cũ còn tốt nhưng bạn đòi mua chiếc xe đạp mới. </a:t>
            </a:r>
          </a:p>
        </p:txBody>
      </p:sp>
      <p:sp>
        <p:nvSpPr>
          <p:cNvPr id="15" name="Rectangle: Diagonal Corners Rounded 14">
            <a:extLst>
              <a:ext uri="{FF2B5EF4-FFF2-40B4-BE49-F238E27FC236}">
                <a16:creationId xmlns:a16="http://schemas.microsoft.com/office/drawing/2014/main" id="{BD3062DB-4E47-ED09-8C2A-ED6CBF809AD9}"/>
              </a:ext>
            </a:extLst>
          </p:cNvPr>
          <p:cNvSpPr/>
          <p:nvPr/>
        </p:nvSpPr>
        <p:spPr>
          <a:xfrm>
            <a:off x="9577386" y="3452812"/>
            <a:ext cx="8139113" cy="3381375"/>
          </a:xfrm>
          <a:prstGeom prst="round2DiagRect">
            <a:avLst/>
          </a:prstGeom>
          <a:gradFill>
            <a:gsLst>
              <a:gs pos="0">
                <a:schemeClr val="accent1">
                  <a:lumMod val="5000"/>
                  <a:lumOff val="95000"/>
                </a:schemeClr>
              </a:gs>
              <a:gs pos="100000">
                <a:schemeClr val="accent2">
                  <a:lumMod val="40000"/>
                  <a:lumOff val="60000"/>
                </a:schemeClr>
              </a:gs>
            </a:gsLst>
            <a:lin ang="5400000" scaled="1"/>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b. Để chuẩn bị cho buổi liên hoan lớp cuối năm, các bạn dự định tổ chứ thật hoành tráng để các bạn lớp khác trầm trồ </a:t>
            </a:r>
          </a:p>
        </p:txBody>
      </p:sp>
      <p:sp>
        <p:nvSpPr>
          <p:cNvPr id="16" name="Freeform 6">
            <a:extLst>
              <a:ext uri="{FF2B5EF4-FFF2-40B4-BE49-F238E27FC236}">
                <a16:creationId xmlns:a16="http://schemas.microsoft.com/office/drawing/2014/main" id="{29BC18EE-0E1A-03B8-2A02-85952AF486C5}"/>
              </a:ext>
            </a:extLst>
          </p:cNvPr>
          <p:cNvSpPr/>
          <p:nvPr/>
        </p:nvSpPr>
        <p:spPr>
          <a:xfrm>
            <a:off x="-1752600" y="8115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08766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29BC18EE-0E1A-03B8-2A02-85952AF486C5}"/>
              </a:ext>
            </a:extLst>
          </p:cNvPr>
          <p:cNvSpPr/>
          <p:nvPr/>
        </p:nvSpPr>
        <p:spPr>
          <a:xfrm>
            <a:off x="-1752600" y="8529636"/>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 name="Rectangle: Diagonal Corners Rounded 1">
            <a:extLst>
              <a:ext uri="{FF2B5EF4-FFF2-40B4-BE49-F238E27FC236}">
                <a16:creationId xmlns:a16="http://schemas.microsoft.com/office/drawing/2014/main" id="{54C808CD-7DFC-08DD-D618-150E0B54802D}"/>
              </a:ext>
            </a:extLst>
          </p:cNvPr>
          <p:cNvSpPr/>
          <p:nvPr/>
        </p:nvSpPr>
        <p:spPr>
          <a:xfrm>
            <a:off x="602458" y="2071688"/>
            <a:ext cx="8291513" cy="3381374"/>
          </a:xfrm>
          <a:prstGeom prst="round2DiagRect">
            <a:avLst/>
          </a:prstGeom>
          <a:gradFill>
            <a:gsLst>
              <a:gs pos="0">
                <a:schemeClr val="accent1">
                  <a:lumMod val="5000"/>
                  <a:lumOff val="95000"/>
                </a:schemeClr>
              </a:gs>
              <a:gs pos="100000">
                <a:schemeClr val="accent6">
                  <a:lumMod val="20000"/>
                  <a:lumOff val="80000"/>
                </a:schemeClr>
              </a:gs>
            </a:gsLst>
            <a:lin ang="5400000" scaled="1"/>
          </a:gra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a. Bố mẹ cho Quyết một chiếc xe đạp cũ còn tốt nhưng bạn đòi mua chiếc xe đạp mới. </a:t>
            </a:r>
          </a:p>
        </p:txBody>
      </p:sp>
      <p:sp>
        <p:nvSpPr>
          <p:cNvPr id="5" name="Rectangle: Diagonal Corners Rounded 4">
            <a:extLst>
              <a:ext uri="{FF2B5EF4-FFF2-40B4-BE49-F238E27FC236}">
                <a16:creationId xmlns:a16="http://schemas.microsoft.com/office/drawing/2014/main" id="{49384593-0380-39BD-6FB0-C7EF5F488D61}"/>
              </a:ext>
            </a:extLst>
          </p:cNvPr>
          <p:cNvSpPr/>
          <p:nvPr/>
        </p:nvSpPr>
        <p:spPr>
          <a:xfrm>
            <a:off x="9608343" y="1943100"/>
            <a:ext cx="8139113" cy="3381375"/>
          </a:xfrm>
          <a:prstGeom prst="round2DiagRect">
            <a:avLst/>
          </a:prstGeom>
          <a:gradFill>
            <a:gsLst>
              <a:gs pos="0">
                <a:schemeClr val="accent1">
                  <a:lumMod val="5000"/>
                  <a:lumOff val="95000"/>
                </a:schemeClr>
              </a:gs>
              <a:gs pos="100000">
                <a:schemeClr val="accent2">
                  <a:lumMod val="40000"/>
                  <a:lumOff val="60000"/>
                </a:schemeClr>
              </a:gs>
            </a:gsLst>
            <a:lin ang="5400000" scaled="1"/>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b. Để chuẩn bị cho buổi liên hoan lớp cuối năm, các bạn dự định tổ chứ thật hoành tráng để các bạn lớp khác trầm trồ </a:t>
            </a:r>
          </a:p>
        </p:txBody>
      </p:sp>
      <p:sp>
        <p:nvSpPr>
          <p:cNvPr id="6" name="TextBox 5">
            <a:extLst>
              <a:ext uri="{FF2B5EF4-FFF2-40B4-BE49-F238E27FC236}">
                <a16:creationId xmlns:a16="http://schemas.microsoft.com/office/drawing/2014/main" id="{AB74ADD0-C7C7-F420-F2DB-0C718A4D014A}"/>
              </a:ext>
            </a:extLst>
          </p:cNvPr>
          <p:cNvSpPr txBox="1"/>
          <p:nvPr/>
        </p:nvSpPr>
        <p:spPr>
          <a:xfrm>
            <a:off x="4610100" y="647700"/>
            <a:ext cx="90678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HƯỚNG DẪN TRẢ LỜI </a:t>
            </a:r>
          </a:p>
        </p:txBody>
      </p:sp>
      <p:sp>
        <p:nvSpPr>
          <p:cNvPr id="7" name="Arrow: Down 6">
            <a:extLst>
              <a:ext uri="{FF2B5EF4-FFF2-40B4-BE49-F238E27FC236}">
                <a16:creationId xmlns:a16="http://schemas.microsoft.com/office/drawing/2014/main" id="{1D3D14DC-25FF-9F10-EB0B-CA99E40ACE30}"/>
              </a:ext>
            </a:extLst>
          </p:cNvPr>
          <p:cNvSpPr/>
          <p:nvPr/>
        </p:nvSpPr>
        <p:spPr>
          <a:xfrm>
            <a:off x="3986214" y="5291137"/>
            <a:ext cx="762000" cy="609600"/>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9EC7F66E-AC45-CFBE-9295-36A05351713D}"/>
              </a:ext>
            </a:extLst>
          </p:cNvPr>
          <p:cNvSpPr/>
          <p:nvPr/>
        </p:nvSpPr>
        <p:spPr>
          <a:xfrm>
            <a:off x="13539788" y="5192107"/>
            <a:ext cx="762000" cy="609600"/>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82E02F-FF8D-573B-36B6-3A8FE5D44978}"/>
              </a:ext>
            </a:extLst>
          </p:cNvPr>
          <p:cNvSpPr txBox="1"/>
          <p:nvPr/>
        </p:nvSpPr>
        <p:spPr>
          <a:xfrm>
            <a:off x="9608343" y="6027707"/>
            <a:ext cx="7977186"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Khuyên các bạn nên tổ chức liên hoan tiết kiệm, để dành tiền làm các việc có ích khác. </a:t>
            </a:r>
          </a:p>
        </p:txBody>
      </p:sp>
      <p:sp>
        <p:nvSpPr>
          <p:cNvPr id="10" name="TextBox 9">
            <a:extLst>
              <a:ext uri="{FF2B5EF4-FFF2-40B4-BE49-F238E27FC236}">
                <a16:creationId xmlns:a16="http://schemas.microsoft.com/office/drawing/2014/main" id="{884AA77B-3CBB-19E8-C457-7D86CAC89C42}"/>
              </a:ext>
            </a:extLst>
          </p:cNvPr>
          <p:cNvSpPr txBox="1"/>
          <p:nvPr/>
        </p:nvSpPr>
        <p:spPr>
          <a:xfrm>
            <a:off x="785814" y="6072187"/>
            <a:ext cx="7977186" cy="248266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Khuyên bạn nên dùng chiếc xe đạp cũ, để tiền để mua các đồ dùng khác cần thiết hơn. </a:t>
            </a:r>
          </a:p>
        </p:txBody>
      </p:sp>
    </p:spTree>
    <p:extLst>
      <p:ext uri="{BB962C8B-B14F-4D97-AF65-F5344CB8AC3E}">
        <p14:creationId xmlns:p14="http://schemas.microsoft.com/office/powerpoint/2010/main" val="388237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FB08A6-CA52-9258-00EF-9BC08F38C25D}"/>
              </a:ext>
            </a:extLst>
          </p:cNvPr>
          <p:cNvSpPr txBox="1"/>
          <p:nvPr/>
        </p:nvSpPr>
        <p:spPr>
          <a:xfrm>
            <a:off x="228600" y="495300"/>
            <a:ext cx="178308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VẬN DỤNG </a:t>
            </a:r>
          </a:p>
        </p:txBody>
      </p:sp>
      <p:sp>
        <p:nvSpPr>
          <p:cNvPr id="14" name="TextBox 13">
            <a:extLst>
              <a:ext uri="{FF2B5EF4-FFF2-40B4-BE49-F238E27FC236}">
                <a16:creationId xmlns:a16="http://schemas.microsoft.com/office/drawing/2014/main" id="{CE1CA5F4-0C50-3A16-A7E4-6D9C126D64FF}"/>
              </a:ext>
            </a:extLst>
          </p:cNvPr>
          <p:cNvSpPr txBox="1"/>
          <p:nvPr/>
        </p:nvSpPr>
        <p:spPr>
          <a:xfrm>
            <a:off x="476250" y="1866900"/>
            <a:ext cx="17335500" cy="1824923"/>
          </a:xfrm>
          <a:prstGeom prst="rect">
            <a:avLst/>
          </a:prstGeom>
          <a:noFill/>
        </p:spPr>
        <p:txBody>
          <a:bodyPr wrap="square" rtlCol="0">
            <a:spAutoFit/>
          </a:bodyPr>
          <a:lstStyle/>
          <a:p>
            <a:pPr algn="just">
              <a:lnSpc>
                <a:spcPct val="150000"/>
              </a:lnSpc>
            </a:pPr>
            <a:r>
              <a:rPr lang="en-US" sz="4000">
                <a:solidFill>
                  <a:srgbClr val="FF0000"/>
                </a:solidFill>
                <a:latin typeface="Arial" panose="020B0604020202020204" pitchFamily="34" charset="0"/>
                <a:cs typeface="Arial" panose="020B0604020202020204" pitchFamily="34" charset="0"/>
              </a:rPr>
              <a:t>Em hãy lập bảng kế hoạch tiết kiệm tiền phù hợp với điều kiện của bản thân theo bảng gợi ý sau: </a:t>
            </a:r>
          </a:p>
        </p:txBody>
      </p:sp>
      <p:graphicFrame>
        <p:nvGraphicFramePr>
          <p:cNvPr id="15" name="Table 14">
            <a:extLst>
              <a:ext uri="{FF2B5EF4-FFF2-40B4-BE49-F238E27FC236}">
                <a16:creationId xmlns:a16="http://schemas.microsoft.com/office/drawing/2014/main" id="{670AF435-EBCE-9779-3AD7-F127C6463150}"/>
              </a:ext>
            </a:extLst>
          </p:cNvPr>
          <p:cNvGraphicFramePr>
            <a:graphicFrameLocks noGrp="1"/>
          </p:cNvGraphicFramePr>
          <p:nvPr>
            <p:extLst>
              <p:ext uri="{D42A27DB-BD31-4B8C-83A1-F6EECF244321}">
                <p14:modId xmlns:p14="http://schemas.microsoft.com/office/powerpoint/2010/main" val="2703492686"/>
              </p:ext>
            </p:extLst>
          </p:nvPr>
        </p:nvGraphicFramePr>
        <p:xfrm>
          <a:off x="723900" y="4381500"/>
          <a:ext cx="16840200" cy="4495801"/>
        </p:xfrm>
        <a:graphic>
          <a:graphicData uri="http://schemas.openxmlformats.org/drawingml/2006/table">
            <a:tbl>
              <a:tblPr firstRow="1" firstCol="1" bandRow="1"/>
              <a:tblGrid>
                <a:gridCol w="3368040">
                  <a:extLst>
                    <a:ext uri="{9D8B030D-6E8A-4147-A177-3AD203B41FA5}">
                      <a16:colId xmlns:a16="http://schemas.microsoft.com/office/drawing/2014/main" val="2803355739"/>
                    </a:ext>
                  </a:extLst>
                </a:gridCol>
                <a:gridCol w="3368040">
                  <a:extLst>
                    <a:ext uri="{9D8B030D-6E8A-4147-A177-3AD203B41FA5}">
                      <a16:colId xmlns:a16="http://schemas.microsoft.com/office/drawing/2014/main" val="1780350176"/>
                    </a:ext>
                  </a:extLst>
                </a:gridCol>
                <a:gridCol w="3368040">
                  <a:extLst>
                    <a:ext uri="{9D8B030D-6E8A-4147-A177-3AD203B41FA5}">
                      <a16:colId xmlns:a16="http://schemas.microsoft.com/office/drawing/2014/main" val="101851921"/>
                    </a:ext>
                  </a:extLst>
                </a:gridCol>
                <a:gridCol w="4278630">
                  <a:extLst>
                    <a:ext uri="{9D8B030D-6E8A-4147-A177-3AD203B41FA5}">
                      <a16:colId xmlns:a16="http://schemas.microsoft.com/office/drawing/2014/main" val="1055582275"/>
                    </a:ext>
                  </a:extLst>
                </a:gridCol>
                <a:gridCol w="2457450">
                  <a:extLst>
                    <a:ext uri="{9D8B030D-6E8A-4147-A177-3AD203B41FA5}">
                      <a16:colId xmlns:a16="http://schemas.microsoft.com/office/drawing/2014/main" val="4292242621"/>
                    </a:ext>
                  </a:extLst>
                </a:gridCol>
              </a:tblGrid>
              <a:tr h="2324465">
                <a:tc>
                  <a:txBody>
                    <a:bodyPr/>
                    <a:lstStyle/>
                    <a:p>
                      <a:pPr marL="0" marR="0" algn="ctr">
                        <a:lnSpc>
                          <a:spcPct val="150000"/>
                        </a:lnSpc>
                        <a:spcBef>
                          <a:spcPts val="0"/>
                        </a:spcBef>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a:t>
                      </a:r>
                      <a:endParaRPr lang="en-US" sz="3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tiền tiết kiệm dự kiến</a:t>
                      </a:r>
                      <a:endParaRPr lang="en-US" sz="3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 thực hiện</a:t>
                      </a:r>
                      <a:endParaRPr lang="en-US" sz="3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tiền tiết kiệm được</a:t>
                      </a:r>
                      <a:endParaRPr lang="en-US" sz="3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pPr>
                      <a:r>
                        <a:rPr lang="en-US" sz="3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chú</a:t>
                      </a:r>
                      <a:endParaRPr lang="en-US" sz="3000" b="1">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9985862"/>
                  </a:ext>
                </a:extLst>
              </a:tr>
              <a:tr h="1085668">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Tuần/tháng 1</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788396066"/>
                  </a:ext>
                </a:extLst>
              </a:tr>
              <a:tr h="1085668">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tc>
                  <a:txBody>
                    <a:bodyPr/>
                    <a:lstStyle/>
                    <a:p>
                      <a:pPr marL="0" marR="0" algn="just">
                        <a:lnSpc>
                          <a:spcPct val="150000"/>
                        </a:lnSpc>
                        <a:spcBef>
                          <a:spcPts val="0"/>
                        </a:spcBef>
                      </a:pPr>
                      <a:r>
                        <a:rPr lang="en-US" sz="3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17408363"/>
                  </a:ext>
                </a:extLst>
              </a:tr>
            </a:tbl>
          </a:graphicData>
        </a:graphic>
      </p:graphicFrame>
      <p:sp>
        <p:nvSpPr>
          <p:cNvPr id="17" name="Freeform 6">
            <a:extLst>
              <a:ext uri="{FF2B5EF4-FFF2-40B4-BE49-F238E27FC236}">
                <a16:creationId xmlns:a16="http://schemas.microsoft.com/office/drawing/2014/main" id="{75D6E33C-83DA-FF59-5826-00C18838DA85}"/>
              </a:ext>
            </a:extLst>
          </p:cNvPr>
          <p:cNvSpPr/>
          <p:nvPr/>
        </p:nvSpPr>
        <p:spPr>
          <a:xfrm>
            <a:off x="-1752600" y="9258300"/>
            <a:ext cx="21793200" cy="10592909"/>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01559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4" name="Freeform 4"/>
          <p:cNvSpPr/>
          <p:nvPr/>
        </p:nvSpPr>
        <p:spPr>
          <a:xfrm>
            <a:off x="15416412" y="127451"/>
            <a:ext cx="2871588" cy="2415723"/>
          </a:xfrm>
          <a:custGeom>
            <a:avLst/>
            <a:gdLst/>
            <a:ahLst/>
            <a:cxnLst/>
            <a:rect l="l" t="t" r="r" b="b"/>
            <a:pathLst>
              <a:path w="2871588" h="2415723">
                <a:moveTo>
                  <a:pt x="0" y="0"/>
                </a:moveTo>
                <a:lnTo>
                  <a:pt x="2871588" y="0"/>
                </a:lnTo>
                <a:lnTo>
                  <a:pt x="2871588" y="2415723"/>
                </a:lnTo>
                <a:lnTo>
                  <a:pt x="0" y="2415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309241" y="899730"/>
            <a:ext cx="16049285" cy="9044370"/>
          </a:xfrm>
          <a:custGeom>
            <a:avLst/>
            <a:gdLst/>
            <a:ahLst/>
            <a:cxnLst/>
            <a:rect l="l" t="t" r="r" b="b"/>
            <a:pathLst>
              <a:path w="16049285" h="6015620">
                <a:moveTo>
                  <a:pt x="0" y="0"/>
                </a:moveTo>
                <a:lnTo>
                  <a:pt x="16049285" y="0"/>
                </a:lnTo>
                <a:lnTo>
                  <a:pt x="16049285" y="6015620"/>
                </a:lnTo>
                <a:lnTo>
                  <a:pt x="0" y="60156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2700000">
            <a:off x="2778330" y="8510229"/>
            <a:ext cx="933253" cy="1004398"/>
          </a:xfrm>
          <a:custGeom>
            <a:avLst/>
            <a:gdLst/>
            <a:ahLst/>
            <a:cxnLst/>
            <a:rect l="l" t="t" r="r" b="b"/>
            <a:pathLst>
              <a:path w="933253" h="1004398">
                <a:moveTo>
                  <a:pt x="0" y="0"/>
                </a:moveTo>
                <a:lnTo>
                  <a:pt x="933253" y="0"/>
                </a:lnTo>
                <a:lnTo>
                  <a:pt x="933253" y="1004398"/>
                </a:lnTo>
                <a:lnTo>
                  <a:pt x="0" y="1004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386225">
            <a:off x="10042464" y="8914854"/>
            <a:ext cx="852258" cy="1257945"/>
          </a:xfrm>
          <a:custGeom>
            <a:avLst/>
            <a:gdLst/>
            <a:ahLst/>
            <a:cxnLst/>
            <a:rect l="l" t="t" r="r" b="b"/>
            <a:pathLst>
              <a:path w="852258" h="1257945">
                <a:moveTo>
                  <a:pt x="0" y="0"/>
                </a:moveTo>
                <a:lnTo>
                  <a:pt x="852257" y="0"/>
                </a:lnTo>
                <a:lnTo>
                  <a:pt x="852257" y="1257945"/>
                </a:lnTo>
                <a:lnTo>
                  <a:pt x="0" y="1257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3905166" y="6909408"/>
            <a:ext cx="4158114" cy="4114800"/>
          </a:xfrm>
          <a:custGeom>
            <a:avLst/>
            <a:gdLst/>
            <a:ahLst/>
            <a:cxnLst/>
            <a:rect l="l" t="t" r="r" b="b"/>
            <a:pathLst>
              <a:path w="4158114" h="4114800">
                <a:moveTo>
                  <a:pt x="0" y="0"/>
                </a:moveTo>
                <a:lnTo>
                  <a:pt x="4158114" y="0"/>
                </a:lnTo>
                <a:lnTo>
                  <a:pt x="41581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337309">
            <a:off x="11252567" y="8950372"/>
            <a:ext cx="1689091" cy="1416021"/>
          </a:xfrm>
          <a:custGeom>
            <a:avLst/>
            <a:gdLst/>
            <a:ahLst/>
            <a:cxnLst/>
            <a:rect l="l" t="t" r="r" b="b"/>
            <a:pathLst>
              <a:path w="1689091" h="1416021">
                <a:moveTo>
                  <a:pt x="0" y="0"/>
                </a:moveTo>
                <a:lnTo>
                  <a:pt x="1689091" y="0"/>
                </a:lnTo>
                <a:lnTo>
                  <a:pt x="1689091" y="1416021"/>
                </a:lnTo>
                <a:lnTo>
                  <a:pt x="0" y="14160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2928542" y="1242873"/>
            <a:ext cx="10078412" cy="1098506"/>
          </a:xfrm>
          <a:prstGeom prst="rect">
            <a:avLst/>
          </a:prstGeom>
        </p:spPr>
        <p:txBody>
          <a:bodyPr wrap="square" lIns="0" tIns="0" rIns="0" bIns="0" rtlCol="0" anchor="t">
            <a:spAutoFit/>
          </a:bodyPr>
          <a:lstStyle/>
          <a:p>
            <a:pPr algn="ctr">
              <a:lnSpc>
                <a:spcPts val="9599"/>
              </a:lnSpc>
            </a:pPr>
            <a:r>
              <a:rPr lang="en-US" sz="6000" b="1" spc="-109">
                <a:solidFill>
                  <a:schemeClr val="accent2">
                    <a:lumMod val="75000"/>
                  </a:schemeClr>
                </a:solidFill>
                <a:latin typeface="Arial" panose="020B0604020202020204" pitchFamily="34" charset="0"/>
                <a:cs typeface="Arial" panose="020B0604020202020204" pitchFamily="34" charset="0"/>
              </a:rPr>
              <a:t>NỘI DUNG BÀI HỌC </a:t>
            </a:r>
          </a:p>
        </p:txBody>
      </p:sp>
      <p:sp>
        <p:nvSpPr>
          <p:cNvPr id="12" name="Freeform 12"/>
          <p:cNvSpPr/>
          <p:nvPr/>
        </p:nvSpPr>
        <p:spPr>
          <a:xfrm rot="-932583">
            <a:off x="16681380" y="4194405"/>
            <a:ext cx="933253" cy="1004398"/>
          </a:xfrm>
          <a:custGeom>
            <a:avLst/>
            <a:gdLst/>
            <a:ahLst/>
            <a:cxnLst/>
            <a:rect l="l" t="t" r="r" b="b"/>
            <a:pathLst>
              <a:path w="933253" h="1004398">
                <a:moveTo>
                  <a:pt x="0" y="0"/>
                </a:moveTo>
                <a:lnTo>
                  <a:pt x="933253" y="0"/>
                </a:lnTo>
                <a:lnTo>
                  <a:pt x="933253" y="1004397"/>
                </a:lnTo>
                <a:lnTo>
                  <a:pt x="0" y="10043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rot="604463">
            <a:off x="12928895" y="1314724"/>
            <a:ext cx="1345569" cy="1456638"/>
          </a:xfrm>
          <a:custGeom>
            <a:avLst/>
            <a:gdLst/>
            <a:ahLst/>
            <a:cxnLst/>
            <a:rect l="l" t="t" r="r" b="b"/>
            <a:pathLst>
              <a:path w="1345569" h="1456638">
                <a:moveTo>
                  <a:pt x="0" y="0"/>
                </a:moveTo>
                <a:lnTo>
                  <a:pt x="1345569" y="0"/>
                </a:lnTo>
                <a:lnTo>
                  <a:pt x="1345569" y="1456638"/>
                </a:lnTo>
                <a:lnTo>
                  <a:pt x="0" y="145663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F9C2FF1A-BF8E-D504-A9F2-6C449754A4DE}"/>
              </a:ext>
            </a:extLst>
          </p:cNvPr>
          <p:cNvGrpSpPr/>
          <p:nvPr/>
        </p:nvGrpSpPr>
        <p:grpSpPr>
          <a:xfrm>
            <a:off x="2681838" y="2689284"/>
            <a:ext cx="8077201" cy="1092607"/>
            <a:chOff x="2209799" y="3619500"/>
            <a:chExt cx="8077201" cy="1092607"/>
          </a:xfrm>
        </p:grpSpPr>
        <p:sp>
          <p:nvSpPr>
            <p:cNvPr id="13" name="TextBox 12">
              <a:extLst>
                <a:ext uri="{FF2B5EF4-FFF2-40B4-BE49-F238E27FC236}">
                  <a16:creationId xmlns:a16="http://schemas.microsoft.com/office/drawing/2014/main" id="{26CAB5F5-EE21-920F-DD4F-10B60E7561B2}"/>
                </a:ext>
              </a:extLst>
            </p:cNvPr>
            <p:cNvSpPr txBox="1"/>
            <p:nvPr/>
          </p:nvSpPr>
          <p:spPr>
            <a:xfrm>
              <a:off x="2209799" y="3619500"/>
              <a:ext cx="1425339" cy="1092607"/>
            </a:xfrm>
            <a:prstGeom prst="rect">
              <a:avLst/>
            </a:prstGeom>
            <a:noFill/>
          </p:spPr>
          <p:txBody>
            <a:bodyPr wrap="square" rtlCol="0">
              <a:spAutoFit/>
            </a:bodyPr>
            <a:lstStyle/>
            <a:p>
              <a:r>
                <a:rPr lang="en-US" sz="6500">
                  <a:latin typeface="Amasis MT Pro Black" panose="02040A04050005020304" pitchFamily="18" charset="0"/>
                </a:rPr>
                <a:t>01</a:t>
              </a:r>
            </a:p>
          </p:txBody>
        </p:sp>
        <p:sp>
          <p:nvSpPr>
            <p:cNvPr id="14" name="TextBox 13">
              <a:extLst>
                <a:ext uri="{FF2B5EF4-FFF2-40B4-BE49-F238E27FC236}">
                  <a16:creationId xmlns:a16="http://schemas.microsoft.com/office/drawing/2014/main" id="{ACAD8A3E-623C-F2DB-8DEB-BF47424CC617}"/>
                </a:ext>
              </a:extLst>
            </p:cNvPr>
            <p:cNvSpPr txBox="1"/>
            <p:nvPr/>
          </p:nvSpPr>
          <p:spPr>
            <a:xfrm>
              <a:off x="4191000" y="3773388"/>
              <a:ext cx="6096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Vai trò của tiền </a:t>
              </a:r>
            </a:p>
          </p:txBody>
        </p:sp>
      </p:grpSp>
      <p:grpSp>
        <p:nvGrpSpPr>
          <p:cNvPr id="16" name="Group 15">
            <a:extLst>
              <a:ext uri="{FF2B5EF4-FFF2-40B4-BE49-F238E27FC236}">
                <a16:creationId xmlns:a16="http://schemas.microsoft.com/office/drawing/2014/main" id="{3EC34A26-70FA-DBB2-3F15-E101FEECCF88}"/>
              </a:ext>
            </a:extLst>
          </p:cNvPr>
          <p:cNvGrpSpPr/>
          <p:nvPr/>
        </p:nvGrpSpPr>
        <p:grpSpPr>
          <a:xfrm>
            <a:off x="2681838" y="4209980"/>
            <a:ext cx="11695367" cy="1092607"/>
            <a:chOff x="2209799" y="3619500"/>
            <a:chExt cx="11695367" cy="1092607"/>
          </a:xfrm>
        </p:grpSpPr>
        <p:sp>
          <p:nvSpPr>
            <p:cNvPr id="17" name="TextBox 16">
              <a:extLst>
                <a:ext uri="{FF2B5EF4-FFF2-40B4-BE49-F238E27FC236}">
                  <a16:creationId xmlns:a16="http://schemas.microsoft.com/office/drawing/2014/main" id="{CEE59E93-2A96-EED4-63E8-1B5866EBDC66}"/>
                </a:ext>
              </a:extLst>
            </p:cNvPr>
            <p:cNvSpPr txBox="1"/>
            <p:nvPr/>
          </p:nvSpPr>
          <p:spPr>
            <a:xfrm>
              <a:off x="2209799" y="3619500"/>
              <a:ext cx="1425339" cy="1092607"/>
            </a:xfrm>
            <a:prstGeom prst="rect">
              <a:avLst/>
            </a:prstGeom>
            <a:noFill/>
          </p:spPr>
          <p:txBody>
            <a:bodyPr wrap="square" rtlCol="0">
              <a:spAutoFit/>
            </a:bodyPr>
            <a:lstStyle/>
            <a:p>
              <a:r>
                <a:rPr lang="en-US" sz="6500">
                  <a:latin typeface="Amasis MT Pro Black" panose="02040A04050005020304" pitchFamily="18" charset="0"/>
                </a:rPr>
                <a:t>02</a:t>
              </a:r>
            </a:p>
          </p:txBody>
        </p:sp>
        <p:sp>
          <p:nvSpPr>
            <p:cNvPr id="18" name="TextBox 17">
              <a:extLst>
                <a:ext uri="{FF2B5EF4-FFF2-40B4-BE49-F238E27FC236}">
                  <a16:creationId xmlns:a16="http://schemas.microsoft.com/office/drawing/2014/main" id="{44D1DAF8-5B23-3838-FD6F-C0700B36F08D}"/>
                </a:ext>
              </a:extLst>
            </p:cNvPr>
            <p:cNvSpPr txBox="1"/>
            <p:nvPr/>
          </p:nvSpPr>
          <p:spPr>
            <a:xfrm>
              <a:off x="4191000" y="3773388"/>
              <a:ext cx="9714166"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Vì sao phải quý trọng đồng tiền? </a:t>
              </a:r>
            </a:p>
          </p:txBody>
        </p:sp>
      </p:grpSp>
      <p:grpSp>
        <p:nvGrpSpPr>
          <p:cNvPr id="20" name="Group 19">
            <a:extLst>
              <a:ext uri="{FF2B5EF4-FFF2-40B4-BE49-F238E27FC236}">
                <a16:creationId xmlns:a16="http://schemas.microsoft.com/office/drawing/2014/main" id="{3533E0C8-4E48-CCAA-3118-842B1D9423F0}"/>
              </a:ext>
            </a:extLst>
          </p:cNvPr>
          <p:cNvGrpSpPr/>
          <p:nvPr/>
        </p:nvGrpSpPr>
        <p:grpSpPr>
          <a:xfrm>
            <a:off x="2681838" y="5737502"/>
            <a:ext cx="11695367" cy="1092607"/>
            <a:chOff x="2209799" y="3619500"/>
            <a:chExt cx="11695367" cy="1092607"/>
          </a:xfrm>
        </p:grpSpPr>
        <p:sp>
          <p:nvSpPr>
            <p:cNvPr id="21" name="TextBox 20">
              <a:extLst>
                <a:ext uri="{FF2B5EF4-FFF2-40B4-BE49-F238E27FC236}">
                  <a16:creationId xmlns:a16="http://schemas.microsoft.com/office/drawing/2014/main" id="{907338DC-1AFD-4475-4299-9EEEE8DBBF22}"/>
                </a:ext>
              </a:extLst>
            </p:cNvPr>
            <p:cNvSpPr txBox="1"/>
            <p:nvPr/>
          </p:nvSpPr>
          <p:spPr>
            <a:xfrm>
              <a:off x="2209799" y="3619500"/>
              <a:ext cx="1425339" cy="1092607"/>
            </a:xfrm>
            <a:prstGeom prst="rect">
              <a:avLst/>
            </a:prstGeom>
            <a:noFill/>
          </p:spPr>
          <p:txBody>
            <a:bodyPr wrap="square" rtlCol="0">
              <a:spAutoFit/>
            </a:bodyPr>
            <a:lstStyle/>
            <a:p>
              <a:r>
                <a:rPr lang="en-US" sz="6500">
                  <a:latin typeface="Amasis MT Pro Black" panose="02040A04050005020304" pitchFamily="18" charset="0"/>
                </a:rPr>
                <a:t>03</a:t>
              </a:r>
            </a:p>
          </p:txBody>
        </p:sp>
        <p:sp>
          <p:nvSpPr>
            <p:cNvPr id="22" name="TextBox 21">
              <a:extLst>
                <a:ext uri="{FF2B5EF4-FFF2-40B4-BE49-F238E27FC236}">
                  <a16:creationId xmlns:a16="http://schemas.microsoft.com/office/drawing/2014/main" id="{13609139-CBF5-E154-7CFD-A762BA555573}"/>
                </a:ext>
              </a:extLst>
            </p:cNvPr>
            <p:cNvSpPr txBox="1"/>
            <p:nvPr/>
          </p:nvSpPr>
          <p:spPr>
            <a:xfrm>
              <a:off x="4191000" y="3773388"/>
              <a:ext cx="9714166"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Cách bảo quản tiền</a:t>
              </a:r>
            </a:p>
          </p:txBody>
        </p:sp>
      </p:grpSp>
      <p:grpSp>
        <p:nvGrpSpPr>
          <p:cNvPr id="23" name="Group 22">
            <a:extLst>
              <a:ext uri="{FF2B5EF4-FFF2-40B4-BE49-F238E27FC236}">
                <a16:creationId xmlns:a16="http://schemas.microsoft.com/office/drawing/2014/main" id="{B4E09BBF-E9B6-04E1-2D8D-27772FE444B4}"/>
              </a:ext>
            </a:extLst>
          </p:cNvPr>
          <p:cNvGrpSpPr/>
          <p:nvPr/>
        </p:nvGrpSpPr>
        <p:grpSpPr>
          <a:xfrm>
            <a:off x="2681838" y="7164094"/>
            <a:ext cx="11695367" cy="1092607"/>
            <a:chOff x="2209799" y="3619500"/>
            <a:chExt cx="11695367" cy="1092607"/>
          </a:xfrm>
        </p:grpSpPr>
        <p:sp>
          <p:nvSpPr>
            <p:cNvPr id="24" name="TextBox 23">
              <a:extLst>
                <a:ext uri="{FF2B5EF4-FFF2-40B4-BE49-F238E27FC236}">
                  <a16:creationId xmlns:a16="http://schemas.microsoft.com/office/drawing/2014/main" id="{DEE0698E-B961-8373-AA31-BC80A1150FDA}"/>
                </a:ext>
              </a:extLst>
            </p:cNvPr>
            <p:cNvSpPr txBox="1"/>
            <p:nvPr/>
          </p:nvSpPr>
          <p:spPr>
            <a:xfrm>
              <a:off x="2209799" y="3619500"/>
              <a:ext cx="1425339" cy="1092607"/>
            </a:xfrm>
            <a:prstGeom prst="rect">
              <a:avLst/>
            </a:prstGeom>
            <a:noFill/>
          </p:spPr>
          <p:txBody>
            <a:bodyPr wrap="square" rtlCol="0">
              <a:spAutoFit/>
            </a:bodyPr>
            <a:lstStyle/>
            <a:p>
              <a:r>
                <a:rPr lang="en-US" sz="6500">
                  <a:latin typeface="Amasis MT Pro Black" panose="02040A04050005020304" pitchFamily="18" charset="0"/>
                </a:rPr>
                <a:t>04</a:t>
              </a:r>
            </a:p>
          </p:txBody>
        </p:sp>
        <p:sp>
          <p:nvSpPr>
            <p:cNvPr id="25" name="TextBox 24">
              <a:extLst>
                <a:ext uri="{FF2B5EF4-FFF2-40B4-BE49-F238E27FC236}">
                  <a16:creationId xmlns:a16="http://schemas.microsoft.com/office/drawing/2014/main" id="{48962645-D4FA-347C-146E-920AF2DB3C3C}"/>
                </a:ext>
              </a:extLst>
            </p:cNvPr>
            <p:cNvSpPr txBox="1"/>
            <p:nvPr/>
          </p:nvSpPr>
          <p:spPr>
            <a:xfrm>
              <a:off x="4191000" y="3773388"/>
              <a:ext cx="9714166"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Cách tiết kiệm tiền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3D4"/>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0393"/>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2">
              <a:alphaModFix amt="36000"/>
              <a:extLst>
                <a:ext uri="{96DAC541-7B7A-43D3-8B79-37D633B846F1}">
                  <asvg:svgBlip xmlns:asvg="http://schemas.microsoft.com/office/drawing/2016/SVG/main" r:embed="rId3"/>
                </a:ext>
              </a:extLst>
            </a:blip>
            <a:stretch>
              <a:fillRect b="-77892"/>
            </a:stretch>
          </a:blipFill>
        </p:spPr>
        <p:txBody>
          <a:bodyPr/>
          <a:lstStyle/>
          <a:p>
            <a:endParaRPr lang="en-US"/>
          </a:p>
        </p:txBody>
      </p:sp>
      <p:sp>
        <p:nvSpPr>
          <p:cNvPr id="3" name="Freeform 3"/>
          <p:cNvSpPr/>
          <p:nvPr/>
        </p:nvSpPr>
        <p:spPr>
          <a:xfrm rot="1917868">
            <a:off x="13600624" y="9205600"/>
            <a:ext cx="8155293" cy="6411231"/>
          </a:xfrm>
          <a:custGeom>
            <a:avLst/>
            <a:gdLst/>
            <a:ahLst/>
            <a:cxnLst/>
            <a:rect l="l" t="t" r="r" b="b"/>
            <a:pathLst>
              <a:path w="8155293" h="6411231">
                <a:moveTo>
                  <a:pt x="0" y="0"/>
                </a:moveTo>
                <a:lnTo>
                  <a:pt x="8155292" y="0"/>
                </a:lnTo>
                <a:lnTo>
                  <a:pt x="8155292" y="6411231"/>
                </a:lnTo>
                <a:lnTo>
                  <a:pt x="0" y="6411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24774" y="9111146"/>
            <a:ext cx="1020198" cy="933906"/>
          </a:xfrm>
          <a:custGeom>
            <a:avLst/>
            <a:gdLst/>
            <a:ahLst/>
            <a:cxnLst/>
            <a:rect l="l" t="t" r="r" b="b"/>
            <a:pathLst>
              <a:path w="1020198" h="933906">
                <a:moveTo>
                  <a:pt x="0" y="0"/>
                </a:moveTo>
                <a:lnTo>
                  <a:pt x="1020198" y="0"/>
                </a:lnTo>
                <a:lnTo>
                  <a:pt x="1020198" y="933906"/>
                </a:lnTo>
                <a:lnTo>
                  <a:pt x="0" y="933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825525" y="8277914"/>
            <a:ext cx="1852745" cy="2198016"/>
          </a:xfrm>
          <a:custGeom>
            <a:avLst/>
            <a:gdLst/>
            <a:ahLst/>
            <a:cxnLst/>
            <a:rect l="l" t="t" r="r" b="b"/>
            <a:pathLst>
              <a:path w="1852745" h="2198016">
                <a:moveTo>
                  <a:pt x="0" y="0"/>
                </a:moveTo>
                <a:lnTo>
                  <a:pt x="1852745" y="0"/>
                </a:lnTo>
                <a:lnTo>
                  <a:pt x="1852745" y="2198016"/>
                </a:lnTo>
                <a:lnTo>
                  <a:pt x="0" y="2198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6401326" y="8277914"/>
            <a:ext cx="2115290" cy="2070340"/>
          </a:xfrm>
          <a:custGeom>
            <a:avLst/>
            <a:gdLst/>
            <a:ahLst/>
            <a:cxnLst/>
            <a:rect l="l" t="t" r="r" b="b"/>
            <a:pathLst>
              <a:path w="2115290" h="2070340">
                <a:moveTo>
                  <a:pt x="0" y="0"/>
                </a:moveTo>
                <a:lnTo>
                  <a:pt x="2115290" y="0"/>
                </a:lnTo>
                <a:lnTo>
                  <a:pt x="2115290" y="2070340"/>
                </a:lnTo>
                <a:lnTo>
                  <a:pt x="0" y="20703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85A6E2FD-D509-09D7-945C-6FDF8CFBF02A}"/>
              </a:ext>
            </a:extLst>
          </p:cNvPr>
          <p:cNvSpPr/>
          <p:nvPr/>
        </p:nvSpPr>
        <p:spPr>
          <a:xfrm>
            <a:off x="1058795" y="1892575"/>
            <a:ext cx="16154400" cy="550016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p:cNvSpPr/>
          <p:nvPr/>
        </p:nvSpPr>
        <p:spPr>
          <a:xfrm>
            <a:off x="-1111020" y="1028700"/>
            <a:ext cx="2871588" cy="2415723"/>
          </a:xfrm>
          <a:custGeom>
            <a:avLst/>
            <a:gdLst/>
            <a:ahLst/>
            <a:cxnLst/>
            <a:rect l="l" t="t" r="r" b="b"/>
            <a:pathLst>
              <a:path w="2871588" h="2415723">
                <a:moveTo>
                  <a:pt x="0" y="0"/>
                </a:moveTo>
                <a:lnTo>
                  <a:pt x="2871588" y="0"/>
                </a:lnTo>
                <a:lnTo>
                  <a:pt x="2871588" y="2415723"/>
                </a:lnTo>
                <a:lnTo>
                  <a:pt x="0" y="24157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5463481" y="-293506"/>
            <a:ext cx="3045957" cy="2938079"/>
          </a:xfrm>
          <a:custGeom>
            <a:avLst/>
            <a:gdLst/>
            <a:ahLst/>
            <a:cxnLst/>
            <a:rect l="l" t="t" r="r" b="b"/>
            <a:pathLst>
              <a:path w="3045957" h="2938079">
                <a:moveTo>
                  <a:pt x="0" y="0"/>
                </a:moveTo>
                <a:lnTo>
                  <a:pt x="3045957" y="0"/>
                </a:lnTo>
                <a:lnTo>
                  <a:pt x="3045957" y="2938079"/>
                </a:lnTo>
                <a:lnTo>
                  <a:pt x="0" y="29380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7D0FA8D-A10D-64C2-0388-0D4C652C93BE}"/>
              </a:ext>
            </a:extLst>
          </p:cNvPr>
          <p:cNvSpPr txBox="1"/>
          <p:nvPr/>
        </p:nvSpPr>
        <p:spPr>
          <a:xfrm>
            <a:off x="4681654" y="2957580"/>
            <a:ext cx="8915400" cy="3370153"/>
          </a:xfrm>
          <a:prstGeom prst="rect">
            <a:avLst/>
          </a:prstGeom>
          <a:noFill/>
        </p:spPr>
        <p:txBody>
          <a:bodyPr wrap="square" rtlCol="0">
            <a:spAutoFit/>
          </a:bodyPr>
          <a:lstStyle/>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PHẦN 1.</a:t>
            </a:r>
          </a:p>
          <a:p>
            <a:pPr algn="ctr">
              <a:lnSpc>
                <a:spcPct val="150000"/>
              </a:lnSpc>
            </a:pPr>
            <a:r>
              <a:rPr lang="en-US" sz="6500" b="1">
                <a:solidFill>
                  <a:schemeClr val="accent2">
                    <a:lumMod val="75000"/>
                  </a:schemeClr>
                </a:solidFill>
                <a:latin typeface="Arial" panose="020B0604020202020204" pitchFamily="34" charset="0"/>
                <a:cs typeface="Arial" panose="020B0604020202020204" pitchFamily="34" charset="0"/>
              </a:rPr>
              <a:t>VAI TRÒ CỦA TIỀN  </a:t>
            </a:r>
          </a:p>
          <a:p>
            <a:endParaRPr lang="en-US"/>
          </a:p>
        </p:txBody>
      </p:sp>
      <p:pic>
        <p:nvPicPr>
          <p:cNvPr id="1028" name="Picture 4" descr="Financial profit ">
            <a:extLst>
              <a:ext uri="{FF2B5EF4-FFF2-40B4-BE49-F238E27FC236}">
                <a16:creationId xmlns:a16="http://schemas.microsoft.com/office/drawing/2014/main" id="{55D9F58B-7870-66C0-8826-ACB5004B6F1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73922" y="5959648"/>
            <a:ext cx="1503205" cy="1503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in ">
            <a:extLst>
              <a:ext uri="{FF2B5EF4-FFF2-40B4-BE49-F238E27FC236}">
                <a16:creationId xmlns:a16="http://schemas.microsoft.com/office/drawing/2014/main" id="{CAD45C76-6145-47B7-1B70-5434F155D0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588" y="1357838"/>
            <a:ext cx="1387273" cy="138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2570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97E49369-0188-29E5-28C7-304232409307}"/>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8" name="TextBox 27">
            <a:extLst>
              <a:ext uri="{FF2B5EF4-FFF2-40B4-BE49-F238E27FC236}">
                <a16:creationId xmlns:a16="http://schemas.microsoft.com/office/drawing/2014/main" id="{0940A461-4D74-C87C-CAAF-9C1CC2D200A4}"/>
              </a:ext>
            </a:extLst>
          </p:cNvPr>
          <p:cNvSpPr txBox="1"/>
          <p:nvPr/>
        </p:nvSpPr>
        <p:spPr>
          <a:xfrm>
            <a:off x="5067300" y="419100"/>
            <a:ext cx="8153400" cy="784830"/>
          </a:xfrm>
          <a:prstGeom prst="rect">
            <a:avLst/>
          </a:prstGeom>
          <a:noFill/>
        </p:spPr>
        <p:txBody>
          <a:bodyPr wrap="square" rtlCol="0">
            <a:spAutoFit/>
          </a:bodyPr>
          <a:lstStyle/>
          <a:p>
            <a:pPr algn="ctr"/>
            <a:r>
              <a:rPr lang="en-US" sz="4500" b="1">
                <a:solidFill>
                  <a:schemeClr val="accent6">
                    <a:lumMod val="75000"/>
                  </a:schemeClr>
                </a:solidFill>
                <a:latin typeface="Arial" panose="020B0604020202020204" pitchFamily="34" charset="0"/>
                <a:cs typeface="Arial" panose="020B0604020202020204" pitchFamily="34" charset="0"/>
              </a:rPr>
              <a:t>QUAN SÁT TRANH </a:t>
            </a:r>
          </a:p>
        </p:txBody>
      </p:sp>
      <p:sp>
        <p:nvSpPr>
          <p:cNvPr id="2" name="TextBox 1">
            <a:extLst>
              <a:ext uri="{FF2B5EF4-FFF2-40B4-BE49-F238E27FC236}">
                <a16:creationId xmlns:a16="http://schemas.microsoft.com/office/drawing/2014/main" id="{BBC69446-A50D-6B25-B11F-5B650B75164C}"/>
              </a:ext>
            </a:extLst>
          </p:cNvPr>
          <p:cNvSpPr txBox="1"/>
          <p:nvPr/>
        </p:nvSpPr>
        <p:spPr>
          <a:xfrm>
            <a:off x="3505200" y="1237267"/>
            <a:ext cx="11430000" cy="901593"/>
          </a:xfrm>
          <a:prstGeom prst="rect">
            <a:avLst/>
          </a:prstGeom>
          <a:noFill/>
        </p:spPr>
        <p:txBody>
          <a:bodyPr wrap="square" rtlCol="0">
            <a:spAutoFit/>
          </a:bodyPr>
          <a:lstStyle/>
          <a:p>
            <a:pPr algn="ctr">
              <a:lnSpc>
                <a:spcPct val="150000"/>
              </a:lnSpc>
            </a:pPr>
            <a:r>
              <a:rPr lang="nl-NL" sz="4000">
                <a:solidFill>
                  <a:srgbClr val="FF0000"/>
                </a:solidFill>
                <a:effectLst/>
                <a:latin typeface="Arial" panose="020B0604020202020204" pitchFamily="34" charset="0"/>
                <a:ea typeface="Calibri" panose="020F0502020204030204" pitchFamily="34" charset="0"/>
                <a:cs typeface="Arial" panose="020B0604020202020204" pitchFamily="34" charset="0"/>
              </a:rPr>
              <a:t>Hãy nêu vai trò của tiền qua các bức tranh. </a:t>
            </a:r>
            <a:endParaRPr lang="en-US" sz="400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0DA3C6B-873B-7F63-918D-483D9984E9A5}"/>
              </a:ext>
            </a:extLst>
          </p:cNvPr>
          <p:cNvPicPr>
            <a:picLocks noChangeAspect="1"/>
          </p:cNvPicPr>
          <p:nvPr/>
        </p:nvPicPr>
        <p:blipFill>
          <a:blip r:embed="rId3"/>
          <a:stretch>
            <a:fillRect/>
          </a:stretch>
        </p:blipFill>
        <p:spPr>
          <a:xfrm>
            <a:off x="381000" y="3162300"/>
            <a:ext cx="8457161" cy="4710113"/>
          </a:xfrm>
          <a:prstGeom prst="rect">
            <a:avLst/>
          </a:prstGeom>
        </p:spPr>
      </p:pic>
      <p:pic>
        <p:nvPicPr>
          <p:cNvPr id="13" name="Picture 12">
            <a:extLst>
              <a:ext uri="{FF2B5EF4-FFF2-40B4-BE49-F238E27FC236}">
                <a16:creationId xmlns:a16="http://schemas.microsoft.com/office/drawing/2014/main" id="{1360AEF4-F817-7882-7DC6-1D0D388E00B6}"/>
              </a:ext>
            </a:extLst>
          </p:cNvPr>
          <p:cNvPicPr>
            <a:picLocks noChangeAspect="1"/>
          </p:cNvPicPr>
          <p:nvPr/>
        </p:nvPicPr>
        <p:blipFill>
          <a:blip r:embed="rId4"/>
          <a:stretch>
            <a:fillRect/>
          </a:stretch>
        </p:blipFill>
        <p:spPr>
          <a:xfrm>
            <a:off x="8783613" y="2428874"/>
            <a:ext cx="8874173" cy="5488748"/>
          </a:xfrm>
          <a:prstGeom prst="rect">
            <a:avLst/>
          </a:prstGeom>
        </p:spPr>
      </p:pic>
    </p:spTree>
    <p:extLst>
      <p:ext uri="{BB962C8B-B14F-4D97-AF65-F5344CB8AC3E}">
        <p14:creationId xmlns:p14="http://schemas.microsoft.com/office/powerpoint/2010/main" val="2287943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97E49369-0188-29E5-28C7-304232409307}"/>
              </a:ext>
            </a:extLst>
          </p:cNvPr>
          <p:cNvSpPr/>
          <p:nvPr/>
        </p:nvSpPr>
        <p:spPr>
          <a:xfrm>
            <a:off x="-1600200" y="8496300"/>
            <a:ext cx="21793200" cy="9889351"/>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2"/>
            <a:stretch>
              <a:fillRect/>
            </a:stretch>
          </a:blipFill>
        </p:spPr>
        <p:txBody>
          <a:bodyPr/>
          <a:lstStyle/>
          <a:p>
            <a:endParaRPr lang="en-US"/>
          </a:p>
        </p:txBody>
      </p:sp>
      <p:sp>
        <p:nvSpPr>
          <p:cNvPr id="28" name="TextBox 27">
            <a:extLst>
              <a:ext uri="{FF2B5EF4-FFF2-40B4-BE49-F238E27FC236}">
                <a16:creationId xmlns:a16="http://schemas.microsoft.com/office/drawing/2014/main" id="{0940A461-4D74-C87C-CAAF-9C1CC2D200A4}"/>
              </a:ext>
            </a:extLst>
          </p:cNvPr>
          <p:cNvSpPr txBox="1"/>
          <p:nvPr/>
        </p:nvSpPr>
        <p:spPr>
          <a:xfrm>
            <a:off x="5067300" y="419100"/>
            <a:ext cx="8153400" cy="784830"/>
          </a:xfrm>
          <a:prstGeom prst="rect">
            <a:avLst/>
          </a:prstGeom>
          <a:noFill/>
        </p:spPr>
        <p:txBody>
          <a:bodyPr wrap="square" rtlCol="0">
            <a:spAutoFit/>
          </a:bodyPr>
          <a:lstStyle/>
          <a:p>
            <a:pPr algn="ctr"/>
            <a:r>
              <a:rPr lang="en-US" sz="4500" b="1">
                <a:solidFill>
                  <a:schemeClr val="accent6">
                    <a:lumMod val="75000"/>
                  </a:schemeClr>
                </a:solidFill>
                <a:latin typeface="Arial" panose="020B0604020202020204" pitchFamily="34" charset="0"/>
                <a:cs typeface="Arial" panose="020B0604020202020204" pitchFamily="34" charset="0"/>
              </a:rPr>
              <a:t>QUAN SÁT TRANH </a:t>
            </a:r>
          </a:p>
        </p:txBody>
      </p:sp>
      <p:sp>
        <p:nvSpPr>
          <p:cNvPr id="2" name="TextBox 1">
            <a:extLst>
              <a:ext uri="{FF2B5EF4-FFF2-40B4-BE49-F238E27FC236}">
                <a16:creationId xmlns:a16="http://schemas.microsoft.com/office/drawing/2014/main" id="{BBC69446-A50D-6B25-B11F-5B650B75164C}"/>
              </a:ext>
            </a:extLst>
          </p:cNvPr>
          <p:cNvSpPr txBox="1"/>
          <p:nvPr/>
        </p:nvSpPr>
        <p:spPr>
          <a:xfrm>
            <a:off x="3505200" y="1237267"/>
            <a:ext cx="11430000" cy="901593"/>
          </a:xfrm>
          <a:prstGeom prst="rect">
            <a:avLst/>
          </a:prstGeom>
          <a:noFill/>
        </p:spPr>
        <p:txBody>
          <a:bodyPr wrap="square" rtlCol="0">
            <a:spAutoFit/>
          </a:bodyPr>
          <a:lstStyle/>
          <a:p>
            <a:pPr algn="ctr">
              <a:lnSpc>
                <a:spcPct val="150000"/>
              </a:lnSpc>
            </a:pPr>
            <a:r>
              <a:rPr lang="nl-NL" sz="4000">
                <a:solidFill>
                  <a:srgbClr val="FF0000"/>
                </a:solidFill>
                <a:effectLst/>
                <a:latin typeface="Arial" panose="020B0604020202020204" pitchFamily="34" charset="0"/>
                <a:ea typeface="Calibri" panose="020F0502020204030204" pitchFamily="34" charset="0"/>
                <a:cs typeface="Arial" panose="020B0604020202020204" pitchFamily="34" charset="0"/>
              </a:rPr>
              <a:t>Hãy nêu vai trò của tiền qua các bức tranh. </a:t>
            </a:r>
            <a:endParaRPr lang="en-US" sz="4000">
              <a:solidFill>
                <a:srgbClr val="FF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513BDF-E92E-2B97-BF88-F33DC25B1B02}"/>
              </a:ext>
            </a:extLst>
          </p:cNvPr>
          <p:cNvPicPr>
            <a:picLocks noChangeAspect="1"/>
          </p:cNvPicPr>
          <p:nvPr/>
        </p:nvPicPr>
        <p:blipFill rotWithShape="1">
          <a:blip r:embed="rId3"/>
          <a:srcRect r="52375"/>
          <a:stretch/>
        </p:blipFill>
        <p:spPr>
          <a:xfrm>
            <a:off x="1447800" y="2269580"/>
            <a:ext cx="6412916" cy="6096000"/>
          </a:xfrm>
          <a:prstGeom prst="rect">
            <a:avLst/>
          </a:prstGeom>
        </p:spPr>
      </p:pic>
      <p:pic>
        <p:nvPicPr>
          <p:cNvPr id="5" name="Picture 4">
            <a:extLst>
              <a:ext uri="{FF2B5EF4-FFF2-40B4-BE49-F238E27FC236}">
                <a16:creationId xmlns:a16="http://schemas.microsoft.com/office/drawing/2014/main" id="{68A227A8-5067-7174-8ADF-69054CB4D267}"/>
              </a:ext>
            </a:extLst>
          </p:cNvPr>
          <p:cNvPicPr>
            <a:picLocks noChangeAspect="1"/>
          </p:cNvPicPr>
          <p:nvPr/>
        </p:nvPicPr>
        <p:blipFill rotWithShape="1">
          <a:blip r:embed="rId3"/>
          <a:srcRect l="48101" t="2613" r="-163" b="-2613"/>
          <a:stretch/>
        </p:blipFill>
        <p:spPr>
          <a:xfrm>
            <a:off x="10134600" y="2419350"/>
            <a:ext cx="7010400" cy="6096000"/>
          </a:xfrm>
          <a:prstGeom prst="rect">
            <a:avLst/>
          </a:prstGeom>
        </p:spPr>
      </p:pic>
    </p:spTree>
    <p:extLst>
      <p:ext uri="{BB962C8B-B14F-4D97-AF65-F5344CB8AC3E}">
        <p14:creationId xmlns:p14="http://schemas.microsoft.com/office/powerpoint/2010/main" val="202395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940A461-4D74-C87C-CAAF-9C1CC2D200A4}"/>
              </a:ext>
            </a:extLst>
          </p:cNvPr>
          <p:cNvSpPr txBox="1"/>
          <p:nvPr/>
        </p:nvSpPr>
        <p:spPr>
          <a:xfrm>
            <a:off x="5067300" y="571500"/>
            <a:ext cx="81534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HƯỚNG DẪN TRẢ LỜI </a:t>
            </a:r>
          </a:p>
        </p:txBody>
      </p:sp>
      <p:grpSp>
        <p:nvGrpSpPr>
          <p:cNvPr id="9" name="Group 8">
            <a:extLst>
              <a:ext uri="{FF2B5EF4-FFF2-40B4-BE49-F238E27FC236}">
                <a16:creationId xmlns:a16="http://schemas.microsoft.com/office/drawing/2014/main" id="{AC57A8D2-91CD-459C-7C62-0C8687F5BA0F}"/>
              </a:ext>
            </a:extLst>
          </p:cNvPr>
          <p:cNvGrpSpPr/>
          <p:nvPr/>
        </p:nvGrpSpPr>
        <p:grpSpPr>
          <a:xfrm>
            <a:off x="5838824" y="7762841"/>
            <a:ext cx="6610351" cy="1920422"/>
            <a:chOff x="1285875" y="7041859"/>
            <a:chExt cx="6610351" cy="1920422"/>
          </a:xfrm>
        </p:grpSpPr>
        <p:pic>
          <p:nvPicPr>
            <p:cNvPr id="10" name="Graphic 9" descr="Line arrow: Straight with solid fill">
              <a:extLst>
                <a:ext uri="{FF2B5EF4-FFF2-40B4-BE49-F238E27FC236}">
                  <a16:creationId xmlns:a16="http://schemas.microsoft.com/office/drawing/2014/main" id="{4E68149C-3436-C9A2-0F25-85B86E5F3B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133853" y="6975952"/>
              <a:ext cx="914400" cy="1046213"/>
            </a:xfrm>
            <a:prstGeom prst="rect">
              <a:avLst/>
            </a:prstGeom>
          </p:spPr>
        </p:pic>
        <p:sp>
          <p:nvSpPr>
            <p:cNvPr id="11" name="TextBox 10">
              <a:extLst>
                <a:ext uri="{FF2B5EF4-FFF2-40B4-BE49-F238E27FC236}">
                  <a16:creationId xmlns:a16="http://schemas.microsoft.com/office/drawing/2014/main" id="{F918B217-276A-949B-849B-6C6734C4F4F3}"/>
                </a:ext>
              </a:extLst>
            </p:cNvPr>
            <p:cNvSpPr txBox="1"/>
            <p:nvPr/>
          </p:nvSpPr>
          <p:spPr>
            <a:xfrm>
              <a:off x="1285875" y="8254395"/>
              <a:ext cx="6610351"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Dùng để mua bán hàng hóa </a:t>
              </a:r>
            </a:p>
          </p:txBody>
        </p:sp>
      </p:grpSp>
      <p:pic>
        <p:nvPicPr>
          <p:cNvPr id="14" name="Picture 13">
            <a:extLst>
              <a:ext uri="{FF2B5EF4-FFF2-40B4-BE49-F238E27FC236}">
                <a16:creationId xmlns:a16="http://schemas.microsoft.com/office/drawing/2014/main" id="{C91593D5-B214-8F91-4123-01AF8FC6FF65}"/>
              </a:ext>
            </a:extLst>
          </p:cNvPr>
          <p:cNvPicPr>
            <a:picLocks noChangeAspect="1"/>
          </p:cNvPicPr>
          <p:nvPr/>
        </p:nvPicPr>
        <p:blipFill rotWithShape="1">
          <a:blip r:embed="rId4"/>
          <a:srcRect t="4517"/>
          <a:stretch/>
        </p:blipFill>
        <p:spPr>
          <a:xfrm>
            <a:off x="3168870" y="1638539"/>
            <a:ext cx="12291628" cy="5826166"/>
          </a:xfrm>
          <a:prstGeom prst="rect">
            <a:avLst/>
          </a:prstGeom>
        </p:spPr>
      </p:pic>
      <p:sp>
        <p:nvSpPr>
          <p:cNvPr id="15" name="Freeform: Shape 14">
            <a:extLst>
              <a:ext uri="{FF2B5EF4-FFF2-40B4-BE49-F238E27FC236}">
                <a16:creationId xmlns:a16="http://schemas.microsoft.com/office/drawing/2014/main" id="{7C5DE932-8C91-97B4-3037-4B81A21537EC}"/>
              </a:ext>
            </a:extLst>
          </p:cNvPr>
          <p:cNvSpPr/>
          <p:nvPr/>
        </p:nvSpPr>
        <p:spPr>
          <a:xfrm>
            <a:off x="12730163" y="4957763"/>
            <a:ext cx="4824164" cy="5114925"/>
          </a:xfrm>
          <a:custGeom>
            <a:avLst/>
            <a:gdLst>
              <a:gd name="connsiteX0" fmla="*/ 4800600 w 4824164"/>
              <a:gd name="connsiteY0" fmla="*/ 0 h 5114925"/>
              <a:gd name="connsiteX1" fmla="*/ 4657725 w 4824164"/>
              <a:gd name="connsiteY1" fmla="*/ 1843087 h 5114925"/>
              <a:gd name="connsiteX2" fmla="*/ 3557587 w 4824164"/>
              <a:gd name="connsiteY2" fmla="*/ 2686050 h 5114925"/>
              <a:gd name="connsiteX3" fmla="*/ 3686175 w 4824164"/>
              <a:gd name="connsiteY3" fmla="*/ 4586287 h 5114925"/>
              <a:gd name="connsiteX4" fmla="*/ 0 w 4824164"/>
              <a:gd name="connsiteY4" fmla="*/ 5114925 h 511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164" h="5114925">
                <a:moveTo>
                  <a:pt x="4800600" y="0"/>
                </a:moveTo>
                <a:cubicBezTo>
                  <a:pt x="4832747" y="697706"/>
                  <a:pt x="4864894" y="1395412"/>
                  <a:pt x="4657725" y="1843087"/>
                </a:cubicBezTo>
                <a:cubicBezTo>
                  <a:pt x="4450556" y="2290762"/>
                  <a:pt x="3719512" y="2228850"/>
                  <a:pt x="3557587" y="2686050"/>
                </a:cubicBezTo>
                <a:cubicBezTo>
                  <a:pt x="3395662" y="3143250"/>
                  <a:pt x="4279106" y="4181475"/>
                  <a:pt x="3686175" y="4586287"/>
                </a:cubicBezTo>
                <a:cubicBezTo>
                  <a:pt x="3093244" y="4991099"/>
                  <a:pt x="1546622" y="5053012"/>
                  <a:pt x="0" y="5114925"/>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E6604D1-35E8-2684-1F46-EB6186760CD8}"/>
              </a:ext>
            </a:extLst>
          </p:cNvPr>
          <p:cNvSpPr/>
          <p:nvPr/>
        </p:nvSpPr>
        <p:spPr>
          <a:xfrm>
            <a:off x="1087960" y="1357313"/>
            <a:ext cx="1969565" cy="7086600"/>
          </a:xfrm>
          <a:custGeom>
            <a:avLst/>
            <a:gdLst>
              <a:gd name="connsiteX0" fmla="*/ 1969565 w 1969565"/>
              <a:gd name="connsiteY0" fmla="*/ 0 h 7086600"/>
              <a:gd name="connsiteX1" fmla="*/ 1183753 w 1969565"/>
              <a:gd name="connsiteY1" fmla="*/ 1757362 h 7086600"/>
              <a:gd name="connsiteX2" fmla="*/ 1469503 w 1969565"/>
              <a:gd name="connsiteY2" fmla="*/ 3729037 h 7086600"/>
              <a:gd name="connsiteX3" fmla="*/ 69328 w 1969565"/>
              <a:gd name="connsiteY3" fmla="*/ 4486275 h 7086600"/>
              <a:gd name="connsiteX4" fmla="*/ 340790 w 1969565"/>
              <a:gd name="connsiteY4" fmla="*/ 7086600 h 708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65" h="7086600">
                <a:moveTo>
                  <a:pt x="1969565" y="0"/>
                </a:moveTo>
                <a:cubicBezTo>
                  <a:pt x="1618331" y="567928"/>
                  <a:pt x="1267097" y="1135856"/>
                  <a:pt x="1183753" y="1757362"/>
                </a:cubicBezTo>
                <a:cubicBezTo>
                  <a:pt x="1100409" y="2378868"/>
                  <a:pt x="1655240" y="3274218"/>
                  <a:pt x="1469503" y="3729037"/>
                </a:cubicBezTo>
                <a:cubicBezTo>
                  <a:pt x="1283765" y="4183856"/>
                  <a:pt x="257447" y="3926681"/>
                  <a:pt x="69328" y="4486275"/>
                </a:cubicBezTo>
                <a:cubicBezTo>
                  <a:pt x="-118791" y="5045869"/>
                  <a:pt x="110999" y="6066234"/>
                  <a:pt x="340790" y="7086600"/>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Flower without stem with solid fill">
            <a:extLst>
              <a:ext uri="{FF2B5EF4-FFF2-40B4-BE49-F238E27FC236}">
                <a16:creationId xmlns:a16="http://schemas.microsoft.com/office/drawing/2014/main" id="{B6F00818-830E-61DB-2AC5-18E9A75330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0337" y="883204"/>
            <a:ext cx="914400" cy="914400"/>
          </a:xfrm>
          <a:prstGeom prst="rect">
            <a:avLst/>
          </a:prstGeom>
        </p:spPr>
      </p:pic>
      <p:pic>
        <p:nvPicPr>
          <p:cNvPr id="21" name="Graphic 20" descr="Flower without stem with solid fill">
            <a:extLst>
              <a:ext uri="{FF2B5EF4-FFF2-40B4-BE49-F238E27FC236}">
                <a16:creationId xmlns:a16="http://schemas.microsoft.com/office/drawing/2014/main" id="{76C8AF19-C8FE-D62B-B6FA-2EC943755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090" y="1637555"/>
            <a:ext cx="770102" cy="770102"/>
          </a:xfrm>
          <a:prstGeom prst="rect">
            <a:avLst/>
          </a:prstGeom>
        </p:spPr>
      </p:pic>
      <p:pic>
        <p:nvPicPr>
          <p:cNvPr id="22" name="Graphic 21" descr="Flower without stem with solid fill">
            <a:extLst>
              <a:ext uri="{FF2B5EF4-FFF2-40B4-BE49-F238E27FC236}">
                <a16:creationId xmlns:a16="http://schemas.microsoft.com/office/drawing/2014/main" id="{42FEA4F9-3768-6386-1A90-971904D4B8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91130" y="4649271"/>
            <a:ext cx="914400" cy="914400"/>
          </a:xfrm>
          <a:prstGeom prst="rect">
            <a:avLst/>
          </a:prstGeom>
        </p:spPr>
      </p:pic>
      <p:pic>
        <p:nvPicPr>
          <p:cNvPr id="23" name="Graphic 22" descr="Flower without stem with solid fill">
            <a:extLst>
              <a:ext uri="{FF2B5EF4-FFF2-40B4-BE49-F238E27FC236}">
                <a16:creationId xmlns:a16="http://schemas.microsoft.com/office/drawing/2014/main" id="{59B8172C-C457-38AF-7B26-DE6727A27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16114" y="4686300"/>
            <a:ext cx="914400" cy="914400"/>
          </a:xfrm>
          <a:prstGeom prst="rect">
            <a:avLst/>
          </a:prstGeom>
        </p:spPr>
      </p:pic>
      <p:pic>
        <p:nvPicPr>
          <p:cNvPr id="24" name="Graphic 23" descr="Flower without stem with solid fill">
            <a:extLst>
              <a:ext uri="{FF2B5EF4-FFF2-40B4-BE49-F238E27FC236}">
                <a16:creationId xmlns:a16="http://schemas.microsoft.com/office/drawing/2014/main" id="{2D9A16E0-2692-AB27-1E1E-D843C182EB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282867" y="5440651"/>
            <a:ext cx="770102" cy="770102"/>
          </a:xfrm>
          <a:prstGeom prst="rect">
            <a:avLst/>
          </a:prstGeom>
        </p:spPr>
      </p:pic>
      <p:pic>
        <p:nvPicPr>
          <p:cNvPr id="25" name="Graphic 24" descr="Flower without stem with solid fill">
            <a:extLst>
              <a:ext uri="{FF2B5EF4-FFF2-40B4-BE49-F238E27FC236}">
                <a16:creationId xmlns:a16="http://schemas.microsoft.com/office/drawing/2014/main" id="{454724FF-7518-C18C-EC7D-75C6AC2226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906907" y="8452367"/>
            <a:ext cx="914400" cy="914400"/>
          </a:xfrm>
          <a:prstGeom prst="rect">
            <a:avLst/>
          </a:prstGeom>
        </p:spPr>
      </p:pic>
    </p:spTree>
    <p:extLst>
      <p:ext uri="{BB962C8B-B14F-4D97-AF65-F5344CB8AC3E}">
        <p14:creationId xmlns:p14="http://schemas.microsoft.com/office/powerpoint/2010/main" val="377517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6FB86BD-7B79-8984-74C0-74852019BA8E}"/>
              </a:ext>
            </a:extLst>
          </p:cNvPr>
          <p:cNvSpPr/>
          <p:nvPr/>
        </p:nvSpPr>
        <p:spPr>
          <a:xfrm>
            <a:off x="12730163" y="4957763"/>
            <a:ext cx="4824164" cy="5114925"/>
          </a:xfrm>
          <a:custGeom>
            <a:avLst/>
            <a:gdLst>
              <a:gd name="connsiteX0" fmla="*/ 4800600 w 4824164"/>
              <a:gd name="connsiteY0" fmla="*/ 0 h 5114925"/>
              <a:gd name="connsiteX1" fmla="*/ 4657725 w 4824164"/>
              <a:gd name="connsiteY1" fmla="*/ 1843087 h 5114925"/>
              <a:gd name="connsiteX2" fmla="*/ 3557587 w 4824164"/>
              <a:gd name="connsiteY2" fmla="*/ 2686050 h 5114925"/>
              <a:gd name="connsiteX3" fmla="*/ 3686175 w 4824164"/>
              <a:gd name="connsiteY3" fmla="*/ 4586287 h 5114925"/>
              <a:gd name="connsiteX4" fmla="*/ 0 w 4824164"/>
              <a:gd name="connsiteY4" fmla="*/ 5114925 h 5114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4164" h="5114925">
                <a:moveTo>
                  <a:pt x="4800600" y="0"/>
                </a:moveTo>
                <a:cubicBezTo>
                  <a:pt x="4832747" y="697706"/>
                  <a:pt x="4864894" y="1395412"/>
                  <a:pt x="4657725" y="1843087"/>
                </a:cubicBezTo>
                <a:cubicBezTo>
                  <a:pt x="4450556" y="2290762"/>
                  <a:pt x="3719512" y="2228850"/>
                  <a:pt x="3557587" y="2686050"/>
                </a:cubicBezTo>
                <a:cubicBezTo>
                  <a:pt x="3395662" y="3143250"/>
                  <a:pt x="4279106" y="4181475"/>
                  <a:pt x="3686175" y="4586287"/>
                </a:cubicBezTo>
                <a:cubicBezTo>
                  <a:pt x="3093244" y="4991099"/>
                  <a:pt x="1546622" y="5053012"/>
                  <a:pt x="0" y="5114925"/>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Flower without stem with solid fill">
            <a:extLst>
              <a:ext uri="{FF2B5EF4-FFF2-40B4-BE49-F238E27FC236}">
                <a16:creationId xmlns:a16="http://schemas.microsoft.com/office/drawing/2014/main" id="{8281C3CB-D9E8-A915-ADF9-6EEC3FC126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16114" y="4686300"/>
            <a:ext cx="914400" cy="914400"/>
          </a:xfrm>
          <a:prstGeom prst="rect">
            <a:avLst/>
          </a:prstGeom>
        </p:spPr>
      </p:pic>
      <p:pic>
        <p:nvPicPr>
          <p:cNvPr id="16" name="Graphic 15" descr="Flower without stem with solid fill">
            <a:extLst>
              <a:ext uri="{FF2B5EF4-FFF2-40B4-BE49-F238E27FC236}">
                <a16:creationId xmlns:a16="http://schemas.microsoft.com/office/drawing/2014/main" id="{6A96B7E9-D99C-7A6B-025C-A998EE373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82867" y="5440651"/>
            <a:ext cx="770102" cy="770102"/>
          </a:xfrm>
          <a:prstGeom prst="rect">
            <a:avLst/>
          </a:prstGeom>
        </p:spPr>
      </p:pic>
      <p:pic>
        <p:nvPicPr>
          <p:cNvPr id="17" name="Graphic 16" descr="Flower without stem with solid fill">
            <a:extLst>
              <a:ext uri="{FF2B5EF4-FFF2-40B4-BE49-F238E27FC236}">
                <a16:creationId xmlns:a16="http://schemas.microsoft.com/office/drawing/2014/main" id="{04796FF8-D05E-E80D-814C-A11DA66933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06907" y="8452367"/>
            <a:ext cx="914400" cy="914400"/>
          </a:xfrm>
          <a:prstGeom prst="rect">
            <a:avLst/>
          </a:prstGeom>
        </p:spPr>
      </p:pic>
      <p:sp>
        <p:nvSpPr>
          <p:cNvPr id="2" name="Freeform: Shape 1">
            <a:extLst>
              <a:ext uri="{FF2B5EF4-FFF2-40B4-BE49-F238E27FC236}">
                <a16:creationId xmlns:a16="http://schemas.microsoft.com/office/drawing/2014/main" id="{465E952E-586A-E561-BF09-39D8C2A830FA}"/>
              </a:ext>
            </a:extLst>
          </p:cNvPr>
          <p:cNvSpPr/>
          <p:nvPr/>
        </p:nvSpPr>
        <p:spPr>
          <a:xfrm>
            <a:off x="1087960" y="1357313"/>
            <a:ext cx="1969565" cy="7086600"/>
          </a:xfrm>
          <a:custGeom>
            <a:avLst/>
            <a:gdLst>
              <a:gd name="connsiteX0" fmla="*/ 1969565 w 1969565"/>
              <a:gd name="connsiteY0" fmla="*/ 0 h 7086600"/>
              <a:gd name="connsiteX1" fmla="*/ 1183753 w 1969565"/>
              <a:gd name="connsiteY1" fmla="*/ 1757362 h 7086600"/>
              <a:gd name="connsiteX2" fmla="*/ 1469503 w 1969565"/>
              <a:gd name="connsiteY2" fmla="*/ 3729037 h 7086600"/>
              <a:gd name="connsiteX3" fmla="*/ 69328 w 1969565"/>
              <a:gd name="connsiteY3" fmla="*/ 4486275 h 7086600"/>
              <a:gd name="connsiteX4" fmla="*/ 340790 w 1969565"/>
              <a:gd name="connsiteY4" fmla="*/ 7086600 h 708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65" h="7086600">
                <a:moveTo>
                  <a:pt x="1969565" y="0"/>
                </a:moveTo>
                <a:cubicBezTo>
                  <a:pt x="1618331" y="567928"/>
                  <a:pt x="1267097" y="1135856"/>
                  <a:pt x="1183753" y="1757362"/>
                </a:cubicBezTo>
                <a:cubicBezTo>
                  <a:pt x="1100409" y="2378868"/>
                  <a:pt x="1655240" y="3274218"/>
                  <a:pt x="1469503" y="3729037"/>
                </a:cubicBezTo>
                <a:cubicBezTo>
                  <a:pt x="1283765" y="4183856"/>
                  <a:pt x="257447" y="3926681"/>
                  <a:pt x="69328" y="4486275"/>
                </a:cubicBezTo>
                <a:cubicBezTo>
                  <a:pt x="-118791" y="5045869"/>
                  <a:pt x="110999" y="6066234"/>
                  <a:pt x="340790" y="7086600"/>
                </a:cubicBezTo>
              </a:path>
            </a:pathLst>
          </a:custGeom>
          <a:noFill/>
          <a:ln w="38100">
            <a:solidFill>
              <a:schemeClr val="accent5">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Flower without stem with solid fill">
            <a:extLst>
              <a:ext uri="{FF2B5EF4-FFF2-40B4-BE49-F238E27FC236}">
                <a16:creationId xmlns:a16="http://schemas.microsoft.com/office/drawing/2014/main" id="{FBA434E6-8028-2EF9-25D3-4105C9135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0337" y="883204"/>
            <a:ext cx="914400" cy="914400"/>
          </a:xfrm>
          <a:prstGeom prst="rect">
            <a:avLst/>
          </a:prstGeom>
        </p:spPr>
      </p:pic>
      <p:pic>
        <p:nvPicPr>
          <p:cNvPr id="4" name="Graphic 3" descr="Flower without stem with solid fill">
            <a:extLst>
              <a:ext uri="{FF2B5EF4-FFF2-40B4-BE49-F238E27FC236}">
                <a16:creationId xmlns:a16="http://schemas.microsoft.com/office/drawing/2014/main" id="{6E22A765-60BB-6935-12ED-467AE70D50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090" y="1637555"/>
            <a:ext cx="770102" cy="770102"/>
          </a:xfrm>
          <a:prstGeom prst="rect">
            <a:avLst/>
          </a:prstGeom>
        </p:spPr>
      </p:pic>
      <p:pic>
        <p:nvPicPr>
          <p:cNvPr id="5" name="Graphic 4" descr="Flower without stem with solid fill">
            <a:extLst>
              <a:ext uri="{FF2B5EF4-FFF2-40B4-BE49-F238E27FC236}">
                <a16:creationId xmlns:a16="http://schemas.microsoft.com/office/drawing/2014/main" id="{E20B0BCF-170B-1BE9-82C0-957BA730AD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91130" y="4649271"/>
            <a:ext cx="914400" cy="914400"/>
          </a:xfrm>
          <a:prstGeom prst="rect">
            <a:avLst/>
          </a:prstGeom>
        </p:spPr>
      </p:pic>
      <p:sp>
        <p:nvSpPr>
          <p:cNvPr id="28" name="TextBox 27">
            <a:extLst>
              <a:ext uri="{FF2B5EF4-FFF2-40B4-BE49-F238E27FC236}">
                <a16:creationId xmlns:a16="http://schemas.microsoft.com/office/drawing/2014/main" id="{0940A461-4D74-C87C-CAAF-9C1CC2D200A4}"/>
              </a:ext>
            </a:extLst>
          </p:cNvPr>
          <p:cNvSpPr txBox="1"/>
          <p:nvPr/>
        </p:nvSpPr>
        <p:spPr>
          <a:xfrm>
            <a:off x="5067300" y="571500"/>
            <a:ext cx="8153400" cy="784830"/>
          </a:xfrm>
          <a:prstGeom prst="rect">
            <a:avLst/>
          </a:prstGeom>
          <a:noFill/>
        </p:spPr>
        <p:txBody>
          <a:bodyPr wrap="square" rtlCol="0">
            <a:spAutoFit/>
          </a:bodyPr>
          <a:lstStyle/>
          <a:p>
            <a:pPr algn="ctr"/>
            <a:r>
              <a:rPr lang="en-US" sz="4500" b="1">
                <a:solidFill>
                  <a:schemeClr val="accent4">
                    <a:lumMod val="75000"/>
                  </a:schemeClr>
                </a:solidFill>
                <a:latin typeface="Arial" panose="020B0604020202020204" pitchFamily="34" charset="0"/>
                <a:cs typeface="Arial" panose="020B0604020202020204" pitchFamily="34" charset="0"/>
              </a:rPr>
              <a:t>HƯỚNG DẪN TRẢ LỜI </a:t>
            </a:r>
          </a:p>
        </p:txBody>
      </p:sp>
      <p:grpSp>
        <p:nvGrpSpPr>
          <p:cNvPr id="8" name="Group 7">
            <a:extLst>
              <a:ext uri="{FF2B5EF4-FFF2-40B4-BE49-F238E27FC236}">
                <a16:creationId xmlns:a16="http://schemas.microsoft.com/office/drawing/2014/main" id="{EB50C903-A28F-C4D0-468E-35F714B55F75}"/>
              </a:ext>
            </a:extLst>
          </p:cNvPr>
          <p:cNvGrpSpPr/>
          <p:nvPr/>
        </p:nvGrpSpPr>
        <p:grpSpPr>
          <a:xfrm>
            <a:off x="1230262" y="7025932"/>
            <a:ext cx="6419849" cy="1936349"/>
            <a:chOff x="1230262" y="7025932"/>
            <a:chExt cx="6419849" cy="1936349"/>
          </a:xfrm>
        </p:grpSpPr>
        <p:pic>
          <p:nvPicPr>
            <p:cNvPr id="6" name="Graphic 5" descr="Line arrow: Straight with solid fill">
              <a:extLst>
                <a:ext uri="{FF2B5EF4-FFF2-40B4-BE49-F238E27FC236}">
                  <a16:creationId xmlns:a16="http://schemas.microsoft.com/office/drawing/2014/main" id="{B156E1BE-EE3D-C3D7-C10A-F8D86D7D3C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4133852" y="6960025"/>
              <a:ext cx="914400" cy="1046213"/>
            </a:xfrm>
            <a:prstGeom prst="rect">
              <a:avLst/>
            </a:prstGeom>
          </p:spPr>
        </p:pic>
        <p:sp>
          <p:nvSpPr>
            <p:cNvPr id="7" name="TextBox 6">
              <a:extLst>
                <a:ext uri="{FF2B5EF4-FFF2-40B4-BE49-F238E27FC236}">
                  <a16:creationId xmlns:a16="http://schemas.microsoft.com/office/drawing/2014/main" id="{D913490D-2389-77EC-5718-CE272101304F}"/>
                </a:ext>
              </a:extLst>
            </p:cNvPr>
            <p:cNvSpPr txBox="1"/>
            <p:nvPr/>
          </p:nvSpPr>
          <p:spPr>
            <a:xfrm>
              <a:off x="1230262" y="8254395"/>
              <a:ext cx="6419849"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Làm vốn đầu tư kinh doanh </a:t>
              </a:r>
            </a:p>
          </p:txBody>
        </p:sp>
      </p:grpSp>
      <p:grpSp>
        <p:nvGrpSpPr>
          <p:cNvPr id="9" name="Group 8">
            <a:extLst>
              <a:ext uri="{FF2B5EF4-FFF2-40B4-BE49-F238E27FC236}">
                <a16:creationId xmlns:a16="http://schemas.microsoft.com/office/drawing/2014/main" id="{AC57A8D2-91CD-459C-7C62-0C8687F5BA0F}"/>
              </a:ext>
            </a:extLst>
          </p:cNvPr>
          <p:cNvGrpSpPr/>
          <p:nvPr/>
        </p:nvGrpSpPr>
        <p:grpSpPr>
          <a:xfrm>
            <a:off x="10658475" y="7044307"/>
            <a:ext cx="6610351" cy="1936349"/>
            <a:chOff x="1285875" y="7025932"/>
            <a:chExt cx="6610351" cy="1936349"/>
          </a:xfrm>
        </p:grpSpPr>
        <p:pic>
          <p:nvPicPr>
            <p:cNvPr id="10" name="Graphic 9" descr="Line arrow: Straight with solid fill">
              <a:extLst>
                <a:ext uri="{FF2B5EF4-FFF2-40B4-BE49-F238E27FC236}">
                  <a16:creationId xmlns:a16="http://schemas.microsoft.com/office/drawing/2014/main" id="{4E68149C-3436-C9A2-0F25-85B86E5F3B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4133852" y="6960025"/>
              <a:ext cx="914400" cy="1046213"/>
            </a:xfrm>
            <a:prstGeom prst="rect">
              <a:avLst/>
            </a:prstGeom>
          </p:spPr>
        </p:pic>
        <p:sp>
          <p:nvSpPr>
            <p:cNvPr id="11" name="TextBox 10">
              <a:extLst>
                <a:ext uri="{FF2B5EF4-FFF2-40B4-BE49-F238E27FC236}">
                  <a16:creationId xmlns:a16="http://schemas.microsoft.com/office/drawing/2014/main" id="{F918B217-276A-949B-849B-6C6734C4F4F3}"/>
                </a:ext>
              </a:extLst>
            </p:cNvPr>
            <p:cNvSpPr txBox="1"/>
            <p:nvPr/>
          </p:nvSpPr>
          <p:spPr>
            <a:xfrm>
              <a:off x="1285875" y="8254395"/>
              <a:ext cx="6610351"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Mua đồ dùng học tập </a:t>
              </a:r>
            </a:p>
          </p:txBody>
        </p:sp>
      </p:grpSp>
      <p:pic>
        <p:nvPicPr>
          <p:cNvPr id="12" name="Picture 11">
            <a:extLst>
              <a:ext uri="{FF2B5EF4-FFF2-40B4-BE49-F238E27FC236}">
                <a16:creationId xmlns:a16="http://schemas.microsoft.com/office/drawing/2014/main" id="{CF1722AE-83FD-B16E-874A-7870F1AF1756}"/>
              </a:ext>
            </a:extLst>
          </p:cNvPr>
          <p:cNvPicPr>
            <a:picLocks noChangeAspect="1"/>
          </p:cNvPicPr>
          <p:nvPr/>
        </p:nvPicPr>
        <p:blipFill rotWithShape="1">
          <a:blip r:embed="rId10"/>
          <a:srcRect t="8248" r="51190"/>
          <a:stretch/>
        </p:blipFill>
        <p:spPr>
          <a:xfrm>
            <a:off x="1689659" y="1832862"/>
            <a:ext cx="5802785" cy="5036037"/>
          </a:xfrm>
          <a:prstGeom prst="rect">
            <a:avLst/>
          </a:prstGeom>
        </p:spPr>
      </p:pic>
      <p:pic>
        <p:nvPicPr>
          <p:cNvPr id="13" name="Picture 12">
            <a:extLst>
              <a:ext uri="{FF2B5EF4-FFF2-40B4-BE49-F238E27FC236}">
                <a16:creationId xmlns:a16="http://schemas.microsoft.com/office/drawing/2014/main" id="{A8F7C0CD-2862-5E77-A82C-D7CD3076FE25}"/>
              </a:ext>
            </a:extLst>
          </p:cNvPr>
          <p:cNvPicPr>
            <a:picLocks noChangeAspect="1"/>
          </p:cNvPicPr>
          <p:nvPr/>
        </p:nvPicPr>
        <p:blipFill rotWithShape="1">
          <a:blip r:embed="rId10"/>
          <a:srcRect l="51236" t="8682" r="-46" b="-434"/>
          <a:stretch/>
        </p:blipFill>
        <p:spPr>
          <a:xfrm>
            <a:off x="10781817" y="1832861"/>
            <a:ext cx="5802785" cy="5036037"/>
          </a:xfrm>
          <a:prstGeom prst="rect">
            <a:avLst/>
          </a:prstGeom>
        </p:spPr>
      </p:pic>
    </p:spTree>
    <p:extLst>
      <p:ext uri="{BB962C8B-B14F-4D97-AF65-F5344CB8AC3E}">
        <p14:creationId xmlns:p14="http://schemas.microsoft.com/office/powerpoint/2010/main" val="103693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1540</Words>
  <Application>Microsoft Office PowerPoint</Application>
  <PresentationFormat>Custom</PresentationFormat>
  <Paragraphs>149</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Amasis MT Pro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Pink Pastel Playful Group Project Presentation</dc:title>
  <dc:creator>FPT SHOP</dc:creator>
  <cp:lastModifiedBy>FPT SHOP</cp:lastModifiedBy>
  <cp:revision>5</cp:revision>
  <dcterms:created xsi:type="dcterms:W3CDTF">2006-08-16T00:00:00Z</dcterms:created>
  <dcterms:modified xsi:type="dcterms:W3CDTF">2025-03-30T14:33:43Z</dcterms:modified>
  <dc:identifier>DAFaITKhty4</dc:identifier>
</cp:coreProperties>
</file>